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2" r:id="rId6"/>
    <p:sldId id="264" r:id="rId7"/>
    <p:sldId id="289" r:id="rId8"/>
    <p:sldId id="268" r:id="rId9"/>
    <p:sldId id="296" r:id="rId10"/>
    <p:sldId id="297" r:id="rId11"/>
    <p:sldId id="300" r:id="rId12"/>
    <p:sldId id="298" r:id="rId13"/>
    <p:sldId id="301" r:id="rId14"/>
    <p:sldId id="302" r:id="rId15"/>
    <p:sldId id="306" r:id="rId16"/>
    <p:sldId id="311" r:id="rId17"/>
    <p:sldId id="312" r:id="rId18"/>
    <p:sldId id="313" r:id="rId19"/>
    <p:sldId id="314" r:id="rId20"/>
    <p:sldId id="285" r:id="rId21"/>
    <p:sldId id="305" r:id="rId22"/>
    <p:sldId id="310" r:id="rId23"/>
    <p:sldId id="29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howGuides="1">
      <p:cViewPr varScale="1">
        <p:scale>
          <a:sx n="59" d="100"/>
          <a:sy n="59" d="100"/>
        </p:scale>
        <p:origin x="72" y="300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7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0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19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9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2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7" r:id="rId14"/>
    <p:sldLayoutId id="2147483819" r:id="rId15"/>
    <p:sldLayoutId id="2147483820" r:id="rId16"/>
    <p:sldLayoutId id="2147483821" r:id="rId17"/>
    <p:sldLayoutId id="214748382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 </a:t>
            </a: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839B-5C7B-C341-8226-D11336DD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7938-7A30-DA99-719F-441B1EBD46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One-hot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SMOTE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79338-DD4C-3E61-4979-4E2B81517B1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F6908-2427-A7AE-CCC9-14964C2A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148" y="2072562"/>
            <a:ext cx="850701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0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B347-DAE4-73A0-6205-5D0381EA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503D-68E8-4216-C263-9257E519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678" y="2318489"/>
            <a:ext cx="7371083" cy="3633047"/>
          </a:xfrm>
        </p:spPr>
        <p:txBody>
          <a:bodyPr/>
          <a:lstStyle/>
          <a:p>
            <a:r>
              <a:rPr lang="en-US" dirty="0"/>
              <a:t>Base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Precision: 0.11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Recall: 0.57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F1-score: 0.19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ROC-AUC: 0.79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5BB4A-BBB3-5F68-D2AE-CF73B841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23" y="2163647"/>
            <a:ext cx="7630590" cy="119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89B6FD-8832-64DF-50AB-E2CD720FA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30" b="67525"/>
          <a:stretch/>
        </p:blipFill>
        <p:spPr>
          <a:xfrm>
            <a:off x="4138844" y="3604425"/>
            <a:ext cx="3799762" cy="223889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B4B3E-16B5-BB30-71D6-220082773094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3"/>
          <a:srcRect l="54" t="32254" r="1"/>
          <a:stretch/>
        </p:blipFill>
        <p:spPr>
          <a:xfrm>
            <a:off x="7885771" y="3496214"/>
            <a:ext cx="4144578" cy="24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7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2370-4396-C8D0-33FF-431CCF95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19E0-1F37-80CF-8004-258EA857AB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Precision: 0.12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Recall: 0.64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F1-Score: 0.21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ROC-AUC: 0.80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DC355E-59A9-49D4-6946-C4930EA56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28" b="67127"/>
          <a:stretch/>
        </p:blipFill>
        <p:spPr>
          <a:xfrm>
            <a:off x="4655332" y="4135013"/>
            <a:ext cx="3845872" cy="1949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CA990-9A01-E9A2-9969-66B44722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332" y="2374284"/>
            <a:ext cx="5352668" cy="80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DA1D2-F635-04B7-7C65-F5C1ABA7C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332" y="3176112"/>
            <a:ext cx="5352668" cy="55771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98B3AA-0195-4ADF-4358-8CFBA8358FF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2"/>
          <a:srcRect l="17" t="33411" r="-17" b="11"/>
          <a:stretch/>
        </p:blipFill>
        <p:spPr>
          <a:xfrm>
            <a:off x="8141894" y="3838669"/>
            <a:ext cx="3989716" cy="23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6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B347-DAE4-73A0-6205-5D0381EA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503D-68E8-4216-C263-9257E519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678" y="2318489"/>
            <a:ext cx="7371083" cy="3633047"/>
          </a:xfrm>
        </p:spPr>
        <p:txBody>
          <a:bodyPr/>
          <a:lstStyle/>
          <a:p>
            <a:r>
              <a:rPr lang="en-US" dirty="0"/>
              <a:t>Base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Precision: 0.10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Recall: 0.43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F1-score: 0.16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ROC-AUC: 0.67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AB06B-5137-5C37-E74D-ED1582D034B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51044-C98D-65D9-454A-87FCDCA6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19" y="2227956"/>
            <a:ext cx="7459116" cy="933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FF58C-D497-98EF-2BE9-D96A7824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00" b="67649"/>
          <a:stretch/>
        </p:blipFill>
        <p:spPr>
          <a:xfrm>
            <a:off x="4162219" y="3939574"/>
            <a:ext cx="3528889" cy="1966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7EDD3-D529-A45B-C412-819C81526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" t="32350" r="-1662" b="1"/>
          <a:stretch/>
        </p:blipFill>
        <p:spPr>
          <a:xfrm>
            <a:off x="7680463" y="3555612"/>
            <a:ext cx="4357092" cy="25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6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B347-DAE4-73A0-6205-5D0381EA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503D-68E8-4216-C263-9257E519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678" y="2318489"/>
            <a:ext cx="7371083" cy="3633047"/>
          </a:xfrm>
        </p:spPr>
        <p:txBody>
          <a:bodyPr/>
          <a:lstStyle/>
          <a:p>
            <a:r>
              <a:rPr lang="en-US" dirty="0"/>
              <a:t>Final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Precision: 0.09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Recall: 0.45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F1-score: 0.15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ROC-AUC: 0.72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D0AD0-8051-2F93-9803-A555A653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4" y="2028629"/>
            <a:ext cx="6283328" cy="2353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4D85DE-CEA1-0723-86A7-11FE15D4F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59" b="67698"/>
          <a:stretch/>
        </p:blipFill>
        <p:spPr>
          <a:xfrm>
            <a:off x="4237154" y="4381875"/>
            <a:ext cx="3542379" cy="205426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1ED33D-72FA-891A-AD17-C18F3DC043F0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3"/>
          <a:srcRect t="33155"/>
          <a:stretch/>
        </p:blipFill>
        <p:spPr>
          <a:xfrm>
            <a:off x="7318015" y="4381876"/>
            <a:ext cx="3927093" cy="247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B347-DAE4-73A0-6205-5D0381EA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503D-68E8-4216-C263-9257E519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678" y="2318489"/>
            <a:ext cx="7371083" cy="3633047"/>
          </a:xfrm>
        </p:spPr>
        <p:txBody>
          <a:bodyPr/>
          <a:lstStyle/>
          <a:p>
            <a:r>
              <a:rPr lang="en-US" dirty="0"/>
              <a:t>Base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Precision: 0.06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Recall: 0.10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F1-score: 0.07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ROC-AUC: 0.75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AB06B-5137-5C37-E74D-ED1582D034B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FF58C-D497-98EF-2BE9-D96A78242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00" b="67649"/>
          <a:stretch/>
        </p:blipFill>
        <p:spPr>
          <a:xfrm>
            <a:off x="4162219" y="3939574"/>
            <a:ext cx="3528889" cy="1966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7EDD3-D529-A45B-C412-819C81526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" t="32350" r="-1662" b="1"/>
          <a:stretch/>
        </p:blipFill>
        <p:spPr>
          <a:xfrm>
            <a:off x="7680463" y="3555612"/>
            <a:ext cx="4357092" cy="2503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13DB2B-A9CC-7508-5869-0EDCCEFB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471" y="2318490"/>
            <a:ext cx="7478169" cy="971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ECBF9-7716-7679-148C-4B43E4146F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548" b="67881"/>
          <a:stretch/>
        </p:blipFill>
        <p:spPr>
          <a:xfrm>
            <a:off x="4162219" y="3894261"/>
            <a:ext cx="3496314" cy="2164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EFE57A-BCAE-2CD2-4662-4F06F50F87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19"/>
          <a:stretch/>
        </p:blipFill>
        <p:spPr>
          <a:xfrm>
            <a:off x="7572248" y="3373052"/>
            <a:ext cx="4619752" cy="28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B347-DAE4-73A0-6205-5D0381EA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503D-68E8-4216-C263-9257E519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678" y="2318489"/>
            <a:ext cx="7371083" cy="3633047"/>
          </a:xfrm>
        </p:spPr>
        <p:txBody>
          <a:bodyPr/>
          <a:lstStyle/>
          <a:p>
            <a:r>
              <a:rPr lang="en-US" dirty="0"/>
              <a:t>Final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Precision: 0.07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Recall: 0.10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F1-score: 0.08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ROC-AUC: 0.74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D0AD0-8051-2F93-9803-A555A653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4" y="2028629"/>
            <a:ext cx="6283328" cy="2353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4D85DE-CEA1-0723-86A7-11FE15D4F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59" b="67698"/>
          <a:stretch/>
        </p:blipFill>
        <p:spPr>
          <a:xfrm>
            <a:off x="4237154" y="4381876"/>
            <a:ext cx="3542379" cy="205426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1ED33D-72FA-891A-AD17-C18F3DC043F0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3"/>
          <a:srcRect t="33155"/>
          <a:stretch/>
        </p:blipFill>
        <p:spPr>
          <a:xfrm>
            <a:off x="7318015" y="4381876"/>
            <a:ext cx="3927093" cy="2476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5AF35B-BB1D-AC8D-DB61-13B90A949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154" y="1896634"/>
            <a:ext cx="6280093" cy="250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A1E3F9-AD5A-59B5-8D34-C9BFDAB79F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36" t="227" r="53976" b="68439"/>
          <a:stretch/>
        </p:blipFill>
        <p:spPr>
          <a:xfrm>
            <a:off x="4186561" y="4381876"/>
            <a:ext cx="3373083" cy="2083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B3604B-E124-8B43-04B2-DA0BA2612E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32131" r="685"/>
          <a:stretch/>
        </p:blipFill>
        <p:spPr>
          <a:xfrm>
            <a:off x="7559644" y="4418339"/>
            <a:ext cx="3709883" cy="23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1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comparison</a:t>
            </a:r>
          </a:p>
        </p:txBody>
      </p:sp>
      <p:graphicFrame>
        <p:nvGraphicFramePr>
          <p:cNvPr id="12" name="Table Placeholder 3">
            <a:extLst>
              <a:ext uri="{FF2B5EF4-FFF2-40B4-BE49-F238E27FC236}">
                <a16:creationId xmlns:a16="http://schemas.microsoft.com/office/drawing/2014/main" id="{EF0D1DE7-CAB7-B879-750A-7167B6155FF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6994863"/>
              </p:ext>
            </p:extLst>
          </p:nvPr>
        </p:nvGraphicFramePr>
        <p:xfrm>
          <a:off x="457200" y="2235200"/>
          <a:ext cx="9954286" cy="26464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1599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865721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99085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9085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  <a:gridCol w="1990857">
                  <a:extLst>
                    <a:ext uri="{9D8B030D-6E8A-4147-A177-3AD203B41FA5}">
                      <a16:colId xmlns:a16="http://schemas.microsoft.com/office/drawing/2014/main" val="3619659868"/>
                    </a:ext>
                  </a:extLst>
                </a:gridCol>
              </a:tblGrid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702-DEF7-C501-595A-3C441AE7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CF97-5A4B-FA57-DDC4-BEE1766A6F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9400F-20F9-AEB4-F27C-5DD2D91C27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27D8B-1965-648D-AAF7-94837533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5385"/>
            <a:ext cx="5674129" cy="3196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E5F3F-E9D4-DE78-4CF3-E7BBCC76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329" y="2726685"/>
            <a:ext cx="5639203" cy="31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4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E86-ECC7-3E4A-E9D5-C551B87C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4616-8C90-06BA-8992-8E5D14827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Important Feature</a:t>
            </a:r>
          </a:p>
          <a:p>
            <a:r>
              <a:rPr lang="en-US" dirty="0"/>
              <a:t>AGE, BMI, AVG_GLUCOSE_LVL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Final Selected Model</a:t>
            </a:r>
          </a:p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5C6A6-FEC1-73B2-2B1F-2278FF8C5F4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9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EDA </a:t>
            </a:r>
          </a:p>
          <a:p>
            <a:r>
              <a:rPr lang="en-US" dirty="0"/>
              <a:t>Machine Learning Approach</a:t>
            </a:r>
          </a:p>
          <a:p>
            <a:r>
              <a:rPr lang="en-US" dirty="0"/>
              <a:t>Result</a:t>
            </a: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5D-9615-9332-C32E-4F458417E1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The blood supply to the brain is blocked or reduced</a:t>
            </a:r>
          </a:p>
          <a:p>
            <a:r>
              <a:rPr lang="en-US" dirty="0"/>
              <a:t>Brain cell destruction</a:t>
            </a:r>
          </a:p>
          <a:p>
            <a:r>
              <a:rPr lang="en-US" dirty="0"/>
              <a:t>Paralysis, blindness, speech slurring,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C987B03-58AE-7E8A-A1C7-83569FBB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Some facts </a:t>
            </a:r>
          </a:p>
          <a:p>
            <a:pPr lvl="1"/>
            <a:r>
              <a:rPr lang="en-US" dirty="0"/>
              <a:t>About 800,000 people suffered stroke</a:t>
            </a:r>
          </a:p>
          <a:p>
            <a:pPr lvl="1"/>
            <a:r>
              <a:rPr lang="en-US" dirty="0"/>
              <a:t>About 160,000 people die</a:t>
            </a:r>
          </a:p>
          <a:p>
            <a:pPr lvl="1"/>
            <a:r>
              <a:rPr lang="en-US" dirty="0"/>
              <a:t>Percentage Increase 15%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Gathered from Kaggle</a:t>
            </a:r>
          </a:p>
          <a:p>
            <a:r>
              <a:rPr lang="en-US" dirty="0"/>
              <a:t>Published on January 26, 2021</a:t>
            </a:r>
          </a:p>
          <a:p>
            <a:r>
              <a:rPr lang="en-US" dirty="0"/>
              <a:t>By Soriano, F</a:t>
            </a:r>
          </a:p>
          <a:p>
            <a:r>
              <a:rPr lang="en-US" dirty="0"/>
              <a:t>5110 Observations</a:t>
            </a:r>
          </a:p>
          <a:p>
            <a:r>
              <a:rPr lang="en-US" dirty="0"/>
              <a:t>11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30D15A-E266-EDE6-A755-D63B7A58B9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0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6A93E959-E68D-08C8-9C1E-5A318B3E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AA609B5B-473E-5B9A-552D-02A27B632B0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03EB2-3B90-CD7F-9AB1-C45BEDBB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459" y="2245360"/>
            <a:ext cx="8219996" cy="316228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9CB2FB-08D5-2DCF-185B-FF553800C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4725"/>
            <a:ext cx="3343275" cy="3994150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Identifier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8 Categorical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6 Binary Categorical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non-binary Categorical Variables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r>
              <a:rPr lang="en-US" dirty="0"/>
              <a:t>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Issues &amp; Cleaning</a:t>
            </a:r>
          </a:p>
          <a:p>
            <a:pPr lvl="1"/>
            <a:r>
              <a:rPr lang="en-US" dirty="0"/>
              <a:t>202 null data</a:t>
            </a:r>
          </a:p>
          <a:p>
            <a:pPr lvl="1" indent="0">
              <a:buNone/>
            </a:pPr>
            <a:r>
              <a:rPr lang="en-US" dirty="0"/>
              <a:t>Dropped 202 null data points</a:t>
            </a:r>
          </a:p>
          <a:p>
            <a:pPr lvl="1"/>
            <a:r>
              <a:rPr lang="en-US" dirty="0"/>
              <a:t>Non relevant column</a:t>
            </a:r>
          </a:p>
          <a:p>
            <a:r>
              <a:rPr lang="en-US" dirty="0"/>
              <a:t>Dropped ID column</a:t>
            </a:r>
          </a:p>
          <a:p>
            <a:pPr lvl="1"/>
            <a:r>
              <a:rPr lang="en-US" dirty="0"/>
              <a:t>Inconsistency</a:t>
            </a:r>
          </a:p>
          <a:p>
            <a:r>
              <a:rPr lang="en-US" dirty="0"/>
              <a:t>Labeling Categorical variables into int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219-E3DF-929F-48CC-5C470A21A17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C7B2-278B-1DD4-A391-2E7BB83C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BBB7-6CBC-47B0-5791-2289DB1FAF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Finding &amp; Decision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Outlier</a:t>
            </a:r>
          </a:p>
          <a:p>
            <a:r>
              <a:rPr lang="en-US" dirty="0"/>
              <a:t>Meaningful Data, Not drop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 Correlation &amp; Collinearity</a:t>
            </a:r>
          </a:p>
          <a:p>
            <a:r>
              <a:rPr lang="en-US" dirty="0"/>
              <a:t>Age – BMI correlated but No Collinearity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Data Imbalance</a:t>
            </a:r>
          </a:p>
          <a:p>
            <a:r>
              <a:rPr lang="en-US" dirty="0"/>
              <a:t>Conduct SMOTE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EA6D-C67A-8A97-4F66-1D447498E30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1674-1A85-B8E1-19CB-4F7420EA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CA3264-4116-B9D1-A0D2-C7C26AF265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701" y="2317749"/>
            <a:ext cx="4711675" cy="36337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539C2-26F0-35DD-6FD1-AC38D6A6FCF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5194B-CCFF-5C22-1FF7-0023753E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25" y="2261552"/>
            <a:ext cx="4711674" cy="36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9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5220-DE19-BFF1-190B-68BAECA5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6424-9A07-E08F-902A-9E25E64C41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D25BE-3817-17B6-096A-EA123B29186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80B89-8B97-88BE-2611-E7AF7A9E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8" y="1869043"/>
            <a:ext cx="5890665" cy="4988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9CC3E-5F63-5179-D601-3A723F33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50" y="1885709"/>
            <a:ext cx="5153215" cy="49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817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{12BC2EE7-5BE1-48FA-BEA8-0780232AC13F}tf45205285_win32</Template>
  <TotalTime>123</TotalTime>
  <Words>309</Words>
  <Application>Microsoft Office PowerPoint</Application>
  <PresentationFormat>Widescreen</PresentationFormat>
  <Paragraphs>123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Gill Sans MT</vt:lpstr>
      <vt:lpstr>Wingdings</vt:lpstr>
      <vt:lpstr>Wingdings 2</vt:lpstr>
      <vt:lpstr>DividendVTI</vt:lpstr>
      <vt:lpstr>Stroke prediction </vt:lpstr>
      <vt:lpstr>Agenda </vt:lpstr>
      <vt:lpstr>Stroke</vt:lpstr>
      <vt:lpstr>Data description</vt:lpstr>
      <vt:lpstr>Data description</vt:lpstr>
      <vt:lpstr>DatA cleaning</vt:lpstr>
      <vt:lpstr>EDA</vt:lpstr>
      <vt:lpstr>Visualization</vt:lpstr>
      <vt:lpstr>visualization</vt:lpstr>
      <vt:lpstr>Model</vt:lpstr>
      <vt:lpstr>Model – Logistic regression</vt:lpstr>
      <vt:lpstr>Model – Logistic regression</vt:lpstr>
      <vt:lpstr>Model – KNN</vt:lpstr>
      <vt:lpstr>Model – KNN</vt:lpstr>
      <vt:lpstr>Model – Random Forest</vt:lpstr>
      <vt:lpstr>Model – Random Forest</vt:lpstr>
      <vt:lpstr>Model - comparison</vt:lpstr>
      <vt:lpstr>Model – Feature importance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Yong Ki Kim</dc:creator>
  <cp:lastModifiedBy>Yong Ki Kim</cp:lastModifiedBy>
  <cp:revision>3</cp:revision>
  <dcterms:created xsi:type="dcterms:W3CDTF">2024-08-22T16:36:41Z</dcterms:created>
  <dcterms:modified xsi:type="dcterms:W3CDTF">2024-08-22T18:45:51Z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