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61" r:id="rId5"/>
    <p:sldId id="265" r:id="rId6"/>
    <p:sldId id="266" r:id="rId7"/>
    <p:sldId id="262" r:id="rId8"/>
    <p:sldId id="259" r:id="rId9"/>
    <p:sldId id="263" r:id="rId10"/>
    <p:sldId id="264" r:id="rId11"/>
    <p:sldId id="267" r:id="rId12"/>
    <p:sldId id="268" r:id="rId13"/>
    <p:sldId id="271" r:id="rId14"/>
    <p:sldId id="272" r:id="rId15"/>
    <p:sldId id="273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14EDA6-2BDA-D644-B11F-DB4B8982264D}">
          <p14:sldIdLst>
            <p14:sldId id="260"/>
            <p14:sldId id="256"/>
            <p14:sldId id="257"/>
            <p14:sldId id="261"/>
            <p14:sldId id="265"/>
            <p14:sldId id="266"/>
            <p14:sldId id="262"/>
            <p14:sldId id="259"/>
            <p14:sldId id="263"/>
            <p14:sldId id="264"/>
            <p14:sldId id="267"/>
            <p14:sldId id="268"/>
            <p14:sldId id="271"/>
            <p14:sldId id="272"/>
            <p14:sldId id="273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3"/>
    <p:restoredTop sz="94655"/>
  </p:normalViewPr>
  <p:slideViewPr>
    <p:cSldViewPr snapToGrid="0" snapToObjects="1">
      <p:cViewPr>
        <p:scale>
          <a:sx n="92" d="100"/>
          <a:sy n="92" d="100"/>
        </p:scale>
        <p:origin x="-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E5E-F4AF-8D4F-B6AA-631CE2FF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E5CB-17D8-4D41-99DE-49FDCA701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3102-F857-FF4D-9595-8C99849E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C0F7-E72D-2B4A-A1EB-1293667C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F18C-2295-7942-B641-6DEB3763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AE27-FC73-6B40-9AC3-6F351803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D0F1D-D8DE-604B-9D44-F510BAF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09C6-375E-404C-99CB-603D6D6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8DF5-FF2C-904A-A7DF-3217D46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CF2E-7833-9E43-B46C-689BEBBA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E16CA-1595-0442-AF1C-16688857D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7D16F-B52D-0C48-9EE8-042F006B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BB4D-47B9-C24E-929C-A66577BA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F467-DFC2-4A43-BA7B-0C53A185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0CE8-44AB-8C43-AA86-21A031F5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BBA0-6346-784B-AEE5-12B2FDB4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94C0-2DEC-0745-9052-98D2E1D0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04C7-4F53-C743-86CA-9B6CE96F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3E6E-B962-F640-971C-E3F31D4D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8F2C-F149-B841-9B78-831425D5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5744-2F7F-DB4D-A69E-D1E2E303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F31B-7009-EB49-BF47-94675A17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90F1-E483-3E4D-AEE7-A0AC30F2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53A3-ED89-3840-8758-2D04FB33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4B18-7117-734E-812F-AE252B79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44BB-ED34-A24F-B4C7-51FAD5D3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1177-8C97-5845-B27E-6EC68209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CE7A-6B54-944E-BF36-61676ECA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2868-6634-A54A-8A7E-541748D4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68C-B658-0E48-95E2-58D133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784CE-6765-224D-B51E-2ECBFA1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D42-15D7-4443-A42D-79842A88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A72C-0EA5-3449-9866-90F1E9A8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313F5-9003-CE41-8B5E-BC102C6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66D45-A89B-D24C-ACEE-BDDCBF36D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BC8E4-3AE4-2242-9433-E4380BC9B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19BB6-97CC-7242-A2D8-6DC20318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88B80-8B6A-AC4F-A729-B6FF88D3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8CF9-019C-2840-86C3-A0235D8B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95CF-36FC-AA40-808C-EC96A1D5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63739-EF6F-1F42-A7CD-F22D996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93935-6BEC-6F49-8EE3-83A17D3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97E6-4D4F-7D4F-AF81-B41F5291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61E2-2A2D-2742-8639-9C47964F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FB52-A50A-5242-A3A8-DC941AFA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F228-56F4-2D45-B9B2-27C3CF8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D6E-8D94-5345-85F6-28509A52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EF7-3763-CD41-83AF-B514D6B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5129-4803-354A-949C-311C6030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66493-E41E-D84A-9D46-F6BDFCC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8A5C-3F8E-5345-BE6E-88530F04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E856-DE93-DE40-A276-A1174263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75A0-3A64-BB4F-A02C-0F92310B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0B55-B19A-3D4D-A250-6B0F2513F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26610-DA9D-524A-B367-EC95BDE0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1195-DA5C-EB4C-9F92-A5DBB4F4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AEC2-08A0-9641-B3A5-BB09E14D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7927-F70B-704F-A70C-7C7EC8EF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AD169-6635-9B48-BBAA-D70B6FEF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7CBA-979E-4E44-9A56-E3FFF1A6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8B04-DE6C-1046-85FE-8410BBB5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0C45-3186-C342-9334-26A6A48C92A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1E07-A2EB-D441-BA98-B922EA300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89D6-EDB1-C449-81BA-0F847940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6C51-57D8-A140-8D51-DDDB6B48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F4DC8-DEA2-D842-B818-DAE766B70341}"/>
              </a:ext>
            </a:extLst>
          </p:cNvPr>
          <p:cNvSpPr txBox="1"/>
          <p:nvPr/>
        </p:nvSpPr>
        <p:spPr>
          <a:xfrm>
            <a:off x="3934046" y="2456121"/>
            <a:ext cx="509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ans" sz="8000" b="1" dirty="0"/>
              <a:t>Ising model</a:t>
            </a:r>
            <a:endParaRPr 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117E9-BF13-1D4A-8E05-6DD1471DBE38}"/>
              </a:ext>
            </a:extLst>
          </p:cNvPr>
          <p:cNvSpPr txBox="1"/>
          <p:nvPr/>
        </p:nvSpPr>
        <p:spPr>
          <a:xfrm>
            <a:off x="7985051" y="3987210"/>
            <a:ext cx="360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——</a:t>
            </a:r>
            <a:r>
              <a:rPr lang="en-US" dirty="0"/>
              <a:t>15</a:t>
            </a:r>
            <a:r>
              <a:rPr lang="zh-Hans" altLang="en-US" dirty="0"/>
              <a:t>物韶尹衡闯</a:t>
            </a: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5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solidFill>
                  <a:srgbClr val="00B0F0"/>
                </a:solidFill>
                <a:latin typeface="Apple Braille Outline 6 Dot" pitchFamily="2" charset="0"/>
              </a:rPr>
              <a:t>How to  solve </a:t>
            </a:r>
            <a:r>
              <a:rPr lang="en-US" sz="3200" dirty="0" err="1">
                <a:solidFill>
                  <a:srgbClr val="00B0F0"/>
                </a:solidFill>
                <a:latin typeface="Apple Braille Outline 6 Dot" pitchFamily="2" charset="0"/>
              </a:rPr>
              <a:t>Ising</a:t>
            </a:r>
            <a:r>
              <a:rPr lang="en-US" sz="3200" dirty="0">
                <a:solidFill>
                  <a:srgbClr val="00B0F0"/>
                </a:solidFill>
                <a:latin typeface="Apple Braille Outline 6 Dot" pitchFamily="2" charset="0"/>
              </a:rPr>
              <a:t> model in 2-D  Ferromagnetism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608FC8-536D-4A4F-A6CC-B5F84E68E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69621"/>
              </p:ext>
            </p:extLst>
          </p:nvPr>
        </p:nvGraphicFramePr>
        <p:xfrm>
          <a:off x="6843712" y="3128962"/>
          <a:ext cx="4408172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30429200" imgH="8775700" progId="Equation.3">
                  <p:embed/>
                </p:oleObj>
              </mc:Choice>
              <mc:Fallback>
                <p:oleObj r:id="rId3" imgW="30429200" imgH="8775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2" y="3128962"/>
                        <a:ext cx="4408172" cy="1271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92289-C5E0-B142-99A9-768BA7D016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" y="1482090"/>
            <a:ext cx="4467543" cy="41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955A7-2423-9F41-8C9D-DEE678F61A84}"/>
              </a:ext>
            </a:extLst>
          </p:cNvPr>
          <p:cNvSpPr txBox="1"/>
          <p:nvPr/>
        </p:nvSpPr>
        <p:spPr>
          <a:xfrm>
            <a:off x="2586038" y="5872162"/>
            <a:ext cx="207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4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solidFill>
                  <a:srgbClr val="00B0F0"/>
                </a:solidFill>
                <a:latin typeface="Apple Braille Outline 6 Dot" pitchFamily="2" charset="0"/>
              </a:rPr>
              <a:t>How to  solve </a:t>
            </a:r>
            <a:r>
              <a:rPr lang="en-US" sz="3200" dirty="0" err="1">
                <a:solidFill>
                  <a:srgbClr val="00B0F0"/>
                </a:solidFill>
                <a:latin typeface="Apple Braille Outline 6 Dot" pitchFamily="2" charset="0"/>
              </a:rPr>
              <a:t>Ising</a:t>
            </a:r>
            <a:r>
              <a:rPr lang="en-US" sz="3200" dirty="0">
                <a:solidFill>
                  <a:srgbClr val="00B0F0"/>
                </a:solidFill>
                <a:latin typeface="Apple Braille Outline 6 Dot" pitchFamily="2" charset="0"/>
              </a:rPr>
              <a:t> model in 2-D  Ferromagnetism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955A7-2423-9F41-8C9D-DEE678F61A84}"/>
              </a:ext>
            </a:extLst>
          </p:cNvPr>
          <p:cNvSpPr txBox="1"/>
          <p:nvPr/>
        </p:nvSpPr>
        <p:spPr>
          <a:xfrm>
            <a:off x="2071688" y="5657850"/>
            <a:ext cx="207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[5]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B71BA7-C1B1-4444-8233-343CBC14EA1A}"/>
              </a:ext>
            </a:extLst>
          </p:cNvPr>
          <p:cNvSpPr/>
          <p:nvPr/>
        </p:nvSpPr>
        <p:spPr>
          <a:xfrm>
            <a:off x="4986338" y="2271712"/>
            <a:ext cx="6172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>
              <a:spcAft>
                <a:spcPts val="0"/>
              </a:spcAft>
            </a:pP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276860" algn="just">
              <a:spcAft>
                <a:spcPts val="0"/>
              </a:spcAft>
            </a:pPr>
            <a:r>
              <a:rPr lang="zh-CN" altLang="en-US" sz="2800" kern="100" spc="40" dirty="0">
                <a:latin typeface="Times New Roman" panose="02020603050405020304" pitchFamily="18" charset="0"/>
                <a:ea typeface="SimSun" panose="02010600030101010101" pitchFamily="2" charset="-122"/>
              </a:rPr>
              <a:t>在给定的温度</a:t>
            </a:r>
            <a:r>
              <a:rPr lang="en-US" sz="2800" kern="100" spc="4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zh-CN" altLang="en-US" sz="2800" kern="100" spc="40" dirty="0">
                <a:latin typeface="Times New Roman" panose="02020603050405020304" pitchFamily="18" charset="0"/>
                <a:ea typeface="SimSun" panose="02010600030101010101" pitchFamily="2" charset="-122"/>
              </a:rPr>
              <a:t>下，伊辛模型系统从初始状态开始，在</a:t>
            </a: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Metropolis</a:t>
            </a:r>
            <a:r>
              <a:rPr lang="zh-CN" alt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准则和</a:t>
            </a:r>
            <a:r>
              <a:rPr lang="en-US" sz="2800" kern="100" spc="40" dirty="0">
                <a:latin typeface="Times New Roman" panose="02020603050405020304" pitchFamily="18" charset="0"/>
                <a:ea typeface="SimSun" panose="02010600030101010101" pitchFamily="2" charset="-122"/>
              </a:rPr>
              <a:t>MCMC</a:t>
            </a:r>
            <a:r>
              <a:rPr lang="zh-CN" altLang="en-US" sz="2800" kern="100" spc="40" dirty="0">
                <a:latin typeface="Times New Roman" panose="02020603050405020304" pitchFamily="18" charset="0"/>
                <a:ea typeface="SimSun" panose="02010600030101010101" pitchFamily="2" charset="-122"/>
              </a:rPr>
              <a:t>方法二者的条件下，经过一定时间，最终达到相应温度下的平衡态，进而可以根据进行相应物理量的数值模拟。这就是计算理论的基本思想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97CF9-AED9-9340-9DBE-5A37740060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" y="2387282"/>
            <a:ext cx="3009265" cy="26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95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solidFill>
                  <a:srgbClr val="00B0F0"/>
                </a:solidFill>
                <a:latin typeface="Apple Braille Outline 6 Dot" pitchFamily="2" charset="0"/>
              </a:rPr>
              <a:t>How to  solve </a:t>
            </a:r>
            <a:r>
              <a:rPr lang="en-US" sz="3200" dirty="0" err="1">
                <a:solidFill>
                  <a:srgbClr val="00B0F0"/>
                </a:solidFill>
                <a:latin typeface="Apple Braille Outline 6 Dot" pitchFamily="2" charset="0"/>
              </a:rPr>
              <a:t>Ising</a:t>
            </a:r>
            <a:r>
              <a:rPr lang="en-US" sz="3200" dirty="0">
                <a:solidFill>
                  <a:srgbClr val="00B0F0"/>
                </a:solidFill>
                <a:latin typeface="Apple Braille Outline 6 Dot" pitchFamily="2" charset="0"/>
              </a:rPr>
              <a:t> model in 2-D  Ferromagnetism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955A7-2423-9F41-8C9D-DEE678F61A84}"/>
              </a:ext>
            </a:extLst>
          </p:cNvPr>
          <p:cNvSpPr txBox="1"/>
          <p:nvPr/>
        </p:nvSpPr>
        <p:spPr>
          <a:xfrm>
            <a:off x="2071688" y="5657850"/>
            <a:ext cx="207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[5]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B71BA7-C1B1-4444-8233-343CBC14EA1A}"/>
              </a:ext>
            </a:extLst>
          </p:cNvPr>
          <p:cNvSpPr/>
          <p:nvPr/>
        </p:nvSpPr>
        <p:spPr>
          <a:xfrm>
            <a:off x="5029200" y="1957387"/>
            <a:ext cx="6172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400" dirty="0"/>
              <a:t>模拟过程主要分三个部分，第一部分为设定初始状态</a:t>
            </a:r>
            <a:r>
              <a:rPr lang="en-US" sz="2400" dirty="0"/>
              <a:t>,</a:t>
            </a:r>
            <a:r>
              <a:rPr lang="zh-CN" altLang="en-US" sz="2400" dirty="0"/>
              <a:t>如温度</a:t>
            </a:r>
            <a:r>
              <a:rPr lang="en-US" sz="2400" dirty="0"/>
              <a:t>T</a:t>
            </a:r>
            <a:r>
              <a:rPr lang="zh-CN" altLang="en-US" sz="2400" dirty="0"/>
              <a:t>，耦合常数</a:t>
            </a:r>
            <a:r>
              <a:rPr lang="en-US" sz="2400" dirty="0"/>
              <a:t>J</a:t>
            </a:r>
            <a:r>
              <a:rPr lang="zh-CN" altLang="en-US" sz="2400" dirty="0"/>
              <a:t>，各格点的自旋状态（可以随机，随机更接近实际情况），以及格子线度</a:t>
            </a:r>
            <a:r>
              <a:rPr lang="en-US" sz="2400" dirty="0"/>
              <a:t>N</a:t>
            </a:r>
            <a:r>
              <a:rPr lang="zh-CN" altLang="en-US" sz="2400" dirty="0"/>
              <a:t>等数据；第二部分为模拟过程，随机选定的某个自旋状态，在</a:t>
            </a:r>
            <a:r>
              <a:rPr lang="en-US" sz="2400" dirty="0">
                <a:solidFill>
                  <a:srgbClr val="C00000"/>
                </a:solidFill>
              </a:rPr>
              <a:t>Metropolis</a:t>
            </a:r>
            <a:r>
              <a:rPr lang="zh-CN" altLang="en-US" sz="2400" dirty="0">
                <a:solidFill>
                  <a:srgbClr val="C00000"/>
                </a:solidFill>
              </a:rPr>
              <a:t>准则</a:t>
            </a:r>
            <a:r>
              <a:rPr lang="zh-CN" altLang="en-US" sz="2400" dirty="0"/>
              <a:t>和</a:t>
            </a:r>
            <a:r>
              <a:rPr lang="en-US" sz="2400" dirty="0">
                <a:solidFill>
                  <a:srgbClr val="C00000"/>
                </a:solidFill>
              </a:rPr>
              <a:t>MCMC</a:t>
            </a:r>
            <a:r>
              <a:rPr lang="zh-CN" altLang="en-US" sz="2400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的判断下，确定是否改变现有状态；第三部分为循环过程，即重复第二部分的内容，得到足够多的数据，求解磁化强度的平均值，分析哈密顿量的变化。重复以上三部分内容，即可得到不同初始值下的物理量的值。</a:t>
            </a:r>
            <a:endParaRPr lang="en-US" sz="2400" dirty="0"/>
          </a:p>
          <a:p>
            <a:pPr indent="533400" algn="just">
              <a:spcAft>
                <a:spcPts val="0"/>
              </a:spcAft>
            </a:pP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97CF9-AED9-9340-9DBE-5A37740060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" y="2387282"/>
            <a:ext cx="3009265" cy="26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96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solidFill>
                  <a:srgbClr val="00B0F0"/>
                </a:solidFill>
                <a:latin typeface="Apple Braille Outline 6 Dot" pitchFamily="2" charset="0"/>
              </a:rPr>
              <a:t>How to  solve </a:t>
            </a:r>
            <a:r>
              <a:rPr lang="en-US" sz="3200" dirty="0" err="1">
                <a:solidFill>
                  <a:srgbClr val="00B0F0"/>
                </a:solidFill>
                <a:latin typeface="Apple Braille Outline 6 Dot" pitchFamily="2" charset="0"/>
              </a:rPr>
              <a:t>Ising</a:t>
            </a:r>
            <a:r>
              <a:rPr lang="en-US" sz="3200" dirty="0">
                <a:solidFill>
                  <a:srgbClr val="00B0F0"/>
                </a:solidFill>
                <a:latin typeface="Apple Braille Outline 6 Dot" pitchFamily="2" charset="0"/>
              </a:rPr>
              <a:t> model in 2-D  Ferromagnetism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6804A-E292-F14D-9E38-8999FFD327A7}"/>
              </a:ext>
            </a:extLst>
          </p:cNvPr>
          <p:cNvSpPr txBox="1"/>
          <p:nvPr/>
        </p:nvSpPr>
        <p:spPr>
          <a:xfrm>
            <a:off x="1257300" y="1943100"/>
            <a:ext cx="10452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C54561D-962F-7F4F-9620-77AE73C3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400" dirty="0">
                <a:solidFill>
                  <a:srgbClr val="00B0F0"/>
                </a:solidFill>
                <a:latin typeface="Apple Braille Outline 6 Dot" pitchFamily="2" charset="0"/>
              </a:rPr>
              <a:t>How to  solve </a:t>
            </a:r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6804A-E292-F14D-9E38-8999FFD327A7}"/>
              </a:ext>
            </a:extLst>
          </p:cNvPr>
          <p:cNvSpPr txBox="1"/>
          <p:nvPr/>
        </p:nvSpPr>
        <p:spPr>
          <a:xfrm>
            <a:off x="1257300" y="1943100"/>
            <a:ext cx="10452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F5C91-C3DE-604D-9EB8-D7726F2A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6" y="244868"/>
            <a:ext cx="11335384" cy="63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RESULT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10D8C0C-75B3-864C-8822-F2FE0ECD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257"/>
            <a:ext cx="5842000" cy="43815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26D3C-3FD6-F445-8F4D-D3E1478B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33" y="1232907"/>
            <a:ext cx="6612467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RESULT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3FD9D8D-F001-A84E-A6C2-3E40D17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6146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ADB408F2-D6B2-0142-88F8-AC7905CC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665411"/>
            <a:ext cx="27959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2A74C1-FFC0-EE4D-A687-690B06F21650}"/>
              </a:ext>
            </a:extLst>
          </p:cNvPr>
          <p:cNvSpPr txBox="1"/>
          <p:nvPr/>
        </p:nvSpPr>
        <p:spPr>
          <a:xfrm>
            <a:off x="8356600" y="3454400"/>
            <a:ext cx="38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铁磁</a:t>
            </a:r>
            <a:r>
              <a:rPr lang="en-US" altLang="zh-Hans" sz="2800" dirty="0"/>
              <a:t>——&gt;</a:t>
            </a:r>
            <a:r>
              <a:rPr lang="zh-Hans" altLang="en-US" sz="2800" dirty="0"/>
              <a:t>顺磁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BC4D-2847-AA4E-92BE-7A1A855A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4" y="1505356"/>
            <a:ext cx="6719124" cy="49930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89EAC-4EA2-1141-8F72-1319D3537332}"/>
              </a:ext>
            </a:extLst>
          </p:cNvPr>
          <p:cNvSpPr/>
          <p:nvPr/>
        </p:nvSpPr>
        <p:spPr>
          <a:xfrm>
            <a:off x="6096000" y="235233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低温下的不需要外接作用的磁化就称之为自发</a:t>
            </a:r>
            <a:r>
              <a:rPr lang="en-US" sz="2400" dirty="0"/>
              <a:t> </a:t>
            </a:r>
            <a:r>
              <a:rPr lang="en-US" sz="2400" dirty="0" err="1"/>
              <a:t>磁化。顺磁-铁磁转变的温度就为临界温度。这这样的磁化下，其实总自旋是有</a:t>
            </a:r>
            <a:r>
              <a:rPr lang="en-US" sz="2400" dirty="0"/>
              <a:t> </a:t>
            </a:r>
            <a:r>
              <a:rPr lang="en-US" sz="2400" dirty="0" err="1"/>
              <a:t>正负之分的，分别为自旋向上和自旋向下，在本程序中统计时我们取的是绝对值</a:t>
            </a:r>
            <a:r>
              <a:rPr lang="en-US" sz="2400" dirty="0"/>
              <a:t>， </a:t>
            </a:r>
            <a:r>
              <a:rPr lang="en-US" sz="2400" dirty="0" err="1"/>
              <a:t>强制认为向上和向下是空间对称的。其实上，这种向上向下的区分产生是一种</a:t>
            </a:r>
            <a:r>
              <a:rPr lang="en-US" sz="2400" dirty="0"/>
              <a:t> </a:t>
            </a:r>
            <a:r>
              <a:rPr lang="en-US" sz="2400" dirty="0" err="1"/>
              <a:t>自发的对称性破缺</a:t>
            </a:r>
            <a:r>
              <a:rPr 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00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RESULT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F22A2899-51F2-134B-A9B6-8E96C655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228849"/>
            <a:ext cx="12603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ADB408F2-D6B2-0142-88F8-AC7905CC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16" y="1648277"/>
            <a:ext cx="57569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二级相变正是存在这样的对称性破缺。我 们也知道，对于二级相变，在相变点，两相的化学势和化学势的一级偏微商全部 相等，但化学势的二级偏微商不相等，这样我们的定压热容量就会在相变点存在 一个发散的行为，如图所示：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D96CA-D636-4841-A512-A656A666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2" y="2860183"/>
            <a:ext cx="5355566" cy="39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1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2016886" y="2552180"/>
            <a:ext cx="10415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F0"/>
                </a:solidFill>
                <a:latin typeface="Apple Braille Outline 6 Dot" pitchFamily="2" charset="0"/>
              </a:rPr>
              <a:t>Why Ising model</a:t>
            </a:r>
          </a:p>
        </p:txBody>
      </p:sp>
    </p:spTree>
    <p:extLst>
      <p:ext uri="{BB962C8B-B14F-4D97-AF65-F5344CB8AC3E}">
        <p14:creationId xmlns:p14="http://schemas.microsoft.com/office/powerpoint/2010/main" val="23975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Why 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F05A5D-BFC3-E14F-BC74-AD3891FE5521}"/>
              </a:ext>
            </a:extLst>
          </p:cNvPr>
          <p:cNvSpPr txBox="1"/>
          <p:nvPr/>
        </p:nvSpPr>
        <p:spPr>
          <a:xfrm>
            <a:off x="1329070" y="1446028"/>
            <a:ext cx="9346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Hans" altLang="en-US" sz="3200" dirty="0"/>
              <a:t> </a:t>
            </a:r>
            <a:r>
              <a:rPr lang="en-US" sz="3200" dirty="0" err="1"/>
              <a:t>Ising</a:t>
            </a:r>
            <a:r>
              <a:rPr lang="zh-CN" altLang="en-US" sz="3200" dirty="0"/>
              <a:t>模型高度抽象，人们可以很容易地将它应用到其他领域之中。例如，人们将每个小磁针比喻为某个村落中的村民，而将小磁针上、下的两种状态比喻成个体所具备的两种政治观点（例如对</a:t>
            </a:r>
            <a:r>
              <a:rPr lang="en-US" sz="3200" dirty="0"/>
              <a:t>A,B</a:t>
            </a:r>
            <a:r>
              <a:rPr lang="zh-CN" altLang="en-US" sz="3200" dirty="0"/>
              <a:t>两个不同候选人的选举），相邻小磁针之间的相互作用比喻成村民之间观点的影响。环境的温度比喻成每个村民对自己意见不坚持的程度。这样，整个</a:t>
            </a:r>
            <a:r>
              <a:rPr lang="en-US" sz="3200" dirty="0"/>
              <a:t>Ising</a:t>
            </a:r>
            <a:r>
              <a:rPr lang="zh-CN" altLang="en-US" sz="3200" dirty="0"/>
              <a:t>模型就可以建模该村落中不同政治见解的动态演化（即观点动力学</a:t>
            </a:r>
            <a:r>
              <a:rPr lang="en-US" sz="3200" dirty="0"/>
              <a:t>opinion dynamics）。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8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Why 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F05A5D-BFC3-E14F-BC74-AD3891FE5521}"/>
              </a:ext>
            </a:extLst>
          </p:cNvPr>
          <p:cNvSpPr txBox="1"/>
          <p:nvPr/>
        </p:nvSpPr>
        <p:spPr>
          <a:xfrm>
            <a:off x="1329070" y="1446028"/>
            <a:ext cx="934601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/>
              <a:t>2</a:t>
            </a:r>
            <a:r>
              <a:rPr lang="en-US" altLang="zh-CN" sz="3200" dirty="0"/>
              <a:t>.</a:t>
            </a:r>
            <a:r>
              <a:rPr lang="zh-CN" altLang="en-US" sz="3200" dirty="0"/>
              <a:t>在社会科学中，人们已经将</a:t>
            </a:r>
            <a:r>
              <a:rPr lang="en-US" sz="3200" dirty="0"/>
              <a:t>Ising</a:t>
            </a:r>
            <a:r>
              <a:rPr lang="zh-CN" altLang="en-US" sz="3200" dirty="0"/>
              <a:t>模型应用于股票市场、种族隔离、政治选择等不同的问题。另一方面，如果将小磁针比喻成神经元细胞，向上向下的状态比喻成神经元的激活与抑制，小磁针的相互作用比喻成神经元之间的信号传导，那么，</a:t>
            </a:r>
            <a:r>
              <a:rPr lang="en-US" sz="3200" dirty="0"/>
              <a:t>Ising</a:t>
            </a:r>
            <a:r>
              <a:rPr lang="zh-CN" altLang="en-US" sz="3200" dirty="0"/>
              <a:t>模型的变种还可以用来建模神经网络系统，从而搭建可适应环境、不断学习的机器（</a:t>
            </a:r>
            <a:r>
              <a:rPr lang="en-US" sz="3200" dirty="0"/>
              <a:t>Hopfield</a:t>
            </a:r>
            <a:r>
              <a:rPr lang="zh-CN" altLang="en-US" sz="3200" dirty="0"/>
              <a:t>网络或</a:t>
            </a:r>
            <a:r>
              <a:rPr lang="en-US" sz="3200" dirty="0"/>
              <a:t>Boltzmann</a:t>
            </a:r>
            <a:r>
              <a:rPr lang="zh-CN" altLang="en-US" sz="3200" dirty="0"/>
              <a:t>机）。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4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Why 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F05A5D-BFC3-E14F-BC74-AD3891FE5521}"/>
              </a:ext>
            </a:extLst>
          </p:cNvPr>
          <p:cNvSpPr txBox="1"/>
          <p:nvPr/>
        </p:nvSpPr>
        <p:spPr>
          <a:xfrm>
            <a:off x="1329070" y="1446028"/>
            <a:ext cx="9346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/>
              <a:t>3.  </a:t>
            </a:r>
            <a:r>
              <a:rPr lang="zh-CN" altLang="en-US" sz="3200" dirty="0"/>
              <a:t>统计物理学中，物质相变方面的研究是一个重要的领域，物质经过相变，要出现新的结构和物性，而得到物质的相变过程是非常重要且意义深远的，伊辛模型就是试图去解决这些问题的一个重要模型。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65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Why 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F05A5D-BFC3-E14F-BC74-AD3891FE5521}"/>
              </a:ext>
            </a:extLst>
          </p:cNvPr>
          <p:cNvSpPr txBox="1"/>
          <p:nvPr/>
        </p:nvSpPr>
        <p:spPr>
          <a:xfrm>
            <a:off x="1329070" y="1446028"/>
            <a:ext cx="9346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/>
              <a:t>4.</a:t>
            </a:r>
            <a:r>
              <a:rPr lang="zh-CN" altLang="en-US" sz="3200" dirty="0"/>
              <a:t>统计物理学通过对配分函数求导得系统的热力学函数，从而确定系统的全部平衡性质。但是在相变点某些热力学量会发生突变或者出现无穷尖峰，那么从单一的配分函数表达式能否同时描述各种相和相的转变呢？</a:t>
            </a:r>
            <a:endParaRPr 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32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1410830" y="2605343"/>
            <a:ext cx="10415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F0"/>
                </a:solidFill>
                <a:latin typeface="Apple Braille Outline 6 Dot" pitchFamily="2" charset="0"/>
              </a:rPr>
              <a:t>What is Ising model</a:t>
            </a:r>
          </a:p>
        </p:txBody>
      </p:sp>
    </p:spTree>
    <p:extLst>
      <p:ext uri="{BB962C8B-B14F-4D97-AF65-F5344CB8AC3E}">
        <p14:creationId xmlns:p14="http://schemas.microsoft.com/office/powerpoint/2010/main" val="30772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</a:t>
            </a:r>
            <a:r>
              <a:rPr lang="en-US" altLang="zh-Hans" sz="4400" dirty="0">
                <a:solidFill>
                  <a:srgbClr val="00B0F0"/>
                </a:solidFill>
                <a:latin typeface="Apple Braille Outline 6 Dot" pitchFamily="2" charset="0"/>
              </a:rPr>
              <a:t>hat is </a:t>
            </a:r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132BDD-E75D-3E42-B34A-C5C57825C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3" r="-335"/>
          <a:stretch/>
        </p:blipFill>
        <p:spPr>
          <a:xfrm>
            <a:off x="1171575" y="1579008"/>
            <a:ext cx="9858375" cy="4763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FCC3E-7DAE-854D-B0EA-84F5AF0AD907}"/>
              </a:ext>
            </a:extLst>
          </p:cNvPr>
          <p:cNvSpPr txBox="1"/>
          <p:nvPr/>
        </p:nvSpPr>
        <p:spPr>
          <a:xfrm>
            <a:off x="4371976" y="6334780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E5F3F-E0C3-BF46-84AE-CD6D2E334BA4}"/>
              </a:ext>
            </a:extLst>
          </p:cNvPr>
          <p:cNvSpPr txBox="1"/>
          <p:nvPr/>
        </p:nvSpPr>
        <p:spPr>
          <a:xfrm>
            <a:off x="400738" y="404404"/>
            <a:ext cx="1041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W</a:t>
            </a:r>
            <a:r>
              <a:rPr lang="en-US" altLang="zh-Hans" sz="4400" dirty="0">
                <a:solidFill>
                  <a:srgbClr val="00B0F0"/>
                </a:solidFill>
                <a:latin typeface="Apple Braille Outline 6 Dot" pitchFamily="2" charset="0"/>
              </a:rPr>
              <a:t>hat is </a:t>
            </a:r>
            <a:r>
              <a:rPr lang="en-US" sz="4400" dirty="0">
                <a:solidFill>
                  <a:srgbClr val="00B0F0"/>
                </a:solidFill>
                <a:latin typeface="Apple Braille Outline 6 Dot" pitchFamily="2" charset="0"/>
              </a:rPr>
              <a:t>Ising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A7830-0ABC-1746-9C5B-45597E972494}"/>
              </a:ext>
            </a:extLst>
          </p:cNvPr>
          <p:cNvCxnSpPr/>
          <p:nvPr/>
        </p:nvCxnSpPr>
        <p:spPr>
          <a:xfrm>
            <a:off x="318977" y="1180214"/>
            <a:ext cx="11525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2A8BCC-E46B-B342-B439-21F692633E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" y="2387282"/>
            <a:ext cx="3009265" cy="262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D583D7-1263-EF43-B212-67BF40067184}"/>
              </a:ext>
            </a:extLst>
          </p:cNvPr>
          <p:cNvSpPr/>
          <p:nvPr/>
        </p:nvSpPr>
        <p:spPr>
          <a:xfrm>
            <a:off x="4897576" y="244423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其中空心圆点代表自旋向上，实心圆点代表自旋向下。</a:t>
            </a: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75587-472C-164C-A114-1F556FBCD8B6}"/>
              </a:ext>
            </a:extLst>
          </p:cNvPr>
          <p:cNvSpPr/>
          <p:nvPr/>
        </p:nvSpPr>
        <p:spPr>
          <a:xfrm>
            <a:off x="4919662" y="385637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60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一个正方格子，每个格点代表一个自旋（向上</a:t>
            </a:r>
            <a:r>
              <a:rPr lang="en-US" sz="2000" kern="100" dirty="0">
                <a:latin typeface="SimSun" panose="02010600030101010101" pitchFamily="2" charset="-122"/>
                <a:ea typeface="SimSun" panose="02010600030101010101" pitchFamily="2" charset="-122"/>
              </a:rPr>
              <a:t>(+1)</a:t>
            </a:r>
            <a:r>
              <a:rPr lang="zh-CN" altLang="en-US" sz="2000" kern="100" dirty="0">
                <a:latin typeface="SimSun" panose="02010600030101010101" pitchFamily="2" charset="-122"/>
                <a:ea typeface="SimSun" panose="02010600030101010101" pitchFamily="2" charset="-122"/>
              </a:rPr>
              <a:t>或向下</a:t>
            </a:r>
            <a:r>
              <a:rPr lang="en-US" sz="2000" kern="100" dirty="0">
                <a:latin typeface="SimSun" panose="02010600030101010101" pitchFamily="2" charset="-122"/>
                <a:ea typeface="SimSun" panose="02010600030101010101" pitchFamily="2" charset="-122"/>
              </a:rPr>
              <a:t>(-1)</a:t>
            </a:r>
            <a:r>
              <a:rPr lang="zh-CN" altLang="en-US" sz="2000" kern="100" dirty="0">
                <a:latin typeface="SimSun" panose="02010600030101010101" pitchFamily="2" charset="-122"/>
                <a:ea typeface="SimSun" panose="02010600030101010101" pitchFamily="2" charset="-122"/>
              </a:rPr>
              <a:t>），仅与周围上下左右最近邻的四个自旋有相互作用，这就是，一个简单的正方二维伊辛模型。在求解一些物理量或者解决一些问题时，就以这个模型为基础，根据需要确定格子大小，初始自旋指向，然后以仅考虑最近邻相互作用为基础，根据需要，设定条件，处理问题。这就是最基本的思想。</a:t>
            </a:r>
            <a:endParaRPr lang="en-US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0AF15-C8A6-F649-9C73-2406A3C29FF0}"/>
              </a:ext>
            </a:extLst>
          </p:cNvPr>
          <p:cNvSpPr txBox="1"/>
          <p:nvPr/>
        </p:nvSpPr>
        <p:spPr>
          <a:xfrm>
            <a:off x="2271713" y="5372100"/>
            <a:ext cx="92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5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856</Words>
  <Application>Microsoft Macintosh PowerPoint</Application>
  <PresentationFormat>Widescreen</PresentationFormat>
  <Paragraphs>49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SimSun</vt:lpstr>
      <vt:lpstr>Apple Braille Outline 6 Dot</vt:lpstr>
      <vt:lpstr>Arial</vt:lpstr>
      <vt:lpstr>Calibri</vt:lpstr>
      <vt:lpstr>Calibri Light</vt:lpstr>
      <vt:lpstr>Times New Roman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尹衡闯</dc:creator>
  <cp:lastModifiedBy>尹衡闯</cp:lastModifiedBy>
  <cp:revision>15</cp:revision>
  <dcterms:created xsi:type="dcterms:W3CDTF">2018-03-31T06:06:12Z</dcterms:created>
  <dcterms:modified xsi:type="dcterms:W3CDTF">2018-04-05T12:45:49Z</dcterms:modified>
</cp:coreProperties>
</file>