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46"/>
  </p:notesMasterIdLst>
  <p:sldIdLst>
    <p:sldId id="256" r:id="rId2"/>
    <p:sldId id="258" r:id="rId3"/>
    <p:sldId id="259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302" r:id="rId15"/>
    <p:sldId id="299" r:id="rId16"/>
    <p:sldId id="300" r:id="rId17"/>
    <p:sldId id="301" r:id="rId18"/>
    <p:sldId id="304" r:id="rId19"/>
    <p:sldId id="303" r:id="rId20"/>
    <p:sldId id="306" r:id="rId21"/>
    <p:sldId id="307" r:id="rId22"/>
    <p:sldId id="305" r:id="rId23"/>
    <p:sldId id="308" r:id="rId24"/>
    <p:sldId id="309" r:id="rId25"/>
    <p:sldId id="311" r:id="rId26"/>
    <p:sldId id="310" r:id="rId27"/>
    <p:sldId id="312" r:id="rId28"/>
    <p:sldId id="313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288" r:id="rId4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Format med tema 1 - dekorfär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94" autoAdjust="0"/>
  </p:normalViewPr>
  <p:slideViewPr>
    <p:cSldViewPr>
      <p:cViewPr varScale="1">
        <p:scale>
          <a:sx n="55" d="100"/>
          <a:sy n="55" d="100"/>
        </p:scale>
        <p:origin x="96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448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A193-CFFD-4398-B666-896C4A51FEB6}" type="datetime1">
              <a:rPr lang="sv-SE" smtClean="0"/>
              <a:t>2014-04-29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149-85AC-4C3B-894F-8A1F1A62B957}" type="datetime1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973B-8324-488D-B565-C6DDED33EC98}" type="datetime1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51236-9E99-4FF5-BB27-927BFDF8C177}" type="datetime1">
              <a:rPr lang="sv-SE" smtClean="0"/>
              <a:t>2014-04-29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0FE-B75B-4557-A419-33F50329CCC3}" type="datetime1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07DD-F1EA-493B-A01D-371FFA453F5A}" type="datetime1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8689-AD41-4EB6-97A3-E99A2941ED90}" type="datetime1">
              <a:rPr lang="sv-SE" smtClean="0"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C54-ECD2-4A65-BE51-FFBB36AF101A}" type="datetime1">
              <a:rPr lang="sv-SE" smtClean="0"/>
              <a:t>2014-04-29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931C-A4B6-45D3-8E4D-39E963410F83}" type="datetime1">
              <a:rPr lang="sv-SE" smtClean="0"/>
              <a:t>2014-04-29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5650-02EE-4F6F-88EB-75FED4EC5BE4}" type="datetime1">
              <a:rPr lang="sv-SE" smtClean="0"/>
              <a:t>2014-04-29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116A-1913-49A0-9662-19C501783B86}" type="datetime1">
              <a:rPr lang="sv-SE" smtClean="0"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6B1B-C8DD-4F6B-B451-65CB3D7C7305}" type="datetime1">
              <a:rPr lang="sv-SE" smtClean="0"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1236-9E99-4FF5-BB27-927BFDF8C177}" type="datetime1">
              <a:rPr lang="sv-SE" smtClean="0"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4000" dirty="0" err="1" smtClean="0"/>
              <a:t>Lecture</a:t>
            </a:r>
            <a:r>
              <a:rPr lang="sv-SE" sz="4000" dirty="0" smtClean="0"/>
              <a:t> 4:</a:t>
            </a:r>
            <a:br>
              <a:rPr lang="sv-SE" sz="4000" dirty="0" smtClean="0"/>
            </a:br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sv-SE" sz="4000" dirty="0" smtClean="0"/>
              <a:t>Markov </a:t>
            </a:r>
            <a:r>
              <a:rPr lang="sv-SE" sz="4000" dirty="0" err="1"/>
              <a:t>C</a:t>
            </a:r>
            <a:r>
              <a:rPr lang="sv-SE" sz="4000" dirty="0" err="1" smtClean="0"/>
              <a:t>hain</a:t>
            </a:r>
            <a:r>
              <a:rPr lang="sv-SE" sz="4000" dirty="0" smtClean="0"/>
              <a:t> Monte Carlo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 smtClean="0"/>
              <a:t>Computational</a:t>
            </a:r>
            <a:r>
              <a:rPr lang="sv-SE" dirty="0" smtClean="0"/>
              <a:t> Statistics-2014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000" b="1" dirty="0">
                <a:solidFill>
                  <a:prstClr val="black"/>
                </a:solidFill>
              </a:rPr>
              <a:t>Reducibility</a:t>
            </a:r>
            <a:r>
              <a:rPr lang="en-GB" sz="2000" dirty="0">
                <a:solidFill>
                  <a:prstClr val="black"/>
                </a:solidFill>
              </a:rPr>
              <a:t>: A Markov chain is </a:t>
            </a:r>
            <a:r>
              <a:rPr lang="en-GB" sz="2000" i="1" dirty="0">
                <a:solidFill>
                  <a:prstClr val="black"/>
                </a:solidFill>
              </a:rPr>
              <a:t>irreducible</a:t>
            </a:r>
            <a:r>
              <a:rPr lang="en-GB" sz="2000" dirty="0">
                <a:solidFill>
                  <a:prstClr val="black"/>
                </a:solidFill>
              </a:rPr>
              <a:t> if it is possible go from any state </a:t>
            </a:r>
            <a:r>
              <a:rPr lang="en-GB" sz="2000" dirty="0" smtClean="0">
                <a:solidFill>
                  <a:prstClr val="black"/>
                </a:solidFill>
              </a:rPr>
              <a:t>to any </a:t>
            </a:r>
            <a:r>
              <a:rPr lang="en-GB" sz="2000" dirty="0">
                <a:solidFill>
                  <a:prstClr val="black"/>
                </a:solidFill>
              </a:rPr>
              <a:t>other state (not necessarily in one step</a:t>
            </a:r>
            <a:r>
              <a:rPr lang="en-GB" sz="2000" dirty="0" smtClean="0">
                <a:solidFill>
                  <a:prstClr val="black"/>
                </a:solidFill>
              </a:rPr>
              <a:t>).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The chain is reducible because we cannot get (the probability of transitioning is zero) to A from B or C regardless of the number of steps we take.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80928"/>
            <a:ext cx="590613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b="1" dirty="0" err="1">
                <a:solidFill>
                  <a:prstClr val="black"/>
                </a:solidFill>
              </a:rPr>
              <a:t>Periodicity</a:t>
            </a:r>
            <a:r>
              <a:rPr lang="sv-SE" sz="2000" b="1" dirty="0">
                <a:solidFill>
                  <a:prstClr val="black"/>
                </a:solidFill>
              </a:rPr>
              <a:t>: </a:t>
            </a:r>
            <a:r>
              <a:rPr lang="en-GB" sz="2000" dirty="0">
                <a:solidFill>
                  <a:prstClr val="black"/>
                </a:solidFill>
              </a:rPr>
              <a:t>A state in a Markov chain is periodic if the chain can return to the state only at multiples of some integer larger than 1</a:t>
            </a:r>
            <a:r>
              <a:rPr lang="en-GB" sz="2000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b="1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Let A, B and C denote the states in a 3-state Markov chain. The following chain </a:t>
            </a:r>
            <a:r>
              <a:rPr lang="en-GB" sz="2000" dirty="0" smtClean="0">
                <a:solidFill>
                  <a:prstClr val="black"/>
                </a:solidFill>
              </a:rPr>
              <a:t>is </a:t>
            </a:r>
            <a:r>
              <a:rPr lang="en-GB" sz="2000" i="1" dirty="0" smtClean="0">
                <a:solidFill>
                  <a:prstClr val="black"/>
                </a:solidFill>
              </a:rPr>
              <a:t>periodic</a:t>
            </a:r>
            <a:r>
              <a:rPr lang="en-GB" sz="2000" dirty="0" smtClean="0">
                <a:solidFill>
                  <a:prstClr val="black"/>
                </a:solidFill>
              </a:rPr>
              <a:t> </a:t>
            </a:r>
            <a:r>
              <a:rPr lang="en-GB" sz="2000" dirty="0">
                <a:solidFill>
                  <a:prstClr val="black"/>
                </a:solidFill>
              </a:rPr>
              <a:t>with period 3, where the period is the number of steps that it takes to return to a certain state</a:t>
            </a:r>
            <a:r>
              <a:rPr lang="en-GB" sz="2000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/>
              <a:t>A Markov </a:t>
            </a:r>
            <a:r>
              <a:rPr lang="sv-SE" sz="2000" dirty="0" err="1" smtClean="0"/>
              <a:t>chain</a:t>
            </a:r>
            <a:r>
              <a:rPr lang="sv-SE" sz="2000" dirty="0" smtClean="0"/>
              <a:t> is </a:t>
            </a:r>
            <a:r>
              <a:rPr lang="sv-SE" sz="2000" i="1" dirty="0" err="1" smtClean="0">
                <a:solidFill>
                  <a:srgbClr val="FF0000"/>
                </a:solidFill>
              </a:rPr>
              <a:t>ergodic</a:t>
            </a:r>
            <a:r>
              <a:rPr lang="sv-SE" sz="2000" dirty="0" smtClean="0"/>
              <a:t> </a:t>
            </a:r>
            <a:r>
              <a:rPr lang="sv-SE" sz="2000" dirty="0" err="1" smtClean="0"/>
              <a:t>if</a:t>
            </a:r>
            <a:r>
              <a:rPr lang="sv-SE" sz="2000" dirty="0" smtClean="0"/>
              <a:t> it is </a:t>
            </a:r>
            <a:r>
              <a:rPr lang="sv-SE" sz="2000" dirty="0" err="1" smtClean="0"/>
              <a:t>irreducible</a:t>
            </a:r>
            <a:r>
              <a:rPr lang="sv-SE" sz="2000" dirty="0" smtClean="0"/>
              <a:t>, </a:t>
            </a:r>
            <a:r>
              <a:rPr lang="sv-SE" sz="2000" dirty="0" err="1" smtClean="0"/>
              <a:t>aperiodic</a:t>
            </a:r>
            <a:r>
              <a:rPr lang="sv-SE" sz="2000" dirty="0" smtClean="0"/>
              <a:t>, and all </a:t>
            </a:r>
            <a:r>
              <a:rPr lang="sv-SE" sz="2000" dirty="0" err="1" smtClean="0"/>
              <a:t>its</a:t>
            </a:r>
            <a:r>
              <a:rPr lang="sv-SE" sz="2000" dirty="0" smtClean="0"/>
              <a:t> </a:t>
            </a:r>
            <a:r>
              <a:rPr lang="sv-SE" sz="2000" dirty="0" err="1" smtClean="0"/>
              <a:t>states</a:t>
            </a:r>
            <a:r>
              <a:rPr lang="sv-SE" sz="2000" dirty="0" smtClean="0"/>
              <a:t> </a:t>
            </a:r>
            <a:r>
              <a:rPr lang="sv-SE" sz="2000" dirty="0" err="1" smtClean="0"/>
              <a:t>are</a:t>
            </a:r>
            <a:r>
              <a:rPr lang="sv-SE" sz="2000" dirty="0" smtClean="0"/>
              <a:t> </a:t>
            </a:r>
            <a:r>
              <a:rPr lang="sv-SE" sz="2000" dirty="0" err="1" smtClean="0"/>
              <a:t>nonnull</a:t>
            </a:r>
            <a:r>
              <a:rPr lang="sv-SE" sz="2000" dirty="0" smtClean="0"/>
              <a:t> and </a:t>
            </a:r>
            <a:r>
              <a:rPr lang="sv-SE" sz="2000" dirty="0" err="1" smtClean="0"/>
              <a:t>recurrent</a:t>
            </a:r>
            <a:r>
              <a:rPr lang="sv-SE" sz="2000" dirty="0" smtClean="0"/>
              <a:t>.</a:t>
            </a:r>
            <a:endParaRPr lang="en-GB" sz="2000" dirty="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645024"/>
            <a:ext cx="4958096" cy="14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 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endParaRPr lang="sv-SE" sz="2000" dirty="0" smtClean="0"/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err="1" smtClean="0"/>
                  <a:t>Let</a:t>
                </a:r>
                <a:r>
                  <a:rPr lang="sv-SE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d>
                              <m:dPr>
                                <m:ctrl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GB" sz="2000" dirty="0" smtClean="0"/>
                  <a:t> denote a Markov chain for </a:t>
                </a:r>
                <a14:m>
                  <m:oMath xmlns:m="http://schemas.openxmlformats.org/officeDocument/2006/math"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=0,1,2…,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d>
                              <m:d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GB" sz="2000" dirty="0" smtClean="0"/>
                  <a:t> and the state space is either discrete </a:t>
                </a:r>
                <a:r>
                  <a:rPr lang="en-GB" sz="2000" dirty="0"/>
                  <a:t>or </a:t>
                </a:r>
                <a:r>
                  <a:rPr lang="en-GB" sz="2000" dirty="0" smtClean="0"/>
                  <a:t>continuous.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GB" sz="2000" dirty="0" smtClean="0"/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en-GB" sz="2000" dirty="0" smtClean="0"/>
                  <a:t>Given a target distribution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000" dirty="0" smtClean="0"/>
                  <a:t>, a Markov kernel </a:t>
                </a:r>
                <a14:m>
                  <m:oMath xmlns:m="http://schemas.openxmlformats.org/officeDocument/2006/math">
                    <m:r>
                      <a:rPr lang="sv-SE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000" dirty="0" smtClean="0"/>
                  <a:t> can be built having stationary distribution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000" dirty="0" smtClean="0"/>
                  <a:t> from where the Markov chain can be generated for approximating integrals according to the </a:t>
                </a:r>
                <a:r>
                  <a:rPr lang="en-GB" sz="2000" dirty="0" err="1" smtClean="0"/>
                  <a:t>ergodic</a:t>
                </a:r>
                <a:r>
                  <a:rPr lang="en-GB" sz="2000" dirty="0" smtClean="0"/>
                  <a:t> theorem.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GB" sz="2000" dirty="0"/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en-GB" sz="2000" dirty="0" smtClean="0"/>
                  <a:t>There exists methods for deriving kernels that are universal in that they are theoretically valid for any density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endParaRPr lang="sv-SE" sz="2000" dirty="0" smtClean="0"/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en-GB" sz="2000" dirty="0"/>
                  <a:t>A popular application of MCMC methods is to facilitate Bayesian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GB" sz="2000" dirty="0" smtClean="0"/>
                  <a:t>      inference </a:t>
                </a: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000" dirty="0"/>
                  <a:t> is a Bayesian posterior distribution for parameters </a:t>
                </a:r>
                <a14:m>
                  <m:oMath xmlns:m="http://schemas.openxmlformats.org/officeDocument/2006/math">
                    <m:r>
                      <a:rPr lang="sv-SE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000" dirty="0" smtClean="0"/>
                  <a:t>.</a:t>
                </a:r>
                <a:endParaRPr lang="sv-SE" sz="2000" dirty="0" smtClean="0"/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endParaRPr lang="sv-SE" sz="20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The Metropolis-Hastings is 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very</a:t>
                </a:r>
                <a:r>
                  <a:rPr lang="sv-SE" sz="2000" dirty="0">
                    <a:solidFill>
                      <a:prstClr val="black"/>
                    </a:solidFill>
                  </a:rPr>
                  <a:t> general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algorithm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for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constructing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 Markov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chain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. Given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starting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000" dirty="0" smtClean="0"/>
                  <a:t>, the algorithm generates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000" dirty="0" smtClean="0"/>
                  <a:t> as follows:</a:t>
                </a:r>
                <a:endParaRPr lang="sv-SE" sz="2000" dirty="0"/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sv-SE" sz="2000" dirty="0" err="1" smtClean="0"/>
                  <a:t>Sample</a:t>
                </a:r>
                <a:r>
                  <a:rPr lang="sv-SE" sz="2000" dirty="0" smtClean="0"/>
                  <a:t> a </a:t>
                </a:r>
                <a:r>
                  <a:rPr lang="sv-SE" sz="2000" dirty="0" err="1" smtClean="0"/>
                  <a:t>candidate</a:t>
                </a:r>
                <a:r>
                  <a:rPr lang="sv-SE" sz="2000" dirty="0" smtClean="0"/>
                  <a:t>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000" dirty="0" smtClean="0"/>
                  <a:t> from </a:t>
                </a:r>
                <a:r>
                  <a:rPr lang="en-GB" sz="2000" i="1" dirty="0" smtClean="0"/>
                  <a:t>proposal distribution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sv-SE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GB" sz="2000" i="1" dirty="0" smtClean="0"/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sv-SE" sz="2000" i="1" dirty="0"/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sv-SE" sz="2000" dirty="0" err="1" smtClean="0"/>
                  <a:t>Compute</a:t>
                </a:r>
                <a:r>
                  <a:rPr lang="sv-SE" sz="2000" dirty="0" smtClean="0"/>
                  <a:t> the </a:t>
                </a:r>
                <a:r>
                  <a:rPr lang="sv-SE" sz="2000" i="1" dirty="0" smtClean="0"/>
                  <a:t>Metropolis-Hastings </a:t>
                </a:r>
                <a:r>
                  <a:rPr lang="sv-SE" sz="2000" i="1" dirty="0" err="1" smtClean="0"/>
                  <a:t>ratio</a:t>
                </a:r>
                <a:endParaRPr lang="sv-SE" sz="2000" i="1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sv-S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sv-SE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0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sv-SE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sv-SE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0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sv-SE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GB" sz="2000" dirty="0" smtClean="0"/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sv-SE" sz="2000" dirty="0" smtClean="0"/>
                  <a:t>Accept a new value </a:t>
                </a:r>
                <a:r>
                  <a:rPr lang="en-GB" sz="2000" dirty="0" smtClean="0"/>
                  <a:t>according to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d>
                            <m:d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l-G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0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sv-S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sv-S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with</m:t>
                                </m:r>
                                <m:r>
                                  <a:rPr lang="sv-S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sv-S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probability</m:t>
                                </m:r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sv-S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sv-S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sv-SE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sv-SE" sz="20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sv-SE" sz="20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v-SE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d>
                                          <m:dPr>
                                            <m:begChr m:val="|"/>
                                            <m:endChr m:val=""/>
                                            <m:ctrlPr>
                                              <a:rPr lang="sv-SE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l-GR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sv-SE" sz="2000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𝐗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sv-SE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sv-SE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0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sv-SE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sty m:val="p"/>
                                  </m:rPr>
                                  <a:rPr lang="sv-SE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 smtClean="0"/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sv-SE" sz="2000" dirty="0" err="1" smtClean="0"/>
                  <a:t>Increment</a:t>
                </a:r>
                <a:r>
                  <a:rPr lang="sv-SE" sz="2000" dirty="0" smtClean="0"/>
                  <a:t> </a:t>
                </a:r>
                <a:r>
                  <a:rPr lang="sv-SE" sz="2000" i="1" dirty="0" smtClean="0"/>
                  <a:t>t</a:t>
                </a:r>
                <a:r>
                  <a:rPr lang="sv-SE" sz="2000" dirty="0" smtClean="0"/>
                  <a:t> and </a:t>
                </a:r>
                <a:r>
                  <a:rPr lang="sv-SE" sz="2000" dirty="0" err="1" smtClean="0"/>
                  <a:t>return</a:t>
                </a:r>
                <a:r>
                  <a:rPr lang="sv-SE" sz="2000" dirty="0" smtClean="0"/>
                  <a:t> to 1.</a:t>
                </a:r>
                <a:endParaRPr lang="en-GB" sz="2000" dirty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 rotWithShape="0">
                <a:blip r:embed="rId2"/>
                <a:stretch>
                  <a:fillRect l="-815" t="-769" r="-1037" b="-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dirty="0"/>
              <a:t>Simple </a:t>
            </a:r>
            <a:r>
              <a:rPr lang="sv-SE" sz="2000" dirty="0" err="1"/>
              <a:t>example</a:t>
            </a:r>
            <a:r>
              <a:rPr lang="sv-SE" sz="2000" dirty="0"/>
              <a:t>: </a:t>
            </a:r>
            <a:r>
              <a:rPr lang="sv-SE" sz="2000" dirty="0" smtClean="0"/>
              <a:t>Metropolis-Hastings </a:t>
            </a:r>
            <a:r>
              <a:rPr lang="sv-SE" sz="2000" dirty="0"/>
              <a:t>sampling for </a:t>
            </a:r>
            <a:r>
              <a:rPr lang="sv-SE" sz="2000" dirty="0" err="1" smtClean="0"/>
              <a:t>simulating</a:t>
            </a:r>
            <a:r>
              <a:rPr lang="sv-SE" sz="2000" dirty="0" smtClean="0"/>
              <a:t> a </a:t>
            </a:r>
            <a:r>
              <a:rPr lang="sv-SE" sz="2000" dirty="0" err="1" smtClean="0"/>
              <a:t>sample</a:t>
            </a:r>
            <a:r>
              <a:rPr lang="sv-SE" sz="2000" dirty="0" smtClean="0"/>
              <a:t> from a Beta </a:t>
            </a:r>
            <a:r>
              <a:rPr lang="sv-SE" sz="2000" dirty="0" err="1" smtClean="0"/>
              <a:t>target</a:t>
            </a:r>
            <a:r>
              <a:rPr lang="sv-SE" sz="2000" dirty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uniform </a:t>
            </a:r>
            <a:r>
              <a:rPr lang="sv-SE" sz="2000" dirty="0" err="1" smtClean="0"/>
              <a:t>candidate</a:t>
            </a:r>
            <a:endParaRPr lang="sv-SE" sz="2000" dirty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&lt;- 2500</a:t>
            </a:r>
          </a:p>
          <a:p>
            <a:pPr marL="0" indent="0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&lt;- 2.7; b &lt;- 6.3</a:t>
            </a:r>
          </a:p>
          <a:p>
            <a:pPr marL="0" indent="0">
              <a:buNone/>
            </a:pP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rep(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(1),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(i in 2:Nsim){</a:t>
            </a:r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Xstar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dbeta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Xstar,a,b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dbeta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(X[i-1],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X[i] &lt;- X[i-1] + (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Xstar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-X[i-1])*(</a:t>
            </a:r>
            <a:r>
              <a:rPr lang="sv-S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(1)&lt;R)</a:t>
            </a:r>
            <a:endParaRPr lang="sv-S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X,type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="l")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92" y="1700808"/>
            <a:ext cx="3720938" cy="35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Metropolis-Hastings 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closely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related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Simulated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Annealing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algorithm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two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major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differences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being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main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goal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SA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algorithm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is to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maximize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function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v-SE" sz="2000" dirty="0" smtClean="0"/>
                  <a:t> </a:t>
                </a:r>
                <a:r>
                  <a:rPr lang="sv-SE" sz="2000" dirty="0" err="1" smtClean="0"/>
                  <a:t>whereas</a:t>
                </a:r>
                <a:r>
                  <a:rPr lang="sv-SE" sz="2000" dirty="0" smtClean="0"/>
                  <a:t> to </a:t>
                </a:r>
                <a:r>
                  <a:rPr lang="sv-SE" sz="2000" dirty="0" err="1" smtClean="0"/>
                  <a:t>goal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of</a:t>
                </a:r>
                <a:r>
                  <a:rPr lang="sv-SE" sz="2000" dirty="0" smtClean="0"/>
                  <a:t> the MH </a:t>
                </a:r>
                <a:r>
                  <a:rPr lang="sv-SE" sz="2000" dirty="0" err="1" smtClean="0"/>
                  <a:t>algorithm</a:t>
                </a:r>
                <a:r>
                  <a:rPr lang="sv-SE" sz="2000" dirty="0" smtClean="0"/>
                  <a:t> is to </a:t>
                </a:r>
                <a:r>
                  <a:rPr lang="sv-SE" sz="2000" dirty="0" err="1" smtClean="0"/>
                  <a:t>explore</a:t>
                </a:r>
                <a:r>
                  <a:rPr lang="sv-SE" sz="2000" dirty="0" smtClean="0"/>
                  <a:t> the support </a:t>
                </a:r>
                <a:r>
                  <a:rPr lang="sv-SE" sz="2000" dirty="0" err="1" smtClean="0"/>
                  <a:t>of</a:t>
                </a:r>
                <a:r>
                  <a:rPr lang="sv-SE" sz="2000" dirty="0" smtClean="0"/>
                  <a:t> the </a:t>
                </a:r>
                <a:r>
                  <a:rPr lang="sv-SE" sz="2000" dirty="0" err="1" smtClean="0"/>
                  <a:t>density</a:t>
                </a:r>
                <a:r>
                  <a:rPr lang="sv-SE" sz="2000" dirty="0" smtClean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sz="2000" dirty="0" err="1" smtClean="0"/>
                  <a:t>according</a:t>
                </a:r>
                <a:r>
                  <a:rPr lang="sv-SE" sz="2000" dirty="0" smtClean="0"/>
                  <a:t> to </a:t>
                </a:r>
                <a:r>
                  <a:rPr lang="sv-SE" sz="2000" dirty="0" err="1" smtClean="0"/>
                  <a:t>its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probability</a:t>
                </a:r>
                <a:r>
                  <a:rPr lang="sv-SE" sz="2000" dirty="0" smtClean="0"/>
                  <a:t>.</a:t>
                </a: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sv-SE" sz="2000" dirty="0"/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sv-SE" sz="2000" dirty="0" smtClean="0"/>
                  <a:t>The second </a:t>
                </a:r>
                <a:r>
                  <a:rPr lang="sv-SE" sz="2000" dirty="0" err="1" smtClean="0"/>
                  <a:t>difference</a:t>
                </a:r>
                <a:r>
                  <a:rPr lang="sv-SE" sz="2000" dirty="0" smtClean="0"/>
                  <a:t> is in </a:t>
                </a:r>
                <a:r>
                  <a:rPr lang="sv-SE" sz="2000" dirty="0" err="1" smtClean="0"/>
                  <a:t>their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convergence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properties</a:t>
                </a:r>
                <a:r>
                  <a:rPr lang="sv-SE" sz="2000" dirty="0" smtClean="0"/>
                  <a:t>. </a:t>
                </a:r>
                <a:r>
                  <a:rPr lang="sv-SE" sz="2000" dirty="0" err="1" smtClean="0"/>
                  <a:t>With</a:t>
                </a:r>
                <a:r>
                  <a:rPr lang="sv-SE" sz="2000" dirty="0" smtClean="0"/>
                  <a:t> the proper choice </a:t>
                </a:r>
                <a:r>
                  <a:rPr lang="sv-SE" sz="2000" dirty="0" err="1" smtClean="0"/>
                  <a:t>of</a:t>
                </a:r>
                <a:r>
                  <a:rPr lang="sv-SE" sz="2000" dirty="0" smtClean="0"/>
                  <a:t> a </a:t>
                </a:r>
                <a:r>
                  <a:rPr lang="sv-SE" sz="2000" dirty="0" err="1" smtClean="0"/>
                  <a:t>temperature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schedule</a:t>
                </a:r>
                <a:r>
                  <a:rPr lang="sv-SE" sz="2000" dirty="0" smtClean="0"/>
                  <a:t> the SA </a:t>
                </a:r>
                <a:r>
                  <a:rPr lang="sv-SE" sz="2000" dirty="0" err="1" smtClean="0"/>
                  <a:t>algorithm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converges</a:t>
                </a:r>
                <a:r>
                  <a:rPr lang="sv-SE" sz="2000" dirty="0" smtClean="0"/>
                  <a:t> to the maxima </a:t>
                </a:r>
                <a:r>
                  <a:rPr lang="sv-SE" sz="2000" dirty="0" err="1" smtClean="0"/>
                  <a:t>of</a:t>
                </a:r>
                <a:r>
                  <a:rPr lang="sv-SE" sz="2000" dirty="0" smtClean="0"/>
                  <a:t> function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sv-SE" sz="2000" dirty="0" smtClean="0"/>
                  <a:t>, </a:t>
                </a:r>
                <a:r>
                  <a:rPr lang="sv-SE" sz="2000" dirty="0" err="1" smtClean="0"/>
                  <a:t>while</a:t>
                </a:r>
                <a:r>
                  <a:rPr lang="sv-SE" sz="2000" dirty="0" smtClean="0"/>
                  <a:t> the MH </a:t>
                </a:r>
                <a:r>
                  <a:rPr lang="sv-SE" sz="2000" dirty="0" err="1" smtClean="0"/>
                  <a:t>algorithm</a:t>
                </a:r>
                <a:r>
                  <a:rPr lang="sv-SE" sz="2000" dirty="0" smtClean="0"/>
                  <a:t> is </a:t>
                </a:r>
                <a:r>
                  <a:rPr lang="sv-SE" sz="2000" dirty="0" err="1" smtClean="0"/>
                  <a:t>converging</a:t>
                </a:r>
                <a:r>
                  <a:rPr lang="sv-SE" sz="2000" dirty="0" smtClean="0"/>
                  <a:t> to the distribution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sz="2000" dirty="0" smtClean="0"/>
                  <a:t> </a:t>
                </a:r>
                <a:r>
                  <a:rPr lang="sv-SE" sz="2000" dirty="0" err="1" smtClean="0"/>
                  <a:t>itself</a:t>
                </a:r>
                <a:r>
                  <a:rPr lang="sv-SE" sz="2000" dirty="0" smtClean="0"/>
                  <a:t>. </a:t>
                </a:r>
                <a:r>
                  <a:rPr lang="sv-SE" sz="2000" dirty="0" err="1" smtClean="0"/>
                  <a:t>Modifying</a:t>
                </a:r>
                <a:r>
                  <a:rPr lang="sv-SE" sz="2000" dirty="0" smtClean="0"/>
                  <a:t> the </a:t>
                </a:r>
                <a:r>
                  <a:rPr lang="sv-SE" sz="2000" dirty="0" err="1" smtClean="0"/>
                  <a:t>proposal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can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have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drastic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consequences</a:t>
                </a:r>
                <a:r>
                  <a:rPr lang="sv-SE" sz="2000" dirty="0" smtClean="0"/>
                  <a:t> on the </a:t>
                </a:r>
                <a:r>
                  <a:rPr lang="sv-SE" sz="2000" dirty="0" err="1" smtClean="0"/>
                  <a:t>convergence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pattern</a:t>
                </a:r>
                <a:r>
                  <a:rPr lang="sv-SE" sz="2000" dirty="0" smtClean="0"/>
                  <a:t>.</a:t>
                </a:r>
                <a:endParaRPr lang="sv-SE" sz="2000" dirty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 rotWithShape="0">
                <a:blip r:embed="rId2"/>
                <a:stretch>
                  <a:fillRect l="-815" t="-769" r="-1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Choice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proposal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Tx/>
                  <a:buChar char="-"/>
                </a:pPr>
                <a:r>
                  <a:rPr lang="sv-SE" sz="2000" dirty="0" err="1" smtClean="0">
                    <a:solidFill>
                      <a:prstClr val="black"/>
                    </a:solidFill>
                  </a:rPr>
                  <a:t>When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proposal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symmetric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so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that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sv-SE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,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method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called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Metropolis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algorithm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If 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proposal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too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diffuse relative to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target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distribution,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candidate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values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will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be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rejected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frequently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and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chain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will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require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many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iterations to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explore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 full space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target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distribution.</a:t>
                </a: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>
                    <a:solidFill>
                      <a:prstClr val="black"/>
                    </a:solidFill>
                  </a:rPr>
                  <a:t>If a </a:t>
                </a:r>
                <a:r>
                  <a:rPr lang="sv-SE" sz="2000" dirty="0" err="1">
                    <a:solidFill>
                      <a:prstClr val="black"/>
                    </a:solidFill>
                  </a:rPr>
                  <a:t>proposal</a:t>
                </a:r>
                <a:r>
                  <a:rPr lang="sv-SE" sz="2000" dirty="0">
                    <a:solidFill>
                      <a:prstClr val="black"/>
                    </a:solidFill>
                  </a:rPr>
                  <a:t> distribution is </a:t>
                </a:r>
                <a:r>
                  <a:rPr lang="sv-SE" sz="2000" dirty="0" err="1">
                    <a:solidFill>
                      <a:prstClr val="black"/>
                    </a:solidFill>
                  </a:rPr>
                  <a:t>too</a:t>
                </a: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narrow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>
                    <a:solidFill>
                      <a:prstClr val="black"/>
                    </a:solidFill>
                  </a:rPr>
                  <a:t>relative to the </a:t>
                </a:r>
                <a:r>
                  <a:rPr lang="sv-SE" sz="2000" dirty="0" err="1">
                    <a:solidFill>
                      <a:prstClr val="black"/>
                    </a:solidFill>
                  </a:rPr>
                  <a:t>target</a:t>
                </a: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distribution,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then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chain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will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remain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one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small region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target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for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many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iterations.</a:t>
                </a: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 rotWithShape="0">
                <a:blip r:embed="rId2"/>
                <a:stretch>
                  <a:fillRect l="-815" t="-769" r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u="sng" dirty="0" smtClean="0">
                    <a:solidFill>
                      <a:prstClr val="black"/>
                    </a:solidFill>
                  </a:rPr>
                  <a:t>Independence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chains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In the prior M-H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algorithm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candidate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depends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on the present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state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chain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. </a:t>
                </a:r>
                <a:r>
                  <a:rPr lang="sv-SE" sz="2000" dirty="0">
                    <a:solidFill>
                      <a:prstClr val="black"/>
                    </a:solidFill>
                  </a:rPr>
                  <a:t>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proposal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can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instead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be chosen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such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that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it is independent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current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state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for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some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fixed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density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sv-S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sv-SE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sv-SE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err="1" smtClean="0">
                    <a:solidFill>
                      <a:prstClr val="black"/>
                    </a:solidFill>
                  </a:rPr>
                  <a:t>This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method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related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rejection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sampler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since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can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be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expressed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as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ratio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importance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ratios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rejection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samples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i.i.d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.,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while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M-H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samples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not.</a:t>
                </a: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sv-SE" sz="2000" dirty="0" err="1">
                    <a:solidFill>
                      <a:prstClr val="black"/>
                    </a:solidFill>
                  </a:rPr>
                  <a:t>r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ejection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algorithm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requires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calculation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upper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bound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while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M-H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doesn’t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.</a:t>
                </a:r>
                <a:endParaRPr lang="sv-SE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815" t="-743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Independence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chains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Example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7.2 (Givens and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Hoeting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):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100 data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points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sampled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from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mixture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</m:t>
                          </m:r>
                          <m:sSup>
                            <m:sSupPr>
                              <m:ctrlPr>
                                <a:rPr lang="sv-SE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err="1" smtClean="0">
                    <a:solidFill>
                      <a:prstClr val="black"/>
                    </a:solidFill>
                  </a:rPr>
                  <a:t>where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mixture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proportion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sv-S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741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73" y="3826298"/>
            <a:ext cx="4926053" cy="27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</a:rPr>
              <a:t>Independence </a:t>
            </a:r>
            <a:r>
              <a:rPr lang="sv-SE" sz="2000" dirty="0" err="1" smtClean="0">
                <a:solidFill>
                  <a:prstClr val="black"/>
                </a:solidFill>
              </a:rPr>
              <a:t>chains</a:t>
            </a:r>
            <a:r>
              <a:rPr lang="sv-SE" sz="2000" dirty="0" smtClean="0">
                <a:solidFill>
                  <a:prstClr val="black"/>
                </a:solidFill>
              </a:rPr>
              <a:t>, </a:t>
            </a:r>
            <a:r>
              <a:rPr lang="sv-SE" sz="2000" dirty="0" err="1" smtClean="0">
                <a:solidFill>
                  <a:prstClr val="black"/>
                </a:solidFill>
              </a:rPr>
              <a:t>Example</a:t>
            </a:r>
            <a:r>
              <a:rPr lang="sv-SE" sz="2000" dirty="0" smtClean="0">
                <a:solidFill>
                  <a:prstClr val="black"/>
                </a:solidFill>
              </a:rPr>
              <a:t> 7.2 (Givens and </a:t>
            </a:r>
            <a:r>
              <a:rPr lang="sv-SE" sz="2000" dirty="0" err="1" smtClean="0">
                <a:solidFill>
                  <a:prstClr val="black"/>
                </a:solidFill>
              </a:rPr>
              <a:t>Hoeting</a:t>
            </a:r>
            <a:r>
              <a:rPr lang="sv-SE" sz="2000" dirty="0" smtClean="0">
                <a:solidFill>
                  <a:prstClr val="black"/>
                </a:solidFill>
              </a:rPr>
              <a:t>):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Evaluate</a:t>
            </a:r>
            <a:r>
              <a:rPr lang="sv-SE" sz="2000" dirty="0" smtClean="0">
                <a:solidFill>
                  <a:prstClr val="black"/>
                </a:solidFill>
              </a:rPr>
              <a:t> the </a:t>
            </a:r>
            <a:r>
              <a:rPr lang="sv-SE" sz="2000" dirty="0" err="1" smtClean="0">
                <a:solidFill>
                  <a:prstClr val="black"/>
                </a:solidFill>
              </a:rPr>
              <a:t>effect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of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two</a:t>
            </a:r>
            <a:r>
              <a:rPr lang="sv-SE" sz="2000" dirty="0" smtClean="0">
                <a:solidFill>
                  <a:prstClr val="black"/>
                </a:solidFill>
              </a:rPr>
              <a:t> different Beta </a:t>
            </a:r>
            <a:r>
              <a:rPr lang="sv-SE" sz="2000" dirty="0" err="1" smtClean="0">
                <a:solidFill>
                  <a:prstClr val="black"/>
                </a:solidFill>
              </a:rPr>
              <a:t>proposal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densities</a:t>
            </a:r>
            <a:r>
              <a:rPr lang="sv-SE" sz="2000" dirty="0" smtClean="0">
                <a:solidFill>
                  <a:prstClr val="black"/>
                </a:solidFill>
              </a:rPr>
              <a:t> on delta: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INITIAL VALUES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&lt;- 2500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x.val1 &lt;- NULL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x.val2 &lt;- NULL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FUNCTIONS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(x){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(x*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(y,7,0.5) + </a:t>
            </a:r>
            <a:endParaRPr lang="sv-SE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1-x)*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(y,10,0.5))}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xt,x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){f(x)*g(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)/(f(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)*g(x))}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Markov Chain Monte Carlo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- </a:t>
            </a:r>
            <a:r>
              <a:rPr lang="en-US" sz="2400" dirty="0" smtClean="0"/>
              <a:t>Markov Chains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- Metropolis-Hastings Algorithm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Gibbs sampling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Advanced MCMC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- </a:t>
            </a:r>
            <a:r>
              <a:rPr lang="en-US" sz="2400" dirty="0" smtClean="0"/>
              <a:t>Adaptive MCMC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- </a:t>
            </a:r>
            <a:r>
              <a:rPr lang="en-US" sz="2400" dirty="0" smtClean="0"/>
              <a:t>Variable dimension techniques</a:t>
            </a:r>
            <a:endParaRPr lang="en-US" sz="2400" dirty="0"/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</a:rPr>
              <a:t>Independence </a:t>
            </a:r>
            <a:r>
              <a:rPr lang="sv-SE" sz="2000" dirty="0" err="1" smtClean="0">
                <a:solidFill>
                  <a:prstClr val="black"/>
                </a:solidFill>
              </a:rPr>
              <a:t>chains</a:t>
            </a:r>
            <a:r>
              <a:rPr lang="sv-SE" sz="2000" dirty="0" smtClean="0">
                <a:solidFill>
                  <a:prstClr val="black"/>
                </a:solidFill>
              </a:rPr>
              <a:t>, </a:t>
            </a:r>
            <a:r>
              <a:rPr lang="sv-SE" sz="2000" dirty="0" err="1" smtClean="0">
                <a:solidFill>
                  <a:prstClr val="black"/>
                </a:solidFill>
              </a:rPr>
              <a:t>Example</a:t>
            </a:r>
            <a:r>
              <a:rPr lang="sv-SE" sz="2000" dirty="0" smtClean="0">
                <a:solidFill>
                  <a:prstClr val="black"/>
                </a:solidFill>
              </a:rPr>
              <a:t> 7.2 (Givens and </a:t>
            </a:r>
            <a:r>
              <a:rPr lang="sv-SE" sz="2000" dirty="0" err="1" smtClean="0">
                <a:solidFill>
                  <a:prstClr val="black"/>
                </a:solidFill>
              </a:rPr>
              <a:t>Hoeting</a:t>
            </a:r>
            <a:r>
              <a:rPr lang="sv-SE" sz="2000" dirty="0" smtClean="0">
                <a:solidFill>
                  <a:prstClr val="black"/>
                </a:solidFill>
              </a:rPr>
              <a:t>):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M-H IND SAMP WITH BETA(1,1) PROPOSAL DENSITY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(x){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dbeta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x.val1[1]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rbeta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(1,1,1)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 in 1:Nsim){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x.val1[i]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rbeta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(1,1,1)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 &lt;- min(R(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xt,x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(1,1,p)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x.val1[i+1] &lt;- x*d +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*(1-d)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</a:rPr>
              <a:t>Independence </a:t>
            </a:r>
            <a:r>
              <a:rPr lang="sv-SE" sz="2000" dirty="0" err="1" smtClean="0">
                <a:solidFill>
                  <a:prstClr val="black"/>
                </a:solidFill>
              </a:rPr>
              <a:t>chains</a:t>
            </a:r>
            <a:r>
              <a:rPr lang="sv-SE" sz="2000" dirty="0" smtClean="0">
                <a:solidFill>
                  <a:prstClr val="black"/>
                </a:solidFill>
              </a:rPr>
              <a:t>, </a:t>
            </a:r>
            <a:r>
              <a:rPr lang="sv-SE" sz="2000" dirty="0" err="1" smtClean="0">
                <a:solidFill>
                  <a:prstClr val="black"/>
                </a:solidFill>
              </a:rPr>
              <a:t>Example</a:t>
            </a:r>
            <a:r>
              <a:rPr lang="sv-SE" sz="2000" dirty="0" smtClean="0">
                <a:solidFill>
                  <a:prstClr val="black"/>
                </a:solidFill>
              </a:rPr>
              <a:t> 7.2 (Givens and </a:t>
            </a:r>
            <a:r>
              <a:rPr lang="sv-SE" sz="2000" dirty="0" err="1" smtClean="0">
                <a:solidFill>
                  <a:prstClr val="black"/>
                </a:solidFill>
              </a:rPr>
              <a:t>Hoeting</a:t>
            </a:r>
            <a:r>
              <a:rPr lang="sv-SE" sz="2000" dirty="0" smtClean="0">
                <a:solidFill>
                  <a:prstClr val="black"/>
                </a:solidFill>
              </a:rPr>
              <a:t>):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M-H IND SAMP WITH BETA(2,10) PROPOSAL DENSITY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(x){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dbeta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(x,2,10)}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x.val2[1]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rbeta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(1,2,10)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 in 1:Nsim){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x.val2[i]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rbeta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(1,2,10)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 &lt;- min(R(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xt,x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(1,1,p)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x.val2[i+1] &lt;- x*d +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*(1-d)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Independence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chains</a:t>
            </a:r>
            <a:r>
              <a:rPr lang="sv-SE" sz="2000" dirty="0" smtClean="0">
                <a:solidFill>
                  <a:prstClr val="black"/>
                </a:solidFill>
              </a:rPr>
              <a:t>, </a:t>
            </a:r>
            <a:r>
              <a:rPr lang="sv-SE" sz="2000" dirty="0" err="1" smtClean="0">
                <a:solidFill>
                  <a:prstClr val="black"/>
                </a:solidFill>
              </a:rPr>
              <a:t>Example</a:t>
            </a:r>
            <a:r>
              <a:rPr lang="sv-SE" sz="2000" dirty="0" smtClean="0">
                <a:solidFill>
                  <a:prstClr val="black"/>
                </a:solidFill>
              </a:rPr>
              <a:t> 7.2 (Givens and </a:t>
            </a:r>
            <a:r>
              <a:rPr lang="sv-SE" sz="2000" dirty="0" err="1" smtClean="0">
                <a:solidFill>
                  <a:prstClr val="black"/>
                </a:solidFill>
              </a:rPr>
              <a:t>Hoeting</a:t>
            </a:r>
            <a:r>
              <a:rPr lang="sv-SE" sz="2000" dirty="0" smtClean="0">
                <a:solidFill>
                  <a:prstClr val="black"/>
                </a:solidFill>
              </a:rPr>
              <a:t>):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31" y="2348880"/>
            <a:ext cx="6555938" cy="35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u="sng" dirty="0" smtClean="0">
                    <a:solidFill>
                      <a:prstClr val="black"/>
                    </a:solidFill>
                  </a:rPr>
                  <a:t>Random walk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chains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random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walk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chain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is a variant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M-H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algorithm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where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v-S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sv-SE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sv-S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sv-S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It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yields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proposal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form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sv-SE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sv-SE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sv-SE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sv-SE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lvl="0">
                  <a:spcBef>
                    <a:spcPts val="0"/>
                  </a:spcBef>
                  <a:buFont typeface="Calibri" panose="020F0502020204030204" pitchFamily="34" charset="0"/>
                  <a:buChar char="−"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Common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choices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include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 uniform distribution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centered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at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origin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, 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scaled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standard normal distribution and 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scaled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Student-</a:t>
                </a:r>
                <a:r>
                  <a:rPr lang="sv-SE" sz="2000" i="1" dirty="0" smtClean="0">
                    <a:solidFill>
                      <a:prstClr val="black"/>
                    </a:solidFill>
                  </a:rPr>
                  <a:t>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815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100" dirty="0" smtClean="0">
                    <a:solidFill>
                      <a:prstClr val="black"/>
                    </a:solidFill>
                  </a:rPr>
                  <a:t>Random walk </a:t>
                </a:r>
                <a:r>
                  <a:rPr lang="sv-SE" sz="2100" dirty="0" err="1" smtClean="0">
                    <a:solidFill>
                      <a:prstClr val="black"/>
                    </a:solidFill>
                  </a:rPr>
                  <a:t>chains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, simple </a:t>
                </a:r>
                <a:r>
                  <a:rPr lang="sv-SE" sz="2100" dirty="0" err="1" smtClean="0">
                    <a:solidFill>
                      <a:prstClr val="black"/>
                    </a:solidFill>
                  </a:rPr>
                  <a:t>example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1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100" dirty="0" err="1" smtClean="0">
                    <a:solidFill>
                      <a:prstClr val="black"/>
                    </a:solidFill>
                  </a:rPr>
                  <a:t>Simulating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 from a </a:t>
                </a:r>
                <a14:m>
                  <m:oMath xmlns:m="http://schemas.openxmlformats.org/officeDocument/2006/math">
                    <m:r>
                      <a:rPr lang="sv-SE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v-SE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v-SE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sv-SE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sv-SE" sz="2100" dirty="0">
                    <a:solidFill>
                      <a:prstClr val="black"/>
                    </a:solidFill>
                  </a:rPr>
                  <a:t> 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to </a:t>
                </a:r>
                <a:r>
                  <a:rPr lang="sv-SE" sz="2100" dirty="0" err="1" smtClean="0">
                    <a:solidFill>
                      <a:prstClr val="black"/>
                    </a:solidFill>
                  </a:rPr>
                  <a:t>illustrate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100" dirty="0" err="1" smtClean="0">
                    <a:solidFill>
                      <a:prstClr val="black"/>
                    </a:solidFill>
                  </a:rPr>
                  <a:t>effect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1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 normal </a:t>
                </a:r>
                <a:r>
                  <a:rPr lang="sv-SE" sz="2100" dirty="0" err="1" smtClean="0">
                    <a:solidFill>
                      <a:prstClr val="black"/>
                    </a:solidFill>
                  </a:rPr>
                  <a:t>proposals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100" dirty="0" err="1" smtClean="0">
                    <a:solidFill>
                      <a:prstClr val="black"/>
                    </a:solidFill>
                  </a:rPr>
                  <a:t>with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 different </a:t>
                </a:r>
                <a:r>
                  <a:rPr lang="sv-SE" sz="2100" dirty="0" err="1" smtClean="0">
                    <a:solidFill>
                      <a:prstClr val="black"/>
                    </a:solidFill>
                  </a:rPr>
                  <a:t>variances</a:t>
                </a:r>
                <a:r>
                  <a:rPr lang="sv-SE" sz="21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MH.RW 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function(sigma, x0, 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Nsim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x 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numeric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Nsim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x[1] &lt;- x0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u &lt;- 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runif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Nsim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 &lt;- 0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for (i in 2:Nsim)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r>
                  <a:rPr lang="sv-SE" sz="21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Xstar</a:t>
                </a: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x[i-1]+</a:t>
                </a:r>
                <a:r>
                  <a:rPr lang="sv-SE" sz="21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rnorm</a:t>
                </a: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(1,0,sigma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r>
                  <a:rPr lang="sv-SE" sz="21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(u[i] &lt;= 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(Xstar,0,1)/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(x[i-1],0,1))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</a:t>
                </a: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x[i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&lt;- 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Xstar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r>
                  <a:rPr lang="sv-SE" sz="21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</a:t>
                </a: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x[i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&lt;- x[i-1]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</a:t>
                </a: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 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</a:t>
                </a:r>
                <a:r>
                  <a:rPr lang="sv-SE" sz="21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t+1</a:t>
                </a:r>
                <a:endParaRPr lang="sv-SE" sz="21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sv-SE" sz="21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(list(x=x, t=t))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1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593" t="-1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100" dirty="0" smtClean="0">
                <a:solidFill>
                  <a:prstClr val="black"/>
                </a:solidFill>
              </a:rPr>
              <a:t>Random walk </a:t>
            </a:r>
            <a:r>
              <a:rPr lang="sv-SE" sz="2100" dirty="0" err="1" smtClean="0">
                <a:solidFill>
                  <a:prstClr val="black"/>
                </a:solidFill>
              </a:rPr>
              <a:t>chains</a:t>
            </a:r>
            <a:r>
              <a:rPr lang="sv-SE" sz="2100" dirty="0" smtClean="0">
                <a:solidFill>
                  <a:prstClr val="black"/>
                </a:solidFill>
              </a:rPr>
              <a:t>, simple </a:t>
            </a:r>
            <a:r>
              <a:rPr lang="sv-SE" sz="2100" dirty="0" err="1" smtClean="0">
                <a:solidFill>
                  <a:prstClr val="black"/>
                </a:solidFill>
              </a:rPr>
              <a:t>example</a:t>
            </a:r>
            <a:r>
              <a:rPr lang="sv-SE" sz="2100" dirty="0" smtClean="0">
                <a:solidFill>
                  <a:prstClr val="black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&lt;- 20000 # </a:t>
            </a:r>
            <a:r>
              <a:rPr lang="sv-SE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iterations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sigma 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c(.05, .5, 2,  16) # </a:t>
            </a: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 </a:t>
            </a:r>
            <a:r>
              <a:rPr lang="sv-SE" sz="1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proposal</a:t>
            </a: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 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&lt;- 10 # initial </a:t>
            </a:r>
            <a:r>
              <a:rPr lang="sv-SE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rw1 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MH.RW(sigma[1], </a:t>
            </a:r>
            <a:endParaRPr lang="sv-SE" sz="1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x0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rw2 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MH.RW(sigma[2], </a:t>
            </a:r>
            <a:endParaRPr lang="sv-SE" sz="1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x0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rw3 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MH.RW(sigma[3], </a:t>
            </a:r>
            <a:endParaRPr lang="sv-SE" sz="1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x0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rw4 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MH.RW(sigma[4], </a:t>
            </a:r>
            <a:endParaRPr lang="sv-SE" sz="1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x0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Nsim</a:t>
            </a:r>
            <a:r>
              <a:rPr lang="sv-SE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v-SE" sz="1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96" y="2500392"/>
            <a:ext cx="4746104" cy="40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Random walk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chains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Example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7.3 (Givens and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Hoeting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):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000" dirty="0" err="1" smtClean="0">
                    <a:solidFill>
                      <a:prstClr val="black"/>
                    </a:solidFill>
                  </a:rPr>
                  <a:t>Mixture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distribution,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continued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model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reparameterized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with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 logit function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and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random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walk 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performed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in the </a:t>
                </a:r>
                <a:r>
                  <a:rPr lang="sv-SE" sz="2000" i="1" dirty="0" smtClean="0">
                    <a:solidFill>
                      <a:prstClr val="black"/>
                    </a:solidFill>
                  </a:rPr>
                  <a:t>u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-space: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 where 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sv-S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Unif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sv-SE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</m:t>
                        </m:r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</m:t>
                        </m:r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#ESTABLISH INITIAL VALUES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set.seed</a:t>
                </a: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Nsim</a:t>
                </a: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&lt;- 2500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 &lt;- rep(0,Nsim)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u[1] &lt;- </a:t>
                </a:r>
                <a:r>
                  <a:rPr lang="sv-SE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runif</a:t>
                </a: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(1,-1,1)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 &lt;- rep(0,Nsim)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p[1] &lt;- </a:t>
                </a:r>
                <a:r>
                  <a:rPr lang="sv-SE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exp</a:t>
                </a:r>
                <a:r>
                  <a:rPr lang="sv-SE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(u[1])/(1+exp(u[1]))</a:t>
                </a:r>
                <a:endParaRPr lang="sv-SE" sz="1800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741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</a:rPr>
              <a:t>Random walk </a:t>
            </a:r>
            <a:r>
              <a:rPr lang="sv-SE" sz="2000" dirty="0" err="1" smtClean="0">
                <a:solidFill>
                  <a:prstClr val="black"/>
                </a:solidFill>
              </a:rPr>
              <a:t>chains</a:t>
            </a:r>
            <a:r>
              <a:rPr lang="sv-SE" sz="2000" dirty="0" smtClean="0">
                <a:solidFill>
                  <a:prstClr val="black"/>
                </a:solidFill>
              </a:rPr>
              <a:t>, </a:t>
            </a:r>
            <a:r>
              <a:rPr lang="sv-SE" sz="2000" dirty="0" err="1" smtClean="0">
                <a:solidFill>
                  <a:prstClr val="black"/>
                </a:solidFill>
              </a:rPr>
              <a:t>Example</a:t>
            </a:r>
            <a:r>
              <a:rPr lang="sv-SE" sz="2000" dirty="0" smtClean="0">
                <a:solidFill>
                  <a:prstClr val="black"/>
                </a:solidFill>
              </a:rPr>
              <a:t> 7.3 (Givens and </a:t>
            </a:r>
            <a:r>
              <a:rPr lang="sv-SE" sz="2000" dirty="0" err="1" smtClean="0">
                <a:solidFill>
                  <a:prstClr val="black"/>
                </a:solidFill>
              </a:rPr>
              <a:t>Hoeting</a:t>
            </a:r>
            <a:r>
              <a:rPr lang="sv-SE" sz="2000" dirty="0" smtClean="0">
                <a:solidFill>
                  <a:prstClr val="black"/>
                </a:solidFill>
              </a:rPr>
              <a:t>):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FUNCTION LOG SCALE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log.like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p,x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(log(p*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(y,7,.5)+(1-p)*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(y,10,.5)))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M-H RAND WALK SAMP WITH UNIF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(-1,1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PROPOSAL DENSITY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1:(Nsim-1))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u[i+1] &lt;- u[i]+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(1,-1,1)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p[i+1]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(u[i+1])/(1+exp(u[i+1]))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log.like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(p[i+1],x)-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log.like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(p[i],x))*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(u[i])/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(u[i+1])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(R&lt;1)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(1,1,R)==0)	{p[i+1] &lt;- p[i]; u[i+1] &lt;- u[i]}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R: Metropolis-Hastings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</a:rPr>
              <a:t>Random walk </a:t>
            </a:r>
            <a:r>
              <a:rPr lang="sv-SE" sz="2000" dirty="0" err="1" smtClean="0">
                <a:solidFill>
                  <a:prstClr val="black"/>
                </a:solidFill>
              </a:rPr>
              <a:t>chains</a:t>
            </a:r>
            <a:r>
              <a:rPr lang="sv-SE" sz="2000" dirty="0" smtClean="0">
                <a:solidFill>
                  <a:prstClr val="black"/>
                </a:solidFill>
              </a:rPr>
              <a:t>, </a:t>
            </a:r>
            <a:r>
              <a:rPr lang="sv-SE" sz="2000" dirty="0" err="1" smtClean="0">
                <a:solidFill>
                  <a:prstClr val="black"/>
                </a:solidFill>
              </a:rPr>
              <a:t>Example</a:t>
            </a:r>
            <a:r>
              <a:rPr lang="sv-SE" sz="2000" dirty="0" smtClean="0">
                <a:solidFill>
                  <a:prstClr val="black"/>
                </a:solidFill>
              </a:rPr>
              <a:t> 7.3 (Givens and </a:t>
            </a:r>
            <a:r>
              <a:rPr lang="sv-SE" sz="2000" dirty="0" err="1" smtClean="0">
                <a:solidFill>
                  <a:prstClr val="black"/>
                </a:solidFill>
              </a:rPr>
              <a:t>Hoeting</a:t>
            </a:r>
            <a:r>
              <a:rPr lang="sv-SE" sz="2000" dirty="0" smtClean="0">
                <a:solidFill>
                  <a:prstClr val="black"/>
                </a:solidFill>
              </a:rPr>
              <a:t>):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78" y="1983204"/>
            <a:ext cx="5353844" cy="41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endParaRPr lang="sv-SE" sz="20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sz="2000" dirty="0" smtClean="0">
                <a:solidFill>
                  <a:prstClr val="black"/>
                </a:solidFill>
              </a:rPr>
              <a:t>It is </a:t>
            </a:r>
            <a:r>
              <a:rPr lang="sv-SE" sz="2000" dirty="0" err="1" smtClean="0">
                <a:solidFill>
                  <a:prstClr val="black"/>
                </a:solidFill>
              </a:rPr>
              <a:t>difficult</a:t>
            </a:r>
            <a:r>
              <a:rPr lang="sv-SE" sz="2000" dirty="0" smtClean="0">
                <a:solidFill>
                  <a:prstClr val="black"/>
                </a:solidFill>
              </a:rPr>
              <a:t> to </a:t>
            </a:r>
            <a:r>
              <a:rPr lang="sv-SE" sz="2000" dirty="0" err="1" smtClean="0">
                <a:solidFill>
                  <a:prstClr val="black"/>
                </a:solidFill>
              </a:rPr>
              <a:t>construct</a:t>
            </a:r>
            <a:r>
              <a:rPr lang="sv-SE" sz="2000" dirty="0" smtClean="0">
                <a:solidFill>
                  <a:prstClr val="black"/>
                </a:solidFill>
              </a:rPr>
              <a:t>  M-H </a:t>
            </a:r>
            <a:r>
              <a:rPr lang="sv-SE" sz="2000" dirty="0" err="1" smtClean="0">
                <a:solidFill>
                  <a:prstClr val="black"/>
                </a:solidFill>
              </a:rPr>
              <a:t>samplers</a:t>
            </a:r>
            <a:r>
              <a:rPr lang="sv-SE" sz="2000" dirty="0" smtClean="0">
                <a:solidFill>
                  <a:prstClr val="black"/>
                </a:solidFill>
              </a:rPr>
              <a:t> for </a:t>
            </a:r>
            <a:r>
              <a:rPr lang="sv-SE" sz="2000" dirty="0" err="1" smtClean="0">
                <a:solidFill>
                  <a:prstClr val="black"/>
                </a:solidFill>
              </a:rPr>
              <a:t>high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dimensional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target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functions</a:t>
            </a:r>
            <a:r>
              <a:rPr lang="sv-SE" sz="2000" dirty="0" smtClean="0">
                <a:solidFill>
                  <a:prstClr val="black"/>
                </a:solidFill>
              </a:rPr>
              <a:t>.</a:t>
            </a:r>
          </a:p>
          <a:p>
            <a:pPr lvl="0">
              <a:spcBef>
                <a:spcPts val="0"/>
              </a:spcBef>
            </a:pPr>
            <a:endParaRPr lang="sv-SE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sz="2000" dirty="0" smtClean="0">
                <a:solidFill>
                  <a:prstClr val="black"/>
                </a:solidFill>
              </a:rPr>
              <a:t>The </a:t>
            </a:r>
            <a:r>
              <a:rPr lang="sv-SE" sz="2000" dirty="0" err="1" smtClean="0">
                <a:solidFill>
                  <a:prstClr val="black"/>
                </a:solidFill>
              </a:rPr>
              <a:t>appeal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of</a:t>
            </a:r>
            <a:r>
              <a:rPr lang="sv-SE" sz="2000" dirty="0" smtClean="0">
                <a:solidFill>
                  <a:prstClr val="black"/>
                </a:solidFill>
              </a:rPr>
              <a:t> the </a:t>
            </a:r>
            <a:r>
              <a:rPr lang="sv-SE" sz="2000" dirty="0" err="1" smtClean="0">
                <a:solidFill>
                  <a:prstClr val="black"/>
                </a:solidFill>
              </a:rPr>
              <a:t>Gibbs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sampler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algorithm</a:t>
            </a:r>
            <a:r>
              <a:rPr lang="sv-SE" sz="2000" dirty="0" smtClean="0">
                <a:solidFill>
                  <a:prstClr val="black"/>
                </a:solidFill>
              </a:rPr>
              <a:t> is </a:t>
            </a:r>
            <a:r>
              <a:rPr lang="sv-SE" sz="2000" dirty="0" err="1" smtClean="0">
                <a:solidFill>
                  <a:prstClr val="black"/>
                </a:solidFill>
              </a:rPr>
              <a:t>that</a:t>
            </a:r>
            <a:r>
              <a:rPr lang="sv-SE" sz="2000" dirty="0" smtClean="0">
                <a:solidFill>
                  <a:prstClr val="black"/>
                </a:solidFill>
              </a:rPr>
              <a:t> it </a:t>
            </a:r>
            <a:r>
              <a:rPr lang="sv-SE" sz="2000" dirty="0" err="1" smtClean="0">
                <a:solidFill>
                  <a:prstClr val="black"/>
                </a:solidFill>
              </a:rPr>
              <a:t>first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gather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most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of</a:t>
            </a:r>
            <a:r>
              <a:rPr lang="sv-SE" sz="2000" dirty="0" smtClean="0">
                <a:solidFill>
                  <a:prstClr val="black"/>
                </a:solidFill>
              </a:rPr>
              <a:t> the </a:t>
            </a:r>
            <a:r>
              <a:rPr lang="sv-SE" sz="2000" dirty="0" err="1" smtClean="0">
                <a:solidFill>
                  <a:prstClr val="black"/>
                </a:solidFill>
              </a:rPr>
              <a:t>calibration</a:t>
            </a:r>
            <a:r>
              <a:rPr lang="sv-SE" sz="2000" dirty="0" smtClean="0">
                <a:solidFill>
                  <a:prstClr val="black"/>
                </a:solidFill>
              </a:rPr>
              <a:t> from the </a:t>
            </a:r>
            <a:r>
              <a:rPr lang="sv-SE" sz="2000" dirty="0" err="1" smtClean="0">
                <a:solidFill>
                  <a:prstClr val="black"/>
                </a:solidFill>
              </a:rPr>
              <a:t>target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density</a:t>
            </a:r>
            <a:r>
              <a:rPr lang="sv-SE" sz="2000" dirty="0" smtClean="0">
                <a:solidFill>
                  <a:prstClr val="black"/>
                </a:solidFill>
              </a:rPr>
              <a:t> and </a:t>
            </a:r>
            <a:r>
              <a:rPr lang="sv-SE" sz="2000" dirty="0" err="1" smtClean="0">
                <a:solidFill>
                  <a:prstClr val="black"/>
                </a:solidFill>
              </a:rPr>
              <a:t>then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provides</a:t>
            </a:r>
            <a:r>
              <a:rPr lang="sv-SE" sz="2000" dirty="0" smtClean="0">
                <a:solidFill>
                  <a:prstClr val="black"/>
                </a:solidFill>
              </a:rPr>
              <a:t> a </a:t>
            </a:r>
            <a:r>
              <a:rPr lang="sv-SE" sz="2000" dirty="0" err="1" smtClean="0">
                <a:solidFill>
                  <a:prstClr val="black"/>
                </a:solidFill>
              </a:rPr>
              <a:t>consistent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procedure</a:t>
            </a:r>
            <a:r>
              <a:rPr lang="sv-SE" sz="2000" dirty="0" smtClean="0">
                <a:solidFill>
                  <a:prstClr val="black"/>
                </a:solidFill>
              </a:rPr>
              <a:t> for </a:t>
            </a:r>
            <a:r>
              <a:rPr lang="sv-SE" sz="2000" dirty="0" err="1" smtClean="0">
                <a:solidFill>
                  <a:prstClr val="black"/>
                </a:solidFill>
              </a:rPr>
              <a:t>breaking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up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complex</a:t>
            </a:r>
            <a:r>
              <a:rPr lang="sv-SE" sz="2000" dirty="0" smtClean="0">
                <a:solidFill>
                  <a:prstClr val="black"/>
                </a:solidFill>
              </a:rPr>
              <a:t> problems </a:t>
            </a:r>
            <a:r>
              <a:rPr lang="sv-SE" sz="2000" dirty="0" err="1" smtClean="0">
                <a:solidFill>
                  <a:prstClr val="black"/>
                </a:solidFill>
              </a:rPr>
              <a:t>into</a:t>
            </a:r>
            <a:r>
              <a:rPr lang="sv-SE" sz="2000" dirty="0" smtClean="0">
                <a:solidFill>
                  <a:prstClr val="black"/>
                </a:solidFill>
              </a:rPr>
              <a:t> a series </a:t>
            </a:r>
            <a:r>
              <a:rPr lang="sv-SE" sz="2000" dirty="0" err="1" smtClean="0">
                <a:solidFill>
                  <a:prstClr val="black"/>
                </a:solidFill>
              </a:rPr>
              <a:t>of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easier</a:t>
            </a:r>
            <a:r>
              <a:rPr lang="sv-SE" sz="2000" dirty="0" smtClean="0">
                <a:solidFill>
                  <a:prstClr val="black"/>
                </a:solidFill>
              </a:rPr>
              <a:t> problems.</a:t>
            </a:r>
          </a:p>
          <a:p>
            <a:pPr lvl="0">
              <a:spcBef>
                <a:spcPts val="0"/>
              </a:spcBef>
            </a:pPr>
            <a:endParaRPr lang="sv-SE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GB" sz="2000" dirty="0" smtClean="0">
                <a:solidFill>
                  <a:prstClr val="black"/>
                </a:solidFill>
              </a:rPr>
              <a:t>The goal is </a:t>
            </a:r>
            <a:r>
              <a:rPr lang="en-GB" sz="2000" dirty="0">
                <a:solidFill>
                  <a:prstClr val="black"/>
                </a:solidFill>
              </a:rPr>
              <a:t>still to construct a Markov chain whose stationary </a:t>
            </a:r>
            <a:endParaRPr lang="en-GB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 </a:t>
            </a:r>
            <a:r>
              <a:rPr lang="en-GB" sz="2000" dirty="0" smtClean="0">
                <a:solidFill>
                  <a:prstClr val="black"/>
                </a:solidFill>
              </a:rPr>
              <a:t>     distribution—or some </a:t>
            </a:r>
            <a:r>
              <a:rPr lang="en-GB" sz="2000" dirty="0">
                <a:solidFill>
                  <a:prstClr val="black"/>
                </a:solidFill>
              </a:rPr>
              <a:t>marginalization thereof—equals the target </a:t>
            </a:r>
            <a:r>
              <a:rPr lang="en-GB" sz="2000" dirty="0" smtClean="0">
                <a:solidFill>
                  <a:prstClr val="black"/>
                </a:solidFill>
              </a:rPr>
              <a:t>density.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GB" sz="2000" dirty="0">
                <a:solidFill>
                  <a:prstClr val="black"/>
                </a:solidFill>
              </a:rPr>
              <a:t>Sequentially samples from </a:t>
            </a:r>
            <a:r>
              <a:rPr lang="en-GB" sz="2000" dirty="0" err="1">
                <a:solidFill>
                  <a:prstClr val="black"/>
                </a:solidFill>
              </a:rPr>
              <a:t>univariate</a:t>
            </a:r>
            <a:r>
              <a:rPr lang="en-GB" sz="2000" dirty="0">
                <a:solidFill>
                  <a:prstClr val="black"/>
                </a:solidFill>
              </a:rPr>
              <a:t> conditional distributions, which </a:t>
            </a:r>
            <a:r>
              <a:rPr lang="en-GB" sz="2000" dirty="0" smtClean="0">
                <a:solidFill>
                  <a:prstClr val="black"/>
                </a:solidFill>
              </a:rPr>
              <a:t>needs to be available </a:t>
            </a:r>
            <a:r>
              <a:rPr lang="en-GB" sz="2000" dirty="0">
                <a:solidFill>
                  <a:prstClr val="black"/>
                </a:solidFill>
              </a:rPr>
              <a:t>in closed </a:t>
            </a:r>
            <a:r>
              <a:rPr lang="en-GB" sz="2000" dirty="0" smtClean="0">
                <a:solidFill>
                  <a:prstClr val="black"/>
                </a:solidFill>
              </a:rPr>
              <a:t>form.</a:t>
            </a: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Markov Chain Monte Carlo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A combination between Monte Carlo sampling and time homogeneous Markov chains.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The Monte Carlo approaches up to now have typically generated identically independently distributed (</a:t>
            </a:r>
            <a:r>
              <a:rPr lang="en-US" sz="2000" dirty="0" err="1" smtClean="0"/>
              <a:t>i.i.d</a:t>
            </a:r>
            <a:r>
              <a:rPr lang="en-US" sz="2000" dirty="0" smtClean="0"/>
              <a:t>) variables directly from the density of interest or </a:t>
            </a:r>
            <a:r>
              <a:rPr lang="en-US" sz="2000" dirty="0"/>
              <a:t>indirectly in the case of importance sampling</a:t>
            </a:r>
            <a:r>
              <a:rPr lang="en-US" sz="2000" dirty="0" smtClean="0"/>
              <a:t>.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The Markov property of a Markov chain introduces dependency, but only with a “one-step memory” between time points.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u="sng" dirty="0" smtClean="0">
                    <a:solidFill>
                      <a:prstClr val="black"/>
                    </a:solidFill>
                  </a:rPr>
                  <a:t>Two-stage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Gibbs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sampler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: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u="sng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err="1" smtClean="0">
                    <a:solidFill>
                      <a:prstClr val="black"/>
                    </a:solidFill>
                  </a:rPr>
                  <a:t>Creates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 Markov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chain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from a joint distribution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two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random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variables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i="1" dirty="0" smtClean="0">
                    <a:solidFill>
                      <a:prstClr val="black"/>
                    </a:solidFill>
                  </a:rPr>
                  <a:t>X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and </a:t>
                </a:r>
                <a:r>
                  <a:rPr lang="sv-SE" sz="2000" i="1" dirty="0" smtClean="0">
                    <a:solidFill>
                      <a:prstClr val="black"/>
                    </a:solidFill>
                  </a:rPr>
                  <a:t>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according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Set the initial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values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=1,2…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𝑁𝑠𝑖𝑚</m:t>
                    </m:r>
                  </m:oMath>
                </a14:m>
                <a:endParaRPr lang="sv-SE" sz="2000" i="1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sv-SE" sz="20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741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Gibbs </a:t>
            </a:r>
            <a:r>
              <a:rPr lang="en-US" dirty="0"/>
              <a:t>sampling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u="sng" dirty="0" smtClean="0">
                    <a:solidFill>
                      <a:prstClr val="black"/>
                    </a:solidFill>
                  </a:rPr>
                  <a:t>Two-stage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Gibbs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sampler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: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u="sng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Simple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example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sampling from a joint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bivariate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normal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density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## </a:t>
                </a:r>
                <a:r>
                  <a:rPr lang="es-ES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</a:t>
                </a: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s-ES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values</a:t>
                </a:r>
                <a:endParaRPr lang="es-ES" sz="1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NSim</a:t>
                </a: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&lt;- 50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rho &lt;- 0.5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x0 &lt;- 1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y0 &lt;- 1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&lt;- </a:t>
                </a:r>
                <a:r>
                  <a:rPr lang="es-ES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rep</a:t>
                </a: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 </a:t>
                </a:r>
                <a:r>
                  <a:rPr lang="es-ES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NSim</a:t>
                </a: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 &lt;- </a:t>
                </a:r>
                <a:r>
                  <a:rPr lang="es-ES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rep</a:t>
                </a: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 </a:t>
                </a:r>
                <a:r>
                  <a:rPr lang="es-ES" sz="1800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NSim</a:t>
                </a: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x[1] &lt;- x0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s-ES" sz="180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y[1] &lt;- y0</a:t>
                </a:r>
                <a:endParaRPr lang="sv-SE" sz="1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741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Gibbs </a:t>
            </a:r>
            <a:r>
              <a:rPr lang="en-US" dirty="0"/>
              <a:t>sampling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Bivariate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Gibbs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sampler</a:t>
            </a:r>
            <a:endParaRPr lang="sv-S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 in 2:NSim)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##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x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conditional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(prior) y</a:t>
            </a:r>
            <a:endParaRPr lang="sv-S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x[i]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*y[i-1],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(1-rho^2))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##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y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conditional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x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y[i] 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*x[i],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(1-rho^2))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plot(x,y)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 in 2:NSim)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lines(c(x[i-1</a:t>
            </a: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x[i]), </a:t>
            </a:r>
            <a:endParaRPr lang="nn-NO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c(y[i-1</a:t>
            </a: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y[i-1]))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lines(c(x[i</a:t>
            </a: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x[i]), </a:t>
            </a:r>
            <a:endParaRPr lang="nn-NO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c(y[i-1</a:t>
            </a: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y[i]))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n-NO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40" y="3429000"/>
            <a:ext cx="3199860" cy="31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u="sng" dirty="0" smtClean="0">
                    <a:solidFill>
                      <a:prstClr val="black"/>
                    </a:solidFill>
                  </a:rPr>
                  <a:t>Multi-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stage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Gibbs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sampler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: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u="sng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err="1" smtClean="0">
                    <a:solidFill>
                      <a:prstClr val="black"/>
                    </a:solidFill>
                  </a:rPr>
                  <a:t>There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is 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natural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extension from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two-stage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 the multi-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stage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Gibbs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sampler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.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Suppose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and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that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it is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possible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sample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from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corresponding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conditional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densities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Set the initial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values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sv-SE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d>
                              <m:d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=1,2…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𝑁𝑠𝑖𝑚</m:t>
                    </m:r>
                  </m:oMath>
                </a14:m>
                <a:endParaRPr lang="sv-SE" sz="2000" i="1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</m:e>
                        </m:d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d>
                              <m:d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</m:t>
                            </m:r>
                          </m:e>
                        </m:d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d>
                              <m:d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lphaUcPeriod" startAt="16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sv-S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</m:t>
                            </m:r>
                          </m:e>
                        </m:d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sv-SE" sz="20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lphaUcPeriod" startAt="16"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741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Gibbs </a:t>
            </a:r>
            <a:r>
              <a:rPr lang="en-US" dirty="0"/>
              <a:t>sampling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Many</a:t>
            </a:r>
            <a:r>
              <a:rPr lang="sv-SE" sz="2000" dirty="0" smtClean="0">
                <a:solidFill>
                  <a:prstClr val="black"/>
                </a:solidFill>
              </a:rPr>
              <a:t> options to do </a:t>
            </a:r>
            <a:r>
              <a:rPr lang="sv-SE" sz="2000" dirty="0" err="1" smtClean="0">
                <a:solidFill>
                  <a:prstClr val="black"/>
                </a:solidFill>
              </a:rPr>
              <a:t>Gibbs</a:t>
            </a:r>
            <a:r>
              <a:rPr lang="sv-SE" sz="2000" dirty="0" smtClean="0">
                <a:solidFill>
                  <a:prstClr val="black"/>
                </a:solidFill>
              </a:rPr>
              <a:t> sampling in R: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</a:rPr>
              <a:t>CRAN Task </a:t>
            </a:r>
            <a:r>
              <a:rPr lang="sv-SE" sz="2000" dirty="0" err="1" smtClean="0">
                <a:solidFill>
                  <a:prstClr val="black"/>
                </a:solidFill>
              </a:rPr>
              <a:t>View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Bayesian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provides</a:t>
            </a:r>
            <a:r>
              <a:rPr lang="sv-SE" sz="2000" dirty="0" smtClean="0">
                <a:solidFill>
                  <a:prstClr val="black"/>
                </a:solidFill>
              </a:rPr>
              <a:t> a </a:t>
            </a:r>
            <a:r>
              <a:rPr lang="sv-SE" sz="2000" dirty="0" err="1" smtClean="0">
                <a:solidFill>
                  <a:prstClr val="black"/>
                </a:solidFill>
              </a:rPr>
              <a:t>good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overview</a:t>
            </a:r>
            <a:r>
              <a:rPr lang="sv-SE" sz="2000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Packages that link R to other sampling engines </a:t>
            </a:r>
            <a:r>
              <a:rPr lang="en-GB" sz="2000" dirty="0" smtClean="0">
                <a:solidFill>
                  <a:prstClr val="black"/>
                </a:solidFill>
              </a:rPr>
              <a:t>include: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20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sv-SE" sz="2000" dirty="0" smtClean="0">
                <a:solidFill>
                  <a:prstClr val="black"/>
                </a:solidFill>
              </a:rPr>
              <a:t>R2WinBUGS </a:t>
            </a:r>
            <a:r>
              <a:rPr lang="sv-SE" sz="2000" dirty="0" err="1" smtClean="0">
                <a:solidFill>
                  <a:prstClr val="black"/>
                </a:solidFill>
              </a:rPr>
              <a:t>which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links</a:t>
            </a:r>
            <a:r>
              <a:rPr lang="sv-SE" sz="2000" dirty="0" smtClean="0">
                <a:solidFill>
                  <a:prstClr val="black"/>
                </a:solidFill>
              </a:rPr>
              <a:t> to </a:t>
            </a:r>
            <a:r>
              <a:rPr lang="sv-SE" sz="2000" dirty="0" err="1" smtClean="0">
                <a:solidFill>
                  <a:prstClr val="black"/>
                </a:solidFill>
              </a:rPr>
              <a:t>WinBUGS</a:t>
            </a:r>
            <a:r>
              <a:rPr lang="sv-SE" sz="2000" dirty="0" smtClean="0">
                <a:solidFill>
                  <a:prstClr val="black"/>
                </a:solidFill>
              </a:rPr>
              <a:t> and </a:t>
            </a:r>
            <a:r>
              <a:rPr lang="sv-SE" sz="2000" dirty="0" err="1" smtClean="0">
                <a:solidFill>
                  <a:prstClr val="black"/>
                </a:solidFill>
              </a:rPr>
              <a:t>OpenBUGS</a:t>
            </a:r>
            <a:endParaRPr lang="sv-SE" sz="20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endParaRPr lang="sv-SE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sv-SE" sz="2000" dirty="0" smtClean="0">
                <a:solidFill>
                  <a:prstClr val="black"/>
                </a:solidFill>
              </a:rPr>
              <a:t>R2jags </a:t>
            </a:r>
            <a:r>
              <a:rPr lang="sv-SE" sz="2000" dirty="0" err="1" smtClean="0">
                <a:solidFill>
                  <a:prstClr val="black"/>
                </a:solidFill>
              </a:rPr>
              <a:t>which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links</a:t>
            </a:r>
            <a:r>
              <a:rPr lang="sv-SE" sz="2000" dirty="0" smtClean="0">
                <a:solidFill>
                  <a:prstClr val="black"/>
                </a:solidFill>
              </a:rPr>
              <a:t> to JAGS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sv-SE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sv-SE" sz="2000" dirty="0" err="1" smtClean="0">
                <a:solidFill>
                  <a:prstClr val="black"/>
                </a:solidFill>
              </a:rPr>
              <a:t>RStan</a:t>
            </a:r>
            <a:r>
              <a:rPr lang="sv-SE" sz="2000" dirty="0" smtClean="0">
                <a:solidFill>
                  <a:prstClr val="black"/>
                </a:solidFill>
              </a:rPr>
              <a:t> (not on CRAN)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There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are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also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some</a:t>
            </a:r>
            <a:r>
              <a:rPr lang="sv-SE" sz="2000" dirty="0" smtClean="0">
                <a:solidFill>
                  <a:prstClr val="black"/>
                </a:solidFill>
              </a:rPr>
              <a:t> less flexible general </a:t>
            </a:r>
            <a:r>
              <a:rPr lang="sv-SE" sz="2000" dirty="0" err="1" smtClean="0">
                <a:solidFill>
                  <a:prstClr val="black"/>
                </a:solidFill>
              </a:rPr>
              <a:t>packages</a:t>
            </a:r>
            <a:r>
              <a:rPr lang="sv-SE" sz="2000" dirty="0" smtClean="0">
                <a:solidFill>
                  <a:prstClr val="black"/>
                </a:solidFill>
              </a:rPr>
              <a:t>:</a:t>
            </a: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sv-SE" sz="2000" dirty="0" err="1" smtClean="0">
                <a:solidFill>
                  <a:prstClr val="black"/>
                </a:solidFill>
              </a:rPr>
              <a:t>MCMCpack</a:t>
            </a:r>
            <a:endParaRPr lang="sv-SE" sz="20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sv-SE" sz="2000" dirty="0" err="1" smtClean="0">
                <a:solidFill>
                  <a:prstClr val="black"/>
                </a:solidFill>
              </a:rPr>
              <a:t>MCMCglmm</a:t>
            </a: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lphaUcPeriod" startAt="16"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Gibbs </a:t>
            </a:r>
            <a:r>
              <a:rPr lang="en-US" dirty="0"/>
              <a:t>sampling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Example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logistic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fixed</a:t>
            </a:r>
            <a:r>
              <a:rPr lang="sv-SE" sz="2000" dirty="0" smtClean="0">
                <a:solidFill>
                  <a:prstClr val="black"/>
                </a:solidFill>
              </a:rPr>
              <a:t> regression </a:t>
            </a:r>
            <a:r>
              <a:rPr lang="sv-SE" sz="2000" dirty="0" err="1" smtClean="0">
                <a:solidFill>
                  <a:prstClr val="black"/>
                </a:solidFill>
              </a:rPr>
              <a:t>using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MCMCpack</a:t>
            </a:r>
            <a:r>
              <a:rPr lang="sv-SE" sz="2000" dirty="0" smtClean="0">
                <a:solidFill>
                  <a:prstClr val="black"/>
                </a:solidFill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MCMCpack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v-S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sv-SE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birthwt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MCMClogit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low~age+as.factor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(race)+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data=</a:t>
            </a:r>
            <a:r>
              <a:rPr lang="sv-SE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birthwt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v-SE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Gibbs </a:t>
            </a:r>
            <a:r>
              <a:rPr lang="en-US" dirty="0"/>
              <a:t>sampling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Example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logistic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fixed</a:t>
            </a:r>
            <a:r>
              <a:rPr lang="sv-SE" sz="2000" dirty="0" smtClean="0">
                <a:solidFill>
                  <a:prstClr val="black"/>
                </a:solidFill>
              </a:rPr>
              <a:t> regression </a:t>
            </a:r>
            <a:r>
              <a:rPr lang="sv-SE" sz="2000" dirty="0" err="1" smtClean="0">
                <a:solidFill>
                  <a:prstClr val="black"/>
                </a:solidFill>
              </a:rPr>
              <a:t>using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MCMCpack</a:t>
            </a:r>
            <a:r>
              <a:rPr lang="sv-SE" sz="2000" dirty="0" smtClean="0">
                <a:solidFill>
                  <a:prstClr val="black"/>
                </a:solidFill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Iterations = 1001:11000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Thinning interval = 1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chains = 1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size per chain = 10000 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Empirical mean and standard deviation for each variable,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plus standard error of the mean: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Mean     SD Naive SE Time-series SE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-0.98190 0.9109 0.009109       0.038909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          -0.03812 0.0341 0.000341       0.001403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(race)2  1.03851 0.5002 0.005002       0.020253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(race)3  1.08242 0.4185 0.004185       0.017995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             1.12993 0.3922 0.003922       0.016334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GB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Quantiles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each variable: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2.5%      25%      50%      75%   97.5%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-2.72363 -1.60072 -1.00723 -0.31925 0.87166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          -0.11025 -0.06131 -0.03675 -0.01468 0.02623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(race)2  0.06971  0.69756  1.03927  1.38325 2.01703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(race)3  0.30514  0.79286  1.06132  1.36351 1.94954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             0.38584  0.85418  1.14129  1.39460 1.88826</a:t>
            </a:r>
            <a:endParaRPr lang="sv-SE" sz="2000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MCMC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Many</a:t>
            </a:r>
            <a:r>
              <a:rPr lang="sv-SE" sz="2000" dirty="0" smtClean="0">
                <a:solidFill>
                  <a:prstClr val="black"/>
                </a:solidFill>
              </a:rPr>
              <a:t> recent </a:t>
            </a:r>
            <a:r>
              <a:rPr lang="sv-SE" sz="2000" dirty="0" err="1" smtClean="0">
                <a:solidFill>
                  <a:prstClr val="black"/>
                </a:solidFill>
              </a:rPr>
              <a:t>advancements</a:t>
            </a:r>
            <a:r>
              <a:rPr lang="sv-SE" sz="2000" dirty="0" smtClean="0">
                <a:solidFill>
                  <a:prstClr val="black"/>
                </a:solidFill>
              </a:rPr>
              <a:t> in different areas </a:t>
            </a:r>
            <a:r>
              <a:rPr lang="sv-SE" sz="2000" dirty="0" err="1" smtClean="0">
                <a:solidFill>
                  <a:prstClr val="black"/>
                </a:solidFill>
              </a:rPr>
              <a:t>of</a:t>
            </a:r>
            <a:r>
              <a:rPr lang="sv-SE" sz="2000" dirty="0" smtClean="0">
                <a:solidFill>
                  <a:prstClr val="black"/>
                </a:solidFill>
              </a:rPr>
              <a:t> MCMC </a:t>
            </a:r>
            <a:r>
              <a:rPr lang="sv-SE" sz="2000" dirty="0" err="1" smtClean="0">
                <a:solidFill>
                  <a:prstClr val="black"/>
                </a:solidFill>
              </a:rPr>
              <a:t>modelling</a:t>
            </a:r>
            <a:r>
              <a:rPr lang="sv-SE" sz="2000" dirty="0" smtClean="0">
                <a:solidFill>
                  <a:prstClr val="black"/>
                </a:solidFill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Two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particular</a:t>
            </a:r>
            <a:r>
              <a:rPr lang="sv-SE" sz="2000" dirty="0" smtClean="0">
                <a:solidFill>
                  <a:prstClr val="black"/>
                </a:solidFill>
              </a:rPr>
              <a:t> notable innovations: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sv-SE" sz="2000" dirty="0" smtClean="0">
                <a:solidFill>
                  <a:prstClr val="black"/>
                </a:solidFill>
              </a:rPr>
              <a:t>Adaptive MCMC </a:t>
            </a:r>
            <a:r>
              <a:rPr lang="sv-SE" sz="2000" dirty="0" err="1" smtClean="0">
                <a:solidFill>
                  <a:prstClr val="black"/>
                </a:solidFill>
              </a:rPr>
              <a:t>where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proposal</a:t>
            </a:r>
            <a:r>
              <a:rPr lang="sv-SE" sz="2000" dirty="0" smtClean="0">
                <a:solidFill>
                  <a:prstClr val="black"/>
                </a:solidFill>
              </a:rPr>
              <a:t> distributions </a:t>
            </a:r>
            <a:r>
              <a:rPr lang="sv-SE" sz="2000" dirty="0" err="1" smtClean="0">
                <a:solidFill>
                  <a:prstClr val="black"/>
                </a:solidFill>
              </a:rPr>
              <a:t>are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adapted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while</a:t>
            </a:r>
            <a:r>
              <a:rPr lang="sv-SE" sz="2000" dirty="0" smtClean="0">
                <a:solidFill>
                  <a:prstClr val="black"/>
                </a:solidFill>
              </a:rPr>
              <a:t> the </a:t>
            </a:r>
            <a:r>
              <a:rPr lang="sv-SE" sz="2000" dirty="0" err="1" smtClean="0">
                <a:solidFill>
                  <a:prstClr val="black"/>
                </a:solidFill>
              </a:rPr>
              <a:t>algorithm</a:t>
            </a:r>
            <a:r>
              <a:rPr lang="sv-SE" sz="2000" dirty="0" smtClean="0">
                <a:solidFill>
                  <a:prstClr val="black"/>
                </a:solidFill>
              </a:rPr>
              <a:t> is </a:t>
            </a:r>
            <a:r>
              <a:rPr lang="sv-SE" sz="2000" dirty="0" err="1" smtClean="0">
                <a:solidFill>
                  <a:prstClr val="black"/>
                </a:solidFill>
              </a:rPr>
              <a:t>running</a:t>
            </a:r>
            <a:r>
              <a:rPr lang="sv-SE" sz="20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sv-SE" sz="2000" dirty="0">
              <a:solidFill>
                <a:prstClr val="black"/>
              </a:solidFill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sv-SE" sz="2000" dirty="0" smtClean="0">
              <a:solidFill>
                <a:prstClr val="black"/>
              </a:solidFill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r>
              <a:rPr lang="sv-SE" sz="2000" dirty="0" err="1" smtClean="0">
                <a:solidFill>
                  <a:prstClr val="black"/>
                </a:solidFill>
              </a:rPr>
              <a:t>Variable</a:t>
            </a:r>
            <a:r>
              <a:rPr lang="sv-SE" sz="2000" dirty="0" smtClean="0">
                <a:solidFill>
                  <a:prstClr val="black"/>
                </a:solidFill>
              </a:rPr>
              <a:t> dimension </a:t>
            </a:r>
            <a:r>
              <a:rPr lang="sv-SE" sz="2000" dirty="0" err="1" smtClean="0">
                <a:solidFill>
                  <a:prstClr val="black"/>
                </a:solidFill>
              </a:rPr>
              <a:t>algorithms</a:t>
            </a:r>
            <a:r>
              <a:rPr lang="sv-SE" sz="2000" dirty="0" smtClean="0">
                <a:solidFill>
                  <a:prstClr val="black"/>
                </a:solidFill>
              </a:rPr>
              <a:t>, </a:t>
            </a:r>
            <a:r>
              <a:rPr lang="sv-SE" sz="2000" dirty="0" err="1" smtClean="0">
                <a:solidFill>
                  <a:prstClr val="black"/>
                </a:solidFill>
              </a:rPr>
              <a:t>particularly</a:t>
            </a:r>
            <a:r>
              <a:rPr lang="sv-SE" sz="2000" dirty="0" smtClean="0">
                <a:solidFill>
                  <a:prstClr val="black"/>
                </a:solidFill>
              </a:rPr>
              <a:t> the </a:t>
            </a:r>
            <a:r>
              <a:rPr lang="sv-SE" sz="2000" dirty="0" err="1" smtClean="0">
                <a:solidFill>
                  <a:prstClr val="black"/>
                </a:solidFill>
              </a:rPr>
              <a:t>Reversible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</a:rPr>
              <a:t>Jump</a:t>
            </a:r>
            <a:r>
              <a:rPr lang="sv-SE" sz="2000" dirty="0" smtClean="0">
                <a:solidFill>
                  <a:prstClr val="black"/>
                </a:solidFill>
              </a:rPr>
              <a:t> MCMC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eriod"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u="sng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u="sng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MCMC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u="sng" dirty="0" smtClean="0">
                    <a:solidFill>
                      <a:prstClr val="black"/>
                    </a:solidFill>
                  </a:rPr>
                  <a:t>Adaptive MCMC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Random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walk Metropolis-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within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-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Gibbs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sampling: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   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Useful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when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(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univariate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)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conditional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density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isn’t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available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for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some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element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in an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ordinary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Gibbs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sampler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.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goal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AMCMC is to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tune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variance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proposal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so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that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it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   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yields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an optimal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acceptance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rate.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For the element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that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lacks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closed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conditional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density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- Metropolis-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Hasting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step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-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Gibbs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update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other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elements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  - Adaptation step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proposal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In R: </a:t>
                </a:r>
                <a:r>
                  <a:rPr lang="sv-SE" sz="20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adaptMCMC</a:t>
                </a:r>
                <a:r>
                  <a:rPr lang="sv-SE" sz="20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741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MCMC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u="sng" dirty="0" err="1" smtClean="0">
                <a:solidFill>
                  <a:prstClr val="black"/>
                </a:solidFill>
              </a:rPr>
              <a:t>Reversible</a:t>
            </a:r>
            <a:r>
              <a:rPr lang="sv-SE" sz="2000" u="sng" dirty="0" smtClean="0">
                <a:solidFill>
                  <a:prstClr val="black"/>
                </a:solidFill>
              </a:rPr>
              <a:t> </a:t>
            </a:r>
            <a:r>
              <a:rPr lang="sv-SE" sz="2000" u="sng" dirty="0" err="1" smtClean="0">
                <a:solidFill>
                  <a:prstClr val="black"/>
                </a:solidFill>
              </a:rPr>
              <a:t>Jump</a:t>
            </a:r>
            <a:r>
              <a:rPr lang="sv-SE" sz="2000" u="sng" dirty="0" smtClean="0">
                <a:solidFill>
                  <a:prstClr val="black"/>
                </a:solidFill>
              </a:rPr>
              <a:t> MCMC</a:t>
            </a:r>
            <a:endParaRPr lang="sv-SE" sz="2000" u="sng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Standard </a:t>
            </a:r>
            <a:r>
              <a:rPr lang="en-GB" sz="2000" dirty="0">
                <a:solidFill>
                  <a:prstClr val="black"/>
                </a:solidFill>
              </a:rPr>
              <a:t>MCMC algorithms require that the dimensionality of </a:t>
            </a:r>
            <a:r>
              <a:rPr lang="en-GB" sz="2000" b="1" dirty="0">
                <a:solidFill>
                  <a:prstClr val="black"/>
                </a:solidFill>
              </a:rPr>
              <a:t>X</a:t>
            </a:r>
            <a:r>
              <a:rPr lang="en-GB" sz="2000" baseline="30000" dirty="0">
                <a:solidFill>
                  <a:prstClr val="black"/>
                </a:solidFill>
              </a:rPr>
              <a:t>(</a:t>
            </a:r>
            <a:r>
              <a:rPr lang="en-GB" sz="2000" i="1" baseline="30000" dirty="0">
                <a:solidFill>
                  <a:prstClr val="black"/>
                </a:solidFill>
              </a:rPr>
              <a:t>t</a:t>
            </a:r>
            <a:r>
              <a:rPr lang="en-GB" sz="2000" baseline="30000" dirty="0">
                <a:solidFill>
                  <a:prstClr val="black"/>
                </a:solidFill>
              </a:rPr>
              <a:t>) </a:t>
            </a:r>
            <a:r>
              <a:rPr lang="en-GB" sz="2000" dirty="0">
                <a:solidFill>
                  <a:prstClr val="black"/>
                </a:solidFill>
              </a:rPr>
              <a:t>and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the interpretation of the elements of </a:t>
            </a:r>
            <a:r>
              <a:rPr lang="en-GB" sz="2000" b="1" dirty="0">
                <a:solidFill>
                  <a:prstClr val="black"/>
                </a:solidFill>
              </a:rPr>
              <a:t>X</a:t>
            </a:r>
            <a:r>
              <a:rPr lang="en-GB" sz="2000" baseline="30000" dirty="0">
                <a:solidFill>
                  <a:prstClr val="black"/>
                </a:solidFill>
              </a:rPr>
              <a:t>(</a:t>
            </a:r>
            <a:r>
              <a:rPr lang="en-GB" sz="2000" i="1" baseline="30000" dirty="0">
                <a:solidFill>
                  <a:prstClr val="black"/>
                </a:solidFill>
              </a:rPr>
              <a:t>t</a:t>
            </a:r>
            <a:r>
              <a:rPr lang="en-GB" sz="2000" baseline="30000" dirty="0">
                <a:solidFill>
                  <a:prstClr val="black"/>
                </a:solidFill>
              </a:rPr>
              <a:t>)</a:t>
            </a:r>
            <a:r>
              <a:rPr lang="en-GB" sz="2000" dirty="0" smtClean="0">
                <a:solidFill>
                  <a:prstClr val="black"/>
                </a:solidFill>
              </a:rPr>
              <a:t> </a:t>
            </a:r>
            <a:r>
              <a:rPr lang="en-GB" sz="2000" dirty="0">
                <a:solidFill>
                  <a:prstClr val="black"/>
                </a:solidFill>
              </a:rPr>
              <a:t>do not change with </a:t>
            </a:r>
            <a:r>
              <a:rPr lang="en-GB" sz="2000" i="1" dirty="0" smtClean="0">
                <a:solidFill>
                  <a:prstClr val="black"/>
                </a:solidFill>
              </a:rPr>
              <a:t>t.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In </a:t>
            </a:r>
            <a:r>
              <a:rPr lang="en-GB" sz="2000" dirty="0">
                <a:solidFill>
                  <a:prstClr val="black"/>
                </a:solidFill>
              </a:rPr>
              <a:t>many applications, it may be of interest to develop a chain that allows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for changes in the dimension </a:t>
            </a:r>
            <a:r>
              <a:rPr lang="en-GB" sz="2000" i="1" dirty="0" smtClean="0">
                <a:solidFill>
                  <a:prstClr val="black"/>
                </a:solidFill>
              </a:rPr>
              <a:t>m</a:t>
            </a:r>
            <a:r>
              <a:rPr lang="en-GB" sz="2000" dirty="0" smtClean="0">
                <a:solidFill>
                  <a:prstClr val="black"/>
                </a:solidFill>
              </a:rPr>
              <a:t> of </a:t>
            </a:r>
            <a:r>
              <a:rPr lang="en-GB" sz="2000" dirty="0">
                <a:solidFill>
                  <a:prstClr val="black"/>
                </a:solidFill>
              </a:rPr>
              <a:t>the parameter space from one iteration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to the next</a:t>
            </a:r>
            <a:r>
              <a:rPr lang="en-GB" sz="2000" dirty="0" smtClean="0">
                <a:solidFill>
                  <a:prstClr val="black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Examples </a:t>
            </a:r>
            <a:r>
              <a:rPr lang="en-GB" sz="2000" dirty="0">
                <a:solidFill>
                  <a:prstClr val="black"/>
                </a:solidFill>
              </a:rPr>
              <a:t>where RJMCMC methods are useful: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– model selection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– selection of the number of components in a mixture distribution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</a:rPr>
              <a:t>– knot selection in nonparametric regression</a:t>
            </a:r>
            <a:endParaRPr lang="sv-SE" sz="20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u="sng" dirty="0" smtClean="0">
              <a:solidFill>
                <a:prstClr val="black"/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sz="2100" b="1" dirty="0" smtClean="0"/>
                  <a:t>Markov chain: </a:t>
                </a:r>
                <a:r>
                  <a:rPr lang="en-GB" sz="2100" dirty="0"/>
                  <a:t>a stochastic process in which future states are independent of past states given the present state.</a:t>
                </a:r>
              </a:p>
              <a:p>
                <a:endParaRPr lang="sv-SE" sz="2100" dirty="0"/>
              </a:p>
              <a:p>
                <a:pPr marL="0" indent="0">
                  <a:buNone/>
                </a:pPr>
                <a:r>
                  <a:rPr lang="en-GB" sz="2100" b="1" dirty="0"/>
                  <a:t>Stochastic process:</a:t>
                </a:r>
                <a:r>
                  <a:rPr lang="en-GB" sz="2100" dirty="0"/>
                  <a:t> a </a:t>
                </a:r>
                <a:r>
                  <a:rPr lang="en-GB" sz="2100" i="1" dirty="0"/>
                  <a:t>consecutive</a:t>
                </a:r>
                <a:r>
                  <a:rPr lang="en-GB" sz="2100" dirty="0"/>
                  <a:t> set of </a:t>
                </a:r>
                <a:r>
                  <a:rPr lang="en-GB" sz="2100" i="1" dirty="0"/>
                  <a:t>random countable </a:t>
                </a:r>
                <a:r>
                  <a:rPr lang="en-GB" sz="2100" dirty="0"/>
                  <a:t>quantities defined on some known state space </a:t>
                </a:r>
                <a14:m>
                  <m:oMath xmlns:m="http://schemas.openxmlformats.org/officeDocument/2006/math">
                    <m:r>
                      <a:rPr lang="sv-SE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1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sv-SE" sz="2100" dirty="0" err="1"/>
                  <a:t>think</a:t>
                </a:r>
                <a:r>
                  <a:rPr lang="sv-SE" sz="2100" dirty="0"/>
                  <a:t> of </a:t>
                </a:r>
                <a14:m>
                  <m:oMath xmlns:m="http://schemas.openxmlformats.org/officeDocument/2006/math">
                    <m:r>
                      <a:rPr lang="sv-SE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sv-SE" sz="2100" dirty="0"/>
                  <a:t> as the parameter space.</a:t>
                </a:r>
              </a:p>
              <a:p>
                <a:pPr>
                  <a:buFontTx/>
                  <a:buChar char="-"/>
                </a:pPr>
                <a:r>
                  <a:rPr lang="en-GB" sz="2100" dirty="0"/>
                  <a:t>consecutive means a time component, indexed by </a:t>
                </a:r>
                <a:r>
                  <a:rPr lang="en-GB" sz="2100" i="1" dirty="0"/>
                  <a:t>t</a:t>
                </a:r>
                <a:r>
                  <a:rPr lang="en-GB" sz="2100" dirty="0"/>
                  <a:t>.</a:t>
                </a:r>
              </a:p>
              <a:p>
                <a:endParaRPr lang="sv-SE" sz="2100" dirty="0"/>
              </a:p>
              <a:p>
                <a:pPr marL="0" indent="0">
                  <a:buNone/>
                </a:pPr>
                <a:r>
                  <a:rPr lang="sv-SE" sz="2100" dirty="0" err="1"/>
                  <a:t>Consider</a:t>
                </a:r>
                <a:r>
                  <a:rPr lang="sv-SE" sz="2100" dirty="0"/>
                  <a:t> </a:t>
                </a:r>
                <a:r>
                  <a:rPr lang="sv-SE" sz="2100" dirty="0" err="1"/>
                  <a:t>one</a:t>
                </a:r>
                <a:r>
                  <a:rPr lang="sv-SE" sz="2100" dirty="0"/>
                  <a:t> </a:t>
                </a:r>
                <a:r>
                  <a:rPr lang="sv-SE" sz="2100" dirty="0" err="1"/>
                  <a:t>sample</a:t>
                </a:r>
                <a:r>
                  <a:rPr lang="sv-SE" sz="21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l-GR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sv-SE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100" dirty="0" smtClean="0"/>
                  <a:t> to </a:t>
                </a:r>
                <a:r>
                  <a:rPr lang="en-GB" sz="2100" dirty="0"/>
                  <a:t>be a state at iteration </a:t>
                </a:r>
                <a:r>
                  <a:rPr lang="en-GB" sz="2100" i="1" dirty="0"/>
                  <a:t>t</a:t>
                </a:r>
                <a:r>
                  <a:rPr lang="en-GB" sz="2100" dirty="0"/>
                  <a:t>. The next </a:t>
                </a:r>
                <a:r>
                  <a:rPr lang="en-GB" sz="2100" dirty="0" smtClean="0"/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l-G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sv-SE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sz="2100" dirty="0"/>
                  <a:t> is </a:t>
                </a:r>
                <a:r>
                  <a:rPr lang="sv-SE" sz="2100" dirty="0" err="1"/>
                  <a:t>only</a:t>
                </a:r>
                <a:r>
                  <a:rPr lang="sv-SE" sz="2100" dirty="0"/>
                  <a:t> </a:t>
                </a:r>
                <a:r>
                  <a:rPr lang="sv-SE" sz="2100" dirty="0" err="1"/>
                  <a:t>dependent</a:t>
                </a:r>
                <a:r>
                  <a:rPr lang="sv-SE" sz="2100" dirty="0"/>
                  <a:t> on the </a:t>
                </a:r>
                <a:r>
                  <a:rPr lang="sv-SE" sz="2100" dirty="0" err="1"/>
                  <a:t>current</a:t>
                </a:r>
                <a:r>
                  <a:rPr lang="sv-SE" sz="2100" dirty="0"/>
                  <a:t> </a:t>
                </a:r>
                <a:r>
                  <a:rPr lang="sv-SE" sz="2100" dirty="0" err="1" smtClean="0"/>
                  <a:t>sample</a:t>
                </a:r>
                <a:r>
                  <a:rPr lang="sv-SE" sz="2100" dirty="0" smtClean="0"/>
                  <a:t>, </a:t>
                </a:r>
                <a:r>
                  <a:rPr lang="sv-SE" sz="2100" dirty="0"/>
                  <a:t>and not on </a:t>
                </a:r>
                <a:r>
                  <a:rPr lang="sv-SE" sz="2100" dirty="0" err="1"/>
                  <a:t>any</a:t>
                </a:r>
                <a:r>
                  <a:rPr lang="sv-SE" sz="2100" dirty="0"/>
                  <a:t> </a:t>
                </a:r>
                <a:r>
                  <a:rPr lang="sv-SE" sz="2100" dirty="0" err="1"/>
                  <a:t>past</a:t>
                </a:r>
                <a:r>
                  <a:rPr lang="sv-SE" sz="2100" dirty="0"/>
                  <a:t> </a:t>
                </a:r>
                <a:r>
                  <a:rPr lang="sv-SE" sz="2100" dirty="0" err="1"/>
                  <a:t>draws</a:t>
                </a:r>
                <a:r>
                  <a:rPr lang="sv-SE" sz="2100" dirty="0"/>
                  <a:t>. </a:t>
                </a:r>
              </a:p>
              <a:p>
                <a:endParaRPr lang="sv-SE" sz="2100" dirty="0"/>
              </a:p>
              <a:p>
                <a:r>
                  <a:rPr lang="sv-SE" sz="2100" dirty="0" err="1"/>
                  <a:t>This</a:t>
                </a:r>
                <a:r>
                  <a:rPr lang="sv-SE" sz="2100" dirty="0"/>
                  <a:t> </a:t>
                </a:r>
                <a:r>
                  <a:rPr lang="sv-SE" sz="2100" dirty="0" err="1"/>
                  <a:t>satisfies</a:t>
                </a:r>
                <a:r>
                  <a:rPr lang="sv-SE" sz="2100" dirty="0"/>
                  <a:t> the </a:t>
                </a:r>
                <a:r>
                  <a:rPr lang="sv-SE" sz="2100" b="1" dirty="0"/>
                  <a:t>Markov property:</a:t>
                </a:r>
                <a:r>
                  <a:rPr lang="sv-SE" sz="2100" dirty="0"/>
                  <a:t> </a:t>
                </a:r>
              </a:p>
              <a:p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348" r="-593" b="-18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u="sng" dirty="0" smtClean="0">
                    <a:solidFill>
                      <a:prstClr val="black"/>
                    </a:solidFill>
                  </a:rPr>
                  <a:t>Reversible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Jump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 MCMC</a:t>
                </a:r>
                <a:endParaRPr lang="sv-SE" sz="2000" u="sng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GB" sz="2000" dirty="0">
                    <a:solidFill>
                      <a:prstClr val="black"/>
                    </a:solidFill>
                  </a:rPr>
                  <a:t>Consider constructing a Markov chain to explore a space of candidate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GB" sz="2000" dirty="0">
                    <a:solidFill>
                      <a:prstClr val="black"/>
                    </a:solidFill>
                  </a:rPr>
                  <a:t>models, each of which might be used to fit observed data </a:t>
                </a:r>
                <a:r>
                  <a:rPr lang="en-GB" sz="2000" i="1" dirty="0">
                    <a:solidFill>
                      <a:prstClr val="black"/>
                    </a:solidFill>
                  </a:rPr>
                  <a:t>y</a:t>
                </a:r>
                <a:r>
                  <a:rPr lang="en-GB" sz="2000" dirty="0">
                    <a:solidFill>
                      <a:prstClr val="black"/>
                    </a:solidFill>
                  </a:rPr>
                  <a:t>. </a:t>
                </a:r>
                <a:endParaRPr lang="en-GB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GB" sz="2000" dirty="0" smtClean="0">
                    <a:solidFill>
                      <a:prstClr val="black"/>
                    </a:solidFill>
                  </a:rPr>
                  <a:t>Let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sv-SE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  be </a:t>
                </a:r>
                <a:r>
                  <a:rPr lang="en-GB" sz="2000" dirty="0"/>
                  <a:t>a collection of </a:t>
                </a:r>
                <a:r>
                  <a:rPr lang="en-GB" sz="2000" dirty="0" smtClean="0"/>
                  <a:t>countable models.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  be the parameters for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model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i="1" dirty="0" smtClean="0">
                    <a:solidFill>
                      <a:prstClr val="black"/>
                    </a:solidFill>
                  </a:rPr>
                  <a:t>m.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v-SE" sz="2000" i="1" dirty="0" smtClean="0">
                    <a:solidFill>
                      <a:prstClr val="black"/>
                    </a:solidFill>
                  </a:rPr>
                  <a:t>  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be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number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parameters in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model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i="1" dirty="0">
                    <a:solidFill>
                      <a:prstClr val="black"/>
                    </a:solidFill>
                  </a:rPr>
                  <a:t>m</a:t>
                </a:r>
                <a:r>
                  <a:rPr lang="sv-SE" sz="2000" i="1" dirty="0" smtClean="0">
                    <a:solidFill>
                      <a:prstClr val="black"/>
                    </a:solidFill>
                  </a:rPr>
                  <a:t>.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v-SE" sz="2000" dirty="0" err="1" smtClean="0">
                    <a:solidFill>
                      <a:prstClr val="black"/>
                    </a:solidFill>
                  </a:rPr>
                  <a:t>Random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draws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from 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posterior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in a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Bayesian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RJMCMC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model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will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then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be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guided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by prior distributions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varying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model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and parameter dimensions</a:t>
                </a: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p>
                          <m:sSupPr>
                            <m:ctrlPr>
                              <a:rPr lang="sv-SE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sub>
                      <m:sup>
                        <m:d>
                          <m:dPr>
                            <m:ctrl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 parameters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drawn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at iteration </a:t>
                </a:r>
                <a:r>
                  <a:rPr lang="sv-SE" sz="2000" i="1" dirty="0" smtClean="0">
                    <a:solidFill>
                      <a:prstClr val="black"/>
                    </a:solidFill>
                  </a:rPr>
                  <a:t>t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for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model</a:t>
                </a:r>
                <a14:m>
                  <m:oMath xmlns:m="http://schemas.openxmlformats.org/officeDocument/2006/math">
                    <m:r>
                      <a:rPr lang="sv-SE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sv-SE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d>
                          <m:dPr>
                            <m:ctrlPr>
                              <a:rPr lang="sv-SE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sv-SE" sz="2000" i="1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sub>
                      <m:sup>
                        <m:d>
                          <m:dPr>
                            <m:ctrl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 dimension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of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p>
                          <m:sSupPr>
                            <m:ctrl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sv-SE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sub>
                      <m:sup>
                        <m:d>
                          <m:dPr>
                            <m:ctrl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at iteration </a:t>
                </a:r>
                <a:r>
                  <a:rPr lang="sv-SE" sz="2000" i="1" dirty="0" smtClean="0">
                    <a:solidFill>
                      <a:prstClr val="black"/>
                    </a:solidFill>
                  </a:rPr>
                  <a:t>t.</a:t>
                </a: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741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u="sng" dirty="0" smtClean="0">
                    <a:solidFill>
                      <a:prstClr val="black"/>
                    </a:solidFill>
                  </a:rPr>
                  <a:t>Reversible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u="sng" dirty="0" err="1" smtClean="0">
                    <a:solidFill>
                      <a:prstClr val="black"/>
                    </a:solidFill>
                  </a:rPr>
                  <a:t>Jump</a:t>
                </a:r>
                <a:r>
                  <a:rPr lang="sv-SE" sz="2000" u="sng" dirty="0" smtClean="0">
                    <a:solidFill>
                      <a:prstClr val="black"/>
                    </a:solidFill>
                  </a:rPr>
                  <a:t> MCMC</a:t>
                </a:r>
                <a:endParaRPr lang="sv-SE" sz="2000" u="sng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posterior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distribution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can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be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factorized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sv-S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sv-S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sv-S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sv-S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000" dirty="0" err="1">
                    <a:solidFill>
                      <a:prstClr val="black"/>
                    </a:solidFill>
                  </a:rPr>
                  <a:t>w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hich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leads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to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two</a:t>
                </a:r>
                <a:r>
                  <a:rPr lang="sv-SE" sz="2000" dirty="0" smtClean="0">
                    <a:solidFill>
                      <a:prstClr val="black"/>
                    </a:solidFill>
                  </a:rPr>
                  <a:t> major </a:t>
                </a:r>
                <a:r>
                  <a:rPr lang="sv-SE" sz="2000" dirty="0" err="1" smtClean="0">
                    <a:solidFill>
                      <a:prstClr val="black"/>
                    </a:solidFill>
                  </a:rPr>
                  <a:t>results</a:t>
                </a: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GB" sz="2000" dirty="0">
                    <a:solidFill>
                      <a:prstClr val="black"/>
                    </a:solidFill>
                  </a:rPr>
                  <a:t>is the posterior probability for the </a:t>
                </a:r>
                <a:r>
                  <a:rPr lang="en-GB" sz="2000" i="1" dirty="0">
                    <a:solidFill>
                      <a:prstClr val="black"/>
                    </a:solidFill>
                  </a:rPr>
                  <a:t>m</a:t>
                </a:r>
                <a:r>
                  <a:rPr lang="en-GB" sz="2000" dirty="0">
                    <a:solidFill>
                      <a:prstClr val="black"/>
                    </a:solidFill>
                  </a:rPr>
                  <a:t>th</a:t>
                </a:r>
                <a:r>
                  <a:rPr lang="en-GB" sz="2000" dirty="0">
                    <a:solidFill>
                      <a:prstClr val="black"/>
                    </a:solidFill>
                  </a:rPr>
                  <a:t> model, normalized over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all models </a:t>
                </a:r>
                <a:r>
                  <a:rPr lang="en-GB" sz="2000" dirty="0">
                    <a:solidFill>
                      <a:prstClr val="black"/>
                    </a:solidFill>
                  </a:rPr>
                  <a:t>under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consideration.</a:t>
                </a: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sv-SE" sz="2000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r>
                  <a:rPr lang="sv-SE" sz="2000" dirty="0" smtClean="0">
                    <a:solidFill>
                      <a:prstClr val="black"/>
                    </a:solidFill>
                  </a:rPr>
                  <a:t> is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GB" sz="2000" dirty="0">
                    <a:solidFill>
                      <a:prstClr val="black"/>
                    </a:solidFill>
                  </a:rPr>
                  <a:t>posterior density of the parameters in the </a:t>
                </a:r>
                <a:r>
                  <a:rPr lang="en-GB" sz="2000" i="1" dirty="0" err="1">
                    <a:solidFill>
                      <a:prstClr val="black"/>
                    </a:solidFill>
                  </a:rPr>
                  <a:t>m</a:t>
                </a:r>
                <a:r>
                  <a:rPr lang="en-GB" sz="2000" dirty="0" err="1">
                    <a:solidFill>
                      <a:prstClr val="black"/>
                    </a:solidFill>
                  </a:rPr>
                  <a:t>th</a:t>
                </a:r>
                <a:r>
                  <a:rPr lang="en-GB" sz="2000" dirty="0">
                    <a:solidFill>
                      <a:prstClr val="black"/>
                    </a:solidFill>
                  </a:rPr>
                  <a:t> model.</a:t>
                </a:r>
                <a:endParaRPr lang="sv-SE" sz="2000" dirty="0">
                  <a:solidFill>
                    <a:prstClr val="black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sv-SE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741"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Advanced </a:t>
            </a:r>
            <a:r>
              <a:rPr lang="en-US" dirty="0" smtClean="0"/>
              <a:t>MCMC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2000" u="sng" dirty="0" err="1" smtClean="0">
                <a:solidFill>
                  <a:prstClr val="black"/>
                </a:solidFill>
              </a:rPr>
              <a:t>Example</a:t>
            </a:r>
            <a:r>
              <a:rPr lang="sv-SE" sz="2000" u="sng" dirty="0" smtClean="0">
                <a:solidFill>
                  <a:prstClr val="black"/>
                </a:solidFill>
              </a:rPr>
              <a:t> </a:t>
            </a:r>
            <a:r>
              <a:rPr lang="sv-SE" sz="2000" u="sng" dirty="0" err="1" smtClean="0">
                <a:solidFill>
                  <a:prstClr val="black"/>
                </a:solidFill>
              </a:rPr>
              <a:t>of</a:t>
            </a:r>
            <a:r>
              <a:rPr lang="sv-SE" sz="2000" u="sng" dirty="0" smtClean="0">
                <a:solidFill>
                  <a:prstClr val="black"/>
                </a:solidFill>
              </a:rPr>
              <a:t> </a:t>
            </a:r>
            <a:r>
              <a:rPr lang="sv-SE" sz="2000" u="sng" dirty="0" err="1" smtClean="0">
                <a:solidFill>
                  <a:prstClr val="black"/>
                </a:solidFill>
              </a:rPr>
              <a:t>Reversible</a:t>
            </a:r>
            <a:r>
              <a:rPr lang="sv-SE" sz="2000" u="sng" dirty="0" smtClean="0">
                <a:solidFill>
                  <a:prstClr val="black"/>
                </a:solidFill>
              </a:rPr>
              <a:t> </a:t>
            </a:r>
            <a:r>
              <a:rPr lang="sv-SE" sz="2000" u="sng" dirty="0" err="1" smtClean="0">
                <a:solidFill>
                  <a:prstClr val="black"/>
                </a:solidFill>
              </a:rPr>
              <a:t>Jump</a:t>
            </a:r>
            <a:r>
              <a:rPr lang="sv-SE" sz="2000" u="sng" dirty="0" smtClean="0">
                <a:solidFill>
                  <a:prstClr val="black"/>
                </a:solidFill>
              </a:rPr>
              <a:t> </a:t>
            </a:r>
            <a:r>
              <a:rPr lang="sv-SE" sz="2000" u="sng" dirty="0" smtClean="0">
                <a:solidFill>
                  <a:prstClr val="black"/>
                </a:solidFill>
              </a:rPr>
              <a:t>MCMC in R</a:t>
            </a:r>
            <a:endParaRPr lang="sv-SE" sz="2000" u="sng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</a:rPr>
              <a:t>Package</a:t>
            </a:r>
            <a:r>
              <a:rPr lang="sv-SE" sz="2000" dirty="0" smtClean="0">
                <a:solidFill>
                  <a:prstClr val="black"/>
                </a:solidFill>
              </a:rPr>
              <a:t> 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BMA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includes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several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options for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Bayesian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model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selection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. The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function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MC3.REG()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is a version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of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RJMCMC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called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Markov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Chain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Monte Carlo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Model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Composition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(MC3).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This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function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can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be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applied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to the baseball.dat data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that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was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analysed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with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simulated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annealing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and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genetic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algorithms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for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variable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sv-SE" sz="2000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selection</a:t>
            </a:r>
            <a:r>
              <a:rPr lang="sv-SE" sz="20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20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sv-SE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ibrary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(BMA)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("baseball.dat",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data[,-1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salary.log &lt;- log(</a:t>
            </a:r>
            <a:r>
              <a:rPr lang="sv-SE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data$salary</a:t>
            </a:r>
            <a:r>
              <a:rPr lang="sv-SE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Mc3 &lt;- MC3.REG(salary.log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GB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num.its</a:t>
            </a:r>
            <a:r>
              <a:rPr lang="en-GB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=100000,rep(TRUE,27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outliers = FALSE)</a:t>
            </a:r>
            <a:endParaRPr lang="sv-SE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Advanced </a:t>
            </a:r>
            <a:r>
              <a:rPr lang="en-US" dirty="0" smtClean="0"/>
              <a:t>MCMC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v-SE" sz="900" u="sng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sv-SE" sz="900" u="sng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u="sng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900" u="sng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u="sng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Reversible</a:t>
            </a:r>
            <a:r>
              <a:rPr lang="sv-SE" sz="900" u="sng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u="sng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sv-SE" sz="900" u="sng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u="sng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MCMC in R</a:t>
            </a:r>
            <a:endParaRPr lang="sv-SE" sz="900" u="sng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24058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were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endParaRPr lang="sv-SE" sz="9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 5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cumulative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posterior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probability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0.2055 ): </a:t>
            </a:r>
          </a:p>
          <a:p>
            <a:pPr marL="0" lvl="0" indent="0">
              <a:spcBef>
                <a:spcPts val="0"/>
              </a:spcBef>
              <a:buNone/>
            </a:pPr>
            <a:endParaRPr lang="sv-SE" sz="9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0.03032   .        .        .        .        .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obp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0.02760   .        .        .        .        .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0.65245   .        x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hits          0.39126   x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0.03751   .        .        .        .        .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0.03794   .        .        .        .        .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homeruns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0.06455   .        .        .        .        .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0.96889   x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0.07319   .        .        .        .        .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sos           0.59122   .        x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0.07823   .        .        .        .        .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0.07189   .        .        .        .        .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freeagent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1.00000   x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arbitration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1.00000   x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runsperso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0.27751   .        x        .        .        x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hitsperso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0.14713   .        .        .        .        x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hrsperso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0.03212   .        .        .        .        .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rbisperso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0.05997   .        .        .        .        .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walksperso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0.02966   .        .        .        .        .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obppererror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0.11122   .        .        .        .        .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runspererror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0.15005   .        .        .        x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hitspererror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0.19789   .        .        .        x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hrspererror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0.02800   .        .        .        .        .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soserrors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0.40525   x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sbsobp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0.10225   .        .        .        .        .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sbsruns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0.05768   .        .        .        .        .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sbshits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0.05630   .        .        .        .        .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sv-SE" sz="9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sv-SE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0.05902  0.04953  0.04858  0.02576  </a:t>
            </a:r>
            <a:r>
              <a:rPr lang="sv-SE" sz="9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0.02261</a:t>
            </a:r>
            <a:endParaRPr lang="sv-SE" sz="9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Reading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smtClean="0"/>
              <a:t>Book (Givens and </a:t>
            </a:r>
            <a:r>
              <a:rPr lang="sv-SE" sz="2400" dirty="0" err="1" smtClean="0"/>
              <a:t>Hoeting</a:t>
            </a:r>
            <a:r>
              <a:rPr lang="sv-SE" sz="2400" dirty="0" smtClean="0"/>
              <a:t>)</a:t>
            </a:r>
          </a:p>
          <a:p>
            <a:pPr marL="0" indent="0">
              <a:buNone/>
            </a:pPr>
            <a:r>
              <a:rPr lang="sv-SE" sz="2400" dirty="0" smtClean="0"/>
              <a:t>     </a:t>
            </a:r>
            <a:r>
              <a:rPr lang="sv-SE" sz="2400" dirty="0" err="1" smtClean="0"/>
              <a:t>Chapter</a:t>
            </a:r>
            <a:r>
              <a:rPr lang="sv-SE" sz="2400" dirty="0" smtClean="0"/>
              <a:t>: (1), 7, 8</a:t>
            </a:r>
          </a:p>
          <a:p>
            <a:pPr marL="0" indent="0">
              <a:buNone/>
            </a:pPr>
            <a:endParaRPr lang="sv-SE" sz="2400" dirty="0"/>
          </a:p>
          <a:p>
            <a:r>
              <a:rPr lang="en-GB" sz="2400" dirty="0"/>
              <a:t>CRAN Task View: </a:t>
            </a:r>
            <a:r>
              <a:rPr lang="en-GB" sz="2400" dirty="0" smtClean="0"/>
              <a:t>Bayesian Statistics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 smtClean="0"/>
              <a:t>Computational</a:t>
            </a:r>
            <a:r>
              <a:rPr lang="sv-SE" dirty="0" smtClean="0"/>
              <a:t> Statistics-2014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So, the </a:t>
            </a:r>
            <a:r>
              <a:rPr lang="en-GB" sz="2000" dirty="0"/>
              <a:t>chain moves around in the parameter space, remembering only where it has been in the last </a:t>
            </a:r>
            <a:r>
              <a:rPr lang="en-GB" sz="2000" dirty="0" smtClean="0"/>
              <a:t>state.</a:t>
            </a:r>
            <a:endParaRPr lang="en-GB" sz="2000" dirty="0"/>
          </a:p>
          <a:p>
            <a:endParaRPr lang="sv-SE" sz="2000" b="1" dirty="0"/>
          </a:p>
          <a:p>
            <a:r>
              <a:rPr lang="en-GB" sz="2000" dirty="0"/>
              <a:t>What are the rules that determine how the chain jumps from one state to another at each period?</a:t>
            </a:r>
          </a:p>
          <a:p>
            <a:endParaRPr lang="sv-SE" sz="2000" b="1" dirty="0"/>
          </a:p>
          <a:p>
            <a:r>
              <a:rPr lang="en-GB" sz="2000" dirty="0"/>
              <a:t>The jumping rules are governed by a </a:t>
            </a:r>
            <a:r>
              <a:rPr lang="en-GB" sz="2000" i="1" dirty="0"/>
              <a:t>transition </a:t>
            </a:r>
            <a:r>
              <a:rPr lang="en-GB" sz="2000" i="1" dirty="0" smtClean="0"/>
              <a:t>probability matrix </a:t>
            </a:r>
            <a:r>
              <a:rPr lang="en-GB" sz="2000" dirty="0" smtClean="0"/>
              <a:t>(</a:t>
            </a:r>
            <a:r>
              <a:rPr lang="en-GB" sz="2000" i="1" dirty="0" smtClean="0"/>
              <a:t>kernel</a:t>
            </a:r>
            <a:r>
              <a:rPr lang="en-GB" sz="2000" dirty="0" smtClean="0"/>
              <a:t>), </a:t>
            </a:r>
            <a:r>
              <a:rPr lang="en-GB" sz="2000" dirty="0"/>
              <a:t>which is a mechanism that describes the probability of moving to some other state based on the current state.</a:t>
            </a:r>
            <a:endParaRPr lang="sv-SE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1" dirty="0" smtClean="0"/>
                  <a:t>Transition </a:t>
                </a:r>
                <a:r>
                  <a:rPr lang="en-GB" sz="2000" b="1" dirty="0"/>
                  <a:t>kernel: </a:t>
                </a:r>
                <a:r>
                  <a:rPr lang="en-GB" sz="2000" dirty="0"/>
                  <a:t>For a discrete state space </a:t>
                </a:r>
                <a:r>
                  <a:rPr lang="en-GB" sz="2000" dirty="0" smtClean="0"/>
                  <a:t>(</a:t>
                </a:r>
                <a:r>
                  <a:rPr lang="en-GB" sz="2000" i="1" dirty="0" smtClean="0"/>
                  <a:t>s</a:t>
                </a:r>
                <a:r>
                  <a:rPr lang="en-GB" sz="2000" dirty="0" smtClean="0"/>
                  <a:t> </a:t>
                </a:r>
                <a:r>
                  <a:rPr lang="en-GB" sz="2000" dirty="0"/>
                  <a:t>possible states</a:t>
                </a:r>
                <a:r>
                  <a:rPr lang="en-GB" sz="2000" dirty="0" smtClean="0"/>
                  <a:t>): </a:t>
                </a:r>
                <a14:m>
                  <m:oMath xmlns:m="http://schemas.openxmlformats.org/officeDocument/2006/math">
                    <m:r>
                      <a:rPr lang="sv-SE" sz="20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000" dirty="0" smtClean="0"/>
                  <a:t> is a </a:t>
                </a:r>
                <a:r>
                  <a:rPr lang="en-GB" sz="2000" i="1" dirty="0" smtClean="0"/>
                  <a:t>s</a:t>
                </a:r>
                <a:r>
                  <a:rPr lang="en-GB" sz="2000" dirty="0" smtClean="0"/>
                  <a:t> </a:t>
                </a:r>
                <a:r>
                  <a:rPr lang="en-GB" sz="2000" dirty="0"/>
                  <a:t>× </a:t>
                </a:r>
                <a:r>
                  <a:rPr lang="en-GB" sz="2000" i="1" dirty="0" smtClean="0"/>
                  <a:t>s</a:t>
                </a:r>
                <a:r>
                  <a:rPr lang="en-GB" sz="2000" dirty="0" smtClean="0"/>
                  <a:t> </a:t>
                </a:r>
                <a:r>
                  <a:rPr lang="en-GB" sz="2000" dirty="0"/>
                  <a:t>matrix of transition </a:t>
                </a:r>
                <a:r>
                  <a:rPr lang="en-GB" sz="2000" dirty="0" smtClean="0"/>
                  <a:t>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000" dirty="0" smtClean="0"/>
                  <a:t>. </a:t>
                </a:r>
                <a:endParaRPr lang="en-GB" sz="2000" dirty="0"/>
              </a:p>
              <a:p>
                <a:endParaRPr lang="sv-SE" sz="2000" b="1" dirty="0" smtClean="0"/>
              </a:p>
              <a:p>
                <a:pPr marL="0" indent="0">
                  <a:buNone/>
                </a:pPr>
                <a:r>
                  <a:rPr lang="sv-SE" sz="2000" dirty="0" err="1" smtClean="0"/>
                  <a:t>Example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of</a:t>
                </a:r>
                <a:r>
                  <a:rPr lang="sv-SE" sz="2000" dirty="0" smtClean="0"/>
                  <a:t> San Francisco </a:t>
                </a:r>
                <a:r>
                  <a:rPr lang="sv-SE" sz="2000" dirty="0" err="1" smtClean="0"/>
                  <a:t>rainfall</a:t>
                </a:r>
                <a:r>
                  <a:rPr lang="sv-SE" sz="2000" dirty="0" smtClean="0"/>
                  <a:t> data from 1814 </a:t>
                </a:r>
                <a:r>
                  <a:rPr lang="sv-SE" sz="2000" dirty="0" err="1" smtClean="0"/>
                  <a:t>consecutive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days</a:t>
                </a:r>
                <a:r>
                  <a:rPr lang="sv-SE" sz="2000" dirty="0"/>
                  <a:t>:</a:t>
                </a:r>
                <a:endParaRPr lang="sv-SE" sz="2000" dirty="0" smtClean="0"/>
              </a:p>
              <a:p>
                <a:pPr marL="0" indent="0">
                  <a:buNone/>
                </a:pPr>
                <a:endParaRPr lang="sv-SE" sz="2000" dirty="0"/>
              </a:p>
              <a:p>
                <a:pPr marL="0" indent="0">
                  <a:buNone/>
                </a:pPr>
                <a:r>
                  <a:rPr lang="sv-SE" sz="2000" dirty="0" smtClean="0"/>
                  <a:t>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sv-SE" sz="2000" dirty="0" smtClean="0"/>
                  <a:t>                                                             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sv-SE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 smtClean="0"/>
                  <a:t>has two states, “wet” and “dry”. The </a:t>
                </a:r>
                <a:r>
                  <a:rPr lang="en-GB" sz="2000" dirty="0"/>
                  <a:t>rows </a:t>
                </a:r>
                <a:r>
                  <a:rPr lang="en-GB" sz="2000" dirty="0" smtClean="0"/>
                  <a:t>of </a:t>
                </a:r>
                <a14:m>
                  <m:oMath xmlns:m="http://schemas.openxmlformats.org/officeDocument/2006/math">
                    <m:r>
                      <a:rPr lang="sv-SE" sz="2000" b="1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000" dirty="0" smtClean="0"/>
                  <a:t> sum </a:t>
                </a:r>
                <a:r>
                  <a:rPr lang="en-GB" sz="2000" dirty="0"/>
                  <a:t>to one and define a conditional (probability mass function) PMF, conditional on the current </a:t>
                </a:r>
                <a:r>
                  <a:rPr lang="en-GB" sz="2000" dirty="0" smtClean="0"/>
                  <a:t>state.</a:t>
                </a:r>
              </a:p>
              <a:p>
                <a:pPr marL="0" indent="0">
                  <a:buNone/>
                </a:pP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acc>
                      <m:r>
                        <a:rPr lang="sv-SE" sz="20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sv-S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.620</m:t>
                                </m:r>
                              </m:e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0.380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0.224</m:t>
                                </m:r>
                              </m:e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0.775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48599"/>
              </p:ext>
            </p:extLst>
          </p:nvPr>
        </p:nvGraphicFramePr>
        <p:xfrm>
          <a:off x="2411760" y="3140968"/>
          <a:ext cx="4248472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56184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Wet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Dry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today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Wet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yesterday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256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Dry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yesterday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884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GB" sz="2000" b="1" dirty="0" smtClean="0">
                    <a:solidFill>
                      <a:prstClr val="black"/>
                    </a:solidFill>
                  </a:rPr>
                  <a:t>Using initial probabilities</a:t>
                </a:r>
                <a:r>
                  <a:rPr lang="en-GB" sz="2000" dirty="0">
                    <a:solidFill>
                      <a:prstClr val="black"/>
                    </a:solidFill>
                  </a:rPr>
                  <a:t>: if the probabilities of the initial states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d>
                          <m:dPr>
                            <m:ctrlPr>
                              <a:rPr lang="el-GR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000" dirty="0">
                    <a:solidFill>
                      <a:prstClr val="black"/>
                    </a:solidFill>
                  </a:rPr>
                  <a:t> are known, they can be used to infer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future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d>
                          <m:dPr>
                            <m:ctrl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sv-SE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  <m:r>
                      <a:rPr lang="sv-SE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d>
                          <m:dPr>
                            <m:ctrl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000" dirty="0">
                    <a:solidFill>
                      <a:prstClr val="black"/>
                    </a:solidFill>
                  </a:rPr>
                  <a:t>. Moreover, this holds in general for all states and which can be inferred by simple matrix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multiplication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d>
                          <m:dPr>
                            <m:ctrl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  <m:r>
                      <a:rPr lang="sv-SE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d>
                          <m:dPr>
                            <m:ctrlPr>
                              <a:rPr lang="el-G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sv-SE" sz="20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GB" sz="2000" dirty="0">
                    <a:solidFill>
                      <a:prstClr val="black"/>
                    </a:solidFill>
                  </a:rPr>
                  <a:t>Consider the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rainfall data again</a:t>
                </a:r>
                <a:r>
                  <a:rPr lang="en-GB" sz="20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and assume that the initial </a:t>
                </a:r>
                <a:r>
                  <a:rPr lang="en-GB" sz="2000" dirty="0">
                    <a:solidFill>
                      <a:prstClr val="black"/>
                    </a:solidFill>
                  </a:rPr>
                  <a:t>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sv-SE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=(0</m:t>
                    </m:r>
                    <m:r>
                      <a:rPr lang="sv-S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</m:t>
                    </m:r>
                    <m:r>
                      <a:rPr lang="sv-S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>
                    <a:solidFill>
                      <a:prstClr val="black"/>
                    </a:solidFill>
                  </a:rPr>
                  <a:t>, what is the probability of wet and dry in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v-SE" sz="2000" b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GB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d>
                            <m:dPr>
                              <m:ctrlPr>
                                <a:rPr lang="el-G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sv-SE" sz="20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sv-SE" sz="20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d>
                            <m:dPr>
                              <m:ctrlPr>
                                <a:rPr lang="el-G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sv-SE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(0.5,0.5)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.620</m:t>
                                </m:r>
                              </m:e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0.380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0.224</m:t>
                                </m:r>
                              </m:e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0.775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422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0.578</m:t>
                          </m:r>
                        </m:e>
                      </m:d>
                    </m:oMath>
                  </m:oMathPara>
                </a14:m>
                <a:endParaRPr lang="sv-SE" sz="2000" dirty="0"/>
              </a:p>
              <a:p>
                <a:pPr marL="0" indent="0">
                  <a:buNone/>
                </a:pPr>
                <a:r>
                  <a:rPr lang="sv-SE" sz="2000" dirty="0" smtClean="0"/>
                  <a:t>and in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v-SE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000" dirty="0">
                    <a:solidFill>
                      <a:prstClr val="black"/>
                    </a:solidFill>
                  </a:rPr>
                  <a:t>:</a:t>
                </a:r>
                <a:r>
                  <a:rPr lang="sv-SE" sz="2000" dirty="0" smtClean="0"/>
                  <a:t>                                                                                    </a:t>
                </a:r>
                <a:endParaRPr lang="sv-SE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d>
                            <m:dPr>
                              <m:ctrlPr>
                                <a:rPr lang="el-G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sv-SE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0.422,0.578</m:t>
                      </m:r>
                      <m:r>
                        <a:rPr lang="sv-SE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.620</m:t>
                                </m:r>
                              </m:e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0.380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0.224</m:t>
                                </m:r>
                              </m:e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0.775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391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0.608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270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GB" sz="2200" b="1" dirty="0">
                    <a:solidFill>
                      <a:prstClr val="black"/>
                    </a:solidFill>
                  </a:rPr>
                  <a:t>Stationary distribution</a:t>
                </a:r>
                <a:r>
                  <a:rPr lang="en-GB" sz="2200" dirty="0">
                    <a:solidFill>
                      <a:prstClr val="black"/>
                    </a:solidFill>
                  </a:rPr>
                  <a:t>: a probability distribution</a:t>
                </a:r>
                <a14:m>
                  <m:oMath xmlns:m="http://schemas.openxmlformats.org/officeDocument/2006/math">
                    <m:r>
                      <a:rPr lang="sv-S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v-SE" sz="2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GB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that</a:t>
                </a:r>
                <a:r>
                  <a:rPr lang="sv-SE" sz="2200" dirty="0">
                    <a:solidFill>
                      <a:prstClr val="black"/>
                    </a:solidFill>
                  </a:rPr>
                  <a:t>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d>
                          <m:dPr>
                            <m:ctrlPr>
                              <a:rPr lang="el-GR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sv-SE" sz="2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  <m:r>
                      <a:rPr lang="sv-SE" sz="2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d>
                          <m:dPr>
                            <m:ctrlPr>
                              <a:rPr lang="el-GR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200" dirty="0" smtClean="0">
                    <a:solidFill>
                      <a:prstClr val="black"/>
                    </a:solidFill>
                  </a:rPr>
                  <a:t> is </a:t>
                </a:r>
                <a:r>
                  <a:rPr lang="en-GB" sz="2200" dirty="0">
                    <a:solidFill>
                      <a:prstClr val="black"/>
                    </a:solidFill>
                  </a:rPr>
                  <a:t>said to be </a:t>
                </a:r>
                <a:r>
                  <a:rPr lang="en-GB" sz="2200" i="1" dirty="0">
                    <a:solidFill>
                      <a:prstClr val="black"/>
                    </a:solidFill>
                  </a:rPr>
                  <a:t>stationary </a:t>
                </a:r>
                <a:r>
                  <a:rPr lang="en-GB" sz="2200" dirty="0">
                    <a:solidFill>
                      <a:prstClr val="black"/>
                    </a:solidFill>
                  </a:rPr>
                  <a:t>because the transition matrix doesn’t change the probabilities of the process. If such a distribution exists, it is unique, and plays an essential role in the long term </a:t>
                </a:r>
                <a:r>
                  <a:rPr lang="en-GB" sz="2200" dirty="0" err="1">
                    <a:solidFill>
                      <a:prstClr val="black"/>
                    </a:solidFill>
                  </a:rPr>
                  <a:t>behavior</a:t>
                </a:r>
                <a:r>
                  <a:rPr lang="en-GB" sz="2200" dirty="0">
                    <a:solidFill>
                      <a:prstClr val="black"/>
                    </a:solidFill>
                  </a:rPr>
                  <a:t> of the process.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200" i="1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200" dirty="0">
                    <a:solidFill>
                      <a:prstClr val="black"/>
                    </a:solidFill>
                  </a:rPr>
                  <a:t>To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obtain</a:t>
                </a:r>
                <a:r>
                  <a:rPr lang="sv-SE" sz="2200" dirty="0">
                    <a:solidFill>
                      <a:prstClr val="black"/>
                    </a:solidFill>
                  </a:rPr>
                  <a:t> the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stationary</a:t>
                </a:r>
                <a:r>
                  <a:rPr lang="sv-SE" sz="2200" dirty="0">
                    <a:solidFill>
                      <a:prstClr val="black"/>
                    </a:solidFill>
                  </a:rPr>
                  <a:t> distribution it is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necessry</a:t>
                </a:r>
                <a:r>
                  <a:rPr lang="sv-SE" sz="2200" dirty="0">
                    <a:solidFill>
                      <a:prstClr val="black"/>
                    </a:solidFill>
                  </a:rPr>
                  <a:t> to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perform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calculations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based</a:t>
                </a:r>
                <a:r>
                  <a:rPr lang="sv-SE" sz="2200" dirty="0">
                    <a:solidFill>
                      <a:prstClr val="black"/>
                    </a:solidFill>
                  </a:rPr>
                  <a:t> on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high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powers</a:t>
                </a:r>
                <a:r>
                  <a:rPr lang="sv-SE" sz="2200" dirty="0">
                    <a:solidFill>
                      <a:prstClr val="black"/>
                    </a:solidFill>
                  </a:rPr>
                  <a:t>. To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compute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these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its</a:t>
                </a:r>
                <a:r>
                  <a:rPr lang="sv-SE" sz="2200" dirty="0">
                    <a:solidFill>
                      <a:prstClr val="black"/>
                    </a:solidFill>
                  </a:rPr>
                  <a:t> is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useful</a:t>
                </a:r>
                <a:r>
                  <a:rPr lang="sv-SE" sz="2200" dirty="0">
                    <a:solidFill>
                      <a:prstClr val="black"/>
                    </a:solidFill>
                  </a:rPr>
                  <a:t> to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work</a:t>
                </a:r>
                <a:r>
                  <a:rPr lang="sv-SE" sz="2200" dirty="0">
                    <a:solidFill>
                      <a:prstClr val="black"/>
                    </a:solidFill>
                  </a:rPr>
                  <a:t> on the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eigen-decomposition</a:t>
                </a:r>
                <a:r>
                  <a:rPr lang="sv-SE" sz="2200" dirty="0">
                    <a:solidFill>
                      <a:prstClr val="black"/>
                    </a:solidFill>
                  </a:rPr>
                  <a:t> of the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transition</a:t>
                </a:r>
                <a:r>
                  <a:rPr lang="sv-SE" sz="2200" dirty="0">
                    <a:solidFill>
                      <a:prstClr val="black"/>
                    </a:solidFill>
                  </a:rPr>
                  <a:t> matrix</a:t>
                </a:r>
                <a:endParaRPr lang="en-GB" sz="22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GB" sz="22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2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sv-SE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sz="22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  <m:r>
                        <a:rPr lang="sv-SE" sz="2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sv-SE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sv-SE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sv-SE" sz="2200" b="1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200" b="1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200" dirty="0">
                    <a:solidFill>
                      <a:prstClr val="black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sv-SE" sz="2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sv-SE" sz="2200" dirty="0">
                    <a:solidFill>
                      <a:prstClr val="black"/>
                    </a:solidFill>
                  </a:rPr>
                  <a:t> is the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eigenvector</a:t>
                </a:r>
                <a:r>
                  <a:rPr lang="sv-SE" sz="2200" dirty="0">
                    <a:solidFill>
                      <a:prstClr val="black"/>
                    </a:solidFill>
                  </a:rPr>
                  <a:t> matrix and </a:t>
                </a:r>
                <a14:m>
                  <m:oMath xmlns:m="http://schemas.openxmlformats.org/officeDocument/2006/math">
                    <m:r>
                      <a:rPr lang="sv-SE" sz="2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sv-SE" sz="2200" dirty="0">
                    <a:solidFill>
                      <a:prstClr val="black"/>
                    </a:solidFill>
                  </a:rPr>
                  <a:t> the diagonal matrix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with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eigenvalues</a:t>
                </a:r>
                <a:r>
                  <a:rPr lang="sv-SE" sz="2200" dirty="0">
                    <a:solidFill>
                      <a:prstClr val="black"/>
                    </a:solidFill>
                  </a:rPr>
                  <a:t>. It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can</a:t>
                </a:r>
                <a:r>
                  <a:rPr lang="sv-SE" sz="2200" dirty="0">
                    <a:solidFill>
                      <a:prstClr val="black"/>
                    </a:solidFill>
                  </a:rPr>
                  <a:t> be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shown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that</a:t>
                </a:r>
                <a:endParaRPr lang="sv-SE" sz="22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sv-SE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sv-SE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sv-SE" sz="2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sv-SE" sz="2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sv-SE" sz="2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sv-SE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sv-SE" sz="22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sz="22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sv-SE" sz="2200" dirty="0" err="1">
                    <a:solidFill>
                      <a:prstClr val="black"/>
                    </a:solidFill>
                  </a:rPr>
                  <a:t>which</a:t>
                </a:r>
                <a:r>
                  <a:rPr lang="sv-SE" sz="2200" dirty="0">
                    <a:solidFill>
                      <a:prstClr val="black"/>
                    </a:solidFill>
                  </a:rPr>
                  <a:t> is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computationally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convenient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because</a:t>
                </a:r>
                <a:r>
                  <a:rPr lang="sv-SE" sz="2200" dirty="0">
                    <a:solidFill>
                      <a:prstClr val="black"/>
                    </a:solidFill>
                  </a:rPr>
                  <a:t> it is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only</a:t>
                </a:r>
                <a:r>
                  <a:rPr lang="sv-SE" sz="2200" dirty="0">
                    <a:solidFill>
                      <a:prstClr val="black"/>
                    </a:solidFill>
                  </a:rPr>
                  <a:t>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needed</a:t>
                </a:r>
                <a:r>
                  <a:rPr lang="sv-SE" sz="2200" dirty="0">
                    <a:solidFill>
                      <a:prstClr val="black"/>
                    </a:solidFill>
                  </a:rPr>
                  <a:t> to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take</a:t>
                </a:r>
                <a:r>
                  <a:rPr lang="sv-SE" sz="2200" dirty="0">
                    <a:solidFill>
                      <a:prstClr val="black"/>
                    </a:solidFill>
                  </a:rPr>
                  <a:t> the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powers</a:t>
                </a:r>
                <a:r>
                  <a:rPr lang="sv-SE" sz="2200" dirty="0">
                    <a:solidFill>
                      <a:prstClr val="black"/>
                    </a:solidFill>
                  </a:rPr>
                  <a:t> of the </a:t>
                </a:r>
                <a:r>
                  <a:rPr lang="sv-SE" sz="2200" dirty="0" err="1">
                    <a:solidFill>
                      <a:prstClr val="black"/>
                    </a:solidFill>
                  </a:rPr>
                  <a:t>eigenvalues</a:t>
                </a:r>
                <a:r>
                  <a:rPr lang="sv-SE" sz="22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752" r="-1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GB" sz="2000" b="1" dirty="0" smtClean="0">
                    <a:solidFill>
                      <a:prstClr val="black"/>
                    </a:solidFill>
                  </a:rPr>
                  <a:t>Stationary distribution</a:t>
                </a:r>
                <a:r>
                  <a:rPr lang="en-GB" sz="2000" dirty="0">
                    <a:solidFill>
                      <a:prstClr val="black"/>
                    </a:solidFill>
                  </a:rPr>
                  <a:t>: Consider the following </a:t>
                </a:r>
                <a:r>
                  <a:rPr lang="en-GB" sz="2000" dirty="0" err="1">
                    <a:solidFill>
                      <a:prstClr val="black"/>
                    </a:solidFill>
                  </a:rPr>
                  <a:t>eigen</a:t>
                </a:r>
                <a:r>
                  <a:rPr lang="en-GB" sz="2000" dirty="0">
                    <a:solidFill>
                      <a:prstClr val="black"/>
                    </a:solidFill>
                  </a:rPr>
                  <a:t>-decomposition of the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rainfall </a:t>
                </a:r>
                <a:r>
                  <a:rPr lang="en-GB" sz="2000" dirty="0">
                    <a:solidFill>
                      <a:prstClr val="black"/>
                    </a:solidFill>
                  </a:rPr>
                  <a:t>transition matix </a:t>
                </a:r>
                <a14:m>
                  <m:oMath xmlns:m="http://schemas.openxmlformats.org/officeDocument/2006/math">
                    <m:r>
                      <a:rPr lang="sv-SE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000" dirty="0">
                    <a:solidFill>
                      <a:prstClr val="black"/>
                    </a:solidFill>
                  </a:rPr>
                  <a:t> and calculate the </a:t>
                </a:r>
                <a:r>
                  <a:rPr lang="en-GB" sz="2000" dirty="0" smtClean="0">
                    <a:solidFill>
                      <a:prstClr val="black"/>
                    </a:solidFill>
                  </a:rPr>
                  <a:t>probabilities for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v-SE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/>
                  <a:t>0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sv-SE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r>
                        <a:rPr lang="sv-SE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sv-SE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sv-SE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  <m:r>
                            <a:rPr lang="sv-SE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sv-SE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sv-SE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.369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0.625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0.368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0.624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Multiply with </a:t>
                </a:r>
                <a14:m>
                  <m:oMath xmlns:m="http://schemas.openxmlformats.org/officeDocument/2006/math">
                    <m:r>
                      <a:rPr lang="sv-SE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000" dirty="0" smtClean="0"/>
                  <a:t> to check if it has become stationary at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v-SE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/>
                  <a:t>0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sv-S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r>
                        <a:rPr lang="sv-SE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sv-SE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sv-S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.369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0.625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0.368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0.624</m:t>
                            </m:r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The marginal probabilities will then be (with some rounding errors)</a:t>
                </a:r>
              </a:p>
              <a:p>
                <a:pPr marL="0" lv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sv-SE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sv-SE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  <m:sub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=0.37,</m:t>
                        </m:r>
                        <m:r>
                          <m:rPr>
                            <m:nor/>
                          </m:rPr>
                          <a:rPr lang="sv-SE" sz="2000" dirty="0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  <m:sub>
                            <m:r>
                              <a:rPr lang="sv-SE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=0.63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and reversibility can be checked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  <m:sub>
                          <m:r>
                            <a:rPr lang="sv-S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sv-SE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sv-SE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Computational Statistics-2014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6AD4C1816374D856B021218863862" ma:contentTypeVersion="1" ma:contentTypeDescription="Create a new document." ma:contentTypeScope="" ma:versionID="92782d8b2762d53e17a6b81c0ebc7de0">
  <xsd:schema xmlns:xsd="http://www.w3.org/2001/XMLSchema" xmlns:xs="http://www.w3.org/2001/XMLSchema" xmlns:p="http://schemas.microsoft.com/office/2006/metadata/properties" xmlns:ns2="1bf460d0-6d57-4b0b-8d45-5f002adaa27d" targetNamespace="http://schemas.microsoft.com/office/2006/metadata/properties" ma:root="true" ma:fieldsID="035179d887592252194acdcbb811540d" ns2:_="">
    <xsd:import namespace="1bf460d0-6d57-4b0b-8d45-5f002adaa27d"/>
    <xsd:element name="properties">
      <xsd:complexType>
        <xsd:sequence>
          <xsd:element name="documentManagement">
            <xsd:complexType>
              <xsd:all>
                <xsd:element ref="ns2:_lisam_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460d0-6d57-4b0b-8d45-5f002adaa27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Beskrivning" ma:internalName="_lisam_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bf460d0-6d57-4b0b-8d45-5f002adaa27d" xsi:nil="true"/>
  </documentManagement>
</p:properties>
</file>

<file path=customXml/itemProps1.xml><?xml version="1.0" encoding="utf-8"?>
<ds:datastoreItem xmlns:ds="http://schemas.openxmlformats.org/officeDocument/2006/customXml" ds:itemID="{69F9612C-9F1A-43BF-AE58-201A8F7F8D78}"/>
</file>

<file path=customXml/itemProps2.xml><?xml version="1.0" encoding="utf-8"?>
<ds:datastoreItem xmlns:ds="http://schemas.openxmlformats.org/officeDocument/2006/customXml" ds:itemID="{EC703745-B185-4CF8-A36C-6A56277E0131}"/>
</file>

<file path=customXml/itemProps3.xml><?xml version="1.0" encoding="utf-8"?>
<ds:datastoreItem xmlns:ds="http://schemas.openxmlformats.org/officeDocument/2006/customXml" ds:itemID="{1C35F326-ADF6-47BF-8BEE-BF06FF62934F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43492</TotalTime>
  <Words>2322</Words>
  <Application>Microsoft Office PowerPoint</Application>
  <PresentationFormat>Bildspel på skärmen (4:3)</PresentationFormat>
  <Paragraphs>606</Paragraphs>
  <Slides>44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Times New Roman</vt:lpstr>
      <vt:lpstr>Theme1</vt:lpstr>
      <vt:lpstr>Lecture 4:  Markov Chain Monte Carlo </vt:lpstr>
      <vt:lpstr>Overview</vt:lpstr>
      <vt:lpstr>Introduction</vt:lpstr>
      <vt:lpstr>Markov Chains</vt:lpstr>
      <vt:lpstr>Markov Chains</vt:lpstr>
      <vt:lpstr>Markov Chains</vt:lpstr>
      <vt:lpstr>Markov Chains</vt:lpstr>
      <vt:lpstr>Markov Chains</vt:lpstr>
      <vt:lpstr>Markov Chains</vt:lpstr>
      <vt:lpstr>Markov Chains</vt:lpstr>
      <vt:lpstr>Markov Chains</vt:lpstr>
      <vt:lpstr>Markov Chain Monte Carlo</vt:lpstr>
      <vt:lpstr>Metropolis-Hastings</vt:lpstr>
      <vt:lpstr>R: Metropolis-Hastings</vt:lpstr>
      <vt:lpstr>Metropolis-Hastings</vt:lpstr>
      <vt:lpstr>Metropolis-Hastings</vt:lpstr>
      <vt:lpstr>Metropolis-Hastings</vt:lpstr>
      <vt:lpstr>R: Metropolis-Hastings</vt:lpstr>
      <vt:lpstr>R: Metropolis-Hastings</vt:lpstr>
      <vt:lpstr>R: Metropolis-Hastings</vt:lpstr>
      <vt:lpstr>R: Metropolis-Hastings</vt:lpstr>
      <vt:lpstr>R: Metropolis-Hastings</vt:lpstr>
      <vt:lpstr>Metropolis-Hastings</vt:lpstr>
      <vt:lpstr>R: Metropolis-Hastings</vt:lpstr>
      <vt:lpstr>R: Metropolis-Hastings</vt:lpstr>
      <vt:lpstr>R: Metropolis-Hastings</vt:lpstr>
      <vt:lpstr>R: Metropolis-Hastings</vt:lpstr>
      <vt:lpstr>R: Metropolis-Hastings</vt:lpstr>
      <vt:lpstr>Gibbs sampling</vt:lpstr>
      <vt:lpstr>Gibbs sampling</vt:lpstr>
      <vt:lpstr>R: Gibbs sampling</vt:lpstr>
      <vt:lpstr>R: Gibbs sampling</vt:lpstr>
      <vt:lpstr>Gibbs sampling</vt:lpstr>
      <vt:lpstr>R: Gibbs sampling</vt:lpstr>
      <vt:lpstr>R: Gibbs sampling</vt:lpstr>
      <vt:lpstr>R: Gibbs sampling</vt:lpstr>
      <vt:lpstr>Advanced MCMC</vt:lpstr>
      <vt:lpstr>Advanced MCMC</vt:lpstr>
      <vt:lpstr>Advanced MCMC</vt:lpstr>
      <vt:lpstr>Advanced MCMC</vt:lpstr>
      <vt:lpstr>Advanced MCMC</vt:lpstr>
      <vt:lpstr>R: Advanced MCMC</vt:lpstr>
      <vt:lpstr>R: Advanced MCMC</vt:lpstr>
      <vt:lpstr>Reading</vt:lpstr>
    </vt:vector>
  </TitlesOfParts>
  <Company>Linkopings universitet, 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Patrik Waldmann</cp:lastModifiedBy>
  <cp:revision>3410</cp:revision>
  <dcterms:created xsi:type="dcterms:W3CDTF">2010-03-24T13:38:58Z</dcterms:created>
  <dcterms:modified xsi:type="dcterms:W3CDTF">2014-04-29T10:55:24Z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0x0101008206AD4C1816374D856B021218863862</vt:lpwstr>
  </property>
</Properties>
</file>