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한컴 윤고딕 250" pitchFamily="18" charset="-127"/>
      <p:regular r:id="rId17"/>
    </p:embeddedFont>
    <p:embeddedFont>
      <p:font typeface="한컴 윤고딕 230" pitchFamily="18" charset="-127"/>
      <p:regular r:id="rId18"/>
    </p:embeddedFont>
    <p:embeddedFont>
      <p:font typeface="한컴 윤고딕 240" pitchFamily="18" charset="-127"/>
      <p:regular r:id="rId19"/>
    </p:embeddedFont>
    <p:embeddedFont>
      <p:font typeface="HY엽서M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9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5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4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6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2AEC-C76F-45FD-BF1B-FCC86B615E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BDC8-BF39-4C5E-A6D4-A05DCFF2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6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0"/>
            <a:ext cx="3563888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365104"/>
            <a:ext cx="9144000" cy="24928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-931816" y="1795224"/>
            <a:ext cx="6511928" cy="985704"/>
          </a:xfrm>
        </p:spPr>
        <p:txBody>
          <a:bodyPr>
            <a:noAutofit/>
          </a:bodyPr>
          <a:lstStyle/>
          <a:p>
            <a:r>
              <a:rPr lang="ko-KR" altLang="en-US" sz="6600" dirty="0" smtClean="0">
                <a:latin typeface="한컴 윤고딕 250" pitchFamily="18" charset="-127"/>
                <a:ea typeface="한컴 윤고딕 250" pitchFamily="18" charset="-127"/>
              </a:rPr>
              <a:t>소프트웨어 </a:t>
            </a:r>
            <a:r>
              <a:rPr lang="en-US" altLang="ko-KR" sz="6600" dirty="0" smtClean="0">
                <a:latin typeface="한컴 윤고딕 250" pitchFamily="18" charset="-127"/>
                <a:ea typeface="한컴 윤고딕 250" pitchFamily="18" charset="-127"/>
              </a:rPr>
              <a:t/>
            </a:r>
            <a:br>
              <a:rPr lang="en-US" altLang="ko-KR" sz="6600" dirty="0" smtClean="0">
                <a:latin typeface="한컴 윤고딕 250" pitchFamily="18" charset="-127"/>
                <a:ea typeface="한컴 윤고딕 250" pitchFamily="18" charset="-127"/>
              </a:rPr>
            </a:br>
            <a:r>
              <a:rPr lang="en-US" altLang="ko-KR" sz="6600" dirty="0">
                <a:latin typeface="한컴 윤고딕 250" pitchFamily="18" charset="-127"/>
                <a:ea typeface="한컴 윤고딕 250" pitchFamily="18" charset="-127"/>
              </a:rPr>
              <a:t>	</a:t>
            </a:r>
            <a:r>
              <a:rPr lang="en-US" altLang="ko-KR" sz="6600" dirty="0" smtClean="0">
                <a:latin typeface="한컴 윤고딕 250" pitchFamily="18" charset="-127"/>
                <a:ea typeface="한컴 윤고딕 250" pitchFamily="18" charset="-127"/>
              </a:rPr>
              <a:t>			</a:t>
            </a:r>
            <a:r>
              <a:rPr lang="ko-KR" altLang="en-US" sz="6600" dirty="0" smtClean="0">
                <a:latin typeface="한컴 윤고딕 250" pitchFamily="18" charset="-127"/>
                <a:ea typeface="한컴 윤고딕 250" pitchFamily="18" charset="-127"/>
              </a:rPr>
              <a:t>공학</a:t>
            </a:r>
            <a:endParaRPr lang="ko-KR" altLang="en-US" sz="66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796136" y="4783671"/>
            <a:ext cx="3095328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20122465 </a:t>
            </a:r>
            <a:r>
              <a:rPr lang="ko-KR" altLang="en-US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김재효</a:t>
            </a:r>
            <a:endParaRPr lang="en-US" altLang="ko-KR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20152049 </a:t>
            </a:r>
            <a:r>
              <a:rPr lang="ko-KR" altLang="en-US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박정혁</a:t>
            </a:r>
            <a:endParaRPr lang="en-US" altLang="ko-KR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20152054 </a:t>
            </a:r>
            <a:r>
              <a:rPr lang="ko-KR" altLang="en-US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이성호</a:t>
            </a:r>
            <a:endParaRPr lang="en-US" altLang="ko-KR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20152061 </a:t>
            </a:r>
            <a:r>
              <a:rPr lang="ko-KR" altLang="en-US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최승찬</a:t>
            </a:r>
            <a:endParaRPr lang="ko-KR" altLang="en-US" dirty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rot="10800000" flipV="1">
            <a:off x="0" y="0"/>
            <a:ext cx="5796136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7284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한컴 윤고딕 250" pitchFamily="18" charset="-127"/>
                <a:ea typeface="한컴 윤고딕 250" pitchFamily="18" charset="-127"/>
              </a:rPr>
              <a:t>사용자 인터페이스 </a:t>
            </a:r>
            <a:r>
              <a:rPr lang="en-US" altLang="ko-KR" sz="4000" dirty="0" smtClean="0">
                <a:latin typeface="한컴 윤고딕 250" pitchFamily="18" charset="-127"/>
                <a:ea typeface="한컴 윤고딕 250" pitchFamily="18" charset="-127"/>
              </a:rPr>
              <a:t>(UI)</a:t>
            </a:r>
            <a:endParaRPr lang="ko-KR" altLang="en-US" sz="40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79532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사용자 인터페이스의 중요성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초기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얼마나 빠르고 정확하며 용량이 적은지가 중요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현재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사용자가 얼마나 사용하기 편리한지가 중요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사용자 인터페이스의 평가 기준</a:t>
            </a:r>
          </a:p>
          <a:p>
            <a:pPr marL="0" indent="0">
              <a:buNone/>
            </a:pPr>
            <a:r>
              <a:rPr lang="en-US" altLang="ko-KR" sz="2600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sz="2600" dirty="0" smtClean="0">
                <a:latin typeface="한컴 윤고딕 230" pitchFamily="18" charset="-127"/>
                <a:ea typeface="한컴 윤고딕 230" pitchFamily="18" charset="-127"/>
              </a:rPr>
              <a:t>1) </a:t>
            </a:r>
            <a:r>
              <a:rPr lang="ko-KR" altLang="en-US" sz="2600" dirty="0" smtClean="0">
                <a:latin typeface="한컴 윤고딕 230" pitchFamily="18" charset="-127"/>
                <a:ea typeface="한컴 윤고딕 230" pitchFamily="18" charset="-127"/>
              </a:rPr>
              <a:t>배우기 쉬움 </a:t>
            </a:r>
          </a:p>
          <a:p>
            <a:pPr marL="0" indent="0">
              <a:buNone/>
            </a:pPr>
            <a:r>
              <a:rPr lang="en-US" altLang="ko-KR" sz="2600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sz="2600" dirty="0" smtClean="0">
                <a:latin typeface="한컴 윤고딕 230" pitchFamily="18" charset="-127"/>
                <a:ea typeface="한컴 윤고딕 230" pitchFamily="18" charset="-127"/>
              </a:rPr>
              <a:t>2) </a:t>
            </a:r>
            <a:r>
              <a:rPr lang="ko-KR" altLang="en-US" sz="2600" dirty="0" smtClean="0">
                <a:latin typeface="한컴 윤고딕 230" pitchFamily="18" charset="-127"/>
                <a:ea typeface="한컴 윤고딕 230" pitchFamily="18" charset="-127"/>
              </a:rPr>
              <a:t>속도 </a:t>
            </a:r>
          </a:p>
          <a:p>
            <a:pPr marL="0" indent="0">
              <a:buNone/>
            </a:pPr>
            <a:r>
              <a:rPr lang="en-US" altLang="ko-KR" sz="2600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sz="2600" dirty="0" smtClean="0">
                <a:latin typeface="한컴 윤고딕 230" pitchFamily="18" charset="-127"/>
                <a:ea typeface="한컴 윤고딕 230" pitchFamily="18" charset="-127"/>
              </a:rPr>
              <a:t>3) </a:t>
            </a:r>
            <a:r>
              <a:rPr lang="ko-KR" altLang="en-US" sz="2600" dirty="0" smtClean="0">
                <a:latin typeface="한컴 윤고딕 230" pitchFamily="18" charset="-127"/>
                <a:ea typeface="한컴 윤고딕 230" pitchFamily="18" charset="-127"/>
              </a:rPr>
              <a:t>오류의 빈도</a:t>
            </a:r>
          </a:p>
          <a:p>
            <a:pPr marL="0" indent="0">
              <a:buNone/>
            </a:pPr>
            <a:r>
              <a:rPr lang="en-US" altLang="ko-KR" sz="2600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sz="2600" dirty="0" smtClean="0">
                <a:latin typeface="한컴 윤고딕 230" pitchFamily="18" charset="-127"/>
                <a:ea typeface="한컴 윤고딕 230" pitchFamily="18" charset="-127"/>
              </a:rPr>
              <a:t>4) </a:t>
            </a:r>
            <a:r>
              <a:rPr lang="ko-KR" altLang="en-US" sz="2600" dirty="0" smtClean="0">
                <a:latin typeface="한컴 윤고딕 230" pitchFamily="18" charset="-127"/>
                <a:ea typeface="한컴 윤고딕 230" pitchFamily="18" charset="-127"/>
              </a:rPr>
              <a:t>사용자의 만족 </a:t>
            </a:r>
          </a:p>
          <a:p>
            <a:pPr marL="0" indent="0">
              <a:buNone/>
            </a:pPr>
            <a:r>
              <a:rPr lang="en-US" altLang="ko-KR" sz="2600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sz="2600" dirty="0" smtClean="0">
                <a:latin typeface="한컴 윤고딕 230" pitchFamily="18" charset="-127"/>
                <a:ea typeface="한컴 윤고딕 230" pitchFamily="18" charset="-127"/>
              </a:rPr>
              <a:t>5) </a:t>
            </a:r>
            <a:r>
              <a:rPr lang="ko-KR" altLang="en-US" sz="2600" dirty="0" smtClean="0">
                <a:latin typeface="한컴 윤고딕 230" pitchFamily="18" charset="-127"/>
                <a:ea typeface="한컴 윤고딕 230" pitchFamily="18" charset="-127"/>
              </a:rPr>
              <a:t>사용법의 일관성 </a:t>
            </a:r>
          </a:p>
          <a:p>
            <a:pPr marL="0" indent="0">
              <a:buNone/>
            </a:pP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0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/>
        </p:nvSpPr>
        <p:spPr>
          <a:xfrm rot="10800000" flipV="1">
            <a:off x="2915816" y="-1"/>
            <a:ext cx="4894990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83968" y="116632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3600" dirty="0" smtClean="0">
                <a:latin typeface="한컴 윤고딕 240" pitchFamily="18" charset="-127"/>
                <a:ea typeface="한컴 윤고딕 240" pitchFamily="18" charset="-127"/>
              </a:rPr>
              <a:t>설계 방법</a:t>
            </a:r>
            <a:endParaRPr lang="ko-KR" altLang="en-US" sz="36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40161"/>
            <a:ext cx="8280920" cy="530120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메뉴 선택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>
              <a:lnSpc>
                <a:spcPct val="114000"/>
              </a:lnSpc>
            </a:pP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사용자가 선택할 수 있는 기능들의 리스트를 제시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양식 채움 인터페이스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>
              <a:lnSpc>
                <a:spcPct val="114000"/>
              </a:lnSpc>
            </a:pP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사용자가 여러 가지 정보를 입력할 때 사용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명령어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>
              <a:lnSpc>
                <a:spcPct val="114000"/>
              </a:lnSpc>
            </a:pP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사용자가 직접 명령어를 키보드로 입력해 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시스템과 대화하는 방법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직접 조작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lvl="1">
              <a:lnSpc>
                <a:spcPct val="114000"/>
              </a:lnSpc>
            </a:pP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작업 지시 환경 안에 있는 사항들을 객체로 보고 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이를 사용자가</a:t>
            </a: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 직접 선택 및 조작할 수 있도록 하는 방법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788024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7284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한컴 윤고딕 250" pitchFamily="18" charset="-127"/>
                <a:ea typeface="한컴 윤고딕 250" pitchFamily="18" charset="-127"/>
              </a:rPr>
              <a:t>사용자 인터페이스</a:t>
            </a:r>
            <a:endParaRPr lang="ko-KR" altLang="en-US" sz="4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2050" name="Picture 2" descr="[ JAVA project ] ATM - 2. 프로그램 설명 및 실행화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81" y="1484784"/>
            <a:ext cx="6551174" cy="47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[ JAVA project ] ATM - 2. 프로그램 설명 및 실행화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13" y="1511634"/>
            <a:ext cx="6545442" cy="47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윈도우7 바탕화면 아이콘 크기조절 방법~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5" y="1240963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사용자의 특성을 염두 해두어야 함</a:t>
            </a: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논리적으로 관련 있는 항목은 반전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글자꼴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색상으로 구별하기 쉽게 해야 함 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정보를 조직적으로 표현하기 위해 다양한 정렬 방식 사용</a:t>
            </a: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다중 화면의 경우 화면 사이의 일관성이 중요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여러 가지 다른 배치로 시험해보아야 함</a:t>
            </a:r>
          </a:p>
          <a:p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rot="10800000" flipV="1">
            <a:off x="4499992" y="-1"/>
            <a:ext cx="4536504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44008" y="116632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3600" dirty="0" smtClean="0">
                <a:latin typeface="한컴 윤고딕 240" pitchFamily="18" charset="-127"/>
                <a:ea typeface="한컴 윤고딕 240" pitchFamily="18" charset="-127"/>
              </a:rPr>
              <a:t>화면 설계 유의 사항</a:t>
            </a:r>
            <a:endParaRPr lang="ko-KR" altLang="en-US" sz="36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rot="10800000" flipV="1">
            <a:off x="0" y="0"/>
            <a:ext cx="4788024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7284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한컴 윤고딕 250" pitchFamily="18" charset="-127"/>
                <a:ea typeface="한컴 윤고딕 250" pitchFamily="18" charset="-127"/>
              </a:rPr>
              <a:t>사용자 인터페이스</a:t>
            </a:r>
            <a:endParaRPr lang="ko-KR" altLang="en-US" sz="40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49776" y="0"/>
            <a:ext cx="3494223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365104"/>
            <a:ext cx="9144000" cy="24928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684584" y="1795224"/>
            <a:ext cx="6511928" cy="985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한컴 윤고딕 250" pitchFamily="18" charset="-127"/>
                <a:ea typeface="한컴 윤고딕 250" pitchFamily="18" charset="-127"/>
              </a:rPr>
              <a:t>끝</a:t>
            </a:r>
            <a:endParaRPr lang="ko-KR" altLang="en-US" sz="66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7" name="그림 6" descr="슬라이드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9011"/>
            <a:ext cx="5649777" cy="24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한쪽 모서리가 둥근 사각형 15"/>
          <p:cNvSpPr/>
          <p:nvPr/>
        </p:nvSpPr>
        <p:spPr>
          <a:xfrm rot="10800000" flipV="1">
            <a:off x="0" y="0"/>
            <a:ext cx="3528392" cy="1296144"/>
          </a:xfrm>
          <a:prstGeom prst="round1Rect">
            <a:avLst>
              <a:gd name="adj" fmla="val 3351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53752"/>
            <a:ext cx="3096344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상세 설계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“</a:t>
            </a:r>
            <a:r>
              <a:rPr lang="en-US" altLang="ko-K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기능을 구별하기 위한 알고리즘 기술 </a:t>
            </a:r>
            <a:r>
              <a:rPr lang="en-US" altLang="ko-KR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” </a:t>
            </a:r>
            <a:endParaRPr lang="ko-KR" alt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510" y="436510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설계의 표현과 코딩이 용이해야 함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수행이 가능해야 하며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유지 보수가 용이해야 함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580547"/>
            <a:ext cx="154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00B050"/>
                </a:solidFill>
                <a:latin typeface="HY엽서M" pitchFamily="18" charset="-127"/>
                <a:ea typeface="HY엽서M" pitchFamily="18" charset="-127"/>
              </a:rPr>
              <a:t>표현</a:t>
            </a:r>
            <a:endParaRPr lang="ko-KR" altLang="en-US" sz="4400" dirty="0">
              <a:solidFill>
                <a:srgbClr val="00B050"/>
              </a:solidFill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47664" y="4580547"/>
            <a:ext cx="514846" cy="384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4965267"/>
            <a:ext cx="514846" cy="384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둥근 사각형 17"/>
          <p:cNvSpPr/>
          <p:nvPr/>
        </p:nvSpPr>
        <p:spPr>
          <a:xfrm rot="10800000" flipV="1">
            <a:off x="0" y="0"/>
            <a:ext cx="3528392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626" y="44624"/>
            <a:ext cx="304423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모듈 명세서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736" y="1600201"/>
            <a:ext cx="7750696" cy="254888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각 모듈의 세부처리 기능을 기술한 내역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구조도에 표현되지 않은 </a:t>
            </a:r>
            <a:r>
              <a:rPr lang="ko-KR" altLang="en-US" b="1" dirty="0" smtClean="0">
                <a:latin typeface="한컴 윤고딕 230" pitchFamily="18" charset="-127"/>
                <a:ea typeface="한컴 윤고딕 230" pitchFamily="18" charset="-127"/>
              </a:rPr>
              <a:t>자세한 알고리즘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을 기술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모듈의 </a:t>
            </a:r>
            <a:r>
              <a:rPr lang="ko-KR" altLang="en-US" b="1" dirty="0" smtClean="0">
                <a:latin typeface="한컴 윤고딕 230" pitchFamily="18" charset="-127"/>
                <a:ea typeface="한컴 윤고딕 230" pitchFamily="18" charset="-127"/>
              </a:rPr>
              <a:t>내부 자료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에 대한 설명을 포함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구조도와 함께 시스템의 동작 상태를 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			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예측할 수 있는 근거 제공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15207" y="4536283"/>
            <a:ext cx="6854825" cy="1833563"/>
            <a:chOff x="1731963" y="4572000"/>
            <a:chExt cx="6854825" cy="18335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887538" y="5611813"/>
              <a:ext cx="1258887" cy="5635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63738" y="5721350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/>
                <a:t>소수확인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73325" y="4913313"/>
              <a:ext cx="0" cy="70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328863" y="4970463"/>
              <a:ext cx="0" cy="201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92350" y="4875213"/>
              <a:ext cx="74613" cy="603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31963" y="5176838"/>
              <a:ext cx="4889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200"/>
                <a:t>숫자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611438" y="4864100"/>
              <a:ext cx="6350" cy="222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1280000">
              <a:off x="2584450" y="5113338"/>
              <a:ext cx="77788" cy="603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1600" y="5176838"/>
              <a:ext cx="4889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200"/>
                <a:t>결과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43400" y="4572000"/>
              <a:ext cx="4243388" cy="18335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0875" y="4732338"/>
              <a:ext cx="3829050" cy="1465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800" b="1"/>
                <a:t>Module </a:t>
              </a:r>
              <a:r>
                <a:rPr lang="ko-KR" altLang="en-US" sz="1800"/>
                <a:t>소수 확인</a:t>
              </a:r>
              <a:r>
                <a:rPr lang="en-US" altLang="ko-KR" sz="1800"/>
                <a:t>(</a:t>
              </a:r>
              <a:r>
                <a:rPr lang="ko-KR" altLang="en-US" sz="1800"/>
                <a:t>숫자</a:t>
              </a:r>
              <a:r>
                <a:rPr lang="en-US" altLang="ko-KR" sz="1800"/>
                <a:t>, </a:t>
              </a:r>
              <a:r>
                <a:rPr lang="ko-KR" altLang="en-US" sz="1800"/>
                <a:t>결과</a:t>
              </a:r>
              <a:r>
                <a:rPr lang="en-US" altLang="ko-KR" sz="1800"/>
                <a:t>)</a:t>
              </a:r>
            </a:p>
            <a:p>
              <a:r>
                <a:rPr lang="en-US" altLang="ko-KR" sz="1800"/>
                <a:t>  </a:t>
              </a:r>
              <a:r>
                <a:rPr lang="ko-KR" altLang="en-US" sz="1800"/>
                <a:t>내부자료</a:t>
              </a:r>
              <a:r>
                <a:rPr lang="en-US" altLang="ko-KR" sz="1800"/>
                <a:t>: ....</a:t>
              </a:r>
            </a:p>
            <a:p>
              <a:r>
                <a:rPr lang="en-US" altLang="ko-KR" sz="1800"/>
                <a:t>  </a:t>
              </a:r>
              <a:r>
                <a:rPr lang="ko-KR" altLang="en-US" sz="1800"/>
                <a:t>처리기능</a:t>
              </a:r>
              <a:r>
                <a:rPr lang="en-US" altLang="ko-KR" sz="1800"/>
                <a:t>: </a:t>
              </a:r>
              <a:r>
                <a:rPr lang="ko-KR" altLang="en-US" sz="1800"/>
                <a:t>숫자보다 작은 이미 구한</a:t>
              </a:r>
            </a:p>
            <a:p>
              <a:r>
                <a:rPr lang="ko-KR" altLang="en-US" sz="1800"/>
                <a:t>          모든 소수로 나누어 나머지가</a:t>
              </a:r>
            </a:p>
            <a:p>
              <a:r>
                <a:rPr lang="ko-KR" altLang="en-US" sz="1800"/>
                <a:t>          </a:t>
              </a:r>
              <a:r>
                <a:rPr lang="en-US" altLang="ko-KR" sz="1800"/>
                <a:t>0</a:t>
              </a:r>
              <a:r>
                <a:rPr lang="ko-KR" altLang="en-US" sz="1800"/>
                <a:t>이 아니면 결과는 소수이다</a:t>
              </a:r>
              <a:r>
                <a:rPr lang="en-US" altLang="ko-KR" sz="1800"/>
                <a:t>.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43608" y="425302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예</a:t>
            </a: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0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2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둥근 사각형 5"/>
          <p:cNvSpPr/>
          <p:nvPr/>
        </p:nvSpPr>
        <p:spPr>
          <a:xfrm rot="10800000" flipV="1">
            <a:off x="3349418" y="0"/>
            <a:ext cx="4894990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816424" cy="8640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182" y="1723231"/>
            <a:ext cx="4503849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표현이 쉬워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예전에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가장 많이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쓰이던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기법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BUT,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제어 흐름이 구조적이지 못해서 코드가 뒤엉켜 스파게티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</a:b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코드가 되기 쉽다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endParaRPr lang="ko-KR" altLang="en-US" sz="24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1.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흐름도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01846" y="2098202"/>
            <a:ext cx="1219200" cy="1600200"/>
            <a:chOff x="2286000" y="2209800"/>
            <a:chExt cx="1219200" cy="160020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286000" y="220980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/>
                <a:t>모듈</a:t>
              </a:r>
              <a:r>
                <a:rPr lang="en-US" altLang="ko-KR" b="1"/>
                <a:t>A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86000" y="281940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/>
                <a:t>모듈</a:t>
              </a:r>
              <a:r>
                <a:rPr lang="en-US" altLang="ko-KR" b="1"/>
                <a:t>B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86000" y="342900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/>
                <a:t>모듈</a:t>
              </a:r>
              <a:r>
                <a:rPr lang="en-US" altLang="ko-KR" b="1"/>
                <a:t>C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95600" y="2590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95600" y="3200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49346" y="4311449"/>
            <a:ext cx="3048000" cy="1752600"/>
            <a:chOff x="2971800" y="4114800"/>
            <a:chExt cx="3048000" cy="1752600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4038600" y="4648200"/>
              <a:ext cx="914400" cy="6096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조건</a:t>
              </a:r>
            </a:p>
            <a:p>
              <a:pPr algn="ctr"/>
              <a:r>
                <a:rPr lang="ko-KR" altLang="en-US" sz="1600" b="1"/>
                <a:t>충족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1800" y="46482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/>
                <a:t>모듈</a:t>
              </a:r>
              <a:r>
                <a:rPr lang="en-US" altLang="ko-KR" b="1"/>
                <a:t>A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257800" y="46482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b="1"/>
                <a:t>모듈</a:t>
              </a:r>
              <a:r>
                <a:rPr lang="en-US" altLang="ko-KR" b="1"/>
                <a:t>B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95800" y="4114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733800" y="4953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953000" y="4953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3528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7150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352800" y="54864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95800" y="5486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10000" y="4419600"/>
              <a:ext cx="3270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Y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N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19258" y="149993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예</a:t>
            </a: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0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5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접힌 도형 73"/>
          <p:cNvSpPr/>
          <p:nvPr/>
        </p:nvSpPr>
        <p:spPr>
          <a:xfrm flipH="1" flipV="1">
            <a:off x="3995936" y="4205385"/>
            <a:ext cx="5148064" cy="265261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034" y="1528192"/>
            <a:ext cx="8229600" cy="67667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알고리즘의 제어 구조는 기본적으로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&lt;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순차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선택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반복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&gt;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으로 충분히 표현할 수 있다는 사실을 바탕으로 함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rot="10800000" flipV="1">
            <a:off x="3349418" y="0"/>
            <a:ext cx="4894990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188640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한컴 윤고딕 250" pitchFamily="18" charset="-127"/>
                <a:ea typeface="한컴 윤고딕 250" pitchFamily="18" charset="-127"/>
              </a:rPr>
              <a:t>2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. N-S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도표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57461" y="5445224"/>
            <a:ext cx="72455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순차</a:t>
            </a: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72134" y="2353807"/>
            <a:ext cx="219451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선택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(if-then-else)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8111" y="5913536"/>
            <a:ext cx="1125537" cy="619125"/>
            <a:chOff x="2460402" y="2313136"/>
            <a:chExt cx="1125537" cy="619125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66752" y="2313136"/>
              <a:ext cx="1112837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460402" y="2606824"/>
              <a:ext cx="1125537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585814" y="2316311"/>
              <a:ext cx="836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2593752" y="2627461"/>
              <a:ext cx="831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B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4209" y="2772907"/>
            <a:ext cx="2098675" cy="687387"/>
            <a:chOff x="4522788" y="2273449"/>
            <a:chExt cx="2098675" cy="687387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564063" y="2298849"/>
              <a:ext cx="2051050" cy="650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572000" y="2638574"/>
              <a:ext cx="204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581650" y="2638574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619625" y="2656036"/>
              <a:ext cx="836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5667375" y="2649686"/>
              <a:ext cx="831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B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5157788" y="2273449"/>
              <a:ext cx="8429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Decision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4572000" y="2306786"/>
              <a:ext cx="1023938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V="1">
              <a:off x="5595938" y="2321074"/>
              <a:ext cx="1011237" cy="303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4522788" y="2373461"/>
              <a:ext cx="2873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T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311900" y="2359174"/>
              <a:ext cx="2778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F</a:t>
              </a:r>
            </a:p>
          </p:txBody>
        </p:sp>
      </p:grp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2662164" y="2348880"/>
            <a:ext cx="161903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선택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(if-then)</a:t>
            </a:r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4716016" y="2369724"/>
            <a:ext cx="176490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다중선택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(case)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79512" y="3802909"/>
            <a:ext cx="14330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반복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(while)</a:t>
            </a: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2078400" y="3789040"/>
            <a:ext cx="217527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*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반복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(repeat-until)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627784" y="2780928"/>
            <a:ext cx="1906588" cy="714375"/>
            <a:chOff x="2433414" y="3494088"/>
            <a:chExt cx="1906588" cy="714375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466752" y="3494088"/>
              <a:ext cx="1819275" cy="708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460402" y="3819525"/>
              <a:ext cx="180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612927" y="3833813"/>
              <a:ext cx="0" cy="374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3068414" y="3506788"/>
              <a:ext cx="8429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Decision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2433414" y="3505200"/>
              <a:ext cx="2873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T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4062189" y="3533775"/>
              <a:ext cx="2778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F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2631852" y="3859213"/>
              <a:ext cx="836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>
              <a:off x="2460402" y="3502025"/>
              <a:ext cx="1154112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59"/>
            <p:cNvSpPr>
              <a:spLocks noChangeShapeType="1"/>
            </p:cNvSpPr>
            <p:nvPr/>
          </p:nvSpPr>
          <p:spPr bwMode="auto">
            <a:xfrm flipV="1">
              <a:off x="3614514" y="3516313"/>
              <a:ext cx="663575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56025" y="2780928"/>
            <a:ext cx="4208463" cy="1054100"/>
            <a:chOff x="4486275" y="3416300"/>
            <a:chExt cx="4208463" cy="1054100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4506913" y="3436938"/>
              <a:ext cx="4157662" cy="1011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4486275" y="3776663"/>
              <a:ext cx="417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4516438" y="4081463"/>
              <a:ext cx="4170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5422900" y="3762375"/>
              <a:ext cx="1588" cy="706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6226175" y="3776663"/>
              <a:ext cx="4763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7024688" y="3762375"/>
              <a:ext cx="3175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H="1">
              <a:off x="7843838" y="3762375"/>
              <a:ext cx="3175" cy="70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541838" y="4135438"/>
              <a:ext cx="836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414963" y="4129088"/>
              <a:ext cx="831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B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6194425" y="4129088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C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016750" y="4113213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D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867650" y="4127500"/>
              <a:ext cx="8270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E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522788" y="3771900"/>
              <a:ext cx="776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Value 1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454650" y="3779838"/>
              <a:ext cx="776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Value 2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276975" y="3795713"/>
              <a:ext cx="776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Value 3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011988" y="3779838"/>
              <a:ext cx="776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Value 4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864475" y="3779838"/>
              <a:ext cx="776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Value 5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6183313" y="3468688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Selector</a:t>
              </a: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514850" y="3416300"/>
              <a:ext cx="90805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7832725" y="3444875"/>
              <a:ext cx="822325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8412" y="4259361"/>
            <a:ext cx="1624012" cy="989013"/>
            <a:chOff x="2466752" y="5013969"/>
            <a:chExt cx="1624012" cy="989013"/>
          </a:xfrm>
        </p:grpSpPr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2466752" y="5013969"/>
              <a:ext cx="1603375" cy="968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2950939" y="5425132"/>
              <a:ext cx="1139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2950939" y="5410844"/>
              <a:ext cx="0" cy="592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108102" y="5537844"/>
              <a:ext cx="836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2700114" y="5074294"/>
              <a:ext cx="9445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Condition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197983" y="4205385"/>
            <a:ext cx="1638300" cy="1076325"/>
            <a:chOff x="4521200" y="4991744"/>
            <a:chExt cx="1638300" cy="107632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521200" y="4998094"/>
              <a:ext cx="1617663" cy="1069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4976813" y="5685482"/>
              <a:ext cx="1182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4976813" y="4991744"/>
              <a:ext cx="0" cy="706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46"/>
            <p:cNvSpPr>
              <a:spLocks noChangeArrowheads="1"/>
            </p:cNvSpPr>
            <p:nvPr/>
          </p:nvSpPr>
          <p:spPr bwMode="auto">
            <a:xfrm>
              <a:off x="5119688" y="5175894"/>
              <a:ext cx="836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action A</a:t>
              </a: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4797425" y="5737869"/>
              <a:ext cx="9445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/>
                <a:t>Condition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139953" y="4505052"/>
            <a:ext cx="5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도표의 제어 흐름은 항상 위에서 아래로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	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		  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단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반복 구조 제외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사각형 안의 내용이 수행된 후엔 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			     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아래로 빠져나옴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사각형이 빈 공간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(null action)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으로 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			    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그려질 수도 있음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모든 사각형은 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	 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또 하나의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N-S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도표로 간주될 수 있음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rot="10800000" flipV="1">
            <a:off x="3349418" y="0"/>
            <a:ext cx="4894990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188640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한컴 윤고딕 250" pitchFamily="18" charset="-127"/>
                <a:ea typeface="한컴 윤고딕 250" pitchFamily="18" charset="-127"/>
              </a:rPr>
              <a:t>2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. N-S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도표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970064" y="1606105"/>
            <a:ext cx="6192838" cy="4402557"/>
            <a:chOff x="966" y="1410"/>
            <a:chExt cx="3659" cy="260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66" y="1410"/>
              <a:ext cx="3646" cy="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08" y="1440"/>
              <a:ext cx="208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 dirty="0">
                  <a:ea typeface="굴림체" pitchFamily="49" charset="-127"/>
                </a:rPr>
                <a:t>While </a:t>
              </a:r>
              <a:r>
                <a:rPr lang="ko-KR" altLang="en-US" sz="1600" dirty="0" smtClean="0">
                  <a:ea typeface="굴림체" pitchFamily="49" charset="-127"/>
                </a:rPr>
                <a:t>통신 파일에 기록이 있는 동안</a:t>
              </a:r>
              <a:endParaRPr lang="en-US" altLang="ko-KR" sz="1600" dirty="0">
                <a:ea typeface="굴림체" pitchFamily="49" charset="-127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44" y="1651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4" y="1651"/>
              <a:ext cx="0" cy="2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35" y="1860"/>
              <a:ext cx="3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50" y="2074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48" y="2301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50" y="2601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40" y="2856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58" y="3119"/>
              <a:ext cx="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86" y="1651"/>
              <a:ext cx="95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 dirty="0">
                  <a:ea typeface="굴림체" pitchFamily="49" charset="-127"/>
                </a:rPr>
                <a:t>Read </a:t>
              </a:r>
              <a:r>
                <a:rPr lang="ko-KR" altLang="en-US" sz="1600" dirty="0" smtClean="0">
                  <a:ea typeface="굴림체" pitchFamily="49" charset="-127"/>
                </a:rPr>
                <a:t>다음 통신</a:t>
              </a:r>
              <a:endParaRPr lang="en-US" altLang="ko-KR" sz="1600" dirty="0">
                <a:ea typeface="굴림체" pitchFamily="49" charset="-127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295" y="1879"/>
              <a:ext cx="101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 dirty="0">
                  <a:ea typeface="굴림체" pitchFamily="49" charset="-127"/>
                </a:rPr>
                <a:t>Check </a:t>
              </a:r>
              <a:r>
                <a:rPr lang="ko-KR" altLang="en-US" sz="1600" dirty="0" smtClean="0">
                  <a:ea typeface="굴림체" pitchFamily="49" charset="-127"/>
                </a:rPr>
                <a:t>일반 포맷</a:t>
              </a:r>
              <a:endParaRPr lang="en-US" altLang="ko-KR" sz="1600" dirty="0">
                <a:ea typeface="굴림체" pitchFamily="49" charset="-127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86" y="2097"/>
              <a:ext cx="17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>
                  <a:ea typeface="굴림체" pitchFamily="49" charset="-127"/>
                </a:rPr>
                <a:t>T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577" y="2115"/>
              <a:ext cx="42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>
                  <a:ea typeface="굴림체" pitchFamily="49" charset="-127"/>
                </a:rPr>
                <a:t>Errors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258" y="2106"/>
              <a:ext cx="172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>
                  <a:ea typeface="굴림체" pitchFamily="49" charset="-127"/>
                </a:rPr>
                <a:t>F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313" y="2369"/>
              <a:ext cx="1096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 dirty="0">
                  <a:ea typeface="굴림체" pitchFamily="49" charset="-127"/>
                </a:rPr>
                <a:t>Write </a:t>
              </a:r>
              <a:r>
                <a:rPr lang="ko-KR" altLang="en-US" sz="1600" dirty="0" smtClean="0">
                  <a:ea typeface="굴림체" pitchFamily="49" charset="-127"/>
                </a:rPr>
                <a:t>에러 메시지</a:t>
              </a:r>
              <a:endParaRPr lang="en-US" altLang="ko-KR" sz="1600" dirty="0">
                <a:ea typeface="굴림체" pitchFamily="49" charset="-127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249" y="2642"/>
              <a:ext cx="165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600" dirty="0">
                  <a:ea typeface="굴림체" pitchFamily="49" charset="-127"/>
                </a:rPr>
                <a:t>Transaction </a:t>
              </a:r>
              <a:r>
                <a:rPr lang="en-US" altLang="ko-KR" sz="1600" dirty="0" smtClean="0">
                  <a:ea typeface="굴림체" pitchFamily="49" charset="-127"/>
                </a:rPr>
                <a:t>type (</a:t>
              </a:r>
              <a:r>
                <a:rPr lang="ko-KR" altLang="en-US" sz="1600" dirty="0" smtClean="0">
                  <a:ea typeface="굴림체" pitchFamily="49" charset="-127"/>
                </a:rPr>
                <a:t>거래 유형</a:t>
              </a:r>
              <a:r>
                <a:rPr lang="en-US" altLang="ko-KR" sz="1600" dirty="0" smtClean="0">
                  <a:ea typeface="굴림체" pitchFamily="49" charset="-127"/>
                </a:rPr>
                <a:t>)</a:t>
              </a:r>
              <a:endParaRPr lang="en-US" altLang="ko-KR" sz="1600" dirty="0">
                <a:ea typeface="굴림체" pitchFamily="49" charset="-127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31" y="2912"/>
              <a:ext cx="57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신규 가입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04" y="2912"/>
              <a:ext cx="32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갱신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022" y="2902"/>
              <a:ext cx="32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취소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013" y="2911"/>
              <a:ext cx="3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그 외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62" y="2878"/>
              <a:ext cx="0" cy="1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985" y="2874"/>
              <a:ext cx="0" cy="1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921" y="2883"/>
              <a:ext cx="0" cy="1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244" y="2087"/>
              <a:ext cx="1718" cy="2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2962" y="2087"/>
              <a:ext cx="1654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953" y="2305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300" y="3377"/>
              <a:ext cx="82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 smtClean="0">
                  <a:ea typeface="굴림체" pitchFamily="49" charset="-127"/>
                </a:rPr>
                <a:t>Call 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신</a:t>
              </a:r>
              <a:r>
                <a:rPr lang="ko-KR" altLang="en-US" sz="1400" dirty="0">
                  <a:ea typeface="굴림체" pitchFamily="49" charset="-127"/>
                </a:rPr>
                <a:t>규</a:t>
              </a:r>
              <a:r>
                <a:rPr lang="ko-KR" altLang="en-US" sz="1400" dirty="0" smtClean="0">
                  <a:ea typeface="굴림체" pitchFamily="49" charset="-127"/>
                </a:rPr>
                <a:t> 구독 처리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40" y="3121"/>
              <a:ext cx="677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 smtClean="0">
                  <a:ea typeface="굴림체" pitchFamily="49" charset="-127"/>
                </a:rPr>
                <a:t>Pull 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고객의 기록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972" y="3126"/>
              <a:ext cx="677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 smtClean="0">
                  <a:ea typeface="굴림체" pitchFamily="49" charset="-127"/>
                </a:rPr>
                <a:t>Pull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고객의 기록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162" y="3405"/>
              <a:ext cx="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131" y="3402"/>
              <a:ext cx="571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>
                  <a:ea typeface="굴림체" pitchFamily="49" charset="-127"/>
                </a:rPr>
                <a:t>Update </a:t>
              </a:r>
              <a:endParaRPr lang="en-US" altLang="ko-KR" sz="1400" dirty="0" smtClean="0">
                <a:ea typeface="굴림체" pitchFamily="49" charset="-127"/>
              </a:endParaRP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날짜 만료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967" y="3393"/>
              <a:ext cx="582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>
                  <a:ea typeface="굴림체" pitchFamily="49" charset="-127"/>
                </a:rPr>
                <a:t>Calculate 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환급 금액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171" y="3705"/>
              <a:ext cx="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149" y="3702"/>
              <a:ext cx="78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>
                  <a:ea typeface="굴림체" pitchFamily="49" charset="-127"/>
                </a:rPr>
                <a:t>Call </a:t>
              </a:r>
              <a:endParaRPr lang="en-US" altLang="ko-KR" sz="1400" dirty="0" smtClean="0">
                <a:ea typeface="굴림체" pitchFamily="49" charset="-127"/>
              </a:endParaRP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계정 업데이트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977" y="3684"/>
              <a:ext cx="78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 smtClean="0">
                  <a:ea typeface="굴림체" pitchFamily="49" charset="-127"/>
                </a:rPr>
                <a:t>Call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계정 업데이트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921" y="3266"/>
              <a:ext cx="677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dirty="0">
                  <a:ea typeface="굴림체" pitchFamily="49" charset="-127"/>
                </a:rPr>
                <a:t>Print </a:t>
              </a:r>
            </a:p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1400" dirty="0" smtClean="0">
                  <a:ea typeface="굴림체" pitchFamily="49" charset="-127"/>
                </a:rPr>
                <a:t>에러 메시지</a:t>
              </a:r>
              <a:endParaRPr lang="en-US" altLang="ko-KR" sz="1400" dirty="0">
                <a:ea typeface="굴림체" pitchFamily="49" charset="-127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244" y="2596"/>
              <a:ext cx="927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V="1">
              <a:off x="3916" y="2605"/>
              <a:ext cx="709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8603" y="15632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예</a:t>
            </a: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0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100" y="6093296"/>
            <a:ext cx="64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itchFamily="18" charset="-127"/>
                <a:ea typeface="한컴 윤고딕 240" pitchFamily="18" charset="-127"/>
              </a:rPr>
              <a:t>잡지 구독 시스템의 구독 레코드 처리에 대한 </a:t>
            </a: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N-S </a:t>
            </a:r>
            <a:r>
              <a:rPr lang="ko-KR" altLang="en-US" sz="2000" dirty="0" smtClean="0">
                <a:latin typeface="한컴 윤고딕 240" pitchFamily="18" charset="-127"/>
                <a:ea typeface="한컴 윤고딕 240" pitchFamily="18" charset="-127"/>
              </a:rPr>
              <a:t>도표</a:t>
            </a:r>
            <a:endParaRPr lang="ko-KR" altLang="en-US" sz="20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76" name="오른쪽 중괄호 75"/>
          <p:cNvSpPr/>
          <p:nvPr/>
        </p:nvSpPr>
        <p:spPr>
          <a:xfrm>
            <a:off x="7380312" y="3783686"/>
            <a:ext cx="360040" cy="196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중괄호 76"/>
          <p:cNvSpPr/>
          <p:nvPr/>
        </p:nvSpPr>
        <p:spPr>
          <a:xfrm>
            <a:off x="7380312" y="2874550"/>
            <a:ext cx="180020" cy="599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중괄호 77"/>
          <p:cNvSpPr/>
          <p:nvPr/>
        </p:nvSpPr>
        <p:spPr>
          <a:xfrm>
            <a:off x="7380312" y="2068195"/>
            <a:ext cx="180020" cy="599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7380312" y="176332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776356" y="1588214"/>
            <a:ext cx="13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(while)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776356" y="21998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순차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740352" y="2993634"/>
            <a:ext cx="136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(if…while)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12106" y="4581128"/>
            <a:ext cx="129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 선택</a:t>
            </a:r>
            <a:r>
              <a:rPr lang="en-US" altLang="ko-KR" dirty="0" smtClean="0"/>
              <a:t>(case)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7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1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장점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1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배우기 쉽고 읽기 쉬우며 원시 코드로 전환이 쉬움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1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구조적 프로그램이 될 수 있도록 설계할 수 있음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1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원시 코드나 의사 코드에서는 쉽게 볼 수 없는   제어 구조를 일목요연하게 보여주어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		   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프로그램의 복잡도를 쉽게 파악할 수 있음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단점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1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도표를 그려야 하는 불편함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1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수정이 용이하지 않음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rot="10800000" flipV="1">
            <a:off x="3349418" y="0"/>
            <a:ext cx="4894990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188640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한컴 윤고딕 250" pitchFamily="18" charset="-127"/>
                <a:ea typeface="한컴 윤고딕 250" pitchFamily="18" charset="-127"/>
              </a:rPr>
              <a:t>2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. N-S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도표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rot="10800000" flipV="1">
            <a:off x="3349418" y="0"/>
            <a:ext cx="5327038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188640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47525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3.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프로그램 </a:t>
            </a:r>
            <a:endParaRPr lang="en-US" altLang="ko-KR" sz="36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 algn="l"/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	</a:t>
            </a:r>
            <a:r>
              <a:rPr lang="en-US" altLang="ko-KR" sz="36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설계 언어 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(PDL)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56182" y="1723231"/>
            <a:ext cx="846429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한컴 윤고딕 230" pitchFamily="18" charset="-127"/>
                <a:ea typeface="한컴 윤고딕 230" pitchFamily="18" charset="-127"/>
              </a:rPr>
              <a:t>모듈의 입출력 자료</a:t>
            </a: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>
                <a:latin typeface="한컴 윤고딕 230" pitchFamily="18" charset="-127"/>
                <a:ea typeface="한컴 윤고딕 230" pitchFamily="18" charset="-127"/>
              </a:rPr>
              <a:t>내부 자료</a:t>
            </a: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>
                <a:latin typeface="한컴 윤고딕 230" pitchFamily="18" charset="-127"/>
                <a:ea typeface="한컴 윤고딕 230" pitchFamily="18" charset="-127"/>
              </a:rPr>
              <a:t>수행 절차 등을 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2400" dirty="0">
                <a:latin typeface="한컴 윤고딕 230" pitchFamily="18" charset="-127"/>
                <a:ea typeface="한컴 윤고딕 230" pitchFamily="18" charset="-127"/>
              </a:rPr>
              <a:t>알고리즘의 형태로 기술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If…then…else, while…do…end</a:t>
            </a:r>
            <a:r>
              <a:rPr lang="ko-KR" altLang="en-US" sz="2400" dirty="0">
                <a:latin typeface="한컴 윤고딕 230" pitchFamily="18" charset="-127"/>
                <a:ea typeface="한컴 윤고딕 230" pitchFamily="18" charset="-127"/>
              </a:rPr>
              <a:t>와 같은 키워드를 사용하여 구조적으로 표현된 간결한 영어 표현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의사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코드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(pseudo code)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라고도 부름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실제 프로그램과 유사하지만 의사 코드만으로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프로그램 실행은 불가능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의사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코드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1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줄에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10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줄 이하의 원시 코드로 구성되어야 함</a:t>
            </a:r>
          </a:p>
          <a:p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표현 방식이 사람마다 다를 수 있기 때문에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표준을 확립할 필요성이 있음</a:t>
            </a:r>
            <a:endParaRPr lang="en-US" altLang="ko-KR" sz="24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3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rot="10800000" flipV="1">
            <a:off x="3349418" y="0"/>
            <a:ext cx="5327038" cy="1124744"/>
          </a:xfrm>
          <a:prstGeom prst="round1Rect">
            <a:avLst>
              <a:gd name="adj" fmla="val 335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rot="10800000" flipV="1">
            <a:off x="0" y="0"/>
            <a:ext cx="4283968" cy="1296144"/>
          </a:xfrm>
          <a:prstGeom prst="round1Rect">
            <a:avLst>
              <a:gd name="adj" fmla="val 335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188640"/>
            <a:ext cx="38164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모듈 명세화 기법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130324"/>
            <a:ext cx="47525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3.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프로그램 </a:t>
            </a:r>
            <a:endParaRPr lang="en-US" altLang="ko-KR" sz="36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 algn="l"/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	</a:t>
            </a:r>
            <a:r>
              <a:rPr lang="en-US" altLang="ko-KR" sz="36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600" dirty="0" smtClean="0">
                <a:latin typeface="한컴 윤고딕 250" pitchFamily="18" charset="-127"/>
                <a:ea typeface="한컴 윤고딕 250" pitchFamily="18" charset="-127"/>
              </a:rPr>
              <a:t>설계 언어 </a:t>
            </a:r>
            <a:r>
              <a:rPr lang="en-US" altLang="ko-KR" sz="3600" dirty="0" smtClean="0">
                <a:latin typeface="한컴 윤고딕 250" pitchFamily="18" charset="-127"/>
                <a:ea typeface="한컴 윤고딕 250" pitchFamily="18" charset="-127"/>
              </a:rPr>
              <a:t>(PDL)</a:t>
            </a:r>
            <a:endParaRPr lang="ko-KR" altLang="en-US" sz="36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5632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예</a:t>
            </a:r>
            <a:r>
              <a:rPr lang="en-US" altLang="ko-KR" sz="2000" dirty="0" smtClean="0">
                <a:latin typeface="한컴 윤고딕 240" pitchFamily="18" charset="-127"/>
                <a:ea typeface="한컴 윤고딕 240" pitchFamily="18" charset="-127"/>
              </a:rPr>
              <a:t>)</a:t>
            </a:r>
            <a:endParaRPr lang="ko-KR" altLang="en-US" sz="20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1557055"/>
            <a:ext cx="655272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INITIALIZE tables and counters; OPEN files</a:t>
            </a:r>
          </a:p>
          <a:p>
            <a:r>
              <a:rPr lang="en-US" altLang="ko-KR" dirty="0" smtClean="0"/>
              <a:t>READ the first text record</a:t>
            </a:r>
          </a:p>
          <a:p>
            <a:r>
              <a:rPr lang="en-US" altLang="ko-KR" dirty="0" smtClean="0"/>
              <a:t>WHILE there are more text records DO</a:t>
            </a:r>
          </a:p>
          <a:p>
            <a:r>
              <a:rPr lang="en-US" altLang="ko-KR" dirty="0" smtClean="0"/>
              <a:t>    WHILE there are more words in the text record DO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EXTRACT the next word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SEARCH word_table for the extracted word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 the extracted word is found THEN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INCREASE the extracted word’s occurrence count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ELSE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INSERT the extracted word into the word_table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ENDIF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INCREMENT the words_processed counter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ENDWHILE at the end of the text record</a:t>
            </a:r>
          </a:p>
          <a:p>
            <a:r>
              <a:rPr lang="en-US" altLang="ko-KR" dirty="0" smtClean="0"/>
              <a:t>ENDWHILE when all text records have been processed</a:t>
            </a:r>
          </a:p>
          <a:p>
            <a:r>
              <a:rPr lang="en-US" altLang="ko-KR" dirty="0" smtClean="0"/>
              <a:t>PRINT the word_table and the words_processed counter</a:t>
            </a:r>
          </a:p>
          <a:p>
            <a:r>
              <a:rPr lang="en-US" altLang="ko-KR" dirty="0" smtClean="0"/>
              <a:t>CLOSE files</a:t>
            </a:r>
          </a:p>
          <a:p>
            <a:r>
              <a:rPr lang="en-US" altLang="ko-KR" dirty="0" smtClean="0"/>
              <a:t>TERMINATE the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600</Words>
  <Application>Microsoft Office PowerPoint</Application>
  <PresentationFormat>화면 슬라이드 쇼(4:3)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맑은 고딕</vt:lpstr>
      <vt:lpstr>굴림체</vt:lpstr>
      <vt:lpstr>한컴 윤고딕 250</vt:lpstr>
      <vt:lpstr>Wingdings</vt:lpstr>
      <vt:lpstr>한컴 윤고딕 230</vt:lpstr>
      <vt:lpstr>한컴 윤고딕 240</vt:lpstr>
      <vt:lpstr>HY엽서M</vt:lpstr>
      <vt:lpstr>Office 테마</vt:lpstr>
      <vt:lpstr>소프트웨어      공학</vt:lpstr>
      <vt:lpstr>상세 설계</vt:lpstr>
      <vt:lpstr>모듈 명세서</vt:lpstr>
      <vt:lpstr>모듈 명세화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상세 설계</dc:title>
  <dc:creator>Registered User</dc:creator>
  <cp:lastModifiedBy>Registered User</cp:lastModifiedBy>
  <cp:revision>31</cp:revision>
  <dcterms:created xsi:type="dcterms:W3CDTF">2017-04-05T14:01:00Z</dcterms:created>
  <dcterms:modified xsi:type="dcterms:W3CDTF">2017-04-05T21:41:40Z</dcterms:modified>
</cp:coreProperties>
</file>