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75" r:id="rId8"/>
    <p:sldId id="276" r:id="rId9"/>
    <p:sldId id="266" r:id="rId10"/>
    <p:sldId id="277" r:id="rId11"/>
    <p:sldId id="267" r:id="rId12"/>
    <p:sldId id="258" r:id="rId13"/>
    <p:sldId id="278" r:id="rId14"/>
    <p:sldId id="261" r:id="rId15"/>
    <p:sldId id="268" r:id="rId16"/>
    <p:sldId id="280" r:id="rId17"/>
    <p:sldId id="269" r:id="rId18"/>
    <p:sldId id="270" r:id="rId19"/>
    <p:sldId id="271" r:id="rId20"/>
    <p:sldId id="281" r:id="rId21"/>
    <p:sldId id="272" r:id="rId22"/>
    <p:sldId id="273" r:id="rId23"/>
    <p:sldId id="259" r:id="rId24"/>
    <p:sldId id="26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5CA82-721C-9759-5429-C046A5BEA128}" v="134" dt="2025-05-06T15:25:06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28543-9990-4798-A638-141C4B28B749}" type="doc">
      <dgm:prSet loTypeId="urn:microsoft.com/office/officeart/2018/2/layout/IconCircle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A7CF50C-D632-4484-8A64-C5CB02CAA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pharmacists with burnout prevention strategies and coping tools.</a:t>
          </a:r>
        </a:p>
      </dgm:t>
    </dgm:pt>
    <dgm:pt modelId="{E8AD6433-AF4C-4930-8EC3-083771F02D18}" type="parTrans" cxnId="{546DC7A3-8E59-4B34-8792-2FD6FD44995A}">
      <dgm:prSet/>
      <dgm:spPr/>
      <dgm:t>
        <a:bodyPr/>
        <a:lstStyle/>
        <a:p>
          <a:endParaRPr lang="en-US"/>
        </a:p>
      </dgm:t>
    </dgm:pt>
    <dgm:pt modelId="{C94F6B00-7916-4F72-B61B-7D23E7C6B1C9}" type="sibTrans" cxnId="{546DC7A3-8E59-4B34-8792-2FD6FD449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84373D-B3CD-43B3-93D0-2B6E672BCA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peer support networks to boost well-being and job satisfaction.</a:t>
          </a:r>
        </a:p>
      </dgm:t>
    </dgm:pt>
    <dgm:pt modelId="{60619139-8E87-497E-9F4C-EF7EEC7DE8A9}" type="parTrans" cxnId="{095E623B-6685-41C9-BF0E-3F35E345DCAB}">
      <dgm:prSet/>
      <dgm:spPr/>
      <dgm:t>
        <a:bodyPr/>
        <a:lstStyle/>
        <a:p>
          <a:endParaRPr lang="en-US"/>
        </a:p>
      </dgm:t>
    </dgm:pt>
    <dgm:pt modelId="{95E4E996-957B-429E-8645-A635A9DC3E36}" type="sibTrans" cxnId="{095E623B-6685-41C9-BF0E-3F35E345DC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671D5C-80D6-4785-9B7B-0A72A74C7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Strengthen workforce retention and enhance patient safety through mental resilience.</a:t>
          </a:r>
        </a:p>
      </dgm:t>
    </dgm:pt>
    <dgm:pt modelId="{13B1066F-A3E3-4142-87E9-09CE84F4A7CB}" type="parTrans" cxnId="{93A642AB-AF17-4583-8B3E-A906C1DB7EC3}">
      <dgm:prSet/>
      <dgm:spPr/>
      <dgm:t>
        <a:bodyPr/>
        <a:lstStyle/>
        <a:p>
          <a:endParaRPr lang="en-US"/>
        </a:p>
      </dgm:t>
    </dgm:pt>
    <dgm:pt modelId="{6E0AC576-B7DD-4E1D-B12D-A9EECDC616E1}" type="sibTrans" cxnId="{93A642AB-AF17-4583-8B3E-A906C1DB7E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7E4C59-CB0C-4458-A321-7075E61C0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web-based resources for ongoing support and education.</a:t>
          </a:r>
        </a:p>
      </dgm:t>
    </dgm:pt>
    <dgm:pt modelId="{B1410F27-6CB2-43D4-956D-A9B9B631E7AB}" type="parTrans" cxnId="{DEC507EA-4CE6-4EDD-9E29-CD2B00957B49}">
      <dgm:prSet/>
      <dgm:spPr/>
      <dgm:t>
        <a:bodyPr/>
        <a:lstStyle/>
        <a:p>
          <a:endParaRPr lang="en-US"/>
        </a:p>
      </dgm:t>
    </dgm:pt>
    <dgm:pt modelId="{F5406D67-6985-4B59-BC1F-D4760194EA30}" type="sibTrans" cxnId="{DEC507EA-4CE6-4EDD-9E29-CD2B00957B49}">
      <dgm:prSet/>
      <dgm:spPr/>
      <dgm:t>
        <a:bodyPr/>
        <a:lstStyle/>
        <a:p>
          <a:endParaRPr lang="en-US"/>
        </a:p>
      </dgm:t>
    </dgm:pt>
    <dgm:pt modelId="{F3753A3B-8303-43FE-9730-44D0B1C2504B}" type="pres">
      <dgm:prSet presAssocID="{A3728543-9990-4798-A638-141C4B28B749}" presName="root" presStyleCnt="0">
        <dgm:presLayoutVars>
          <dgm:dir/>
          <dgm:resizeHandles val="exact"/>
        </dgm:presLayoutVars>
      </dgm:prSet>
      <dgm:spPr/>
    </dgm:pt>
    <dgm:pt modelId="{455C29EE-E560-49CA-812D-FDE5D0366AE0}" type="pres">
      <dgm:prSet presAssocID="{A3728543-9990-4798-A638-141C4B28B749}" presName="container" presStyleCnt="0">
        <dgm:presLayoutVars>
          <dgm:dir/>
          <dgm:resizeHandles val="exact"/>
        </dgm:presLayoutVars>
      </dgm:prSet>
      <dgm:spPr/>
    </dgm:pt>
    <dgm:pt modelId="{23A7174C-4FC5-42E2-BF84-7FA72A8EE5FE}" type="pres">
      <dgm:prSet presAssocID="{5A7CF50C-D632-4484-8A64-C5CB02CAA4DF}" presName="compNode" presStyleCnt="0"/>
      <dgm:spPr/>
    </dgm:pt>
    <dgm:pt modelId="{942DD7D3-0785-461E-9EC0-4DDF669B7956}" type="pres">
      <dgm:prSet presAssocID="{5A7CF50C-D632-4484-8A64-C5CB02CAA4DF}" presName="iconBgRect" presStyleLbl="bgShp" presStyleIdx="0" presStyleCnt="4"/>
      <dgm:spPr/>
    </dgm:pt>
    <dgm:pt modelId="{355CF73F-5235-4141-AC32-6A33B11A6ABB}" type="pres">
      <dgm:prSet presAssocID="{5A7CF50C-D632-4484-8A64-C5CB02CAA4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2243520C-7C11-4619-BB32-0839DCE6C8D6}" type="pres">
      <dgm:prSet presAssocID="{5A7CF50C-D632-4484-8A64-C5CB02CAA4DF}" presName="spaceRect" presStyleCnt="0"/>
      <dgm:spPr/>
    </dgm:pt>
    <dgm:pt modelId="{4F2F28D5-3130-4112-B2A5-8E5530C6D0FD}" type="pres">
      <dgm:prSet presAssocID="{5A7CF50C-D632-4484-8A64-C5CB02CAA4DF}" presName="textRect" presStyleLbl="revTx" presStyleIdx="0" presStyleCnt="4">
        <dgm:presLayoutVars>
          <dgm:chMax val="1"/>
          <dgm:chPref val="1"/>
        </dgm:presLayoutVars>
      </dgm:prSet>
      <dgm:spPr/>
    </dgm:pt>
    <dgm:pt modelId="{13482BF1-23DC-415E-BF26-148957B621E2}" type="pres">
      <dgm:prSet presAssocID="{C94F6B00-7916-4F72-B61B-7D23E7C6B1C9}" presName="sibTrans" presStyleLbl="sibTrans2D1" presStyleIdx="0" presStyleCnt="0"/>
      <dgm:spPr/>
    </dgm:pt>
    <dgm:pt modelId="{17D2867B-4CD7-45E4-B727-2CC615B802A5}" type="pres">
      <dgm:prSet presAssocID="{5A84373D-B3CD-43B3-93D0-2B6E672BCA6B}" presName="compNode" presStyleCnt="0"/>
      <dgm:spPr/>
    </dgm:pt>
    <dgm:pt modelId="{C30D7646-1CC6-4984-9273-E7929D30EC99}" type="pres">
      <dgm:prSet presAssocID="{5A84373D-B3CD-43B3-93D0-2B6E672BCA6B}" presName="iconBgRect" presStyleLbl="bgShp" presStyleIdx="1" presStyleCnt="4"/>
      <dgm:spPr/>
    </dgm:pt>
    <dgm:pt modelId="{2C154376-DB87-4270-9EE3-5000E3A288C4}" type="pres">
      <dgm:prSet presAssocID="{5A84373D-B3CD-43B3-93D0-2B6E672BCA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354E90D8-F97E-44B3-BB24-D45ABAD1D646}" type="pres">
      <dgm:prSet presAssocID="{5A84373D-B3CD-43B3-93D0-2B6E672BCA6B}" presName="spaceRect" presStyleCnt="0"/>
      <dgm:spPr/>
    </dgm:pt>
    <dgm:pt modelId="{F008D5FB-4843-4FC6-8894-BB3E9824023B}" type="pres">
      <dgm:prSet presAssocID="{5A84373D-B3CD-43B3-93D0-2B6E672BCA6B}" presName="textRect" presStyleLbl="revTx" presStyleIdx="1" presStyleCnt="4">
        <dgm:presLayoutVars>
          <dgm:chMax val="1"/>
          <dgm:chPref val="1"/>
        </dgm:presLayoutVars>
      </dgm:prSet>
      <dgm:spPr/>
    </dgm:pt>
    <dgm:pt modelId="{B93B0E84-DB1B-4A06-9495-92B3432425ED}" type="pres">
      <dgm:prSet presAssocID="{95E4E996-957B-429E-8645-A635A9DC3E36}" presName="sibTrans" presStyleLbl="sibTrans2D1" presStyleIdx="0" presStyleCnt="0"/>
      <dgm:spPr/>
    </dgm:pt>
    <dgm:pt modelId="{6584EEB9-8421-4A7C-AA7D-42575A2E54E5}" type="pres">
      <dgm:prSet presAssocID="{B7671D5C-80D6-4785-9B7B-0A72A74C7D64}" presName="compNode" presStyleCnt="0"/>
      <dgm:spPr/>
    </dgm:pt>
    <dgm:pt modelId="{F74D5F39-7136-424C-902C-85CCEBD67B66}" type="pres">
      <dgm:prSet presAssocID="{B7671D5C-80D6-4785-9B7B-0A72A74C7D64}" presName="iconBgRect" presStyleLbl="bgShp" presStyleIdx="2" presStyleCnt="4"/>
      <dgm:spPr/>
    </dgm:pt>
    <dgm:pt modelId="{081A683D-E77B-4C7D-BD7D-A118845D7957}" type="pres">
      <dgm:prSet presAssocID="{B7671D5C-80D6-4785-9B7B-0A72A74C7D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0DB3D40-61C4-4D7D-B143-B58865995440}" type="pres">
      <dgm:prSet presAssocID="{B7671D5C-80D6-4785-9B7B-0A72A74C7D64}" presName="spaceRect" presStyleCnt="0"/>
      <dgm:spPr/>
    </dgm:pt>
    <dgm:pt modelId="{CFA54A0D-197D-4DF9-B3C5-B28B9F4A58EF}" type="pres">
      <dgm:prSet presAssocID="{B7671D5C-80D6-4785-9B7B-0A72A74C7D64}" presName="textRect" presStyleLbl="revTx" presStyleIdx="2" presStyleCnt="4">
        <dgm:presLayoutVars>
          <dgm:chMax val="1"/>
          <dgm:chPref val="1"/>
        </dgm:presLayoutVars>
      </dgm:prSet>
      <dgm:spPr/>
    </dgm:pt>
    <dgm:pt modelId="{C4481809-7FD7-47D7-A38A-8CF98ABCE2B7}" type="pres">
      <dgm:prSet presAssocID="{6E0AC576-B7DD-4E1D-B12D-A9EECDC616E1}" presName="sibTrans" presStyleLbl="sibTrans2D1" presStyleIdx="0" presStyleCnt="0"/>
      <dgm:spPr/>
    </dgm:pt>
    <dgm:pt modelId="{4DD4B9EB-2280-418B-8F82-0FE3D99571F1}" type="pres">
      <dgm:prSet presAssocID="{927E4C59-CB0C-4458-A321-7075E61C0267}" presName="compNode" presStyleCnt="0"/>
      <dgm:spPr/>
    </dgm:pt>
    <dgm:pt modelId="{AB07A121-E75D-4B1A-A561-895F9EF3AA8D}" type="pres">
      <dgm:prSet presAssocID="{927E4C59-CB0C-4458-A321-7075E61C0267}" presName="iconBgRect" presStyleLbl="bgShp" presStyleIdx="3" presStyleCnt="4"/>
      <dgm:spPr/>
    </dgm:pt>
    <dgm:pt modelId="{7BDB1CFD-83A1-4B21-AE32-30FD5DA293D8}" type="pres">
      <dgm:prSet presAssocID="{927E4C59-CB0C-4458-A321-7075E61C02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D7C7A5-3C25-4260-93A5-1FF0FAFABE45}" type="pres">
      <dgm:prSet presAssocID="{927E4C59-CB0C-4458-A321-7075E61C0267}" presName="spaceRect" presStyleCnt="0"/>
      <dgm:spPr/>
    </dgm:pt>
    <dgm:pt modelId="{1A9D8976-79F7-4192-8027-C42069CA0D30}" type="pres">
      <dgm:prSet presAssocID="{927E4C59-CB0C-4458-A321-7075E61C02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477600-E811-4C7C-A289-AF3BE2624DA4}" type="presOf" srcId="{5A7CF50C-D632-4484-8A64-C5CB02CAA4DF}" destId="{4F2F28D5-3130-4112-B2A5-8E5530C6D0FD}" srcOrd="0" destOrd="0" presId="urn:microsoft.com/office/officeart/2018/2/layout/IconCircleList"/>
    <dgm:cxn modelId="{B5FD672A-8AEA-47D2-96FF-67E7FE453FD0}" type="presOf" srcId="{C94F6B00-7916-4F72-B61B-7D23E7C6B1C9}" destId="{13482BF1-23DC-415E-BF26-148957B621E2}" srcOrd="0" destOrd="0" presId="urn:microsoft.com/office/officeart/2018/2/layout/IconCircleList"/>
    <dgm:cxn modelId="{FD370435-00B2-4749-A5A6-6176B97D89B3}" type="presOf" srcId="{A3728543-9990-4798-A638-141C4B28B749}" destId="{F3753A3B-8303-43FE-9730-44D0B1C2504B}" srcOrd="0" destOrd="0" presId="urn:microsoft.com/office/officeart/2018/2/layout/IconCircleList"/>
    <dgm:cxn modelId="{095E623B-6685-41C9-BF0E-3F35E345DCAB}" srcId="{A3728543-9990-4798-A638-141C4B28B749}" destId="{5A84373D-B3CD-43B3-93D0-2B6E672BCA6B}" srcOrd="1" destOrd="0" parTransId="{60619139-8E87-497E-9F4C-EF7EEC7DE8A9}" sibTransId="{95E4E996-957B-429E-8645-A635A9DC3E36}"/>
    <dgm:cxn modelId="{DC20443D-873F-40DC-A61F-7B40801DCEFE}" type="presOf" srcId="{5A84373D-B3CD-43B3-93D0-2B6E672BCA6B}" destId="{F008D5FB-4843-4FC6-8894-BB3E9824023B}" srcOrd="0" destOrd="0" presId="urn:microsoft.com/office/officeart/2018/2/layout/IconCircleList"/>
    <dgm:cxn modelId="{B79AFC40-CE60-4003-B736-1900E131D452}" type="presOf" srcId="{B7671D5C-80D6-4785-9B7B-0A72A74C7D64}" destId="{CFA54A0D-197D-4DF9-B3C5-B28B9F4A58EF}" srcOrd="0" destOrd="0" presId="urn:microsoft.com/office/officeart/2018/2/layout/IconCircleList"/>
    <dgm:cxn modelId="{B019FD48-1571-4964-876B-D8CCB9DD7ADF}" type="presOf" srcId="{95E4E996-957B-429E-8645-A635A9DC3E36}" destId="{B93B0E84-DB1B-4A06-9495-92B3432425ED}" srcOrd="0" destOrd="0" presId="urn:microsoft.com/office/officeart/2018/2/layout/IconCircleList"/>
    <dgm:cxn modelId="{D55ACC91-65E2-42BB-B933-D37B1EF60530}" type="presOf" srcId="{6E0AC576-B7DD-4E1D-B12D-A9EECDC616E1}" destId="{C4481809-7FD7-47D7-A38A-8CF98ABCE2B7}" srcOrd="0" destOrd="0" presId="urn:microsoft.com/office/officeart/2018/2/layout/IconCircleList"/>
    <dgm:cxn modelId="{546DC7A3-8E59-4B34-8792-2FD6FD44995A}" srcId="{A3728543-9990-4798-A638-141C4B28B749}" destId="{5A7CF50C-D632-4484-8A64-C5CB02CAA4DF}" srcOrd="0" destOrd="0" parTransId="{E8AD6433-AF4C-4930-8EC3-083771F02D18}" sibTransId="{C94F6B00-7916-4F72-B61B-7D23E7C6B1C9}"/>
    <dgm:cxn modelId="{93A642AB-AF17-4583-8B3E-A906C1DB7EC3}" srcId="{A3728543-9990-4798-A638-141C4B28B749}" destId="{B7671D5C-80D6-4785-9B7B-0A72A74C7D64}" srcOrd="2" destOrd="0" parTransId="{13B1066F-A3E3-4142-87E9-09CE84F4A7CB}" sibTransId="{6E0AC576-B7DD-4E1D-B12D-A9EECDC616E1}"/>
    <dgm:cxn modelId="{035E20E4-D06A-4050-96DB-942ECB276492}" type="presOf" srcId="{927E4C59-CB0C-4458-A321-7075E61C0267}" destId="{1A9D8976-79F7-4192-8027-C42069CA0D30}" srcOrd="0" destOrd="0" presId="urn:microsoft.com/office/officeart/2018/2/layout/IconCircleList"/>
    <dgm:cxn modelId="{DEC507EA-4CE6-4EDD-9E29-CD2B00957B49}" srcId="{A3728543-9990-4798-A638-141C4B28B749}" destId="{927E4C59-CB0C-4458-A321-7075E61C0267}" srcOrd="3" destOrd="0" parTransId="{B1410F27-6CB2-43D4-956D-A9B9B631E7AB}" sibTransId="{F5406D67-6985-4B59-BC1F-D4760194EA30}"/>
    <dgm:cxn modelId="{0550CD7D-5003-4B35-9E42-2AB3655B9AB9}" type="presParOf" srcId="{F3753A3B-8303-43FE-9730-44D0B1C2504B}" destId="{455C29EE-E560-49CA-812D-FDE5D0366AE0}" srcOrd="0" destOrd="0" presId="urn:microsoft.com/office/officeart/2018/2/layout/IconCircleList"/>
    <dgm:cxn modelId="{C4B5A47E-9A6C-47B5-B7FB-52C94C06075A}" type="presParOf" srcId="{455C29EE-E560-49CA-812D-FDE5D0366AE0}" destId="{23A7174C-4FC5-42E2-BF84-7FA72A8EE5FE}" srcOrd="0" destOrd="0" presId="urn:microsoft.com/office/officeart/2018/2/layout/IconCircleList"/>
    <dgm:cxn modelId="{95D66114-CFEC-4D91-A27E-908319E8CCD6}" type="presParOf" srcId="{23A7174C-4FC5-42E2-BF84-7FA72A8EE5FE}" destId="{942DD7D3-0785-461E-9EC0-4DDF669B7956}" srcOrd="0" destOrd="0" presId="urn:microsoft.com/office/officeart/2018/2/layout/IconCircleList"/>
    <dgm:cxn modelId="{E9780F14-1B1F-4621-92BE-32D6FA362EE4}" type="presParOf" srcId="{23A7174C-4FC5-42E2-BF84-7FA72A8EE5FE}" destId="{355CF73F-5235-4141-AC32-6A33B11A6ABB}" srcOrd="1" destOrd="0" presId="urn:microsoft.com/office/officeart/2018/2/layout/IconCircleList"/>
    <dgm:cxn modelId="{EFB829A7-5365-431D-9F43-3C53AF1B5996}" type="presParOf" srcId="{23A7174C-4FC5-42E2-BF84-7FA72A8EE5FE}" destId="{2243520C-7C11-4619-BB32-0839DCE6C8D6}" srcOrd="2" destOrd="0" presId="urn:microsoft.com/office/officeart/2018/2/layout/IconCircleList"/>
    <dgm:cxn modelId="{151A78CF-4E7A-4326-AC74-BA93E95ABB59}" type="presParOf" srcId="{23A7174C-4FC5-42E2-BF84-7FA72A8EE5FE}" destId="{4F2F28D5-3130-4112-B2A5-8E5530C6D0FD}" srcOrd="3" destOrd="0" presId="urn:microsoft.com/office/officeart/2018/2/layout/IconCircleList"/>
    <dgm:cxn modelId="{BBC95936-5441-403A-AD97-73686FBAD8BA}" type="presParOf" srcId="{455C29EE-E560-49CA-812D-FDE5D0366AE0}" destId="{13482BF1-23DC-415E-BF26-148957B621E2}" srcOrd="1" destOrd="0" presId="urn:microsoft.com/office/officeart/2018/2/layout/IconCircleList"/>
    <dgm:cxn modelId="{F9AF5B64-7C21-40D1-B26B-C57E60F0582B}" type="presParOf" srcId="{455C29EE-E560-49CA-812D-FDE5D0366AE0}" destId="{17D2867B-4CD7-45E4-B727-2CC615B802A5}" srcOrd="2" destOrd="0" presId="urn:microsoft.com/office/officeart/2018/2/layout/IconCircleList"/>
    <dgm:cxn modelId="{534F4BDB-47F0-44E2-A66B-276D54D7DF41}" type="presParOf" srcId="{17D2867B-4CD7-45E4-B727-2CC615B802A5}" destId="{C30D7646-1CC6-4984-9273-E7929D30EC99}" srcOrd="0" destOrd="0" presId="urn:microsoft.com/office/officeart/2018/2/layout/IconCircleList"/>
    <dgm:cxn modelId="{45DDA6A0-CE5A-4768-B5C0-1126A77C1531}" type="presParOf" srcId="{17D2867B-4CD7-45E4-B727-2CC615B802A5}" destId="{2C154376-DB87-4270-9EE3-5000E3A288C4}" srcOrd="1" destOrd="0" presId="urn:microsoft.com/office/officeart/2018/2/layout/IconCircleList"/>
    <dgm:cxn modelId="{37F5EB25-BE42-4C61-8EF4-795C942540C9}" type="presParOf" srcId="{17D2867B-4CD7-45E4-B727-2CC615B802A5}" destId="{354E90D8-F97E-44B3-BB24-D45ABAD1D646}" srcOrd="2" destOrd="0" presId="urn:microsoft.com/office/officeart/2018/2/layout/IconCircleList"/>
    <dgm:cxn modelId="{832265E2-51CA-4602-9E27-B48FAA20F62D}" type="presParOf" srcId="{17D2867B-4CD7-45E4-B727-2CC615B802A5}" destId="{F008D5FB-4843-4FC6-8894-BB3E9824023B}" srcOrd="3" destOrd="0" presId="urn:microsoft.com/office/officeart/2018/2/layout/IconCircleList"/>
    <dgm:cxn modelId="{B3841F1F-C339-40CC-A1BE-37FDE5257D86}" type="presParOf" srcId="{455C29EE-E560-49CA-812D-FDE5D0366AE0}" destId="{B93B0E84-DB1B-4A06-9495-92B3432425ED}" srcOrd="3" destOrd="0" presId="urn:microsoft.com/office/officeart/2018/2/layout/IconCircleList"/>
    <dgm:cxn modelId="{6DC76679-3226-45DB-8622-B2218EB51A53}" type="presParOf" srcId="{455C29EE-E560-49CA-812D-FDE5D0366AE0}" destId="{6584EEB9-8421-4A7C-AA7D-42575A2E54E5}" srcOrd="4" destOrd="0" presId="urn:microsoft.com/office/officeart/2018/2/layout/IconCircleList"/>
    <dgm:cxn modelId="{3419652C-6DEB-4304-A686-74A5A2D6DAB2}" type="presParOf" srcId="{6584EEB9-8421-4A7C-AA7D-42575A2E54E5}" destId="{F74D5F39-7136-424C-902C-85CCEBD67B66}" srcOrd="0" destOrd="0" presId="urn:microsoft.com/office/officeart/2018/2/layout/IconCircleList"/>
    <dgm:cxn modelId="{9238205E-EFBE-4760-8629-879B87858917}" type="presParOf" srcId="{6584EEB9-8421-4A7C-AA7D-42575A2E54E5}" destId="{081A683D-E77B-4C7D-BD7D-A118845D7957}" srcOrd="1" destOrd="0" presId="urn:microsoft.com/office/officeart/2018/2/layout/IconCircleList"/>
    <dgm:cxn modelId="{6432C5FE-144E-4E7B-9B70-C921D0255F44}" type="presParOf" srcId="{6584EEB9-8421-4A7C-AA7D-42575A2E54E5}" destId="{60DB3D40-61C4-4D7D-B143-B58865995440}" srcOrd="2" destOrd="0" presId="urn:microsoft.com/office/officeart/2018/2/layout/IconCircleList"/>
    <dgm:cxn modelId="{5D3443CA-DA9C-445C-9A1C-0064BCA7C2EE}" type="presParOf" srcId="{6584EEB9-8421-4A7C-AA7D-42575A2E54E5}" destId="{CFA54A0D-197D-4DF9-B3C5-B28B9F4A58EF}" srcOrd="3" destOrd="0" presId="urn:microsoft.com/office/officeart/2018/2/layout/IconCircleList"/>
    <dgm:cxn modelId="{839542A1-EC43-4A8E-85E1-F9A585F737A1}" type="presParOf" srcId="{455C29EE-E560-49CA-812D-FDE5D0366AE0}" destId="{C4481809-7FD7-47D7-A38A-8CF98ABCE2B7}" srcOrd="5" destOrd="0" presId="urn:microsoft.com/office/officeart/2018/2/layout/IconCircleList"/>
    <dgm:cxn modelId="{3B1CA370-8C65-4620-B187-619CF97FA5EB}" type="presParOf" srcId="{455C29EE-E560-49CA-812D-FDE5D0366AE0}" destId="{4DD4B9EB-2280-418B-8F82-0FE3D99571F1}" srcOrd="6" destOrd="0" presId="urn:microsoft.com/office/officeart/2018/2/layout/IconCircleList"/>
    <dgm:cxn modelId="{D419C79D-3795-49AF-85B5-1FF50C977D9A}" type="presParOf" srcId="{4DD4B9EB-2280-418B-8F82-0FE3D99571F1}" destId="{AB07A121-E75D-4B1A-A561-895F9EF3AA8D}" srcOrd="0" destOrd="0" presId="urn:microsoft.com/office/officeart/2018/2/layout/IconCircleList"/>
    <dgm:cxn modelId="{F57BBC71-06B2-4667-AB19-AAD79775EF8C}" type="presParOf" srcId="{4DD4B9EB-2280-418B-8F82-0FE3D99571F1}" destId="{7BDB1CFD-83A1-4B21-AE32-30FD5DA293D8}" srcOrd="1" destOrd="0" presId="urn:microsoft.com/office/officeart/2018/2/layout/IconCircleList"/>
    <dgm:cxn modelId="{BC99AF6D-6E70-4B5B-9D63-2C52D989F145}" type="presParOf" srcId="{4DD4B9EB-2280-418B-8F82-0FE3D99571F1}" destId="{87D7C7A5-3C25-4260-93A5-1FF0FAFABE45}" srcOrd="2" destOrd="0" presId="urn:microsoft.com/office/officeart/2018/2/layout/IconCircleList"/>
    <dgm:cxn modelId="{559F29A4-0884-413C-9CD5-E36A354F4B33}" type="presParOf" srcId="{4DD4B9EB-2280-418B-8F82-0FE3D99571F1}" destId="{1A9D8976-79F7-4192-8027-C42069CA0D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2EE6C-A31C-4A99-A34B-4B12914C5875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21F14ED-6B40-44C6-A7DA-CDB2314037CC}">
      <dgm:prSet/>
      <dgm:spPr/>
      <dgm:t>
        <a:bodyPr/>
        <a:lstStyle/>
        <a:p>
          <a:r>
            <a:rPr lang="en-US" b="1" dirty="0"/>
            <a:t>Yong Huang (External PM):</a:t>
          </a:r>
          <a:r>
            <a:rPr lang="en-US" dirty="0"/>
            <a:t> Oversaw the project execution and ensured deliverables were met.</a:t>
          </a:r>
        </a:p>
      </dgm:t>
    </dgm:pt>
    <dgm:pt modelId="{0CB45FB0-89CA-4960-97DB-AF7E4EEED0F8}" type="parTrans" cxnId="{A86FF632-8952-4534-8010-7FFB4C7DADE2}">
      <dgm:prSet/>
      <dgm:spPr/>
      <dgm:t>
        <a:bodyPr/>
        <a:lstStyle/>
        <a:p>
          <a:endParaRPr lang="en-US"/>
        </a:p>
      </dgm:t>
    </dgm:pt>
    <dgm:pt modelId="{87572522-F55E-4087-97DC-2BD6F81C254B}" type="sibTrans" cxnId="{A86FF632-8952-4534-8010-7FFB4C7DADE2}">
      <dgm:prSet/>
      <dgm:spPr/>
      <dgm:t>
        <a:bodyPr/>
        <a:lstStyle/>
        <a:p>
          <a:endParaRPr lang="en-US"/>
        </a:p>
      </dgm:t>
    </dgm:pt>
    <dgm:pt modelId="{A1B0A834-9DD2-43F1-9C8A-E3C576BE3677}">
      <dgm:prSet/>
      <dgm:spPr/>
      <dgm:t>
        <a:bodyPr/>
        <a:lstStyle/>
        <a:p>
          <a:r>
            <a:rPr lang="en-US" b="1" dirty="0"/>
            <a:t> Senior Communications Specialist:</a:t>
          </a:r>
          <a:r>
            <a:rPr lang="en-US" dirty="0"/>
            <a:t> Led awareness and participant recruitment efforts.</a:t>
          </a:r>
        </a:p>
      </dgm:t>
    </dgm:pt>
    <dgm:pt modelId="{708EDDBE-CA31-41F2-BF07-94FDF28DE35D}" type="parTrans" cxnId="{8B1ABF32-FEC4-41E8-9B6F-A6FACC1C3A12}">
      <dgm:prSet/>
      <dgm:spPr/>
      <dgm:t>
        <a:bodyPr/>
        <a:lstStyle/>
        <a:p>
          <a:endParaRPr lang="en-US"/>
        </a:p>
      </dgm:t>
    </dgm:pt>
    <dgm:pt modelId="{5EC009C1-9D56-4C98-A1F3-EFC84C78DA3E}" type="sibTrans" cxnId="{8B1ABF32-FEC4-41E8-9B6F-A6FACC1C3A12}">
      <dgm:prSet/>
      <dgm:spPr/>
      <dgm:t>
        <a:bodyPr/>
        <a:lstStyle/>
        <a:p>
          <a:endParaRPr lang="en-US"/>
        </a:p>
      </dgm:t>
    </dgm:pt>
    <dgm:pt modelId="{35BE1252-FCD9-4027-94D1-9F8FEF1CE3C3}">
      <dgm:prSet/>
      <dgm:spPr/>
      <dgm:t>
        <a:bodyPr/>
        <a:lstStyle/>
        <a:p>
          <a:r>
            <a:rPr lang="en-US" b="1" dirty="0"/>
            <a:t>Web Developer:</a:t>
          </a:r>
          <a:r>
            <a:rPr lang="en-US" dirty="0"/>
            <a:t> Developed and maintained the program  webpage.</a:t>
          </a:r>
        </a:p>
      </dgm:t>
    </dgm:pt>
    <dgm:pt modelId="{2E21A837-9CDA-4E35-87D5-0774431AF63A}" type="parTrans" cxnId="{15317FDF-5D03-42A9-B9D6-96BD05F453B2}">
      <dgm:prSet/>
      <dgm:spPr/>
      <dgm:t>
        <a:bodyPr/>
        <a:lstStyle/>
        <a:p>
          <a:endParaRPr lang="en-US"/>
        </a:p>
      </dgm:t>
    </dgm:pt>
    <dgm:pt modelId="{2B7C43F8-9D66-48F0-9B9B-E70BEC3783A3}" type="sibTrans" cxnId="{15317FDF-5D03-42A9-B9D6-96BD05F453B2}">
      <dgm:prSet/>
      <dgm:spPr/>
      <dgm:t>
        <a:bodyPr/>
        <a:lstStyle/>
        <a:p>
          <a:endParaRPr lang="en-US"/>
        </a:p>
      </dgm:t>
    </dgm:pt>
    <dgm:pt modelId="{3F7B0F98-D4A9-4C05-9993-33AF98BCDE30}">
      <dgm:prSet/>
      <dgm:spPr/>
      <dgm:t>
        <a:bodyPr/>
        <a:lstStyle/>
        <a:p>
          <a:r>
            <a:rPr lang="en-US" b="1" dirty="0"/>
            <a:t>Member Engagement Coordinator:</a:t>
          </a:r>
          <a:r>
            <a:rPr lang="en-US" dirty="0"/>
            <a:t> Contracted psychologists and developed website content.</a:t>
          </a:r>
        </a:p>
      </dgm:t>
    </dgm:pt>
    <dgm:pt modelId="{5E22E63A-C6EE-4B6B-8026-4F05C9598877}" type="parTrans" cxnId="{CB47F3F6-1560-4068-9733-1A0604B50AED}">
      <dgm:prSet/>
      <dgm:spPr/>
      <dgm:t>
        <a:bodyPr/>
        <a:lstStyle/>
        <a:p>
          <a:endParaRPr lang="en-US"/>
        </a:p>
      </dgm:t>
    </dgm:pt>
    <dgm:pt modelId="{7C2C04AB-4BC9-437C-A7C6-45BE37D2AAAA}" type="sibTrans" cxnId="{CB47F3F6-1560-4068-9733-1A0604B50AED}">
      <dgm:prSet/>
      <dgm:spPr/>
      <dgm:t>
        <a:bodyPr/>
        <a:lstStyle/>
        <a:p>
          <a:endParaRPr lang="en-US"/>
        </a:p>
      </dgm:t>
    </dgm:pt>
    <dgm:pt modelId="{AA1F6C7A-28F5-47F3-98FD-9AB33C68EFD9}">
      <dgm:prSet/>
      <dgm:spPr/>
      <dgm:t>
        <a:bodyPr/>
        <a:lstStyle/>
        <a:p>
          <a:r>
            <a:rPr lang="en-US" b="1" dirty="0"/>
            <a:t>Administrative Coordinator:</a:t>
          </a:r>
          <a:r>
            <a:rPr lang="en-US" dirty="0"/>
            <a:t> Secured meeting locations and managed logistics.</a:t>
          </a:r>
        </a:p>
      </dgm:t>
    </dgm:pt>
    <dgm:pt modelId="{A845385C-FC4B-4374-BFF9-9E15C04E84D0}" type="parTrans" cxnId="{1F94B62A-B9BE-4349-B4E3-F452227B0034}">
      <dgm:prSet/>
      <dgm:spPr/>
      <dgm:t>
        <a:bodyPr/>
        <a:lstStyle/>
        <a:p>
          <a:endParaRPr lang="en-US"/>
        </a:p>
      </dgm:t>
    </dgm:pt>
    <dgm:pt modelId="{55D08912-4BE0-4832-8999-003175B7ED98}" type="sibTrans" cxnId="{1F94B62A-B9BE-4349-B4E3-F452227B0034}">
      <dgm:prSet/>
      <dgm:spPr/>
      <dgm:t>
        <a:bodyPr/>
        <a:lstStyle/>
        <a:p>
          <a:endParaRPr lang="en-US"/>
        </a:p>
      </dgm:t>
    </dgm:pt>
    <dgm:pt modelId="{B737780C-A7DE-4655-92EB-8B6EC7660AD0}">
      <dgm:prSet/>
      <dgm:spPr/>
      <dgm:t>
        <a:bodyPr/>
        <a:lstStyle/>
        <a:p>
          <a:r>
            <a:rPr lang="en-US" b="1"/>
            <a:t>NABP Chairperson &amp; NABP President:</a:t>
          </a:r>
          <a:r>
            <a:rPr lang="en-US" dirty="0"/>
            <a:t> Executive sponsorship</a:t>
          </a:r>
        </a:p>
      </dgm:t>
    </dgm:pt>
    <dgm:pt modelId="{1DD8F96F-395D-4FB3-941E-BEB654276EC1}" type="parTrans" cxnId="{073A860A-2CD3-4ED1-B8B3-4C48A11D0DAD}">
      <dgm:prSet/>
      <dgm:spPr/>
      <dgm:t>
        <a:bodyPr/>
        <a:lstStyle/>
        <a:p>
          <a:endParaRPr lang="en-US"/>
        </a:p>
      </dgm:t>
    </dgm:pt>
    <dgm:pt modelId="{5A925402-05C2-4A58-9DBF-CA506DD718AD}" type="sibTrans" cxnId="{073A860A-2CD3-4ED1-B8B3-4C48A11D0DAD}">
      <dgm:prSet/>
      <dgm:spPr/>
      <dgm:t>
        <a:bodyPr/>
        <a:lstStyle/>
        <a:p>
          <a:endParaRPr lang="en-US"/>
        </a:p>
      </dgm:t>
    </dgm:pt>
    <dgm:pt modelId="{872CE0A4-5FCB-41E7-9DEA-50196E17B939}" type="pres">
      <dgm:prSet presAssocID="{E902EE6C-A31C-4A99-A34B-4B12914C5875}" presName="diagram" presStyleCnt="0">
        <dgm:presLayoutVars>
          <dgm:dir/>
          <dgm:resizeHandles val="exact"/>
        </dgm:presLayoutVars>
      </dgm:prSet>
      <dgm:spPr/>
    </dgm:pt>
    <dgm:pt modelId="{B30DB211-B8C8-4667-B208-74C3381E52C7}" type="pres">
      <dgm:prSet presAssocID="{821F14ED-6B40-44C6-A7DA-CDB2314037CC}" presName="node" presStyleLbl="node1" presStyleIdx="0" presStyleCnt="6">
        <dgm:presLayoutVars>
          <dgm:bulletEnabled val="1"/>
        </dgm:presLayoutVars>
      </dgm:prSet>
      <dgm:spPr/>
    </dgm:pt>
    <dgm:pt modelId="{1E80E6E7-45C0-4381-8421-C1C86ABCB9B6}" type="pres">
      <dgm:prSet presAssocID="{87572522-F55E-4087-97DC-2BD6F81C254B}" presName="sibTrans" presStyleCnt="0"/>
      <dgm:spPr/>
    </dgm:pt>
    <dgm:pt modelId="{CC67DBCE-84BF-4D39-A7ED-D617E02861BD}" type="pres">
      <dgm:prSet presAssocID="{A1B0A834-9DD2-43F1-9C8A-E3C576BE3677}" presName="node" presStyleLbl="node1" presStyleIdx="1" presStyleCnt="6">
        <dgm:presLayoutVars>
          <dgm:bulletEnabled val="1"/>
        </dgm:presLayoutVars>
      </dgm:prSet>
      <dgm:spPr/>
    </dgm:pt>
    <dgm:pt modelId="{138D92E9-5135-48E2-8119-09540D0478D6}" type="pres">
      <dgm:prSet presAssocID="{5EC009C1-9D56-4C98-A1F3-EFC84C78DA3E}" presName="sibTrans" presStyleCnt="0"/>
      <dgm:spPr/>
    </dgm:pt>
    <dgm:pt modelId="{20FAAFFD-9A73-461C-BC48-E5658A71B888}" type="pres">
      <dgm:prSet presAssocID="{35BE1252-FCD9-4027-94D1-9F8FEF1CE3C3}" presName="node" presStyleLbl="node1" presStyleIdx="2" presStyleCnt="6">
        <dgm:presLayoutVars>
          <dgm:bulletEnabled val="1"/>
        </dgm:presLayoutVars>
      </dgm:prSet>
      <dgm:spPr/>
    </dgm:pt>
    <dgm:pt modelId="{B98F9049-D60A-4A3A-8578-DD2BC8A422E6}" type="pres">
      <dgm:prSet presAssocID="{2B7C43F8-9D66-48F0-9B9B-E70BEC3783A3}" presName="sibTrans" presStyleCnt="0"/>
      <dgm:spPr/>
    </dgm:pt>
    <dgm:pt modelId="{605B30A4-217E-4F16-9599-46C8E919EDB9}" type="pres">
      <dgm:prSet presAssocID="{3F7B0F98-D4A9-4C05-9993-33AF98BCDE30}" presName="node" presStyleLbl="node1" presStyleIdx="3" presStyleCnt="6">
        <dgm:presLayoutVars>
          <dgm:bulletEnabled val="1"/>
        </dgm:presLayoutVars>
      </dgm:prSet>
      <dgm:spPr/>
    </dgm:pt>
    <dgm:pt modelId="{835D2D98-820A-42E3-B3F9-172B889B0A91}" type="pres">
      <dgm:prSet presAssocID="{7C2C04AB-4BC9-437C-A7C6-45BE37D2AAAA}" presName="sibTrans" presStyleCnt="0"/>
      <dgm:spPr/>
    </dgm:pt>
    <dgm:pt modelId="{2584D3D8-9CA3-4078-9E0A-FF98F3A64777}" type="pres">
      <dgm:prSet presAssocID="{AA1F6C7A-28F5-47F3-98FD-9AB33C68EFD9}" presName="node" presStyleLbl="node1" presStyleIdx="4" presStyleCnt="6">
        <dgm:presLayoutVars>
          <dgm:bulletEnabled val="1"/>
        </dgm:presLayoutVars>
      </dgm:prSet>
      <dgm:spPr/>
    </dgm:pt>
    <dgm:pt modelId="{FA8A263F-9CDC-4351-97FB-56957ABB12A5}" type="pres">
      <dgm:prSet presAssocID="{55D08912-4BE0-4832-8999-003175B7ED98}" presName="sibTrans" presStyleCnt="0"/>
      <dgm:spPr/>
    </dgm:pt>
    <dgm:pt modelId="{DDBC2A78-B976-4504-ACC5-923CFBF35CD5}" type="pres">
      <dgm:prSet presAssocID="{B737780C-A7DE-4655-92EB-8B6EC7660AD0}" presName="node" presStyleLbl="node1" presStyleIdx="5" presStyleCnt="6">
        <dgm:presLayoutVars>
          <dgm:bulletEnabled val="1"/>
        </dgm:presLayoutVars>
      </dgm:prSet>
      <dgm:spPr/>
    </dgm:pt>
  </dgm:ptLst>
  <dgm:cxnLst>
    <dgm:cxn modelId="{073A860A-2CD3-4ED1-B8B3-4C48A11D0DAD}" srcId="{E902EE6C-A31C-4A99-A34B-4B12914C5875}" destId="{B737780C-A7DE-4655-92EB-8B6EC7660AD0}" srcOrd="5" destOrd="0" parTransId="{1DD8F96F-395D-4FB3-941E-BEB654276EC1}" sibTransId="{5A925402-05C2-4A58-9DBF-CA506DD718AD}"/>
    <dgm:cxn modelId="{5BA92C11-DF02-4997-A653-176C77307E08}" type="presOf" srcId="{3F7B0F98-D4A9-4C05-9993-33AF98BCDE30}" destId="{605B30A4-217E-4F16-9599-46C8E919EDB9}" srcOrd="0" destOrd="0" presId="urn:microsoft.com/office/officeart/2005/8/layout/default"/>
    <dgm:cxn modelId="{1A03DD21-B872-4160-AD5C-AE1B1CD90B48}" type="presOf" srcId="{821F14ED-6B40-44C6-A7DA-CDB2314037CC}" destId="{B30DB211-B8C8-4667-B208-74C3381E52C7}" srcOrd="0" destOrd="0" presId="urn:microsoft.com/office/officeart/2005/8/layout/default"/>
    <dgm:cxn modelId="{2F51ED29-0DEF-495F-9B45-56A28AEA3F48}" type="presOf" srcId="{E902EE6C-A31C-4A99-A34B-4B12914C5875}" destId="{872CE0A4-5FCB-41E7-9DEA-50196E17B939}" srcOrd="0" destOrd="0" presId="urn:microsoft.com/office/officeart/2005/8/layout/default"/>
    <dgm:cxn modelId="{1F94B62A-B9BE-4349-B4E3-F452227B0034}" srcId="{E902EE6C-A31C-4A99-A34B-4B12914C5875}" destId="{AA1F6C7A-28F5-47F3-98FD-9AB33C68EFD9}" srcOrd="4" destOrd="0" parTransId="{A845385C-FC4B-4374-BFF9-9E15C04E84D0}" sibTransId="{55D08912-4BE0-4832-8999-003175B7ED98}"/>
    <dgm:cxn modelId="{8B1ABF32-FEC4-41E8-9B6F-A6FACC1C3A12}" srcId="{E902EE6C-A31C-4A99-A34B-4B12914C5875}" destId="{A1B0A834-9DD2-43F1-9C8A-E3C576BE3677}" srcOrd="1" destOrd="0" parTransId="{708EDDBE-CA31-41F2-BF07-94FDF28DE35D}" sibTransId="{5EC009C1-9D56-4C98-A1F3-EFC84C78DA3E}"/>
    <dgm:cxn modelId="{A86FF632-8952-4534-8010-7FFB4C7DADE2}" srcId="{E902EE6C-A31C-4A99-A34B-4B12914C5875}" destId="{821F14ED-6B40-44C6-A7DA-CDB2314037CC}" srcOrd="0" destOrd="0" parTransId="{0CB45FB0-89CA-4960-97DB-AF7E4EEED0F8}" sibTransId="{87572522-F55E-4087-97DC-2BD6F81C254B}"/>
    <dgm:cxn modelId="{3B0D736E-F0AA-4E44-9892-40AC904EF0A3}" type="presOf" srcId="{AA1F6C7A-28F5-47F3-98FD-9AB33C68EFD9}" destId="{2584D3D8-9CA3-4078-9E0A-FF98F3A64777}" srcOrd="0" destOrd="0" presId="urn:microsoft.com/office/officeart/2005/8/layout/default"/>
    <dgm:cxn modelId="{9E8BF759-1ECD-43E8-BFB8-C3C750702CEA}" type="presOf" srcId="{B737780C-A7DE-4655-92EB-8B6EC7660AD0}" destId="{DDBC2A78-B976-4504-ACC5-923CFBF35CD5}" srcOrd="0" destOrd="0" presId="urn:microsoft.com/office/officeart/2005/8/layout/default"/>
    <dgm:cxn modelId="{4D4F278F-20FF-41B9-9362-8BE89DFD4C61}" type="presOf" srcId="{35BE1252-FCD9-4027-94D1-9F8FEF1CE3C3}" destId="{20FAAFFD-9A73-461C-BC48-E5658A71B888}" srcOrd="0" destOrd="0" presId="urn:microsoft.com/office/officeart/2005/8/layout/default"/>
    <dgm:cxn modelId="{E8DF27AA-6F42-4CCC-A6D2-D2E6920FC77E}" type="presOf" srcId="{A1B0A834-9DD2-43F1-9C8A-E3C576BE3677}" destId="{CC67DBCE-84BF-4D39-A7ED-D617E02861BD}" srcOrd="0" destOrd="0" presId="urn:microsoft.com/office/officeart/2005/8/layout/default"/>
    <dgm:cxn modelId="{15317FDF-5D03-42A9-B9D6-96BD05F453B2}" srcId="{E902EE6C-A31C-4A99-A34B-4B12914C5875}" destId="{35BE1252-FCD9-4027-94D1-9F8FEF1CE3C3}" srcOrd="2" destOrd="0" parTransId="{2E21A837-9CDA-4E35-87D5-0774431AF63A}" sibTransId="{2B7C43F8-9D66-48F0-9B9B-E70BEC3783A3}"/>
    <dgm:cxn modelId="{CB47F3F6-1560-4068-9733-1A0604B50AED}" srcId="{E902EE6C-A31C-4A99-A34B-4B12914C5875}" destId="{3F7B0F98-D4A9-4C05-9993-33AF98BCDE30}" srcOrd="3" destOrd="0" parTransId="{5E22E63A-C6EE-4B6B-8026-4F05C9598877}" sibTransId="{7C2C04AB-4BC9-437C-A7C6-45BE37D2AAAA}"/>
    <dgm:cxn modelId="{6459015B-E7DB-4E23-92E2-0B3F0C18E6EB}" type="presParOf" srcId="{872CE0A4-5FCB-41E7-9DEA-50196E17B939}" destId="{B30DB211-B8C8-4667-B208-74C3381E52C7}" srcOrd="0" destOrd="0" presId="urn:microsoft.com/office/officeart/2005/8/layout/default"/>
    <dgm:cxn modelId="{E6062723-73E8-4021-BA44-806C7F1EE11A}" type="presParOf" srcId="{872CE0A4-5FCB-41E7-9DEA-50196E17B939}" destId="{1E80E6E7-45C0-4381-8421-C1C86ABCB9B6}" srcOrd="1" destOrd="0" presId="urn:microsoft.com/office/officeart/2005/8/layout/default"/>
    <dgm:cxn modelId="{A3D96819-79B8-423D-AE77-DA8AA7823AE6}" type="presParOf" srcId="{872CE0A4-5FCB-41E7-9DEA-50196E17B939}" destId="{CC67DBCE-84BF-4D39-A7ED-D617E02861BD}" srcOrd="2" destOrd="0" presId="urn:microsoft.com/office/officeart/2005/8/layout/default"/>
    <dgm:cxn modelId="{50E50C81-C539-4AD6-9FF8-7DB202312D1A}" type="presParOf" srcId="{872CE0A4-5FCB-41E7-9DEA-50196E17B939}" destId="{138D92E9-5135-48E2-8119-09540D0478D6}" srcOrd="3" destOrd="0" presId="urn:microsoft.com/office/officeart/2005/8/layout/default"/>
    <dgm:cxn modelId="{3F1C1B7B-2B18-4A9E-BB30-4DF21D99F711}" type="presParOf" srcId="{872CE0A4-5FCB-41E7-9DEA-50196E17B939}" destId="{20FAAFFD-9A73-461C-BC48-E5658A71B888}" srcOrd="4" destOrd="0" presId="urn:microsoft.com/office/officeart/2005/8/layout/default"/>
    <dgm:cxn modelId="{B7162D3F-AE17-417D-98EA-0B54D711BB06}" type="presParOf" srcId="{872CE0A4-5FCB-41E7-9DEA-50196E17B939}" destId="{B98F9049-D60A-4A3A-8578-DD2BC8A422E6}" srcOrd="5" destOrd="0" presId="urn:microsoft.com/office/officeart/2005/8/layout/default"/>
    <dgm:cxn modelId="{82F916F2-42A1-43CA-A5BC-D7B3D925328A}" type="presParOf" srcId="{872CE0A4-5FCB-41E7-9DEA-50196E17B939}" destId="{605B30A4-217E-4F16-9599-46C8E919EDB9}" srcOrd="6" destOrd="0" presId="urn:microsoft.com/office/officeart/2005/8/layout/default"/>
    <dgm:cxn modelId="{DF2DCF24-9693-4FC4-AE35-9BA040493B35}" type="presParOf" srcId="{872CE0A4-5FCB-41E7-9DEA-50196E17B939}" destId="{835D2D98-820A-42E3-B3F9-172B889B0A91}" srcOrd="7" destOrd="0" presId="urn:microsoft.com/office/officeart/2005/8/layout/default"/>
    <dgm:cxn modelId="{A8448DDC-FE62-4F82-8962-51FD3229F3F0}" type="presParOf" srcId="{872CE0A4-5FCB-41E7-9DEA-50196E17B939}" destId="{2584D3D8-9CA3-4078-9E0A-FF98F3A64777}" srcOrd="8" destOrd="0" presId="urn:microsoft.com/office/officeart/2005/8/layout/default"/>
    <dgm:cxn modelId="{80518731-EE76-4EA4-8D9F-32B9186A3E64}" type="presParOf" srcId="{872CE0A4-5FCB-41E7-9DEA-50196E17B939}" destId="{FA8A263F-9CDC-4351-97FB-56957ABB12A5}" srcOrd="9" destOrd="0" presId="urn:microsoft.com/office/officeart/2005/8/layout/default"/>
    <dgm:cxn modelId="{70843A37-24E0-4B45-9F93-1E9F6D6F86F6}" type="presParOf" srcId="{872CE0A4-5FCB-41E7-9DEA-50196E17B939}" destId="{DDBC2A78-B976-4504-ACC5-923CFBF35CD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E1FDC4-D992-43B9-8173-E4DE2C39E52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B063FB-E976-4E6B-BCC4-20A2C306689E}">
      <dgm:prSet/>
      <dgm:spPr/>
      <dgm:t>
        <a:bodyPr/>
        <a:lstStyle/>
        <a:p>
          <a:r>
            <a:rPr lang="en-US"/>
            <a:t>Charter estimated budget: </a:t>
          </a:r>
          <a:r>
            <a:rPr lang="en-US" b="1"/>
            <a:t>$8,760</a:t>
          </a:r>
          <a:endParaRPr lang="en-US"/>
        </a:p>
      </dgm:t>
    </dgm:pt>
    <dgm:pt modelId="{B0FB17CB-153F-4072-8184-87CC248078B8}" type="parTrans" cxnId="{FCA0792D-BC0A-4DD8-92A5-993DB53D8A66}">
      <dgm:prSet/>
      <dgm:spPr/>
      <dgm:t>
        <a:bodyPr/>
        <a:lstStyle/>
        <a:p>
          <a:endParaRPr lang="en-US"/>
        </a:p>
      </dgm:t>
    </dgm:pt>
    <dgm:pt modelId="{999C5B7E-603A-4D29-ABDE-166D895722DB}" type="sibTrans" cxnId="{FCA0792D-BC0A-4DD8-92A5-993DB53D8A66}">
      <dgm:prSet/>
      <dgm:spPr/>
      <dgm:t>
        <a:bodyPr/>
        <a:lstStyle/>
        <a:p>
          <a:endParaRPr lang="en-US"/>
        </a:p>
      </dgm:t>
    </dgm:pt>
    <dgm:pt modelId="{757379CD-7F8A-4005-B57A-B3AA24EB2491}">
      <dgm:prSet/>
      <dgm:spPr/>
      <dgm:t>
        <a:bodyPr/>
        <a:lstStyle/>
        <a:p>
          <a:r>
            <a:rPr lang="en-US"/>
            <a:t>Baseline (refined) estimate: </a:t>
          </a:r>
          <a:r>
            <a:rPr lang="en-US" b="1"/>
            <a:t>$32,904.50</a:t>
          </a:r>
          <a:endParaRPr lang="en-US"/>
        </a:p>
      </dgm:t>
    </dgm:pt>
    <dgm:pt modelId="{BDF56025-B30D-4CB4-A6B7-BDD030F916E4}" type="parTrans" cxnId="{2DE633F4-9AF8-4C89-AF67-9AE687251340}">
      <dgm:prSet/>
      <dgm:spPr/>
      <dgm:t>
        <a:bodyPr/>
        <a:lstStyle/>
        <a:p>
          <a:endParaRPr lang="en-US"/>
        </a:p>
      </dgm:t>
    </dgm:pt>
    <dgm:pt modelId="{41B53CD4-1CB7-4D6D-8BB2-B471BBA1C35C}" type="sibTrans" cxnId="{2DE633F4-9AF8-4C89-AF67-9AE687251340}">
      <dgm:prSet/>
      <dgm:spPr/>
      <dgm:t>
        <a:bodyPr/>
        <a:lstStyle/>
        <a:p>
          <a:endParaRPr lang="en-US"/>
        </a:p>
      </dgm:t>
    </dgm:pt>
    <dgm:pt modelId="{EDFC05C0-D910-41D7-8732-A756012A6D7C}">
      <dgm:prSet/>
      <dgm:spPr/>
      <dgm:t>
        <a:bodyPr/>
        <a:lstStyle/>
        <a:p>
          <a:r>
            <a:rPr lang="en-US"/>
            <a:t>Final actual cost: </a:t>
          </a:r>
          <a:r>
            <a:rPr lang="en-US" b="1"/>
            <a:t>$28,351.87</a:t>
          </a:r>
          <a:endParaRPr lang="en-US"/>
        </a:p>
      </dgm:t>
    </dgm:pt>
    <dgm:pt modelId="{993EF0FB-4322-4D02-B7DE-D38F5585ACE1}" type="parTrans" cxnId="{E7E56ABB-2DBF-4B6F-A6E9-37D9727A9E77}">
      <dgm:prSet/>
      <dgm:spPr/>
      <dgm:t>
        <a:bodyPr/>
        <a:lstStyle/>
        <a:p>
          <a:endParaRPr lang="en-US"/>
        </a:p>
      </dgm:t>
    </dgm:pt>
    <dgm:pt modelId="{9D556C46-33D8-4F72-AFA1-6D4F0FB11E7D}" type="sibTrans" cxnId="{E7E56ABB-2DBF-4B6F-A6E9-37D9727A9E77}">
      <dgm:prSet/>
      <dgm:spPr/>
      <dgm:t>
        <a:bodyPr/>
        <a:lstStyle/>
        <a:p>
          <a:endParaRPr lang="en-US"/>
        </a:p>
      </dgm:t>
    </dgm:pt>
    <dgm:pt modelId="{809FC3D0-FFB2-489D-B182-449647A5A4F9}">
      <dgm:prSet/>
      <dgm:spPr/>
      <dgm:t>
        <a:bodyPr/>
        <a:lstStyle/>
        <a:p>
          <a:r>
            <a:rPr lang="en-US"/>
            <a:t>Main reasons for initial differences:</a:t>
          </a:r>
        </a:p>
      </dgm:t>
    </dgm:pt>
    <dgm:pt modelId="{4BA8EE2D-BC02-4977-970E-8AFC73C354A2}" type="parTrans" cxnId="{A802979F-2275-4F62-B5A8-E3C1FA0AEE03}">
      <dgm:prSet/>
      <dgm:spPr/>
      <dgm:t>
        <a:bodyPr/>
        <a:lstStyle/>
        <a:p>
          <a:endParaRPr lang="en-US"/>
        </a:p>
      </dgm:t>
    </dgm:pt>
    <dgm:pt modelId="{0F0C676E-67B7-49D3-90FA-10AD2B6D4ABE}" type="sibTrans" cxnId="{A802979F-2275-4F62-B5A8-E3C1FA0AEE03}">
      <dgm:prSet/>
      <dgm:spPr/>
      <dgm:t>
        <a:bodyPr/>
        <a:lstStyle/>
        <a:p>
          <a:endParaRPr lang="en-US"/>
        </a:p>
      </dgm:t>
    </dgm:pt>
    <dgm:pt modelId="{9E60D85A-F584-4E3D-A2BD-1F1A77805B53}">
      <dgm:prSet/>
      <dgm:spPr/>
      <dgm:t>
        <a:bodyPr/>
        <a:lstStyle/>
        <a:p>
          <a:r>
            <a:rPr lang="en-US"/>
            <a:t>Charter severely </a:t>
          </a:r>
          <a:r>
            <a:rPr lang="en-US" b="1"/>
            <a:t>underestimated labor costs</a:t>
          </a:r>
          <a:r>
            <a:rPr lang="en-US"/>
            <a:t> (assumed modest stipends).</a:t>
          </a:r>
        </a:p>
      </dgm:t>
    </dgm:pt>
    <dgm:pt modelId="{60904FA8-2B61-492A-A0E8-D54B52749F54}" type="parTrans" cxnId="{902DE306-BF01-49D9-BEDB-6EC9EB25D8E3}">
      <dgm:prSet/>
      <dgm:spPr/>
      <dgm:t>
        <a:bodyPr/>
        <a:lstStyle/>
        <a:p>
          <a:endParaRPr lang="en-US"/>
        </a:p>
      </dgm:t>
    </dgm:pt>
    <dgm:pt modelId="{E1D81519-5F87-49C9-B8A0-21843AED10AC}" type="sibTrans" cxnId="{902DE306-BF01-49D9-BEDB-6EC9EB25D8E3}">
      <dgm:prSet/>
      <dgm:spPr/>
      <dgm:t>
        <a:bodyPr/>
        <a:lstStyle/>
        <a:p>
          <a:endParaRPr lang="en-US"/>
        </a:p>
      </dgm:t>
    </dgm:pt>
    <dgm:pt modelId="{75D94D43-9700-4A44-B08D-500AA5D4E538}">
      <dgm:prSet/>
      <dgm:spPr/>
      <dgm:t>
        <a:bodyPr/>
        <a:lstStyle/>
        <a:p>
          <a:r>
            <a:rPr lang="en-US"/>
            <a:t>Baseline recalculated labor using </a:t>
          </a:r>
          <a:r>
            <a:rPr lang="en-US" b="1"/>
            <a:t>standardized hourly rates</a:t>
          </a:r>
          <a:r>
            <a:rPr lang="en-US"/>
            <a:t> ($60/hr, $45/hr, $30/hr).</a:t>
          </a:r>
        </a:p>
      </dgm:t>
    </dgm:pt>
    <dgm:pt modelId="{30508CF4-7932-4760-B243-22BBC5B424A4}" type="parTrans" cxnId="{867A21C8-FFBB-42D7-AF8B-62A229F7ABA8}">
      <dgm:prSet/>
      <dgm:spPr/>
      <dgm:t>
        <a:bodyPr/>
        <a:lstStyle/>
        <a:p>
          <a:endParaRPr lang="en-US"/>
        </a:p>
      </dgm:t>
    </dgm:pt>
    <dgm:pt modelId="{9E301EF7-CA1B-465C-9A08-86376229B726}" type="sibTrans" cxnId="{867A21C8-FFBB-42D7-AF8B-62A229F7ABA8}">
      <dgm:prSet/>
      <dgm:spPr/>
      <dgm:t>
        <a:bodyPr/>
        <a:lstStyle/>
        <a:p>
          <a:endParaRPr lang="en-US"/>
        </a:p>
      </dgm:t>
    </dgm:pt>
    <dgm:pt modelId="{84AA486C-E749-488E-A6C2-189F27787A46}" type="pres">
      <dgm:prSet presAssocID="{7FE1FDC4-D992-43B9-8173-E4DE2C39E521}" presName="Name0" presStyleCnt="0">
        <dgm:presLayoutVars>
          <dgm:dir/>
          <dgm:animLvl val="lvl"/>
          <dgm:resizeHandles val="exact"/>
        </dgm:presLayoutVars>
      </dgm:prSet>
      <dgm:spPr/>
    </dgm:pt>
    <dgm:pt modelId="{03A728CE-D06D-49F6-9C19-9490E1210A1F}" type="pres">
      <dgm:prSet presAssocID="{1FB063FB-E976-4E6B-BCC4-20A2C306689E}" presName="linNode" presStyleCnt="0"/>
      <dgm:spPr/>
    </dgm:pt>
    <dgm:pt modelId="{4A7DAE1A-8E47-4337-9506-DEF92D14C774}" type="pres">
      <dgm:prSet presAssocID="{1FB063FB-E976-4E6B-BCC4-20A2C306689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B615AD7-9624-440A-9063-BBD4C2EEC28A}" type="pres">
      <dgm:prSet presAssocID="{999C5B7E-603A-4D29-ABDE-166D895722DB}" presName="sp" presStyleCnt="0"/>
      <dgm:spPr/>
    </dgm:pt>
    <dgm:pt modelId="{CCCD5035-B503-4DF6-8F4D-3232F9A13CAA}" type="pres">
      <dgm:prSet presAssocID="{757379CD-7F8A-4005-B57A-B3AA24EB2491}" presName="linNode" presStyleCnt="0"/>
      <dgm:spPr/>
    </dgm:pt>
    <dgm:pt modelId="{D989318D-08A9-4A3D-91F1-FD58768AA377}" type="pres">
      <dgm:prSet presAssocID="{757379CD-7F8A-4005-B57A-B3AA24EB249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6ABA0CB-53C6-4B0E-9181-4C59A091F5D1}" type="pres">
      <dgm:prSet presAssocID="{41B53CD4-1CB7-4D6D-8BB2-B471BBA1C35C}" presName="sp" presStyleCnt="0"/>
      <dgm:spPr/>
    </dgm:pt>
    <dgm:pt modelId="{8D4B0135-D2BF-4E3F-BE43-BFA5C0487C2B}" type="pres">
      <dgm:prSet presAssocID="{EDFC05C0-D910-41D7-8732-A756012A6D7C}" presName="linNode" presStyleCnt="0"/>
      <dgm:spPr/>
    </dgm:pt>
    <dgm:pt modelId="{0BD571C4-6DD5-4BB8-AB67-01FA66D5FDDD}" type="pres">
      <dgm:prSet presAssocID="{EDFC05C0-D910-41D7-8732-A756012A6D7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C3C876F-DFCD-4409-8158-4CF407A33DB2}" type="pres">
      <dgm:prSet presAssocID="{9D556C46-33D8-4F72-AFA1-6D4F0FB11E7D}" presName="sp" presStyleCnt="0"/>
      <dgm:spPr/>
    </dgm:pt>
    <dgm:pt modelId="{895BAE5A-FCE5-4C26-9521-D5FBDE910566}" type="pres">
      <dgm:prSet presAssocID="{809FC3D0-FFB2-489D-B182-449647A5A4F9}" presName="linNode" presStyleCnt="0"/>
      <dgm:spPr/>
    </dgm:pt>
    <dgm:pt modelId="{15AD4AF6-1476-4F54-9520-916FE6D85DD0}" type="pres">
      <dgm:prSet presAssocID="{809FC3D0-FFB2-489D-B182-449647A5A4F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66DE893-6A7E-4786-ADE6-D341D44136A9}" type="pres">
      <dgm:prSet presAssocID="{809FC3D0-FFB2-489D-B182-449647A5A4F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02DE306-BF01-49D9-BEDB-6EC9EB25D8E3}" srcId="{809FC3D0-FFB2-489D-B182-449647A5A4F9}" destId="{9E60D85A-F584-4E3D-A2BD-1F1A77805B53}" srcOrd="0" destOrd="0" parTransId="{60904FA8-2B61-492A-A0E8-D54B52749F54}" sibTransId="{E1D81519-5F87-49C9-B8A0-21843AED10AC}"/>
    <dgm:cxn modelId="{A6DADF1D-FA75-4599-9FA0-E9B4A409C441}" type="presOf" srcId="{EDFC05C0-D910-41D7-8732-A756012A6D7C}" destId="{0BD571C4-6DD5-4BB8-AB67-01FA66D5FDDD}" srcOrd="0" destOrd="0" presId="urn:microsoft.com/office/officeart/2005/8/layout/vList5"/>
    <dgm:cxn modelId="{FCA0792D-BC0A-4DD8-92A5-993DB53D8A66}" srcId="{7FE1FDC4-D992-43B9-8173-E4DE2C39E521}" destId="{1FB063FB-E976-4E6B-BCC4-20A2C306689E}" srcOrd="0" destOrd="0" parTransId="{B0FB17CB-153F-4072-8184-87CC248078B8}" sibTransId="{999C5B7E-603A-4D29-ABDE-166D895722DB}"/>
    <dgm:cxn modelId="{E6A6632F-CE7F-433A-B563-FBB75B9DD7F3}" type="presOf" srcId="{757379CD-7F8A-4005-B57A-B3AA24EB2491}" destId="{D989318D-08A9-4A3D-91F1-FD58768AA377}" srcOrd="0" destOrd="0" presId="urn:microsoft.com/office/officeart/2005/8/layout/vList5"/>
    <dgm:cxn modelId="{A3FB0630-E286-4966-B65D-2944D5B85972}" type="presOf" srcId="{7FE1FDC4-D992-43B9-8173-E4DE2C39E521}" destId="{84AA486C-E749-488E-A6C2-189F27787A46}" srcOrd="0" destOrd="0" presId="urn:microsoft.com/office/officeart/2005/8/layout/vList5"/>
    <dgm:cxn modelId="{A515209F-BA7B-47C6-A95A-2AAE2353B9E3}" type="presOf" srcId="{809FC3D0-FFB2-489D-B182-449647A5A4F9}" destId="{15AD4AF6-1476-4F54-9520-916FE6D85DD0}" srcOrd="0" destOrd="0" presId="urn:microsoft.com/office/officeart/2005/8/layout/vList5"/>
    <dgm:cxn modelId="{A802979F-2275-4F62-B5A8-E3C1FA0AEE03}" srcId="{7FE1FDC4-D992-43B9-8173-E4DE2C39E521}" destId="{809FC3D0-FFB2-489D-B182-449647A5A4F9}" srcOrd="3" destOrd="0" parTransId="{4BA8EE2D-BC02-4977-970E-8AFC73C354A2}" sibTransId="{0F0C676E-67B7-49D3-90FA-10AD2B6D4ABE}"/>
    <dgm:cxn modelId="{E7E56ABB-2DBF-4B6F-A6E9-37D9727A9E77}" srcId="{7FE1FDC4-D992-43B9-8173-E4DE2C39E521}" destId="{EDFC05C0-D910-41D7-8732-A756012A6D7C}" srcOrd="2" destOrd="0" parTransId="{993EF0FB-4322-4D02-B7DE-D38F5585ACE1}" sibTransId="{9D556C46-33D8-4F72-AFA1-6D4F0FB11E7D}"/>
    <dgm:cxn modelId="{364E85BB-42BE-4D9E-AEDA-1B118199A247}" type="presOf" srcId="{75D94D43-9700-4A44-B08D-500AA5D4E538}" destId="{E66DE893-6A7E-4786-ADE6-D341D44136A9}" srcOrd="0" destOrd="1" presId="urn:microsoft.com/office/officeart/2005/8/layout/vList5"/>
    <dgm:cxn modelId="{867A21C8-FFBB-42D7-AF8B-62A229F7ABA8}" srcId="{809FC3D0-FFB2-489D-B182-449647A5A4F9}" destId="{75D94D43-9700-4A44-B08D-500AA5D4E538}" srcOrd="1" destOrd="0" parTransId="{30508CF4-7932-4760-B243-22BBC5B424A4}" sibTransId="{9E301EF7-CA1B-465C-9A08-86376229B726}"/>
    <dgm:cxn modelId="{55D170E6-AD73-4927-AF88-C2292C66E626}" type="presOf" srcId="{9E60D85A-F584-4E3D-A2BD-1F1A77805B53}" destId="{E66DE893-6A7E-4786-ADE6-D341D44136A9}" srcOrd="0" destOrd="0" presId="urn:microsoft.com/office/officeart/2005/8/layout/vList5"/>
    <dgm:cxn modelId="{2DE633F4-9AF8-4C89-AF67-9AE687251340}" srcId="{7FE1FDC4-D992-43B9-8173-E4DE2C39E521}" destId="{757379CD-7F8A-4005-B57A-B3AA24EB2491}" srcOrd="1" destOrd="0" parTransId="{BDF56025-B30D-4CB4-A6B7-BDD030F916E4}" sibTransId="{41B53CD4-1CB7-4D6D-8BB2-B471BBA1C35C}"/>
    <dgm:cxn modelId="{51E079F8-FCC8-41E0-921B-2A054F819FFE}" type="presOf" srcId="{1FB063FB-E976-4E6B-BCC4-20A2C306689E}" destId="{4A7DAE1A-8E47-4337-9506-DEF92D14C774}" srcOrd="0" destOrd="0" presId="urn:microsoft.com/office/officeart/2005/8/layout/vList5"/>
    <dgm:cxn modelId="{35D79B81-E873-44EC-97D1-96FE12716B7A}" type="presParOf" srcId="{84AA486C-E749-488E-A6C2-189F27787A46}" destId="{03A728CE-D06D-49F6-9C19-9490E1210A1F}" srcOrd="0" destOrd="0" presId="urn:microsoft.com/office/officeart/2005/8/layout/vList5"/>
    <dgm:cxn modelId="{F1931EE6-80CD-4810-9E10-7FF92A3CB547}" type="presParOf" srcId="{03A728CE-D06D-49F6-9C19-9490E1210A1F}" destId="{4A7DAE1A-8E47-4337-9506-DEF92D14C774}" srcOrd="0" destOrd="0" presId="urn:microsoft.com/office/officeart/2005/8/layout/vList5"/>
    <dgm:cxn modelId="{DC4B6E38-5391-43C3-8BCC-4AA4F5EBE313}" type="presParOf" srcId="{84AA486C-E749-488E-A6C2-189F27787A46}" destId="{DB615AD7-9624-440A-9063-BBD4C2EEC28A}" srcOrd="1" destOrd="0" presId="urn:microsoft.com/office/officeart/2005/8/layout/vList5"/>
    <dgm:cxn modelId="{C6899451-BA20-486F-ABA6-1F11A80570AC}" type="presParOf" srcId="{84AA486C-E749-488E-A6C2-189F27787A46}" destId="{CCCD5035-B503-4DF6-8F4D-3232F9A13CAA}" srcOrd="2" destOrd="0" presId="urn:microsoft.com/office/officeart/2005/8/layout/vList5"/>
    <dgm:cxn modelId="{0F904F7C-C65B-4CE3-BF0C-32BFADDF1A43}" type="presParOf" srcId="{CCCD5035-B503-4DF6-8F4D-3232F9A13CAA}" destId="{D989318D-08A9-4A3D-91F1-FD58768AA377}" srcOrd="0" destOrd="0" presId="urn:microsoft.com/office/officeart/2005/8/layout/vList5"/>
    <dgm:cxn modelId="{F10AE656-3B0D-404D-8366-62358BAEB9AD}" type="presParOf" srcId="{84AA486C-E749-488E-A6C2-189F27787A46}" destId="{C6ABA0CB-53C6-4B0E-9181-4C59A091F5D1}" srcOrd="3" destOrd="0" presId="urn:microsoft.com/office/officeart/2005/8/layout/vList5"/>
    <dgm:cxn modelId="{2C97A424-985D-4667-8CCC-EFB9DC244311}" type="presParOf" srcId="{84AA486C-E749-488E-A6C2-189F27787A46}" destId="{8D4B0135-D2BF-4E3F-BE43-BFA5C0487C2B}" srcOrd="4" destOrd="0" presId="urn:microsoft.com/office/officeart/2005/8/layout/vList5"/>
    <dgm:cxn modelId="{86B426A1-B91A-42C5-89E7-A454A804D488}" type="presParOf" srcId="{8D4B0135-D2BF-4E3F-BE43-BFA5C0487C2B}" destId="{0BD571C4-6DD5-4BB8-AB67-01FA66D5FDDD}" srcOrd="0" destOrd="0" presId="urn:microsoft.com/office/officeart/2005/8/layout/vList5"/>
    <dgm:cxn modelId="{F39ABE35-15FD-4052-8555-04DFDA2E3BE9}" type="presParOf" srcId="{84AA486C-E749-488E-A6C2-189F27787A46}" destId="{9C3C876F-DFCD-4409-8158-4CF407A33DB2}" srcOrd="5" destOrd="0" presId="urn:microsoft.com/office/officeart/2005/8/layout/vList5"/>
    <dgm:cxn modelId="{569C628F-9CE0-4911-8C4B-23260938EB51}" type="presParOf" srcId="{84AA486C-E749-488E-A6C2-189F27787A46}" destId="{895BAE5A-FCE5-4C26-9521-D5FBDE910566}" srcOrd="6" destOrd="0" presId="urn:microsoft.com/office/officeart/2005/8/layout/vList5"/>
    <dgm:cxn modelId="{45D5EC23-530A-4DFA-AEFE-9F19CF6ADDFC}" type="presParOf" srcId="{895BAE5A-FCE5-4C26-9521-D5FBDE910566}" destId="{15AD4AF6-1476-4F54-9520-916FE6D85DD0}" srcOrd="0" destOrd="0" presId="urn:microsoft.com/office/officeart/2005/8/layout/vList5"/>
    <dgm:cxn modelId="{586BDFBA-1B24-4393-8056-DC68C0504F10}" type="presParOf" srcId="{895BAE5A-FCE5-4C26-9521-D5FBDE910566}" destId="{E66DE893-6A7E-4786-ADE6-D341D44136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1AC6E-24DF-4D9C-86F8-748D42B0D33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13954C-7C5D-4796-9B90-E6016C5D196A}">
      <dgm:prSet/>
      <dgm:spPr/>
      <dgm:t>
        <a:bodyPr/>
        <a:lstStyle/>
        <a:p>
          <a:r>
            <a:rPr lang="en-US" b="1" dirty="0"/>
            <a:t>Budget Changes:</a:t>
          </a:r>
          <a:r>
            <a:rPr lang="en-US" dirty="0"/>
            <a:t> </a:t>
          </a:r>
        </a:p>
      </dgm:t>
    </dgm:pt>
    <dgm:pt modelId="{95AC78C2-EF43-4A33-B131-DB4874B7C379}" type="parTrans" cxnId="{0EA1166C-AEE8-4A19-B8AC-F27C2C94FB13}">
      <dgm:prSet/>
      <dgm:spPr/>
      <dgm:t>
        <a:bodyPr/>
        <a:lstStyle/>
        <a:p>
          <a:endParaRPr lang="en-US"/>
        </a:p>
      </dgm:t>
    </dgm:pt>
    <dgm:pt modelId="{2D1CA4D9-D1F8-4CD5-A5F4-CDA4211E766B}" type="sibTrans" cxnId="{0EA1166C-AEE8-4A19-B8AC-F27C2C94FB13}">
      <dgm:prSet/>
      <dgm:spPr/>
      <dgm:t>
        <a:bodyPr/>
        <a:lstStyle/>
        <a:p>
          <a:endParaRPr lang="en-US"/>
        </a:p>
      </dgm:t>
    </dgm:pt>
    <dgm:pt modelId="{32F3AD4C-10D4-4723-8338-D9F834039AD3}">
      <dgm:prSet/>
      <dgm:spPr/>
      <dgm:t>
        <a:bodyPr/>
        <a:lstStyle/>
        <a:p>
          <a:r>
            <a:rPr lang="en-US" dirty="0"/>
            <a:t>Shifted labor cost calculation method:</a:t>
          </a:r>
          <a:br>
            <a:rPr lang="en-US" dirty="0"/>
          </a:br>
          <a:r>
            <a:rPr lang="en-US" dirty="0"/>
            <a:t> ➔ From stipend assumption ($1500) to standardized hourly rate by task/deliverable ($22,730).</a:t>
          </a:r>
        </a:p>
      </dgm:t>
    </dgm:pt>
    <dgm:pt modelId="{97742700-0734-4DBE-A8D3-F4B8713E0398}" type="parTrans" cxnId="{BD082725-33BB-401E-B427-8A8945C03C84}">
      <dgm:prSet/>
      <dgm:spPr/>
      <dgm:t>
        <a:bodyPr/>
        <a:lstStyle/>
        <a:p>
          <a:endParaRPr lang="en-US"/>
        </a:p>
      </dgm:t>
    </dgm:pt>
    <dgm:pt modelId="{67AF6825-8822-41B6-BE30-E05E2AF6808B}" type="sibTrans" cxnId="{BD082725-33BB-401E-B427-8A8945C03C84}">
      <dgm:prSet/>
      <dgm:spPr/>
      <dgm:t>
        <a:bodyPr/>
        <a:lstStyle/>
        <a:p>
          <a:endParaRPr lang="en-US"/>
        </a:p>
      </dgm:t>
    </dgm:pt>
    <dgm:pt modelId="{2F317E9F-1944-4977-8599-E94D12FBCB96}">
      <dgm:prSet/>
      <dgm:spPr/>
      <dgm:t>
        <a:bodyPr/>
        <a:lstStyle/>
        <a:p>
          <a:r>
            <a:rPr lang="en-US" dirty="0"/>
            <a:t>Refined HR time estimates:</a:t>
          </a:r>
          <a:br>
            <a:rPr lang="en-US" dirty="0"/>
          </a:br>
          <a:r>
            <a:rPr lang="en-US" dirty="0"/>
            <a:t> ➔ Realized some assigned full-day rates were overestimated due to idle/wait times.</a:t>
          </a:r>
        </a:p>
      </dgm:t>
    </dgm:pt>
    <dgm:pt modelId="{E146275A-4138-42B1-82AB-F0D83841A26D}" type="parTrans" cxnId="{A54B55AE-B7F2-458D-A199-13CD5FBE1AD6}">
      <dgm:prSet/>
      <dgm:spPr/>
      <dgm:t>
        <a:bodyPr/>
        <a:lstStyle/>
        <a:p>
          <a:endParaRPr lang="en-US"/>
        </a:p>
      </dgm:t>
    </dgm:pt>
    <dgm:pt modelId="{2C52D7FB-F6AB-4396-ACFF-2E1FD2B8C614}" type="sibTrans" cxnId="{A54B55AE-B7F2-458D-A199-13CD5FBE1AD6}">
      <dgm:prSet/>
      <dgm:spPr/>
      <dgm:t>
        <a:bodyPr/>
        <a:lstStyle/>
        <a:p>
          <a:endParaRPr lang="en-US"/>
        </a:p>
      </dgm:t>
    </dgm:pt>
    <dgm:pt modelId="{3CC61A55-8CD1-4603-A85B-E034264494A9}">
      <dgm:prSet/>
      <dgm:spPr/>
      <dgm:t>
        <a:bodyPr/>
        <a:lstStyle/>
        <a:p>
          <a:r>
            <a:rPr lang="en-US" b="1" dirty="0"/>
            <a:t>Resource Changes:</a:t>
          </a:r>
          <a:r>
            <a:rPr lang="en-US" dirty="0"/>
            <a:t> </a:t>
          </a:r>
        </a:p>
      </dgm:t>
    </dgm:pt>
    <dgm:pt modelId="{7F7498E5-06C0-40B4-ABE1-E4924321814D}" type="parTrans" cxnId="{E61A6034-106F-43AC-AC92-93F3B129222A}">
      <dgm:prSet/>
      <dgm:spPr/>
      <dgm:t>
        <a:bodyPr/>
        <a:lstStyle/>
        <a:p>
          <a:endParaRPr lang="en-US"/>
        </a:p>
      </dgm:t>
    </dgm:pt>
    <dgm:pt modelId="{4F0ECB81-2651-41B8-ABA2-FEC1AFEA417A}" type="sibTrans" cxnId="{E61A6034-106F-43AC-AC92-93F3B129222A}">
      <dgm:prSet/>
      <dgm:spPr/>
      <dgm:t>
        <a:bodyPr/>
        <a:lstStyle/>
        <a:p>
          <a:endParaRPr lang="en-US"/>
        </a:p>
      </dgm:t>
    </dgm:pt>
    <dgm:pt modelId="{D16E241C-4933-42BB-92A4-7D65D1853A1B}">
      <dgm:prSet/>
      <dgm:spPr/>
      <dgm:t>
        <a:bodyPr/>
        <a:lstStyle/>
        <a:p>
          <a:pPr rtl="0"/>
          <a:r>
            <a:rPr lang="en-US" dirty="0"/>
            <a:t>Adding the online training course required hiring two additional contractors — a web developer and an instructional designer.</a:t>
          </a:r>
          <a:r>
            <a:rPr lang="en-US" dirty="0">
              <a:latin typeface="Aptos Display" panose="020F0302020204030204"/>
            </a:rPr>
            <a:t> </a:t>
          </a:r>
          <a:endParaRPr lang="en-US" dirty="0"/>
        </a:p>
      </dgm:t>
    </dgm:pt>
    <dgm:pt modelId="{C5F7657C-7ACC-42C1-AB7E-A0ED5F5C4627}" type="parTrans" cxnId="{DBC12FAD-5C84-40E9-BF2D-C8C16F874FB1}">
      <dgm:prSet/>
      <dgm:spPr/>
      <dgm:t>
        <a:bodyPr/>
        <a:lstStyle/>
        <a:p>
          <a:endParaRPr lang="en-US"/>
        </a:p>
      </dgm:t>
    </dgm:pt>
    <dgm:pt modelId="{13B2C498-2536-435A-BCE7-114FFC3595B6}" type="sibTrans" cxnId="{DBC12FAD-5C84-40E9-BF2D-C8C16F874FB1}">
      <dgm:prSet/>
      <dgm:spPr/>
      <dgm:t>
        <a:bodyPr/>
        <a:lstStyle/>
        <a:p>
          <a:endParaRPr lang="en-US"/>
        </a:p>
      </dgm:t>
    </dgm:pt>
    <dgm:pt modelId="{1BB7E3D9-B5DB-4649-A0C3-0FCD070C86A2}" type="pres">
      <dgm:prSet presAssocID="{D9A1AC6E-24DF-4D9C-86F8-748D42B0D334}" presName="Name0" presStyleCnt="0">
        <dgm:presLayoutVars>
          <dgm:dir/>
          <dgm:animLvl val="lvl"/>
          <dgm:resizeHandles val="exact"/>
        </dgm:presLayoutVars>
      </dgm:prSet>
      <dgm:spPr/>
    </dgm:pt>
    <dgm:pt modelId="{F7C71B42-E15E-4708-8177-46265ED4CBC3}" type="pres">
      <dgm:prSet presAssocID="{5B13954C-7C5D-4796-9B90-E6016C5D196A}" presName="linNode" presStyleCnt="0"/>
      <dgm:spPr/>
    </dgm:pt>
    <dgm:pt modelId="{24C4A46A-9FDB-464C-B44E-75BA796FACFD}" type="pres">
      <dgm:prSet presAssocID="{5B13954C-7C5D-4796-9B90-E6016C5D196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845F92B-A767-4595-81AA-5CC852A92A5F}" type="pres">
      <dgm:prSet presAssocID="{5B13954C-7C5D-4796-9B90-E6016C5D196A}" presName="descendantText" presStyleLbl="alignAccFollowNode1" presStyleIdx="0" presStyleCnt="2">
        <dgm:presLayoutVars>
          <dgm:bulletEnabled val="1"/>
        </dgm:presLayoutVars>
      </dgm:prSet>
      <dgm:spPr/>
    </dgm:pt>
    <dgm:pt modelId="{284700A1-8477-4A99-BBBC-A643337D0903}" type="pres">
      <dgm:prSet presAssocID="{2D1CA4D9-D1F8-4CD5-A5F4-CDA4211E766B}" presName="sp" presStyleCnt="0"/>
      <dgm:spPr/>
    </dgm:pt>
    <dgm:pt modelId="{031BBC8F-F982-423A-ABE4-971D29ABDA9F}" type="pres">
      <dgm:prSet presAssocID="{3CC61A55-8CD1-4603-A85B-E034264494A9}" presName="linNode" presStyleCnt="0"/>
      <dgm:spPr/>
    </dgm:pt>
    <dgm:pt modelId="{4B804325-0C32-4693-ACBB-6DEDB0068972}" type="pres">
      <dgm:prSet presAssocID="{3CC61A55-8CD1-4603-A85B-E034264494A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076F3AC-A163-4A2A-92CE-177D91772DBF}" type="pres">
      <dgm:prSet presAssocID="{3CC61A55-8CD1-4603-A85B-E034264494A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D082725-33BB-401E-B427-8A8945C03C84}" srcId="{5B13954C-7C5D-4796-9B90-E6016C5D196A}" destId="{32F3AD4C-10D4-4723-8338-D9F834039AD3}" srcOrd="0" destOrd="0" parTransId="{97742700-0734-4DBE-A8D3-F4B8713E0398}" sibTransId="{67AF6825-8822-41B6-BE30-E05E2AF6808B}"/>
    <dgm:cxn modelId="{0EDA7F32-F996-4D72-A95F-1A885FE20EDC}" type="presOf" srcId="{D9A1AC6E-24DF-4D9C-86F8-748D42B0D334}" destId="{1BB7E3D9-B5DB-4649-A0C3-0FCD070C86A2}" srcOrd="0" destOrd="0" presId="urn:microsoft.com/office/officeart/2005/8/layout/vList5"/>
    <dgm:cxn modelId="{E61A6034-106F-43AC-AC92-93F3B129222A}" srcId="{D9A1AC6E-24DF-4D9C-86F8-748D42B0D334}" destId="{3CC61A55-8CD1-4603-A85B-E034264494A9}" srcOrd="1" destOrd="0" parTransId="{7F7498E5-06C0-40B4-ABE1-E4924321814D}" sibTransId="{4F0ECB81-2651-41B8-ABA2-FEC1AFEA417A}"/>
    <dgm:cxn modelId="{0EA1166C-AEE8-4A19-B8AC-F27C2C94FB13}" srcId="{D9A1AC6E-24DF-4D9C-86F8-748D42B0D334}" destId="{5B13954C-7C5D-4796-9B90-E6016C5D196A}" srcOrd="0" destOrd="0" parTransId="{95AC78C2-EF43-4A33-B131-DB4874B7C379}" sibTransId="{2D1CA4D9-D1F8-4CD5-A5F4-CDA4211E766B}"/>
    <dgm:cxn modelId="{C7E00C70-039E-4957-86DD-61B996BF0DD3}" type="presOf" srcId="{3CC61A55-8CD1-4603-A85B-E034264494A9}" destId="{4B804325-0C32-4693-ACBB-6DEDB0068972}" srcOrd="0" destOrd="0" presId="urn:microsoft.com/office/officeart/2005/8/layout/vList5"/>
    <dgm:cxn modelId="{E6D44674-59E0-4F7A-93F0-6264CE0E795F}" type="presOf" srcId="{2F317E9F-1944-4977-8599-E94D12FBCB96}" destId="{9845F92B-A767-4595-81AA-5CC852A92A5F}" srcOrd="0" destOrd="1" presId="urn:microsoft.com/office/officeart/2005/8/layout/vList5"/>
    <dgm:cxn modelId="{C8DDE9A9-C3F7-4DBF-A147-2023734A4BFE}" type="presOf" srcId="{D16E241C-4933-42BB-92A4-7D65D1853A1B}" destId="{0076F3AC-A163-4A2A-92CE-177D91772DBF}" srcOrd="0" destOrd="0" presId="urn:microsoft.com/office/officeart/2005/8/layout/vList5"/>
    <dgm:cxn modelId="{DBC12FAD-5C84-40E9-BF2D-C8C16F874FB1}" srcId="{3CC61A55-8CD1-4603-A85B-E034264494A9}" destId="{D16E241C-4933-42BB-92A4-7D65D1853A1B}" srcOrd="0" destOrd="0" parTransId="{C5F7657C-7ACC-42C1-AB7E-A0ED5F5C4627}" sibTransId="{13B2C498-2536-435A-BCE7-114FFC3595B6}"/>
    <dgm:cxn modelId="{A54B55AE-B7F2-458D-A199-13CD5FBE1AD6}" srcId="{5B13954C-7C5D-4796-9B90-E6016C5D196A}" destId="{2F317E9F-1944-4977-8599-E94D12FBCB96}" srcOrd="1" destOrd="0" parTransId="{E146275A-4138-42B1-82AB-F0D83841A26D}" sibTransId="{2C52D7FB-F6AB-4396-ACFF-2E1FD2B8C614}"/>
    <dgm:cxn modelId="{69C3B7CD-87B4-4DA0-823E-B0C9900866D1}" type="presOf" srcId="{5B13954C-7C5D-4796-9B90-E6016C5D196A}" destId="{24C4A46A-9FDB-464C-B44E-75BA796FACFD}" srcOrd="0" destOrd="0" presId="urn:microsoft.com/office/officeart/2005/8/layout/vList5"/>
    <dgm:cxn modelId="{8E1663E6-A0A0-45F5-BE09-57D450BA9163}" type="presOf" srcId="{32F3AD4C-10D4-4723-8338-D9F834039AD3}" destId="{9845F92B-A767-4595-81AA-5CC852A92A5F}" srcOrd="0" destOrd="0" presId="urn:microsoft.com/office/officeart/2005/8/layout/vList5"/>
    <dgm:cxn modelId="{53FFF64B-8412-4E1B-8E28-C0BEC09555F7}" type="presParOf" srcId="{1BB7E3D9-B5DB-4649-A0C3-0FCD070C86A2}" destId="{F7C71B42-E15E-4708-8177-46265ED4CBC3}" srcOrd="0" destOrd="0" presId="urn:microsoft.com/office/officeart/2005/8/layout/vList5"/>
    <dgm:cxn modelId="{2F85BC8A-F47E-4D7F-AE42-3C96A72F6CF6}" type="presParOf" srcId="{F7C71B42-E15E-4708-8177-46265ED4CBC3}" destId="{24C4A46A-9FDB-464C-B44E-75BA796FACFD}" srcOrd="0" destOrd="0" presId="urn:microsoft.com/office/officeart/2005/8/layout/vList5"/>
    <dgm:cxn modelId="{0889913F-E8E5-4BB4-85FC-B3D972A0705D}" type="presParOf" srcId="{F7C71B42-E15E-4708-8177-46265ED4CBC3}" destId="{9845F92B-A767-4595-81AA-5CC852A92A5F}" srcOrd="1" destOrd="0" presId="urn:microsoft.com/office/officeart/2005/8/layout/vList5"/>
    <dgm:cxn modelId="{96A77296-CC31-4385-B489-C28EFA039441}" type="presParOf" srcId="{1BB7E3D9-B5DB-4649-A0C3-0FCD070C86A2}" destId="{284700A1-8477-4A99-BBBC-A643337D0903}" srcOrd="1" destOrd="0" presId="urn:microsoft.com/office/officeart/2005/8/layout/vList5"/>
    <dgm:cxn modelId="{6740E619-1FC6-4C23-A6F5-34878E061983}" type="presParOf" srcId="{1BB7E3D9-B5DB-4649-A0C3-0FCD070C86A2}" destId="{031BBC8F-F982-423A-ABE4-971D29ABDA9F}" srcOrd="2" destOrd="0" presId="urn:microsoft.com/office/officeart/2005/8/layout/vList5"/>
    <dgm:cxn modelId="{9C2FEDD4-B4CB-4C89-9C42-465349117091}" type="presParOf" srcId="{031BBC8F-F982-423A-ABE4-971D29ABDA9F}" destId="{4B804325-0C32-4693-ACBB-6DEDB0068972}" srcOrd="0" destOrd="0" presId="urn:microsoft.com/office/officeart/2005/8/layout/vList5"/>
    <dgm:cxn modelId="{C83D17C1-79B1-4361-8A0F-7E76739B49F9}" type="presParOf" srcId="{031BBC8F-F982-423A-ABE4-971D29ABDA9F}" destId="{0076F3AC-A163-4A2A-92CE-177D91772D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55BA76-7BCA-4C9F-9E89-F1B3CFE8C2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90FA3B-60F0-41F4-AEA8-B9AD73EC748D}">
      <dgm:prSet/>
      <dgm:spPr/>
      <dgm:t>
        <a:bodyPr/>
        <a:lstStyle/>
        <a:p>
          <a:r>
            <a:rPr lang="en-US"/>
            <a:t>Uncertainty in peer supporter performance and participant retention.</a:t>
          </a:r>
        </a:p>
      </dgm:t>
    </dgm:pt>
    <dgm:pt modelId="{50EFD89C-DC4A-4192-BA8D-0037D11885AB}" type="parTrans" cxnId="{87A0DB27-5094-4B71-8EE6-5E3BE7AD7838}">
      <dgm:prSet/>
      <dgm:spPr/>
      <dgm:t>
        <a:bodyPr/>
        <a:lstStyle/>
        <a:p>
          <a:endParaRPr lang="en-US"/>
        </a:p>
      </dgm:t>
    </dgm:pt>
    <dgm:pt modelId="{CE3BC97B-18A5-4F0C-81DA-9C61771E3020}" type="sibTrans" cxnId="{87A0DB27-5094-4B71-8EE6-5E3BE7AD7838}">
      <dgm:prSet/>
      <dgm:spPr/>
      <dgm:t>
        <a:bodyPr/>
        <a:lstStyle/>
        <a:p>
          <a:endParaRPr lang="en-US"/>
        </a:p>
      </dgm:t>
    </dgm:pt>
    <dgm:pt modelId="{0E5804AE-6736-4D55-8711-6DA536AF3FD6}">
      <dgm:prSet/>
      <dgm:spPr/>
      <dgm:t>
        <a:bodyPr/>
        <a:lstStyle/>
        <a:p>
          <a:r>
            <a:rPr lang="en-US"/>
            <a:t>Early budgets underestimated and then miscalculated labor costs, reflecting inexperience.</a:t>
          </a:r>
        </a:p>
      </dgm:t>
    </dgm:pt>
    <dgm:pt modelId="{5E652329-433E-46B0-932C-1715596AA26C}" type="parTrans" cxnId="{C2BDD756-D6C7-4F64-B863-E9B90C24DFAF}">
      <dgm:prSet/>
      <dgm:spPr/>
      <dgm:t>
        <a:bodyPr/>
        <a:lstStyle/>
        <a:p>
          <a:endParaRPr lang="en-US"/>
        </a:p>
      </dgm:t>
    </dgm:pt>
    <dgm:pt modelId="{6BEC5356-265C-45C5-AA4A-F7DB2FA9AF8E}" type="sibTrans" cxnId="{C2BDD756-D6C7-4F64-B863-E9B90C24DFAF}">
      <dgm:prSet/>
      <dgm:spPr/>
      <dgm:t>
        <a:bodyPr/>
        <a:lstStyle/>
        <a:p>
          <a:endParaRPr lang="en-US"/>
        </a:p>
      </dgm:t>
    </dgm:pt>
    <dgm:pt modelId="{88AFADE7-3EB0-40BE-8206-EAA5229362A9}" type="pres">
      <dgm:prSet presAssocID="{A355BA76-7BCA-4C9F-9E89-F1B3CFE8C21E}" presName="root" presStyleCnt="0">
        <dgm:presLayoutVars>
          <dgm:dir/>
          <dgm:resizeHandles val="exact"/>
        </dgm:presLayoutVars>
      </dgm:prSet>
      <dgm:spPr/>
    </dgm:pt>
    <dgm:pt modelId="{283FBA31-72D5-42EB-94C8-537535EDB081}" type="pres">
      <dgm:prSet presAssocID="{4990FA3B-60F0-41F4-AEA8-B9AD73EC748D}" presName="compNode" presStyleCnt="0"/>
      <dgm:spPr/>
    </dgm:pt>
    <dgm:pt modelId="{C2600A6E-6EF5-4B57-8D60-D3D92BC6BE44}" type="pres">
      <dgm:prSet presAssocID="{4990FA3B-60F0-41F4-AEA8-B9AD73EC74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1E813CC-9FB6-40F7-847D-57E389EE6A22}" type="pres">
      <dgm:prSet presAssocID="{4990FA3B-60F0-41F4-AEA8-B9AD73EC748D}" presName="spaceRect" presStyleCnt="0"/>
      <dgm:spPr/>
    </dgm:pt>
    <dgm:pt modelId="{13F0ABB9-690A-4285-83B4-1AA7BC707649}" type="pres">
      <dgm:prSet presAssocID="{4990FA3B-60F0-41F4-AEA8-B9AD73EC748D}" presName="textRect" presStyleLbl="revTx" presStyleIdx="0" presStyleCnt="2">
        <dgm:presLayoutVars>
          <dgm:chMax val="1"/>
          <dgm:chPref val="1"/>
        </dgm:presLayoutVars>
      </dgm:prSet>
      <dgm:spPr/>
    </dgm:pt>
    <dgm:pt modelId="{9B50BA13-BEF3-4449-9D4C-117EE7E11E1B}" type="pres">
      <dgm:prSet presAssocID="{CE3BC97B-18A5-4F0C-81DA-9C61771E3020}" presName="sibTrans" presStyleCnt="0"/>
      <dgm:spPr/>
    </dgm:pt>
    <dgm:pt modelId="{D2DFD282-3FF9-41D7-B188-8FF98EA40CDA}" type="pres">
      <dgm:prSet presAssocID="{0E5804AE-6736-4D55-8711-6DA536AF3FD6}" presName="compNode" presStyleCnt="0"/>
      <dgm:spPr/>
    </dgm:pt>
    <dgm:pt modelId="{10D76D14-A6D0-4B02-A588-EEADDD72750D}" type="pres">
      <dgm:prSet presAssocID="{0E5804AE-6736-4D55-8711-6DA536AF3F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0E3C2D59-CF41-4441-B3FC-9B9FBFB58535}" type="pres">
      <dgm:prSet presAssocID="{0E5804AE-6736-4D55-8711-6DA536AF3FD6}" presName="spaceRect" presStyleCnt="0"/>
      <dgm:spPr/>
    </dgm:pt>
    <dgm:pt modelId="{D5DF797B-60FB-4E33-A118-12F0B91133E2}" type="pres">
      <dgm:prSet presAssocID="{0E5804AE-6736-4D55-8711-6DA536AF3F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728101-CA13-4C1B-8CA6-11CA686F07F0}" type="presOf" srcId="{A355BA76-7BCA-4C9F-9E89-F1B3CFE8C21E}" destId="{88AFADE7-3EB0-40BE-8206-EAA5229362A9}" srcOrd="0" destOrd="0" presId="urn:microsoft.com/office/officeart/2018/2/layout/IconLabelList"/>
    <dgm:cxn modelId="{87A0DB27-5094-4B71-8EE6-5E3BE7AD7838}" srcId="{A355BA76-7BCA-4C9F-9E89-F1B3CFE8C21E}" destId="{4990FA3B-60F0-41F4-AEA8-B9AD73EC748D}" srcOrd="0" destOrd="0" parTransId="{50EFD89C-DC4A-4192-BA8D-0037D11885AB}" sibTransId="{CE3BC97B-18A5-4F0C-81DA-9C61771E3020}"/>
    <dgm:cxn modelId="{3B559D40-B261-4A30-932B-4E7FE30F3745}" type="presOf" srcId="{4990FA3B-60F0-41F4-AEA8-B9AD73EC748D}" destId="{13F0ABB9-690A-4285-83B4-1AA7BC707649}" srcOrd="0" destOrd="0" presId="urn:microsoft.com/office/officeart/2018/2/layout/IconLabelList"/>
    <dgm:cxn modelId="{C2BDD756-D6C7-4F64-B863-E9B90C24DFAF}" srcId="{A355BA76-7BCA-4C9F-9E89-F1B3CFE8C21E}" destId="{0E5804AE-6736-4D55-8711-6DA536AF3FD6}" srcOrd="1" destOrd="0" parTransId="{5E652329-433E-46B0-932C-1715596AA26C}" sibTransId="{6BEC5356-265C-45C5-AA4A-F7DB2FA9AF8E}"/>
    <dgm:cxn modelId="{F22CB69B-24AE-4BB8-8832-8422D8283F7D}" type="presOf" srcId="{0E5804AE-6736-4D55-8711-6DA536AF3FD6}" destId="{D5DF797B-60FB-4E33-A118-12F0B91133E2}" srcOrd="0" destOrd="0" presId="urn:microsoft.com/office/officeart/2018/2/layout/IconLabelList"/>
    <dgm:cxn modelId="{E681ADBB-2F22-42B5-9512-330B17F40FBA}" type="presParOf" srcId="{88AFADE7-3EB0-40BE-8206-EAA5229362A9}" destId="{283FBA31-72D5-42EB-94C8-537535EDB081}" srcOrd="0" destOrd="0" presId="urn:microsoft.com/office/officeart/2018/2/layout/IconLabelList"/>
    <dgm:cxn modelId="{E1331C18-F689-4036-BC2B-A5FD03D7E2F4}" type="presParOf" srcId="{283FBA31-72D5-42EB-94C8-537535EDB081}" destId="{C2600A6E-6EF5-4B57-8D60-D3D92BC6BE44}" srcOrd="0" destOrd="0" presId="urn:microsoft.com/office/officeart/2018/2/layout/IconLabelList"/>
    <dgm:cxn modelId="{3FC2DE51-C1EB-43CA-909D-362E8D54812D}" type="presParOf" srcId="{283FBA31-72D5-42EB-94C8-537535EDB081}" destId="{11E813CC-9FB6-40F7-847D-57E389EE6A22}" srcOrd="1" destOrd="0" presId="urn:microsoft.com/office/officeart/2018/2/layout/IconLabelList"/>
    <dgm:cxn modelId="{B294745E-5567-4C5C-91E0-E892C4FF48A0}" type="presParOf" srcId="{283FBA31-72D5-42EB-94C8-537535EDB081}" destId="{13F0ABB9-690A-4285-83B4-1AA7BC707649}" srcOrd="2" destOrd="0" presId="urn:microsoft.com/office/officeart/2018/2/layout/IconLabelList"/>
    <dgm:cxn modelId="{D43CC33A-2C85-45F6-B914-BA6C163679BE}" type="presParOf" srcId="{88AFADE7-3EB0-40BE-8206-EAA5229362A9}" destId="{9B50BA13-BEF3-4449-9D4C-117EE7E11E1B}" srcOrd="1" destOrd="0" presId="urn:microsoft.com/office/officeart/2018/2/layout/IconLabelList"/>
    <dgm:cxn modelId="{9B45DBE4-E862-405F-823E-9E31BED3E3FE}" type="presParOf" srcId="{88AFADE7-3EB0-40BE-8206-EAA5229362A9}" destId="{D2DFD282-3FF9-41D7-B188-8FF98EA40CDA}" srcOrd="2" destOrd="0" presId="urn:microsoft.com/office/officeart/2018/2/layout/IconLabelList"/>
    <dgm:cxn modelId="{68F94498-CA8D-477C-8734-E194B601443E}" type="presParOf" srcId="{D2DFD282-3FF9-41D7-B188-8FF98EA40CDA}" destId="{10D76D14-A6D0-4B02-A588-EEADDD72750D}" srcOrd="0" destOrd="0" presId="urn:microsoft.com/office/officeart/2018/2/layout/IconLabelList"/>
    <dgm:cxn modelId="{ACED6269-2551-4A69-80AD-806BEF40C27E}" type="presParOf" srcId="{D2DFD282-3FF9-41D7-B188-8FF98EA40CDA}" destId="{0E3C2D59-CF41-4441-B3FC-9B9FBFB58535}" srcOrd="1" destOrd="0" presId="urn:microsoft.com/office/officeart/2018/2/layout/IconLabelList"/>
    <dgm:cxn modelId="{13BF4022-197D-4DDC-8E53-C2EAFA1142F0}" type="presParOf" srcId="{D2DFD282-3FF9-41D7-B188-8FF98EA40CDA}" destId="{D5DF797B-60FB-4E33-A118-12F0B91133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DD7D3-0785-461E-9EC0-4DDF669B795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CF73F-5235-4141-AC32-6A33B11A6AB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F28D5-3130-4112-B2A5-8E5530C6D0F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 pharmacists with burnout prevention strategies and coping tools.</a:t>
          </a:r>
        </a:p>
      </dsp:txBody>
      <dsp:txXfrm>
        <a:off x="1834517" y="469890"/>
        <a:ext cx="3148942" cy="1335915"/>
      </dsp:txXfrm>
    </dsp:sp>
    <dsp:sp modelId="{C30D7646-1CC6-4984-9273-E7929D30EC9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54376-DB87-4270-9EE3-5000E3A288C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8D5FB-4843-4FC6-8894-BB3E9824023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 peer support networks to boost well-being and job satisfaction.</a:t>
          </a:r>
        </a:p>
      </dsp:txBody>
      <dsp:txXfrm>
        <a:off x="7154322" y="469890"/>
        <a:ext cx="3148942" cy="1335915"/>
      </dsp:txXfrm>
    </dsp:sp>
    <dsp:sp modelId="{F74D5F39-7136-424C-902C-85CCEBD67B6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A683D-E77B-4C7D-BD7D-A118845D795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54A0D-197D-4DF9-B3C5-B28B9F4A58E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Strengthen workforce retention and enhance patient safety through mental resilience.</a:t>
          </a:r>
        </a:p>
      </dsp:txBody>
      <dsp:txXfrm>
        <a:off x="1834517" y="2545532"/>
        <a:ext cx="3148942" cy="1335915"/>
      </dsp:txXfrm>
    </dsp:sp>
    <dsp:sp modelId="{AB07A121-E75D-4B1A-A561-895F9EF3AA8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B1CFD-83A1-4B21-AE32-30FD5DA293D8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D8976-79F7-4192-8027-C42069CA0D3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web-based resources for ongoing support and education.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DB211-B8C8-4667-B208-74C3381E52C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Yong Huang (External PM):</a:t>
          </a:r>
          <a:r>
            <a:rPr lang="en-US" sz="2100" kern="1200" dirty="0"/>
            <a:t> Oversaw the project execution and ensured deliverables were met.</a:t>
          </a:r>
        </a:p>
      </dsp:txBody>
      <dsp:txXfrm>
        <a:off x="0" y="39687"/>
        <a:ext cx="3286125" cy="1971675"/>
      </dsp:txXfrm>
    </dsp:sp>
    <dsp:sp modelId="{CC67DBCE-84BF-4D39-A7ED-D617E02861B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 Senior Communications Specialist:</a:t>
          </a:r>
          <a:r>
            <a:rPr lang="en-US" sz="2100" kern="1200" dirty="0"/>
            <a:t> Led awareness and participant recruitment efforts.</a:t>
          </a:r>
        </a:p>
      </dsp:txBody>
      <dsp:txXfrm>
        <a:off x="3614737" y="39687"/>
        <a:ext cx="3286125" cy="1971675"/>
      </dsp:txXfrm>
    </dsp:sp>
    <dsp:sp modelId="{20FAAFFD-9A73-461C-BC48-E5658A71B88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Web Developer:</a:t>
          </a:r>
          <a:r>
            <a:rPr lang="en-US" sz="2100" kern="1200" dirty="0"/>
            <a:t> Developed and maintained the program  webpage.</a:t>
          </a:r>
        </a:p>
      </dsp:txBody>
      <dsp:txXfrm>
        <a:off x="7229475" y="39687"/>
        <a:ext cx="3286125" cy="1971675"/>
      </dsp:txXfrm>
    </dsp:sp>
    <dsp:sp modelId="{605B30A4-217E-4F16-9599-46C8E919EDB9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Member Engagement Coordinator:</a:t>
          </a:r>
          <a:r>
            <a:rPr lang="en-US" sz="2100" kern="1200" dirty="0"/>
            <a:t> Contracted psychologists and developed website content.</a:t>
          </a:r>
        </a:p>
      </dsp:txBody>
      <dsp:txXfrm>
        <a:off x="0" y="2339975"/>
        <a:ext cx="3286125" cy="1971675"/>
      </dsp:txXfrm>
    </dsp:sp>
    <dsp:sp modelId="{2584D3D8-9CA3-4078-9E0A-FF98F3A64777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Administrative Coordinator:</a:t>
          </a:r>
          <a:r>
            <a:rPr lang="en-US" sz="2100" kern="1200" dirty="0"/>
            <a:t> Secured meeting locations and managed logistics.</a:t>
          </a:r>
        </a:p>
      </dsp:txBody>
      <dsp:txXfrm>
        <a:off x="3614737" y="2339975"/>
        <a:ext cx="3286125" cy="1971675"/>
      </dsp:txXfrm>
    </dsp:sp>
    <dsp:sp modelId="{DDBC2A78-B976-4504-ACC5-923CFBF35CD5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NABP Chairperson &amp; NABP President:</a:t>
          </a:r>
          <a:r>
            <a:rPr lang="en-US" sz="2100" kern="1200" dirty="0"/>
            <a:t> Executive sponsorship</a:t>
          </a:r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DAE1A-8E47-4337-9506-DEF92D14C774}">
      <dsp:nvSpPr>
        <dsp:cNvPr id="0" name=""/>
        <dsp:cNvSpPr/>
      </dsp:nvSpPr>
      <dsp:spPr>
        <a:xfrm>
          <a:off x="0" y="2082"/>
          <a:ext cx="3785616" cy="10016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Charter estimated budget: </a:t>
          </a:r>
          <a:r>
            <a:rPr lang="en-US" sz="2800" b="1" kern="1200"/>
            <a:t>$8,760</a:t>
          </a:r>
          <a:endParaRPr lang="en-US" sz="2800" kern="1200"/>
        </a:p>
      </dsp:txBody>
      <dsp:txXfrm>
        <a:off x="48894" y="50976"/>
        <a:ext cx="3687828" cy="903819"/>
      </dsp:txXfrm>
    </dsp:sp>
    <dsp:sp modelId="{D989318D-08A9-4A3D-91F1-FD58768AA377}">
      <dsp:nvSpPr>
        <dsp:cNvPr id="0" name=""/>
        <dsp:cNvSpPr/>
      </dsp:nvSpPr>
      <dsp:spPr>
        <a:xfrm>
          <a:off x="0" y="1053770"/>
          <a:ext cx="3785616" cy="1001607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Baseline (refined) estimate: </a:t>
          </a:r>
          <a:r>
            <a:rPr lang="en-US" sz="2800" b="1" kern="1200"/>
            <a:t>$32,904.50</a:t>
          </a:r>
          <a:endParaRPr lang="en-US" sz="2800" kern="1200"/>
        </a:p>
      </dsp:txBody>
      <dsp:txXfrm>
        <a:off x="48894" y="1102664"/>
        <a:ext cx="3687828" cy="903819"/>
      </dsp:txXfrm>
    </dsp:sp>
    <dsp:sp modelId="{0BD571C4-6DD5-4BB8-AB67-01FA66D5FDDD}">
      <dsp:nvSpPr>
        <dsp:cNvPr id="0" name=""/>
        <dsp:cNvSpPr/>
      </dsp:nvSpPr>
      <dsp:spPr>
        <a:xfrm>
          <a:off x="0" y="2105458"/>
          <a:ext cx="3785616" cy="1001607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Final actual cost: </a:t>
          </a:r>
          <a:r>
            <a:rPr lang="en-US" sz="2800" b="1" kern="1200"/>
            <a:t>$28,351.87</a:t>
          </a:r>
          <a:endParaRPr lang="en-US" sz="2800" kern="1200"/>
        </a:p>
      </dsp:txBody>
      <dsp:txXfrm>
        <a:off x="48894" y="2154352"/>
        <a:ext cx="3687828" cy="903819"/>
      </dsp:txXfrm>
    </dsp:sp>
    <dsp:sp modelId="{E66DE893-6A7E-4786-ADE6-D341D44136A9}">
      <dsp:nvSpPr>
        <dsp:cNvPr id="0" name=""/>
        <dsp:cNvSpPr/>
      </dsp:nvSpPr>
      <dsp:spPr>
        <a:xfrm rot="5400000">
          <a:off x="6749964" y="292958"/>
          <a:ext cx="801286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Charter severely </a:t>
          </a:r>
          <a:r>
            <a:rPr lang="en-US" sz="1500" b="1" kern="1200"/>
            <a:t>underestimated labor costs</a:t>
          </a:r>
          <a:r>
            <a:rPr lang="en-US" sz="1500" kern="1200"/>
            <a:t> (assumed modest stipends).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Baseline recalculated labor using </a:t>
          </a:r>
          <a:r>
            <a:rPr lang="en-US" sz="1500" b="1" kern="1200"/>
            <a:t>standardized hourly rates</a:t>
          </a:r>
          <a:r>
            <a:rPr lang="en-US" sz="1500" kern="1200"/>
            <a:t> ($60/hr, $45/hr, $30/hr).</a:t>
          </a:r>
        </a:p>
      </dsp:txBody>
      <dsp:txXfrm rot="-5400000">
        <a:off x="3785615" y="3296423"/>
        <a:ext cx="6690868" cy="723054"/>
      </dsp:txXfrm>
    </dsp:sp>
    <dsp:sp modelId="{15AD4AF6-1476-4F54-9520-916FE6D85DD0}">
      <dsp:nvSpPr>
        <dsp:cNvPr id="0" name=""/>
        <dsp:cNvSpPr/>
      </dsp:nvSpPr>
      <dsp:spPr>
        <a:xfrm>
          <a:off x="0" y="3157146"/>
          <a:ext cx="3785616" cy="1001607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Main reasons for initial differences:</a:t>
          </a:r>
        </a:p>
      </dsp:txBody>
      <dsp:txXfrm>
        <a:off x="48894" y="3206040"/>
        <a:ext cx="3687828" cy="90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5F92B-A767-4595-81AA-5CC852A92A5F}">
      <dsp:nvSpPr>
        <dsp:cNvPr id="0" name=""/>
        <dsp:cNvSpPr/>
      </dsp:nvSpPr>
      <dsp:spPr>
        <a:xfrm rot="5400000">
          <a:off x="6301351" y="-2303368"/>
          <a:ext cx="169851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Shifted labor cost calculation method:</a:t>
          </a:r>
          <a:br>
            <a:rPr lang="en-US" sz="1600" kern="1200" dirty="0"/>
          </a:br>
          <a:r>
            <a:rPr lang="en-US" sz="1600" kern="1200" dirty="0"/>
            <a:t> ➔ From stipend assumption ($1500) to standardized hourly rate by task/deliverable ($22,730).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Refined HR time estimates:</a:t>
          </a:r>
          <a:br>
            <a:rPr lang="en-US" sz="1600" kern="1200" dirty="0"/>
          </a:br>
          <a:r>
            <a:rPr lang="en-US" sz="1600" kern="1200" dirty="0"/>
            <a:t> ➔ Realized some assigned full-day rates were overestimated due to idle/wait times.</a:t>
          </a:r>
        </a:p>
      </dsp:txBody>
      <dsp:txXfrm rot="-5400000">
        <a:off x="3785616" y="295282"/>
        <a:ext cx="6647069" cy="1532682"/>
      </dsp:txXfrm>
    </dsp:sp>
    <dsp:sp modelId="{24C4A46A-9FDB-464C-B44E-75BA796FACFD}">
      <dsp:nvSpPr>
        <dsp:cNvPr id="0" name=""/>
        <dsp:cNvSpPr/>
      </dsp:nvSpPr>
      <dsp:spPr>
        <a:xfrm>
          <a:off x="0" y="53"/>
          <a:ext cx="3785616" cy="2123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Budget Changes:</a:t>
          </a:r>
          <a:r>
            <a:rPr lang="en-US" sz="5400" kern="1200" dirty="0"/>
            <a:t> </a:t>
          </a:r>
        </a:p>
      </dsp:txBody>
      <dsp:txXfrm>
        <a:off x="103643" y="103696"/>
        <a:ext cx="3578330" cy="1915854"/>
      </dsp:txXfrm>
    </dsp:sp>
    <dsp:sp modelId="{0076F3AC-A163-4A2A-92CE-177D91772DBF}">
      <dsp:nvSpPr>
        <dsp:cNvPr id="0" name=""/>
        <dsp:cNvSpPr/>
      </dsp:nvSpPr>
      <dsp:spPr>
        <a:xfrm rot="5400000">
          <a:off x="6301351" y="-74071"/>
          <a:ext cx="1698512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Adding the online training course required hiring two additional contractors — a web developer and an instructional designer.</a:t>
          </a:r>
          <a:r>
            <a:rPr lang="en-US" sz="1600" kern="1200" dirty="0">
              <a:latin typeface="Aptos Display" panose="020F0302020204030204"/>
            </a:rPr>
            <a:t> </a:t>
          </a:r>
          <a:endParaRPr lang="en-US" sz="1600" kern="1200" dirty="0"/>
        </a:p>
      </dsp:txBody>
      <dsp:txXfrm rot="-5400000">
        <a:off x="3785616" y="2524579"/>
        <a:ext cx="6647069" cy="1532682"/>
      </dsp:txXfrm>
    </dsp:sp>
    <dsp:sp modelId="{4B804325-0C32-4693-ACBB-6DEDB0068972}">
      <dsp:nvSpPr>
        <dsp:cNvPr id="0" name=""/>
        <dsp:cNvSpPr/>
      </dsp:nvSpPr>
      <dsp:spPr>
        <a:xfrm>
          <a:off x="0" y="2229350"/>
          <a:ext cx="3785616" cy="21231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Resource Changes:</a:t>
          </a:r>
          <a:r>
            <a:rPr lang="en-US" sz="5400" kern="1200" dirty="0"/>
            <a:t> </a:t>
          </a:r>
        </a:p>
      </dsp:txBody>
      <dsp:txXfrm>
        <a:off x="103643" y="2332993"/>
        <a:ext cx="3578330" cy="1915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00A6E-6EF5-4B57-8D60-D3D92BC6BE44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ABB9-690A-4285-83B4-1AA7BC707649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Uncertainty in peer supporter performance and participant retention.</a:t>
          </a:r>
        </a:p>
      </dsp:txBody>
      <dsp:txXfrm>
        <a:off x="559800" y="3023411"/>
        <a:ext cx="4320000" cy="720000"/>
      </dsp:txXfrm>
    </dsp:sp>
    <dsp:sp modelId="{10D76D14-A6D0-4B02-A588-EEADDD72750D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F797B-60FB-4E33-A118-12F0B91133E2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Early budgets underestimated and then miscalculated labor costs, reflecting inexperience.</a:t>
          </a:r>
        </a:p>
      </dsp:txBody>
      <dsp:txXfrm>
        <a:off x="5635800" y="30234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7/ACM.0000000000001297" TargetMode="External"/><Relationship Id="rId2" Type="http://schemas.openxmlformats.org/officeDocument/2006/relationships/hyperlink" Target="https://doi.org/10.1007/s11096-022-01520-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bp.pharmacy/news/blog/working-to-support-pharmacist-mental-health-and-well-being/" TargetMode="External"/><Relationship Id="rId4" Type="http://schemas.openxmlformats.org/officeDocument/2006/relationships/hyperlink" Target="https://doi.org/10.36834/cmej.7112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312" y="5033704"/>
            <a:ext cx="9681882" cy="739880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Pharmacist Thrive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447" y="5993917"/>
            <a:ext cx="7315199" cy="86165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for Master's in Healthcare Data Analytics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Manager: Yong Huang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Picture">
            <a:extLst>
              <a:ext uri="{FF2B5EF4-FFF2-40B4-BE49-F238E27FC236}">
                <a16:creationId xmlns:a16="http://schemas.microsoft.com/office/drawing/2014/main" id="{19F33525-9BFB-7A93-C469-DD6E7396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" b="15190"/>
          <a:stretch/>
        </p:blipFill>
        <p:spPr>
          <a:xfrm>
            <a:off x="19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95CE-9123-68C0-1950-D339C51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Key External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1837-E778-FC15-2AFD-4720E24E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masis MT Pro Light"/>
              </a:rPr>
              <a:t>Web developer II</a:t>
            </a:r>
            <a:r>
              <a:rPr lang="en-US" dirty="0">
                <a:latin typeface="Amasis MT Pro Light"/>
              </a:rPr>
              <a:t>: Developed the webpage for peer-supporter training course</a:t>
            </a:r>
          </a:p>
          <a:p>
            <a:r>
              <a:rPr lang="en-US" b="1" dirty="0">
                <a:latin typeface="Amasis MT Pro Light"/>
              </a:rPr>
              <a:t>Instructional designer</a:t>
            </a:r>
            <a:r>
              <a:rPr lang="en-US" dirty="0">
                <a:latin typeface="Amasis MT Pro Light"/>
              </a:rPr>
              <a:t> and </a:t>
            </a:r>
            <a:r>
              <a:rPr lang="en-US" b="1" dirty="0">
                <a:latin typeface="Amasis MT Pro Light"/>
              </a:rPr>
              <a:t>psychologist</a:t>
            </a:r>
            <a:r>
              <a:rPr lang="en-US" dirty="0">
                <a:latin typeface="Amasis MT Pro Light"/>
              </a:rPr>
              <a:t>: Designed peer-supporter online training course</a:t>
            </a:r>
          </a:p>
          <a:p>
            <a:r>
              <a:rPr lang="en-US" dirty="0">
                <a:latin typeface="Amasis MT Pro Light"/>
              </a:rPr>
              <a:t>Three </a:t>
            </a:r>
            <a:r>
              <a:rPr lang="en-US" b="1" dirty="0">
                <a:latin typeface="Amasis MT Pro Light"/>
              </a:rPr>
              <a:t>psychologists</a:t>
            </a:r>
            <a:r>
              <a:rPr lang="en-US" dirty="0">
                <a:latin typeface="Amasis MT Pro Light"/>
              </a:rPr>
              <a:t>: Lead initial sessions</a:t>
            </a:r>
          </a:p>
          <a:p>
            <a:r>
              <a:rPr lang="en-US" b="1" dirty="0">
                <a:latin typeface="Amasis MT Pro Light"/>
              </a:rPr>
              <a:t>Peer supporters</a:t>
            </a:r>
            <a:r>
              <a:rPr lang="en-US" dirty="0">
                <a:latin typeface="Amasis MT Pro Light"/>
              </a:rPr>
              <a:t>: Volunteer pharmacists who lead discussions.</a:t>
            </a:r>
          </a:p>
        </p:txBody>
      </p:sp>
    </p:spTree>
    <p:extLst>
      <p:ext uri="{BB962C8B-B14F-4D97-AF65-F5344CB8AC3E}">
        <p14:creationId xmlns:p14="http://schemas.microsoft.com/office/powerpoint/2010/main" val="28818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5A223-5FD8-DA1E-863A-519443B0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Amasis MT Pro Medium"/>
              </a:rPr>
              <a:t>Deliverables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D4E2-04EA-B757-71E9-048C2676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48235"/>
                </a:solidFill>
                <a:latin typeface="Amasis MT Pro Light"/>
              </a:rPr>
              <a:t>Project management-related deliverables:</a:t>
            </a:r>
            <a:r>
              <a:rPr lang="en-US" sz="2000" dirty="0">
                <a:solidFill>
                  <a:srgbClr val="548235"/>
                </a:solidFill>
                <a:latin typeface="Amasis MT Pro Light"/>
              </a:rPr>
              <a:t>  </a:t>
            </a:r>
            <a:br>
              <a:rPr lang="en-US" sz="2000" dirty="0">
                <a:latin typeface="Amasis MT Pro Light"/>
              </a:rPr>
            </a:br>
            <a:r>
              <a:rPr lang="en-US" sz="2000" dirty="0">
                <a:solidFill>
                  <a:schemeClr val="tx2"/>
                </a:solidFill>
                <a:latin typeface="Amasis MT Pro Light"/>
              </a:rPr>
              <a:t>1. Stakeholder registry</a:t>
            </a:r>
            <a:br>
              <a:rPr lang="en-US" sz="2000" dirty="0">
                <a:latin typeface="Amasis MT Pro Light"/>
              </a:rPr>
            </a:br>
            <a:r>
              <a:rPr lang="en-US" sz="2000" dirty="0">
                <a:solidFill>
                  <a:schemeClr val="tx2"/>
                </a:solidFill>
                <a:latin typeface="Amasis MT Pro Light"/>
              </a:rPr>
              <a:t>2. Project charter</a:t>
            </a:r>
            <a:br>
              <a:rPr lang="en-US" sz="2000" dirty="0">
                <a:latin typeface="Amasis MT Pro Light"/>
              </a:rPr>
            </a:br>
            <a:r>
              <a:rPr lang="en-US" sz="2000" dirty="0">
                <a:solidFill>
                  <a:schemeClr val="tx2"/>
                </a:solidFill>
                <a:latin typeface="Amasis MT Pro Light"/>
              </a:rPr>
              <a:t>3. Scope Statement</a:t>
            </a:r>
            <a:br>
              <a:rPr lang="en-US" sz="2000" dirty="0">
                <a:latin typeface="Amasis MT Pro Light"/>
              </a:rPr>
            </a:br>
            <a:r>
              <a:rPr lang="en-US" sz="2000" dirty="0">
                <a:solidFill>
                  <a:schemeClr val="tx2"/>
                </a:solidFill>
                <a:latin typeface="Amasis MT Pro Light"/>
              </a:rPr>
              <a:t>4. Requirements traceability matrix</a:t>
            </a:r>
            <a:br>
              <a:rPr lang="en-US" sz="2000" dirty="0">
                <a:latin typeface="Amasis MT Pro Light"/>
              </a:rPr>
            </a:br>
            <a:r>
              <a:rPr lang="en-US" sz="2000" dirty="0">
                <a:solidFill>
                  <a:schemeClr val="tx2"/>
                </a:solidFill>
                <a:latin typeface="Amasis MT Pro Light"/>
              </a:rPr>
              <a:t>5. Work Breakdown Structure (WBS) with schedule, budget, and activity tracking</a:t>
            </a:r>
            <a:br>
              <a:rPr lang="en-US" sz="2000" dirty="0">
                <a:latin typeface="Amasis MT Pro Light"/>
              </a:rPr>
            </a:br>
            <a:r>
              <a:rPr lang="en-US" sz="2000" dirty="0">
                <a:solidFill>
                  <a:schemeClr val="tx2"/>
                </a:solidFill>
                <a:latin typeface="Amasis MT Pro Light"/>
              </a:rPr>
              <a:t>6. Probability impact matrix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477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405-BE6D-1C17-6788-D23ADD3C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Deliverables</a:t>
            </a:r>
          </a:p>
        </p:txBody>
      </p:sp>
      <p:pic>
        <p:nvPicPr>
          <p:cNvPr id="4" name="Content Placeholder 3" descr="A group of people sitting in a room&#10;&#10;AI-generated content may be incorrect.">
            <a:extLst>
              <a:ext uri="{FF2B5EF4-FFF2-40B4-BE49-F238E27FC236}">
                <a16:creationId xmlns:a16="http://schemas.microsoft.com/office/drawing/2014/main" id="{6E5AC6EB-26F7-A102-AE25-BBE364A2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42" y="1713115"/>
            <a:ext cx="3372639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5D415B-BCC5-170D-B6B4-F684F958B6E0}"/>
              </a:ext>
            </a:extLst>
          </p:cNvPr>
          <p:cNvSpPr txBox="1"/>
          <p:nvPr/>
        </p:nvSpPr>
        <p:spPr>
          <a:xfrm>
            <a:off x="4908507" y="1696856"/>
            <a:ext cx="63281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48235"/>
                </a:solidFill>
                <a:latin typeface="Amasis MT Pro Light"/>
              </a:rPr>
              <a:t>Product-related deliverables:</a:t>
            </a:r>
            <a:r>
              <a:rPr lang="en-US" sz="2400" dirty="0">
                <a:solidFill>
                  <a:srgbClr val="548235"/>
                </a:solidFill>
                <a:latin typeface="Amasis MT Pro Light"/>
              </a:rPr>
              <a:t> </a:t>
            </a:r>
            <a:r>
              <a:rPr lang="en-US" sz="2400" dirty="0">
                <a:solidFill>
                  <a:srgbClr val="548235"/>
                </a:solidFill>
                <a:latin typeface="WordVisiCarriageReturn_MSFontService"/>
              </a:rPr>
              <a:t> </a:t>
            </a:r>
            <a:br>
              <a:rPr lang="en-US" sz="2400" dirty="0">
                <a:solidFill>
                  <a:srgbClr val="548235"/>
                </a:solidFill>
                <a:latin typeface="WordVisiCarriageReturn_MSFontService"/>
              </a:rPr>
            </a:br>
            <a:r>
              <a:rPr lang="en-US" sz="2400" dirty="0">
                <a:latin typeface="Amasis MT Pro Light"/>
              </a:rPr>
              <a:t>1. Burnout prevention workshop sessions: A series of 5 group sessions scheduled every other Saturday over a 10-week cycle. A total of 5 cycles during the first year.</a:t>
            </a:r>
            <a:endParaRPr lang="en-US" sz="2400">
              <a:latin typeface="Aptos" panose="020B0004020202020204"/>
            </a:endParaRPr>
          </a:p>
          <a:p>
            <a:r>
              <a:rPr lang="en-US" sz="2400" dirty="0">
                <a:latin typeface="Amasis MT Pro Light"/>
              </a:rPr>
              <a:t>2. A NABP webpage for sign-ups and program details, educational materials and CE content.</a:t>
            </a:r>
            <a:br>
              <a:rPr lang="en-US" sz="2400" dirty="0">
                <a:latin typeface="Amasis MT Pro Light"/>
              </a:rPr>
            </a:br>
            <a:r>
              <a:rPr lang="en-US" sz="2400" dirty="0">
                <a:latin typeface="Amasis MT Pro Light"/>
              </a:rPr>
              <a:t>3. Flyers, email campaigns and digital promotion through NABP newsletters and social media.</a:t>
            </a:r>
            <a:br>
              <a:rPr lang="en-US" sz="2400" dirty="0">
                <a:latin typeface="Amasis MT Pro Light"/>
              </a:rPr>
            </a:br>
            <a:r>
              <a:rPr lang="en-US" sz="2400" dirty="0">
                <a:latin typeface="Amasis MT Pro Light"/>
              </a:rPr>
              <a:t>4. Collection of pre- and post- session surveys to assess participant satisfaction and effectiveness in reducing burnout.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65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B96C-71B2-145E-8937-7851D91D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Added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B2C1-226C-5548-D657-5F5ACA88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i="1">
                <a:latin typeface="Amasis MT Pro Light"/>
              </a:rPr>
              <a:t>An online training course for peer supporters—was added mid-project. </a:t>
            </a:r>
            <a:endParaRPr lang="en-US" sz="3200">
              <a:latin typeface="Amasis MT Pro Light"/>
            </a:endParaRPr>
          </a:p>
          <a:p>
            <a:r>
              <a:rPr lang="en-US" sz="3200" i="1">
                <a:latin typeface="Amasis MT Pro Light"/>
              </a:rPr>
              <a:t>Developed by an instructional designer and a </a:t>
            </a:r>
            <a:r>
              <a:rPr lang="en-US" sz="3200" i="1" dirty="0">
                <a:latin typeface="Amasis MT Pro Light"/>
              </a:rPr>
              <a:t>psychologist, and integrated into a standalone training site by a hired web developer. </a:t>
            </a:r>
            <a:endParaRPr lang="en-US" sz="3200">
              <a:latin typeface="Amasis MT Pro Light"/>
            </a:endParaRPr>
          </a:p>
          <a:p>
            <a:r>
              <a:rPr lang="en-US" sz="3200" i="1">
                <a:latin typeface="Amasis MT Pro Light"/>
              </a:rPr>
              <a:t>The addition was made to streamline </a:t>
            </a:r>
            <a:r>
              <a:rPr lang="en-US" sz="3200" i="1" dirty="0">
                <a:latin typeface="Amasis MT Pro Light"/>
              </a:rPr>
              <a:t>the training process and reduce the need for multiple live training sessions.</a:t>
            </a:r>
            <a:endParaRPr lang="en-US" sz="320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983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7C53-C9D3-19F2-7F26-6E1A88E9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masis MT Pro Medium"/>
              </a:rPr>
              <a:t>Success Criteria &amp; Early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E06A-8B5E-1A05-1A95-6024F81A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Success Criteria:</a:t>
            </a:r>
            <a:endParaRPr lang="en-US" sz="2400">
              <a:solidFill>
                <a:srgbClr val="548235"/>
              </a:solidFill>
              <a:latin typeface="Amasis MT Pro Light"/>
            </a:endParaRPr>
          </a:p>
          <a:p>
            <a:pPr algn="just"/>
            <a:r>
              <a:rPr lang="en-US" sz="2400" b="1" dirty="0">
                <a:latin typeface="Amasis MT Pro Light"/>
                <a:ea typeface="+mn-lt"/>
                <a:cs typeface="+mn-lt"/>
              </a:rPr>
              <a:t>Stress Reduction</a:t>
            </a:r>
            <a:r>
              <a:rPr lang="en-US" sz="2400" dirty="0">
                <a:latin typeface="Amasis MT Pro Light"/>
                <a:ea typeface="+mn-lt"/>
                <a:cs typeface="+mn-lt"/>
              </a:rPr>
              <a:t>: Pre- and post-session surveys to measure improvements (too early to assess).</a:t>
            </a:r>
            <a:endParaRPr lang="en-US" sz="2400" dirty="0">
              <a:latin typeface="Amasis MT Pro Light"/>
            </a:endParaRPr>
          </a:p>
          <a:p>
            <a:pPr algn="just"/>
            <a:r>
              <a:rPr lang="en-US" sz="2400" b="1" dirty="0">
                <a:latin typeface="Amasis MT Pro Light"/>
                <a:ea typeface="+mn-lt"/>
                <a:cs typeface="+mn-lt"/>
              </a:rPr>
              <a:t>Participant Engagement</a:t>
            </a:r>
            <a:r>
              <a:rPr lang="en-US" sz="2400" dirty="0">
                <a:latin typeface="Amasis MT Pro Light"/>
                <a:ea typeface="+mn-lt"/>
                <a:cs typeface="+mn-lt"/>
              </a:rPr>
              <a:t>: Target — 80% session completion.</a:t>
            </a:r>
          </a:p>
          <a:p>
            <a:pPr algn="just"/>
            <a:r>
              <a:rPr lang="en-US" sz="2400" b="1" dirty="0">
                <a:latin typeface="Amasis MT Pro Light"/>
                <a:ea typeface="+mn-lt"/>
                <a:cs typeface="+mn-lt"/>
              </a:rPr>
              <a:t>Positive Feedback</a:t>
            </a:r>
            <a:r>
              <a:rPr lang="en-US" sz="2400" dirty="0">
                <a:latin typeface="Amasis MT Pro Light"/>
                <a:ea typeface="+mn-lt"/>
                <a:cs typeface="+mn-lt"/>
              </a:rPr>
              <a:t>: Collect qualitative feedback on well-being, coping strategies, and job satisfaction.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Early Results:</a:t>
            </a:r>
            <a:endParaRPr lang="en-US" sz="2400" dirty="0">
              <a:solidFill>
                <a:srgbClr val="548235"/>
              </a:solidFill>
              <a:latin typeface="Amasis MT Pro Light"/>
            </a:endParaRPr>
          </a:p>
          <a:p>
            <a:pPr algn="just"/>
            <a:r>
              <a:rPr lang="en-US" sz="2400" dirty="0">
                <a:latin typeface="Amasis MT Pro Light"/>
                <a:ea typeface="+mn-lt"/>
                <a:cs typeface="+mn-lt"/>
              </a:rPr>
              <a:t>Strong initial sign-ups for first sessions.</a:t>
            </a:r>
            <a:endParaRPr lang="en-US" sz="2400" dirty="0">
              <a:latin typeface="Amasis MT Pro Light"/>
            </a:endParaRPr>
          </a:p>
          <a:p>
            <a:pPr algn="just"/>
            <a:r>
              <a:rPr lang="en-US" sz="2400" dirty="0">
                <a:latin typeface="Amasis MT Pro Light"/>
                <a:ea typeface="+mn-lt"/>
                <a:cs typeface="+mn-lt"/>
              </a:rPr>
              <a:t>Project completed </a:t>
            </a:r>
            <a:r>
              <a:rPr lang="en-US" sz="2400" b="1" dirty="0">
                <a:latin typeface="Amasis MT Pro Light"/>
                <a:ea typeface="+mn-lt"/>
                <a:cs typeface="+mn-lt"/>
              </a:rPr>
              <a:t>on time</a:t>
            </a:r>
            <a:r>
              <a:rPr lang="en-US" sz="2400" dirty="0">
                <a:latin typeface="Amasis MT Pro Light"/>
                <a:ea typeface="+mn-lt"/>
                <a:cs typeface="+mn-lt"/>
              </a:rPr>
              <a:t> and </a:t>
            </a:r>
            <a:r>
              <a:rPr lang="en-US" sz="2400" b="1">
                <a:latin typeface="Amasis MT Pro Light"/>
                <a:ea typeface="+mn-lt"/>
                <a:cs typeface="+mn-lt"/>
              </a:rPr>
              <a:t>$4,500 under </a:t>
            </a:r>
            <a:r>
              <a:rPr lang="en-US" sz="2400" b="1" dirty="0">
                <a:latin typeface="Amasis MT Pro Light"/>
                <a:ea typeface="+mn-lt"/>
                <a:cs typeface="+mn-lt"/>
              </a:rPr>
              <a:t>budget</a:t>
            </a:r>
            <a:endParaRPr lang="en-US" sz="2400" dirty="0">
              <a:latin typeface="Amasis MT Pro Light"/>
            </a:endParaRPr>
          </a:p>
          <a:p>
            <a:pPr algn="just"/>
            <a:endParaRPr lang="en-US" sz="2400" dirty="0">
              <a:latin typeface="Amasis MT Pro Light"/>
            </a:endParaRPr>
          </a:p>
          <a:p>
            <a:pPr algn="just"/>
            <a:endParaRPr lang="en-US" sz="2400" dirty="0">
              <a:latin typeface="Amasis MT Pro Light"/>
            </a:endParaRPr>
          </a:p>
          <a:p>
            <a:endParaRPr lang="en-US" sz="2400" dirty="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296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7115-DEFA-1344-9A84-A1CB7464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8170-AAC2-2065-FFE5-754EA836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masis MT Pro Light"/>
                <a:ea typeface="+mn-lt"/>
                <a:cs typeface="+mn-lt"/>
              </a:rPr>
              <a:t>Week 1</a:t>
            </a:r>
            <a:r>
              <a:rPr lang="en-US" dirty="0">
                <a:latin typeface="Amasis MT Pro Light"/>
                <a:ea typeface="+mn-lt"/>
                <a:cs typeface="+mn-lt"/>
              </a:rPr>
              <a:t>: Extended planning phase</a:t>
            </a: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Week 2</a:t>
            </a:r>
            <a:r>
              <a:rPr lang="en-US" dirty="0">
                <a:latin typeface="Amasis MT Pro Light"/>
                <a:ea typeface="+mn-lt"/>
                <a:cs typeface="+mn-lt"/>
              </a:rPr>
              <a:t>: Identified peer supporters; launched marketing &amp; outreach</a:t>
            </a: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Weeks 2–3</a:t>
            </a:r>
            <a:r>
              <a:rPr lang="en-US" dirty="0">
                <a:latin typeface="Amasis MT Pro Light"/>
                <a:ea typeface="+mn-lt"/>
                <a:cs typeface="+mn-lt"/>
              </a:rPr>
              <a:t>: Developed educational articles, CE session, and registration system</a:t>
            </a: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Weeks 4–9</a:t>
            </a:r>
            <a:r>
              <a:rPr lang="en-US" dirty="0">
                <a:latin typeface="Amasis MT Pro Light"/>
                <a:ea typeface="+mn-lt"/>
                <a:cs typeface="+mn-lt"/>
              </a:rPr>
              <a:t>: Ongoing marketing, registrant follow-up, and site maintenance</a:t>
            </a:r>
          </a:p>
          <a:p>
            <a:endParaRPr lang="en-US" dirty="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539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EDCF-2877-217B-509C-D679DFA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BE27-C673-457A-9140-D38833E7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masis MT Pro Light"/>
                <a:ea typeface="+mn-lt"/>
                <a:cs typeface="+mn-lt"/>
              </a:rPr>
              <a:t>Weeks 5–6</a:t>
            </a:r>
            <a:r>
              <a:rPr lang="en-US" dirty="0">
                <a:latin typeface="Amasis MT Pro Light"/>
                <a:ea typeface="+mn-lt"/>
                <a:cs typeface="+mn-lt"/>
              </a:rPr>
              <a:t>: Hired psychologists; finalized session structure</a:t>
            </a:r>
            <a:endParaRPr lang="en-US">
              <a:latin typeface="Amasis MT Pro Light"/>
            </a:endParaRP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Weeks 6–8</a:t>
            </a:r>
            <a:r>
              <a:rPr lang="en-US" dirty="0">
                <a:latin typeface="Amasis MT Pro Light"/>
                <a:ea typeface="+mn-lt"/>
                <a:cs typeface="+mn-lt"/>
              </a:rPr>
              <a:t>: Hired web developer &amp; instructional designer; created online training course</a:t>
            </a:r>
            <a:endParaRPr lang="en-US">
              <a:latin typeface="Amasis MT Pro Light"/>
            </a:endParaRP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Week 9</a:t>
            </a:r>
            <a:r>
              <a:rPr lang="en-US" dirty="0">
                <a:latin typeface="Amasis MT Pro Light"/>
                <a:ea typeface="+mn-lt"/>
                <a:cs typeface="+mn-lt"/>
              </a:rPr>
              <a:t>: Conducted peer supporter training</a:t>
            </a:r>
            <a:endParaRPr lang="en-US">
              <a:latin typeface="Amasis MT Pro Light"/>
            </a:endParaRP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Week 10</a:t>
            </a:r>
            <a:r>
              <a:rPr lang="en-US" dirty="0">
                <a:latin typeface="Amasis MT Pro Light"/>
                <a:ea typeface="+mn-lt"/>
                <a:cs typeface="+mn-lt"/>
              </a:rPr>
              <a:t>: Program sessions launched; project closed</a:t>
            </a:r>
            <a:endParaRPr lang="en-US">
              <a:latin typeface="Amasis MT Pro Light"/>
            </a:endParaRPr>
          </a:p>
          <a:p>
            <a:endParaRPr lang="en-US" dirty="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649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3D5B7-0D7B-488C-79F6-CBBB0DC0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Medium"/>
              </a:rPr>
              <a:t>Budget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2E7DE53-2AA5-4E39-1643-D0CF18EFA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223589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06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82B2-3109-70CA-0F26-ABD9B60A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8452-778A-A0A3-6A98-F2F4BEE9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Waterfall methodology</a:t>
            </a:r>
            <a:endParaRPr lang="en-US">
              <a:solidFill>
                <a:srgbClr val="548235"/>
              </a:solidFill>
              <a:latin typeface="Amasis MT Pro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Balanced resources</a:t>
            </a:r>
            <a:r>
              <a:rPr lang="en-US" dirty="0">
                <a:latin typeface="Amasis MT Pro Light"/>
                <a:ea typeface="+mn-lt"/>
                <a:cs typeface="+mn-lt"/>
              </a:rPr>
              <a:t>: </a:t>
            </a:r>
            <a:r>
              <a:rPr lang="en-US">
                <a:latin typeface="Amasis MT Pro Light"/>
                <a:ea typeface="+mn-lt"/>
                <a:cs typeface="+mn-lt"/>
              </a:rPr>
              <a:t>Combined volunteer peer supporters, targeted </a:t>
            </a:r>
            <a:r>
              <a:rPr lang="en-US" dirty="0">
                <a:latin typeface="Amasis MT Pro Light"/>
                <a:ea typeface="+mn-lt"/>
                <a:cs typeface="+mn-lt"/>
              </a:rPr>
              <a:t>psychologist support, and NABP staff resources to ensure cost-effectiveness and impact.</a:t>
            </a:r>
            <a:endParaRPr lang="en-US">
              <a:latin typeface="Amasis MT Pro Light"/>
            </a:endParaRPr>
          </a:p>
          <a:p>
            <a:r>
              <a:rPr lang="en-US">
                <a:latin typeface="Amasis MT Pro Light"/>
                <a:ea typeface="+mn-lt"/>
                <a:cs typeface="+mn-lt"/>
              </a:rPr>
              <a:t>Peer supporters recruited through NABP’s </a:t>
            </a:r>
            <a:r>
              <a:rPr lang="en-US" dirty="0">
                <a:latin typeface="Amasis MT Pro Light"/>
                <a:ea typeface="+mn-lt"/>
                <a:cs typeface="+mn-lt"/>
              </a:rPr>
              <a:t>outreach; psychologists hired jointly by PM and NABP team.</a:t>
            </a:r>
            <a:endParaRPr lang="en-US">
              <a:latin typeface="Amasis MT Pro Light"/>
            </a:endParaRPr>
          </a:p>
          <a:p>
            <a:r>
              <a:rPr lang="en-US">
                <a:latin typeface="Amasis MT Pro Light"/>
                <a:ea typeface="+mn-lt"/>
                <a:cs typeface="+mn-lt"/>
              </a:rPr>
              <a:t>Staff handled marketing, web development, content </a:t>
            </a:r>
            <a:r>
              <a:rPr lang="en-US" dirty="0">
                <a:latin typeface="Amasis MT Pro Light"/>
                <a:ea typeface="+mn-lt"/>
                <a:cs typeface="+mn-lt"/>
              </a:rPr>
              <a:t>creation, and meeting logistics.</a:t>
            </a:r>
            <a:endParaRPr lang="en-US">
              <a:latin typeface="Amasis MT Pro Light"/>
            </a:endParaRPr>
          </a:p>
          <a:p>
            <a:endParaRPr lang="en-US" dirty="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110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388-DFB0-4F08-8FC1-F672481C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Changes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8D57-49B9-7BE1-55C6-3AECDC47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Scope Changes:</a:t>
            </a:r>
            <a:r>
              <a:rPr lang="en-US" dirty="0">
                <a:latin typeface="Amasis MT Pro Light"/>
                <a:ea typeface="+mn-lt"/>
                <a:cs typeface="+mn-lt"/>
              </a:rPr>
              <a:t> </a:t>
            </a:r>
            <a:endParaRPr lang="en-US" b="1">
              <a:latin typeface="Amasis MT Pro Light"/>
              <a:ea typeface="+mn-lt"/>
              <a:cs typeface="+mn-l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Added an online training course for peer supporters.</a:t>
            </a: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Additional responsibilities assigned:</a:t>
            </a:r>
            <a:endParaRPr lang="en-US" dirty="0">
              <a:latin typeface="Amasis MT Pro Light"/>
            </a:endParaRPr>
          </a:p>
          <a:p>
            <a:pPr lvl="1"/>
            <a:r>
              <a:rPr lang="en-US" sz="2800" dirty="0">
                <a:latin typeface="Amasis MT Pro Light"/>
                <a:ea typeface="+mn-lt"/>
                <a:cs typeface="+mn-lt"/>
              </a:rPr>
              <a:t>Website monitoring and maintenance.</a:t>
            </a:r>
          </a:p>
          <a:p>
            <a:pPr lvl="1"/>
            <a:r>
              <a:rPr lang="en-US" sz="2800" dirty="0">
                <a:latin typeface="Amasis MT Pro Light"/>
                <a:ea typeface="+mn-lt"/>
                <a:cs typeface="+mn-lt"/>
              </a:rPr>
              <a:t>Signup confirmation.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Schedule Changes:</a:t>
            </a:r>
            <a:r>
              <a:rPr lang="en-US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masis MT Pro Light"/>
                <a:ea typeface="+mn-lt"/>
                <a:cs typeface="+mn-lt"/>
              </a:rPr>
              <a:t>Planning Phase was extended from two to seven days. Other phases were therefore delayed, and some tasks had to start concurrently.</a:t>
            </a:r>
            <a:endParaRPr lang="en-US" dirty="0">
              <a:latin typeface="Amasis MT Pro Light"/>
            </a:endParaRPr>
          </a:p>
          <a:p>
            <a:pPr marL="0" indent="0">
              <a:buNone/>
            </a:pPr>
            <a:endParaRPr lang="en-US" sz="1800" dirty="0">
              <a:latin typeface="Amasis MT Pro Light"/>
              <a:ea typeface="+mn-lt"/>
              <a:cs typeface="+mn-lt"/>
            </a:endParaRPr>
          </a:p>
          <a:p>
            <a:endParaRPr lang="en-US" sz="1200" i="1" dirty="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603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tressed with headache pharmacist ">
            <a:extLst>
              <a:ext uri="{FF2B5EF4-FFF2-40B4-BE49-F238E27FC236}">
                <a16:creationId xmlns:a16="http://schemas.microsoft.com/office/drawing/2014/main" id="{5F7CA084-FC94-F548-E6F8-6F60A19C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06" r="17908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7E8C-7299-1A76-AE54-72A0FB7C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masis MT Pro Medium"/>
              </a:rPr>
              <a:t>Rationale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55E3CB-71D3-5FE8-908B-4DF67DE1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108"/>
            <a:ext cx="3822189" cy="42848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masis MT Pro Light"/>
                <a:ea typeface="+mn-lt"/>
                <a:cs typeface="+mn-lt"/>
              </a:rPr>
              <a:t>Burnout affects over 51% of pharmacists (Dee et al., 2022) and worsened post-COVID (NABP, 2024).</a:t>
            </a:r>
            <a:endParaRPr lang="en-US" sz="2000">
              <a:latin typeface="Amasis MT Pro Light"/>
              <a:ea typeface="+mn-lt"/>
              <a:cs typeface="+mn-lt"/>
            </a:endParaRPr>
          </a:p>
          <a:p>
            <a:r>
              <a:rPr lang="en-US" sz="2000" dirty="0">
                <a:latin typeface="Amasis MT Pro Light"/>
                <a:ea typeface="+mn-lt"/>
                <a:cs typeface="+mn-lt"/>
              </a:rPr>
              <a:t>Burnout harms pharmacists' mental health and compromises patient safety (Anekwe, 2019).</a:t>
            </a:r>
            <a:endParaRPr lang="en-US">
              <a:latin typeface="Amasis MT Pro Light"/>
            </a:endParaRPr>
          </a:p>
          <a:p>
            <a:r>
              <a:rPr lang="en-US" sz="2000" dirty="0">
                <a:latin typeface="Amasis MT Pro Light"/>
                <a:ea typeface="+mn-lt"/>
                <a:cs typeface="+mn-lt"/>
              </a:rPr>
              <a:t>Pharmacists lack structured peer support systems, unlike physicians, nurses, and lawyers.</a:t>
            </a:r>
            <a:endParaRPr lang="en-US">
              <a:latin typeface="Amasis MT Pro Light"/>
            </a:endParaRPr>
          </a:p>
          <a:p>
            <a:endParaRPr lang="en-US" sz="2000" dirty="0">
              <a:latin typeface="Amasis MT Pro Light"/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1500" dirty="0">
                <a:latin typeface="Amasis MT Pro Light"/>
                <a:ea typeface="+mn-lt"/>
                <a:cs typeface="+mn-lt"/>
              </a:rPr>
              <a:t>Image source: Pharmacy Today (2023)</a:t>
            </a:r>
            <a:endParaRPr lang="en-US" sz="1500"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960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6993-B109-DAC2-7B70-41F8668E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Amasis MT Pro Medium"/>
              </a:rPr>
              <a:t>Changes Made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5E3185-0500-E6BC-0160-000EE2C4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7048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45101-9D37-2EC5-3640-769A4159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Amasis MT Pro Medium"/>
              </a:rPr>
              <a:t>Weaknesses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CD082A-D599-9C5C-E74F-C05C9DCB0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8725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00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924-53A4-4C2E-41AD-433DBF0D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Areas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6A54-F6CD-C701-A3FE-B11D0E2D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Data Analytics</a:t>
            </a:r>
            <a:r>
              <a:rPr lang="en-US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:</a:t>
            </a:r>
            <a:endParaRPr lang="en-US">
              <a:solidFill>
                <a:srgbClr val="548235"/>
              </a:solidFill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Develop an evaluation system using survey data, participation metrics, and feedback trends.</a:t>
            </a:r>
            <a:endParaRPr lang="en-US">
              <a:latin typeface="Amasis MT Pro Ligh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Program Expansion</a:t>
            </a:r>
            <a:r>
              <a:rPr lang="en-US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:</a:t>
            </a:r>
            <a:endParaRPr lang="en-US" dirty="0">
              <a:solidFill>
                <a:srgbClr val="548235"/>
              </a:solidFill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Scale to additional cities based on Year 1 results.</a:t>
            </a:r>
            <a:endParaRPr lang="en-US">
              <a:latin typeface="Amasis MT Pro Ligh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Continuous Improvement</a:t>
            </a:r>
            <a:r>
              <a:rPr lang="en-US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:</a:t>
            </a:r>
            <a:endParaRPr lang="en-US" dirty="0">
              <a:solidFill>
                <a:srgbClr val="548235"/>
              </a:solidFill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Refine peer supporter training based on feedback.</a:t>
            </a:r>
            <a:endParaRPr lang="en-US"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Enhance marketing strategies to improve participant engagement.</a:t>
            </a:r>
            <a:endParaRPr lang="en-US" dirty="0">
              <a:latin typeface="Amasis MT Pr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78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43E42D-007E-EB6D-671E-6924164E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Amasis MT Pro Medium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CA80-435D-80F1-9498-DAF81CAA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dirty="0">
              <a:solidFill>
                <a:schemeClr val="tx2"/>
              </a:solidFill>
              <a:latin typeface="Amasis MT Pro Light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Allow More Time for Planning</a:t>
            </a:r>
            <a:r>
              <a:rPr lang="en-US" sz="3200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: Early stages often take longer than expected.</a:t>
            </a:r>
          </a:p>
          <a:p>
            <a:r>
              <a:rPr lang="en-US" sz="3200" b="1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Save Multiple Baselines</a:t>
            </a:r>
            <a:r>
              <a:rPr lang="en-US" sz="3200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: After major schedule changes, saving new baselines helps accurately track progress and perform meaningful earned value analysis.</a:t>
            </a:r>
            <a:endParaRPr lang="en-US" sz="3200" dirty="0">
              <a:solidFill>
                <a:schemeClr val="tx2"/>
              </a:solidFill>
              <a:latin typeface="Amasis MT Pro Light"/>
            </a:endParaRPr>
          </a:p>
          <a:p>
            <a:endParaRPr lang="en-US" sz="1800">
              <a:solidFill>
                <a:schemeClr val="tx2"/>
              </a:solidFill>
              <a:latin typeface="Amasis M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009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1FEE-0F35-82DD-A30B-0AB4D295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6AA4-FCA0-F7EB-5E7E-07FD1471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9708-51E1-EF60-1A2A-4018FD88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masis MT Pro Light"/>
                <a:ea typeface="+mn-lt"/>
                <a:cs typeface="+mn-lt"/>
              </a:rPr>
              <a:t>Initial charter budget reflected my inexperience as a new project manager.</a:t>
            </a: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Future projects:</a:t>
            </a:r>
            <a:br>
              <a:rPr lang="en-US" dirty="0">
                <a:latin typeface="Amasis MT Pro Light"/>
                <a:ea typeface="+mn-lt"/>
                <a:cs typeface="+mn-lt"/>
              </a:rPr>
            </a:br>
            <a:r>
              <a:rPr lang="en-US" dirty="0">
                <a:latin typeface="Amasis MT Pro Light"/>
                <a:ea typeface="+mn-lt"/>
                <a:cs typeface="+mn-lt"/>
              </a:rPr>
              <a:t> ➔ Budget labor based on hours worked per deliverable, not broad assumptions.</a:t>
            </a:r>
            <a:br>
              <a:rPr lang="en-US" dirty="0">
                <a:latin typeface="Amasis MT Pro Light"/>
                <a:ea typeface="+mn-lt"/>
                <a:cs typeface="+mn-lt"/>
              </a:rPr>
            </a:br>
            <a:r>
              <a:rPr lang="en-US" dirty="0">
                <a:latin typeface="Amasis MT Pro Light"/>
                <a:ea typeface="+mn-lt"/>
                <a:cs typeface="+mn-lt"/>
              </a:rPr>
              <a:t> ➔ Recognize idle time and waiting periods when assigning costs.</a:t>
            </a: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Importance of continuous re-budgeting and reality checks during project execution.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C031B-5A6B-62BE-6B23-0A0B47EF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Amasis MT Pro Medium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5B13-2B65-C37E-E4D2-381A4B99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latin typeface="Amasis MT Pro Light"/>
              </a:rPr>
              <a:t>Dee, J., Dhuhaibawi, N., &amp; Hayden, J. C. (2022). A systematic review and pooled prevalence of burnout in pharmacists. </a:t>
            </a:r>
            <a:r>
              <a:rPr lang="en-US" sz="1700" i="1">
                <a:solidFill>
                  <a:schemeClr val="tx2"/>
                </a:solidFill>
                <a:latin typeface="Amasis MT Pro Light"/>
              </a:rPr>
              <a:t>International Journal of Clinical Pharmacy</a:t>
            </a:r>
            <a:r>
              <a:rPr lang="en-US" sz="1700">
                <a:solidFill>
                  <a:schemeClr val="tx2"/>
                </a:solidFill>
                <a:latin typeface="Amasis MT Pro Light"/>
              </a:rPr>
              <a:t>, </a:t>
            </a:r>
            <a:r>
              <a:rPr lang="en-US" sz="1700" i="1">
                <a:solidFill>
                  <a:schemeClr val="tx2"/>
                </a:solidFill>
                <a:latin typeface="Amasis MT Pro Light"/>
              </a:rPr>
              <a:t>1–10</a:t>
            </a:r>
            <a:r>
              <a:rPr lang="en-US" sz="1700">
                <a:solidFill>
                  <a:schemeClr val="tx2"/>
                </a:solidFill>
                <a:latin typeface="Amasis MT Pro Light"/>
              </a:rPr>
              <a:t>. </a:t>
            </a:r>
            <a:r>
              <a:rPr lang="en-US" sz="1700" u="sng">
                <a:solidFill>
                  <a:schemeClr val="tx2"/>
                </a:solidFill>
                <a:latin typeface="Amasis MT Pro Light"/>
                <a:hlinkClick r:id="rId2"/>
              </a:rPr>
              <a:t>https://doi.org/10.1007/s11096-022-01520-6</a:t>
            </a:r>
            <a:endParaRPr lang="en-US" sz="1700">
              <a:solidFill>
                <a:schemeClr val="tx2"/>
              </a:solidFill>
              <a:latin typeface="Amasis MT Pro Light"/>
            </a:endParaRPr>
          </a:p>
          <a:p>
            <a:r>
              <a:rPr lang="en-US" sz="1700">
                <a:solidFill>
                  <a:schemeClr val="tx2"/>
                </a:solidFill>
                <a:latin typeface="Amasis MT Pro Light"/>
              </a:rPr>
              <a:t>Shapiro, J., &amp; Galowitz, P. (2016). Peer support for clinicians: A programmatic approach. </a:t>
            </a:r>
            <a:r>
              <a:rPr lang="en-US" sz="1700" i="1">
                <a:solidFill>
                  <a:schemeClr val="tx2"/>
                </a:solidFill>
                <a:latin typeface="Amasis MT Pro Light"/>
              </a:rPr>
              <a:t>Academic Medicine, 91</a:t>
            </a:r>
            <a:r>
              <a:rPr lang="en-US" sz="1700">
                <a:solidFill>
                  <a:schemeClr val="tx2"/>
                </a:solidFill>
                <a:latin typeface="Amasis MT Pro Light"/>
              </a:rPr>
              <a:t>(9), 1200-1204. </a:t>
            </a:r>
            <a:r>
              <a:rPr lang="en-US" sz="1700" u="sng">
                <a:solidFill>
                  <a:schemeClr val="tx2"/>
                </a:solidFill>
                <a:latin typeface="Amasis MT Pro Light"/>
                <a:hlinkClick r:id="rId3"/>
              </a:rPr>
              <a:t>https://doi.org/10.1097/ACM.0000000000001297</a:t>
            </a:r>
            <a:endParaRPr lang="en-US" sz="1700">
              <a:solidFill>
                <a:schemeClr val="tx2"/>
              </a:solidFill>
              <a:latin typeface="Amasis MT Pro Light"/>
            </a:endParaRPr>
          </a:p>
          <a:p>
            <a:r>
              <a:rPr lang="en-US" sz="1700">
                <a:solidFill>
                  <a:schemeClr val="tx2"/>
                </a:solidFill>
                <a:latin typeface="Amasis MT Pro Light"/>
              </a:rPr>
              <a:t>Pereira, L., Radovic, T., &amp; Haykal, K. A. (2021). Peer support programs in the fields of medicine and nursing: A systematic search and narrative review. </a:t>
            </a:r>
            <a:r>
              <a:rPr lang="en-US" sz="1700" i="1">
                <a:solidFill>
                  <a:schemeClr val="tx2"/>
                </a:solidFill>
                <a:latin typeface="Amasis MT Pro Light"/>
              </a:rPr>
              <a:t>Canadian Medical Education Journal, 12</a:t>
            </a:r>
            <a:r>
              <a:rPr lang="en-US" sz="1700">
                <a:solidFill>
                  <a:schemeClr val="tx2"/>
                </a:solidFill>
                <a:latin typeface="Amasis MT Pro Light"/>
              </a:rPr>
              <a:t>(3), 113–125. </a:t>
            </a:r>
            <a:r>
              <a:rPr lang="en-US" sz="1700" u="sng">
                <a:solidFill>
                  <a:schemeClr val="tx2"/>
                </a:solidFill>
                <a:latin typeface="Amasis MT Pro Light"/>
                <a:hlinkClick r:id="rId4"/>
              </a:rPr>
              <a:t>https://doi.org/10.36834/cmej.71129</a:t>
            </a:r>
            <a:endParaRPr lang="en-US" sz="1700">
              <a:solidFill>
                <a:schemeClr val="tx2"/>
              </a:solidFill>
              <a:latin typeface="Amasis MT Pro Light"/>
            </a:endParaRPr>
          </a:p>
          <a:p>
            <a:r>
              <a:rPr lang="en-US" sz="1700">
                <a:solidFill>
                  <a:schemeClr val="tx2"/>
                </a:solidFill>
                <a:latin typeface="Amasis MT Pro Light"/>
              </a:rPr>
              <a:t>National Association of Boards of Pharmacy (NABP). (2024). </a:t>
            </a:r>
            <a:r>
              <a:rPr lang="en-US" sz="1700" i="1">
                <a:solidFill>
                  <a:schemeClr val="tx2"/>
                </a:solidFill>
                <a:latin typeface="Amasis MT Pro Light"/>
              </a:rPr>
              <a:t>Working to support pharmacist mental health and well-being</a:t>
            </a:r>
            <a:r>
              <a:rPr lang="en-US" sz="1700">
                <a:solidFill>
                  <a:schemeClr val="tx2"/>
                </a:solidFill>
                <a:latin typeface="Amasis MT Pro Light"/>
              </a:rPr>
              <a:t>. Retrieved March 14, 2025, from </a:t>
            </a:r>
            <a:r>
              <a:rPr lang="en-US" sz="1700" u="sng">
                <a:solidFill>
                  <a:schemeClr val="tx2"/>
                </a:solidFill>
                <a:latin typeface="Amasis MT Pro Light"/>
                <a:hlinkClick r:id="rId5"/>
              </a:rPr>
              <a:t>https://nabp.pharmacy/news/blog/working-to-support-pharmacist-mental-health-and-well-being/</a:t>
            </a:r>
            <a:endParaRPr lang="en-US" sz="1700">
              <a:solidFill>
                <a:schemeClr val="tx2"/>
              </a:solidFill>
              <a:latin typeface="Amasis MT Pro Light"/>
            </a:endParaRPr>
          </a:p>
          <a:p>
            <a:endParaRPr lang="en-US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ACC6A-7A7B-9833-49B4-97FA6CC7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Amasis MT Pro Medium"/>
              </a:rPr>
              <a:t>Rationale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786D-04C8-C69D-F9F6-043C2550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Pharmacist Thrive Program</a:t>
            </a:r>
            <a:r>
              <a:rPr lang="en-US" sz="2400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 provides peer-support workshops that complement NABP’s mental health initiative with a cost-effective, structured, and practical solution.</a:t>
            </a:r>
            <a:endParaRPr lang="en-US" sz="2400">
              <a:solidFill>
                <a:schemeClr val="tx2"/>
              </a:solidFill>
              <a:latin typeface="Amasis MT Pro Light"/>
            </a:endParaRPr>
          </a:p>
          <a:p>
            <a:r>
              <a:rPr lang="en-US" sz="2400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Reduces stress and improves retention, addressing the pharmacist shortage.</a:t>
            </a:r>
            <a:endParaRPr lang="en-US" sz="2400">
              <a:solidFill>
                <a:schemeClr val="tx2"/>
              </a:solidFill>
              <a:latin typeface="Amasis MT Pro Light"/>
            </a:endParaRPr>
          </a:p>
          <a:p>
            <a:r>
              <a:rPr lang="en-US" sz="2400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Protects patient safety by supporting pharmacist focus and well-being.</a:t>
            </a:r>
            <a:endParaRPr lang="en-US" sz="2400">
              <a:solidFill>
                <a:schemeClr val="tx2"/>
              </a:solidFill>
              <a:latin typeface="Amasis MT Pro Light"/>
            </a:endParaRPr>
          </a:p>
          <a:p>
            <a:r>
              <a:rPr lang="en-US" sz="2400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Builds on physician peer support successes while adapting for pharmacists' needs (Shapiro &amp; </a:t>
            </a:r>
            <a:r>
              <a:rPr lang="en-US" sz="2400" err="1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Galowitz</a:t>
            </a:r>
            <a:r>
              <a:rPr lang="en-US" sz="2400" dirty="0">
                <a:solidFill>
                  <a:schemeClr val="tx2"/>
                </a:solidFill>
                <a:latin typeface="Amasis MT Pro Light"/>
                <a:ea typeface="+mn-lt"/>
                <a:cs typeface="+mn-lt"/>
              </a:rPr>
              <a:t>, 2016; Pereira et al., 2021).</a:t>
            </a:r>
            <a:endParaRPr lang="en-US" sz="2400" dirty="0">
              <a:solidFill>
                <a:schemeClr val="tx2"/>
              </a:solidFill>
              <a:latin typeface="Amasis MT Pro Light"/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DFA8-11DC-713B-B40E-EFA78B22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AC09F-D031-C88D-8753-0956FA1E6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31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05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E8F2-93EA-8C74-3F97-85CDA4F8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080-7E2F-559E-BB38-42C1F5C9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417"/>
            <a:ext cx="5696198" cy="4331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masis MT Pro Light"/>
                <a:ea typeface="+mn-lt"/>
                <a:cs typeface="+mn-lt"/>
              </a:rPr>
              <a:t>Pilot in </a:t>
            </a:r>
            <a:r>
              <a:rPr lang="en-US" b="1" dirty="0">
                <a:latin typeface="Amasis MT Pro Light"/>
                <a:ea typeface="+mn-lt"/>
                <a:cs typeface="+mn-lt"/>
              </a:rPr>
              <a:t>three cities</a:t>
            </a:r>
            <a:endParaRPr lang="en-US">
              <a:latin typeface="Amasis MT Pro Light"/>
            </a:endParaRP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Ten-week cycles</a:t>
            </a:r>
            <a:r>
              <a:rPr lang="en-US" dirty="0">
                <a:latin typeface="Amasis MT Pro Light"/>
                <a:ea typeface="+mn-lt"/>
                <a:cs typeface="+mn-lt"/>
              </a:rPr>
              <a:t> with </a:t>
            </a:r>
            <a:r>
              <a:rPr lang="en-US" b="1" dirty="0">
                <a:latin typeface="Amasis MT Pro Light"/>
                <a:ea typeface="+mn-lt"/>
                <a:cs typeface="+mn-lt"/>
              </a:rPr>
              <a:t>meetings every other Saturday </a:t>
            </a:r>
            <a:endParaRPr lang="en-US" b="1" dirty="0">
              <a:latin typeface="Amasis MT Pro Light"/>
            </a:endParaRP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Session 1</a:t>
            </a:r>
            <a:r>
              <a:rPr lang="en-US" dirty="0">
                <a:latin typeface="Amasis MT Pro Light"/>
                <a:ea typeface="+mn-lt"/>
                <a:cs typeface="+mn-lt"/>
              </a:rPr>
              <a:t>: Led by a psychologist</a:t>
            </a:r>
            <a:endParaRPr lang="en-US">
              <a:latin typeface="Amasis MT Pro Light"/>
            </a:endParaRPr>
          </a:p>
          <a:p>
            <a:r>
              <a:rPr lang="en-US" b="1" dirty="0">
                <a:latin typeface="Amasis MT Pro Light"/>
                <a:ea typeface="+mn-lt"/>
                <a:cs typeface="+mn-lt"/>
              </a:rPr>
              <a:t>Sessions 2–5</a:t>
            </a:r>
            <a:r>
              <a:rPr lang="en-US" dirty="0">
                <a:latin typeface="Amasis MT Pro Light"/>
                <a:ea typeface="+mn-lt"/>
                <a:cs typeface="+mn-lt"/>
              </a:rPr>
              <a:t>: Led by trained peer supporters</a:t>
            </a:r>
            <a:endParaRPr lang="en-US" dirty="0">
              <a:latin typeface="Amasis MT Pro Light"/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04B37D-291D-6D61-7347-B3F5A40A1126}"/>
              </a:ext>
            </a:extLst>
          </p:cNvPr>
          <p:cNvSpPr/>
          <p:nvPr/>
        </p:nvSpPr>
        <p:spPr>
          <a:xfrm>
            <a:off x="8579588" y="958660"/>
            <a:ext cx="1268228" cy="1017040"/>
          </a:xfrm>
          <a:prstGeom prst="round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3C345-3390-BAEC-936F-EDE4DE198C61}"/>
              </a:ext>
            </a:extLst>
          </p:cNvPr>
          <p:cNvSpPr/>
          <p:nvPr/>
        </p:nvSpPr>
        <p:spPr>
          <a:xfrm>
            <a:off x="10482330" y="2114744"/>
            <a:ext cx="1140376" cy="935214"/>
          </a:xfrm>
          <a:prstGeom prst="round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sz="1800" baseline="0">
                <a:latin typeface="Aptos"/>
                <a:ea typeface="Segoe UI"/>
                <a:cs typeface="Segoe UI"/>
              </a:rPr>
              <a:t>Week 1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1200" baseline="0">
                <a:latin typeface="Aptos"/>
                <a:ea typeface="Segoe UI"/>
                <a:cs typeface="Segoe UI"/>
              </a:rPr>
              <a:t>Psychologist-led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221442-3836-7F8D-9CFF-0D5A3A47DFC5}"/>
              </a:ext>
            </a:extLst>
          </p:cNvPr>
          <p:cNvSpPr/>
          <p:nvPr/>
        </p:nvSpPr>
        <p:spPr>
          <a:xfrm>
            <a:off x="9843367" y="3823150"/>
            <a:ext cx="1252886" cy="971013"/>
          </a:xfrm>
          <a:prstGeom prst="round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8E68B6-720C-338F-0EC9-67F20F50F477}"/>
              </a:ext>
            </a:extLst>
          </p:cNvPr>
          <p:cNvSpPr/>
          <p:nvPr/>
        </p:nvSpPr>
        <p:spPr>
          <a:xfrm>
            <a:off x="7373560" y="3813222"/>
            <a:ext cx="1242658" cy="981241"/>
          </a:xfrm>
          <a:prstGeom prst="round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2D343A-66D7-3A19-9EF7-4E433C4F991C}"/>
              </a:ext>
            </a:extLst>
          </p:cNvPr>
          <p:cNvSpPr/>
          <p:nvPr/>
        </p:nvSpPr>
        <p:spPr>
          <a:xfrm>
            <a:off x="6840796" y="2206499"/>
            <a:ext cx="1314255" cy="930100"/>
          </a:xfrm>
          <a:prstGeom prst="roundRect">
            <a:avLst/>
          </a:prstGeom>
          <a:solidFill>
            <a:schemeClr val="bg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C6C40-167A-FBE8-4D71-0FAA1973144F}"/>
              </a:ext>
            </a:extLst>
          </p:cNvPr>
          <p:cNvSpPr txBox="1"/>
          <p:nvPr/>
        </p:nvSpPr>
        <p:spPr>
          <a:xfrm>
            <a:off x="8709302" y="1002362"/>
            <a:ext cx="10146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en-US" sz="1800" baseline="0" dirty="0">
                <a:latin typeface="Aptos"/>
                <a:ea typeface="Segoe UI"/>
                <a:cs typeface="Segoe UI"/>
              </a:rPr>
              <a:t>Week 1</a:t>
            </a:r>
            <a:r>
              <a:rPr lang="en-US" sz="1800" dirty="0">
                <a:latin typeface="Aptos"/>
                <a:ea typeface="Segoe UI"/>
                <a:cs typeface="Segoe UI"/>
              </a:rPr>
              <a:t>​</a:t>
            </a:r>
            <a:endParaRPr lang="en-US" dirty="0"/>
          </a:p>
          <a:p>
            <a:pPr algn="ctr" rtl="0"/>
            <a:r>
              <a:rPr lang="en-US" sz="1200" baseline="0" dirty="0">
                <a:latin typeface="Aptos"/>
                <a:ea typeface="Segoe UI"/>
                <a:cs typeface="Segoe UI"/>
              </a:rPr>
              <a:t>Psychologist-led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C6B48-F600-5A49-749F-4924E6386B21}"/>
              </a:ext>
            </a:extLst>
          </p:cNvPr>
          <p:cNvSpPr txBox="1"/>
          <p:nvPr/>
        </p:nvSpPr>
        <p:spPr>
          <a:xfrm>
            <a:off x="6980738" y="2204173"/>
            <a:ext cx="10146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1800" baseline="0" dirty="0">
                <a:latin typeface="Aptos"/>
                <a:ea typeface="Segoe UI"/>
                <a:cs typeface="Segoe UI"/>
              </a:rPr>
              <a:t>Week </a:t>
            </a:r>
            <a:r>
              <a:rPr lang="en-US" dirty="0">
                <a:latin typeface="Aptos"/>
                <a:ea typeface="Segoe UI"/>
                <a:cs typeface="Segoe UI"/>
              </a:rPr>
              <a:t>9</a:t>
            </a:r>
            <a:r>
              <a:rPr lang="en-US" sz="1800" dirty="0">
                <a:latin typeface="Aptos"/>
                <a:ea typeface="Segoe UI"/>
                <a:cs typeface="Segoe UI"/>
              </a:rPr>
              <a:t>​</a:t>
            </a:r>
          </a:p>
          <a:p>
            <a:pPr algn="ctr"/>
            <a:r>
              <a:rPr lang="en-US" sz="1200" dirty="0">
                <a:latin typeface="Aptos"/>
                <a:cs typeface="Segoe UI"/>
              </a:rPr>
              <a:t>Peer supporter-led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9797A-A30F-1F1C-0183-AA2F26D6D819}"/>
              </a:ext>
            </a:extLst>
          </p:cNvPr>
          <p:cNvSpPr txBox="1"/>
          <p:nvPr/>
        </p:nvSpPr>
        <p:spPr>
          <a:xfrm>
            <a:off x="7492147" y="3820228"/>
            <a:ext cx="10095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1800" baseline="0" dirty="0">
                <a:latin typeface="Aptos"/>
                <a:ea typeface="Segoe UI"/>
                <a:cs typeface="Segoe UI"/>
              </a:rPr>
              <a:t>Week </a:t>
            </a:r>
            <a:r>
              <a:rPr lang="en-US" dirty="0">
                <a:latin typeface="Aptos"/>
                <a:ea typeface="Segoe UI"/>
                <a:cs typeface="Segoe UI"/>
              </a:rPr>
              <a:t>7</a:t>
            </a:r>
            <a:r>
              <a:rPr lang="en-US" sz="1800" dirty="0">
                <a:latin typeface="Aptos"/>
                <a:ea typeface="Segoe UI"/>
                <a:cs typeface="Segoe UI"/>
              </a:rPr>
              <a:t>​</a:t>
            </a:r>
          </a:p>
          <a:p>
            <a:pPr algn="ctr"/>
            <a:r>
              <a:rPr lang="en-US" sz="1200" dirty="0">
                <a:latin typeface="Aptos"/>
                <a:cs typeface="Segoe UI"/>
              </a:rPr>
              <a:t>Peer supporter-led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2F037-8708-DA7B-BE40-DB5A17B011B4}"/>
              </a:ext>
            </a:extLst>
          </p:cNvPr>
          <p:cNvSpPr txBox="1"/>
          <p:nvPr/>
        </p:nvSpPr>
        <p:spPr>
          <a:xfrm>
            <a:off x="9962254" y="3866254"/>
            <a:ext cx="10146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1800" baseline="0" dirty="0">
                <a:latin typeface="Aptos"/>
                <a:ea typeface="Segoe UI"/>
                <a:cs typeface="Segoe UI"/>
              </a:rPr>
              <a:t>Week </a:t>
            </a:r>
            <a:r>
              <a:rPr lang="en-US" dirty="0">
                <a:latin typeface="Aptos"/>
                <a:ea typeface="Segoe UI"/>
                <a:cs typeface="Segoe UI"/>
              </a:rPr>
              <a:t>5</a:t>
            </a:r>
            <a:r>
              <a:rPr lang="en-US" sz="1800" dirty="0">
                <a:latin typeface="Aptos"/>
                <a:ea typeface="Segoe UI"/>
                <a:cs typeface="Segoe UI"/>
              </a:rPr>
              <a:t>​</a:t>
            </a:r>
          </a:p>
          <a:p>
            <a:pPr algn="ctr"/>
            <a:r>
              <a:rPr lang="en-US" sz="1200" dirty="0">
                <a:latin typeface="Aptos"/>
                <a:cs typeface="Segoe UI"/>
              </a:rPr>
              <a:t>Peer supporter-led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0BE01-D7D3-7CA4-F2DD-00FB26B0ECE4}"/>
              </a:ext>
            </a:extLst>
          </p:cNvPr>
          <p:cNvSpPr txBox="1"/>
          <p:nvPr/>
        </p:nvSpPr>
        <p:spPr>
          <a:xfrm>
            <a:off x="10514577" y="2137691"/>
            <a:ext cx="10760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sz="1800" baseline="0" dirty="0">
                <a:latin typeface="Aptos"/>
                <a:ea typeface="Segoe UI"/>
                <a:cs typeface="Segoe UI"/>
              </a:rPr>
              <a:t>Week </a:t>
            </a:r>
            <a:r>
              <a:rPr lang="en-US" dirty="0">
                <a:latin typeface="Aptos"/>
                <a:ea typeface="Segoe UI"/>
                <a:cs typeface="Segoe UI"/>
              </a:rPr>
              <a:t>3</a:t>
            </a:r>
            <a:endParaRPr lang="en-US" sz="1800" dirty="0">
              <a:latin typeface="Aptos"/>
              <a:ea typeface="Segoe UI"/>
              <a:cs typeface="Segoe UI"/>
            </a:endParaRPr>
          </a:p>
          <a:p>
            <a:pPr algn="ctr"/>
            <a:r>
              <a:rPr lang="en-US" sz="1200" dirty="0">
                <a:latin typeface="Aptos"/>
                <a:cs typeface="Segoe UI"/>
              </a:rPr>
              <a:t>Peer supporter-</a:t>
            </a:r>
            <a:r>
              <a:rPr lang="en-US" sz="1200" dirty="0">
                <a:cs typeface="Segoe UI"/>
              </a:rPr>
              <a:t>led</a:t>
            </a:r>
            <a:endParaRPr lang="en-US" sz="1200" dirty="0"/>
          </a:p>
        </p:txBody>
      </p:sp>
      <p:pic>
        <p:nvPicPr>
          <p:cNvPr id="16" name="Graphic 15" descr="Arrow circle outline">
            <a:extLst>
              <a:ext uri="{FF2B5EF4-FFF2-40B4-BE49-F238E27FC236}">
                <a16:creationId xmlns:a16="http://schemas.microsoft.com/office/drawing/2014/main" id="{4F6B4F7F-A89C-16AA-699F-C3D2CBAA8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5847" y="1938755"/>
            <a:ext cx="2044614" cy="20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53B-C32A-1950-2AA1-788234A0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C446-E4C1-63AB-B1CA-53011F21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Human Resources</a:t>
            </a:r>
            <a:r>
              <a:rPr lang="en-US" b="1" dirty="0">
                <a:latin typeface="Amasis MT Pro Light"/>
                <a:ea typeface="+mn-lt"/>
                <a:cs typeface="+mn-lt"/>
              </a:rPr>
              <a:t>:</a:t>
            </a:r>
            <a:r>
              <a:rPr lang="en-US" dirty="0">
                <a:latin typeface="Amasis MT Pro Light"/>
                <a:ea typeface="+mn-lt"/>
                <a:cs typeface="+mn-lt"/>
              </a:rPr>
              <a:t> </a:t>
            </a:r>
            <a:endParaRPr lang="en-US"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Three contracted psychologists for initial sessions.</a:t>
            </a:r>
            <a:endParaRPr lang="en-US"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Six trained peer supporters (two per city) for facilitating discussions.</a:t>
            </a:r>
            <a:endParaRPr lang="en-US"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NABP's existing team for marketing, content, and logistics.</a:t>
            </a:r>
            <a:endParaRPr lang="en-US" dirty="0">
              <a:latin typeface="Amasis MT Pr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0D06198C-C326-3ABA-723F-90620047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93" r="8828" b="-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A07DF-3B08-3E64-9F38-42A777E4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Amasis MT Pro Medium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8666-BE95-0EE2-84AA-BD65389D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Physical &amp; Digital Infrastructure:</a:t>
            </a:r>
            <a:r>
              <a:rPr lang="en-US" sz="2000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 </a:t>
            </a:r>
            <a:endParaRPr lang="en-US" sz="2000" dirty="0">
              <a:solidFill>
                <a:srgbClr val="548235"/>
              </a:solidFill>
              <a:latin typeface="Amasis MT Pro Light"/>
            </a:endParaRPr>
          </a:p>
          <a:p>
            <a:r>
              <a:rPr lang="en-US" sz="2000" dirty="0">
                <a:latin typeface="Amasis MT Pro Light"/>
                <a:ea typeface="+mn-lt"/>
                <a:cs typeface="+mn-lt"/>
              </a:rPr>
              <a:t>Meeting room spaces for in-person sessions.</a:t>
            </a:r>
            <a:endParaRPr lang="en-US" sz="2000" dirty="0">
              <a:latin typeface="Amasis MT Pro Light"/>
            </a:endParaRPr>
          </a:p>
          <a:p>
            <a:r>
              <a:rPr lang="en-US" sz="2000" dirty="0">
                <a:latin typeface="Amasis MT Pro Light"/>
                <a:ea typeface="+mn-lt"/>
                <a:cs typeface="+mn-lt"/>
              </a:rPr>
              <a:t>Dedicated webpage on NABP.org for sign-ups and resources.</a:t>
            </a:r>
            <a:endParaRPr lang="en-US" sz="2000" dirty="0">
              <a:latin typeface="Amasis MT Pro Light"/>
            </a:endParaRPr>
          </a:p>
          <a:p>
            <a:r>
              <a:rPr lang="en-US" sz="2000" dirty="0">
                <a:latin typeface="Amasis MT Pro Light"/>
                <a:ea typeface="+mn-lt"/>
                <a:cs typeface="+mn-lt"/>
              </a:rPr>
              <a:t>Marketing and outreach materials for program promotion.</a:t>
            </a:r>
            <a:endParaRPr lang="en-US" sz="2000" dirty="0">
              <a:latin typeface="Amasis MT Pro Light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82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BB50-AFBD-CF7C-68EF-848B58FA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6EB8-CB9C-C601-1945-301997DA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48235"/>
                </a:solidFill>
                <a:latin typeface="Amasis MT Pro Light"/>
                <a:ea typeface="+mn-lt"/>
                <a:cs typeface="+mn-lt"/>
              </a:rPr>
              <a:t>Program Implementation &amp; Evaluation</a:t>
            </a:r>
            <a:r>
              <a:rPr lang="en-US" b="1" dirty="0">
                <a:latin typeface="Amasis MT Pro Light"/>
                <a:ea typeface="+mn-lt"/>
                <a:cs typeface="+mn-lt"/>
              </a:rPr>
              <a:t>:</a:t>
            </a:r>
            <a:r>
              <a:rPr lang="en-US" dirty="0">
                <a:latin typeface="Amasis MT Pro Light"/>
                <a:ea typeface="+mn-lt"/>
                <a:cs typeface="+mn-lt"/>
              </a:rPr>
              <a:t> </a:t>
            </a:r>
            <a:endParaRPr lang="en-US"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Participant recruitment via pharmacy outreach and email.</a:t>
            </a:r>
            <a:endParaRPr lang="en-US"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Pre- and post-session surveys for measuring impact.</a:t>
            </a:r>
            <a:endParaRPr lang="en-US">
              <a:latin typeface="Amasis MT Pro Light"/>
            </a:endParaRPr>
          </a:p>
          <a:p>
            <a:r>
              <a:rPr lang="en-US" dirty="0">
                <a:latin typeface="Amasis MT Pro Light"/>
                <a:ea typeface="+mn-lt"/>
                <a:cs typeface="+mn-lt"/>
              </a:rPr>
              <a:t>Ongoing data collection and analysis for program refinement.</a:t>
            </a:r>
            <a:endParaRPr lang="en-US" dirty="0">
              <a:latin typeface="Amasis MT Pr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1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59B148-C271-DCEF-87EF-C854C02B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345" r="9085" b="99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EEEC6-E975-6F1D-15D1-CDDD3351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Medium"/>
              </a:rPr>
              <a:t>Key Internal 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D631E-EF5D-E2B3-D96A-6310A1055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072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38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Pharmacist Thrive Program</vt:lpstr>
      <vt:lpstr>Rationale</vt:lpstr>
      <vt:lpstr>Rationale</vt:lpstr>
      <vt:lpstr>Objectives</vt:lpstr>
      <vt:lpstr>Characteristics</vt:lpstr>
      <vt:lpstr>Requirements</vt:lpstr>
      <vt:lpstr>Requirements</vt:lpstr>
      <vt:lpstr>Requirements</vt:lpstr>
      <vt:lpstr>Key Internal Stakeholders</vt:lpstr>
      <vt:lpstr>Key External Stakeholders</vt:lpstr>
      <vt:lpstr>Deliverables</vt:lpstr>
      <vt:lpstr>Deliverables</vt:lpstr>
      <vt:lpstr>Added Deliverable</vt:lpstr>
      <vt:lpstr>Success Criteria &amp; Early Results</vt:lpstr>
      <vt:lpstr>Schedule</vt:lpstr>
      <vt:lpstr>Schedule</vt:lpstr>
      <vt:lpstr>Budget</vt:lpstr>
      <vt:lpstr>Approach</vt:lpstr>
      <vt:lpstr>Changes Made</vt:lpstr>
      <vt:lpstr>Changes Made</vt:lpstr>
      <vt:lpstr>Weaknesses</vt:lpstr>
      <vt:lpstr>Areas for future work</vt:lpstr>
      <vt:lpstr>LESSONS LEARNED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624</cp:revision>
  <dcterms:created xsi:type="dcterms:W3CDTF">2025-04-25T16:34:05Z</dcterms:created>
  <dcterms:modified xsi:type="dcterms:W3CDTF">2025-05-06T15:26:15Z</dcterms:modified>
</cp:coreProperties>
</file>