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70" r:id="rId5"/>
    <p:sldId id="271" r:id="rId6"/>
    <p:sldId id="272" r:id="rId7"/>
    <p:sldId id="273" r:id="rId8"/>
    <p:sldId id="262" r:id="rId9"/>
    <p:sldId id="263" r:id="rId10"/>
    <p:sldId id="274" r:id="rId11"/>
    <p:sldId id="275" r:id="rId12"/>
    <p:sldId id="264" r:id="rId13"/>
    <p:sldId id="27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97"/>
  </p:normalViewPr>
  <p:slideViewPr>
    <p:cSldViewPr snapToGrid="0">
      <p:cViewPr varScale="1">
        <p:scale>
          <a:sx n="117" d="100"/>
          <a:sy n="117" d="100"/>
        </p:scale>
        <p:origin x="19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0D0B4-BAF3-FF96-B394-4A462DFCDE8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3F59001-9ED2-A47E-B706-858F21929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DE3A50D-CB8F-1EDF-5F13-E257251F2F64}"/>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5" name="页脚占位符 4">
            <a:extLst>
              <a:ext uri="{FF2B5EF4-FFF2-40B4-BE49-F238E27FC236}">
                <a16:creationId xmlns:a16="http://schemas.microsoft.com/office/drawing/2014/main" id="{910DA8E5-BD40-4E26-CC4A-3F0B461AE8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CFE30D7-8E7E-0402-EF40-0B417C73DAFA}"/>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177529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67144-F265-A58D-7629-6C57693E9DB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883FD63-E1EF-1F21-7DD7-13E6CB3E851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76DC457-6EF3-B770-56D5-4E1B9C4E509C}"/>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5" name="页脚占位符 4">
            <a:extLst>
              <a:ext uri="{FF2B5EF4-FFF2-40B4-BE49-F238E27FC236}">
                <a16:creationId xmlns:a16="http://schemas.microsoft.com/office/drawing/2014/main" id="{741C1947-AFB3-8A47-C88D-7947D64952A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54DEA7C-CB34-7EB5-02B3-CE1DB8262AB6}"/>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299744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A15ED7-2386-133A-01BD-B76E2FE4114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7F87152-92F2-E17D-E24A-38CF8719A66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F1C07A-4E7C-8261-21E0-E1A67C8D57F6}"/>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5" name="页脚占位符 4">
            <a:extLst>
              <a:ext uri="{FF2B5EF4-FFF2-40B4-BE49-F238E27FC236}">
                <a16:creationId xmlns:a16="http://schemas.microsoft.com/office/drawing/2014/main" id="{66673CF9-C401-C727-F5F0-B4AE7EE4BA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96B3943-B082-DEA1-6DDC-90CB316242B9}"/>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53003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A349F-C46E-0281-32AC-74CB12CE22B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E9FD4B4-D982-B365-9FB2-B34AFA24D19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DC022CF-ABB3-1C22-E511-F89F3B6FAF1C}"/>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5" name="页脚占位符 4">
            <a:extLst>
              <a:ext uri="{FF2B5EF4-FFF2-40B4-BE49-F238E27FC236}">
                <a16:creationId xmlns:a16="http://schemas.microsoft.com/office/drawing/2014/main" id="{76612FEF-B655-22D1-1951-7FC43525D35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8162981-5F5D-E90A-D55A-E4BEC52DFB89}"/>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272316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AFBA9-98DE-7DC5-BED5-CAB2F7CC465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280DCB7-899B-19B3-E978-96C9DFE70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3843466-05D7-A0E8-F7F2-6A21B8E36699}"/>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5" name="页脚占位符 4">
            <a:extLst>
              <a:ext uri="{FF2B5EF4-FFF2-40B4-BE49-F238E27FC236}">
                <a16:creationId xmlns:a16="http://schemas.microsoft.com/office/drawing/2014/main" id="{0865EF89-27E1-DA59-AC76-C616C84D6EF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AE66C9E-6642-BBCA-7FE5-E0AAC5081008}"/>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319788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036DC-D539-F2E4-B00C-35E1FF1C7BF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70137CC-BB46-3514-2F55-85E9ABD1510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3E96869-4C0C-F0A8-CDA1-C1080F3198F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82DA071-2A70-F5BB-5EAF-1AA78F09FA2B}"/>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6" name="页脚占位符 5">
            <a:extLst>
              <a:ext uri="{FF2B5EF4-FFF2-40B4-BE49-F238E27FC236}">
                <a16:creationId xmlns:a16="http://schemas.microsoft.com/office/drawing/2014/main" id="{29BA3312-9680-6C2B-FDCB-B1D5E94E1D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AB61EE1-9130-1293-FB95-AC6905D1F832}"/>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57054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78D11-E440-9F86-36DA-74445474B85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10514A1-90AF-E1DD-27F4-C80A2E275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DFC2AEA-7263-DEF9-6806-EB070568300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64D4BA2-CC35-1EA0-06F2-692110EC6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77AC16E-BE0E-0AF8-F77B-32DAD906A81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D22A8C9-4668-332D-48FD-B9461766FA82}"/>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8" name="页脚占位符 7">
            <a:extLst>
              <a:ext uri="{FF2B5EF4-FFF2-40B4-BE49-F238E27FC236}">
                <a16:creationId xmlns:a16="http://schemas.microsoft.com/office/drawing/2014/main" id="{48F86A74-E819-EA16-9482-9EBA917B462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1E6C295-205A-B2E7-2C51-1DEC6400554B}"/>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156870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214E6-3D86-1E5A-648E-77112302203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7D64C93-3C13-8F94-0EE2-A26F6FCF6C5D}"/>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4" name="页脚占位符 3">
            <a:extLst>
              <a:ext uri="{FF2B5EF4-FFF2-40B4-BE49-F238E27FC236}">
                <a16:creationId xmlns:a16="http://schemas.microsoft.com/office/drawing/2014/main" id="{AC37D458-A746-ED2D-98FF-C2977707EB8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2EA5EA4-57CB-3C2E-2CCE-B08BEEAE6FAA}"/>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225695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7F6BCB-940E-37EA-DC9B-83FF9DACD0B9}"/>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3" name="页脚占位符 2">
            <a:extLst>
              <a:ext uri="{FF2B5EF4-FFF2-40B4-BE49-F238E27FC236}">
                <a16:creationId xmlns:a16="http://schemas.microsoft.com/office/drawing/2014/main" id="{70DC08DE-668B-146A-EA47-28AB0893A93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1852D9F-005A-A383-6A1A-75C51EE72804}"/>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382678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80B4B-3828-F8A8-9A89-0B54D711CD2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3BDC971-30C7-6C1F-2EA4-DD63565FFF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CA153DB-B653-091C-BC30-A3C7AF2D4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55E3C7C-0EB2-AD2F-6743-33D1279877AA}"/>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6" name="页脚占位符 5">
            <a:extLst>
              <a:ext uri="{FF2B5EF4-FFF2-40B4-BE49-F238E27FC236}">
                <a16:creationId xmlns:a16="http://schemas.microsoft.com/office/drawing/2014/main" id="{91B229A6-3DE8-E41E-7979-7E7DBF28BE0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BD0249E-BCA6-15D9-DBB0-BF50DD1A43C5}"/>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61143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C8DA9-3B42-98BA-F6B8-41A794C4282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C892F72-BADE-13D5-5C3C-9594F9BB1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D6EF18C-08E3-CC37-AF19-D5E612F8D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B133499-210D-8DC9-21C3-221D42C7CEEA}"/>
              </a:ext>
            </a:extLst>
          </p:cNvPr>
          <p:cNvSpPr>
            <a:spLocks noGrp="1"/>
          </p:cNvSpPr>
          <p:nvPr>
            <p:ph type="dt" sz="half" idx="10"/>
          </p:nvPr>
        </p:nvSpPr>
        <p:spPr/>
        <p:txBody>
          <a:bodyPr/>
          <a:lstStyle/>
          <a:p>
            <a:fld id="{149B765D-85D6-354E-8B94-7988490B06B9}" type="datetimeFigureOut">
              <a:rPr kumimoji="1" lang="zh-CN" altLang="en-US" smtClean="0"/>
              <a:t>2022/12/7</a:t>
            </a:fld>
            <a:endParaRPr kumimoji="1" lang="zh-CN" altLang="en-US"/>
          </a:p>
        </p:txBody>
      </p:sp>
      <p:sp>
        <p:nvSpPr>
          <p:cNvPr id="6" name="页脚占位符 5">
            <a:extLst>
              <a:ext uri="{FF2B5EF4-FFF2-40B4-BE49-F238E27FC236}">
                <a16:creationId xmlns:a16="http://schemas.microsoft.com/office/drawing/2014/main" id="{E92CAF79-237C-FFFF-94FE-66FD030517D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FB93021-F4B2-C548-3387-6674A74D81F6}"/>
              </a:ext>
            </a:extLst>
          </p:cNvPr>
          <p:cNvSpPr>
            <a:spLocks noGrp="1"/>
          </p:cNvSpPr>
          <p:nvPr>
            <p:ph type="sldNum" sz="quarter" idx="12"/>
          </p:nvPr>
        </p:nvSpPr>
        <p:spPr/>
        <p:txBody>
          <a:body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394489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CFACC3-42B3-4BEF-8A03-AA6AD6B87C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9F80C41-A735-BD70-331E-45CF8C597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DEEAAE1-2BB6-53CC-190C-9687A9D50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B765D-85D6-354E-8B94-7988490B06B9}" type="datetimeFigureOut">
              <a:rPr kumimoji="1" lang="zh-CN" altLang="en-US" smtClean="0"/>
              <a:t>2022/12/7</a:t>
            </a:fld>
            <a:endParaRPr kumimoji="1" lang="zh-CN" altLang="en-US"/>
          </a:p>
        </p:txBody>
      </p:sp>
      <p:sp>
        <p:nvSpPr>
          <p:cNvPr id="5" name="页脚占位符 4">
            <a:extLst>
              <a:ext uri="{FF2B5EF4-FFF2-40B4-BE49-F238E27FC236}">
                <a16:creationId xmlns:a16="http://schemas.microsoft.com/office/drawing/2014/main" id="{7698D29D-CEEA-12FD-31F3-221F0DB5EA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700F296-6B64-85C6-0D8C-C58616877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84A8E-F67C-F44B-AF43-8B0AF5BC5055}" type="slidenum">
              <a:rPr kumimoji="1" lang="zh-CN" altLang="en-US" smtClean="0"/>
              <a:t>‹#›</a:t>
            </a:fld>
            <a:endParaRPr kumimoji="1" lang="zh-CN" altLang="en-US"/>
          </a:p>
        </p:txBody>
      </p:sp>
    </p:spTree>
    <p:extLst>
      <p:ext uri="{BB962C8B-B14F-4D97-AF65-F5344CB8AC3E}">
        <p14:creationId xmlns:p14="http://schemas.microsoft.com/office/powerpoint/2010/main" val="286161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D67893-AE99-C6C7-334C-566D0C56F04B}"/>
              </a:ext>
            </a:extLst>
          </p:cNvPr>
          <p:cNvPicPr>
            <a:picLocks noChangeAspect="1"/>
          </p:cNvPicPr>
          <p:nvPr/>
        </p:nvPicPr>
        <p:blipFill>
          <a:blip r:embed="rId2"/>
          <a:stretch>
            <a:fillRect/>
          </a:stretch>
        </p:blipFill>
        <p:spPr>
          <a:xfrm>
            <a:off x="661063" y="1248516"/>
            <a:ext cx="10869874" cy="4360967"/>
          </a:xfrm>
          <a:prstGeom prst="rect">
            <a:avLst/>
          </a:prstGeom>
        </p:spPr>
      </p:pic>
    </p:spTree>
    <p:extLst>
      <p:ext uri="{BB962C8B-B14F-4D97-AF65-F5344CB8AC3E}">
        <p14:creationId xmlns:p14="http://schemas.microsoft.com/office/powerpoint/2010/main" val="292227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Ablation</a:t>
            </a:r>
            <a:endParaRPr kumimoji="1" lang="zh-CN" altLang="en-US" dirty="0">
              <a:latin typeface="Times" pitchFamily="2" charset="0"/>
            </a:endParaRPr>
          </a:p>
        </p:txBody>
      </p:sp>
      <p:pic>
        <p:nvPicPr>
          <p:cNvPr id="3" name="图片 2">
            <a:extLst>
              <a:ext uri="{FF2B5EF4-FFF2-40B4-BE49-F238E27FC236}">
                <a16:creationId xmlns:a16="http://schemas.microsoft.com/office/drawing/2014/main" id="{053FEE7E-C22B-4D38-F791-BE2653EA6309}"/>
              </a:ext>
            </a:extLst>
          </p:cNvPr>
          <p:cNvPicPr>
            <a:picLocks noChangeAspect="1"/>
          </p:cNvPicPr>
          <p:nvPr/>
        </p:nvPicPr>
        <p:blipFill>
          <a:blip r:embed="rId2"/>
          <a:stretch>
            <a:fillRect/>
          </a:stretch>
        </p:blipFill>
        <p:spPr>
          <a:xfrm>
            <a:off x="397717" y="2336246"/>
            <a:ext cx="11396565" cy="2454040"/>
          </a:xfrm>
          <a:prstGeom prst="rect">
            <a:avLst/>
          </a:prstGeom>
        </p:spPr>
      </p:pic>
    </p:spTree>
    <p:extLst>
      <p:ext uri="{BB962C8B-B14F-4D97-AF65-F5344CB8AC3E}">
        <p14:creationId xmlns:p14="http://schemas.microsoft.com/office/powerpoint/2010/main" val="328973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Ablation</a:t>
            </a:r>
            <a:endParaRPr kumimoji="1" lang="zh-CN" altLang="en-US" dirty="0">
              <a:latin typeface="Times" pitchFamily="2" charset="0"/>
            </a:endParaRPr>
          </a:p>
        </p:txBody>
      </p:sp>
      <p:pic>
        <p:nvPicPr>
          <p:cNvPr id="4" name="图片 3">
            <a:extLst>
              <a:ext uri="{FF2B5EF4-FFF2-40B4-BE49-F238E27FC236}">
                <a16:creationId xmlns:a16="http://schemas.microsoft.com/office/drawing/2014/main" id="{8D82CFF7-0CF2-183D-30F5-FF6ADACC8BB7}"/>
              </a:ext>
            </a:extLst>
          </p:cNvPr>
          <p:cNvPicPr>
            <a:picLocks noChangeAspect="1"/>
          </p:cNvPicPr>
          <p:nvPr/>
        </p:nvPicPr>
        <p:blipFill>
          <a:blip r:embed="rId2"/>
          <a:stretch>
            <a:fillRect/>
          </a:stretch>
        </p:blipFill>
        <p:spPr>
          <a:xfrm>
            <a:off x="1052178" y="2217057"/>
            <a:ext cx="10087643" cy="2423886"/>
          </a:xfrm>
          <a:prstGeom prst="rect">
            <a:avLst/>
          </a:prstGeom>
        </p:spPr>
      </p:pic>
    </p:spTree>
    <p:extLst>
      <p:ext uri="{BB962C8B-B14F-4D97-AF65-F5344CB8AC3E}">
        <p14:creationId xmlns:p14="http://schemas.microsoft.com/office/powerpoint/2010/main" val="57493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Analysis</a:t>
            </a:r>
            <a:endParaRPr kumimoji="1" lang="zh-CN" altLang="en-US" dirty="0">
              <a:latin typeface="Times" pitchFamily="2" charset="0"/>
            </a:endParaRPr>
          </a:p>
        </p:txBody>
      </p:sp>
      <p:pic>
        <p:nvPicPr>
          <p:cNvPr id="4" name="图片 3">
            <a:extLst>
              <a:ext uri="{FF2B5EF4-FFF2-40B4-BE49-F238E27FC236}">
                <a16:creationId xmlns:a16="http://schemas.microsoft.com/office/drawing/2014/main" id="{ED599419-E4B0-E07D-3425-98296AB654FD}"/>
              </a:ext>
            </a:extLst>
          </p:cNvPr>
          <p:cNvPicPr>
            <a:picLocks noChangeAspect="1"/>
          </p:cNvPicPr>
          <p:nvPr/>
        </p:nvPicPr>
        <p:blipFill>
          <a:blip r:embed="rId2"/>
          <a:stretch>
            <a:fillRect/>
          </a:stretch>
        </p:blipFill>
        <p:spPr>
          <a:xfrm>
            <a:off x="2209800" y="1350766"/>
            <a:ext cx="7772400" cy="5332126"/>
          </a:xfrm>
          <a:prstGeom prst="rect">
            <a:avLst/>
          </a:prstGeom>
        </p:spPr>
      </p:pic>
    </p:spTree>
    <p:extLst>
      <p:ext uri="{BB962C8B-B14F-4D97-AF65-F5344CB8AC3E}">
        <p14:creationId xmlns:p14="http://schemas.microsoft.com/office/powerpoint/2010/main" val="238099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Case Study</a:t>
            </a:r>
            <a:endParaRPr kumimoji="1" lang="zh-CN" altLang="en-US" dirty="0">
              <a:latin typeface="Times" pitchFamily="2" charset="0"/>
            </a:endParaRPr>
          </a:p>
        </p:txBody>
      </p:sp>
      <p:pic>
        <p:nvPicPr>
          <p:cNvPr id="3" name="图片 2">
            <a:extLst>
              <a:ext uri="{FF2B5EF4-FFF2-40B4-BE49-F238E27FC236}">
                <a16:creationId xmlns:a16="http://schemas.microsoft.com/office/drawing/2014/main" id="{D3A0D56C-64BE-7285-B43D-F6B04E04D1A0}"/>
              </a:ext>
            </a:extLst>
          </p:cNvPr>
          <p:cNvPicPr>
            <a:picLocks noChangeAspect="1"/>
          </p:cNvPicPr>
          <p:nvPr/>
        </p:nvPicPr>
        <p:blipFill>
          <a:blip r:embed="rId2"/>
          <a:stretch>
            <a:fillRect/>
          </a:stretch>
        </p:blipFill>
        <p:spPr>
          <a:xfrm>
            <a:off x="1360188" y="1774824"/>
            <a:ext cx="9471624" cy="3308351"/>
          </a:xfrm>
          <a:prstGeom prst="rect">
            <a:avLst/>
          </a:prstGeom>
        </p:spPr>
      </p:pic>
    </p:spTree>
    <p:extLst>
      <p:ext uri="{BB962C8B-B14F-4D97-AF65-F5344CB8AC3E}">
        <p14:creationId xmlns:p14="http://schemas.microsoft.com/office/powerpoint/2010/main" val="151830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3F947036-F084-BB17-9564-246A546C3482}"/>
              </a:ext>
            </a:extLst>
          </p:cNvPr>
          <p:cNvSpPr>
            <a:spLocks noGrp="1"/>
          </p:cNvSpPr>
          <p:nvPr>
            <p:ph idx="1"/>
          </p:nvPr>
        </p:nvSpPr>
        <p:spPr/>
        <p:txBody>
          <a:bodyPr>
            <a:normAutofit/>
          </a:bodyPr>
          <a:lstStyle/>
          <a:p>
            <a:r>
              <a:rPr kumimoji="1" lang="en" altLang="zh-CN" dirty="0">
                <a:latin typeface="Times" pitchFamily="2" charset="0"/>
              </a:rPr>
              <a:t>Span-based models </a:t>
            </a:r>
          </a:p>
          <a:p>
            <a:r>
              <a:rPr kumimoji="1" lang="en" altLang="zh-CN" dirty="0">
                <a:latin typeface="Times" pitchFamily="2" charset="0"/>
              </a:rPr>
              <a:t>divide-and-conquer strategy</a:t>
            </a:r>
          </a:p>
          <a:p>
            <a:r>
              <a:rPr kumimoji="1" lang="en" altLang="zh-CN" dirty="0">
                <a:latin typeface="Times" pitchFamily="2" charset="0"/>
              </a:rPr>
              <a:t>extracts an </a:t>
            </a:r>
            <a:r>
              <a:rPr kumimoji="1" lang="en" altLang="zh-CN" dirty="0">
                <a:solidFill>
                  <a:srgbClr val="FF0000"/>
                </a:solidFill>
                <a:latin typeface="Times" pitchFamily="2" charset="0"/>
              </a:rPr>
              <a:t>opinion span towards each target</a:t>
            </a:r>
            <a:r>
              <a:rPr kumimoji="1" lang="en" altLang="zh-CN" dirty="0">
                <a:latin typeface="Times" pitchFamily="2" charset="0"/>
              </a:rPr>
              <a:t> based on a soft or hard selection approach</a:t>
            </a:r>
          </a:p>
          <a:p>
            <a:r>
              <a:rPr kumimoji="1" lang="en" altLang="zh-CN" dirty="0">
                <a:latin typeface="Times" pitchFamily="2" charset="0"/>
              </a:rPr>
              <a:t>focuses on the phrase-level features</a:t>
            </a:r>
          </a:p>
          <a:p>
            <a:endParaRPr kumimoji="1" lang="en" altLang="zh-CN" dirty="0">
              <a:latin typeface="Times" pitchFamily="2" charset="0"/>
            </a:endParaRPr>
          </a:p>
          <a:p>
            <a:r>
              <a:rPr kumimoji="1" lang="en" altLang="zh-CN" dirty="0">
                <a:latin typeface="Times" pitchFamily="2" charset="0"/>
              </a:rPr>
              <a:t>difficult to generate </a:t>
            </a:r>
            <a:r>
              <a:rPr kumimoji="1" lang="en" altLang="zh-CN" dirty="0">
                <a:solidFill>
                  <a:srgbClr val="FF0000"/>
                </a:solidFill>
                <a:latin typeface="Times" pitchFamily="2" charset="0"/>
              </a:rPr>
              <a:t>structurally complete spans</a:t>
            </a:r>
            <a:r>
              <a:rPr kumimoji="1" lang="en" altLang="zh-CN" dirty="0">
                <a:latin typeface="Times" pitchFamily="2" charset="0"/>
              </a:rPr>
              <a:t> for complicated sentences due to lack of syntactic information </a:t>
            </a:r>
          </a:p>
          <a:p>
            <a:endParaRPr kumimoji="1" lang="en" altLang="zh-CN" dirty="0">
              <a:latin typeface="Times" pitchFamily="2" charset="0"/>
            </a:endParaRPr>
          </a:p>
        </p:txBody>
      </p:sp>
    </p:spTree>
    <p:extLst>
      <p:ext uri="{BB962C8B-B14F-4D97-AF65-F5344CB8AC3E}">
        <p14:creationId xmlns:p14="http://schemas.microsoft.com/office/powerpoint/2010/main" val="27493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3F947036-F084-BB17-9564-246A546C3482}"/>
              </a:ext>
            </a:extLst>
          </p:cNvPr>
          <p:cNvSpPr>
            <a:spLocks noGrp="1"/>
          </p:cNvSpPr>
          <p:nvPr>
            <p:ph idx="1"/>
          </p:nvPr>
        </p:nvSpPr>
        <p:spPr/>
        <p:txBody>
          <a:bodyPr>
            <a:normAutofit/>
          </a:bodyPr>
          <a:lstStyle/>
          <a:p>
            <a:endParaRPr kumimoji="1" lang="en" altLang="zh-CN" dirty="0">
              <a:latin typeface="Times" pitchFamily="2" charset="0"/>
            </a:endParaRPr>
          </a:p>
          <a:p>
            <a:r>
              <a:rPr kumimoji="1" lang="en" altLang="zh-CN" dirty="0">
                <a:latin typeface="Times" pitchFamily="2" charset="0"/>
              </a:rPr>
              <a:t>Scope: a </a:t>
            </a:r>
            <a:r>
              <a:rPr kumimoji="1" lang="en" altLang="zh-CN" dirty="0">
                <a:solidFill>
                  <a:srgbClr val="FF0000"/>
                </a:solidFill>
                <a:latin typeface="Times" pitchFamily="2" charset="0"/>
              </a:rPr>
              <a:t>well-structured</a:t>
            </a:r>
            <a:r>
              <a:rPr kumimoji="1" lang="en" altLang="zh-CN" dirty="0">
                <a:latin typeface="Times" pitchFamily="2" charset="0"/>
              </a:rPr>
              <a:t> and </a:t>
            </a:r>
            <a:r>
              <a:rPr kumimoji="1" lang="en" altLang="zh-CN" dirty="0">
                <a:solidFill>
                  <a:srgbClr val="FF0000"/>
                </a:solidFill>
                <a:latin typeface="Times" pitchFamily="2" charset="0"/>
              </a:rPr>
              <a:t>continuous</a:t>
            </a:r>
            <a:r>
              <a:rPr kumimoji="1" lang="en" altLang="zh-CN" dirty="0">
                <a:latin typeface="Times" pitchFamily="2" charset="0"/>
              </a:rPr>
              <a:t> text region expressing target-specific opinion</a:t>
            </a:r>
          </a:p>
          <a:p>
            <a:r>
              <a:rPr kumimoji="1" lang="en" altLang="zh-CN" dirty="0">
                <a:latin typeface="Times" pitchFamily="2" charset="0"/>
              </a:rPr>
              <a:t>alleviate the </a:t>
            </a:r>
            <a:r>
              <a:rPr kumimoji="1" lang="en" altLang="zh-CN" dirty="0">
                <a:solidFill>
                  <a:srgbClr val="FF0000"/>
                </a:solidFill>
                <a:latin typeface="Times" pitchFamily="2" charset="0"/>
              </a:rPr>
              <a:t>distraction problem</a:t>
            </a:r>
            <a:r>
              <a:rPr kumimoji="1" lang="en" altLang="zh-CN" dirty="0">
                <a:latin typeface="Times" pitchFamily="2" charset="0"/>
              </a:rPr>
              <a:t> caused by opinion words from other targets. </a:t>
            </a:r>
          </a:p>
          <a:p>
            <a:pPr marL="514350" indent="-514350">
              <a:buAutoNum type="arabicParenR"/>
            </a:pPr>
            <a:r>
              <a:rPr kumimoji="1" lang="en" altLang="zh-CN" dirty="0">
                <a:latin typeface="Times" pitchFamily="2" charset="0"/>
              </a:rPr>
              <a:t>well-defined structure</a:t>
            </a:r>
          </a:p>
          <a:p>
            <a:pPr marL="514350" indent="-514350">
              <a:buAutoNum type="arabicParenR"/>
            </a:pPr>
            <a:r>
              <a:rPr kumimoji="1" lang="en" altLang="zh-CN" dirty="0">
                <a:latin typeface="Times" pitchFamily="2" charset="0"/>
              </a:rPr>
              <a:t>learn various syntactic features (e.g., phrase, clause and sentence)</a:t>
            </a:r>
          </a:p>
          <a:p>
            <a:pPr marL="514350" indent="-514350">
              <a:buAutoNum type="arabicParenR"/>
            </a:pPr>
            <a:r>
              <a:rPr kumimoji="1" lang="en" altLang="zh-CN" dirty="0">
                <a:latin typeface="Times" pitchFamily="2" charset="0"/>
              </a:rPr>
              <a:t>ensure structural and semantic completeness. </a:t>
            </a:r>
          </a:p>
          <a:p>
            <a:endParaRPr kumimoji="1" lang="en" altLang="zh-CN" dirty="0">
              <a:latin typeface="Times" pitchFamily="2" charset="0"/>
            </a:endParaRPr>
          </a:p>
          <a:p>
            <a:endParaRPr kumimoji="1" lang="en" altLang="zh-CN" dirty="0">
              <a:latin typeface="Times" pitchFamily="2" charset="0"/>
            </a:endParaRPr>
          </a:p>
          <a:p>
            <a:endParaRPr kumimoji="1" lang="en" altLang="zh-CN" dirty="0">
              <a:latin typeface="Times" pitchFamily="2" charset="0"/>
            </a:endParaRPr>
          </a:p>
        </p:txBody>
      </p:sp>
      <p:pic>
        <p:nvPicPr>
          <p:cNvPr id="5" name="图片 4">
            <a:extLst>
              <a:ext uri="{FF2B5EF4-FFF2-40B4-BE49-F238E27FC236}">
                <a16:creationId xmlns:a16="http://schemas.microsoft.com/office/drawing/2014/main" id="{DF7E02AB-6637-A59F-787D-66B1AD49933F}"/>
              </a:ext>
            </a:extLst>
          </p:cNvPr>
          <p:cNvPicPr>
            <a:picLocks noChangeAspect="1"/>
          </p:cNvPicPr>
          <p:nvPr/>
        </p:nvPicPr>
        <p:blipFill>
          <a:blip r:embed="rId2"/>
          <a:stretch>
            <a:fillRect/>
          </a:stretch>
        </p:blipFill>
        <p:spPr>
          <a:xfrm>
            <a:off x="5223329" y="113506"/>
            <a:ext cx="6870700" cy="1828800"/>
          </a:xfrm>
          <a:prstGeom prst="rect">
            <a:avLst/>
          </a:prstGeom>
        </p:spPr>
      </p:pic>
    </p:spTree>
    <p:extLst>
      <p:ext uri="{BB962C8B-B14F-4D97-AF65-F5344CB8AC3E}">
        <p14:creationId xmlns:p14="http://schemas.microsoft.com/office/powerpoint/2010/main" val="425177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3F947036-F084-BB17-9564-246A546C3482}"/>
              </a:ext>
            </a:extLst>
          </p:cNvPr>
          <p:cNvSpPr>
            <a:spLocks noGrp="1"/>
          </p:cNvSpPr>
          <p:nvPr>
            <p:ph idx="1"/>
          </p:nvPr>
        </p:nvSpPr>
        <p:spPr/>
        <p:txBody>
          <a:bodyPr>
            <a:normAutofit/>
          </a:bodyPr>
          <a:lstStyle/>
          <a:p>
            <a:r>
              <a:rPr kumimoji="1" lang="en" altLang="zh-CN" dirty="0">
                <a:latin typeface="Times" pitchFamily="2" charset="0"/>
              </a:rPr>
              <a:t>First, constituency parsing decomposes a sentence into phrases and combines them hierarchically into clauses and sentences, which naturally follows the phrase-clause-sentence structure of Scope and can serve as the foundation to encode structural information.</a:t>
            </a:r>
          </a:p>
        </p:txBody>
      </p:sp>
    </p:spTree>
    <p:extLst>
      <p:ext uri="{BB962C8B-B14F-4D97-AF65-F5344CB8AC3E}">
        <p14:creationId xmlns:p14="http://schemas.microsoft.com/office/powerpoint/2010/main" val="343068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3F947036-F084-BB17-9564-246A546C3482}"/>
              </a:ext>
            </a:extLst>
          </p:cNvPr>
          <p:cNvSpPr>
            <a:spLocks noGrp="1"/>
          </p:cNvSpPr>
          <p:nvPr>
            <p:ph idx="1"/>
          </p:nvPr>
        </p:nvSpPr>
        <p:spPr/>
        <p:txBody>
          <a:bodyPr>
            <a:normAutofit/>
          </a:bodyPr>
          <a:lstStyle/>
          <a:p>
            <a:r>
              <a:rPr kumimoji="1" lang="en" altLang="zh-CN" dirty="0">
                <a:latin typeface="Times" pitchFamily="2" charset="0"/>
              </a:rPr>
              <a:t>Second, dependency parsing is capable of capturing long-range dependencies such as coreference relation, which can help the model obtain the sentence-level connection. As for constituency parsing, it displays the entire sentence structure and relations, while dependency parsing explores relations between words.</a:t>
            </a:r>
          </a:p>
        </p:txBody>
      </p:sp>
    </p:spTree>
    <p:extLst>
      <p:ext uri="{BB962C8B-B14F-4D97-AF65-F5344CB8AC3E}">
        <p14:creationId xmlns:p14="http://schemas.microsoft.com/office/powerpoint/2010/main" val="322884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3F947036-F084-BB17-9564-246A546C3482}"/>
              </a:ext>
            </a:extLst>
          </p:cNvPr>
          <p:cNvSpPr>
            <a:spLocks noGrp="1"/>
          </p:cNvSpPr>
          <p:nvPr>
            <p:ph idx="1"/>
          </p:nvPr>
        </p:nvSpPr>
        <p:spPr/>
        <p:txBody>
          <a:bodyPr>
            <a:normAutofit/>
          </a:bodyPr>
          <a:lstStyle/>
          <a:p>
            <a:r>
              <a:rPr kumimoji="1" lang="en" altLang="zh-CN" dirty="0">
                <a:latin typeface="Times" pitchFamily="2" charset="0"/>
              </a:rPr>
              <a:t>Third, dependency tree can actually not only parse the dependency relations, but also derive constituent boundaries, which is critical for modeling Scope. However, this requires unbounded number of hops over dependency tree to determine the boundaries that entail more layers of networks (e.g., GCN) for obtaining syntactic representations. It would be resource consuming and impractical. </a:t>
            </a:r>
          </a:p>
          <a:p>
            <a:endParaRPr kumimoji="1" lang="en" altLang="zh-CN" dirty="0">
              <a:latin typeface="Times" pitchFamily="2" charset="0"/>
            </a:endParaRPr>
          </a:p>
        </p:txBody>
      </p:sp>
    </p:spTree>
    <p:extLst>
      <p:ext uri="{BB962C8B-B14F-4D97-AF65-F5344CB8AC3E}">
        <p14:creationId xmlns:p14="http://schemas.microsoft.com/office/powerpoint/2010/main" val="1106448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3F947036-F084-BB17-9564-246A546C3482}"/>
              </a:ext>
            </a:extLst>
          </p:cNvPr>
          <p:cNvSpPr>
            <a:spLocks noGrp="1"/>
          </p:cNvSpPr>
          <p:nvPr>
            <p:ph idx="1"/>
          </p:nvPr>
        </p:nvSpPr>
        <p:spPr/>
        <p:txBody>
          <a:bodyPr>
            <a:normAutofit/>
          </a:bodyPr>
          <a:lstStyle/>
          <a:p>
            <a:r>
              <a:rPr kumimoji="1" lang="en" altLang="zh-CN" dirty="0">
                <a:latin typeface="Times" pitchFamily="2" charset="0"/>
              </a:rPr>
              <a:t>In this perspective, constituency tree and dependency tree present two complementary sides of syntactic relations in sentences. Therefore, it would be beneficial to incorporate constituency tree and dependency tree into the model to learn more comprehensive syntactic relations. </a:t>
            </a:r>
          </a:p>
          <a:p>
            <a:endParaRPr kumimoji="1" lang="en" altLang="zh-CN" dirty="0">
              <a:latin typeface="Times" pitchFamily="2" charset="0"/>
            </a:endParaRPr>
          </a:p>
        </p:txBody>
      </p:sp>
    </p:spTree>
    <p:extLst>
      <p:ext uri="{BB962C8B-B14F-4D97-AF65-F5344CB8AC3E}">
        <p14:creationId xmlns:p14="http://schemas.microsoft.com/office/powerpoint/2010/main" val="364888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5FB33F8-1341-3301-3DEE-227E252DD82D}"/>
              </a:ext>
            </a:extLst>
          </p:cNvPr>
          <p:cNvSpPr>
            <a:spLocks noGrp="1"/>
          </p:cNvSpPr>
          <p:nvPr>
            <p:ph type="title"/>
          </p:nvPr>
        </p:nvSpPr>
        <p:spPr>
          <a:xfrm>
            <a:off x="838200" y="365125"/>
            <a:ext cx="10515600" cy="1325563"/>
          </a:xfrm>
        </p:spPr>
        <p:txBody>
          <a:bodyPr/>
          <a:lstStyle/>
          <a:p>
            <a:r>
              <a:rPr kumimoji="1" lang="en-US" altLang="zh-CN" dirty="0">
                <a:latin typeface="Times" pitchFamily="2" charset="0"/>
              </a:rPr>
              <a:t>Model</a:t>
            </a:r>
            <a:endParaRPr kumimoji="1" lang="zh-CN" altLang="en-US" dirty="0">
              <a:latin typeface="Times" pitchFamily="2" charset="0"/>
            </a:endParaRPr>
          </a:p>
        </p:txBody>
      </p:sp>
      <p:pic>
        <p:nvPicPr>
          <p:cNvPr id="2" name="图片 1">
            <a:extLst>
              <a:ext uri="{FF2B5EF4-FFF2-40B4-BE49-F238E27FC236}">
                <a16:creationId xmlns:a16="http://schemas.microsoft.com/office/drawing/2014/main" id="{2112981A-3D6A-F476-2E04-8375B602EAD1}"/>
              </a:ext>
            </a:extLst>
          </p:cNvPr>
          <p:cNvPicPr>
            <a:picLocks noChangeAspect="1"/>
          </p:cNvPicPr>
          <p:nvPr/>
        </p:nvPicPr>
        <p:blipFill>
          <a:blip r:embed="rId2"/>
          <a:stretch>
            <a:fillRect/>
          </a:stretch>
        </p:blipFill>
        <p:spPr>
          <a:xfrm>
            <a:off x="2623457" y="929286"/>
            <a:ext cx="7772400" cy="5928714"/>
          </a:xfrm>
          <a:prstGeom prst="rect">
            <a:avLst/>
          </a:prstGeom>
        </p:spPr>
      </p:pic>
    </p:spTree>
    <p:extLst>
      <p:ext uri="{BB962C8B-B14F-4D97-AF65-F5344CB8AC3E}">
        <p14:creationId xmlns:p14="http://schemas.microsoft.com/office/powerpoint/2010/main" val="251225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B828-544A-51F7-87CD-15BE32E9FDFE}"/>
              </a:ext>
            </a:extLst>
          </p:cNvPr>
          <p:cNvSpPr>
            <a:spLocks noGrp="1"/>
          </p:cNvSpPr>
          <p:nvPr>
            <p:ph type="title"/>
          </p:nvPr>
        </p:nvSpPr>
        <p:spPr/>
        <p:txBody>
          <a:bodyPr/>
          <a:lstStyle/>
          <a:p>
            <a:r>
              <a:rPr kumimoji="1" lang="en-US" altLang="zh-CN" dirty="0">
                <a:latin typeface="Times" pitchFamily="2" charset="0"/>
              </a:rPr>
              <a:t>Experiments</a:t>
            </a:r>
            <a:endParaRPr kumimoji="1" lang="zh-CN" altLang="en-US" dirty="0">
              <a:latin typeface="Times" pitchFamily="2" charset="0"/>
            </a:endParaRPr>
          </a:p>
        </p:txBody>
      </p:sp>
      <p:pic>
        <p:nvPicPr>
          <p:cNvPr id="3" name="图片 2">
            <a:extLst>
              <a:ext uri="{FF2B5EF4-FFF2-40B4-BE49-F238E27FC236}">
                <a16:creationId xmlns:a16="http://schemas.microsoft.com/office/drawing/2014/main" id="{8545F4FB-2294-C9C0-5B3E-185ED9A7D000}"/>
              </a:ext>
            </a:extLst>
          </p:cNvPr>
          <p:cNvPicPr>
            <a:picLocks noChangeAspect="1"/>
          </p:cNvPicPr>
          <p:nvPr/>
        </p:nvPicPr>
        <p:blipFill>
          <a:blip r:embed="rId2"/>
          <a:stretch>
            <a:fillRect/>
          </a:stretch>
        </p:blipFill>
        <p:spPr>
          <a:xfrm>
            <a:off x="916153" y="1388615"/>
            <a:ext cx="10359693" cy="5104260"/>
          </a:xfrm>
          <a:prstGeom prst="rect">
            <a:avLst/>
          </a:prstGeom>
        </p:spPr>
      </p:pic>
    </p:spTree>
    <p:extLst>
      <p:ext uri="{BB962C8B-B14F-4D97-AF65-F5344CB8AC3E}">
        <p14:creationId xmlns:p14="http://schemas.microsoft.com/office/powerpoint/2010/main" val="33853071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291</Words>
  <Application>Microsoft Macintosh PowerPoint</Application>
  <PresentationFormat>宽屏</PresentationFormat>
  <Paragraphs>29</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Times</vt:lpstr>
      <vt:lpstr>Office 主题​​</vt:lpstr>
      <vt:lpstr>PowerPoint 演示文稿</vt:lpstr>
      <vt:lpstr>Motivation</vt:lpstr>
      <vt:lpstr>Motivation</vt:lpstr>
      <vt:lpstr>Motivation</vt:lpstr>
      <vt:lpstr>Motivation</vt:lpstr>
      <vt:lpstr>Motivation</vt:lpstr>
      <vt:lpstr>Motivation</vt:lpstr>
      <vt:lpstr>Model</vt:lpstr>
      <vt:lpstr>Experiments</vt:lpstr>
      <vt:lpstr>Ablation</vt:lpstr>
      <vt:lpstr>Ablation</vt:lpstr>
      <vt:lpstr>Analysis</vt:lpstr>
      <vt:lpstr>Case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郑 永强</dc:creator>
  <cp:lastModifiedBy>郑 永强</cp:lastModifiedBy>
  <cp:revision>11</cp:revision>
  <dcterms:created xsi:type="dcterms:W3CDTF">2022-11-02T07:58:40Z</dcterms:created>
  <dcterms:modified xsi:type="dcterms:W3CDTF">2022-12-07T13:17:32Z</dcterms:modified>
</cp:coreProperties>
</file>