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352" r:id="rId2"/>
    <p:sldId id="364" r:id="rId3"/>
    <p:sldId id="365" r:id="rId4"/>
    <p:sldId id="366" r:id="rId5"/>
    <p:sldId id="367" r:id="rId6"/>
    <p:sldId id="368" r:id="rId7"/>
    <p:sldId id="369" r:id="rId8"/>
    <p:sldId id="370" r:id="rId9"/>
    <p:sldId id="371" r:id="rId10"/>
    <p:sldId id="372" r:id="rId11"/>
    <p:sldId id="373" r:id="rId12"/>
    <p:sldId id="374" r:id="rId13"/>
    <p:sldId id="414" r:id="rId14"/>
    <p:sldId id="415" r:id="rId15"/>
    <p:sldId id="375" r:id="rId16"/>
    <p:sldId id="376" r:id="rId17"/>
    <p:sldId id="377" r:id="rId18"/>
    <p:sldId id="381" r:id="rId19"/>
    <p:sldId id="382" r:id="rId20"/>
    <p:sldId id="378" r:id="rId21"/>
    <p:sldId id="383" r:id="rId22"/>
    <p:sldId id="379" r:id="rId23"/>
    <p:sldId id="380" r:id="rId24"/>
    <p:sldId id="416" r:id="rId25"/>
    <p:sldId id="384" r:id="rId26"/>
    <p:sldId id="385" r:id="rId27"/>
    <p:sldId id="387" r:id="rId28"/>
    <p:sldId id="386" r:id="rId29"/>
    <p:sldId id="388" r:id="rId30"/>
    <p:sldId id="390" r:id="rId31"/>
    <p:sldId id="391" r:id="rId32"/>
    <p:sldId id="392" r:id="rId33"/>
    <p:sldId id="394" r:id="rId34"/>
    <p:sldId id="395" r:id="rId35"/>
    <p:sldId id="406" r:id="rId36"/>
    <p:sldId id="419" r:id="rId37"/>
    <p:sldId id="428" r:id="rId38"/>
    <p:sldId id="429" r:id="rId39"/>
    <p:sldId id="410" r:id="rId40"/>
    <p:sldId id="423" r:id="rId41"/>
    <p:sldId id="424" r:id="rId42"/>
    <p:sldId id="425" r:id="rId43"/>
    <p:sldId id="426" r:id="rId44"/>
    <p:sldId id="427" r:id="rId45"/>
    <p:sldId id="41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3"/>
    <a:srgbClr val="336699"/>
    <a:srgbClr val="EC7F42"/>
    <a:srgbClr val="0099FF"/>
    <a:srgbClr val="3399FF"/>
    <a:srgbClr val="6699FF"/>
    <a:srgbClr val="0066FF"/>
    <a:srgbClr val="9F27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7"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Work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scatterChart>
        <c:scatterStyle val="smoothMarker"/>
        <c:varyColors val="0"/>
        <c:ser>
          <c:idx val="0"/>
          <c:order val="0"/>
          <c:tx>
            <c:strRef>
              <c:f>Sheet1!$B$1</c:f>
              <c:strCache>
                <c:ptCount val="1"/>
                <c:pt idx="0">
                  <c:v>8n^2</c:v>
                </c:pt>
              </c:strCache>
            </c:strRef>
          </c:tx>
          <c:spPr>
            <a:ln>
              <a:solidFill>
                <a:srgbClr val="339933"/>
              </a:solidFill>
            </a:ln>
          </c:spPr>
          <c:marker>
            <c:symbol val="none"/>
          </c:marker>
          <c:xVal>
            <c:numRef>
              <c:f>Sheet1!$A$2:$A$50</c:f>
              <c:numCache>
                <c:formatCode>General</c:formatCode>
                <c:ptCount val="4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numCache>
            </c:numRef>
          </c:xVal>
          <c:yVal>
            <c:numRef>
              <c:f>Sheet1!$B$2:$B$50</c:f>
              <c:numCache>
                <c:formatCode>General</c:formatCode>
                <c:ptCount val="49"/>
                <c:pt idx="0">
                  <c:v>8</c:v>
                </c:pt>
                <c:pt idx="1">
                  <c:v>32</c:v>
                </c:pt>
                <c:pt idx="2">
                  <c:v>72</c:v>
                </c:pt>
                <c:pt idx="3">
                  <c:v>128</c:v>
                </c:pt>
                <c:pt idx="4">
                  <c:v>200</c:v>
                </c:pt>
                <c:pt idx="5">
                  <c:v>288</c:v>
                </c:pt>
                <c:pt idx="6">
                  <c:v>392</c:v>
                </c:pt>
                <c:pt idx="7">
                  <c:v>512</c:v>
                </c:pt>
                <c:pt idx="8">
                  <c:v>648</c:v>
                </c:pt>
                <c:pt idx="9">
                  <c:v>800</c:v>
                </c:pt>
                <c:pt idx="10">
                  <c:v>968</c:v>
                </c:pt>
                <c:pt idx="11">
                  <c:v>1152</c:v>
                </c:pt>
                <c:pt idx="12">
                  <c:v>1352</c:v>
                </c:pt>
                <c:pt idx="13">
                  <c:v>1568</c:v>
                </c:pt>
                <c:pt idx="14">
                  <c:v>1800</c:v>
                </c:pt>
                <c:pt idx="15">
                  <c:v>2048</c:v>
                </c:pt>
                <c:pt idx="16">
                  <c:v>2312</c:v>
                </c:pt>
                <c:pt idx="17">
                  <c:v>2592</c:v>
                </c:pt>
                <c:pt idx="18">
                  <c:v>2888</c:v>
                </c:pt>
                <c:pt idx="19">
                  <c:v>3200</c:v>
                </c:pt>
                <c:pt idx="20">
                  <c:v>3528</c:v>
                </c:pt>
                <c:pt idx="21">
                  <c:v>3872</c:v>
                </c:pt>
                <c:pt idx="22">
                  <c:v>4232</c:v>
                </c:pt>
                <c:pt idx="23">
                  <c:v>4608</c:v>
                </c:pt>
                <c:pt idx="24">
                  <c:v>5000</c:v>
                </c:pt>
                <c:pt idx="25">
                  <c:v>5408</c:v>
                </c:pt>
                <c:pt idx="26">
                  <c:v>5832</c:v>
                </c:pt>
                <c:pt idx="27">
                  <c:v>6272</c:v>
                </c:pt>
                <c:pt idx="28">
                  <c:v>6728</c:v>
                </c:pt>
                <c:pt idx="29">
                  <c:v>7200</c:v>
                </c:pt>
                <c:pt idx="30">
                  <c:v>7688</c:v>
                </c:pt>
                <c:pt idx="31">
                  <c:v>8192</c:v>
                </c:pt>
                <c:pt idx="32">
                  <c:v>8712</c:v>
                </c:pt>
                <c:pt idx="33">
                  <c:v>9248</c:v>
                </c:pt>
                <c:pt idx="34">
                  <c:v>9800</c:v>
                </c:pt>
                <c:pt idx="35">
                  <c:v>10368</c:v>
                </c:pt>
                <c:pt idx="36">
                  <c:v>10952</c:v>
                </c:pt>
                <c:pt idx="37">
                  <c:v>11552</c:v>
                </c:pt>
                <c:pt idx="38">
                  <c:v>12168</c:v>
                </c:pt>
                <c:pt idx="39">
                  <c:v>12800</c:v>
                </c:pt>
                <c:pt idx="40">
                  <c:v>13448</c:v>
                </c:pt>
                <c:pt idx="41">
                  <c:v>14112</c:v>
                </c:pt>
                <c:pt idx="42">
                  <c:v>14792</c:v>
                </c:pt>
                <c:pt idx="43">
                  <c:v>15488</c:v>
                </c:pt>
                <c:pt idx="44">
                  <c:v>16200</c:v>
                </c:pt>
                <c:pt idx="45">
                  <c:v>16928</c:v>
                </c:pt>
                <c:pt idx="46">
                  <c:v>17672</c:v>
                </c:pt>
                <c:pt idx="47">
                  <c:v>18432</c:v>
                </c:pt>
                <c:pt idx="48">
                  <c:v>19208</c:v>
                </c:pt>
              </c:numCache>
            </c:numRef>
          </c:yVal>
          <c:smooth val="1"/>
          <c:extLst>
            <c:ext xmlns:c16="http://schemas.microsoft.com/office/drawing/2014/chart" uri="{C3380CC4-5D6E-409C-BE32-E72D297353CC}">
              <c16:uniqueId val="{00000000-072B-40D4-9DCA-0D5CED11BDCC}"/>
            </c:ext>
          </c:extLst>
        </c:ser>
        <c:ser>
          <c:idx val="1"/>
          <c:order val="1"/>
          <c:tx>
            <c:strRef>
              <c:f>Sheet1!$C$1</c:f>
              <c:strCache>
                <c:ptCount val="1"/>
                <c:pt idx="0">
                  <c:v>64n lg n</c:v>
                </c:pt>
              </c:strCache>
            </c:strRef>
          </c:tx>
          <c:marker>
            <c:symbol val="none"/>
          </c:marker>
          <c:xVal>
            <c:numRef>
              <c:f>Sheet1!$A$2:$A$50</c:f>
              <c:numCache>
                <c:formatCode>General</c:formatCode>
                <c:ptCount val="4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numCache>
            </c:numRef>
          </c:xVal>
          <c:yVal>
            <c:numRef>
              <c:f>Sheet1!$C$2:$C$50</c:f>
              <c:numCache>
                <c:formatCode>General</c:formatCode>
                <c:ptCount val="49"/>
                <c:pt idx="0">
                  <c:v>0</c:v>
                </c:pt>
                <c:pt idx="1">
                  <c:v>128</c:v>
                </c:pt>
                <c:pt idx="2">
                  <c:v>304.31280013846202</c:v>
                </c:pt>
                <c:pt idx="3">
                  <c:v>512</c:v>
                </c:pt>
                <c:pt idx="4">
                  <c:v>743.01699036395587</c:v>
                </c:pt>
                <c:pt idx="5">
                  <c:v>992.62560027692405</c:v>
                </c:pt>
                <c:pt idx="6">
                  <c:v>1257.695005081807</c:v>
                </c:pt>
                <c:pt idx="7">
                  <c:v>1536</c:v>
                </c:pt>
                <c:pt idx="8">
                  <c:v>1825.876800830772</c:v>
                </c:pt>
                <c:pt idx="9">
                  <c:v>2126.033980727912</c:v>
                </c:pt>
                <c:pt idx="10">
                  <c:v>2435.439859520658</c:v>
                </c:pt>
                <c:pt idx="11">
                  <c:v>2753.2512005538479</c:v>
                </c:pt>
                <c:pt idx="12">
                  <c:v>3078.765845493388</c:v>
                </c:pt>
                <c:pt idx="13">
                  <c:v>3411.3900101636132</c:v>
                </c:pt>
                <c:pt idx="14">
                  <c:v>3750.6149717841781</c:v>
                </c:pt>
                <c:pt idx="15">
                  <c:v>4096</c:v>
                </c:pt>
                <c:pt idx="16">
                  <c:v>4447.1595712803701</c:v>
                </c:pt>
                <c:pt idx="17">
                  <c:v>4803.7536016615441</c:v>
                </c:pt>
                <c:pt idx="18">
                  <c:v>5165.4798563473778</c:v>
                </c:pt>
                <c:pt idx="19">
                  <c:v>5532.0679614558303</c:v>
                </c:pt>
                <c:pt idx="20">
                  <c:v>5903.2746162146505</c:v>
                </c:pt>
                <c:pt idx="21">
                  <c:v>6278.8797190413115</c:v>
                </c:pt>
                <c:pt idx="22">
                  <c:v>6658.683199315923</c:v>
                </c:pt>
                <c:pt idx="23">
                  <c:v>7042.5024011077003</c:v>
                </c:pt>
                <c:pt idx="24">
                  <c:v>7430.1699036395603</c:v>
                </c:pt>
                <c:pt idx="25">
                  <c:v>7821.5316909867779</c:v>
                </c:pt>
                <c:pt idx="26">
                  <c:v>8216.4456037384625</c:v>
                </c:pt>
                <c:pt idx="27">
                  <c:v>8614.7800203272254</c:v>
                </c:pt>
                <c:pt idx="28">
                  <c:v>9016.4127269567743</c:v>
                </c:pt>
                <c:pt idx="29">
                  <c:v>9421.2299435683526</c:v>
                </c:pt>
                <c:pt idx="30">
                  <c:v>9829.1254798075624</c:v>
                </c:pt>
                <c:pt idx="31">
                  <c:v>10240</c:v>
                </c:pt>
                <c:pt idx="32">
                  <c:v>10653.76038008505</c:v>
                </c:pt>
                <c:pt idx="33">
                  <c:v>11070.31914256074</c:v>
                </c:pt>
                <c:pt idx="34">
                  <c:v>11489.59395795672</c:v>
                </c:pt>
                <c:pt idx="35">
                  <c:v>11911.50720332309</c:v>
                </c:pt>
                <c:pt idx="36">
                  <c:v>12335.985569809351</c:v>
                </c:pt>
                <c:pt idx="37">
                  <c:v>12762.959712694799</c:v>
                </c:pt>
                <c:pt idx="38">
                  <c:v>13192.36393828017</c:v>
                </c:pt>
                <c:pt idx="39">
                  <c:v>13624.13592291165</c:v>
                </c:pt>
                <c:pt idx="40">
                  <c:v>14058.21646011785</c:v>
                </c:pt>
                <c:pt idx="41">
                  <c:v>14494.54923242931</c:v>
                </c:pt>
                <c:pt idx="42">
                  <c:v>14933.080604940171</c:v>
                </c:pt>
                <c:pt idx="43">
                  <c:v>15373.75943808263</c:v>
                </c:pt>
                <c:pt idx="44">
                  <c:v>15816.536917429459</c:v>
                </c:pt>
                <c:pt idx="45">
                  <c:v>16261.36639863185</c:v>
                </c:pt>
                <c:pt idx="46">
                  <c:v>16708.20326584631</c:v>
                </c:pt>
                <c:pt idx="47">
                  <c:v>17157.004802215401</c:v>
                </c:pt>
                <c:pt idx="48">
                  <c:v>17607.730071145292</c:v>
                </c:pt>
              </c:numCache>
            </c:numRef>
          </c:yVal>
          <c:smooth val="1"/>
          <c:extLst>
            <c:ext xmlns:c16="http://schemas.microsoft.com/office/drawing/2014/chart" uri="{C3380CC4-5D6E-409C-BE32-E72D297353CC}">
              <c16:uniqueId val="{00000001-072B-40D4-9DCA-0D5CED11BDCC}"/>
            </c:ext>
          </c:extLst>
        </c:ser>
        <c:dLbls>
          <c:showLegendKey val="0"/>
          <c:showVal val="0"/>
          <c:showCatName val="0"/>
          <c:showSerName val="0"/>
          <c:showPercent val="0"/>
          <c:showBubbleSize val="0"/>
        </c:dLbls>
        <c:axId val="232698600"/>
        <c:axId val="232701608"/>
      </c:scatterChart>
      <c:valAx>
        <c:axId val="232698600"/>
        <c:scaling>
          <c:orientation val="minMax"/>
        </c:scaling>
        <c:delete val="0"/>
        <c:axPos val="b"/>
        <c:numFmt formatCode="General" sourceLinked="1"/>
        <c:majorTickMark val="out"/>
        <c:minorTickMark val="none"/>
        <c:tickLblPos val="nextTo"/>
        <c:crossAx val="232701608"/>
        <c:crosses val="autoZero"/>
        <c:crossBetween val="midCat"/>
      </c:valAx>
      <c:valAx>
        <c:axId val="232701608"/>
        <c:scaling>
          <c:orientation val="minMax"/>
        </c:scaling>
        <c:delete val="0"/>
        <c:axPos val="l"/>
        <c:majorGridlines/>
        <c:numFmt formatCode="General" sourceLinked="1"/>
        <c:majorTickMark val="out"/>
        <c:minorTickMark val="none"/>
        <c:tickLblPos val="nextTo"/>
        <c:crossAx val="232698600"/>
        <c:crosses val="autoZero"/>
        <c:crossBetween val="midCat"/>
      </c:valAx>
    </c:plotArea>
    <c:legend>
      <c:legendPos val="r"/>
      <c:layout>
        <c:manualLayout>
          <c:xMode val="edge"/>
          <c:yMode val="edge"/>
          <c:x val="0.80123751985524061"/>
          <c:y val="0.45071096333535937"/>
          <c:w val="0.19183575777706391"/>
          <c:h val="0.19942987290827488"/>
        </c:manualLayout>
      </c:layout>
      <c:overlay val="0"/>
      <c:txPr>
        <a:bodyPr/>
        <a:lstStyle/>
        <a:p>
          <a:pPr>
            <a:defRPr sz="2800"/>
          </a:pPr>
          <a:endParaRPr lang="en-US"/>
        </a:p>
      </c:txPr>
    </c:legend>
    <c:plotVisOnly val="1"/>
    <c:dispBlanksAs val="gap"/>
    <c:showDLblsOverMax val="0"/>
  </c:chart>
  <c:spPr>
    <a:solidFill>
      <a:schemeClr val="tx2">
        <a:lumMod val="10000"/>
        <a:lumOff val="90000"/>
      </a:schemeClr>
    </a:solidFill>
    <a:ln>
      <a:solidFill>
        <a:schemeClr val="tx2">
          <a:lumMod val="90000"/>
          <a:lumOff val="10000"/>
        </a:schemeClr>
      </a:solidFill>
    </a:ln>
  </c:sp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0.7459</cdr:x>
      <cdr:y>0.21808</cdr:y>
    </cdr:from>
    <cdr:to>
      <cdr:x>0.95589</cdr:x>
      <cdr:y>0.37947</cdr:y>
    </cdr:to>
    <cdr:sp macro="" textlink="">
      <cdr:nvSpPr>
        <cdr:cNvPr id="2" name="Line Callout 1 1"/>
        <cdr:cNvSpPr/>
      </cdr:nvSpPr>
      <cdr:spPr>
        <a:xfrm xmlns:a="http://schemas.openxmlformats.org/drawingml/2006/main">
          <a:off x="8205537" y="1016084"/>
          <a:ext cx="2310063" cy="751973"/>
        </a:xfrm>
        <a:prstGeom xmlns:a="http://schemas.openxmlformats.org/drawingml/2006/main" prst="borderCallout1">
          <a:avLst>
            <a:gd name="adj1" fmla="val 48382"/>
            <a:gd name="adj2" fmla="val -6818"/>
            <a:gd name="adj3" fmla="val 64634"/>
            <a:gd name="adj4" fmla="val -31515"/>
          </a:avLst>
        </a:prstGeom>
        <a:solidFill xmlns:a="http://schemas.openxmlformats.org/drawingml/2006/main">
          <a:schemeClr val="accent2"/>
        </a:solidFill>
        <a:ln xmlns:a="http://schemas.openxmlformats.org/drawingml/2006/main">
          <a:solidFill>
            <a:schemeClr val="accent2">
              <a:lumMod val="50000"/>
            </a:schemeClr>
          </a:solidFill>
        </a:ln>
      </cdr:spPr>
      <cdr:style>
        <a:lnRef xmlns:a="http://schemas.openxmlformats.org/drawingml/2006/main" idx="1">
          <a:schemeClr val="accent1"/>
        </a:lnRef>
        <a:fillRef xmlns:a="http://schemas.openxmlformats.org/drawingml/2006/main" idx="3">
          <a:schemeClr val="accent1"/>
        </a:fillRef>
        <a:effectRef xmlns:a="http://schemas.openxmlformats.org/drawingml/2006/main" idx="2">
          <a:schemeClr val="accent1"/>
        </a:effectRef>
        <a:fontRef xmlns:a="http://schemas.openxmlformats.org/drawingml/2006/main" idx="minor">
          <a:schemeClr val="lt1"/>
        </a:fontRef>
      </cdr:style>
      <cdr:txBody>
        <a:bodyPr xmlns:a="http://schemas.openxmlformats.org/drawingml/2006/main" vertOverflow="clip" anchor="ctr"/>
        <a:lstStyle xmlns:a="http://schemas.openxmlformats.org/drawingml/2006/main"/>
        <a:p xmlns:a="http://schemas.openxmlformats.org/drawingml/2006/main">
          <a:pPr algn="ctr"/>
          <a:r>
            <a:rPr lang="en-US" sz="2800" dirty="0"/>
            <a:t>Merged Sort</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61562-E87B-4A89-B907-0FF06C80D924}" type="datetimeFigureOut">
              <a:rPr lang="en-SG" smtClean="0"/>
              <a:t>9/7/2020</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F3895-415A-4555-B413-D7ECDD32F5CA}" type="slidenum">
              <a:rPr lang="en-SG" smtClean="0"/>
              <a:t>‹#›</a:t>
            </a:fld>
            <a:endParaRPr lang="en-SG"/>
          </a:p>
        </p:txBody>
      </p:sp>
    </p:spTree>
    <p:extLst>
      <p:ext uri="{BB962C8B-B14F-4D97-AF65-F5344CB8AC3E}">
        <p14:creationId xmlns:p14="http://schemas.microsoft.com/office/powerpoint/2010/main" val="221053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C3958-CD38-4BB2-A522-05650EC42304}"/>
              </a:ext>
            </a:extLst>
          </p:cNvPr>
          <p:cNvSpPr>
            <a:spLocks noGrp="1"/>
          </p:cNvSpPr>
          <p:nvPr>
            <p:ph type="ctrTitle"/>
          </p:nvPr>
        </p:nvSpPr>
        <p:spPr>
          <a:xfrm>
            <a:off x="522514" y="1435875"/>
            <a:ext cx="59436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68708A2-2331-4585-8022-D67FF72E37B0}"/>
              </a:ext>
            </a:extLst>
          </p:cNvPr>
          <p:cNvSpPr>
            <a:spLocks noGrp="1"/>
          </p:cNvSpPr>
          <p:nvPr>
            <p:ph type="subTitle" idx="1"/>
          </p:nvPr>
        </p:nvSpPr>
        <p:spPr>
          <a:xfrm>
            <a:off x="522514" y="3915550"/>
            <a:ext cx="59436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58C41C0-B33C-486A-93E9-FB5BE3B4B14B}"/>
              </a:ext>
            </a:extLst>
          </p:cNvPr>
          <p:cNvSpPr>
            <a:spLocks noGrp="1"/>
          </p:cNvSpPr>
          <p:nvPr>
            <p:ph type="dt" sz="half" idx="10"/>
          </p:nvPr>
        </p:nvSpPr>
        <p:spPr/>
        <p:txBody>
          <a:bodyPr/>
          <a:lstStyle/>
          <a:p>
            <a:fld id="{125D4FC6-A752-4C0E-AF09-0E3D3CBEEE9D}" type="datetime3">
              <a:rPr lang="en-US" smtClean="0"/>
              <a:t>9 July 2020</a:t>
            </a:fld>
            <a:endParaRPr lang="en-SG"/>
          </a:p>
        </p:txBody>
      </p:sp>
      <p:sp>
        <p:nvSpPr>
          <p:cNvPr id="5" name="Footer Placeholder 4">
            <a:extLst>
              <a:ext uri="{FF2B5EF4-FFF2-40B4-BE49-F238E27FC236}">
                <a16:creationId xmlns:a16="http://schemas.microsoft.com/office/drawing/2014/main" id="{918AD59D-06D2-43B4-9194-2ECAB114F574}"/>
              </a:ext>
            </a:extLst>
          </p:cNvPr>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a:extLst>
              <a:ext uri="{FF2B5EF4-FFF2-40B4-BE49-F238E27FC236}">
                <a16:creationId xmlns:a16="http://schemas.microsoft.com/office/drawing/2014/main" id="{02FC4184-5CB5-49CA-83B0-E2107FA0D9F1}"/>
              </a:ext>
            </a:extLst>
          </p:cNvPr>
          <p:cNvSpPr>
            <a:spLocks noGrp="1"/>
          </p:cNvSpPr>
          <p:nvPr>
            <p:ph type="sldNum" sz="quarter" idx="12"/>
          </p:nvPr>
        </p:nvSpPr>
        <p:spPr/>
        <p:txBody>
          <a:bodyPr/>
          <a:lstStyle/>
          <a:p>
            <a:fld id="{DB4194E0-7DBC-427D-A19D-8437E3CFC0A5}" type="slidenum">
              <a:rPr lang="en-SG" smtClean="0"/>
              <a:t>‹#›</a:t>
            </a:fld>
            <a:endParaRPr lang="en-SG"/>
          </a:p>
        </p:txBody>
      </p:sp>
      <p:pic>
        <p:nvPicPr>
          <p:cNvPr id="7" name="Picture Placeholder 3" descr="Open book on table, blurred shelves of books in background">
            <a:extLst>
              <a:ext uri="{FF2B5EF4-FFF2-40B4-BE49-F238E27FC236}">
                <a16:creationId xmlns:a16="http://schemas.microsoft.com/office/drawing/2014/main" id="{D7167C40-40DB-4806-9CC8-CB7415FAE4E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8895" r="8895"/>
          <a:stretch>
            <a:fillRect/>
          </a:stretch>
        </p:blipFill>
        <p:spPr>
          <a:xfrm>
            <a:off x="6662057" y="1310656"/>
            <a:ext cx="5529943" cy="4208604"/>
          </a:xfrm>
          <a:prstGeom prst="rect">
            <a:avLst/>
          </a:prstGeom>
        </p:spPr>
      </p:pic>
      <p:sp>
        <p:nvSpPr>
          <p:cNvPr id="8" name="Rectangle 7">
            <a:extLst>
              <a:ext uri="{FF2B5EF4-FFF2-40B4-BE49-F238E27FC236}">
                <a16:creationId xmlns:a16="http://schemas.microsoft.com/office/drawing/2014/main" id="{40E7D949-6582-494A-933B-93BCAC9033E9}"/>
              </a:ext>
            </a:extLst>
          </p:cNvPr>
          <p:cNvSpPr/>
          <p:nvPr userDrawn="1"/>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a:extLst>
              <a:ext uri="{FF2B5EF4-FFF2-40B4-BE49-F238E27FC236}">
                <a16:creationId xmlns:a16="http://schemas.microsoft.com/office/drawing/2014/main" id="{B9F59090-6485-4874-B360-8314FE29C9BA}"/>
              </a:ext>
            </a:extLst>
          </p:cNvPr>
          <p:cNvGrpSpPr/>
          <p:nvPr userDrawn="1"/>
        </p:nvGrpSpPr>
        <p:grpSpPr>
          <a:xfrm>
            <a:off x="0" y="1143000"/>
            <a:ext cx="12192000" cy="63125"/>
            <a:chOff x="507492" y="1501519"/>
            <a:chExt cx="8129016" cy="63125"/>
          </a:xfrm>
        </p:grpSpPr>
        <p:cxnSp>
          <p:nvCxnSpPr>
            <p:cNvPr id="10" name="Straight Connector 9">
              <a:extLst>
                <a:ext uri="{FF2B5EF4-FFF2-40B4-BE49-F238E27FC236}">
                  <a16:creationId xmlns:a16="http://schemas.microsoft.com/office/drawing/2014/main" id="{814A05E1-3289-4270-B81D-36006FF8CFA1}"/>
                </a:ext>
              </a:extLst>
            </p:cNvPr>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EEAC69-7AB7-40E3-9A2A-19853A3A9CCC}"/>
                </a:ext>
              </a:extLst>
            </p:cNvPr>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2" name="Picture 11">
            <a:extLst>
              <a:ext uri="{FF2B5EF4-FFF2-40B4-BE49-F238E27FC236}">
                <a16:creationId xmlns:a16="http://schemas.microsoft.com/office/drawing/2014/main" id="{20ADB61F-D546-4195-B39B-E27FD06C5D8E}"/>
              </a:ext>
            </a:extLst>
          </p:cNvPr>
          <p:cNvPicPr>
            <a:picLocks noChangeAspect="1"/>
          </p:cNvPicPr>
          <p:nvPr userDrawn="1"/>
        </p:nvPicPr>
        <p:blipFill rotWithShape="1">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a:extLst>
              <a:ext uri="{FF2B5EF4-FFF2-40B4-BE49-F238E27FC236}">
                <a16:creationId xmlns:a16="http://schemas.microsoft.com/office/drawing/2014/main" id="{424ABCAC-7C11-41D6-949B-0BEA26D4F988}"/>
              </a:ext>
            </a:extLst>
          </p:cNvPr>
          <p:cNvGrpSpPr/>
          <p:nvPr userDrawn="1"/>
        </p:nvGrpSpPr>
        <p:grpSpPr>
          <a:xfrm rot="10800000">
            <a:off x="0" y="5645510"/>
            <a:ext cx="12192000" cy="63125"/>
            <a:chOff x="507492" y="1501519"/>
            <a:chExt cx="8129016" cy="63125"/>
          </a:xfrm>
        </p:grpSpPr>
        <p:cxnSp>
          <p:nvCxnSpPr>
            <p:cNvPr id="14" name="Straight Connector 13">
              <a:extLst>
                <a:ext uri="{FF2B5EF4-FFF2-40B4-BE49-F238E27FC236}">
                  <a16:creationId xmlns:a16="http://schemas.microsoft.com/office/drawing/2014/main" id="{C0697E07-6BE9-405A-9420-4FBA92115D4E}"/>
                </a:ext>
              </a:extLst>
            </p:cNvPr>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24640EC-08F3-4150-94F9-724BE0C6C899}"/>
                </a:ext>
              </a:extLst>
            </p:cNvPr>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1E24E169-B8B0-4255-A868-50D566A982B1}"/>
              </a:ext>
            </a:extLst>
          </p:cNvPr>
          <p:cNvSpPr/>
          <p:nvPr userDrawn="1"/>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03077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B6FD4-CE4E-4A4E-84C5-AB545D223F7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7E49DD9-FA0E-42EE-B906-0445CA2764F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FBF1D54-07FB-42E2-AB2A-466892AD5750}"/>
              </a:ext>
            </a:extLst>
          </p:cNvPr>
          <p:cNvSpPr>
            <a:spLocks noGrp="1"/>
          </p:cNvSpPr>
          <p:nvPr>
            <p:ph type="dt" sz="half" idx="10"/>
          </p:nvPr>
        </p:nvSpPr>
        <p:spPr/>
        <p:txBody>
          <a:bodyPr/>
          <a:lstStyle/>
          <a:p>
            <a:fld id="{D29383C1-ECBC-4023-8D63-74AE6210B2A2}" type="datetime3">
              <a:rPr lang="en-US" smtClean="0"/>
              <a:t>9 July 2020</a:t>
            </a:fld>
            <a:endParaRPr lang="en-SG"/>
          </a:p>
        </p:txBody>
      </p:sp>
      <p:sp>
        <p:nvSpPr>
          <p:cNvPr id="5" name="Footer Placeholder 4">
            <a:extLst>
              <a:ext uri="{FF2B5EF4-FFF2-40B4-BE49-F238E27FC236}">
                <a16:creationId xmlns:a16="http://schemas.microsoft.com/office/drawing/2014/main" id="{3671AE70-B091-4440-959E-50F4B157F6A9}"/>
              </a:ext>
            </a:extLst>
          </p:cNvPr>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a:extLst>
              <a:ext uri="{FF2B5EF4-FFF2-40B4-BE49-F238E27FC236}">
                <a16:creationId xmlns:a16="http://schemas.microsoft.com/office/drawing/2014/main" id="{F2770685-31BD-4FF7-9B6C-182F9BBC7502}"/>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1813789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BD56AB-F6EE-4D2D-A5B3-DBA4C1022A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22133C8-C867-49A6-B1CA-E388D57D36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C2B04D8-28A7-4E89-98F1-C66A9DFFCBF9}"/>
              </a:ext>
            </a:extLst>
          </p:cNvPr>
          <p:cNvSpPr>
            <a:spLocks noGrp="1"/>
          </p:cNvSpPr>
          <p:nvPr>
            <p:ph type="dt" sz="half" idx="10"/>
          </p:nvPr>
        </p:nvSpPr>
        <p:spPr/>
        <p:txBody>
          <a:bodyPr/>
          <a:lstStyle/>
          <a:p>
            <a:fld id="{867C7471-BC1E-4677-9A4E-2463CFFDCE86}" type="datetime3">
              <a:rPr lang="en-US" smtClean="0"/>
              <a:t>9 July 2020</a:t>
            </a:fld>
            <a:endParaRPr lang="en-SG"/>
          </a:p>
        </p:txBody>
      </p:sp>
      <p:sp>
        <p:nvSpPr>
          <p:cNvPr id="5" name="Footer Placeholder 4">
            <a:extLst>
              <a:ext uri="{FF2B5EF4-FFF2-40B4-BE49-F238E27FC236}">
                <a16:creationId xmlns:a16="http://schemas.microsoft.com/office/drawing/2014/main" id="{23579043-5267-4C94-B6C7-4279CD69E6AB}"/>
              </a:ext>
            </a:extLst>
          </p:cNvPr>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a:extLst>
              <a:ext uri="{FF2B5EF4-FFF2-40B4-BE49-F238E27FC236}">
                <a16:creationId xmlns:a16="http://schemas.microsoft.com/office/drawing/2014/main" id="{87FE7643-11F3-4402-A5AE-9FAAACDD1B98}"/>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171908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ext and Picture Fade on Path">
    <p:bg>
      <p:bgPr>
        <a:gradFill>
          <a:gsLst>
            <a:gs pos="0">
              <a:srgbClr val="FFFFFF"/>
            </a:gs>
            <a:gs pos="28000">
              <a:srgbClr val="FFFFFF"/>
            </a:gs>
            <a:gs pos="100000">
              <a:srgbClr val="E8E3D8"/>
            </a:gs>
          </a:gsLst>
          <a:path path="circle">
            <a:fillToRect l="50000" t="-80000" r="50000" b="180000"/>
          </a:path>
        </a:gradFill>
        <a:effectLst/>
      </p:bgPr>
    </p:bg>
    <p:spTree>
      <p:nvGrpSpPr>
        <p:cNvPr id="1" name=""/>
        <p:cNvGrpSpPr/>
        <p:nvPr/>
      </p:nvGrpSpPr>
      <p:grpSpPr>
        <a:xfrm>
          <a:off x="0" y="0"/>
          <a:ext cx="0" cy="0"/>
          <a:chOff x="0" y="0"/>
          <a:chExt cx="0" cy="0"/>
        </a:xfrm>
      </p:grpSpPr>
      <p:sp>
        <p:nvSpPr>
          <p:cNvPr id="10" name="Rectangle 9"/>
          <p:cNvSpPr/>
          <p:nvPr userDrawn="1"/>
        </p:nvSpPr>
        <p:spPr>
          <a:xfrm>
            <a:off x="0" y="1512125"/>
            <a:ext cx="11541512" cy="2895600"/>
          </a:xfrm>
          <a:prstGeom prst="rect">
            <a:avLst/>
          </a:prstGeom>
          <a:gradFill flip="none" rotWithShape="1">
            <a:gsLst>
              <a:gs pos="36000">
                <a:srgbClr val="E46C0A"/>
              </a:gs>
              <a:gs pos="0">
                <a:srgbClr val="F79646">
                  <a:lumMod val="50000"/>
                </a:srgbClr>
              </a:gs>
              <a:gs pos="100000">
                <a:srgbClr val="E46C0A"/>
              </a:gs>
            </a:gsLst>
            <a:lin ang="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ndParaRPr>
          </a:p>
        </p:txBody>
      </p:sp>
      <p:sp>
        <p:nvSpPr>
          <p:cNvPr id="2" name="Title 1"/>
          <p:cNvSpPr>
            <a:spLocks noGrp="1"/>
          </p:cNvSpPr>
          <p:nvPr>
            <p:ph type="title"/>
          </p:nvPr>
        </p:nvSpPr>
        <p:spPr>
          <a:xfrm>
            <a:off x="4267200" y="1089381"/>
            <a:ext cx="7086600" cy="584775"/>
          </a:xfrm>
        </p:spPr>
        <p:txBody>
          <a:bodyPr anchor="t">
            <a:noAutofit/>
          </a:bodyPr>
          <a:lstStyle>
            <a:lvl1pPr>
              <a:defRPr sz="3800" b="1">
                <a:solidFill>
                  <a:srgbClr val="E46C0A"/>
                </a:solidFill>
                <a:latin typeface="+mn-lt"/>
              </a:defRPr>
            </a:lvl1pPr>
          </a:lstStyle>
          <a:p>
            <a:r>
              <a:rPr lang="en-US"/>
              <a:t>Click to edit Master title style</a:t>
            </a:r>
            <a:endParaRPr lang="en-US" dirty="0"/>
          </a:p>
        </p:txBody>
      </p:sp>
      <p:sp>
        <p:nvSpPr>
          <p:cNvPr id="12" name="Text Placeholder 11"/>
          <p:cNvSpPr>
            <a:spLocks noGrp="1"/>
          </p:cNvSpPr>
          <p:nvPr>
            <p:ph type="body" sz="quarter" idx="14"/>
          </p:nvPr>
        </p:nvSpPr>
        <p:spPr>
          <a:xfrm>
            <a:off x="4267200" y="2194560"/>
            <a:ext cx="7086600" cy="2108498"/>
          </a:xfrm>
        </p:spPr>
        <p:txBody>
          <a:bodyPr>
            <a:noAutofit/>
          </a:bodyPr>
          <a:lstStyle>
            <a:lvl1pPr marL="0" indent="0">
              <a:lnSpc>
                <a:spcPct val="100000"/>
              </a:lnSpc>
              <a:spcBef>
                <a:spcPts val="1200"/>
              </a:spcBef>
              <a:buNone/>
              <a:defRPr sz="2800">
                <a:solidFill>
                  <a:srgbClr val="FFFFFF"/>
                </a:solidFill>
              </a:defRPr>
            </a:lvl1pPr>
            <a:lvl2pPr marL="0" indent="0">
              <a:lnSpc>
                <a:spcPct val="100000"/>
              </a:lnSpc>
              <a:spcBef>
                <a:spcPts val="1200"/>
              </a:spcBef>
              <a:buNone/>
              <a:defRPr sz="2800">
                <a:solidFill>
                  <a:schemeClr val="bg1"/>
                </a:solidFill>
              </a:defRPr>
            </a:lvl2pPr>
            <a:lvl3pPr marL="0" indent="0">
              <a:lnSpc>
                <a:spcPct val="100000"/>
              </a:lnSpc>
              <a:spcBef>
                <a:spcPts val="1200"/>
              </a:spcBef>
              <a:buNone/>
              <a:defRPr sz="2800">
                <a:solidFill>
                  <a:schemeClr val="bg1"/>
                </a:solidFill>
              </a:defRPr>
            </a:lvl3pPr>
            <a:lvl4pPr marL="0" indent="0">
              <a:lnSpc>
                <a:spcPct val="100000"/>
              </a:lnSpc>
              <a:spcBef>
                <a:spcPts val="1200"/>
              </a:spcBef>
              <a:buNone/>
              <a:defRPr sz="2800">
                <a:solidFill>
                  <a:schemeClr val="bg1"/>
                </a:solidFill>
              </a:defRPr>
            </a:lvl4pPr>
            <a:lvl5pPr marL="0" indent="0">
              <a:lnSpc>
                <a:spcPct val="100000"/>
              </a:lnSpc>
              <a:spcBef>
                <a:spcPts val="1200"/>
              </a:spcBef>
              <a:buNone/>
              <a:defRPr sz="2800">
                <a:solidFill>
                  <a:schemeClr val="bg1"/>
                </a:solidFill>
              </a:defRPr>
            </a:lvl5pPr>
            <a:lvl6pPr marL="0" indent="0">
              <a:lnSpc>
                <a:spcPct val="100000"/>
              </a:lnSpc>
              <a:spcBef>
                <a:spcPts val="1200"/>
              </a:spcBef>
              <a:buNone/>
              <a:defRPr sz="2800">
                <a:solidFill>
                  <a:schemeClr val="bg1"/>
                </a:solidFill>
              </a:defRPr>
            </a:lvl6pPr>
            <a:lvl7pPr marL="0" indent="0">
              <a:lnSpc>
                <a:spcPct val="100000"/>
              </a:lnSpc>
              <a:spcBef>
                <a:spcPts val="1200"/>
              </a:spcBef>
              <a:buNone/>
              <a:defRPr sz="2800">
                <a:solidFill>
                  <a:schemeClr val="bg1"/>
                </a:solidFill>
              </a:defRPr>
            </a:lvl7pPr>
            <a:lvl8pPr marL="0" indent="0">
              <a:lnSpc>
                <a:spcPct val="100000"/>
              </a:lnSpc>
              <a:spcBef>
                <a:spcPts val="1200"/>
              </a:spcBef>
              <a:buNone/>
              <a:defRPr sz="2800">
                <a:solidFill>
                  <a:schemeClr val="bg1"/>
                </a:solidFill>
              </a:defRPr>
            </a:lvl8pPr>
            <a:lvl9pPr marL="0" indent="0">
              <a:lnSpc>
                <a:spcPct val="100000"/>
              </a:lnSpc>
              <a:spcBef>
                <a:spcPts val="1200"/>
              </a:spcBef>
              <a:buNone/>
              <a:defRPr sz="2800">
                <a:solidFill>
                  <a:schemeClr val="bg1"/>
                </a:solidFill>
              </a:defRPr>
            </a:lvl9pPr>
          </a:lstStyle>
          <a:p>
            <a:pPr lvl="0"/>
            <a:r>
              <a:rPr lang="en-US"/>
              <a:t>Edit Master text styles</a:t>
            </a:r>
          </a:p>
        </p:txBody>
      </p:sp>
      <p:sp>
        <p:nvSpPr>
          <p:cNvPr id="8" name="Picture Placeholder 7"/>
          <p:cNvSpPr>
            <a:spLocks noGrp="1"/>
          </p:cNvSpPr>
          <p:nvPr>
            <p:ph type="pic" sz="quarter" idx="13"/>
          </p:nvPr>
        </p:nvSpPr>
        <p:spPr>
          <a:xfrm>
            <a:off x="914400" y="0"/>
            <a:ext cx="2390503" cy="4645152"/>
          </a:xfrm>
          <a:effectLst>
            <a:glow rad="101600">
              <a:srgbClr val="FFFFFF">
                <a:alpha val="40000"/>
              </a:srgbClr>
            </a:glow>
            <a:reflection blurRad="6350" stA="50000" endA="300" endPos="55000" dir="5400000" sy="-100000" algn="bl" rotWithShape="0"/>
          </a:effectLst>
        </p:spPr>
        <p:txBody>
          <a:bodyPr/>
          <a:lstStyle>
            <a:lvl1pPr marL="0" indent="0">
              <a:buNone/>
              <a:defRPr/>
            </a:lvl1pPr>
          </a:lstStyle>
          <a:p>
            <a:r>
              <a:rPr lang="en-US"/>
              <a:t>Click icon to add picture</a:t>
            </a:r>
          </a:p>
        </p:txBody>
      </p:sp>
      <p:sp>
        <p:nvSpPr>
          <p:cNvPr id="6" name="Rectangle 5"/>
          <p:cNvSpPr/>
          <p:nvPr userDrawn="1"/>
        </p:nvSpPr>
        <p:spPr>
          <a:xfrm>
            <a:off x="12565117" y="10886"/>
            <a:ext cx="1853340" cy="6847114"/>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pPr>
            <a:r>
              <a:rPr lang="en-US" sz="1600" dirty="0">
                <a:solidFill>
                  <a:prstClr val="white">
                    <a:lumMod val="50000"/>
                  </a:prstClr>
                </a:solidFill>
                <a:latin typeface="Calibri Light" panose="020F0302020204030204" pitchFamily="34" charset="0"/>
                <a:cs typeface="Calibri" panose="020F0502020204030204" pitchFamily="34" charset="0"/>
              </a:rPr>
              <a:t>Edit the text with your own</a:t>
            </a:r>
            <a:r>
              <a:rPr lang="en-US" sz="1600" baseline="0" dirty="0">
                <a:solidFill>
                  <a:prstClr val="white">
                    <a:lumMod val="50000"/>
                  </a:prstClr>
                </a:solidFill>
                <a:latin typeface="Calibri Light" panose="020F0302020204030204" pitchFamily="34" charset="0"/>
                <a:cs typeface="Calibri" panose="020F0502020204030204" pitchFamily="34" charset="0"/>
              </a:rPr>
              <a:t> short phrases. </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sz="1600" dirty="0">
                <a:solidFill>
                  <a:prstClr val="white">
                    <a:lumMod val="50000"/>
                  </a:prstClr>
                </a:solidFill>
                <a:latin typeface="Calibri Light" panose="020F0302020204030204" pitchFamily="34" charset="0"/>
                <a:cs typeface="Calibri" panose="020F0502020204030204" pitchFamily="34" charset="0"/>
              </a:rPr>
              <a:t>To change the sample image, select the picture and delete it. Now click the Pictures icon in the placeholder to insert your own image.</a:t>
            </a:r>
          </a:p>
          <a:p>
            <a:pPr>
              <a:spcBef>
                <a:spcPts val="600"/>
              </a:spcBef>
            </a:pPr>
            <a:r>
              <a:rPr lang="en-US" sz="1600" dirty="0">
                <a:solidFill>
                  <a:prstClr val="white">
                    <a:lumMod val="50000"/>
                  </a:prstClr>
                </a:solidFill>
                <a:latin typeface="Calibri Light" panose="020F0302020204030204" pitchFamily="34" charset="0"/>
                <a:cs typeface="Calibri" panose="020F0502020204030204" pitchFamily="34" charset="0"/>
              </a:rPr>
              <a:t>The animation is already done for you; just copy and paste the slide into your existing presentation. </a:t>
            </a:r>
          </a:p>
          <a:p>
            <a:pPr>
              <a:spcBef>
                <a:spcPts val="600"/>
              </a:spcBef>
            </a:pPr>
            <a:endParaRPr lang="en-US" sz="1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222922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35" presetClass="path" presetSubtype="0" accel="50000" decel="50000" fill="hold" grpId="1" nodeType="withEffect">
                                  <p:stCondLst>
                                    <p:cond delay="0"/>
                                  </p:stCondLst>
                                  <p:childTnLst>
                                    <p:animMotion origin="layout" path="M -3.33333E-6 3.78353E-6 L -0.86666 3.78353E-6 " pathEditMode="relative" rAng="0" ptsTypes="AA">
                                      <p:cBhvr>
                                        <p:cTn id="9" dur="2000" spd="-100000" fill="hold"/>
                                        <p:tgtEl>
                                          <p:spTgt spid="2"/>
                                        </p:tgtEl>
                                        <p:attrNameLst>
                                          <p:attrName>ppt_x</p:attrName>
                                          <p:attrName>ppt_y</p:attrName>
                                        </p:attrNameLst>
                                      </p:cBhvr>
                                      <p:rCtr x="-433" y="0"/>
                                    </p:animMotion>
                                  </p:childTnLst>
                                </p:cTn>
                              </p:par>
                            </p:childTnLst>
                          </p:cTn>
                        </p:par>
                        <p:par>
                          <p:cTn id="10" fill="hold">
                            <p:stCondLst>
                              <p:cond delay="2000"/>
                            </p:stCondLst>
                            <p:childTnLst>
                              <p:par>
                                <p:cTn id="11" presetID="10" presetClass="entr" presetSubtype="0" fill="hold" grpId="0" nodeType="afterEffect">
                                  <p:stCondLst>
                                    <p:cond delay="0"/>
                                  </p:stCondLst>
                                  <p:iterate type="lt">
                                    <p:tmPct val="5000"/>
                                  </p:iterate>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7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2" grpId="0" build="p">
        <p:tmplLst>
          <p:tmpl lvl="1">
            <p:tnLst>
              <p:par>
                <p:cTn presetID="10" presetClass="entr" presetSubtype="0" fill="hold" nodeType="afterEffect">
                  <p:stCondLst>
                    <p:cond delay="0"/>
                  </p:stCondLst>
                  <p:iterate type="lt">
                    <p:tmPct val="5000"/>
                  </p:iterate>
                  <p:childTnLst>
                    <p:set>
                      <p:cBhvr>
                        <p:cTn dur="1" fill="hold">
                          <p:stCondLst>
                            <p:cond delay="0"/>
                          </p:stCondLst>
                        </p:cTn>
                        <p:tgtEl>
                          <p:spTgt spid="12"/>
                        </p:tgtEl>
                        <p:attrNameLst>
                          <p:attrName>style.visibility</p:attrName>
                        </p:attrNameLst>
                      </p:cBhvr>
                      <p:to>
                        <p:strVal val="visible"/>
                      </p:to>
                    </p:set>
                    <p:animEffect transition="in" filter="fade">
                      <p:cBhvr>
                        <p:cTn dur="5700"/>
                        <p:tgtEl>
                          <p:spTgt spid="12"/>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D8F3-52A4-4CAF-92A3-718D6065A361}"/>
              </a:ext>
            </a:extLst>
          </p:cNvPr>
          <p:cNvSpPr>
            <a:spLocks noGrp="1"/>
          </p:cNvSpPr>
          <p:nvPr>
            <p:ph type="title"/>
          </p:nvPr>
        </p:nvSpPr>
        <p:spPr>
          <a:xfrm>
            <a:off x="838200" y="365126"/>
            <a:ext cx="10515600" cy="962947"/>
          </a:xfrm>
        </p:spPr>
        <p:txBody>
          <a:bodyPr>
            <a:normAutofit/>
          </a:bodyPr>
          <a:lstStyle>
            <a:lvl1pPr>
              <a:defRPr sz="5400">
                <a:solidFill>
                  <a:srgbClr val="C00000"/>
                </a:solidFill>
              </a:defRPr>
            </a:lvl1pPr>
          </a:lstStyle>
          <a:p>
            <a:r>
              <a:rPr lang="en-US" dirty="0"/>
              <a:t>Click to edit Master title style</a:t>
            </a:r>
            <a:endParaRPr lang="en-SG" dirty="0"/>
          </a:p>
        </p:txBody>
      </p:sp>
      <p:sp>
        <p:nvSpPr>
          <p:cNvPr id="3" name="Content Placeholder 2">
            <a:extLst>
              <a:ext uri="{FF2B5EF4-FFF2-40B4-BE49-F238E27FC236}">
                <a16:creationId xmlns:a16="http://schemas.microsoft.com/office/drawing/2014/main" id="{9CEF95A9-9359-44BB-8E2C-38EFBB584F50}"/>
              </a:ext>
            </a:extLst>
          </p:cNvPr>
          <p:cNvSpPr>
            <a:spLocks noGrp="1"/>
          </p:cNvSpPr>
          <p:nvPr>
            <p:ph idx="1"/>
          </p:nvPr>
        </p:nvSpPr>
        <p:spPr>
          <a:xfrm>
            <a:off x="838200" y="1582762"/>
            <a:ext cx="10515600" cy="4659516"/>
          </a:xfrm>
        </p:spPr>
        <p:txBody>
          <a:bodyPr>
            <a:normAutofit/>
          </a:bodyPr>
          <a:lstStyle>
            <a:lvl1pPr>
              <a:defRPr sz="3200"/>
            </a:lvl1pPr>
            <a:lvl2pPr>
              <a:defRPr sz="2800"/>
            </a:lvl2pPr>
            <a:lvl3pPr>
              <a:defRPr sz="2400"/>
            </a:lvl3pPr>
            <a:lvl4pPr>
              <a:defRPr sz="2000"/>
            </a:lvl4pPr>
            <a:lvl5pP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8FD598E5-022C-4B26-8636-416E4869D449}"/>
              </a:ext>
            </a:extLst>
          </p:cNvPr>
          <p:cNvSpPr>
            <a:spLocks noGrp="1"/>
          </p:cNvSpPr>
          <p:nvPr>
            <p:ph type="dt" sz="half" idx="10"/>
          </p:nvPr>
        </p:nvSpPr>
        <p:spPr/>
        <p:txBody>
          <a:bodyPr/>
          <a:lstStyle/>
          <a:p>
            <a:fld id="{23628FD2-7A5A-417C-AF63-40EDA27A68CE}" type="datetime3">
              <a:rPr lang="en-US" smtClean="0"/>
              <a:t>9 July 2020</a:t>
            </a:fld>
            <a:endParaRPr lang="en-SG"/>
          </a:p>
        </p:txBody>
      </p:sp>
      <p:sp>
        <p:nvSpPr>
          <p:cNvPr id="5" name="Footer Placeholder 4">
            <a:extLst>
              <a:ext uri="{FF2B5EF4-FFF2-40B4-BE49-F238E27FC236}">
                <a16:creationId xmlns:a16="http://schemas.microsoft.com/office/drawing/2014/main" id="{D6594112-4F01-4C78-BB04-0F3B7425A4C6}"/>
              </a:ext>
            </a:extLst>
          </p:cNvPr>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a:extLst>
              <a:ext uri="{FF2B5EF4-FFF2-40B4-BE49-F238E27FC236}">
                <a16:creationId xmlns:a16="http://schemas.microsoft.com/office/drawing/2014/main" id="{D8F5B52E-4C8F-4385-84F1-9424B4B869BA}"/>
              </a:ext>
            </a:extLst>
          </p:cNvPr>
          <p:cNvSpPr>
            <a:spLocks noGrp="1"/>
          </p:cNvSpPr>
          <p:nvPr>
            <p:ph type="sldNum" sz="quarter" idx="12"/>
          </p:nvPr>
        </p:nvSpPr>
        <p:spPr/>
        <p:txBody>
          <a:bodyPr/>
          <a:lstStyle/>
          <a:p>
            <a:fld id="{DB4194E0-7DBC-427D-A19D-8437E3CFC0A5}" type="slidenum">
              <a:rPr lang="en-SG" smtClean="0"/>
              <a:t>‹#›</a:t>
            </a:fld>
            <a:endParaRPr lang="en-SG"/>
          </a:p>
        </p:txBody>
      </p:sp>
      <p:grpSp>
        <p:nvGrpSpPr>
          <p:cNvPr id="7" name="Group 6">
            <a:extLst>
              <a:ext uri="{FF2B5EF4-FFF2-40B4-BE49-F238E27FC236}">
                <a16:creationId xmlns:a16="http://schemas.microsoft.com/office/drawing/2014/main" id="{6A5D1502-358A-4BD6-B8D9-9FBC1DBDD6DB}"/>
              </a:ext>
            </a:extLst>
          </p:cNvPr>
          <p:cNvGrpSpPr/>
          <p:nvPr userDrawn="1"/>
        </p:nvGrpSpPr>
        <p:grpSpPr>
          <a:xfrm>
            <a:off x="0" y="1391197"/>
            <a:ext cx="12192000" cy="63125"/>
            <a:chOff x="507492" y="1501519"/>
            <a:chExt cx="8129016" cy="63125"/>
          </a:xfrm>
        </p:grpSpPr>
        <p:cxnSp>
          <p:nvCxnSpPr>
            <p:cNvPr id="8" name="Straight Connector 7">
              <a:extLst>
                <a:ext uri="{FF2B5EF4-FFF2-40B4-BE49-F238E27FC236}">
                  <a16:creationId xmlns:a16="http://schemas.microsoft.com/office/drawing/2014/main" id="{A467579C-E80E-477F-8DA1-F0D133CBCE82}"/>
                </a:ext>
              </a:extLst>
            </p:cNvPr>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8F74DE-7F81-433A-A56C-E47B6D5D7417}"/>
                </a:ext>
              </a:extLst>
            </p:cNvPr>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379094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8339-2A22-4BF2-916E-B74995EFB1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685BF92-C783-44D2-BEA6-71FBEF7C51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4A0195F-5851-44CD-8E8E-C6A72CE87D97}"/>
              </a:ext>
            </a:extLst>
          </p:cNvPr>
          <p:cNvSpPr>
            <a:spLocks noGrp="1"/>
          </p:cNvSpPr>
          <p:nvPr>
            <p:ph type="dt" sz="half" idx="10"/>
          </p:nvPr>
        </p:nvSpPr>
        <p:spPr/>
        <p:txBody>
          <a:bodyPr/>
          <a:lstStyle/>
          <a:p>
            <a:fld id="{BA9A0758-F645-4AA5-89EC-159219B66517}" type="datetime3">
              <a:rPr lang="en-US" smtClean="0"/>
              <a:t>9 July 2020</a:t>
            </a:fld>
            <a:endParaRPr lang="en-SG"/>
          </a:p>
        </p:txBody>
      </p:sp>
      <p:sp>
        <p:nvSpPr>
          <p:cNvPr id="5" name="Footer Placeholder 4">
            <a:extLst>
              <a:ext uri="{FF2B5EF4-FFF2-40B4-BE49-F238E27FC236}">
                <a16:creationId xmlns:a16="http://schemas.microsoft.com/office/drawing/2014/main" id="{38D7DAFB-E447-4E0F-A39C-CEDED392C714}"/>
              </a:ext>
            </a:extLst>
          </p:cNvPr>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a:extLst>
              <a:ext uri="{FF2B5EF4-FFF2-40B4-BE49-F238E27FC236}">
                <a16:creationId xmlns:a16="http://schemas.microsoft.com/office/drawing/2014/main" id="{89F35EFA-ADDD-4A96-B50F-68D96E5C467E}"/>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3295495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F706-25B5-4BBB-9AF9-2C097C1E7FB5}"/>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2432409-B44D-4D52-9524-154861031F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09D4295-0044-4AB1-BB63-C6A0F3996F6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C41C9AF0-B6C9-415A-81C3-A1B1D7BCB6E6}"/>
              </a:ext>
            </a:extLst>
          </p:cNvPr>
          <p:cNvSpPr>
            <a:spLocks noGrp="1"/>
          </p:cNvSpPr>
          <p:nvPr>
            <p:ph type="dt" sz="half" idx="10"/>
          </p:nvPr>
        </p:nvSpPr>
        <p:spPr/>
        <p:txBody>
          <a:bodyPr/>
          <a:lstStyle/>
          <a:p>
            <a:fld id="{DE83152D-6462-43CA-BE6D-F5243EBE5B97}" type="datetime3">
              <a:rPr lang="en-US" smtClean="0"/>
              <a:t>9 July 2020</a:t>
            </a:fld>
            <a:endParaRPr lang="en-SG"/>
          </a:p>
        </p:txBody>
      </p:sp>
      <p:sp>
        <p:nvSpPr>
          <p:cNvPr id="6" name="Footer Placeholder 5">
            <a:extLst>
              <a:ext uri="{FF2B5EF4-FFF2-40B4-BE49-F238E27FC236}">
                <a16:creationId xmlns:a16="http://schemas.microsoft.com/office/drawing/2014/main" id="{59C88918-A611-4E95-BEEA-6725BA87FCF0}"/>
              </a:ext>
            </a:extLst>
          </p:cNvPr>
          <p:cNvSpPr>
            <a:spLocks noGrp="1"/>
          </p:cNvSpPr>
          <p:nvPr>
            <p:ph type="ftr" sz="quarter" idx="11"/>
          </p:nvPr>
        </p:nvSpPr>
        <p:spPr/>
        <p:txBody>
          <a:bodyPr/>
          <a:lstStyle/>
          <a:p>
            <a:r>
              <a:rPr lang="en-US" smtClean="0"/>
              <a:t>CSCI203 - Algorithm and Data Structure</a:t>
            </a:r>
            <a:endParaRPr lang="en-SG"/>
          </a:p>
        </p:txBody>
      </p:sp>
      <p:sp>
        <p:nvSpPr>
          <p:cNvPr id="7" name="Slide Number Placeholder 6">
            <a:extLst>
              <a:ext uri="{FF2B5EF4-FFF2-40B4-BE49-F238E27FC236}">
                <a16:creationId xmlns:a16="http://schemas.microsoft.com/office/drawing/2014/main" id="{AFCEC14E-268D-4548-95A0-FED50A33832C}"/>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2008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3DEC-3BEC-4739-B32B-7761BA7A63DF}"/>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A7E17F7-3893-4531-BD68-9C6C9448F4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975BF94-035E-4F0A-9AE7-872C8FCAC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26FB0170-D3AA-45C6-9477-075CF5E649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13D10A-0D1B-40C2-ADEE-A8D0BF696B6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C0E0E3D-1309-4228-BD1C-255AECAF2BE8}"/>
              </a:ext>
            </a:extLst>
          </p:cNvPr>
          <p:cNvSpPr>
            <a:spLocks noGrp="1"/>
          </p:cNvSpPr>
          <p:nvPr>
            <p:ph type="dt" sz="half" idx="10"/>
          </p:nvPr>
        </p:nvSpPr>
        <p:spPr/>
        <p:txBody>
          <a:bodyPr/>
          <a:lstStyle/>
          <a:p>
            <a:fld id="{6C2307F9-8434-4F76-BD42-838EF3C2F231}" type="datetime3">
              <a:rPr lang="en-US" smtClean="0"/>
              <a:t>9 July 2020</a:t>
            </a:fld>
            <a:endParaRPr lang="en-SG"/>
          </a:p>
        </p:txBody>
      </p:sp>
      <p:sp>
        <p:nvSpPr>
          <p:cNvPr id="8" name="Footer Placeholder 7">
            <a:extLst>
              <a:ext uri="{FF2B5EF4-FFF2-40B4-BE49-F238E27FC236}">
                <a16:creationId xmlns:a16="http://schemas.microsoft.com/office/drawing/2014/main" id="{F45F6DEE-B201-41C5-B5B0-7564E6B117F1}"/>
              </a:ext>
            </a:extLst>
          </p:cNvPr>
          <p:cNvSpPr>
            <a:spLocks noGrp="1"/>
          </p:cNvSpPr>
          <p:nvPr>
            <p:ph type="ftr" sz="quarter" idx="11"/>
          </p:nvPr>
        </p:nvSpPr>
        <p:spPr/>
        <p:txBody>
          <a:bodyPr/>
          <a:lstStyle/>
          <a:p>
            <a:r>
              <a:rPr lang="en-US" smtClean="0"/>
              <a:t>CSCI203 - Algorithm and Data Structure</a:t>
            </a:r>
            <a:endParaRPr lang="en-SG"/>
          </a:p>
        </p:txBody>
      </p:sp>
      <p:sp>
        <p:nvSpPr>
          <p:cNvPr id="9" name="Slide Number Placeholder 8">
            <a:extLst>
              <a:ext uri="{FF2B5EF4-FFF2-40B4-BE49-F238E27FC236}">
                <a16:creationId xmlns:a16="http://schemas.microsoft.com/office/drawing/2014/main" id="{94784CDE-E195-44A8-BCEC-719B32F5FC7E}"/>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57123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E42C-437F-453A-97B5-EB9198262D6F}"/>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E98C72A-A974-41A8-BA93-4276B078181B}"/>
              </a:ext>
            </a:extLst>
          </p:cNvPr>
          <p:cNvSpPr>
            <a:spLocks noGrp="1"/>
          </p:cNvSpPr>
          <p:nvPr>
            <p:ph type="dt" sz="half" idx="10"/>
          </p:nvPr>
        </p:nvSpPr>
        <p:spPr/>
        <p:txBody>
          <a:bodyPr/>
          <a:lstStyle/>
          <a:p>
            <a:fld id="{917147F7-DF9F-465C-B39D-8E1634480E11}" type="datetime3">
              <a:rPr lang="en-US" smtClean="0"/>
              <a:t>9 July 2020</a:t>
            </a:fld>
            <a:endParaRPr lang="en-SG"/>
          </a:p>
        </p:txBody>
      </p:sp>
      <p:sp>
        <p:nvSpPr>
          <p:cNvPr id="4" name="Footer Placeholder 3">
            <a:extLst>
              <a:ext uri="{FF2B5EF4-FFF2-40B4-BE49-F238E27FC236}">
                <a16:creationId xmlns:a16="http://schemas.microsoft.com/office/drawing/2014/main" id="{6A08E32D-39E9-4725-987B-F10CE29650C2}"/>
              </a:ext>
            </a:extLst>
          </p:cNvPr>
          <p:cNvSpPr>
            <a:spLocks noGrp="1"/>
          </p:cNvSpPr>
          <p:nvPr>
            <p:ph type="ftr" sz="quarter" idx="11"/>
          </p:nvPr>
        </p:nvSpPr>
        <p:spPr/>
        <p:txBody>
          <a:bodyPr/>
          <a:lstStyle/>
          <a:p>
            <a:r>
              <a:rPr lang="en-US" smtClean="0"/>
              <a:t>CSCI203 - Algorithm and Data Structure</a:t>
            </a:r>
            <a:endParaRPr lang="en-SG"/>
          </a:p>
        </p:txBody>
      </p:sp>
      <p:sp>
        <p:nvSpPr>
          <p:cNvPr id="5" name="Slide Number Placeholder 4">
            <a:extLst>
              <a:ext uri="{FF2B5EF4-FFF2-40B4-BE49-F238E27FC236}">
                <a16:creationId xmlns:a16="http://schemas.microsoft.com/office/drawing/2014/main" id="{E2FACB36-9ED1-4665-B103-3D4A4921069E}"/>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3926054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19D581-4755-403A-8988-E33003572332}"/>
              </a:ext>
            </a:extLst>
          </p:cNvPr>
          <p:cNvSpPr>
            <a:spLocks noGrp="1"/>
          </p:cNvSpPr>
          <p:nvPr>
            <p:ph type="dt" sz="half" idx="10"/>
          </p:nvPr>
        </p:nvSpPr>
        <p:spPr/>
        <p:txBody>
          <a:bodyPr/>
          <a:lstStyle/>
          <a:p>
            <a:fld id="{1E4CACCC-A215-43AB-A253-1BAC8472EC63}" type="datetime3">
              <a:rPr lang="en-US" smtClean="0"/>
              <a:t>9 July 2020</a:t>
            </a:fld>
            <a:endParaRPr lang="en-SG"/>
          </a:p>
        </p:txBody>
      </p:sp>
      <p:sp>
        <p:nvSpPr>
          <p:cNvPr id="3" name="Footer Placeholder 2">
            <a:extLst>
              <a:ext uri="{FF2B5EF4-FFF2-40B4-BE49-F238E27FC236}">
                <a16:creationId xmlns:a16="http://schemas.microsoft.com/office/drawing/2014/main" id="{CDF3E3AD-0CD8-4073-AE8D-033595908AF8}"/>
              </a:ext>
            </a:extLst>
          </p:cNvPr>
          <p:cNvSpPr>
            <a:spLocks noGrp="1"/>
          </p:cNvSpPr>
          <p:nvPr>
            <p:ph type="ftr" sz="quarter" idx="11"/>
          </p:nvPr>
        </p:nvSpPr>
        <p:spPr/>
        <p:txBody>
          <a:bodyPr/>
          <a:lstStyle/>
          <a:p>
            <a:r>
              <a:rPr lang="en-US" smtClean="0"/>
              <a:t>CSCI203 - Algorithm and Data Structure</a:t>
            </a:r>
            <a:endParaRPr lang="en-SG"/>
          </a:p>
        </p:txBody>
      </p:sp>
      <p:sp>
        <p:nvSpPr>
          <p:cNvPr id="4" name="Slide Number Placeholder 3">
            <a:extLst>
              <a:ext uri="{FF2B5EF4-FFF2-40B4-BE49-F238E27FC236}">
                <a16:creationId xmlns:a16="http://schemas.microsoft.com/office/drawing/2014/main" id="{EB6D8520-7540-4129-9B9F-ACAD89992EEE}"/>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2361647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730A-87FC-4F67-99F7-2A93992FDD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7FBCF00-8641-47CB-9BCA-BCE8D72243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6576FC1-30BE-438F-A94D-2D7581BA1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076E35A-2787-4456-A698-D3C7BAD8D842}"/>
              </a:ext>
            </a:extLst>
          </p:cNvPr>
          <p:cNvSpPr>
            <a:spLocks noGrp="1"/>
          </p:cNvSpPr>
          <p:nvPr>
            <p:ph type="dt" sz="half" idx="10"/>
          </p:nvPr>
        </p:nvSpPr>
        <p:spPr/>
        <p:txBody>
          <a:bodyPr/>
          <a:lstStyle/>
          <a:p>
            <a:fld id="{B13EF375-8547-414E-9D56-51ED4EE3185A}" type="datetime3">
              <a:rPr lang="en-US" smtClean="0"/>
              <a:t>9 July 2020</a:t>
            </a:fld>
            <a:endParaRPr lang="en-SG"/>
          </a:p>
        </p:txBody>
      </p:sp>
      <p:sp>
        <p:nvSpPr>
          <p:cNvPr id="6" name="Footer Placeholder 5">
            <a:extLst>
              <a:ext uri="{FF2B5EF4-FFF2-40B4-BE49-F238E27FC236}">
                <a16:creationId xmlns:a16="http://schemas.microsoft.com/office/drawing/2014/main" id="{F6FF2DCB-4BAC-4C43-837B-2A1919ED63FD}"/>
              </a:ext>
            </a:extLst>
          </p:cNvPr>
          <p:cNvSpPr>
            <a:spLocks noGrp="1"/>
          </p:cNvSpPr>
          <p:nvPr>
            <p:ph type="ftr" sz="quarter" idx="11"/>
          </p:nvPr>
        </p:nvSpPr>
        <p:spPr/>
        <p:txBody>
          <a:bodyPr/>
          <a:lstStyle/>
          <a:p>
            <a:r>
              <a:rPr lang="en-US" smtClean="0"/>
              <a:t>CSCI203 - Algorithm and Data Structure</a:t>
            </a:r>
            <a:endParaRPr lang="en-SG" dirty="0"/>
          </a:p>
        </p:txBody>
      </p:sp>
      <p:sp>
        <p:nvSpPr>
          <p:cNvPr id="7" name="Slide Number Placeholder 6">
            <a:extLst>
              <a:ext uri="{FF2B5EF4-FFF2-40B4-BE49-F238E27FC236}">
                <a16:creationId xmlns:a16="http://schemas.microsoft.com/office/drawing/2014/main" id="{DF821A63-5927-4DC3-B28D-E23C6612C77D}"/>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1557786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C886-9527-469B-B523-430583BA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318236A4-0D7F-4C14-907C-B140A0118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88C1215-6FF1-4E38-A2FA-7B51028A0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9D4771-811F-4814-9D14-7C1361E627C4}"/>
              </a:ext>
            </a:extLst>
          </p:cNvPr>
          <p:cNvSpPr>
            <a:spLocks noGrp="1"/>
          </p:cNvSpPr>
          <p:nvPr>
            <p:ph type="dt" sz="half" idx="10"/>
          </p:nvPr>
        </p:nvSpPr>
        <p:spPr/>
        <p:txBody>
          <a:bodyPr/>
          <a:lstStyle/>
          <a:p>
            <a:fld id="{C431A9F5-6ECE-4FF2-9712-9D92CD647A99}" type="datetime3">
              <a:rPr lang="en-US" smtClean="0"/>
              <a:t>9 July 2020</a:t>
            </a:fld>
            <a:endParaRPr lang="en-SG"/>
          </a:p>
        </p:txBody>
      </p:sp>
      <p:sp>
        <p:nvSpPr>
          <p:cNvPr id="6" name="Footer Placeholder 5">
            <a:extLst>
              <a:ext uri="{FF2B5EF4-FFF2-40B4-BE49-F238E27FC236}">
                <a16:creationId xmlns:a16="http://schemas.microsoft.com/office/drawing/2014/main" id="{C0AA71A7-D669-4D2D-870E-A8613A941604}"/>
              </a:ext>
            </a:extLst>
          </p:cNvPr>
          <p:cNvSpPr>
            <a:spLocks noGrp="1"/>
          </p:cNvSpPr>
          <p:nvPr>
            <p:ph type="ftr" sz="quarter" idx="11"/>
          </p:nvPr>
        </p:nvSpPr>
        <p:spPr/>
        <p:txBody>
          <a:bodyPr/>
          <a:lstStyle/>
          <a:p>
            <a:r>
              <a:rPr lang="en-US" smtClean="0"/>
              <a:t>CSCI203 - Algorithm and Data Structure</a:t>
            </a:r>
            <a:endParaRPr lang="en-SG"/>
          </a:p>
        </p:txBody>
      </p:sp>
      <p:sp>
        <p:nvSpPr>
          <p:cNvPr id="7" name="Slide Number Placeholder 6">
            <a:extLst>
              <a:ext uri="{FF2B5EF4-FFF2-40B4-BE49-F238E27FC236}">
                <a16:creationId xmlns:a16="http://schemas.microsoft.com/office/drawing/2014/main" id="{86867E5F-D802-4386-B197-2A7592DB558A}"/>
              </a:ext>
            </a:extLst>
          </p:cNvPr>
          <p:cNvSpPr>
            <a:spLocks noGrp="1"/>
          </p:cNvSpPr>
          <p:nvPr>
            <p:ph type="sldNum" sz="quarter" idx="12"/>
          </p:nvPr>
        </p:nvSpPr>
        <p:spPr/>
        <p:txBody>
          <a:bodyPr/>
          <a:lstStyle/>
          <a:p>
            <a:fld id="{DB4194E0-7DBC-427D-A19D-8437E3CFC0A5}" type="slidenum">
              <a:rPr lang="en-SG" smtClean="0"/>
              <a:t>‹#›</a:t>
            </a:fld>
            <a:endParaRPr lang="en-SG"/>
          </a:p>
        </p:txBody>
      </p:sp>
    </p:spTree>
    <p:extLst>
      <p:ext uri="{BB962C8B-B14F-4D97-AF65-F5344CB8AC3E}">
        <p14:creationId xmlns:p14="http://schemas.microsoft.com/office/powerpoint/2010/main" val="2072751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54D727-3DEC-4071-96E1-9DF219C090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3" name="Text Placeholder 2">
            <a:extLst>
              <a:ext uri="{FF2B5EF4-FFF2-40B4-BE49-F238E27FC236}">
                <a16:creationId xmlns:a16="http://schemas.microsoft.com/office/drawing/2014/main" id="{AEBF3B75-7C23-4D24-8792-DE7C819753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4" name="Date Placeholder 3">
            <a:extLst>
              <a:ext uri="{FF2B5EF4-FFF2-40B4-BE49-F238E27FC236}">
                <a16:creationId xmlns:a16="http://schemas.microsoft.com/office/drawing/2014/main" id="{674EC5EF-8AD0-4708-A111-A386BD84F9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47C17-2884-45B7-8CC0-53C8EDE718F0}" type="datetime3">
              <a:rPr lang="en-US" smtClean="0"/>
              <a:t>9 July 2020</a:t>
            </a:fld>
            <a:endParaRPr lang="en-SG"/>
          </a:p>
        </p:txBody>
      </p:sp>
      <p:sp>
        <p:nvSpPr>
          <p:cNvPr id="5" name="Footer Placeholder 4">
            <a:extLst>
              <a:ext uri="{FF2B5EF4-FFF2-40B4-BE49-F238E27FC236}">
                <a16:creationId xmlns:a16="http://schemas.microsoft.com/office/drawing/2014/main" id="{446F9DDE-030D-4678-8830-B0E83D7726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CSCI203 - Algorithm and Data Structure</a:t>
            </a:r>
            <a:endParaRPr lang="en-SG"/>
          </a:p>
        </p:txBody>
      </p:sp>
      <p:sp>
        <p:nvSpPr>
          <p:cNvPr id="6" name="Slide Number Placeholder 5">
            <a:extLst>
              <a:ext uri="{FF2B5EF4-FFF2-40B4-BE49-F238E27FC236}">
                <a16:creationId xmlns:a16="http://schemas.microsoft.com/office/drawing/2014/main" id="{07AF8ABD-2FD3-46E3-B92F-DA6470687A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4194E0-7DBC-427D-A19D-8437E3CFC0A5}" type="slidenum">
              <a:rPr lang="en-SG" smtClean="0"/>
              <a:t>‹#›</a:t>
            </a:fld>
            <a:endParaRPr lang="en-SG"/>
          </a:p>
        </p:txBody>
      </p:sp>
    </p:spTree>
    <p:extLst>
      <p:ext uri="{BB962C8B-B14F-4D97-AF65-F5344CB8AC3E}">
        <p14:creationId xmlns:p14="http://schemas.microsoft.com/office/powerpoint/2010/main" val="3706583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sjapit@uow.edu.au" TargetMode="Externa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AB45A142-4255-493C-8284-5D566C121B1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74237" y="914400"/>
            <a:ext cx="3657600" cy="2887579"/>
          </a:xfrm>
        </p:spPr>
        <p:txBody>
          <a:bodyPr vert="horz" lIns="91440" tIns="45720" rIns="91440" bIns="45720" rtlCol="0" anchor="b">
            <a:noAutofit/>
          </a:bodyPr>
          <a:lstStyle/>
          <a:p>
            <a:pPr algn="ctr"/>
            <a:r>
              <a:rPr lang="en-US" sz="5400" dirty="0" smtClean="0">
                <a:solidFill>
                  <a:srgbClr val="FFC000"/>
                </a:solidFill>
                <a:latin typeface="+mj-lt"/>
              </a:rPr>
              <a:t>CSCI203 - </a:t>
            </a:r>
            <a:r>
              <a:rPr lang="en-GB" dirty="0">
                <a:solidFill>
                  <a:srgbClr val="FFC000"/>
                </a:solidFill>
              </a:rPr>
              <a:t>Algorithms and Data Structures</a:t>
            </a:r>
            <a:endParaRPr lang="en-US" sz="5400" kern="1200" dirty="0">
              <a:solidFill>
                <a:srgbClr val="FFC000"/>
              </a:solidFill>
              <a:latin typeface="+mj-lt"/>
            </a:endParaRPr>
          </a:p>
        </p:txBody>
      </p:sp>
      <p:sp>
        <p:nvSpPr>
          <p:cNvPr id="3" name="Text Placeholder 2"/>
          <p:cNvSpPr>
            <a:spLocks noGrp="1"/>
          </p:cNvSpPr>
          <p:nvPr>
            <p:ph type="body" sz="quarter" idx="14"/>
          </p:nvPr>
        </p:nvSpPr>
        <p:spPr>
          <a:xfrm>
            <a:off x="477078" y="4515729"/>
            <a:ext cx="3988905" cy="1631852"/>
          </a:xfrm>
        </p:spPr>
        <p:txBody>
          <a:bodyPr vert="horz" lIns="91440" tIns="45720" rIns="91440" bIns="45720" rtlCol="0">
            <a:noAutofit/>
          </a:bodyPr>
          <a:lstStyle/>
          <a:p>
            <a:pPr algn="ctr">
              <a:lnSpc>
                <a:spcPct val="90000"/>
              </a:lnSpc>
              <a:spcBef>
                <a:spcPts val="1000"/>
              </a:spcBef>
            </a:pPr>
            <a:r>
              <a:rPr lang="en-US" sz="3100" kern="1200" dirty="0"/>
              <a:t>Tutorial / Laboratory </a:t>
            </a:r>
            <a:r>
              <a:rPr lang="en-US" sz="3100" kern="1200" dirty="0" smtClean="0"/>
              <a:t>1a</a:t>
            </a:r>
            <a:endParaRPr lang="en-US" sz="3100" kern="1200" dirty="0"/>
          </a:p>
          <a:p>
            <a:pPr algn="ctr">
              <a:lnSpc>
                <a:spcPct val="90000"/>
              </a:lnSpc>
              <a:spcBef>
                <a:spcPts val="1000"/>
              </a:spcBef>
            </a:pPr>
            <a:r>
              <a:rPr lang="en-US" sz="3100" dirty="0">
                <a:hlinkClick r:id="rId2"/>
              </a:rPr>
              <a:t>sjapit@uow.edu.au</a:t>
            </a:r>
            <a:endParaRPr lang="en-US" sz="3100" dirty="0"/>
          </a:p>
          <a:p>
            <a:pPr algn="ctr">
              <a:lnSpc>
                <a:spcPct val="90000"/>
              </a:lnSpc>
              <a:spcBef>
                <a:spcPts val="1000"/>
              </a:spcBef>
            </a:pPr>
            <a:fld id="{FE545B99-F0C9-46FF-A757-0212CD3C5152}" type="datetime3">
              <a:rPr lang="en-US" sz="3100" kern="1200" smtClean="0"/>
              <a:t>9 July 2020</a:t>
            </a:fld>
            <a:endParaRPr lang="en-US" sz="3100" kern="1200" dirty="0"/>
          </a:p>
        </p:txBody>
      </p:sp>
      <p:cxnSp>
        <p:nvCxnSpPr>
          <p:cNvPr id="27" name="Straight Connector 26">
            <a:extLst>
              <a:ext uri="{FF2B5EF4-FFF2-40B4-BE49-F238E27FC236}">
                <a16:creationId xmlns:a16="http://schemas.microsoft.com/office/drawing/2014/main" id="{38FB9660-F42F-4313-BBC4-47C007FE48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12" name="Picture 11" descr="A drawing of a cartoon character&#10;&#10;Description automatically generated">
            <a:extLst>
              <a:ext uri="{FF2B5EF4-FFF2-40B4-BE49-F238E27FC236}">
                <a16:creationId xmlns:a16="http://schemas.microsoft.com/office/drawing/2014/main" id="{076C4CFE-3C34-4D47-AD4C-4AA9BAB700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581" y="492573"/>
            <a:ext cx="3896027" cy="5880796"/>
          </a:xfrm>
          <a:prstGeom prst="rect">
            <a:avLst/>
          </a:prstGeom>
        </p:spPr>
      </p:pic>
    </p:spTree>
    <p:extLst>
      <p:ext uri="{BB962C8B-B14F-4D97-AF65-F5344CB8AC3E}">
        <p14:creationId xmlns:p14="http://schemas.microsoft.com/office/powerpoint/2010/main" val="8878035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Classes of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buNone/>
                </a:pPr>
                <a:r>
                  <a:rPr lang="en-SG" dirty="0" smtClean="0">
                    <a:solidFill>
                      <a:srgbClr val="C00000"/>
                    </a:solidFill>
                  </a:rPr>
                  <a:t>Note to take 1:</a:t>
                </a:r>
              </a:p>
              <a:p>
                <a:pPr>
                  <a:lnSpc>
                    <a:spcPct val="100000"/>
                  </a:lnSpc>
                </a:pPr>
                <a14:m>
                  <m:oMath xmlns:m="http://schemas.openxmlformats.org/officeDocument/2006/math">
                    <m:sSup>
                      <m:sSupPr>
                        <m:ctrlPr>
                          <a:rPr lang="en-SG" i="1" smtClean="0">
                            <a:solidFill>
                              <a:srgbClr val="9F271C"/>
                            </a:solidFill>
                            <a:latin typeface="Cambria Math" panose="02040503050406030204" pitchFamily="18" charset="0"/>
                          </a:rPr>
                        </m:ctrlPr>
                      </m:sSupPr>
                      <m:e>
                        <m:d>
                          <m:dPr>
                            <m:ctrlPr>
                              <a:rPr lang="en-SG" i="1" smtClean="0">
                                <a:solidFill>
                                  <a:srgbClr val="9F271C"/>
                                </a:solidFill>
                                <a:latin typeface="Cambria Math" panose="02040503050406030204" pitchFamily="18" charset="0"/>
                              </a:rPr>
                            </m:ctrlPr>
                          </m:dPr>
                          <m:e>
                            <m:func>
                              <m:funcPr>
                                <m:ctrlPr>
                                  <a:rPr lang="en-SG" i="1" smtClean="0">
                                    <a:solidFill>
                                      <a:srgbClr val="9F271C"/>
                                    </a:solidFill>
                                    <a:latin typeface="Cambria Math" panose="02040503050406030204" pitchFamily="18" charset="0"/>
                                  </a:rPr>
                                </m:ctrlPr>
                              </m:funcPr>
                              <m:fName>
                                <m:sSub>
                                  <m:sSubPr>
                                    <m:ctrlPr>
                                      <a:rPr lang="en-SG" i="1" smtClean="0">
                                        <a:solidFill>
                                          <a:srgbClr val="9F271C"/>
                                        </a:solidFill>
                                        <a:latin typeface="Cambria Math" panose="02040503050406030204" pitchFamily="18" charset="0"/>
                                      </a:rPr>
                                    </m:ctrlPr>
                                  </m:sSubPr>
                                  <m:e>
                                    <m:r>
                                      <m:rPr>
                                        <m:sty m:val="p"/>
                                      </m:rPr>
                                      <a:rPr lang="en-SG" i="0" smtClean="0">
                                        <a:solidFill>
                                          <a:srgbClr val="9F271C"/>
                                        </a:solidFill>
                                        <a:latin typeface="Cambria Math" panose="02040503050406030204" pitchFamily="18" charset="0"/>
                                      </a:rPr>
                                      <m:t>log</m:t>
                                    </m:r>
                                  </m:e>
                                  <m:sub>
                                    <m:r>
                                      <a:rPr lang="en-SG" b="0" i="1" smtClean="0">
                                        <a:solidFill>
                                          <a:srgbClr val="9F271C"/>
                                        </a:solidFill>
                                        <a:latin typeface="Cambria Math" panose="02040503050406030204" pitchFamily="18" charset="0"/>
                                      </a:rPr>
                                      <m:t>𝑎</m:t>
                                    </m:r>
                                  </m:sub>
                                </m:sSub>
                              </m:fName>
                              <m:e>
                                <m:r>
                                  <a:rPr lang="en-SG" b="0" i="1" smtClean="0">
                                    <a:solidFill>
                                      <a:srgbClr val="9F271C"/>
                                    </a:solidFill>
                                    <a:latin typeface="Cambria Math" panose="02040503050406030204" pitchFamily="18" charset="0"/>
                                  </a:rPr>
                                  <m:t>𝑛</m:t>
                                </m:r>
                              </m:e>
                            </m:func>
                          </m:e>
                        </m:d>
                      </m:e>
                      <m:sup>
                        <m:r>
                          <a:rPr lang="en-SG" b="0" i="1" smtClean="0">
                            <a:solidFill>
                              <a:srgbClr val="9F271C"/>
                            </a:solidFill>
                            <a:latin typeface="Cambria Math" panose="02040503050406030204" pitchFamily="18" charset="0"/>
                          </a:rPr>
                          <m:t>𝑘</m:t>
                        </m:r>
                      </m:sup>
                    </m:sSup>
                    <m:r>
                      <a:rPr lang="en-SG" i="1" smtClean="0">
                        <a:solidFill>
                          <a:srgbClr val="9F271C"/>
                        </a:solidFill>
                        <a:latin typeface="Cambria Math" panose="02040503050406030204" pitchFamily="18" charset="0"/>
                        <a:ea typeface="Cambria Math" panose="02040503050406030204" pitchFamily="18" charset="0"/>
                      </a:rPr>
                      <m:t>≠</m:t>
                    </m:r>
                    <m:sSup>
                      <m:sSupPr>
                        <m:ctrlPr>
                          <a:rPr lang="en-SG" i="1" smtClean="0">
                            <a:solidFill>
                              <a:srgbClr val="9F271C"/>
                            </a:solidFill>
                            <a:latin typeface="Cambria Math" panose="02040503050406030204" pitchFamily="18" charset="0"/>
                            <a:ea typeface="Cambria Math" panose="02040503050406030204" pitchFamily="18" charset="0"/>
                          </a:rPr>
                        </m:ctrlPr>
                      </m:sSupPr>
                      <m:e>
                        <m:func>
                          <m:funcPr>
                            <m:ctrlPr>
                              <a:rPr lang="en-SG" i="1" smtClean="0">
                                <a:solidFill>
                                  <a:srgbClr val="9F271C"/>
                                </a:solidFill>
                                <a:latin typeface="Cambria Math" panose="02040503050406030204" pitchFamily="18" charset="0"/>
                                <a:ea typeface="Cambria Math" panose="02040503050406030204" pitchFamily="18" charset="0"/>
                              </a:rPr>
                            </m:ctrlPr>
                          </m:funcPr>
                          <m:fName>
                            <m:sSub>
                              <m:sSubPr>
                                <m:ctrlPr>
                                  <a:rPr lang="en-SG" i="1" smtClean="0">
                                    <a:solidFill>
                                      <a:srgbClr val="9F271C"/>
                                    </a:solidFill>
                                    <a:latin typeface="Cambria Math" panose="02040503050406030204" pitchFamily="18" charset="0"/>
                                    <a:ea typeface="Cambria Math" panose="02040503050406030204" pitchFamily="18" charset="0"/>
                                  </a:rPr>
                                </m:ctrlPr>
                              </m:sSubPr>
                              <m:e>
                                <m:r>
                                  <m:rPr>
                                    <m:sty m:val="p"/>
                                  </m:rPr>
                                  <a:rPr lang="en-SG" i="0" smtClean="0">
                                    <a:solidFill>
                                      <a:srgbClr val="9F271C"/>
                                    </a:solidFill>
                                    <a:latin typeface="Cambria Math" panose="02040503050406030204" pitchFamily="18" charset="0"/>
                                    <a:ea typeface="Cambria Math" panose="02040503050406030204" pitchFamily="18" charset="0"/>
                                  </a:rPr>
                                  <m:t>log</m:t>
                                </m:r>
                              </m:e>
                              <m:sub>
                                <m:r>
                                  <a:rPr lang="en-SG" b="0" i="1" smtClean="0">
                                    <a:solidFill>
                                      <a:srgbClr val="9F271C"/>
                                    </a:solidFill>
                                    <a:latin typeface="Cambria Math" panose="02040503050406030204" pitchFamily="18" charset="0"/>
                                    <a:ea typeface="Cambria Math" panose="02040503050406030204" pitchFamily="18" charset="0"/>
                                  </a:rPr>
                                  <m:t>𝑎</m:t>
                                </m:r>
                              </m:sub>
                            </m:sSub>
                          </m:fName>
                          <m:e>
                            <m:r>
                              <a:rPr lang="en-SG" b="0" i="1" smtClean="0">
                                <a:solidFill>
                                  <a:srgbClr val="9F271C"/>
                                </a:solidFill>
                                <a:latin typeface="Cambria Math" panose="02040503050406030204" pitchFamily="18" charset="0"/>
                                <a:ea typeface="Cambria Math" panose="02040503050406030204" pitchFamily="18" charset="0"/>
                              </a:rPr>
                              <m:t>𝑛</m:t>
                            </m:r>
                          </m:e>
                        </m:func>
                      </m:e>
                      <m:sup>
                        <m:r>
                          <a:rPr lang="en-SG" b="0" i="1" smtClean="0">
                            <a:solidFill>
                              <a:srgbClr val="9F271C"/>
                            </a:solidFill>
                            <a:latin typeface="Cambria Math" panose="02040503050406030204" pitchFamily="18" charset="0"/>
                            <a:ea typeface="Cambria Math" panose="02040503050406030204" pitchFamily="18" charset="0"/>
                          </a:rPr>
                          <m:t>𝑘</m:t>
                        </m:r>
                      </m:sup>
                    </m:sSup>
                  </m:oMath>
                </a14:m>
                <a:endParaRPr lang="en-SG" dirty="0" smtClean="0"/>
              </a:p>
              <a:p>
                <a:pPr>
                  <a:lnSpc>
                    <a:spcPct val="100000"/>
                  </a:lnSpc>
                </a:pPr>
                <a14:m>
                  <m:oMath xmlns:m="http://schemas.openxmlformats.org/officeDocument/2006/math">
                    <m:sSup>
                      <m:sSupPr>
                        <m:ctrlPr>
                          <a:rPr lang="en-SG" i="1" smtClean="0">
                            <a:solidFill>
                              <a:srgbClr val="339933"/>
                            </a:solidFill>
                            <a:latin typeface="Cambria Math" panose="02040503050406030204" pitchFamily="18" charset="0"/>
                          </a:rPr>
                        </m:ctrlPr>
                      </m:sSupPr>
                      <m:e>
                        <m:d>
                          <m:dPr>
                            <m:ctrlPr>
                              <a:rPr lang="en-SG" i="1" smtClean="0">
                                <a:solidFill>
                                  <a:srgbClr val="339933"/>
                                </a:solidFill>
                                <a:latin typeface="Cambria Math" panose="02040503050406030204" pitchFamily="18" charset="0"/>
                              </a:rPr>
                            </m:ctrlPr>
                          </m:dPr>
                          <m:e>
                            <m:func>
                              <m:funcPr>
                                <m:ctrlPr>
                                  <a:rPr lang="en-SG" i="1" smtClean="0">
                                    <a:solidFill>
                                      <a:srgbClr val="339933"/>
                                    </a:solidFill>
                                    <a:latin typeface="Cambria Math" panose="02040503050406030204" pitchFamily="18" charset="0"/>
                                  </a:rPr>
                                </m:ctrlPr>
                              </m:funcPr>
                              <m:fName>
                                <m:sSub>
                                  <m:sSubPr>
                                    <m:ctrlPr>
                                      <a:rPr lang="en-SG" i="1" smtClean="0">
                                        <a:solidFill>
                                          <a:srgbClr val="339933"/>
                                        </a:solidFill>
                                        <a:latin typeface="Cambria Math" panose="02040503050406030204" pitchFamily="18" charset="0"/>
                                      </a:rPr>
                                    </m:ctrlPr>
                                  </m:sSubPr>
                                  <m:e>
                                    <m:r>
                                      <m:rPr>
                                        <m:sty m:val="p"/>
                                      </m:rPr>
                                      <a:rPr lang="en-SG" i="0" smtClean="0">
                                        <a:solidFill>
                                          <a:srgbClr val="339933"/>
                                        </a:solidFill>
                                        <a:latin typeface="Cambria Math" panose="02040503050406030204" pitchFamily="18" charset="0"/>
                                      </a:rPr>
                                      <m:t>log</m:t>
                                    </m:r>
                                  </m:e>
                                  <m:sub>
                                    <m:r>
                                      <a:rPr lang="en-SG" b="0" i="1" smtClean="0">
                                        <a:solidFill>
                                          <a:srgbClr val="339933"/>
                                        </a:solidFill>
                                        <a:latin typeface="Cambria Math" panose="02040503050406030204" pitchFamily="18" charset="0"/>
                                      </a:rPr>
                                      <m:t>𝑎</m:t>
                                    </m:r>
                                  </m:sub>
                                </m:sSub>
                              </m:fName>
                              <m:e>
                                <m:r>
                                  <a:rPr lang="en-SG" b="0" i="1" smtClean="0">
                                    <a:solidFill>
                                      <a:srgbClr val="339933"/>
                                    </a:solidFill>
                                    <a:latin typeface="Cambria Math" panose="02040503050406030204" pitchFamily="18" charset="0"/>
                                  </a:rPr>
                                  <m:t>𝑛</m:t>
                                </m:r>
                              </m:e>
                            </m:func>
                          </m:e>
                        </m:d>
                      </m:e>
                      <m:sup>
                        <m:r>
                          <a:rPr lang="en-SG" b="0" i="1" smtClean="0">
                            <a:solidFill>
                              <a:srgbClr val="339933"/>
                            </a:solidFill>
                            <a:latin typeface="Cambria Math" panose="02040503050406030204" pitchFamily="18" charset="0"/>
                          </a:rPr>
                          <m:t>𝑘</m:t>
                        </m:r>
                      </m:sup>
                    </m:sSup>
                    <m:r>
                      <a:rPr lang="en-SG" b="0" i="1" smtClean="0">
                        <a:latin typeface="Cambria Math" panose="02040503050406030204" pitchFamily="18" charset="0"/>
                      </a:rPr>
                      <m:t>𝑜𝑟</m:t>
                    </m:r>
                    <m:r>
                      <a:rPr lang="en-SG" b="0" i="1" smtClean="0">
                        <a:latin typeface="Cambria Math" panose="02040503050406030204" pitchFamily="18" charset="0"/>
                      </a:rPr>
                      <m:t> </m:t>
                    </m:r>
                    <m:sSup>
                      <m:sSupPr>
                        <m:ctrlPr>
                          <a:rPr lang="en-SG" b="0" i="1" smtClean="0">
                            <a:solidFill>
                              <a:srgbClr val="339933"/>
                            </a:solidFill>
                            <a:latin typeface="Cambria Math" panose="02040503050406030204" pitchFamily="18" charset="0"/>
                          </a:rPr>
                        </m:ctrlPr>
                      </m:sSupPr>
                      <m:e>
                        <m:r>
                          <a:rPr lang="en-SG" b="0" i="1" smtClean="0">
                            <a:solidFill>
                              <a:srgbClr val="339933"/>
                            </a:solidFill>
                            <a:latin typeface="Cambria Math" panose="02040503050406030204" pitchFamily="18" charset="0"/>
                          </a:rPr>
                          <m:t>𝑙𝑜𝑔</m:t>
                        </m:r>
                      </m:e>
                      <m:sup>
                        <m:r>
                          <a:rPr lang="en-SG" b="0" i="1" smtClean="0">
                            <a:solidFill>
                              <a:srgbClr val="339933"/>
                            </a:solidFill>
                            <a:latin typeface="Cambria Math" panose="02040503050406030204" pitchFamily="18" charset="0"/>
                          </a:rPr>
                          <m:t>𝑘</m:t>
                        </m:r>
                      </m:sup>
                    </m:sSup>
                    <m:r>
                      <a:rPr lang="en-SG" b="0" i="1" smtClean="0">
                        <a:solidFill>
                          <a:srgbClr val="339933"/>
                        </a:solidFill>
                        <a:latin typeface="Cambria Math" panose="02040503050406030204" pitchFamily="18" charset="0"/>
                      </a:rPr>
                      <m:t> </m:t>
                    </m:r>
                    <m:r>
                      <a:rPr lang="en-SG" b="0" i="1" smtClean="0">
                        <a:solidFill>
                          <a:srgbClr val="339933"/>
                        </a:solidFill>
                        <a:latin typeface="Cambria Math" panose="02040503050406030204" pitchFamily="18" charset="0"/>
                      </a:rPr>
                      <m:t>𝑛</m:t>
                    </m:r>
                    <m:r>
                      <a:rPr lang="en-SG" b="0" i="1" smtClean="0">
                        <a:latin typeface="Cambria Math" panose="02040503050406030204" pitchFamily="18" charset="0"/>
                      </a:rPr>
                      <m:t>=</m:t>
                    </m:r>
                    <m:d>
                      <m:dPr>
                        <m:ctrlPr>
                          <a:rPr lang="en-SG" b="0" i="1" smtClean="0">
                            <a:latin typeface="Cambria Math" panose="02040503050406030204" pitchFamily="18" charset="0"/>
                          </a:rPr>
                        </m:ctrlPr>
                      </m:dPr>
                      <m:e>
                        <m:func>
                          <m:funcPr>
                            <m:ctrlPr>
                              <a:rPr lang="en-SG" b="0" i="1" smtClean="0">
                                <a:latin typeface="Cambria Math" panose="02040503050406030204" pitchFamily="18" charset="0"/>
                              </a:rPr>
                            </m:ctrlPr>
                          </m:funcPr>
                          <m:fName>
                            <m:sSub>
                              <m:sSubPr>
                                <m:ctrlPr>
                                  <a:rPr lang="en-SG" b="0" i="1" smtClean="0">
                                    <a:latin typeface="Cambria Math" panose="02040503050406030204" pitchFamily="18" charset="0"/>
                                  </a:rPr>
                                </m:ctrlPr>
                              </m:sSubPr>
                              <m:e>
                                <m:r>
                                  <m:rPr>
                                    <m:sty m:val="p"/>
                                  </m:rPr>
                                  <a:rPr lang="en-SG" b="0" i="0" smtClean="0">
                                    <a:latin typeface="Cambria Math" panose="02040503050406030204" pitchFamily="18" charset="0"/>
                                  </a:rPr>
                                  <m:t>log</m:t>
                                </m:r>
                              </m:e>
                              <m:sub>
                                <m:r>
                                  <a:rPr lang="en-SG" b="0" i="1" smtClean="0">
                                    <a:latin typeface="Cambria Math" panose="02040503050406030204" pitchFamily="18" charset="0"/>
                                  </a:rPr>
                                  <m:t>𝑎</m:t>
                                </m:r>
                              </m:sub>
                            </m:sSub>
                          </m:fName>
                          <m:e>
                            <m:r>
                              <a:rPr lang="en-SG" b="0" i="1" smtClean="0">
                                <a:latin typeface="Cambria Math" panose="02040503050406030204" pitchFamily="18" charset="0"/>
                              </a:rPr>
                              <m:t>𝑛</m:t>
                            </m:r>
                          </m:e>
                        </m:func>
                      </m:e>
                    </m:d>
                    <m:r>
                      <a:rPr lang="en-SG" b="0" i="1" smtClean="0">
                        <a:latin typeface="Cambria Math" panose="02040503050406030204" pitchFamily="18" charset="0"/>
                        <a:ea typeface="Cambria Math" panose="02040503050406030204" pitchFamily="18" charset="0"/>
                      </a:rPr>
                      <m:t>×</m:t>
                    </m:r>
                    <m:d>
                      <m:dPr>
                        <m:ctrlPr>
                          <a:rPr lang="en-SG" b="0" i="1" smtClean="0">
                            <a:latin typeface="Cambria Math" panose="02040503050406030204" pitchFamily="18" charset="0"/>
                            <a:ea typeface="Cambria Math" panose="02040503050406030204" pitchFamily="18" charset="0"/>
                          </a:rPr>
                        </m:ctrlPr>
                      </m:dPr>
                      <m:e>
                        <m:func>
                          <m:funcPr>
                            <m:ctrlPr>
                              <a:rPr lang="en-SG" b="0" i="1" smtClean="0">
                                <a:latin typeface="Cambria Math" panose="02040503050406030204" pitchFamily="18" charset="0"/>
                                <a:ea typeface="Cambria Math" panose="02040503050406030204" pitchFamily="18" charset="0"/>
                              </a:rPr>
                            </m:ctrlPr>
                          </m:funcPr>
                          <m:fName>
                            <m:sSub>
                              <m:sSubPr>
                                <m:ctrlPr>
                                  <a:rPr lang="en-SG" b="0" i="1" smtClean="0">
                                    <a:latin typeface="Cambria Math" panose="02040503050406030204" pitchFamily="18" charset="0"/>
                                    <a:ea typeface="Cambria Math" panose="02040503050406030204" pitchFamily="18" charset="0"/>
                                  </a:rPr>
                                </m:ctrlPr>
                              </m:sSubPr>
                              <m:e>
                                <m:r>
                                  <m:rPr>
                                    <m:sty m:val="p"/>
                                  </m:rPr>
                                  <a:rPr lang="en-SG" b="0" i="0" smtClean="0">
                                    <a:latin typeface="Cambria Math" panose="02040503050406030204" pitchFamily="18" charset="0"/>
                                    <a:ea typeface="Cambria Math" panose="02040503050406030204" pitchFamily="18" charset="0"/>
                                  </a:rPr>
                                  <m:t>log</m:t>
                                </m:r>
                              </m:e>
                              <m:sub>
                                <m:r>
                                  <a:rPr lang="en-SG" b="0" i="1" smtClean="0">
                                    <a:latin typeface="Cambria Math" panose="02040503050406030204" pitchFamily="18" charset="0"/>
                                    <a:ea typeface="Cambria Math" panose="02040503050406030204" pitchFamily="18" charset="0"/>
                                  </a:rPr>
                                  <m:t>𝑎</m:t>
                                </m:r>
                              </m:sub>
                            </m:sSub>
                          </m:fName>
                          <m:e>
                            <m:r>
                              <a:rPr lang="en-SG" b="0" i="1" smtClean="0">
                                <a:latin typeface="Cambria Math" panose="02040503050406030204" pitchFamily="18" charset="0"/>
                                <a:ea typeface="Cambria Math" panose="02040503050406030204" pitchFamily="18" charset="0"/>
                              </a:rPr>
                              <m:t>𝑛</m:t>
                            </m:r>
                          </m:e>
                        </m:func>
                      </m:e>
                    </m:d>
                    <m:r>
                      <a:rPr lang="en-SG" b="0" i="1" smtClean="0">
                        <a:latin typeface="Cambria Math" panose="02040503050406030204" pitchFamily="18" charset="0"/>
                        <a:ea typeface="Cambria Math" panose="02040503050406030204" pitchFamily="18" charset="0"/>
                      </a:rPr>
                      <m:t>×⋯×</m:t>
                    </m:r>
                    <m:d>
                      <m:dPr>
                        <m:ctrlPr>
                          <a:rPr lang="en-SG" b="0" i="1" smtClean="0">
                            <a:latin typeface="Cambria Math" panose="02040503050406030204" pitchFamily="18" charset="0"/>
                            <a:ea typeface="Cambria Math" panose="02040503050406030204" pitchFamily="18" charset="0"/>
                          </a:rPr>
                        </m:ctrlPr>
                      </m:dPr>
                      <m:e>
                        <m:func>
                          <m:funcPr>
                            <m:ctrlPr>
                              <a:rPr lang="en-SG" b="0" i="1" smtClean="0">
                                <a:latin typeface="Cambria Math" panose="02040503050406030204" pitchFamily="18" charset="0"/>
                                <a:ea typeface="Cambria Math" panose="02040503050406030204" pitchFamily="18" charset="0"/>
                              </a:rPr>
                            </m:ctrlPr>
                          </m:funcPr>
                          <m:fName>
                            <m:sSub>
                              <m:sSubPr>
                                <m:ctrlPr>
                                  <a:rPr lang="en-SG" b="0" i="1" smtClean="0">
                                    <a:latin typeface="Cambria Math" panose="02040503050406030204" pitchFamily="18" charset="0"/>
                                    <a:ea typeface="Cambria Math" panose="02040503050406030204" pitchFamily="18" charset="0"/>
                                  </a:rPr>
                                </m:ctrlPr>
                              </m:sSubPr>
                              <m:e>
                                <m:r>
                                  <m:rPr>
                                    <m:sty m:val="p"/>
                                  </m:rPr>
                                  <a:rPr lang="en-SG" b="0" i="0" smtClean="0">
                                    <a:latin typeface="Cambria Math" panose="02040503050406030204" pitchFamily="18" charset="0"/>
                                    <a:ea typeface="Cambria Math" panose="02040503050406030204" pitchFamily="18" charset="0"/>
                                  </a:rPr>
                                  <m:t>log</m:t>
                                </m:r>
                              </m:e>
                              <m:sub>
                                <m:r>
                                  <a:rPr lang="en-SG" b="0" i="1" smtClean="0">
                                    <a:latin typeface="Cambria Math" panose="02040503050406030204" pitchFamily="18" charset="0"/>
                                    <a:ea typeface="Cambria Math" panose="02040503050406030204" pitchFamily="18" charset="0"/>
                                  </a:rPr>
                                  <m:t>𝑎</m:t>
                                </m:r>
                              </m:sub>
                            </m:sSub>
                          </m:fName>
                          <m:e>
                            <m:r>
                              <a:rPr lang="en-SG" b="0" i="1" smtClean="0">
                                <a:latin typeface="Cambria Math" panose="02040503050406030204" pitchFamily="18" charset="0"/>
                                <a:ea typeface="Cambria Math" panose="02040503050406030204" pitchFamily="18" charset="0"/>
                              </a:rPr>
                              <m:t>𝑛</m:t>
                            </m:r>
                          </m:e>
                        </m:func>
                      </m:e>
                    </m:d>
                  </m:oMath>
                </a14:m>
                <a:r>
                  <a:rPr lang="en-SG" dirty="0" smtClean="0"/>
                  <a:t> for </a:t>
                </a:r>
                <a14:m>
                  <m:oMath xmlns:m="http://schemas.openxmlformats.org/officeDocument/2006/math">
                    <m:r>
                      <a:rPr lang="en-SG" i="1" dirty="0" smtClean="0">
                        <a:latin typeface="Cambria Math" panose="02040503050406030204" pitchFamily="18" charset="0"/>
                      </a:rPr>
                      <m:t>𝑘</m:t>
                    </m:r>
                  </m:oMath>
                </a14:m>
                <a:r>
                  <a:rPr lang="en-SG" dirty="0" smtClean="0"/>
                  <a:t> numbers of time; where </a:t>
                </a:r>
                <a14:m>
                  <m:oMath xmlns:m="http://schemas.openxmlformats.org/officeDocument/2006/math">
                    <m:r>
                      <a:rPr lang="en-SG" b="0" i="1" smtClean="0">
                        <a:latin typeface="Cambria Math" panose="02040503050406030204" pitchFamily="18" charset="0"/>
                      </a:rPr>
                      <m:t>𝑘</m:t>
                    </m:r>
                    <m:r>
                      <a:rPr lang="en-SG" b="0" i="1" smtClean="0">
                        <a:latin typeface="Cambria Math" panose="02040503050406030204" pitchFamily="18" charset="0"/>
                      </a:rPr>
                      <m:t>&gt;1</m:t>
                    </m:r>
                  </m:oMath>
                </a14:m>
                <a:r>
                  <a:rPr lang="en-SG" dirty="0" smtClean="0"/>
                  <a:t>. This is known as </a:t>
                </a:r>
                <a:r>
                  <a:rPr lang="en-SG" dirty="0" smtClean="0">
                    <a:solidFill>
                      <a:srgbClr val="339933"/>
                    </a:solidFill>
                  </a:rPr>
                  <a:t>poly-logarithm</a:t>
                </a:r>
                <a:r>
                  <a:rPr lang="en-SG" dirty="0" smtClean="0"/>
                  <a:t>. </a:t>
                </a:r>
              </a:p>
              <a:p>
                <a:pPr>
                  <a:lnSpc>
                    <a:spcPct val="100000"/>
                  </a:lnSpc>
                </a:pPr>
                <a14:m>
                  <m:oMath xmlns:m="http://schemas.openxmlformats.org/officeDocument/2006/math">
                    <m:sSup>
                      <m:sSupPr>
                        <m:ctrlPr>
                          <a:rPr lang="en-SG" i="1" smtClean="0">
                            <a:solidFill>
                              <a:srgbClr val="C00000"/>
                            </a:solidFill>
                            <a:latin typeface="Cambria Math" panose="02040503050406030204" pitchFamily="18" charset="0"/>
                          </a:rPr>
                        </m:ctrlPr>
                      </m:sSupPr>
                      <m:e>
                        <m:func>
                          <m:funcPr>
                            <m:ctrlPr>
                              <a:rPr lang="en-SG" i="1" smtClean="0">
                                <a:solidFill>
                                  <a:srgbClr val="C00000"/>
                                </a:solidFill>
                                <a:latin typeface="Cambria Math" panose="02040503050406030204" pitchFamily="18" charset="0"/>
                              </a:rPr>
                            </m:ctrlPr>
                          </m:funcPr>
                          <m:fName>
                            <m:sSub>
                              <m:sSubPr>
                                <m:ctrlPr>
                                  <a:rPr lang="en-SG" i="1" smtClean="0">
                                    <a:solidFill>
                                      <a:srgbClr val="C00000"/>
                                    </a:solidFill>
                                    <a:latin typeface="Cambria Math" panose="02040503050406030204" pitchFamily="18" charset="0"/>
                                  </a:rPr>
                                </m:ctrlPr>
                              </m:sSubPr>
                              <m:e>
                                <m:r>
                                  <m:rPr>
                                    <m:sty m:val="p"/>
                                  </m:rPr>
                                  <a:rPr lang="en-SG" i="0" smtClean="0">
                                    <a:solidFill>
                                      <a:srgbClr val="C00000"/>
                                    </a:solidFill>
                                    <a:latin typeface="Cambria Math" panose="02040503050406030204" pitchFamily="18" charset="0"/>
                                  </a:rPr>
                                  <m:t>log</m:t>
                                </m:r>
                              </m:e>
                              <m:sub>
                                <m:r>
                                  <a:rPr lang="en-SG" b="0" i="1" smtClean="0">
                                    <a:solidFill>
                                      <a:srgbClr val="C00000"/>
                                    </a:solidFill>
                                    <a:latin typeface="Cambria Math" panose="02040503050406030204" pitchFamily="18" charset="0"/>
                                  </a:rPr>
                                  <m:t>𝑎</m:t>
                                </m:r>
                              </m:sub>
                            </m:sSub>
                          </m:fName>
                          <m:e>
                            <m:r>
                              <a:rPr lang="en-SG" b="0" i="1" smtClean="0">
                                <a:solidFill>
                                  <a:srgbClr val="C00000"/>
                                </a:solidFill>
                                <a:latin typeface="Cambria Math" panose="02040503050406030204" pitchFamily="18" charset="0"/>
                              </a:rPr>
                              <m:t>𝑛</m:t>
                            </m:r>
                          </m:e>
                        </m:func>
                      </m:e>
                      <m:sup>
                        <m:r>
                          <a:rPr lang="en-SG" b="0" i="1" smtClean="0">
                            <a:solidFill>
                              <a:srgbClr val="C00000"/>
                            </a:solidFill>
                            <a:latin typeface="Cambria Math" panose="02040503050406030204" pitchFamily="18" charset="0"/>
                          </a:rPr>
                          <m:t>𝑘</m:t>
                        </m:r>
                      </m:sup>
                    </m:sSup>
                    <m:r>
                      <a:rPr lang="en-SG" b="0" i="1" smtClean="0">
                        <a:latin typeface="Cambria Math" panose="02040503050406030204" pitchFamily="18" charset="0"/>
                      </a:rPr>
                      <m:t>𝑜𝑟</m:t>
                    </m:r>
                    <m:r>
                      <a:rPr lang="en-SG" b="0" i="1" smtClean="0">
                        <a:latin typeface="Cambria Math" panose="02040503050406030204" pitchFamily="18" charset="0"/>
                      </a:rPr>
                      <m:t> </m:t>
                    </m:r>
                    <m:func>
                      <m:funcPr>
                        <m:ctrlPr>
                          <a:rPr lang="en-SG" b="0" i="1" smtClean="0">
                            <a:solidFill>
                              <a:srgbClr val="C00000"/>
                            </a:solidFill>
                            <a:latin typeface="Cambria Math" panose="02040503050406030204" pitchFamily="18" charset="0"/>
                          </a:rPr>
                        </m:ctrlPr>
                      </m:funcPr>
                      <m:fName>
                        <m:sSub>
                          <m:sSubPr>
                            <m:ctrlPr>
                              <a:rPr lang="en-SG" b="0" i="1" smtClean="0">
                                <a:solidFill>
                                  <a:srgbClr val="C00000"/>
                                </a:solidFill>
                                <a:latin typeface="Cambria Math" panose="02040503050406030204" pitchFamily="18" charset="0"/>
                              </a:rPr>
                            </m:ctrlPr>
                          </m:sSubPr>
                          <m:e>
                            <m:r>
                              <m:rPr>
                                <m:sty m:val="p"/>
                              </m:rPr>
                              <a:rPr lang="en-SG" b="0" i="0" smtClean="0">
                                <a:solidFill>
                                  <a:srgbClr val="C00000"/>
                                </a:solidFill>
                                <a:latin typeface="Cambria Math" panose="02040503050406030204" pitchFamily="18" charset="0"/>
                              </a:rPr>
                              <m:t>log</m:t>
                            </m:r>
                          </m:e>
                          <m:sub>
                            <m:r>
                              <a:rPr lang="en-SG" b="0" i="1" smtClean="0">
                                <a:solidFill>
                                  <a:srgbClr val="C00000"/>
                                </a:solidFill>
                                <a:latin typeface="Cambria Math" panose="02040503050406030204" pitchFamily="18" charset="0"/>
                              </a:rPr>
                              <m:t>𝑎</m:t>
                            </m:r>
                          </m:sub>
                        </m:sSub>
                      </m:fName>
                      <m:e>
                        <m:d>
                          <m:dPr>
                            <m:ctrlPr>
                              <a:rPr lang="en-SG" b="0" i="1" smtClean="0">
                                <a:solidFill>
                                  <a:srgbClr val="C00000"/>
                                </a:solidFill>
                                <a:latin typeface="Cambria Math" panose="02040503050406030204" pitchFamily="18" charset="0"/>
                              </a:rPr>
                            </m:ctrlPr>
                          </m:dPr>
                          <m:e>
                            <m:sSup>
                              <m:sSupPr>
                                <m:ctrlPr>
                                  <a:rPr lang="en-SG" b="0" i="1" smtClean="0">
                                    <a:solidFill>
                                      <a:srgbClr val="C00000"/>
                                    </a:solidFill>
                                    <a:latin typeface="Cambria Math" panose="02040503050406030204" pitchFamily="18" charset="0"/>
                                  </a:rPr>
                                </m:ctrlPr>
                              </m:sSupPr>
                              <m:e>
                                <m:r>
                                  <a:rPr lang="en-SG" b="0" i="1" smtClean="0">
                                    <a:solidFill>
                                      <a:srgbClr val="C00000"/>
                                    </a:solidFill>
                                    <a:latin typeface="Cambria Math" panose="02040503050406030204" pitchFamily="18" charset="0"/>
                                  </a:rPr>
                                  <m:t>𝑛</m:t>
                                </m:r>
                              </m:e>
                              <m:sup>
                                <m:r>
                                  <a:rPr lang="en-SG" b="0" i="1" smtClean="0">
                                    <a:solidFill>
                                      <a:srgbClr val="C00000"/>
                                    </a:solidFill>
                                    <a:latin typeface="Cambria Math" panose="02040503050406030204" pitchFamily="18" charset="0"/>
                                  </a:rPr>
                                  <m:t>𝑘</m:t>
                                </m:r>
                              </m:sup>
                            </m:sSup>
                          </m:e>
                        </m:d>
                      </m:e>
                    </m:func>
                    <m:r>
                      <a:rPr lang="en-SG" b="0" i="1" smtClean="0">
                        <a:latin typeface="Cambria Math" panose="02040503050406030204" pitchFamily="18" charset="0"/>
                      </a:rPr>
                      <m:t>=</m:t>
                    </m:r>
                    <m:func>
                      <m:funcPr>
                        <m:ctrlPr>
                          <a:rPr lang="en-SG" b="0" i="1" smtClean="0">
                            <a:latin typeface="Cambria Math" panose="02040503050406030204" pitchFamily="18" charset="0"/>
                            <a:ea typeface="Cambria Math" panose="02040503050406030204" pitchFamily="18" charset="0"/>
                          </a:rPr>
                        </m:ctrlPr>
                      </m:funcPr>
                      <m:fName>
                        <m:sSub>
                          <m:sSubPr>
                            <m:ctrlPr>
                              <a:rPr lang="en-SG" b="0" i="1" smtClean="0">
                                <a:latin typeface="Cambria Math" panose="02040503050406030204" pitchFamily="18" charset="0"/>
                                <a:ea typeface="Cambria Math" panose="02040503050406030204" pitchFamily="18" charset="0"/>
                              </a:rPr>
                            </m:ctrlPr>
                          </m:sSubPr>
                          <m:e>
                            <m:r>
                              <m:rPr>
                                <m:sty m:val="p"/>
                              </m:rPr>
                              <a:rPr lang="en-SG" b="0" i="0" smtClean="0">
                                <a:latin typeface="Cambria Math" panose="02040503050406030204" pitchFamily="18" charset="0"/>
                                <a:ea typeface="Cambria Math" panose="02040503050406030204" pitchFamily="18" charset="0"/>
                              </a:rPr>
                              <m:t>log</m:t>
                            </m:r>
                          </m:e>
                          <m:sub>
                            <m:r>
                              <a:rPr lang="en-SG" b="0" i="1" smtClean="0">
                                <a:latin typeface="Cambria Math" panose="02040503050406030204" pitchFamily="18" charset="0"/>
                                <a:ea typeface="Cambria Math" panose="02040503050406030204" pitchFamily="18" charset="0"/>
                              </a:rPr>
                              <m:t>𝑎</m:t>
                            </m:r>
                          </m:sub>
                        </m:sSub>
                      </m:fName>
                      <m:e>
                        <m:d>
                          <m:dPr>
                            <m:ctrlPr>
                              <a:rPr lang="en-SG" b="0" i="1" smtClean="0">
                                <a:latin typeface="Cambria Math" panose="02040503050406030204" pitchFamily="18" charset="0"/>
                                <a:ea typeface="Cambria Math" panose="02040503050406030204" pitchFamily="18" charset="0"/>
                              </a:rPr>
                            </m:ctrlPr>
                          </m:dPr>
                          <m:e>
                            <m:r>
                              <a:rPr lang="en-SG" b="0" i="1" smtClean="0">
                                <a:latin typeface="Cambria Math" panose="02040503050406030204" pitchFamily="18" charset="0"/>
                                <a:ea typeface="Cambria Math" panose="02040503050406030204" pitchFamily="18" charset="0"/>
                              </a:rPr>
                              <m:t>𝑛</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𝑛</m:t>
                            </m:r>
                            <m:r>
                              <a:rPr lang="en-SG" b="0" i="1" smtClean="0">
                                <a:latin typeface="Cambria Math" panose="02040503050406030204" pitchFamily="18" charset="0"/>
                                <a:ea typeface="Cambria Math" panose="02040503050406030204" pitchFamily="18" charset="0"/>
                              </a:rPr>
                              <m:t>×…×</m:t>
                            </m:r>
                            <m:r>
                              <a:rPr lang="en-SG" b="0" i="1" smtClean="0">
                                <a:latin typeface="Cambria Math" panose="02040503050406030204" pitchFamily="18" charset="0"/>
                                <a:ea typeface="Cambria Math" panose="02040503050406030204" pitchFamily="18" charset="0"/>
                              </a:rPr>
                              <m:t>𝑛</m:t>
                            </m:r>
                          </m:e>
                        </m:d>
                      </m:e>
                    </m:func>
                    <m:r>
                      <a:rPr lang="en-SG" b="0" i="1" smtClean="0">
                        <a:latin typeface="Cambria Math" panose="02040503050406030204" pitchFamily="18" charset="0"/>
                        <a:ea typeface="Cambria Math" panose="02040503050406030204" pitchFamily="18" charset="0"/>
                      </a:rPr>
                      <m:t> </m:t>
                    </m:r>
                    <m:r>
                      <a:rPr lang="en-SG" b="0" i="1" smtClean="0">
                        <a:latin typeface="Cambria Math" panose="02040503050406030204" pitchFamily="18" charset="0"/>
                        <a:ea typeface="Cambria Math" panose="02040503050406030204" pitchFamily="18" charset="0"/>
                      </a:rPr>
                      <m:t>𝑜𝑟</m:t>
                    </m:r>
                    <m:r>
                      <a:rPr lang="en-SG" b="0" i="1" smtClean="0">
                        <a:latin typeface="Cambria Math" panose="02040503050406030204" pitchFamily="18" charset="0"/>
                        <a:ea typeface="Cambria Math" panose="02040503050406030204" pitchFamily="18" charset="0"/>
                      </a:rPr>
                      <m:t> </m:t>
                    </m:r>
                    <m:r>
                      <a:rPr lang="en-SG" b="0" i="1" smtClean="0">
                        <a:solidFill>
                          <a:srgbClr val="C00000"/>
                        </a:solidFill>
                        <a:latin typeface="Cambria Math" panose="02040503050406030204" pitchFamily="18" charset="0"/>
                        <a:ea typeface="Cambria Math" panose="02040503050406030204" pitchFamily="18" charset="0"/>
                      </a:rPr>
                      <m:t>𝑘</m:t>
                    </m:r>
                    <m:func>
                      <m:funcPr>
                        <m:ctrlPr>
                          <a:rPr lang="en-SG" b="0" i="1" smtClean="0">
                            <a:solidFill>
                              <a:srgbClr val="C00000"/>
                            </a:solidFill>
                            <a:latin typeface="Cambria Math" panose="02040503050406030204" pitchFamily="18" charset="0"/>
                            <a:ea typeface="Cambria Math" panose="02040503050406030204" pitchFamily="18" charset="0"/>
                          </a:rPr>
                        </m:ctrlPr>
                      </m:funcPr>
                      <m:fName>
                        <m:sSub>
                          <m:sSubPr>
                            <m:ctrlPr>
                              <a:rPr lang="en-SG" b="0" i="1" smtClean="0">
                                <a:solidFill>
                                  <a:srgbClr val="C00000"/>
                                </a:solidFill>
                                <a:latin typeface="Cambria Math" panose="02040503050406030204" pitchFamily="18" charset="0"/>
                                <a:ea typeface="Cambria Math" panose="02040503050406030204" pitchFamily="18" charset="0"/>
                              </a:rPr>
                            </m:ctrlPr>
                          </m:sSubPr>
                          <m:e>
                            <m:r>
                              <m:rPr>
                                <m:sty m:val="p"/>
                              </m:rPr>
                              <a:rPr lang="en-SG" b="0" i="0" smtClean="0">
                                <a:solidFill>
                                  <a:srgbClr val="C00000"/>
                                </a:solidFill>
                                <a:latin typeface="Cambria Math" panose="02040503050406030204" pitchFamily="18" charset="0"/>
                                <a:ea typeface="Cambria Math" panose="02040503050406030204" pitchFamily="18" charset="0"/>
                              </a:rPr>
                              <m:t>log</m:t>
                            </m:r>
                          </m:e>
                          <m:sub>
                            <m:r>
                              <a:rPr lang="en-SG" b="0" i="1" smtClean="0">
                                <a:solidFill>
                                  <a:srgbClr val="C00000"/>
                                </a:solidFill>
                                <a:latin typeface="Cambria Math" panose="02040503050406030204" pitchFamily="18" charset="0"/>
                                <a:ea typeface="Cambria Math" panose="02040503050406030204" pitchFamily="18" charset="0"/>
                              </a:rPr>
                              <m:t>𝑎</m:t>
                            </m:r>
                          </m:sub>
                        </m:sSub>
                      </m:fName>
                      <m:e>
                        <m:r>
                          <a:rPr lang="en-SG" b="0" i="1" smtClean="0">
                            <a:solidFill>
                              <a:srgbClr val="C00000"/>
                            </a:solidFill>
                            <a:latin typeface="Cambria Math" panose="02040503050406030204" pitchFamily="18" charset="0"/>
                            <a:ea typeface="Cambria Math" panose="02040503050406030204" pitchFamily="18" charset="0"/>
                          </a:rPr>
                          <m:t>𝑛</m:t>
                        </m:r>
                      </m:e>
                    </m:func>
                  </m:oMath>
                </a14:m>
                <a:r>
                  <a:rPr lang="en-SG" dirty="0" smtClean="0"/>
                  <a:t>. This is simply a </a:t>
                </a:r>
                <a:r>
                  <a:rPr lang="en-SG" dirty="0" smtClean="0">
                    <a:solidFill>
                      <a:srgbClr val="C00000"/>
                    </a:solidFill>
                  </a:rPr>
                  <a:t>logarithm</a:t>
                </a:r>
                <a:r>
                  <a:rPr lang="en-SG" dirty="0" smtClean="0"/>
                  <a:t> function.</a:t>
                </a:r>
              </a:p>
              <a:p>
                <a:pPr marL="0" indent="0">
                  <a:lnSpc>
                    <a:spcPct val="100000"/>
                  </a:lnSpc>
                  <a:buNone/>
                </a:pP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07" t="-1702"/>
                </a:stretch>
              </a:blipFill>
            </p:spPr>
            <p:txBody>
              <a:bodyPr/>
              <a:lstStyle/>
              <a:p>
                <a:r>
                  <a:rPr lang="en-SG">
                    <a:noFill/>
                  </a:rPr>
                  <a:t> </a:t>
                </a:r>
              </a:p>
            </p:txBody>
          </p:sp>
        </mc:Fallback>
      </mc:AlternateContent>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10</a:t>
            </a:fld>
            <a:endParaRPr lang="en-SG"/>
          </a:p>
        </p:txBody>
      </p:sp>
      <p:sp>
        <p:nvSpPr>
          <p:cNvPr id="7" name="Date Placeholder 6"/>
          <p:cNvSpPr>
            <a:spLocks noGrp="1"/>
          </p:cNvSpPr>
          <p:nvPr>
            <p:ph type="dt" sz="half" idx="10"/>
          </p:nvPr>
        </p:nvSpPr>
        <p:spPr/>
        <p:txBody>
          <a:bodyPr/>
          <a:lstStyle/>
          <a:p>
            <a:fld id="{9A098C14-3E1A-4C2D-9E4E-A924997FD732}" type="datetime3">
              <a:rPr lang="en-US" smtClean="0"/>
              <a:t>9 July 2020</a:t>
            </a:fld>
            <a:endParaRPr lang="en-SG"/>
          </a:p>
        </p:txBody>
      </p:sp>
      <p:grpSp>
        <p:nvGrpSpPr>
          <p:cNvPr id="11" name="Group 10"/>
          <p:cNvGrpSpPr/>
          <p:nvPr/>
        </p:nvGrpSpPr>
        <p:grpSpPr>
          <a:xfrm>
            <a:off x="6096000" y="3858681"/>
            <a:ext cx="2447636" cy="770098"/>
            <a:chOff x="6096000" y="3858681"/>
            <a:chExt cx="2447636" cy="770098"/>
          </a:xfrm>
        </p:grpSpPr>
        <p:sp>
          <p:nvSpPr>
            <p:cNvPr id="8" name="Right Brace 7"/>
            <p:cNvSpPr/>
            <p:nvPr/>
          </p:nvSpPr>
          <p:spPr>
            <a:xfrm rot="16200000" flipV="1">
              <a:off x="7168931" y="3254074"/>
              <a:ext cx="301774" cy="244763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9" name="TextBox 8"/>
                <p:cNvSpPr txBox="1"/>
                <p:nvPr/>
              </p:nvSpPr>
              <p:spPr>
                <a:xfrm>
                  <a:off x="6706236" y="3858681"/>
                  <a:ext cx="1294127" cy="52322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SG" sz="2800" b="0" i="1" smtClean="0">
                            <a:latin typeface="Cambria Math" panose="02040503050406030204" pitchFamily="18" charset="0"/>
                          </a:rPr>
                          <m:t>𝑘</m:t>
                        </m:r>
                        <m:r>
                          <a:rPr lang="en-SG" sz="2800" b="0" i="1" smtClean="0">
                            <a:latin typeface="Cambria Math" panose="02040503050406030204" pitchFamily="18" charset="0"/>
                          </a:rPr>
                          <m:t> </m:t>
                        </m:r>
                        <m:r>
                          <a:rPr lang="en-SG" sz="2800" b="0" i="1" smtClean="0">
                            <a:latin typeface="Cambria Math" panose="02040503050406030204" pitchFamily="18" charset="0"/>
                          </a:rPr>
                          <m:t>𝑡𝑖𝑚𝑒𝑠</m:t>
                        </m:r>
                      </m:oMath>
                    </m:oMathPara>
                  </a14:m>
                  <a:endParaRPr lang="en-SG"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6706236" y="3858681"/>
                  <a:ext cx="1294127" cy="523220"/>
                </a:xfrm>
                <a:prstGeom prst="rect">
                  <a:avLst/>
                </a:prstGeom>
                <a:blipFill>
                  <a:blip r:embed="rId3"/>
                  <a:stretch>
                    <a:fillRect/>
                  </a:stretch>
                </a:blipFill>
              </p:spPr>
              <p:txBody>
                <a:bodyPr/>
                <a:lstStyle/>
                <a:p>
                  <a:r>
                    <a:rPr lang="en-SG">
                      <a:noFill/>
                    </a:rPr>
                    <a:t> </a:t>
                  </a:r>
                </a:p>
              </p:txBody>
            </p:sp>
          </mc:Fallback>
        </mc:AlternateContent>
      </p:grpSp>
    </p:spTree>
    <p:extLst>
      <p:ext uri="{BB962C8B-B14F-4D97-AF65-F5344CB8AC3E}">
        <p14:creationId xmlns:p14="http://schemas.microsoft.com/office/powerpoint/2010/main" val="412491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Classes of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lnSpc>
                    <a:spcPct val="100000"/>
                  </a:lnSpc>
                  <a:buNone/>
                </a:pPr>
                <a:r>
                  <a:rPr lang="en-SG" dirty="0" smtClean="0">
                    <a:solidFill>
                      <a:srgbClr val="C00000"/>
                    </a:solidFill>
                  </a:rPr>
                  <a:t>Note to take 2:</a:t>
                </a:r>
              </a:p>
              <a:p>
                <a:pPr>
                  <a:lnSpc>
                    <a:spcPct val="100000"/>
                  </a:lnSpc>
                </a:pPr>
                <a14:m>
                  <m:oMath xmlns:m="http://schemas.openxmlformats.org/officeDocument/2006/math">
                    <m:func>
                      <m:funcPr>
                        <m:ctrlPr>
                          <a:rPr lang="en-SG" i="1" smtClean="0">
                            <a:latin typeface="Cambria Math" panose="02040503050406030204" pitchFamily="18" charset="0"/>
                            <a:ea typeface="Cambria Math" panose="02040503050406030204" pitchFamily="18" charset="0"/>
                          </a:rPr>
                        </m:ctrlPr>
                      </m:funcPr>
                      <m:fName>
                        <m:sSub>
                          <m:sSubPr>
                            <m:ctrlPr>
                              <a:rPr lang="en-SG" i="1" smtClean="0">
                                <a:latin typeface="Cambria Math" panose="02040503050406030204" pitchFamily="18" charset="0"/>
                                <a:ea typeface="Cambria Math" panose="02040503050406030204" pitchFamily="18" charset="0"/>
                              </a:rPr>
                            </m:ctrlPr>
                          </m:sSubPr>
                          <m:e>
                            <m:r>
                              <m:rPr>
                                <m:sty m:val="p"/>
                              </m:rPr>
                              <a:rPr lang="en-SG" i="0" smtClean="0">
                                <a:latin typeface="Cambria Math" panose="02040503050406030204" pitchFamily="18" charset="0"/>
                                <a:ea typeface="Cambria Math" panose="02040503050406030204" pitchFamily="18" charset="0"/>
                              </a:rPr>
                              <m:t>log</m:t>
                            </m:r>
                          </m:e>
                          <m:sub>
                            <m:r>
                              <a:rPr lang="en-SG" b="0" i="1" smtClean="0">
                                <a:latin typeface="Cambria Math" panose="02040503050406030204" pitchFamily="18" charset="0"/>
                                <a:ea typeface="Cambria Math" panose="02040503050406030204" pitchFamily="18" charset="0"/>
                              </a:rPr>
                              <m:t>𝑎</m:t>
                            </m:r>
                          </m:sub>
                        </m:sSub>
                      </m:fName>
                      <m:e>
                        <m:d>
                          <m:dPr>
                            <m:ctrlPr>
                              <a:rPr lang="en-SG" i="1" smtClean="0">
                                <a:latin typeface="Cambria Math" panose="02040503050406030204" pitchFamily="18" charset="0"/>
                                <a:ea typeface="Cambria Math" panose="02040503050406030204" pitchFamily="18" charset="0"/>
                              </a:rPr>
                            </m:ctrlPr>
                          </m:dPr>
                          <m:e>
                            <m:func>
                              <m:funcPr>
                                <m:ctrlPr>
                                  <a:rPr lang="en-SG" i="1" smtClean="0">
                                    <a:latin typeface="Cambria Math" panose="02040503050406030204" pitchFamily="18" charset="0"/>
                                    <a:ea typeface="Cambria Math" panose="02040503050406030204" pitchFamily="18" charset="0"/>
                                  </a:rPr>
                                </m:ctrlPr>
                              </m:funcPr>
                              <m:fName>
                                <m:sSub>
                                  <m:sSubPr>
                                    <m:ctrlPr>
                                      <a:rPr lang="en-SG" i="1" smtClean="0">
                                        <a:latin typeface="Cambria Math" panose="02040503050406030204" pitchFamily="18" charset="0"/>
                                        <a:ea typeface="Cambria Math" panose="02040503050406030204" pitchFamily="18" charset="0"/>
                                      </a:rPr>
                                    </m:ctrlPr>
                                  </m:sSubPr>
                                  <m:e>
                                    <m:r>
                                      <m:rPr>
                                        <m:sty m:val="p"/>
                                      </m:rPr>
                                      <a:rPr lang="en-SG" i="0" smtClean="0">
                                        <a:latin typeface="Cambria Math" panose="02040503050406030204" pitchFamily="18" charset="0"/>
                                        <a:ea typeface="Cambria Math" panose="02040503050406030204" pitchFamily="18" charset="0"/>
                                      </a:rPr>
                                      <m:t>log</m:t>
                                    </m:r>
                                  </m:e>
                                  <m:sub>
                                    <m:r>
                                      <a:rPr lang="en-SG" b="0" i="1" smtClean="0">
                                        <a:latin typeface="Cambria Math" panose="02040503050406030204" pitchFamily="18" charset="0"/>
                                        <a:ea typeface="Cambria Math" panose="02040503050406030204" pitchFamily="18" charset="0"/>
                                      </a:rPr>
                                      <m:t>𝑎</m:t>
                                    </m:r>
                                  </m:sub>
                                </m:sSub>
                              </m:fName>
                              <m:e>
                                <m:r>
                                  <a:rPr lang="en-SG" b="0" i="1" smtClean="0">
                                    <a:latin typeface="Cambria Math" panose="02040503050406030204" pitchFamily="18" charset="0"/>
                                    <a:ea typeface="Cambria Math" panose="02040503050406030204" pitchFamily="18" charset="0"/>
                                  </a:rPr>
                                  <m:t>𝑛</m:t>
                                </m:r>
                              </m:e>
                            </m:func>
                          </m:e>
                        </m:d>
                      </m:e>
                    </m:func>
                    <m:r>
                      <a:rPr lang="en-SG" i="1" smtClean="0">
                        <a:latin typeface="Cambria Math" panose="02040503050406030204" pitchFamily="18" charset="0"/>
                        <a:ea typeface="Cambria Math" panose="02040503050406030204" pitchFamily="18" charset="0"/>
                      </a:rPr>
                      <m:t>≠</m:t>
                    </m:r>
                    <m:sSup>
                      <m:sSupPr>
                        <m:ctrlPr>
                          <a:rPr lang="en-SG" i="1" smtClean="0">
                            <a:latin typeface="Cambria Math" panose="02040503050406030204" pitchFamily="18" charset="0"/>
                            <a:ea typeface="Cambria Math" panose="02040503050406030204" pitchFamily="18" charset="0"/>
                          </a:rPr>
                        </m:ctrlPr>
                      </m:sSupPr>
                      <m:e>
                        <m:func>
                          <m:funcPr>
                            <m:ctrlPr>
                              <a:rPr lang="en-SG" i="1" smtClean="0">
                                <a:latin typeface="Cambria Math" panose="02040503050406030204" pitchFamily="18" charset="0"/>
                                <a:ea typeface="Cambria Math" panose="02040503050406030204" pitchFamily="18" charset="0"/>
                              </a:rPr>
                            </m:ctrlPr>
                          </m:funcPr>
                          <m:fName>
                            <m:sSub>
                              <m:sSubPr>
                                <m:ctrlPr>
                                  <a:rPr lang="en-SG" i="1" smtClean="0">
                                    <a:latin typeface="Cambria Math" panose="02040503050406030204" pitchFamily="18" charset="0"/>
                                    <a:ea typeface="Cambria Math" panose="02040503050406030204" pitchFamily="18" charset="0"/>
                                  </a:rPr>
                                </m:ctrlPr>
                              </m:sSubPr>
                              <m:e>
                                <m:r>
                                  <m:rPr>
                                    <m:sty m:val="p"/>
                                  </m:rPr>
                                  <a:rPr lang="en-SG" i="0" smtClean="0">
                                    <a:latin typeface="Cambria Math" panose="02040503050406030204" pitchFamily="18" charset="0"/>
                                    <a:ea typeface="Cambria Math" panose="02040503050406030204" pitchFamily="18" charset="0"/>
                                  </a:rPr>
                                  <m:t>log</m:t>
                                </m:r>
                              </m:e>
                              <m:sub>
                                <m:r>
                                  <a:rPr lang="en-SG" b="0" i="1" smtClean="0">
                                    <a:latin typeface="Cambria Math" panose="02040503050406030204" pitchFamily="18" charset="0"/>
                                    <a:ea typeface="Cambria Math" panose="02040503050406030204" pitchFamily="18" charset="0"/>
                                  </a:rPr>
                                  <m:t>𝑎</m:t>
                                </m:r>
                              </m:sub>
                            </m:sSub>
                          </m:fName>
                          <m:e>
                            <m:r>
                              <a:rPr lang="en-SG" b="0" i="1" smtClean="0">
                                <a:latin typeface="Cambria Math" panose="02040503050406030204" pitchFamily="18" charset="0"/>
                                <a:ea typeface="Cambria Math" panose="02040503050406030204" pitchFamily="18" charset="0"/>
                              </a:rPr>
                              <m:t>𝑛</m:t>
                            </m:r>
                          </m:e>
                        </m:func>
                      </m:e>
                      <m:sup>
                        <m:r>
                          <a:rPr lang="en-SG" b="0" i="1" smtClean="0">
                            <a:latin typeface="Cambria Math" panose="02040503050406030204" pitchFamily="18" charset="0"/>
                            <a:ea typeface="Cambria Math" panose="02040503050406030204" pitchFamily="18" charset="0"/>
                          </a:rPr>
                          <m:t>2</m:t>
                        </m:r>
                      </m:sup>
                    </m:sSup>
                    <m:r>
                      <a:rPr lang="en-SG" b="0" i="0" smtClean="0">
                        <a:latin typeface="Cambria Math" panose="02040503050406030204" pitchFamily="18" charset="0"/>
                        <a:ea typeface="Cambria Math" panose="02040503050406030204" pitchFamily="18" charset="0"/>
                      </a:rPr>
                      <m:t> </m:t>
                    </m:r>
                    <m:r>
                      <a:rPr lang="en-SG" b="0" i="1" smtClean="0">
                        <a:latin typeface="Cambria Math" panose="02040503050406030204" pitchFamily="18" charset="0"/>
                        <a:ea typeface="Cambria Math" panose="02040503050406030204" pitchFamily="18" charset="0"/>
                      </a:rPr>
                      <m:t>𝑜𝑟</m:t>
                    </m:r>
                    <m:r>
                      <a:rPr lang="en-SG" b="0" i="1" smtClean="0">
                        <a:latin typeface="Cambria Math" panose="02040503050406030204" pitchFamily="18" charset="0"/>
                        <a:ea typeface="Cambria Math" panose="02040503050406030204" pitchFamily="18" charset="0"/>
                      </a:rPr>
                      <m:t> </m:t>
                    </m:r>
                    <m:sSup>
                      <m:sSupPr>
                        <m:ctrlPr>
                          <a:rPr lang="en-SG" b="0" i="1" smtClean="0">
                            <a:latin typeface="Cambria Math" panose="02040503050406030204" pitchFamily="18" charset="0"/>
                            <a:ea typeface="Cambria Math" panose="02040503050406030204" pitchFamily="18" charset="0"/>
                          </a:rPr>
                        </m:ctrlPr>
                      </m:sSupPr>
                      <m:e>
                        <m:sSub>
                          <m:sSubPr>
                            <m:ctrlPr>
                              <a:rPr lang="en-SG" b="0" i="1" smtClean="0">
                                <a:latin typeface="Cambria Math" panose="02040503050406030204" pitchFamily="18" charset="0"/>
                                <a:ea typeface="Cambria Math" panose="02040503050406030204" pitchFamily="18" charset="0"/>
                              </a:rPr>
                            </m:ctrlPr>
                          </m:sSubPr>
                          <m:e>
                            <m:r>
                              <a:rPr lang="en-SG" b="0" i="1" smtClean="0">
                                <a:latin typeface="Cambria Math" panose="02040503050406030204" pitchFamily="18" charset="0"/>
                                <a:ea typeface="Cambria Math" panose="02040503050406030204" pitchFamily="18" charset="0"/>
                              </a:rPr>
                              <m:t>𝑙𝑜𝑔</m:t>
                            </m:r>
                          </m:e>
                          <m:sub>
                            <m:r>
                              <a:rPr lang="en-SG" b="0" i="1" smtClean="0">
                                <a:latin typeface="Cambria Math" panose="02040503050406030204" pitchFamily="18" charset="0"/>
                                <a:ea typeface="Cambria Math" panose="02040503050406030204" pitchFamily="18" charset="0"/>
                              </a:rPr>
                              <m:t>𝑎</m:t>
                            </m:r>
                          </m:sub>
                        </m:sSub>
                      </m:e>
                      <m:sup>
                        <m:r>
                          <a:rPr lang="en-SG" b="0" i="1" smtClean="0">
                            <a:latin typeface="Cambria Math" panose="02040503050406030204" pitchFamily="18" charset="0"/>
                            <a:ea typeface="Cambria Math" panose="02040503050406030204" pitchFamily="18" charset="0"/>
                          </a:rPr>
                          <m:t>2</m:t>
                        </m:r>
                      </m:sup>
                    </m:sSup>
                    <m:r>
                      <a:rPr lang="en-SG" b="0" i="1" smtClean="0">
                        <a:latin typeface="Cambria Math" panose="02040503050406030204" pitchFamily="18" charset="0"/>
                        <a:ea typeface="Cambria Math" panose="02040503050406030204" pitchFamily="18" charset="0"/>
                      </a:rPr>
                      <m:t> </m:t>
                    </m:r>
                    <m:r>
                      <a:rPr lang="en-SG" b="0" i="1" smtClean="0">
                        <a:latin typeface="Cambria Math" panose="02040503050406030204" pitchFamily="18" charset="0"/>
                        <a:ea typeface="Cambria Math" panose="02040503050406030204" pitchFamily="18" charset="0"/>
                      </a:rPr>
                      <m:t>𝑛</m:t>
                    </m:r>
                  </m:oMath>
                </a14:m>
                <a:endParaRPr lang="en-SG" dirty="0" smtClean="0"/>
              </a:p>
              <a:p>
                <a:pPr>
                  <a:lnSpc>
                    <a:spcPct val="100000"/>
                  </a:lnSpc>
                </a:pPr>
                <a14:m>
                  <m:oMath xmlns:m="http://schemas.openxmlformats.org/officeDocument/2006/math">
                    <m:func>
                      <m:funcPr>
                        <m:ctrlPr>
                          <a:rPr lang="en-SG" b="0" i="1" smtClean="0">
                            <a:latin typeface="Cambria Math" panose="02040503050406030204" pitchFamily="18" charset="0"/>
                            <a:ea typeface="Cambria Math" panose="02040503050406030204" pitchFamily="18" charset="0"/>
                          </a:rPr>
                        </m:ctrlPr>
                      </m:funcPr>
                      <m:fName>
                        <m:sSub>
                          <m:sSubPr>
                            <m:ctrlPr>
                              <a:rPr lang="en-SG" b="0" i="1" smtClean="0">
                                <a:latin typeface="Cambria Math" panose="02040503050406030204" pitchFamily="18" charset="0"/>
                                <a:ea typeface="Cambria Math" panose="02040503050406030204" pitchFamily="18" charset="0"/>
                              </a:rPr>
                            </m:ctrlPr>
                          </m:sSubPr>
                          <m:e>
                            <m:r>
                              <m:rPr>
                                <m:sty m:val="p"/>
                              </m:rPr>
                              <a:rPr lang="en-SG" b="0" i="0" smtClean="0">
                                <a:latin typeface="Cambria Math" panose="02040503050406030204" pitchFamily="18" charset="0"/>
                                <a:ea typeface="Cambria Math" panose="02040503050406030204" pitchFamily="18" charset="0"/>
                              </a:rPr>
                              <m:t>log</m:t>
                            </m:r>
                          </m:e>
                          <m:sub>
                            <m:r>
                              <a:rPr lang="en-SG" b="0" i="1" smtClean="0">
                                <a:latin typeface="Cambria Math" panose="02040503050406030204" pitchFamily="18" charset="0"/>
                                <a:ea typeface="Cambria Math" panose="02040503050406030204" pitchFamily="18" charset="0"/>
                              </a:rPr>
                              <m:t>𝑎</m:t>
                            </m:r>
                          </m:sub>
                        </m:sSub>
                      </m:fName>
                      <m:e>
                        <m:d>
                          <m:dPr>
                            <m:ctrlPr>
                              <a:rPr lang="en-SG" b="0" i="1" smtClean="0">
                                <a:latin typeface="Cambria Math" panose="02040503050406030204" pitchFamily="18" charset="0"/>
                                <a:ea typeface="Cambria Math" panose="02040503050406030204" pitchFamily="18" charset="0"/>
                              </a:rPr>
                            </m:ctrlPr>
                          </m:dPr>
                          <m:e>
                            <m:func>
                              <m:funcPr>
                                <m:ctrlPr>
                                  <a:rPr lang="en-SG" b="0" i="1" smtClean="0">
                                    <a:latin typeface="Cambria Math" panose="02040503050406030204" pitchFamily="18" charset="0"/>
                                    <a:ea typeface="Cambria Math" panose="02040503050406030204" pitchFamily="18" charset="0"/>
                                  </a:rPr>
                                </m:ctrlPr>
                              </m:funcPr>
                              <m:fName>
                                <m:sSub>
                                  <m:sSubPr>
                                    <m:ctrlPr>
                                      <a:rPr lang="en-SG" b="0" i="1" smtClean="0">
                                        <a:latin typeface="Cambria Math" panose="02040503050406030204" pitchFamily="18" charset="0"/>
                                        <a:ea typeface="Cambria Math" panose="02040503050406030204" pitchFamily="18" charset="0"/>
                                      </a:rPr>
                                    </m:ctrlPr>
                                  </m:sSubPr>
                                  <m:e>
                                    <m:r>
                                      <m:rPr>
                                        <m:sty m:val="p"/>
                                      </m:rPr>
                                      <a:rPr lang="en-SG" b="0" i="0" smtClean="0">
                                        <a:latin typeface="Cambria Math" panose="02040503050406030204" pitchFamily="18" charset="0"/>
                                        <a:ea typeface="Cambria Math" panose="02040503050406030204" pitchFamily="18" charset="0"/>
                                      </a:rPr>
                                      <m:t>log</m:t>
                                    </m:r>
                                  </m:e>
                                  <m:sub>
                                    <m:r>
                                      <a:rPr lang="en-SG" b="0" i="1" smtClean="0">
                                        <a:latin typeface="Cambria Math" panose="02040503050406030204" pitchFamily="18" charset="0"/>
                                        <a:ea typeface="Cambria Math" panose="02040503050406030204" pitchFamily="18" charset="0"/>
                                      </a:rPr>
                                      <m:t>𝑎</m:t>
                                    </m:r>
                                  </m:sub>
                                </m:sSub>
                              </m:fName>
                              <m:e>
                                <m:r>
                                  <a:rPr lang="en-SG" b="0" i="1" smtClean="0">
                                    <a:latin typeface="Cambria Math" panose="02040503050406030204" pitchFamily="18" charset="0"/>
                                    <a:ea typeface="Cambria Math" panose="02040503050406030204" pitchFamily="18" charset="0"/>
                                  </a:rPr>
                                  <m:t>𝑛</m:t>
                                </m:r>
                              </m:e>
                            </m:func>
                          </m:e>
                        </m:d>
                        <m:r>
                          <a:rPr lang="en-SG" b="0" i="1" smtClean="0">
                            <a:latin typeface="Cambria Math" panose="02040503050406030204" pitchFamily="18" charset="0"/>
                            <a:ea typeface="Cambria Math" panose="02040503050406030204" pitchFamily="18" charset="0"/>
                          </a:rPr>
                          <m:t> </m:t>
                        </m:r>
                        <m:r>
                          <m:rPr>
                            <m:sty m:val="p"/>
                          </m:rPr>
                          <a:rPr lang="en-SG" b="0" i="0" smtClean="0">
                            <a:latin typeface="Cambria Math" panose="02040503050406030204" pitchFamily="18" charset="0"/>
                            <a:ea typeface="Cambria Math" panose="02040503050406030204" pitchFamily="18" charset="0"/>
                          </a:rPr>
                          <m:t>is</m:t>
                        </m:r>
                        <m:r>
                          <a:rPr lang="en-SG" b="0" i="0" smtClean="0">
                            <a:latin typeface="Cambria Math" panose="02040503050406030204" pitchFamily="18" charset="0"/>
                            <a:ea typeface="Cambria Math" panose="02040503050406030204" pitchFamily="18" charset="0"/>
                          </a:rPr>
                          <m:t> </m:t>
                        </m:r>
                        <m:r>
                          <m:rPr>
                            <m:sty m:val="p"/>
                          </m:rPr>
                          <a:rPr lang="en-SG" b="0" i="0" smtClean="0">
                            <a:latin typeface="Cambria Math" panose="02040503050406030204" pitchFamily="18" charset="0"/>
                            <a:ea typeface="Cambria Math" panose="02040503050406030204" pitchFamily="18" charset="0"/>
                          </a:rPr>
                          <m:t>logarithm</m:t>
                        </m:r>
                        <m:r>
                          <a:rPr lang="en-SG" b="0" i="0" smtClean="0">
                            <a:latin typeface="Cambria Math" panose="02040503050406030204" pitchFamily="18" charset="0"/>
                            <a:ea typeface="Cambria Math" panose="02040503050406030204" pitchFamily="18" charset="0"/>
                          </a:rPr>
                          <m:t> </m:t>
                        </m:r>
                        <m:r>
                          <m:rPr>
                            <m:sty m:val="p"/>
                          </m:rPr>
                          <a:rPr lang="en-SG" b="0" i="0" smtClean="0">
                            <a:latin typeface="Cambria Math" panose="02040503050406030204" pitchFamily="18" charset="0"/>
                            <a:ea typeface="Cambria Math" panose="02040503050406030204" pitchFamily="18" charset="0"/>
                          </a:rPr>
                          <m:t>of</m:t>
                        </m:r>
                        <m:r>
                          <a:rPr lang="en-SG" b="0" i="0" smtClean="0">
                            <a:latin typeface="Cambria Math" panose="02040503050406030204" pitchFamily="18" charset="0"/>
                            <a:ea typeface="Cambria Math" panose="02040503050406030204" pitchFamily="18" charset="0"/>
                          </a:rPr>
                          <m:t> </m:t>
                        </m:r>
                      </m:e>
                    </m:func>
                    <m:d>
                      <m:dPr>
                        <m:ctrlPr>
                          <a:rPr lang="en-SG" b="0" i="1" smtClean="0">
                            <a:latin typeface="Cambria Math" panose="02040503050406030204" pitchFamily="18" charset="0"/>
                            <a:ea typeface="Cambria Math" panose="02040503050406030204" pitchFamily="18" charset="0"/>
                          </a:rPr>
                        </m:ctrlPr>
                      </m:dPr>
                      <m:e>
                        <m:func>
                          <m:funcPr>
                            <m:ctrlPr>
                              <a:rPr lang="en-SG" b="0" i="1" smtClean="0">
                                <a:latin typeface="Cambria Math" panose="02040503050406030204" pitchFamily="18" charset="0"/>
                                <a:ea typeface="Cambria Math" panose="02040503050406030204" pitchFamily="18" charset="0"/>
                              </a:rPr>
                            </m:ctrlPr>
                          </m:funcPr>
                          <m:fName>
                            <m:sSub>
                              <m:sSubPr>
                                <m:ctrlPr>
                                  <a:rPr lang="en-SG" b="0" i="1" smtClean="0">
                                    <a:latin typeface="Cambria Math" panose="02040503050406030204" pitchFamily="18" charset="0"/>
                                    <a:ea typeface="Cambria Math" panose="02040503050406030204" pitchFamily="18" charset="0"/>
                                  </a:rPr>
                                </m:ctrlPr>
                              </m:sSubPr>
                              <m:e>
                                <m:r>
                                  <m:rPr>
                                    <m:sty m:val="p"/>
                                  </m:rPr>
                                  <a:rPr lang="en-SG" b="0" i="0" smtClean="0">
                                    <a:latin typeface="Cambria Math" panose="02040503050406030204" pitchFamily="18" charset="0"/>
                                    <a:ea typeface="Cambria Math" panose="02040503050406030204" pitchFamily="18" charset="0"/>
                                  </a:rPr>
                                  <m:t>log</m:t>
                                </m:r>
                              </m:e>
                              <m:sub>
                                <m:r>
                                  <a:rPr lang="en-SG" b="0" i="1" smtClean="0">
                                    <a:latin typeface="Cambria Math" panose="02040503050406030204" pitchFamily="18" charset="0"/>
                                    <a:ea typeface="Cambria Math" panose="02040503050406030204" pitchFamily="18" charset="0"/>
                                  </a:rPr>
                                  <m:t>𝑎</m:t>
                                </m:r>
                              </m:sub>
                            </m:sSub>
                          </m:fName>
                          <m:e>
                            <m:r>
                              <a:rPr lang="en-SG" b="0" i="1" smtClean="0">
                                <a:latin typeface="Cambria Math" panose="02040503050406030204" pitchFamily="18" charset="0"/>
                                <a:ea typeface="Cambria Math" panose="02040503050406030204" pitchFamily="18" charset="0"/>
                              </a:rPr>
                              <m:t>𝑛</m:t>
                            </m:r>
                          </m:e>
                        </m:func>
                      </m:e>
                    </m:d>
                  </m:oMath>
                </a14:m>
                <a:r>
                  <a:rPr lang="en-SG" dirty="0" smtClean="0"/>
                  <a:t>.</a:t>
                </a:r>
              </a:p>
              <a:p>
                <a:pPr>
                  <a:lnSpc>
                    <a:spcPct val="100000"/>
                  </a:lnSpc>
                </a:pPr>
                <a14:m>
                  <m:oMath xmlns:m="http://schemas.openxmlformats.org/officeDocument/2006/math">
                    <m:func>
                      <m:funcPr>
                        <m:ctrlPr>
                          <a:rPr lang="en-SG" i="1" smtClean="0">
                            <a:latin typeface="Cambria Math" panose="02040503050406030204" pitchFamily="18" charset="0"/>
                            <a:ea typeface="Cambria Math" panose="02040503050406030204" pitchFamily="18" charset="0"/>
                          </a:rPr>
                        </m:ctrlPr>
                      </m:funcPr>
                      <m:fName>
                        <m:sSub>
                          <m:sSubPr>
                            <m:ctrlPr>
                              <a:rPr lang="en-SG" i="1">
                                <a:latin typeface="Cambria Math" panose="02040503050406030204" pitchFamily="18" charset="0"/>
                                <a:ea typeface="Cambria Math" panose="02040503050406030204" pitchFamily="18" charset="0"/>
                              </a:rPr>
                            </m:ctrlPr>
                          </m:sSubPr>
                          <m:e>
                            <m:r>
                              <m:rPr>
                                <m:sty m:val="p"/>
                              </m:rPr>
                              <a:rPr lang="en-SG">
                                <a:latin typeface="Cambria Math" panose="02040503050406030204" pitchFamily="18" charset="0"/>
                                <a:ea typeface="Cambria Math" panose="02040503050406030204" pitchFamily="18" charset="0"/>
                              </a:rPr>
                              <m:t>log</m:t>
                            </m:r>
                          </m:e>
                          <m:sub>
                            <m:r>
                              <a:rPr lang="en-SG" i="1">
                                <a:latin typeface="Cambria Math" panose="02040503050406030204" pitchFamily="18" charset="0"/>
                                <a:ea typeface="Cambria Math" panose="02040503050406030204" pitchFamily="18" charset="0"/>
                              </a:rPr>
                              <m:t>𝑎</m:t>
                            </m:r>
                          </m:sub>
                        </m:sSub>
                      </m:fName>
                      <m:e>
                        <m:d>
                          <m:dPr>
                            <m:ctrlPr>
                              <a:rPr lang="en-SG" i="1">
                                <a:latin typeface="Cambria Math" panose="02040503050406030204" pitchFamily="18" charset="0"/>
                                <a:ea typeface="Cambria Math" panose="02040503050406030204" pitchFamily="18" charset="0"/>
                              </a:rPr>
                            </m:ctrlPr>
                          </m:dPr>
                          <m:e>
                            <m:func>
                              <m:funcPr>
                                <m:ctrlPr>
                                  <a:rPr lang="en-SG" i="1">
                                    <a:latin typeface="Cambria Math" panose="02040503050406030204" pitchFamily="18" charset="0"/>
                                    <a:ea typeface="Cambria Math" panose="02040503050406030204" pitchFamily="18" charset="0"/>
                                  </a:rPr>
                                </m:ctrlPr>
                              </m:funcPr>
                              <m:fName>
                                <m:sSub>
                                  <m:sSubPr>
                                    <m:ctrlPr>
                                      <a:rPr lang="en-SG" i="1">
                                        <a:latin typeface="Cambria Math" panose="02040503050406030204" pitchFamily="18" charset="0"/>
                                        <a:ea typeface="Cambria Math" panose="02040503050406030204" pitchFamily="18" charset="0"/>
                                      </a:rPr>
                                    </m:ctrlPr>
                                  </m:sSubPr>
                                  <m:e>
                                    <m:r>
                                      <m:rPr>
                                        <m:sty m:val="p"/>
                                      </m:rPr>
                                      <a:rPr lang="en-SG">
                                        <a:latin typeface="Cambria Math" panose="02040503050406030204" pitchFamily="18" charset="0"/>
                                        <a:ea typeface="Cambria Math" panose="02040503050406030204" pitchFamily="18" charset="0"/>
                                      </a:rPr>
                                      <m:t>log</m:t>
                                    </m:r>
                                  </m:e>
                                  <m:sub>
                                    <m:r>
                                      <a:rPr lang="en-SG" i="1">
                                        <a:latin typeface="Cambria Math" panose="02040503050406030204" pitchFamily="18" charset="0"/>
                                        <a:ea typeface="Cambria Math" panose="02040503050406030204" pitchFamily="18" charset="0"/>
                                      </a:rPr>
                                      <m:t>𝑎</m:t>
                                    </m:r>
                                  </m:sub>
                                </m:sSub>
                              </m:fName>
                              <m:e>
                                <m:r>
                                  <a:rPr lang="en-SG" i="1">
                                    <a:latin typeface="Cambria Math" panose="02040503050406030204" pitchFamily="18" charset="0"/>
                                    <a:ea typeface="Cambria Math" panose="02040503050406030204" pitchFamily="18" charset="0"/>
                                  </a:rPr>
                                  <m:t>𝑛</m:t>
                                </m:r>
                              </m:e>
                            </m:func>
                          </m:e>
                        </m:d>
                        <m:r>
                          <a:rPr lang="en-SG" i="1">
                            <a:latin typeface="Cambria Math" panose="02040503050406030204" pitchFamily="18" charset="0"/>
                            <a:ea typeface="Cambria Math" panose="02040503050406030204" pitchFamily="18" charset="0"/>
                          </a:rPr>
                          <m:t> </m:t>
                        </m:r>
                        <m:r>
                          <m:rPr>
                            <m:sty m:val="p"/>
                          </m:rPr>
                          <a:rPr lang="en-SG">
                            <a:latin typeface="Cambria Math" panose="02040503050406030204" pitchFamily="18" charset="0"/>
                            <a:ea typeface="Cambria Math" panose="02040503050406030204" pitchFamily="18" charset="0"/>
                          </a:rPr>
                          <m:t>is</m:t>
                        </m:r>
                        <m:r>
                          <a:rPr lang="en-SG">
                            <a:latin typeface="Cambria Math" panose="02040503050406030204" pitchFamily="18" charset="0"/>
                            <a:ea typeface="Cambria Math" panose="02040503050406030204" pitchFamily="18" charset="0"/>
                          </a:rPr>
                          <m:t> </m:t>
                        </m:r>
                        <m:r>
                          <m:rPr>
                            <m:sty m:val="p"/>
                          </m:rPr>
                          <a:rPr lang="en-SG" b="0" i="0" smtClean="0">
                            <a:latin typeface="Cambria Math" panose="02040503050406030204" pitchFamily="18" charset="0"/>
                            <a:ea typeface="Cambria Math" panose="02040503050406030204" pitchFamily="18" charset="0"/>
                          </a:rPr>
                          <m:t>knwon</m:t>
                        </m:r>
                        <m:r>
                          <a:rPr lang="en-SG" b="0" i="0" smtClean="0">
                            <a:latin typeface="Cambria Math" panose="02040503050406030204" pitchFamily="18" charset="0"/>
                            <a:ea typeface="Cambria Math" panose="02040503050406030204" pitchFamily="18" charset="0"/>
                          </a:rPr>
                          <m:t> </m:t>
                        </m:r>
                        <m:r>
                          <m:rPr>
                            <m:sty m:val="p"/>
                          </m:rPr>
                          <a:rPr lang="en-SG" b="0" i="0" smtClean="0">
                            <a:latin typeface="Cambria Math" panose="02040503050406030204" pitchFamily="18" charset="0"/>
                            <a:ea typeface="Cambria Math" panose="02040503050406030204" pitchFamily="18" charset="0"/>
                          </a:rPr>
                          <m:t>as</m:t>
                        </m:r>
                        <m:r>
                          <a:rPr lang="en-SG" b="0" i="0" smtClean="0">
                            <a:latin typeface="Cambria Math" panose="02040503050406030204" pitchFamily="18" charset="0"/>
                            <a:ea typeface="Cambria Math" panose="02040503050406030204" pitchFamily="18" charset="0"/>
                          </a:rPr>
                          <m:t> </m:t>
                        </m:r>
                        <m:r>
                          <a:rPr lang="en-SG" b="0" i="1" smtClean="0">
                            <a:solidFill>
                              <a:srgbClr val="9F271C"/>
                            </a:solidFill>
                            <a:latin typeface="Cambria Math" panose="02040503050406030204" pitchFamily="18" charset="0"/>
                            <a:ea typeface="Cambria Math" panose="02040503050406030204" pitchFamily="18" charset="0"/>
                          </a:rPr>
                          <m:t>𝑙𝑜𝑔</m:t>
                        </m:r>
                        <m:r>
                          <a:rPr lang="en-SG" b="0" i="1" smtClean="0">
                            <a:solidFill>
                              <a:srgbClr val="9F271C"/>
                            </a:solidFill>
                            <a:latin typeface="Cambria Math" panose="02040503050406030204" pitchFamily="18" charset="0"/>
                            <a:ea typeface="Cambria Math" panose="02040503050406030204" pitchFamily="18" charset="0"/>
                          </a:rPr>
                          <m:t> </m:t>
                        </m:r>
                        <m:r>
                          <a:rPr lang="en-SG" b="0" i="1" smtClean="0">
                            <a:solidFill>
                              <a:srgbClr val="9F271C"/>
                            </a:solidFill>
                            <a:latin typeface="Cambria Math" panose="02040503050406030204" pitchFamily="18" charset="0"/>
                            <a:ea typeface="Cambria Math" panose="02040503050406030204" pitchFamily="18" charset="0"/>
                          </a:rPr>
                          <m:t>𝑙𝑜𝑔</m:t>
                        </m:r>
                        <m:r>
                          <a:rPr lang="en-SG" b="0" i="1" smtClean="0">
                            <a:solidFill>
                              <a:srgbClr val="9F271C"/>
                            </a:solidFill>
                            <a:latin typeface="Cambria Math" panose="02040503050406030204" pitchFamily="18" charset="0"/>
                            <a:ea typeface="Cambria Math" panose="02040503050406030204" pitchFamily="18" charset="0"/>
                          </a:rPr>
                          <m:t> </m:t>
                        </m:r>
                        <m:r>
                          <a:rPr lang="en-SG" b="0" i="1" smtClean="0">
                            <a:solidFill>
                              <a:srgbClr val="9F271C"/>
                            </a:solidFill>
                            <a:latin typeface="Cambria Math" panose="02040503050406030204" pitchFamily="18" charset="0"/>
                            <a:ea typeface="Cambria Math" panose="02040503050406030204" pitchFamily="18" charset="0"/>
                          </a:rPr>
                          <m:t>𝑛</m:t>
                        </m:r>
                        <m:r>
                          <a:rPr lang="en-SG" b="0" i="0" smtClean="0">
                            <a:latin typeface="Cambria Math" panose="02040503050406030204" pitchFamily="18" charset="0"/>
                            <a:ea typeface="Cambria Math" panose="02040503050406030204" pitchFamily="18" charset="0"/>
                          </a:rPr>
                          <m:t>.</m:t>
                        </m:r>
                        <m:r>
                          <a:rPr lang="en-SG">
                            <a:latin typeface="Cambria Math" panose="02040503050406030204" pitchFamily="18" charset="0"/>
                            <a:ea typeface="Cambria Math" panose="02040503050406030204" pitchFamily="18" charset="0"/>
                          </a:rPr>
                          <m:t> </m:t>
                        </m:r>
                      </m:e>
                    </m:func>
                  </m:oMath>
                </a14:m>
                <a:endParaRPr lang="en-SG" dirty="0" smtClean="0"/>
              </a:p>
              <a:p>
                <a:pPr>
                  <a:lnSpc>
                    <a:spcPct val="100000"/>
                  </a:lnSpc>
                </a:pPr>
                <a14:m>
                  <m:oMath xmlns:m="http://schemas.openxmlformats.org/officeDocument/2006/math">
                    <m:sSup>
                      <m:sSupPr>
                        <m:ctrlPr>
                          <a:rPr lang="en-SG" i="1">
                            <a:latin typeface="Cambria Math" panose="02040503050406030204" pitchFamily="18" charset="0"/>
                          </a:rPr>
                        </m:ctrlPr>
                      </m:sSupPr>
                      <m:e>
                        <m:func>
                          <m:funcPr>
                            <m:ctrlPr>
                              <a:rPr lang="en-SG" i="1">
                                <a:latin typeface="Cambria Math" panose="02040503050406030204" pitchFamily="18" charset="0"/>
                              </a:rPr>
                            </m:ctrlPr>
                          </m:funcPr>
                          <m:fName>
                            <m:sSub>
                              <m:sSubPr>
                                <m:ctrlPr>
                                  <a:rPr lang="en-SG" i="1">
                                    <a:latin typeface="Cambria Math" panose="02040503050406030204" pitchFamily="18" charset="0"/>
                                  </a:rPr>
                                </m:ctrlPr>
                              </m:sSubPr>
                              <m:e>
                                <m:r>
                                  <m:rPr>
                                    <m:sty m:val="p"/>
                                  </m:rPr>
                                  <a:rPr lang="en-SG">
                                    <a:latin typeface="Cambria Math" panose="02040503050406030204" pitchFamily="18" charset="0"/>
                                  </a:rPr>
                                  <m:t>log</m:t>
                                </m:r>
                              </m:e>
                              <m:sub>
                                <m:r>
                                  <a:rPr lang="en-SG" i="1">
                                    <a:latin typeface="Cambria Math" panose="02040503050406030204" pitchFamily="18" charset="0"/>
                                  </a:rPr>
                                  <m:t>𝑎</m:t>
                                </m:r>
                              </m:sub>
                            </m:sSub>
                          </m:fName>
                          <m:e>
                            <m:r>
                              <a:rPr lang="en-SG" i="1">
                                <a:latin typeface="Cambria Math" panose="02040503050406030204" pitchFamily="18" charset="0"/>
                              </a:rPr>
                              <m:t>𝑛</m:t>
                            </m:r>
                          </m:e>
                        </m:func>
                      </m:e>
                      <m:sup>
                        <m:r>
                          <a:rPr lang="en-SG" i="1">
                            <a:latin typeface="Cambria Math" panose="02040503050406030204" pitchFamily="18" charset="0"/>
                          </a:rPr>
                          <m:t>𝑘</m:t>
                        </m:r>
                      </m:sup>
                    </m:sSup>
                  </m:oMath>
                </a14:m>
                <a:r>
                  <a:rPr lang="en-SG" dirty="0" smtClean="0"/>
                  <a:t> or </a:t>
                </a:r>
                <a14:m>
                  <m:oMath xmlns:m="http://schemas.openxmlformats.org/officeDocument/2006/math">
                    <m:func>
                      <m:funcPr>
                        <m:ctrlPr>
                          <a:rPr lang="en-SG" i="1">
                            <a:latin typeface="Cambria Math" panose="02040503050406030204" pitchFamily="18" charset="0"/>
                          </a:rPr>
                        </m:ctrlPr>
                      </m:funcPr>
                      <m:fName>
                        <m:sSub>
                          <m:sSubPr>
                            <m:ctrlPr>
                              <a:rPr lang="en-SG" i="1">
                                <a:latin typeface="Cambria Math" panose="02040503050406030204" pitchFamily="18" charset="0"/>
                              </a:rPr>
                            </m:ctrlPr>
                          </m:sSubPr>
                          <m:e>
                            <m:r>
                              <m:rPr>
                                <m:sty m:val="p"/>
                              </m:rPr>
                              <a:rPr lang="en-SG">
                                <a:latin typeface="Cambria Math" panose="02040503050406030204" pitchFamily="18" charset="0"/>
                              </a:rPr>
                              <m:t>log</m:t>
                            </m:r>
                          </m:e>
                          <m:sub>
                            <m:r>
                              <a:rPr lang="en-SG" i="1">
                                <a:latin typeface="Cambria Math" panose="02040503050406030204" pitchFamily="18" charset="0"/>
                              </a:rPr>
                              <m:t>𝑎</m:t>
                            </m:r>
                          </m:sub>
                        </m:sSub>
                      </m:fName>
                      <m:e>
                        <m:d>
                          <m:dPr>
                            <m:ctrlPr>
                              <a:rPr lang="en-SG" i="1">
                                <a:latin typeface="Cambria Math" panose="02040503050406030204" pitchFamily="18" charset="0"/>
                              </a:rPr>
                            </m:ctrlPr>
                          </m:dPr>
                          <m:e>
                            <m:sSup>
                              <m:sSupPr>
                                <m:ctrlPr>
                                  <a:rPr lang="en-SG" i="1">
                                    <a:latin typeface="Cambria Math" panose="02040503050406030204" pitchFamily="18" charset="0"/>
                                  </a:rPr>
                                </m:ctrlPr>
                              </m:sSupPr>
                              <m:e>
                                <m:r>
                                  <a:rPr lang="en-SG" i="1">
                                    <a:latin typeface="Cambria Math" panose="02040503050406030204" pitchFamily="18" charset="0"/>
                                  </a:rPr>
                                  <m:t>𝑛</m:t>
                                </m:r>
                              </m:e>
                              <m:sup>
                                <m:r>
                                  <a:rPr lang="en-SG" i="1">
                                    <a:latin typeface="Cambria Math" panose="02040503050406030204" pitchFamily="18" charset="0"/>
                                  </a:rPr>
                                  <m:t>𝑘</m:t>
                                </m:r>
                              </m:sup>
                            </m:sSup>
                          </m:e>
                        </m:d>
                      </m:e>
                    </m:func>
                  </m:oMath>
                </a14:m>
                <a:r>
                  <a:rPr lang="en-SG" dirty="0" smtClean="0"/>
                  <a:t> or </a:t>
                </a:r>
                <a14:m>
                  <m:oMath xmlns:m="http://schemas.openxmlformats.org/officeDocument/2006/math">
                    <m:r>
                      <a:rPr lang="en-SG" b="0" i="1" smtClean="0">
                        <a:latin typeface="Cambria Math" panose="02040503050406030204" pitchFamily="18" charset="0"/>
                      </a:rPr>
                      <m:t>𝑘</m:t>
                    </m:r>
                    <m:func>
                      <m:funcPr>
                        <m:ctrlPr>
                          <a:rPr lang="en-SG" b="0" i="1" smtClean="0">
                            <a:latin typeface="Cambria Math" panose="02040503050406030204" pitchFamily="18" charset="0"/>
                          </a:rPr>
                        </m:ctrlPr>
                      </m:funcPr>
                      <m:fName>
                        <m:sSub>
                          <m:sSubPr>
                            <m:ctrlPr>
                              <a:rPr lang="en-SG" b="0" i="1" smtClean="0">
                                <a:latin typeface="Cambria Math" panose="02040503050406030204" pitchFamily="18" charset="0"/>
                              </a:rPr>
                            </m:ctrlPr>
                          </m:sSubPr>
                          <m:e>
                            <m:r>
                              <m:rPr>
                                <m:sty m:val="p"/>
                              </m:rPr>
                              <a:rPr lang="en-SG" b="0" i="0" smtClean="0">
                                <a:latin typeface="Cambria Math" panose="02040503050406030204" pitchFamily="18" charset="0"/>
                              </a:rPr>
                              <m:t>log</m:t>
                            </m:r>
                          </m:e>
                          <m:sub>
                            <m:r>
                              <a:rPr lang="en-SG" b="0" i="1" smtClean="0">
                                <a:latin typeface="Cambria Math" panose="02040503050406030204" pitchFamily="18" charset="0"/>
                              </a:rPr>
                              <m:t>𝑎</m:t>
                            </m:r>
                          </m:sub>
                        </m:sSub>
                      </m:fName>
                      <m:e>
                        <m:r>
                          <a:rPr lang="en-SG" b="0" i="1" smtClean="0">
                            <a:latin typeface="Cambria Math" panose="02040503050406030204" pitchFamily="18" charset="0"/>
                          </a:rPr>
                          <m:t>𝑛</m:t>
                        </m:r>
                      </m:e>
                    </m:func>
                  </m:oMath>
                </a14:m>
                <a:r>
                  <a:rPr lang="en-SG" dirty="0" smtClean="0"/>
                  <a:t> is simply </a:t>
                </a:r>
                <a:r>
                  <a:rPr lang="en-SG" dirty="0" smtClean="0">
                    <a:solidFill>
                      <a:srgbClr val="9F271C"/>
                    </a:solidFill>
                  </a:rPr>
                  <a:t>logarithm </a:t>
                </a:r>
                <a14:m>
                  <m:oMath xmlns:m="http://schemas.openxmlformats.org/officeDocument/2006/math">
                    <m:r>
                      <a:rPr lang="en-SG" i="1" dirty="0" smtClean="0">
                        <a:solidFill>
                          <a:srgbClr val="9F271C"/>
                        </a:solidFill>
                        <a:latin typeface="Cambria Math" panose="02040503050406030204" pitchFamily="18" charset="0"/>
                      </a:rPr>
                      <m:t>𝑛</m:t>
                    </m:r>
                  </m:oMath>
                </a14:m>
                <a:r>
                  <a:rPr lang="en-SG" dirty="0" smtClean="0"/>
                  <a:t>, that is, </a:t>
                </a:r>
                <a14:m>
                  <m:oMath xmlns:m="http://schemas.openxmlformats.org/officeDocument/2006/math">
                    <m:r>
                      <a:rPr lang="en-SG" b="0" i="1" smtClean="0">
                        <a:latin typeface="Cambria Math" panose="02040503050406030204" pitchFamily="18" charset="0"/>
                      </a:rPr>
                      <m:t>𝑂</m:t>
                    </m:r>
                    <m:d>
                      <m:dPr>
                        <m:ctrlPr>
                          <a:rPr lang="en-SG" b="0" i="1" smtClean="0">
                            <a:latin typeface="Cambria Math" panose="02040503050406030204" pitchFamily="18" charset="0"/>
                          </a:rPr>
                        </m:ctrlPr>
                      </m:dPr>
                      <m:e>
                        <m:func>
                          <m:funcPr>
                            <m:ctrlPr>
                              <a:rPr lang="en-SG" b="0" i="1" smtClean="0">
                                <a:latin typeface="Cambria Math" panose="02040503050406030204" pitchFamily="18" charset="0"/>
                              </a:rPr>
                            </m:ctrlPr>
                          </m:funcPr>
                          <m:fName>
                            <m:sSub>
                              <m:sSubPr>
                                <m:ctrlPr>
                                  <a:rPr lang="en-SG" b="0" i="1" smtClean="0">
                                    <a:latin typeface="Cambria Math" panose="02040503050406030204" pitchFamily="18" charset="0"/>
                                  </a:rPr>
                                </m:ctrlPr>
                              </m:sSubPr>
                              <m:e>
                                <m:r>
                                  <m:rPr>
                                    <m:sty m:val="p"/>
                                  </m:rPr>
                                  <a:rPr lang="en-SG" b="0" i="0" smtClean="0">
                                    <a:latin typeface="Cambria Math" panose="02040503050406030204" pitchFamily="18" charset="0"/>
                                  </a:rPr>
                                  <m:t>log</m:t>
                                </m:r>
                              </m:e>
                              <m:sub>
                                <m:r>
                                  <a:rPr lang="en-SG" b="0" i="1" smtClean="0">
                                    <a:latin typeface="Cambria Math" panose="02040503050406030204" pitchFamily="18" charset="0"/>
                                  </a:rPr>
                                  <m:t>𝑎</m:t>
                                </m:r>
                              </m:sub>
                            </m:sSub>
                          </m:fName>
                          <m:e>
                            <m:r>
                              <a:rPr lang="en-SG" b="0" i="1" smtClean="0">
                                <a:latin typeface="Cambria Math" panose="02040503050406030204" pitchFamily="18" charset="0"/>
                              </a:rPr>
                              <m:t>𝑛</m:t>
                            </m:r>
                          </m:e>
                        </m:func>
                      </m:e>
                    </m:d>
                  </m:oMath>
                </a14:m>
                <a:r>
                  <a:rPr lang="en-SG" dirty="0" smtClean="0"/>
                  <a:t>.</a:t>
                </a: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07" t="-1702"/>
                </a:stretch>
              </a:blipFill>
            </p:spPr>
            <p:txBody>
              <a:bodyPr/>
              <a:lstStyle/>
              <a:p>
                <a:r>
                  <a:rPr lang="en-SG">
                    <a:noFill/>
                  </a:rPr>
                  <a:t> </a:t>
                </a:r>
              </a:p>
            </p:txBody>
          </p:sp>
        </mc:Fallback>
      </mc:AlternateContent>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11</a:t>
            </a:fld>
            <a:endParaRPr lang="en-SG"/>
          </a:p>
        </p:txBody>
      </p:sp>
      <p:sp>
        <p:nvSpPr>
          <p:cNvPr id="7" name="Date Placeholder 6"/>
          <p:cNvSpPr>
            <a:spLocks noGrp="1"/>
          </p:cNvSpPr>
          <p:nvPr>
            <p:ph type="dt" sz="half" idx="10"/>
          </p:nvPr>
        </p:nvSpPr>
        <p:spPr/>
        <p:txBody>
          <a:bodyPr/>
          <a:lstStyle/>
          <a:p>
            <a:fld id="{0533654A-BC29-4D06-888B-5831E98B4A49}" type="datetime3">
              <a:rPr lang="en-US" smtClean="0"/>
              <a:t>9 July 2020</a:t>
            </a:fld>
            <a:endParaRPr lang="en-SG"/>
          </a:p>
        </p:txBody>
      </p:sp>
    </p:spTree>
    <p:extLst>
      <p:ext uri="{BB962C8B-B14F-4D97-AF65-F5344CB8AC3E}">
        <p14:creationId xmlns:p14="http://schemas.microsoft.com/office/powerpoint/2010/main" val="37647849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CSCI203 - Algorithm and Data Structure</a:t>
            </a:r>
            <a:endParaRPr lang="en-SG"/>
          </a:p>
        </p:txBody>
      </p:sp>
      <p:sp>
        <p:nvSpPr>
          <p:cNvPr id="4" name="Slide Number Placeholder 3"/>
          <p:cNvSpPr>
            <a:spLocks noGrp="1"/>
          </p:cNvSpPr>
          <p:nvPr>
            <p:ph type="sldNum" sz="quarter" idx="12"/>
          </p:nvPr>
        </p:nvSpPr>
        <p:spPr/>
        <p:txBody>
          <a:bodyPr/>
          <a:lstStyle/>
          <a:p>
            <a:fld id="{DB4194E0-7DBC-427D-A19D-8437E3CFC0A5}" type="slidenum">
              <a:rPr lang="en-SG" smtClean="0"/>
              <a:t>12</a:t>
            </a:fld>
            <a:endParaRPr lang="en-SG"/>
          </a:p>
        </p:txBody>
      </p:sp>
      <p:sp>
        <p:nvSpPr>
          <p:cNvPr id="14" name="Date Placeholder 13"/>
          <p:cNvSpPr>
            <a:spLocks noGrp="1"/>
          </p:cNvSpPr>
          <p:nvPr>
            <p:ph type="dt" sz="half" idx="10"/>
          </p:nvPr>
        </p:nvSpPr>
        <p:spPr/>
        <p:txBody>
          <a:bodyPr/>
          <a:lstStyle/>
          <a:p>
            <a:fld id="{DE719C20-A983-41A0-AEC2-134ED9A1753F}" type="datetime3">
              <a:rPr lang="en-US" smtClean="0"/>
              <a:t>9 July 2020</a:t>
            </a:fld>
            <a:endParaRPr lang="en-SG"/>
          </a:p>
        </p:txBody>
      </p:sp>
      <p:pic>
        <p:nvPicPr>
          <p:cNvPr id="2" name="Picture 1"/>
          <p:cNvPicPr>
            <a:picLocks noChangeAspect="1"/>
          </p:cNvPicPr>
          <p:nvPr/>
        </p:nvPicPr>
        <p:blipFill>
          <a:blip r:embed="rId2"/>
          <a:stretch>
            <a:fillRect/>
          </a:stretch>
        </p:blipFill>
        <p:spPr>
          <a:xfrm>
            <a:off x="1199725" y="716045"/>
            <a:ext cx="9792549" cy="5425910"/>
          </a:xfrm>
          <a:prstGeom prst="rect">
            <a:avLst/>
          </a:prstGeom>
        </p:spPr>
      </p:pic>
    </p:spTree>
    <p:extLst>
      <p:ext uri="{BB962C8B-B14F-4D97-AF65-F5344CB8AC3E}">
        <p14:creationId xmlns:p14="http://schemas.microsoft.com/office/powerpoint/2010/main" val="26248469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CACCC-A215-43AB-A253-1BAC8472EC63}" type="datetime3">
              <a:rPr lang="en-US" smtClean="0"/>
              <a:t>9 July 2020</a:t>
            </a:fld>
            <a:endParaRPr lang="en-SG"/>
          </a:p>
        </p:txBody>
      </p:sp>
      <p:sp>
        <p:nvSpPr>
          <p:cNvPr id="3" name="Footer Placeholder 2"/>
          <p:cNvSpPr>
            <a:spLocks noGrp="1"/>
          </p:cNvSpPr>
          <p:nvPr>
            <p:ph type="ftr" sz="quarter" idx="11"/>
          </p:nvPr>
        </p:nvSpPr>
        <p:spPr/>
        <p:txBody>
          <a:bodyPr/>
          <a:lstStyle/>
          <a:p>
            <a:r>
              <a:rPr lang="en-US" smtClean="0"/>
              <a:t>CSCI203 - Algorithm and Data Structure</a:t>
            </a:r>
            <a:endParaRPr lang="en-SG"/>
          </a:p>
        </p:txBody>
      </p:sp>
      <p:sp>
        <p:nvSpPr>
          <p:cNvPr id="4" name="Slide Number Placeholder 3"/>
          <p:cNvSpPr>
            <a:spLocks noGrp="1"/>
          </p:cNvSpPr>
          <p:nvPr>
            <p:ph type="sldNum" sz="quarter" idx="12"/>
          </p:nvPr>
        </p:nvSpPr>
        <p:spPr/>
        <p:txBody>
          <a:bodyPr/>
          <a:lstStyle/>
          <a:p>
            <a:fld id="{DB4194E0-7DBC-427D-A19D-8437E3CFC0A5}" type="slidenum">
              <a:rPr lang="en-SG" smtClean="0"/>
              <a:t>13</a:t>
            </a:fld>
            <a:endParaRPr lang="en-SG"/>
          </a:p>
        </p:txBody>
      </p:sp>
      <p:pic>
        <p:nvPicPr>
          <p:cNvPr id="7" name="Picture 6"/>
          <p:cNvPicPr>
            <a:picLocks noChangeAspect="1"/>
          </p:cNvPicPr>
          <p:nvPr/>
        </p:nvPicPr>
        <p:blipFill>
          <a:blip r:embed="rId2"/>
          <a:stretch>
            <a:fillRect/>
          </a:stretch>
        </p:blipFill>
        <p:spPr>
          <a:xfrm>
            <a:off x="1791854" y="105285"/>
            <a:ext cx="8608292" cy="6151045"/>
          </a:xfrm>
          <a:prstGeom prst="rect">
            <a:avLst/>
          </a:prstGeom>
        </p:spPr>
      </p:pic>
    </p:spTree>
    <p:extLst>
      <p:ext uri="{BB962C8B-B14F-4D97-AF65-F5344CB8AC3E}">
        <p14:creationId xmlns:p14="http://schemas.microsoft.com/office/powerpoint/2010/main" val="2828854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CACCC-A215-43AB-A253-1BAC8472EC63}" type="datetime3">
              <a:rPr lang="en-US" smtClean="0"/>
              <a:t>9 July 2020</a:t>
            </a:fld>
            <a:endParaRPr lang="en-SG"/>
          </a:p>
        </p:txBody>
      </p:sp>
      <p:sp>
        <p:nvSpPr>
          <p:cNvPr id="3" name="Footer Placeholder 2"/>
          <p:cNvSpPr>
            <a:spLocks noGrp="1"/>
          </p:cNvSpPr>
          <p:nvPr>
            <p:ph type="ftr" sz="quarter" idx="11"/>
          </p:nvPr>
        </p:nvSpPr>
        <p:spPr/>
        <p:txBody>
          <a:bodyPr/>
          <a:lstStyle/>
          <a:p>
            <a:r>
              <a:rPr lang="en-US" smtClean="0"/>
              <a:t>CSCI203 - Algorithm and Data Structure</a:t>
            </a:r>
            <a:endParaRPr lang="en-SG"/>
          </a:p>
        </p:txBody>
      </p:sp>
      <p:sp>
        <p:nvSpPr>
          <p:cNvPr id="4" name="Slide Number Placeholder 3"/>
          <p:cNvSpPr>
            <a:spLocks noGrp="1"/>
          </p:cNvSpPr>
          <p:nvPr>
            <p:ph type="sldNum" sz="quarter" idx="12"/>
          </p:nvPr>
        </p:nvSpPr>
        <p:spPr/>
        <p:txBody>
          <a:bodyPr/>
          <a:lstStyle/>
          <a:p>
            <a:fld id="{DB4194E0-7DBC-427D-A19D-8437E3CFC0A5}" type="slidenum">
              <a:rPr lang="en-SG" smtClean="0"/>
              <a:t>14</a:t>
            </a:fld>
            <a:endParaRPr lang="en-SG"/>
          </a:p>
        </p:txBody>
      </p:sp>
      <p:pic>
        <p:nvPicPr>
          <p:cNvPr id="6" name="Picture 5"/>
          <p:cNvPicPr>
            <a:picLocks noChangeAspect="1"/>
          </p:cNvPicPr>
          <p:nvPr/>
        </p:nvPicPr>
        <p:blipFill>
          <a:blip r:embed="rId2"/>
          <a:stretch>
            <a:fillRect/>
          </a:stretch>
        </p:blipFill>
        <p:spPr>
          <a:xfrm>
            <a:off x="632067" y="712382"/>
            <a:ext cx="10613501" cy="5276938"/>
          </a:xfrm>
          <a:prstGeom prst="rect">
            <a:avLst/>
          </a:prstGeom>
        </p:spPr>
      </p:pic>
    </p:spTree>
    <p:extLst>
      <p:ext uri="{BB962C8B-B14F-4D97-AF65-F5344CB8AC3E}">
        <p14:creationId xmlns:p14="http://schemas.microsoft.com/office/powerpoint/2010/main" val="4204787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Classes of Functions</a:t>
            </a:r>
            <a:endParaRPr lang="en-SG" dirty="0"/>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15</a:t>
            </a:fld>
            <a:endParaRPr lang="en-SG"/>
          </a:p>
        </p:txBody>
      </p:sp>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extLst>
                  <p:ext uri="{D42A27DB-BD31-4B8C-83A1-F6EECF244321}">
                    <p14:modId xmlns:p14="http://schemas.microsoft.com/office/powerpoint/2010/main" val="2234469183"/>
                  </p:ext>
                </p:extLst>
              </p:nvPr>
            </p:nvGraphicFramePr>
            <p:xfrm>
              <a:off x="838200" y="1534611"/>
              <a:ext cx="10515600" cy="4894446"/>
            </p:xfrm>
            <a:graphic>
              <a:graphicData uri="http://schemas.openxmlformats.org/drawingml/2006/table">
                <a:tbl>
                  <a:tblPr firstRow="1" bandRow="1">
                    <a:tableStyleId>{93296810-A885-4BE3-A3E7-6D5BEEA58F35}</a:tableStyleId>
                  </a:tblPr>
                  <a:tblGrid>
                    <a:gridCol w="1282193">
                      <a:extLst>
                        <a:ext uri="{9D8B030D-6E8A-4147-A177-3AD203B41FA5}">
                          <a16:colId xmlns:a16="http://schemas.microsoft.com/office/drawing/2014/main" val="20000"/>
                        </a:ext>
                      </a:extLst>
                    </a:gridCol>
                    <a:gridCol w="2595924">
                      <a:extLst>
                        <a:ext uri="{9D8B030D-6E8A-4147-A177-3AD203B41FA5}">
                          <a16:colId xmlns:a16="http://schemas.microsoft.com/office/drawing/2014/main" val="20001"/>
                        </a:ext>
                      </a:extLst>
                    </a:gridCol>
                    <a:gridCol w="6637483">
                      <a:extLst>
                        <a:ext uri="{9D8B030D-6E8A-4147-A177-3AD203B41FA5}">
                          <a16:colId xmlns:a16="http://schemas.microsoft.com/office/drawing/2014/main" val="20002"/>
                        </a:ext>
                      </a:extLst>
                    </a:gridCol>
                  </a:tblGrid>
                  <a:tr h="535806">
                    <a:tc>
                      <a:txBody>
                        <a:bodyPr/>
                        <a:lstStyle/>
                        <a:p>
                          <a:r>
                            <a:rPr lang="en-US" sz="2800" dirty="0"/>
                            <a:t>Class</a:t>
                          </a:r>
                        </a:p>
                      </a:txBody>
                      <a:tcPr/>
                    </a:tc>
                    <a:tc>
                      <a:txBody>
                        <a:bodyPr/>
                        <a:lstStyle/>
                        <a:p>
                          <a:r>
                            <a:rPr lang="en-US" sz="2800" dirty="0"/>
                            <a:t>Name</a:t>
                          </a:r>
                        </a:p>
                      </a:txBody>
                      <a:tcPr/>
                    </a:tc>
                    <a:tc>
                      <a:txBody>
                        <a:bodyPr/>
                        <a:lstStyle/>
                        <a:p>
                          <a:r>
                            <a:rPr lang="en-US" sz="2800" dirty="0"/>
                            <a:t>Comments</a:t>
                          </a:r>
                        </a:p>
                      </a:txBody>
                      <a:tcPr/>
                    </a:tc>
                    <a:extLst>
                      <a:ext uri="{0D108BD9-81ED-4DB2-BD59-A6C34878D82A}">
                        <a16:rowId xmlns:a16="http://schemas.microsoft.com/office/drawing/2014/main" val="10000"/>
                      </a:ext>
                    </a:extLst>
                  </a:tr>
                  <a:tr h="3833077">
                    <a:tc>
                      <a:txBody>
                        <a:bodyPr/>
                        <a:lstStyle/>
                        <a:p>
                          <a:pPr/>
                          <a14:m>
                            <m:oMathPara xmlns:m="http://schemas.openxmlformats.org/officeDocument/2006/math">
                              <m:oMathParaPr>
                                <m:jc m:val="centerGroup"/>
                              </m:oMathParaPr>
                              <m:oMath xmlns:m="http://schemas.openxmlformats.org/officeDocument/2006/math">
                                <m:rad>
                                  <m:radPr>
                                    <m:degHide m:val="on"/>
                                    <m:ctrlPr>
                                      <a:rPr lang="en-US" sz="2800" i="1" smtClean="0">
                                        <a:solidFill>
                                          <a:srgbClr val="800000"/>
                                        </a:solidFill>
                                        <a:latin typeface="Cambria Math" panose="02040503050406030204" pitchFamily="18" charset="0"/>
                                      </a:rPr>
                                    </m:ctrlPr>
                                  </m:radPr>
                                  <m:deg/>
                                  <m:e>
                                    <m:r>
                                      <a:rPr lang="en-SG" sz="2800" b="0" i="1" smtClean="0">
                                        <a:solidFill>
                                          <a:srgbClr val="800000"/>
                                        </a:solidFill>
                                        <a:latin typeface="Cambria Math" panose="02040503050406030204" pitchFamily="18" charset="0"/>
                                      </a:rPr>
                                      <m:t>𝑛</m:t>
                                    </m:r>
                                  </m:e>
                                </m:rad>
                              </m:oMath>
                            </m:oMathPara>
                          </a14:m>
                          <a:endParaRPr lang="en-US" sz="2800" dirty="0">
                            <a:solidFill>
                              <a:srgbClr val="800000"/>
                            </a:solidFill>
                          </a:endParaRPr>
                        </a:p>
                      </a:txBody>
                      <a:tcPr/>
                    </a:tc>
                    <a:tc>
                      <a:txBody>
                        <a:bodyPr/>
                        <a:lstStyle/>
                        <a:p>
                          <a:r>
                            <a:rPr lang="en-US" sz="2800" dirty="0">
                              <a:solidFill>
                                <a:srgbClr val="800000"/>
                              </a:solidFill>
                            </a:rPr>
                            <a:t>Radicals</a:t>
                          </a:r>
                          <a:r>
                            <a:rPr lang="en-US" sz="2800" baseline="0" dirty="0">
                              <a:solidFill>
                                <a:srgbClr val="800000"/>
                              </a:solidFill>
                            </a:rPr>
                            <a:t> (Roots)</a:t>
                          </a:r>
                          <a:endParaRPr lang="en-US" sz="2800" dirty="0">
                            <a:solidFill>
                              <a:srgbClr val="800000"/>
                            </a:solidFill>
                          </a:endParaRPr>
                        </a:p>
                      </a:txBody>
                      <a:tcPr/>
                    </a:tc>
                    <a:tc>
                      <a:txBody>
                        <a:bodyPr/>
                        <a:lstStyle/>
                        <a:p>
                          <a:r>
                            <a:rPr lang="en-US" sz="2800" kern="1200" dirty="0">
                              <a:solidFill>
                                <a:srgbClr val="800000"/>
                              </a:solidFill>
                              <a:latin typeface="+mn-lt"/>
                              <a:ea typeface="+mn-ea"/>
                              <a:cs typeface="+mn-cs"/>
                            </a:rPr>
                            <a:t>A radical function contains functions involving root. </a:t>
                          </a:r>
                          <a:r>
                            <a:rPr lang="en-US" sz="2800" b="0" i="0" u="none" strike="noStrike" kern="1200" baseline="0" dirty="0">
                              <a:solidFill>
                                <a:srgbClr val="800000"/>
                              </a:solidFill>
                              <a:latin typeface="+mn-lt"/>
                              <a:ea typeface="+mn-ea"/>
                              <a:cs typeface="+mn-cs"/>
                            </a:rPr>
                            <a:t>Radical functions have many interesting applications, and are studied extensively in many mathematics courses, and are used often in science and engineering. Applications involving the calculation of the shortest distance between two places, or predict how long a stairway is based upon the height it reaches,  are usually involve radical functions.</a:t>
                          </a:r>
                          <a:endParaRPr lang="en-US" sz="2800" dirty="0">
                            <a:solidFill>
                              <a:srgbClr val="800000"/>
                            </a:solidFill>
                          </a:endParaRPr>
                        </a:p>
                      </a:txBody>
                      <a:tcPr/>
                    </a:tc>
                    <a:extLst>
                      <a:ext uri="{0D108BD9-81ED-4DB2-BD59-A6C34878D82A}">
                        <a16:rowId xmlns:a16="http://schemas.microsoft.com/office/drawing/2014/main" val="10001"/>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2234469183"/>
                  </p:ext>
                </p:extLst>
              </p:nvPr>
            </p:nvGraphicFramePr>
            <p:xfrm>
              <a:off x="838200" y="1534611"/>
              <a:ext cx="10515600" cy="4894446"/>
            </p:xfrm>
            <a:graphic>
              <a:graphicData uri="http://schemas.openxmlformats.org/drawingml/2006/table">
                <a:tbl>
                  <a:tblPr firstRow="1" bandRow="1">
                    <a:tableStyleId>{93296810-A885-4BE3-A3E7-6D5BEEA58F35}</a:tableStyleId>
                  </a:tblPr>
                  <a:tblGrid>
                    <a:gridCol w="1282193">
                      <a:extLst>
                        <a:ext uri="{9D8B030D-6E8A-4147-A177-3AD203B41FA5}">
                          <a16:colId xmlns:a16="http://schemas.microsoft.com/office/drawing/2014/main" val="20000"/>
                        </a:ext>
                      </a:extLst>
                    </a:gridCol>
                    <a:gridCol w="2595924">
                      <a:extLst>
                        <a:ext uri="{9D8B030D-6E8A-4147-A177-3AD203B41FA5}">
                          <a16:colId xmlns:a16="http://schemas.microsoft.com/office/drawing/2014/main" val="20001"/>
                        </a:ext>
                      </a:extLst>
                    </a:gridCol>
                    <a:gridCol w="6637483">
                      <a:extLst>
                        <a:ext uri="{9D8B030D-6E8A-4147-A177-3AD203B41FA5}">
                          <a16:colId xmlns:a16="http://schemas.microsoft.com/office/drawing/2014/main" val="20002"/>
                        </a:ext>
                      </a:extLst>
                    </a:gridCol>
                  </a:tblGrid>
                  <a:tr h="535806">
                    <a:tc>
                      <a:txBody>
                        <a:bodyPr/>
                        <a:lstStyle/>
                        <a:p>
                          <a:r>
                            <a:rPr lang="en-US" sz="2800" dirty="0"/>
                            <a:t>Class</a:t>
                          </a:r>
                        </a:p>
                      </a:txBody>
                      <a:tcPr/>
                    </a:tc>
                    <a:tc>
                      <a:txBody>
                        <a:bodyPr/>
                        <a:lstStyle/>
                        <a:p>
                          <a:r>
                            <a:rPr lang="en-US" sz="2800" dirty="0"/>
                            <a:t>Name</a:t>
                          </a:r>
                        </a:p>
                      </a:txBody>
                      <a:tcPr/>
                    </a:tc>
                    <a:tc>
                      <a:txBody>
                        <a:bodyPr/>
                        <a:lstStyle/>
                        <a:p>
                          <a:r>
                            <a:rPr lang="en-US" sz="2800" dirty="0"/>
                            <a:t>Comments</a:t>
                          </a:r>
                        </a:p>
                      </a:txBody>
                      <a:tcPr/>
                    </a:tc>
                    <a:extLst>
                      <a:ext uri="{0D108BD9-81ED-4DB2-BD59-A6C34878D82A}">
                        <a16:rowId xmlns:a16="http://schemas.microsoft.com/office/drawing/2014/main" val="10000"/>
                      </a:ext>
                    </a:extLst>
                  </a:tr>
                  <a:tr h="4358640">
                    <a:tc>
                      <a:txBody>
                        <a:bodyPr/>
                        <a:lstStyle/>
                        <a:p>
                          <a:endParaRPr lang="en-US"/>
                        </a:p>
                      </a:txBody>
                      <a:tcPr>
                        <a:blipFill>
                          <a:blip r:embed="rId2"/>
                          <a:stretch>
                            <a:fillRect l="-476" t="-13547" r="-723810" b="-4050"/>
                          </a:stretch>
                        </a:blipFill>
                      </a:tcPr>
                    </a:tc>
                    <a:tc>
                      <a:txBody>
                        <a:bodyPr/>
                        <a:lstStyle/>
                        <a:p>
                          <a:r>
                            <a:rPr lang="en-US" sz="2800" dirty="0">
                              <a:solidFill>
                                <a:srgbClr val="800000"/>
                              </a:solidFill>
                            </a:rPr>
                            <a:t>Radicals</a:t>
                          </a:r>
                          <a:r>
                            <a:rPr lang="en-US" sz="2800" baseline="0" dirty="0">
                              <a:solidFill>
                                <a:srgbClr val="800000"/>
                              </a:solidFill>
                            </a:rPr>
                            <a:t> (Roots)</a:t>
                          </a:r>
                          <a:endParaRPr lang="en-US" sz="2800" dirty="0">
                            <a:solidFill>
                              <a:srgbClr val="800000"/>
                            </a:solidFill>
                          </a:endParaRPr>
                        </a:p>
                      </a:txBody>
                      <a:tcPr/>
                    </a:tc>
                    <a:tc>
                      <a:txBody>
                        <a:bodyPr/>
                        <a:lstStyle/>
                        <a:p>
                          <a:r>
                            <a:rPr lang="en-US" sz="2800" kern="1200" dirty="0">
                              <a:solidFill>
                                <a:srgbClr val="800000"/>
                              </a:solidFill>
                              <a:latin typeface="+mn-lt"/>
                              <a:ea typeface="+mn-ea"/>
                              <a:cs typeface="+mn-cs"/>
                            </a:rPr>
                            <a:t>A radical function contains functions involving root. </a:t>
                          </a:r>
                          <a:r>
                            <a:rPr lang="en-US" sz="2800" b="0" i="0" u="none" strike="noStrike" kern="1200" baseline="0" dirty="0">
                              <a:solidFill>
                                <a:srgbClr val="800000"/>
                              </a:solidFill>
                              <a:latin typeface="+mn-lt"/>
                              <a:ea typeface="+mn-ea"/>
                              <a:cs typeface="+mn-cs"/>
                            </a:rPr>
                            <a:t>Radical functions have many interesting applications, and are studied extensively in many mathematics courses, and are used often in science and engineering. Applications involving the calculation of the shortest distance between two places, or predict how long a stairway is based upon the height it reaches,  are usually involve radical functions.</a:t>
                          </a:r>
                          <a:endParaRPr lang="en-US" sz="2800" dirty="0">
                            <a:solidFill>
                              <a:srgbClr val="800000"/>
                            </a:solidFill>
                          </a:endParaRPr>
                        </a:p>
                      </a:txBody>
                      <a:tcPr/>
                    </a:tc>
                    <a:extLst>
                      <a:ext uri="{0D108BD9-81ED-4DB2-BD59-A6C34878D82A}">
                        <a16:rowId xmlns:a16="http://schemas.microsoft.com/office/drawing/2014/main" val="10001"/>
                      </a:ext>
                    </a:extLst>
                  </a:tr>
                </a:tbl>
              </a:graphicData>
            </a:graphic>
          </p:graphicFrame>
        </mc:Fallback>
      </mc:AlternateContent>
      <p:sp>
        <p:nvSpPr>
          <p:cNvPr id="3" name="Date Placeholder 2"/>
          <p:cNvSpPr>
            <a:spLocks noGrp="1"/>
          </p:cNvSpPr>
          <p:nvPr>
            <p:ph type="dt" sz="half" idx="10"/>
          </p:nvPr>
        </p:nvSpPr>
        <p:spPr/>
        <p:txBody>
          <a:bodyPr/>
          <a:lstStyle/>
          <a:p>
            <a:fld id="{831B5E91-E8AF-4107-8817-4F83E7B8ACF9}" type="datetime3">
              <a:rPr lang="en-US" smtClean="0"/>
              <a:t>9 July 2020</a:t>
            </a:fld>
            <a:endParaRPr lang="en-SG"/>
          </a:p>
        </p:txBody>
      </p:sp>
    </p:spTree>
    <p:extLst>
      <p:ext uri="{BB962C8B-B14F-4D97-AF65-F5344CB8AC3E}">
        <p14:creationId xmlns:p14="http://schemas.microsoft.com/office/powerpoint/2010/main" val="367008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Classes of Functions</a:t>
            </a:r>
            <a:endParaRPr lang="en-SG" dirty="0"/>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16</a:t>
            </a:fld>
            <a:endParaRPr lang="en-SG"/>
          </a:p>
        </p:txBody>
      </p:sp>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extLst>
                  <p:ext uri="{D42A27DB-BD31-4B8C-83A1-F6EECF244321}">
                    <p14:modId xmlns:p14="http://schemas.microsoft.com/office/powerpoint/2010/main" val="2982762797"/>
                  </p:ext>
                </p:extLst>
              </p:nvPr>
            </p:nvGraphicFramePr>
            <p:xfrm>
              <a:off x="838200" y="1582737"/>
              <a:ext cx="10515600" cy="2860925"/>
            </p:xfrm>
            <a:graphic>
              <a:graphicData uri="http://schemas.openxmlformats.org/drawingml/2006/table">
                <a:tbl>
                  <a:tblPr firstRow="1" bandRow="1">
                    <a:tableStyleId>{93296810-A885-4BE3-A3E7-6D5BEEA58F35}</a:tableStyleId>
                  </a:tblPr>
                  <a:tblGrid>
                    <a:gridCol w="1348716">
                      <a:extLst>
                        <a:ext uri="{9D8B030D-6E8A-4147-A177-3AD203B41FA5}">
                          <a16:colId xmlns:a16="http://schemas.microsoft.com/office/drawing/2014/main" val="20000"/>
                        </a:ext>
                      </a:extLst>
                    </a:gridCol>
                    <a:gridCol w="2577222">
                      <a:extLst>
                        <a:ext uri="{9D8B030D-6E8A-4147-A177-3AD203B41FA5}">
                          <a16:colId xmlns:a16="http://schemas.microsoft.com/office/drawing/2014/main" val="20001"/>
                        </a:ext>
                      </a:extLst>
                    </a:gridCol>
                    <a:gridCol w="6589662">
                      <a:extLst>
                        <a:ext uri="{9D8B030D-6E8A-4147-A177-3AD203B41FA5}">
                          <a16:colId xmlns:a16="http://schemas.microsoft.com/office/drawing/2014/main" val="20002"/>
                        </a:ext>
                      </a:extLst>
                    </a:gridCol>
                  </a:tblGrid>
                  <a:tr h="1021759">
                    <a:tc>
                      <a:txBody>
                        <a:bodyPr/>
                        <a:lstStyle/>
                        <a:p>
                          <a:r>
                            <a:rPr lang="en-US" sz="3200" dirty="0"/>
                            <a:t>Class</a:t>
                          </a:r>
                        </a:p>
                      </a:txBody>
                      <a:tcPr/>
                    </a:tc>
                    <a:tc>
                      <a:txBody>
                        <a:bodyPr/>
                        <a:lstStyle/>
                        <a:p>
                          <a:r>
                            <a:rPr lang="en-US" sz="3200" dirty="0"/>
                            <a:t>Name</a:t>
                          </a:r>
                        </a:p>
                      </a:txBody>
                      <a:tcPr/>
                    </a:tc>
                    <a:tc>
                      <a:txBody>
                        <a:bodyPr/>
                        <a:lstStyle/>
                        <a:p>
                          <a:r>
                            <a:rPr lang="en-US" sz="3200" dirty="0"/>
                            <a:t>Comments</a:t>
                          </a:r>
                        </a:p>
                      </a:txBody>
                      <a:tcPr/>
                    </a:tc>
                    <a:extLst>
                      <a:ext uri="{0D108BD9-81ED-4DB2-BD59-A6C34878D82A}">
                        <a16:rowId xmlns:a16="http://schemas.microsoft.com/office/drawing/2014/main" val="10000"/>
                      </a:ext>
                    </a:extLst>
                  </a:tr>
                  <a:tr h="1839166">
                    <a:tc>
                      <a:txBody>
                        <a:bodyPr/>
                        <a:lstStyle/>
                        <a:p>
                          <a:pPr/>
                          <a14:m>
                            <m:oMathPara xmlns:m="http://schemas.openxmlformats.org/officeDocument/2006/math">
                              <m:oMathParaPr>
                                <m:jc m:val="centerGroup"/>
                              </m:oMathParaPr>
                              <m:oMath xmlns:m="http://schemas.openxmlformats.org/officeDocument/2006/math">
                                <m:r>
                                  <a:rPr lang="en-US" sz="3200" i="1" dirty="0" smtClean="0">
                                    <a:solidFill>
                                      <a:srgbClr val="800000"/>
                                    </a:solidFill>
                                    <a:latin typeface="Cambria Math" panose="02040503050406030204" pitchFamily="18" charset="0"/>
                                  </a:rPr>
                                  <m:t>𝑛</m:t>
                                </m:r>
                              </m:oMath>
                            </m:oMathPara>
                          </a14:m>
                          <a:endParaRPr lang="en-US" sz="3200" dirty="0">
                            <a:solidFill>
                              <a:srgbClr val="800000"/>
                            </a:solidFill>
                          </a:endParaRPr>
                        </a:p>
                      </a:txBody>
                      <a:tcPr/>
                    </a:tc>
                    <a:tc>
                      <a:txBody>
                        <a:bodyPr/>
                        <a:lstStyle/>
                        <a:p>
                          <a:r>
                            <a:rPr lang="en-US" sz="3200" dirty="0">
                              <a:solidFill>
                                <a:srgbClr val="800000"/>
                              </a:solidFill>
                            </a:rPr>
                            <a:t>Linear</a:t>
                          </a:r>
                        </a:p>
                      </a:txBody>
                      <a:tcPr/>
                    </a:tc>
                    <a:tc>
                      <a:txBody>
                        <a:bodyPr/>
                        <a:lstStyle/>
                        <a:p>
                          <a:r>
                            <a:rPr lang="en-US" sz="3200" kern="1200" dirty="0">
                              <a:solidFill>
                                <a:srgbClr val="800000"/>
                              </a:solidFill>
                              <a:latin typeface="+mn-lt"/>
                              <a:ea typeface="+mn-ea"/>
                              <a:cs typeface="+mn-cs"/>
                            </a:rPr>
                            <a:t>Algorithms that scan a list of size n (e.g., sequential search) belong to this class.</a:t>
                          </a:r>
                          <a:endParaRPr lang="en-US" sz="3200" dirty="0">
                            <a:solidFill>
                              <a:srgbClr val="800000"/>
                            </a:solidFill>
                          </a:endParaRPr>
                        </a:p>
                      </a:txBody>
                      <a:tcPr/>
                    </a:tc>
                    <a:extLst>
                      <a:ext uri="{0D108BD9-81ED-4DB2-BD59-A6C34878D82A}">
                        <a16:rowId xmlns:a16="http://schemas.microsoft.com/office/drawing/2014/main" val="10001"/>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2982762797"/>
                  </p:ext>
                </p:extLst>
              </p:nvPr>
            </p:nvGraphicFramePr>
            <p:xfrm>
              <a:off x="838200" y="1582737"/>
              <a:ext cx="10515600" cy="2860925"/>
            </p:xfrm>
            <a:graphic>
              <a:graphicData uri="http://schemas.openxmlformats.org/drawingml/2006/table">
                <a:tbl>
                  <a:tblPr firstRow="1" bandRow="1">
                    <a:tableStyleId>{93296810-A885-4BE3-A3E7-6D5BEEA58F35}</a:tableStyleId>
                  </a:tblPr>
                  <a:tblGrid>
                    <a:gridCol w="1348716">
                      <a:extLst>
                        <a:ext uri="{9D8B030D-6E8A-4147-A177-3AD203B41FA5}">
                          <a16:colId xmlns:a16="http://schemas.microsoft.com/office/drawing/2014/main" val="20000"/>
                        </a:ext>
                      </a:extLst>
                    </a:gridCol>
                    <a:gridCol w="2577222">
                      <a:extLst>
                        <a:ext uri="{9D8B030D-6E8A-4147-A177-3AD203B41FA5}">
                          <a16:colId xmlns:a16="http://schemas.microsoft.com/office/drawing/2014/main" val="20001"/>
                        </a:ext>
                      </a:extLst>
                    </a:gridCol>
                    <a:gridCol w="6589662">
                      <a:extLst>
                        <a:ext uri="{9D8B030D-6E8A-4147-A177-3AD203B41FA5}">
                          <a16:colId xmlns:a16="http://schemas.microsoft.com/office/drawing/2014/main" val="20002"/>
                        </a:ext>
                      </a:extLst>
                    </a:gridCol>
                  </a:tblGrid>
                  <a:tr h="1021759">
                    <a:tc>
                      <a:txBody>
                        <a:bodyPr/>
                        <a:lstStyle/>
                        <a:p>
                          <a:r>
                            <a:rPr lang="en-US" sz="3200" dirty="0"/>
                            <a:t>Class</a:t>
                          </a:r>
                        </a:p>
                      </a:txBody>
                      <a:tcPr/>
                    </a:tc>
                    <a:tc>
                      <a:txBody>
                        <a:bodyPr/>
                        <a:lstStyle/>
                        <a:p>
                          <a:r>
                            <a:rPr lang="en-US" sz="3200" dirty="0"/>
                            <a:t>Name</a:t>
                          </a:r>
                        </a:p>
                      </a:txBody>
                      <a:tcPr/>
                    </a:tc>
                    <a:tc>
                      <a:txBody>
                        <a:bodyPr/>
                        <a:lstStyle/>
                        <a:p>
                          <a:r>
                            <a:rPr lang="en-US" sz="3200" dirty="0"/>
                            <a:t>Comments</a:t>
                          </a:r>
                        </a:p>
                      </a:txBody>
                      <a:tcPr/>
                    </a:tc>
                    <a:extLst>
                      <a:ext uri="{0D108BD9-81ED-4DB2-BD59-A6C34878D82A}">
                        <a16:rowId xmlns:a16="http://schemas.microsoft.com/office/drawing/2014/main" val="10000"/>
                      </a:ext>
                    </a:extLst>
                  </a:tr>
                  <a:tr h="1839166">
                    <a:tc>
                      <a:txBody>
                        <a:bodyPr/>
                        <a:lstStyle/>
                        <a:p>
                          <a:endParaRPr lang="en-US"/>
                        </a:p>
                      </a:txBody>
                      <a:tcPr>
                        <a:blipFill>
                          <a:blip r:embed="rId2"/>
                          <a:stretch>
                            <a:fillRect l="-452" t="-59603" r="-682805" b="-993"/>
                          </a:stretch>
                        </a:blipFill>
                      </a:tcPr>
                    </a:tc>
                    <a:tc>
                      <a:txBody>
                        <a:bodyPr/>
                        <a:lstStyle/>
                        <a:p>
                          <a:r>
                            <a:rPr lang="en-US" sz="3200" dirty="0">
                              <a:solidFill>
                                <a:srgbClr val="800000"/>
                              </a:solidFill>
                            </a:rPr>
                            <a:t>Linear</a:t>
                          </a:r>
                        </a:p>
                      </a:txBody>
                      <a:tcPr/>
                    </a:tc>
                    <a:tc>
                      <a:txBody>
                        <a:bodyPr/>
                        <a:lstStyle/>
                        <a:p>
                          <a:r>
                            <a:rPr lang="en-US" sz="3200" kern="1200" dirty="0">
                              <a:solidFill>
                                <a:srgbClr val="800000"/>
                              </a:solidFill>
                              <a:latin typeface="+mn-lt"/>
                              <a:ea typeface="+mn-ea"/>
                              <a:cs typeface="+mn-cs"/>
                            </a:rPr>
                            <a:t>Algorithms that scan a list of size n (e.g., sequential search) belong to this class.</a:t>
                          </a:r>
                          <a:endParaRPr lang="en-US" sz="3200" dirty="0">
                            <a:solidFill>
                              <a:srgbClr val="800000"/>
                            </a:solidFill>
                          </a:endParaRPr>
                        </a:p>
                      </a:txBody>
                      <a:tcPr/>
                    </a:tc>
                    <a:extLst>
                      <a:ext uri="{0D108BD9-81ED-4DB2-BD59-A6C34878D82A}">
                        <a16:rowId xmlns:a16="http://schemas.microsoft.com/office/drawing/2014/main" val="10001"/>
                      </a:ext>
                    </a:extLst>
                  </a:tr>
                </a:tbl>
              </a:graphicData>
            </a:graphic>
          </p:graphicFrame>
        </mc:Fallback>
      </mc:AlternateContent>
      <p:sp>
        <p:nvSpPr>
          <p:cNvPr id="3" name="Date Placeholder 2"/>
          <p:cNvSpPr>
            <a:spLocks noGrp="1"/>
          </p:cNvSpPr>
          <p:nvPr>
            <p:ph type="dt" sz="half" idx="10"/>
          </p:nvPr>
        </p:nvSpPr>
        <p:spPr/>
        <p:txBody>
          <a:bodyPr/>
          <a:lstStyle/>
          <a:p>
            <a:fld id="{42C004D4-FD57-4103-A8FA-49635A93E420}" type="datetime3">
              <a:rPr lang="en-US" smtClean="0"/>
              <a:t>9 July 2020</a:t>
            </a:fld>
            <a:endParaRPr lang="en-SG"/>
          </a:p>
        </p:txBody>
      </p:sp>
    </p:spTree>
    <p:extLst>
      <p:ext uri="{BB962C8B-B14F-4D97-AF65-F5344CB8AC3E}">
        <p14:creationId xmlns:p14="http://schemas.microsoft.com/office/powerpoint/2010/main" val="270483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Classes of Functions</a:t>
            </a:r>
            <a:endParaRPr lang="en-SG" dirty="0"/>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17</a:t>
            </a:fld>
            <a:endParaRPr lang="en-SG"/>
          </a:p>
        </p:txBody>
      </p:sp>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extLst>
                  <p:ext uri="{D42A27DB-BD31-4B8C-83A1-F6EECF244321}">
                    <p14:modId xmlns:p14="http://schemas.microsoft.com/office/powerpoint/2010/main" val="2018723018"/>
                  </p:ext>
                </p:extLst>
              </p:nvPr>
            </p:nvGraphicFramePr>
            <p:xfrm>
              <a:off x="838200" y="1582737"/>
              <a:ext cx="10515600" cy="4336799"/>
            </p:xfrm>
            <a:graphic>
              <a:graphicData uri="http://schemas.openxmlformats.org/drawingml/2006/table">
                <a:tbl>
                  <a:tblPr firstRow="1" bandRow="1">
                    <a:tableStyleId>{93296810-A885-4BE3-A3E7-6D5BEEA58F35}</a:tableStyleId>
                  </a:tblPr>
                  <a:tblGrid>
                    <a:gridCol w="1348716">
                      <a:extLst>
                        <a:ext uri="{9D8B030D-6E8A-4147-A177-3AD203B41FA5}">
                          <a16:colId xmlns:a16="http://schemas.microsoft.com/office/drawing/2014/main" val="20000"/>
                        </a:ext>
                      </a:extLst>
                    </a:gridCol>
                    <a:gridCol w="2577222">
                      <a:extLst>
                        <a:ext uri="{9D8B030D-6E8A-4147-A177-3AD203B41FA5}">
                          <a16:colId xmlns:a16="http://schemas.microsoft.com/office/drawing/2014/main" val="20001"/>
                        </a:ext>
                      </a:extLst>
                    </a:gridCol>
                    <a:gridCol w="6589662">
                      <a:extLst>
                        <a:ext uri="{9D8B030D-6E8A-4147-A177-3AD203B41FA5}">
                          <a16:colId xmlns:a16="http://schemas.microsoft.com/office/drawing/2014/main" val="20002"/>
                        </a:ext>
                      </a:extLst>
                    </a:gridCol>
                  </a:tblGrid>
                  <a:tr h="834000">
                    <a:tc>
                      <a:txBody>
                        <a:bodyPr/>
                        <a:lstStyle/>
                        <a:p>
                          <a:r>
                            <a:rPr lang="en-US" sz="3200" dirty="0"/>
                            <a:t>Class</a:t>
                          </a:r>
                        </a:p>
                      </a:txBody>
                      <a:tcPr/>
                    </a:tc>
                    <a:tc>
                      <a:txBody>
                        <a:bodyPr/>
                        <a:lstStyle/>
                        <a:p>
                          <a:r>
                            <a:rPr lang="en-US" sz="3200" dirty="0"/>
                            <a:t>Name</a:t>
                          </a:r>
                        </a:p>
                      </a:txBody>
                      <a:tcPr/>
                    </a:tc>
                    <a:tc>
                      <a:txBody>
                        <a:bodyPr/>
                        <a:lstStyle/>
                        <a:p>
                          <a:r>
                            <a:rPr lang="en-US" sz="3200" dirty="0"/>
                            <a:t>Comments</a:t>
                          </a:r>
                        </a:p>
                      </a:txBody>
                      <a:tcPr/>
                    </a:tc>
                    <a:extLst>
                      <a:ext uri="{0D108BD9-81ED-4DB2-BD59-A6C34878D82A}">
                        <a16:rowId xmlns:a16="http://schemas.microsoft.com/office/drawing/2014/main" val="10000"/>
                      </a:ext>
                    </a:extLst>
                  </a:tr>
                  <a:tr h="3502799">
                    <a:tc>
                      <a:txBody>
                        <a:bodyPr/>
                        <a:lstStyle/>
                        <a:p>
                          <a:pPr/>
                          <a14:m>
                            <m:oMathPara xmlns:m="http://schemas.openxmlformats.org/officeDocument/2006/math">
                              <m:oMathParaPr>
                                <m:jc m:val="centerGroup"/>
                              </m:oMathParaPr>
                              <m:oMath xmlns:m="http://schemas.openxmlformats.org/officeDocument/2006/math">
                                <m:r>
                                  <a:rPr lang="en-US" sz="3200" i="1" dirty="0" smtClean="0">
                                    <a:solidFill>
                                      <a:srgbClr val="800000"/>
                                    </a:solidFill>
                                    <a:latin typeface="Cambria Math" panose="02040503050406030204" pitchFamily="18" charset="0"/>
                                  </a:rPr>
                                  <m:t>𝑛</m:t>
                                </m:r>
                                <m:r>
                                  <a:rPr lang="en-US" sz="3200" i="1" baseline="30000" dirty="0">
                                    <a:solidFill>
                                      <a:srgbClr val="800000"/>
                                    </a:solidFill>
                                    <a:latin typeface="Cambria Math" panose="02040503050406030204" pitchFamily="18" charset="0"/>
                                  </a:rPr>
                                  <m:t>2</m:t>
                                </m:r>
                              </m:oMath>
                            </m:oMathPara>
                          </a14:m>
                          <a:endParaRPr lang="en-US" sz="3200" baseline="30000" dirty="0">
                            <a:solidFill>
                              <a:srgbClr val="800000"/>
                            </a:solidFill>
                          </a:endParaRPr>
                        </a:p>
                      </a:txBody>
                      <a:tcPr/>
                    </a:tc>
                    <a:tc>
                      <a:txBody>
                        <a:bodyPr/>
                        <a:lstStyle/>
                        <a:p>
                          <a:r>
                            <a:rPr lang="en-US" sz="3200" dirty="0">
                              <a:solidFill>
                                <a:srgbClr val="800000"/>
                              </a:solidFill>
                            </a:rPr>
                            <a:t>quadratic</a:t>
                          </a:r>
                        </a:p>
                      </a:txBody>
                      <a:tcPr/>
                    </a:tc>
                    <a:tc>
                      <a:txBody>
                        <a:bodyPr/>
                        <a:lstStyle/>
                        <a:p>
                          <a:r>
                            <a:rPr lang="en-US" sz="3200" kern="1200" dirty="0">
                              <a:solidFill>
                                <a:srgbClr val="800000"/>
                              </a:solidFill>
                              <a:latin typeface="+mn-lt"/>
                              <a:ea typeface="+mn-ea"/>
                              <a:cs typeface="+mn-cs"/>
                            </a:rPr>
                            <a:t>Typically, characterizes efficiency of algorithms with </a:t>
                          </a:r>
                          <a:r>
                            <a:rPr lang="en-US" sz="3200" b="1" kern="1200" dirty="0">
                              <a:solidFill>
                                <a:srgbClr val="800000"/>
                              </a:solidFill>
                              <a:latin typeface="+mn-lt"/>
                              <a:ea typeface="+mn-ea"/>
                              <a:cs typeface="+mn-cs"/>
                            </a:rPr>
                            <a:t>two embedded loops</a:t>
                          </a:r>
                          <a:r>
                            <a:rPr lang="en-US" sz="3200" kern="1200" dirty="0">
                              <a:solidFill>
                                <a:srgbClr val="800000"/>
                              </a:solidFill>
                              <a:latin typeface="+mn-lt"/>
                              <a:ea typeface="+mn-ea"/>
                              <a:cs typeface="+mn-cs"/>
                            </a:rPr>
                            <a:t>. Elementary sorting algorithms and certain operations on n × n matrices are standard examples.</a:t>
                          </a:r>
                          <a:endParaRPr lang="en-US" sz="3200" dirty="0">
                            <a:solidFill>
                              <a:srgbClr val="800000"/>
                            </a:solidFill>
                          </a:endParaRPr>
                        </a:p>
                      </a:txBody>
                      <a:tcPr/>
                    </a:tc>
                    <a:extLst>
                      <a:ext uri="{0D108BD9-81ED-4DB2-BD59-A6C34878D82A}">
                        <a16:rowId xmlns:a16="http://schemas.microsoft.com/office/drawing/2014/main" val="10001"/>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2018723018"/>
                  </p:ext>
                </p:extLst>
              </p:nvPr>
            </p:nvGraphicFramePr>
            <p:xfrm>
              <a:off x="838200" y="1582737"/>
              <a:ext cx="10515600" cy="4336799"/>
            </p:xfrm>
            <a:graphic>
              <a:graphicData uri="http://schemas.openxmlformats.org/drawingml/2006/table">
                <a:tbl>
                  <a:tblPr firstRow="1" bandRow="1">
                    <a:tableStyleId>{93296810-A885-4BE3-A3E7-6D5BEEA58F35}</a:tableStyleId>
                  </a:tblPr>
                  <a:tblGrid>
                    <a:gridCol w="1348716">
                      <a:extLst>
                        <a:ext uri="{9D8B030D-6E8A-4147-A177-3AD203B41FA5}">
                          <a16:colId xmlns:a16="http://schemas.microsoft.com/office/drawing/2014/main" val="20000"/>
                        </a:ext>
                      </a:extLst>
                    </a:gridCol>
                    <a:gridCol w="2577222">
                      <a:extLst>
                        <a:ext uri="{9D8B030D-6E8A-4147-A177-3AD203B41FA5}">
                          <a16:colId xmlns:a16="http://schemas.microsoft.com/office/drawing/2014/main" val="20001"/>
                        </a:ext>
                      </a:extLst>
                    </a:gridCol>
                    <a:gridCol w="6589662">
                      <a:extLst>
                        <a:ext uri="{9D8B030D-6E8A-4147-A177-3AD203B41FA5}">
                          <a16:colId xmlns:a16="http://schemas.microsoft.com/office/drawing/2014/main" val="20002"/>
                        </a:ext>
                      </a:extLst>
                    </a:gridCol>
                  </a:tblGrid>
                  <a:tr h="834000">
                    <a:tc>
                      <a:txBody>
                        <a:bodyPr/>
                        <a:lstStyle/>
                        <a:p>
                          <a:r>
                            <a:rPr lang="en-US" sz="3200" dirty="0"/>
                            <a:t>Class</a:t>
                          </a:r>
                        </a:p>
                      </a:txBody>
                      <a:tcPr/>
                    </a:tc>
                    <a:tc>
                      <a:txBody>
                        <a:bodyPr/>
                        <a:lstStyle/>
                        <a:p>
                          <a:r>
                            <a:rPr lang="en-US" sz="3200" dirty="0"/>
                            <a:t>Name</a:t>
                          </a:r>
                        </a:p>
                      </a:txBody>
                      <a:tcPr/>
                    </a:tc>
                    <a:tc>
                      <a:txBody>
                        <a:bodyPr/>
                        <a:lstStyle/>
                        <a:p>
                          <a:r>
                            <a:rPr lang="en-US" sz="3200" dirty="0"/>
                            <a:t>Comments</a:t>
                          </a:r>
                        </a:p>
                      </a:txBody>
                      <a:tcPr/>
                    </a:tc>
                    <a:extLst>
                      <a:ext uri="{0D108BD9-81ED-4DB2-BD59-A6C34878D82A}">
                        <a16:rowId xmlns:a16="http://schemas.microsoft.com/office/drawing/2014/main" val="10000"/>
                      </a:ext>
                    </a:extLst>
                  </a:tr>
                  <a:tr h="3502799">
                    <a:tc>
                      <a:txBody>
                        <a:bodyPr/>
                        <a:lstStyle/>
                        <a:p>
                          <a:endParaRPr lang="en-US"/>
                        </a:p>
                      </a:txBody>
                      <a:tcPr>
                        <a:blipFill>
                          <a:blip r:embed="rId2"/>
                          <a:stretch>
                            <a:fillRect l="-452" t="-25868" r="-682805" b="-347"/>
                          </a:stretch>
                        </a:blipFill>
                      </a:tcPr>
                    </a:tc>
                    <a:tc>
                      <a:txBody>
                        <a:bodyPr/>
                        <a:lstStyle/>
                        <a:p>
                          <a:r>
                            <a:rPr lang="en-US" sz="3200" dirty="0">
                              <a:solidFill>
                                <a:srgbClr val="800000"/>
                              </a:solidFill>
                            </a:rPr>
                            <a:t>quadratic</a:t>
                          </a:r>
                        </a:p>
                      </a:txBody>
                      <a:tcPr/>
                    </a:tc>
                    <a:tc>
                      <a:txBody>
                        <a:bodyPr/>
                        <a:lstStyle/>
                        <a:p>
                          <a:r>
                            <a:rPr lang="en-US" sz="3200" kern="1200" dirty="0">
                              <a:solidFill>
                                <a:srgbClr val="800000"/>
                              </a:solidFill>
                              <a:latin typeface="+mn-lt"/>
                              <a:ea typeface="+mn-ea"/>
                              <a:cs typeface="+mn-cs"/>
                            </a:rPr>
                            <a:t>Typically, characterizes efficiency of algorithms with </a:t>
                          </a:r>
                          <a:r>
                            <a:rPr lang="en-US" sz="3200" b="1" kern="1200" dirty="0">
                              <a:solidFill>
                                <a:srgbClr val="800000"/>
                              </a:solidFill>
                              <a:latin typeface="+mn-lt"/>
                              <a:ea typeface="+mn-ea"/>
                              <a:cs typeface="+mn-cs"/>
                            </a:rPr>
                            <a:t>two embedded loops</a:t>
                          </a:r>
                          <a:r>
                            <a:rPr lang="en-US" sz="3200" kern="1200" dirty="0">
                              <a:solidFill>
                                <a:srgbClr val="800000"/>
                              </a:solidFill>
                              <a:latin typeface="+mn-lt"/>
                              <a:ea typeface="+mn-ea"/>
                              <a:cs typeface="+mn-cs"/>
                            </a:rPr>
                            <a:t>. Elementary sorting algorithms and certain operations on n × n matrices are standard examples.</a:t>
                          </a:r>
                          <a:endParaRPr lang="en-US" sz="3200" dirty="0">
                            <a:solidFill>
                              <a:srgbClr val="800000"/>
                            </a:solidFill>
                          </a:endParaRPr>
                        </a:p>
                      </a:txBody>
                      <a:tcPr/>
                    </a:tc>
                    <a:extLst>
                      <a:ext uri="{0D108BD9-81ED-4DB2-BD59-A6C34878D82A}">
                        <a16:rowId xmlns:a16="http://schemas.microsoft.com/office/drawing/2014/main" val="10001"/>
                      </a:ext>
                    </a:extLst>
                  </a:tr>
                </a:tbl>
              </a:graphicData>
            </a:graphic>
          </p:graphicFrame>
        </mc:Fallback>
      </mc:AlternateContent>
      <p:sp>
        <p:nvSpPr>
          <p:cNvPr id="3" name="Date Placeholder 2"/>
          <p:cNvSpPr>
            <a:spLocks noGrp="1"/>
          </p:cNvSpPr>
          <p:nvPr>
            <p:ph type="dt" sz="half" idx="10"/>
          </p:nvPr>
        </p:nvSpPr>
        <p:spPr/>
        <p:txBody>
          <a:bodyPr/>
          <a:lstStyle/>
          <a:p>
            <a:fld id="{B6F534CC-2D61-40C1-819B-EE9145AA26AE}" type="datetime3">
              <a:rPr lang="en-US" smtClean="0"/>
              <a:t>9 July 2020</a:t>
            </a:fld>
            <a:endParaRPr lang="en-SG"/>
          </a:p>
        </p:txBody>
      </p:sp>
    </p:spTree>
    <p:extLst>
      <p:ext uri="{BB962C8B-B14F-4D97-AF65-F5344CB8AC3E}">
        <p14:creationId xmlns:p14="http://schemas.microsoft.com/office/powerpoint/2010/main" val="139349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Classes of Functions</a:t>
            </a:r>
            <a:endParaRPr lang="en-SG" dirty="0"/>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18</a:t>
            </a:fld>
            <a:endParaRPr lang="en-SG"/>
          </a:p>
        </p:txBody>
      </p:sp>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extLst>
                  <p:ext uri="{D42A27DB-BD31-4B8C-83A1-F6EECF244321}">
                    <p14:modId xmlns:p14="http://schemas.microsoft.com/office/powerpoint/2010/main" val="3019672139"/>
                  </p:ext>
                </p:extLst>
              </p:nvPr>
            </p:nvGraphicFramePr>
            <p:xfrm>
              <a:off x="838200" y="1582738"/>
              <a:ext cx="10515600" cy="4192420"/>
            </p:xfrm>
            <a:graphic>
              <a:graphicData uri="http://schemas.openxmlformats.org/drawingml/2006/table">
                <a:tbl>
                  <a:tblPr firstRow="1" bandRow="1">
                    <a:tableStyleId>{93296810-A885-4BE3-A3E7-6D5BEEA58F35}</a:tableStyleId>
                  </a:tblPr>
                  <a:tblGrid>
                    <a:gridCol w="1348716">
                      <a:extLst>
                        <a:ext uri="{9D8B030D-6E8A-4147-A177-3AD203B41FA5}">
                          <a16:colId xmlns:a16="http://schemas.microsoft.com/office/drawing/2014/main" val="20000"/>
                        </a:ext>
                      </a:extLst>
                    </a:gridCol>
                    <a:gridCol w="2577222">
                      <a:extLst>
                        <a:ext uri="{9D8B030D-6E8A-4147-A177-3AD203B41FA5}">
                          <a16:colId xmlns:a16="http://schemas.microsoft.com/office/drawing/2014/main" val="20001"/>
                        </a:ext>
                      </a:extLst>
                    </a:gridCol>
                    <a:gridCol w="6589662">
                      <a:extLst>
                        <a:ext uri="{9D8B030D-6E8A-4147-A177-3AD203B41FA5}">
                          <a16:colId xmlns:a16="http://schemas.microsoft.com/office/drawing/2014/main" val="20002"/>
                        </a:ext>
                      </a:extLst>
                    </a:gridCol>
                  </a:tblGrid>
                  <a:tr h="952823">
                    <a:tc>
                      <a:txBody>
                        <a:bodyPr/>
                        <a:lstStyle/>
                        <a:p>
                          <a:r>
                            <a:rPr lang="en-US" sz="3200" dirty="0"/>
                            <a:t>Class</a:t>
                          </a:r>
                        </a:p>
                      </a:txBody>
                      <a:tcPr/>
                    </a:tc>
                    <a:tc>
                      <a:txBody>
                        <a:bodyPr/>
                        <a:lstStyle/>
                        <a:p>
                          <a:r>
                            <a:rPr lang="en-US" sz="3200" dirty="0"/>
                            <a:t>Name</a:t>
                          </a:r>
                        </a:p>
                      </a:txBody>
                      <a:tcPr/>
                    </a:tc>
                    <a:tc>
                      <a:txBody>
                        <a:bodyPr/>
                        <a:lstStyle/>
                        <a:p>
                          <a:r>
                            <a:rPr lang="en-US" sz="3200" dirty="0"/>
                            <a:t>Comments</a:t>
                          </a:r>
                        </a:p>
                      </a:txBody>
                      <a:tcPr/>
                    </a:tc>
                    <a:extLst>
                      <a:ext uri="{0D108BD9-81ED-4DB2-BD59-A6C34878D82A}">
                        <a16:rowId xmlns:a16="http://schemas.microsoft.com/office/drawing/2014/main" val="10000"/>
                      </a:ext>
                    </a:extLst>
                  </a:tr>
                  <a:tr h="3239597">
                    <a:tc>
                      <a:txBody>
                        <a:bodyPr/>
                        <a:lstStyle/>
                        <a:p>
                          <a:pPr/>
                          <a14:m>
                            <m:oMathPara xmlns:m="http://schemas.openxmlformats.org/officeDocument/2006/math">
                              <m:oMathParaPr>
                                <m:jc m:val="centerGroup"/>
                              </m:oMathParaPr>
                              <m:oMath xmlns:m="http://schemas.openxmlformats.org/officeDocument/2006/math">
                                <m:r>
                                  <a:rPr lang="en-US" sz="3200" i="1" dirty="0" smtClean="0">
                                    <a:solidFill>
                                      <a:srgbClr val="800000"/>
                                    </a:solidFill>
                                    <a:latin typeface="Cambria Math" panose="02040503050406030204" pitchFamily="18" charset="0"/>
                                  </a:rPr>
                                  <m:t>𝑛</m:t>
                                </m:r>
                                <m:r>
                                  <a:rPr lang="en-US" sz="3200" i="1" baseline="30000" dirty="0">
                                    <a:solidFill>
                                      <a:srgbClr val="800000"/>
                                    </a:solidFill>
                                    <a:latin typeface="Cambria Math" panose="02040503050406030204" pitchFamily="18" charset="0"/>
                                  </a:rPr>
                                  <m:t>3</m:t>
                                </m:r>
                              </m:oMath>
                            </m:oMathPara>
                          </a14:m>
                          <a:endParaRPr lang="en-US" sz="3200" baseline="30000" dirty="0">
                            <a:solidFill>
                              <a:srgbClr val="800000"/>
                            </a:solidFill>
                          </a:endParaRPr>
                        </a:p>
                      </a:txBody>
                      <a:tcPr/>
                    </a:tc>
                    <a:tc>
                      <a:txBody>
                        <a:bodyPr/>
                        <a:lstStyle/>
                        <a:p>
                          <a:r>
                            <a:rPr lang="en-US" sz="3200" dirty="0">
                              <a:solidFill>
                                <a:srgbClr val="800000"/>
                              </a:solidFill>
                            </a:rPr>
                            <a:t>Cubic</a:t>
                          </a:r>
                        </a:p>
                      </a:txBody>
                      <a:tcPr/>
                    </a:tc>
                    <a:tc>
                      <a:txBody>
                        <a:bodyPr/>
                        <a:lstStyle/>
                        <a:p>
                          <a:r>
                            <a:rPr lang="en-US" sz="3200" kern="1200" dirty="0">
                              <a:solidFill>
                                <a:srgbClr val="800000"/>
                              </a:solidFill>
                              <a:latin typeface="+mn-lt"/>
                              <a:ea typeface="+mn-ea"/>
                              <a:cs typeface="+mn-cs"/>
                            </a:rPr>
                            <a:t>Typically, characterizes efficiency of algorithms with three embedded loops. Several nontrivial algorithms from linear algebra fall into this class.</a:t>
                          </a:r>
                          <a:endParaRPr lang="en-US" sz="3200" dirty="0">
                            <a:solidFill>
                              <a:srgbClr val="800000"/>
                            </a:solidFill>
                          </a:endParaRPr>
                        </a:p>
                      </a:txBody>
                      <a:tcPr/>
                    </a:tc>
                    <a:extLst>
                      <a:ext uri="{0D108BD9-81ED-4DB2-BD59-A6C34878D82A}">
                        <a16:rowId xmlns:a16="http://schemas.microsoft.com/office/drawing/2014/main" val="10001"/>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3019672139"/>
                  </p:ext>
                </p:extLst>
              </p:nvPr>
            </p:nvGraphicFramePr>
            <p:xfrm>
              <a:off x="838200" y="1582738"/>
              <a:ext cx="10515600" cy="4192420"/>
            </p:xfrm>
            <a:graphic>
              <a:graphicData uri="http://schemas.openxmlformats.org/drawingml/2006/table">
                <a:tbl>
                  <a:tblPr firstRow="1" bandRow="1">
                    <a:tableStyleId>{93296810-A885-4BE3-A3E7-6D5BEEA58F35}</a:tableStyleId>
                  </a:tblPr>
                  <a:tblGrid>
                    <a:gridCol w="1348716">
                      <a:extLst>
                        <a:ext uri="{9D8B030D-6E8A-4147-A177-3AD203B41FA5}">
                          <a16:colId xmlns:a16="http://schemas.microsoft.com/office/drawing/2014/main" val="20000"/>
                        </a:ext>
                      </a:extLst>
                    </a:gridCol>
                    <a:gridCol w="2577222">
                      <a:extLst>
                        <a:ext uri="{9D8B030D-6E8A-4147-A177-3AD203B41FA5}">
                          <a16:colId xmlns:a16="http://schemas.microsoft.com/office/drawing/2014/main" val="20001"/>
                        </a:ext>
                      </a:extLst>
                    </a:gridCol>
                    <a:gridCol w="6589662">
                      <a:extLst>
                        <a:ext uri="{9D8B030D-6E8A-4147-A177-3AD203B41FA5}">
                          <a16:colId xmlns:a16="http://schemas.microsoft.com/office/drawing/2014/main" val="20002"/>
                        </a:ext>
                      </a:extLst>
                    </a:gridCol>
                  </a:tblGrid>
                  <a:tr h="952823">
                    <a:tc>
                      <a:txBody>
                        <a:bodyPr/>
                        <a:lstStyle/>
                        <a:p>
                          <a:r>
                            <a:rPr lang="en-US" sz="3200" dirty="0"/>
                            <a:t>Class</a:t>
                          </a:r>
                        </a:p>
                      </a:txBody>
                      <a:tcPr/>
                    </a:tc>
                    <a:tc>
                      <a:txBody>
                        <a:bodyPr/>
                        <a:lstStyle/>
                        <a:p>
                          <a:r>
                            <a:rPr lang="en-US" sz="3200" dirty="0"/>
                            <a:t>Name</a:t>
                          </a:r>
                        </a:p>
                      </a:txBody>
                      <a:tcPr/>
                    </a:tc>
                    <a:tc>
                      <a:txBody>
                        <a:bodyPr/>
                        <a:lstStyle/>
                        <a:p>
                          <a:r>
                            <a:rPr lang="en-US" sz="3200" dirty="0"/>
                            <a:t>Comments</a:t>
                          </a:r>
                        </a:p>
                      </a:txBody>
                      <a:tcPr/>
                    </a:tc>
                    <a:extLst>
                      <a:ext uri="{0D108BD9-81ED-4DB2-BD59-A6C34878D82A}">
                        <a16:rowId xmlns:a16="http://schemas.microsoft.com/office/drawing/2014/main" val="10000"/>
                      </a:ext>
                    </a:extLst>
                  </a:tr>
                  <a:tr h="3239597">
                    <a:tc>
                      <a:txBody>
                        <a:bodyPr/>
                        <a:lstStyle/>
                        <a:p>
                          <a:endParaRPr lang="en-US"/>
                        </a:p>
                      </a:txBody>
                      <a:tcPr>
                        <a:blipFill>
                          <a:blip r:embed="rId2"/>
                          <a:stretch>
                            <a:fillRect l="-452" t="-31767" r="-682805" b="-376"/>
                          </a:stretch>
                        </a:blipFill>
                      </a:tcPr>
                    </a:tc>
                    <a:tc>
                      <a:txBody>
                        <a:bodyPr/>
                        <a:lstStyle/>
                        <a:p>
                          <a:r>
                            <a:rPr lang="en-US" sz="3200" dirty="0">
                              <a:solidFill>
                                <a:srgbClr val="800000"/>
                              </a:solidFill>
                            </a:rPr>
                            <a:t>Cubic</a:t>
                          </a:r>
                        </a:p>
                      </a:txBody>
                      <a:tcPr/>
                    </a:tc>
                    <a:tc>
                      <a:txBody>
                        <a:bodyPr/>
                        <a:lstStyle/>
                        <a:p>
                          <a:r>
                            <a:rPr lang="en-US" sz="3200" kern="1200" dirty="0">
                              <a:solidFill>
                                <a:srgbClr val="800000"/>
                              </a:solidFill>
                              <a:latin typeface="+mn-lt"/>
                              <a:ea typeface="+mn-ea"/>
                              <a:cs typeface="+mn-cs"/>
                            </a:rPr>
                            <a:t>Typically, characterizes efficiency of algorithms with three embedded loops. Several nontrivial algorithms from linear algebra fall into this class.</a:t>
                          </a:r>
                          <a:endParaRPr lang="en-US" sz="3200" dirty="0">
                            <a:solidFill>
                              <a:srgbClr val="800000"/>
                            </a:solidFill>
                          </a:endParaRPr>
                        </a:p>
                      </a:txBody>
                      <a:tcPr/>
                    </a:tc>
                    <a:extLst>
                      <a:ext uri="{0D108BD9-81ED-4DB2-BD59-A6C34878D82A}">
                        <a16:rowId xmlns:a16="http://schemas.microsoft.com/office/drawing/2014/main" val="10001"/>
                      </a:ext>
                    </a:extLst>
                  </a:tr>
                </a:tbl>
              </a:graphicData>
            </a:graphic>
          </p:graphicFrame>
        </mc:Fallback>
      </mc:AlternateContent>
      <p:sp>
        <p:nvSpPr>
          <p:cNvPr id="3" name="Date Placeholder 2"/>
          <p:cNvSpPr>
            <a:spLocks noGrp="1"/>
          </p:cNvSpPr>
          <p:nvPr>
            <p:ph type="dt" sz="half" idx="10"/>
          </p:nvPr>
        </p:nvSpPr>
        <p:spPr/>
        <p:txBody>
          <a:bodyPr/>
          <a:lstStyle/>
          <a:p>
            <a:fld id="{FAB65525-01C9-42B1-BAA0-1193793670F4}" type="datetime3">
              <a:rPr lang="en-US" smtClean="0"/>
              <a:t>9 July 2020</a:t>
            </a:fld>
            <a:endParaRPr lang="en-SG"/>
          </a:p>
        </p:txBody>
      </p:sp>
    </p:spTree>
    <p:extLst>
      <p:ext uri="{BB962C8B-B14F-4D97-AF65-F5344CB8AC3E}">
        <p14:creationId xmlns:p14="http://schemas.microsoft.com/office/powerpoint/2010/main" val="170490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Classes of Functions</a:t>
            </a:r>
            <a:endParaRPr lang="en-SG" dirty="0"/>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19</a:t>
            </a:fld>
            <a:endParaRPr lang="en-SG"/>
          </a:p>
        </p:txBody>
      </p:sp>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extLst>
                  <p:ext uri="{D42A27DB-BD31-4B8C-83A1-F6EECF244321}">
                    <p14:modId xmlns:p14="http://schemas.microsoft.com/office/powerpoint/2010/main" val="3385561157"/>
                  </p:ext>
                </p:extLst>
              </p:nvPr>
            </p:nvGraphicFramePr>
            <p:xfrm>
              <a:off x="838200" y="1582737"/>
              <a:ext cx="10515600" cy="4080125"/>
            </p:xfrm>
            <a:graphic>
              <a:graphicData uri="http://schemas.openxmlformats.org/drawingml/2006/table">
                <a:tbl>
                  <a:tblPr firstRow="1" bandRow="1">
                    <a:tableStyleId>{93296810-A885-4BE3-A3E7-6D5BEEA58F35}</a:tableStyleId>
                  </a:tblPr>
                  <a:tblGrid>
                    <a:gridCol w="1348716">
                      <a:extLst>
                        <a:ext uri="{9D8B030D-6E8A-4147-A177-3AD203B41FA5}">
                          <a16:colId xmlns:a16="http://schemas.microsoft.com/office/drawing/2014/main" val="20000"/>
                        </a:ext>
                      </a:extLst>
                    </a:gridCol>
                    <a:gridCol w="2577222">
                      <a:extLst>
                        <a:ext uri="{9D8B030D-6E8A-4147-A177-3AD203B41FA5}">
                          <a16:colId xmlns:a16="http://schemas.microsoft.com/office/drawing/2014/main" val="20001"/>
                        </a:ext>
                      </a:extLst>
                    </a:gridCol>
                    <a:gridCol w="6589662">
                      <a:extLst>
                        <a:ext uri="{9D8B030D-6E8A-4147-A177-3AD203B41FA5}">
                          <a16:colId xmlns:a16="http://schemas.microsoft.com/office/drawing/2014/main" val="20002"/>
                        </a:ext>
                      </a:extLst>
                    </a:gridCol>
                  </a:tblGrid>
                  <a:tr h="784639">
                    <a:tc>
                      <a:txBody>
                        <a:bodyPr/>
                        <a:lstStyle/>
                        <a:p>
                          <a:r>
                            <a:rPr lang="en-US" sz="3200" dirty="0"/>
                            <a:t>Class</a:t>
                          </a:r>
                        </a:p>
                      </a:txBody>
                      <a:tcPr/>
                    </a:tc>
                    <a:tc>
                      <a:txBody>
                        <a:bodyPr/>
                        <a:lstStyle/>
                        <a:p>
                          <a:r>
                            <a:rPr lang="en-US" sz="3200" dirty="0"/>
                            <a:t>Name</a:t>
                          </a:r>
                        </a:p>
                      </a:txBody>
                      <a:tcPr/>
                    </a:tc>
                    <a:tc>
                      <a:txBody>
                        <a:bodyPr/>
                        <a:lstStyle/>
                        <a:p>
                          <a:r>
                            <a:rPr lang="en-US" sz="3200" dirty="0"/>
                            <a:t>Comments</a:t>
                          </a:r>
                        </a:p>
                      </a:txBody>
                      <a:tcPr/>
                    </a:tc>
                    <a:extLst>
                      <a:ext uri="{0D108BD9-81ED-4DB2-BD59-A6C34878D82A}">
                        <a16:rowId xmlns:a16="http://schemas.microsoft.com/office/drawing/2014/main" val="10000"/>
                      </a:ext>
                    </a:extLst>
                  </a:tr>
                  <a:tr h="3295486">
                    <a:tc>
                      <a:txBody>
                        <a:bodyPr/>
                        <a:lstStyle/>
                        <a:p>
                          <a:pPr/>
                          <a14:m>
                            <m:oMathPara xmlns:m="http://schemas.openxmlformats.org/officeDocument/2006/math">
                              <m:oMathParaPr>
                                <m:jc m:val="centerGroup"/>
                              </m:oMathParaPr>
                              <m:oMath xmlns:m="http://schemas.openxmlformats.org/officeDocument/2006/math">
                                <m:r>
                                  <a:rPr lang="en-US" sz="3200" i="1" baseline="0" dirty="0" smtClean="0">
                                    <a:solidFill>
                                      <a:srgbClr val="800000"/>
                                    </a:solidFill>
                                    <a:latin typeface="Cambria Math" panose="02040503050406030204" pitchFamily="18" charset="0"/>
                                  </a:rPr>
                                  <m:t>2</m:t>
                                </m:r>
                                <m:r>
                                  <a:rPr lang="en-US" sz="3200" i="1" baseline="30000" dirty="0">
                                    <a:solidFill>
                                      <a:srgbClr val="800000"/>
                                    </a:solidFill>
                                    <a:latin typeface="Cambria Math" panose="02040503050406030204" pitchFamily="18" charset="0"/>
                                  </a:rPr>
                                  <m:t>𝑛</m:t>
                                </m:r>
                              </m:oMath>
                            </m:oMathPara>
                          </a14:m>
                          <a:endParaRPr lang="en-US" sz="3200" baseline="30000" dirty="0">
                            <a:solidFill>
                              <a:srgbClr val="800000"/>
                            </a:solidFill>
                          </a:endParaRPr>
                        </a:p>
                      </a:txBody>
                      <a:tcPr/>
                    </a:tc>
                    <a:tc>
                      <a:txBody>
                        <a:bodyPr/>
                        <a:lstStyle/>
                        <a:p>
                          <a:r>
                            <a:rPr lang="en-US" sz="3200" dirty="0">
                              <a:solidFill>
                                <a:srgbClr val="800000"/>
                              </a:solidFill>
                            </a:rPr>
                            <a:t>Exponential</a:t>
                          </a:r>
                        </a:p>
                      </a:txBody>
                      <a:tcPr/>
                    </a:tc>
                    <a:tc>
                      <a:txBody>
                        <a:bodyPr/>
                        <a:lstStyle/>
                        <a:p>
                          <a:r>
                            <a:rPr lang="en-US" sz="3200" kern="1200" dirty="0">
                              <a:solidFill>
                                <a:srgbClr val="800000"/>
                              </a:solidFill>
                              <a:latin typeface="+mn-lt"/>
                              <a:ea typeface="+mn-ea"/>
                              <a:cs typeface="+mn-cs"/>
                            </a:rPr>
                            <a:t>Typical for algorithms that generate all subsets of an n-element set. Often, the term “exponential” is used in a broader sense to include this and larger orders of growth as well.</a:t>
                          </a:r>
                          <a:endParaRPr lang="en-US" sz="3200" dirty="0">
                            <a:solidFill>
                              <a:srgbClr val="800000"/>
                            </a:solidFill>
                          </a:endParaRPr>
                        </a:p>
                      </a:txBody>
                      <a:tcPr/>
                    </a:tc>
                    <a:extLst>
                      <a:ext uri="{0D108BD9-81ED-4DB2-BD59-A6C34878D82A}">
                        <a16:rowId xmlns:a16="http://schemas.microsoft.com/office/drawing/2014/main" val="10001"/>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3385561157"/>
                  </p:ext>
                </p:extLst>
              </p:nvPr>
            </p:nvGraphicFramePr>
            <p:xfrm>
              <a:off x="838200" y="1582737"/>
              <a:ext cx="10515600" cy="4080125"/>
            </p:xfrm>
            <a:graphic>
              <a:graphicData uri="http://schemas.openxmlformats.org/drawingml/2006/table">
                <a:tbl>
                  <a:tblPr firstRow="1" bandRow="1">
                    <a:tableStyleId>{93296810-A885-4BE3-A3E7-6D5BEEA58F35}</a:tableStyleId>
                  </a:tblPr>
                  <a:tblGrid>
                    <a:gridCol w="1348716">
                      <a:extLst>
                        <a:ext uri="{9D8B030D-6E8A-4147-A177-3AD203B41FA5}">
                          <a16:colId xmlns:a16="http://schemas.microsoft.com/office/drawing/2014/main" val="20000"/>
                        </a:ext>
                      </a:extLst>
                    </a:gridCol>
                    <a:gridCol w="2577222">
                      <a:extLst>
                        <a:ext uri="{9D8B030D-6E8A-4147-A177-3AD203B41FA5}">
                          <a16:colId xmlns:a16="http://schemas.microsoft.com/office/drawing/2014/main" val="20001"/>
                        </a:ext>
                      </a:extLst>
                    </a:gridCol>
                    <a:gridCol w="6589662">
                      <a:extLst>
                        <a:ext uri="{9D8B030D-6E8A-4147-A177-3AD203B41FA5}">
                          <a16:colId xmlns:a16="http://schemas.microsoft.com/office/drawing/2014/main" val="20002"/>
                        </a:ext>
                      </a:extLst>
                    </a:gridCol>
                  </a:tblGrid>
                  <a:tr h="784639">
                    <a:tc>
                      <a:txBody>
                        <a:bodyPr/>
                        <a:lstStyle/>
                        <a:p>
                          <a:r>
                            <a:rPr lang="en-US" sz="3200" dirty="0"/>
                            <a:t>Class</a:t>
                          </a:r>
                        </a:p>
                      </a:txBody>
                      <a:tcPr/>
                    </a:tc>
                    <a:tc>
                      <a:txBody>
                        <a:bodyPr/>
                        <a:lstStyle/>
                        <a:p>
                          <a:r>
                            <a:rPr lang="en-US" sz="3200" dirty="0"/>
                            <a:t>Name</a:t>
                          </a:r>
                        </a:p>
                      </a:txBody>
                      <a:tcPr/>
                    </a:tc>
                    <a:tc>
                      <a:txBody>
                        <a:bodyPr/>
                        <a:lstStyle/>
                        <a:p>
                          <a:r>
                            <a:rPr lang="en-US" sz="3200" dirty="0"/>
                            <a:t>Comments</a:t>
                          </a:r>
                        </a:p>
                      </a:txBody>
                      <a:tcPr/>
                    </a:tc>
                    <a:extLst>
                      <a:ext uri="{0D108BD9-81ED-4DB2-BD59-A6C34878D82A}">
                        <a16:rowId xmlns:a16="http://schemas.microsoft.com/office/drawing/2014/main" val="10000"/>
                      </a:ext>
                    </a:extLst>
                  </a:tr>
                  <a:tr h="3295486">
                    <a:tc>
                      <a:txBody>
                        <a:bodyPr/>
                        <a:lstStyle/>
                        <a:p>
                          <a:endParaRPr lang="en-US"/>
                        </a:p>
                      </a:txBody>
                      <a:tcPr>
                        <a:blipFill>
                          <a:blip r:embed="rId2"/>
                          <a:stretch>
                            <a:fillRect l="-452" t="-26063" r="-682805" b="-555"/>
                          </a:stretch>
                        </a:blipFill>
                      </a:tcPr>
                    </a:tc>
                    <a:tc>
                      <a:txBody>
                        <a:bodyPr/>
                        <a:lstStyle/>
                        <a:p>
                          <a:r>
                            <a:rPr lang="en-US" sz="3200" dirty="0">
                              <a:solidFill>
                                <a:srgbClr val="800000"/>
                              </a:solidFill>
                            </a:rPr>
                            <a:t>Exponential</a:t>
                          </a:r>
                        </a:p>
                      </a:txBody>
                      <a:tcPr/>
                    </a:tc>
                    <a:tc>
                      <a:txBody>
                        <a:bodyPr/>
                        <a:lstStyle/>
                        <a:p>
                          <a:r>
                            <a:rPr lang="en-US" sz="3200" kern="1200" dirty="0">
                              <a:solidFill>
                                <a:srgbClr val="800000"/>
                              </a:solidFill>
                              <a:latin typeface="+mn-lt"/>
                              <a:ea typeface="+mn-ea"/>
                              <a:cs typeface="+mn-cs"/>
                            </a:rPr>
                            <a:t>Typical for algorithms that generate all subsets of an n-element set. Often, the term “exponential” is used in a broader sense to include this and larger orders of growth as well.</a:t>
                          </a:r>
                          <a:endParaRPr lang="en-US" sz="3200" dirty="0">
                            <a:solidFill>
                              <a:srgbClr val="800000"/>
                            </a:solidFill>
                          </a:endParaRPr>
                        </a:p>
                      </a:txBody>
                      <a:tcPr/>
                    </a:tc>
                    <a:extLst>
                      <a:ext uri="{0D108BD9-81ED-4DB2-BD59-A6C34878D82A}">
                        <a16:rowId xmlns:a16="http://schemas.microsoft.com/office/drawing/2014/main" val="10001"/>
                      </a:ext>
                    </a:extLst>
                  </a:tr>
                </a:tbl>
              </a:graphicData>
            </a:graphic>
          </p:graphicFrame>
        </mc:Fallback>
      </mc:AlternateContent>
      <p:sp>
        <p:nvSpPr>
          <p:cNvPr id="3" name="Date Placeholder 2"/>
          <p:cNvSpPr>
            <a:spLocks noGrp="1"/>
          </p:cNvSpPr>
          <p:nvPr>
            <p:ph type="dt" sz="half" idx="10"/>
          </p:nvPr>
        </p:nvSpPr>
        <p:spPr/>
        <p:txBody>
          <a:bodyPr/>
          <a:lstStyle/>
          <a:p>
            <a:fld id="{11FCC382-8FA9-4936-9122-D02309457FCB}" type="datetime3">
              <a:rPr lang="en-US" smtClean="0"/>
              <a:t>9 July 2020</a:t>
            </a:fld>
            <a:endParaRPr lang="en-SG"/>
          </a:p>
        </p:txBody>
      </p:sp>
    </p:spTree>
    <p:extLst>
      <p:ext uri="{BB962C8B-B14F-4D97-AF65-F5344CB8AC3E}">
        <p14:creationId xmlns:p14="http://schemas.microsoft.com/office/powerpoint/2010/main" val="326676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Algorithm Analysis</a:t>
            </a:r>
            <a:endParaRPr lang="en-SG" dirty="0"/>
          </a:p>
        </p:txBody>
      </p:sp>
      <p:sp>
        <p:nvSpPr>
          <p:cNvPr id="3" name="Content Placeholder 2"/>
          <p:cNvSpPr>
            <a:spLocks noGrp="1"/>
          </p:cNvSpPr>
          <p:nvPr>
            <p:ph idx="1"/>
          </p:nvPr>
        </p:nvSpPr>
        <p:spPr>
          <a:xfrm>
            <a:off x="838200" y="1582762"/>
            <a:ext cx="10515600" cy="1128354"/>
          </a:xfrm>
        </p:spPr>
        <p:txBody>
          <a:bodyPr/>
          <a:lstStyle/>
          <a:p>
            <a:pPr marL="0" indent="0">
              <a:buNone/>
            </a:pPr>
            <a:r>
              <a:rPr lang="en-US" dirty="0"/>
              <a:t>Other than speed, what other measures of efficiency might one use in a real-world setting?</a:t>
            </a:r>
          </a:p>
          <a:p>
            <a:pPr marL="0" indent="0">
              <a:buNone/>
            </a:pPr>
            <a:endParaRPr lang="en-SG" dirty="0"/>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2</a:t>
            </a:fld>
            <a:endParaRPr lang="en-SG"/>
          </a:p>
        </p:txBody>
      </p:sp>
      <p:sp>
        <p:nvSpPr>
          <p:cNvPr id="7" name="TextBox 6"/>
          <p:cNvSpPr txBox="1"/>
          <p:nvPr/>
        </p:nvSpPr>
        <p:spPr>
          <a:xfrm>
            <a:off x="838200" y="2640907"/>
            <a:ext cx="10515600" cy="3970318"/>
          </a:xfrm>
          <a:prstGeom prst="rect">
            <a:avLst/>
          </a:prstGeom>
          <a:noFill/>
        </p:spPr>
        <p:txBody>
          <a:bodyPr wrap="square" rtlCol="0">
            <a:spAutoFit/>
          </a:bodyPr>
          <a:lstStyle/>
          <a:p>
            <a:r>
              <a:rPr lang="en-US" sz="2800" dirty="0">
                <a:solidFill>
                  <a:srgbClr val="800000"/>
                </a:solidFill>
              </a:rPr>
              <a:t>Two kinds of algorithm efficiency:</a:t>
            </a:r>
          </a:p>
          <a:p>
            <a:pPr marL="285750" indent="-285750">
              <a:buFont typeface="Arial"/>
              <a:buChar char="•"/>
            </a:pPr>
            <a:r>
              <a:rPr lang="en-US" sz="2800" dirty="0">
                <a:solidFill>
                  <a:srgbClr val="800000"/>
                </a:solidFill>
              </a:rPr>
              <a:t>Time (speed) efficiency, and</a:t>
            </a:r>
          </a:p>
          <a:p>
            <a:pPr marL="285750" indent="-285750">
              <a:buFont typeface="Arial"/>
              <a:buChar char="•"/>
            </a:pPr>
            <a:r>
              <a:rPr lang="en-US" sz="2800" b="1" dirty="0">
                <a:solidFill>
                  <a:srgbClr val="800000"/>
                </a:solidFill>
              </a:rPr>
              <a:t>Space efficiency.</a:t>
            </a:r>
          </a:p>
          <a:p>
            <a:endParaRPr lang="en-US" sz="2800" dirty="0">
              <a:solidFill>
                <a:srgbClr val="800000"/>
              </a:solidFill>
            </a:endParaRPr>
          </a:p>
          <a:p>
            <a:r>
              <a:rPr lang="en-US" sz="2800" dirty="0">
                <a:solidFill>
                  <a:srgbClr val="800000"/>
                </a:solidFill>
              </a:rPr>
              <a:t>Time efficiency indicates how fast the algorithm runs (the number of times the basic steps or operations are executed.)</a:t>
            </a:r>
          </a:p>
          <a:p>
            <a:endParaRPr lang="en-US" sz="2800" dirty="0">
              <a:solidFill>
                <a:srgbClr val="800000"/>
              </a:solidFill>
            </a:endParaRPr>
          </a:p>
          <a:p>
            <a:r>
              <a:rPr lang="en-US" sz="2800" b="1" dirty="0">
                <a:solidFill>
                  <a:srgbClr val="800000"/>
                </a:solidFill>
              </a:rPr>
              <a:t>Space efficiency deals with the extra space it requires.</a:t>
            </a:r>
          </a:p>
          <a:p>
            <a:endParaRPr lang="en-US" sz="2800" dirty="0">
              <a:solidFill>
                <a:srgbClr val="800000"/>
              </a:solidFill>
            </a:endParaRPr>
          </a:p>
        </p:txBody>
      </p:sp>
      <p:sp>
        <p:nvSpPr>
          <p:cNvPr id="8" name="Date Placeholder 7"/>
          <p:cNvSpPr>
            <a:spLocks noGrp="1"/>
          </p:cNvSpPr>
          <p:nvPr>
            <p:ph type="dt" sz="half" idx="10"/>
          </p:nvPr>
        </p:nvSpPr>
        <p:spPr/>
        <p:txBody>
          <a:bodyPr/>
          <a:lstStyle/>
          <a:p>
            <a:fld id="{0B385784-999D-490F-B4FC-9D779DD251EC}" type="datetime3">
              <a:rPr lang="en-US" smtClean="0"/>
              <a:t>9 July 2020</a:t>
            </a:fld>
            <a:endParaRPr lang="en-SG"/>
          </a:p>
        </p:txBody>
      </p:sp>
    </p:spTree>
    <p:extLst>
      <p:ext uri="{BB962C8B-B14F-4D97-AF65-F5344CB8AC3E}">
        <p14:creationId xmlns:p14="http://schemas.microsoft.com/office/powerpoint/2010/main" val="60519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1"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Classes </a:t>
            </a:r>
            <a:r>
              <a:rPr lang="en-SG" smtClean="0"/>
              <a:t>of Functions</a:t>
            </a:r>
            <a:endParaRPr lang="en-SG"/>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20</a:t>
            </a:fld>
            <a:endParaRPr lang="en-SG"/>
          </a:p>
        </p:txBody>
      </p:sp>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extLst>
                  <p:ext uri="{D42A27DB-BD31-4B8C-83A1-F6EECF244321}">
                    <p14:modId xmlns:p14="http://schemas.microsoft.com/office/powerpoint/2010/main" val="677492306"/>
                  </p:ext>
                </p:extLst>
              </p:nvPr>
            </p:nvGraphicFramePr>
            <p:xfrm>
              <a:off x="838200" y="1582738"/>
              <a:ext cx="10515600" cy="3342188"/>
            </p:xfrm>
            <a:graphic>
              <a:graphicData uri="http://schemas.openxmlformats.org/drawingml/2006/table">
                <a:tbl>
                  <a:tblPr firstRow="1" bandRow="1">
                    <a:tableStyleId>{93296810-A885-4BE3-A3E7-6D5BEEA58F35}</a:tableStyleId>
                  </a:tblPr>
                  <a:tblGrid>
                    <a:gridCol w="1348716">
                      <a:extLst>
                        <a:ext uri="{9D8B030D-6E8A-4147-A177-3AD203B41FA5}">
                          <a16:colId xmlns:a16="http://schemas.microsoft.com/office/drawing/2014/main" val="20000"/>
                        </a:ext>
                      </a:extLst>
                    </a:gridCol>
                    <a:gridCol w="2577222">
                      <a:extLst>
                        <a:ext uri="{9D8B030D-6E8A-4147-A177-3AD203B41FA5}">
                          <a16:colId xmlns:a16="http://schemas.microsoft.com/office/drawing/2014/main" val="20001"/>
                        </a:ext>
                      </a:extLst>
                    </a:gridCol>
                    <a:gridCol w="6589662">
                      <a:extLst>
                        <a:ext uri="{9D8B030D-6E8A-4147-A177-3AD203B41FA5}">
                          <a16:colId xmlns:a16="http://schemas.microsoft.com/office/drawing/2014/main" val="20002"/>
                        </a:ext>
                      </a:extLst>
                    </a:gridCol>
                  </a:tblGrid>
                  <a:tr h="1193639">
                    <a:tc>
                      <a:txBody>
                        <a:bodyPr/>
                        <a:lstStyle/>
                        <a:p>
                          <a:r>
                            <a:rPr lang="en-US" sz="3200" dirty="0"/>
                            <a:t>Class</a:t>
                          </a:r>
                        </a:p>
                      </a:txBody>
                      <a:tcPr/>
                    </a:tc>
                    <a:tc>
                      <a:txBody>
                        <a:bodyPr/>
                        <a:lstStyle/>
                        <a:p>
                          <a:r>
                            <a:rPr lang="en-US" sz="3200" dirty="0"/>
                            <a:t>Name</a:t>
                          </a:r>
                        </a:p>
                      </a:txBody>
                      <a:tcPr/>
                    </a:tc>
                    <a:tc>
                      <a:txBody>
                        <a:bodyPr/>
                        <a:lstStyle/>
                        <a:p>
                          <a:r>
                            <a:rPr lang="en-US" sz="3200" dirty="0"/>
                            <a:t>Comments</a:t>
                          </a:r>
                        </a:p>
                      </a:txBody>
                      <a:tcPr/>
                    </a:tc>
                    <a:extLst>
                      <a:ext uri="{0D108BD9-81ED-4DB2-BD59-A6C34878D82A}">
                        <a16:rowId xmlns:a16="http://schemas.microsoft.com/office/drawing/2014/main" val="10000"/>
                      </a:ext>
                    </a:extLst>
                  </a:tr>
                  <a:tr h="2148549">
                    <a:tc>
                      <a:txBody>
                        <a:bodyPr/>
                        <a:lstStyle/>
                        <a:p>
                          <a:pPr/>
                          <a14:m>
                            <m:oMathPara xmlns:m="http://schemas.openxmlformats.org/officeDocument/2006/math">
                              <m:oMathParaPr>
                                <m:jc m:val="centerGroup"/>
                              </m:oMathParaPr>
                              <m:oMath xmlns:m="http://schemas.openxmlformats.org/officeDocument/2006/math">
                                <m:r>
                                  <a:rPr lang="en-US" sz="3200" i="1" baseline="0" dirty="0" smtClean="0">
                                    <a:solidFill>
                                      <a:srgbClr val="800000"/>
                                    </a:solidFill>
                                    <a:latin typeface="Cambria Math" panose="02040503050406030204" pitchFamily="18" charset="0"/>
                                  </a:rPr>
                                  <m:t>𝑛</m:t>
                                </m:r>
                                <m:r>
                                  <a:rPr lang="en-US" sz="3200" i="1" baseline="0" dirty="0" smtClean="0">
                                    <a:solidFill>
                                      <a:srgbClr val="800000"/>
                                    </a:solidFill>
                                    <a:latin typeface="Cambria Math" panose="02040503050406030204" pitchFamily="18" charset="0"/>
                                  </a:rPr>
                                  <m:t>!</m:t>
                                </m:r>
                              </m:oMath>
                            </m:oMathPara>
                          </a14:m>
                          <a:endParaRPr lang="en-US" sz="3200" baseline="30000" dirty="0">
                            <a:solidFill>
                              <a:srgbClr val="800000"/>
                            </a:solidFill>
                          </a:endParaRPr>
                        </a:p>
                      </a:txBody>
                      <a:tcPr/>
                    </a:tc>
                    <a:tc>
                      <a:txBody>
                        <a:bodyPr/>
                        <a:lstStyle/>
                        <a:p>
                          <a:r>
                            <a:rPr lang="en-US" sz="3200" dirty="0">
                              <a:solidFill>
                                <a:srgbClr val="800000"/>
                              </a:solidFill>
                            </a:rPr>
                            <a:t>Factorial</a:t>
                          </a:r>
                        </a:p>
                      </a:txBody>
                      <a:tcPr/>
                    </a:tc>
                    <a:tc>
                      <a:txBody>
                        <a:bodyPr/>
                        <a:lstStyle/>
                        <a:p>
                          <a:r>
                            <a:rPr lang="en-US" sz="3200" kern="1200" dirty="0">
                              <a:solidFill>
                                <a:srgbClr val="800000"/>
                              </a:solidFill>
                              <a:latin typeface="+mn-lt"/>
                              <a:ea typeface="+mn-ea"/>
                              <a:cs typeface="+mn-cs"/>
                            </a:rPr>
                            <a:t>Typical for algorithms that generate all permutations of an n-element set.</a:t>
                          </a:r>
                          <a:endParaRPr lang="en-US" sz="3200" dirty="0">
                            <a:solidFill>
                              <a:srgbClr val="800000"/>
                            </a:solidFill>
                          </a:endParaRPr>
                        </a:p>
                      </a:txBody>
                      <a:tcPr/>
                    </a:tc>
                    <a:extLst>
                      <a:ext uri="{0D108BD9-81ED-4DB2-BD59-A6C34878D82A}">
                        <a16:rowId xmlns:a16="http://schemas.microsoft.com/office/drawing/2014/main" val="10001"/>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677492306"/>
                  </p:ext>
                </p:extLst>
              </p:nvPr>
            </p:nvGraphicFramePr>
            <p:xfrm>
              <a:off x="838200" y="1582738"/>
              <a:ext cx="10515600" cy="3342188"/>
            </p:xfrm>
            <a:graphic>
              <a:graphicData uri="http://schemas.openxmlformats.org/drawingml/2006/table">
                <a:tbl>
                  <a:tblPr firstRow="1" bandRow="1">
                    <a:tableStyleId>{93296810-A885-4BE3-A3E7-6D5BEEA58F35}</a:tableStyleId>
                  </a:tblPr>
                  <a:tblGrid>
                    <a:gridCol w="1348716">
                      <a:extLst>
                        <a:ext uri="{9D8B030D-6E8A-4147-A177-3AD203B41FA5}">
                          <a16:colId xmlns:a16="http://schemas.microsoft.com/office/drawing/2014/main" val="20000"/>
                        </a:ext>
                      </a:extLst>
                    </a:gridCol>
                    <a:gridCol w="2577222">
                      <a:extLst>
                        <a:ext uri="{9D8B030D-6E8A-4147-A177-3AD203B41FA5}">
                          <a16:colId xmlns:a16="http://schemas.microsoft.com/office/drawing/2014/main" val="20001"/>
                        </a:ext>
                      </a:extLst>
                    </a:gridCol>
                    <a:gridCol w="6589662">
                      <a:extLst>
                        <a:ext uri="{9D8B030D-6E8A-4147-A177-3AD203B41FA5}">
                          <a16:colId xmlns:a16="http://schemas.microsoft.com/office/drawing/2014/main" val="20002"/>
                        </a:ext>
                      </a:extLst>
                    </a:gridCol>
                  </a:tblGrid>
                  <a:tr h="1193639">
                    <a:tc>
                      <a:txBody>
                        <a:bodyPr/>
                        <a:lstStyle/>
                        <a:p>
                          <a:r>
                            <a:rPr lang="en-US" sz="3200" dirty="0"/>
                            <a:t>Class</a:t>
                          </a:r>
                        </a:p>
                      </a:txBody>
                      <a:tcPr/>
                    </a:tc>
                    <a:tc>
                      <a:txBody>
                        <a:bodyPr/>
                        <a:lstStyle/>
                        <a:p>
                          <a:r>
                            <a:rPr lang="en-US" sz="3200" dirty="0"/>
                            <a:t>Name</a:t>
                          </a:r>
                        </a:p>
                      </a:txBody>
                      <a:tcPr/>
                    </a:tc>
                    <a:tc>
                      <a:txBody>
                        <a:bodyPr/>
                        <a:lstStyle/>
                        <a:p>
                          <a:r>
                            <a:rPr lang="en-US" sz="3200" dirty="0"/>
                            <a:t>Comments</a:t>
                          </a:r>
                        </a:p>
                      </a:txBody>
                      <a:tcPr/>
                    </a:tc>
                    <a:extLst>
                      <a:ext uri="{0D108BD9-81ED-4DB2-BD59-A6C34878D82A}">
                        <a16:rowId xmlns:a16="http://schemas.microsoft.com/office/drawing/2014/main" val="10000"/>
                      </a:ext>
                    </a:extLst>
                  </a:tr>
                  <a:tr h="2148549">
                    <a:tc>
                      <a:txBody>
                        <a:bodyPr/>
                        <a:lstStyle/>
                        <a:p>
                          <a:endParaRPr lang="en-US"/>
                        </a:p>
                      </a:txBody>
                      <a:tcPr>
                        <a:blipFill>
                          <a:blip r:embed="rId2"/>
                          <a:stretch>
                            <a:fillRect l="-452" t="-58924" r="-682805" b="-567"/>
                          </a:stretch>
                        </a:blipFill>
                      </a:tcPr>
                    </a:tc>
                    <a:tc>
                      <a:txBody>
                        <a:bodyPr/>
                        <a:lstStyle/>
                        <a:p>
                          <a:r>
                            <a:rPr lang="en-US" sz="3200" dirty="0">
                              <a:solidFill>
                                <a:srgbClr val="800000"/>
                              </a:solidFill>
                            </a:rPr>
                            <a:t>Factorial</a:t>
                          </a:r>
                        </a:p>
                      </a:txBody>
                      <a:tcPr/>
                    </a:tc>
                    <a:tc>
                      <a:txBody>
                        <a:bodyPr/>
                        <a:lstStyle/>
                        <a:p>
                          <a:r>
                            <a:rPr lang="en-US" sz="3200" kern="1200" dirty="0">
                              <a:solidFill>
                                <a:srgbClr val="800000"/>
                              </a:solidFill>
                              <a:latin typeface="+mn-lt"/>
                              <a:ea typeface="+mn-ea"/>
                              <a:cs typeface="+mn-cs"/>
                            </a:rPr>
                            <a:t>Typical for algorithms that generate all permutations of an n-element set.</a:t>
                          </a:r>
                          <a:endParaRPr lang="en-US" sz="3200" dirty="0">
                            <a:solidFill>
                              <a:srgbClr val="800000"/>
                            </a:solidFill>
                          </a:endParaRPr>
                        </a:p>
                      </a:txBody>
                      <a:tcPr/>
                    </a:tc>
                    <a:extLst>
                      <a:ext uri="{0D108BD9-81ED-4DB2-BD59-A6C34878D82A}">
                        <a16:rowId xmlns:a16="http://schemas.microsoft.com/office/drawing/2014/main" val="10001"/>
                      </a:ext>
                    </a:extLst>
                  </a:tr>
                </a:tbl>
              </a:graphicData>
            </a:graphic>
          </p:graphicFrame>
        </mc:Fallback>
      </mc:AlternateContent>
      <p:sp>
        <p:nvSpPr>
          <p:cNvPr id="3" name="Date Placeholder 2"/>
          <p:cNvSpPr>
            <a:spLocks noGrp="1"/>
          </p:cNvSpPr>
          <p:nvPr>
            <p:ph type="dt" sz="half" idx="10"/>
          </p:nvPr>
        </p:nvSpPr>
        <p:spPr/>
        <p:txBody>
          <a:bodyPr/>
          <a:lstStyle/>
          <a:p>
            <a:fld id="{4C2FEC08-6EEA-4207-8646-D32C0D2AEF37}" type="datetime3">
              <a:rPr lang="en-US" smtClean="0"/>
              <a:t>9 July 2020</a:t>
            </a:fld>
            <a:endParaRPr lang="en-SG"/>
          </a:p>
        </p:txBody>
      </p:sp>
    </p:spTree>
    <p:extLst>
      <p:ext uri="{BB962C8B-B14F-4D97-AF65-F5344CB8AC3E}">
        <p14:creationId xmlns:p14="http://schemas.microsoft.com/office/powerpoint/2010/main" val="274668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727740" y="222107"/>
            <a:ext cx="7425660" cy="6021242"/>
          </a:xfrm>
          <a:prstGeom prst="rect">
            <a:avLst/>
          </a:prstGeom>
        </p:spPr>
      </p:pic>
      <p:sp>
        <p:nvSpPr>
          <p:cNvPr id="3" name="Footer Placeholder 2"/>
          <p:cNvSpPr>
            <a:spLocks noGrp="1"/>
          </p:cNvSpPr>
          <p:nvPr>
            <p:ph type="ftr" sz="quarter" idx="11"/>
          </p:nvPr>
        </p:nvSpPr>
        <p:spPr/>
        <p:txBody>
          <a:bodyPr/>
          <a:lstStyle/>
          <a:p>
            <a:r>
              <a:rPr lang="en-US" smtClean="0"/>
              <a:t>CSCI203 - Algorithm and Data Structure</a:t>
            </a:r>
            <a:endParaRPr lang="en-SG"/>
          </a:p>
        </p:txBody>
      </p:sp>
      <p:sp>
        <p:nvSpPr>
          <p:cNvPr id="4" name="Slide Number Placeholder 3"/>
          <p:cNvSpPr>
            <a:spLocks noGrp="1"/>
          </p:cNvSpPr>
          <p:nvPr>
            <p:ph type="sldNum" sz="quarter" idx="12"/>
          </p:nvPr>
        </p:nvSpPr>
        <p:spPr/>
        <p:txBody>
          <a:bodyPr/>
          <a:lstStyle/>
          <a:p>
            <a:fld id="{DB4194E0-7DBC-427D-A19D-8437E3CFC0A5}" type="slidenum">
              <a:rPr lang="en-SG" smtClean="0"/>
              <a:t>21</a:t>
            </a:fld>
            <a:endParaRPr lang="en-SG"/>
          </a:p>
        </p:txBody>
      </p:sp>
      <p:sp>
        <p:nvSpPr>
          <p:cNvPr id="5" name="Date Placeholder 4"/>
          <p:cNvSpPr>
            <a:spLocks noGrp="1"/>
          </p:cNvSpPr>
          <p:nvPr>
            <p:ph type="dt" sz="half" idx="10"/>
          </p:nvPr>
        </p:nvSpPr>
        <p:spPr/>
        <p:txBody>
          <a:bodyPr/>
          <a:lstStyle/>
          <a:p>
            <a:fld id="{F18FACEC-5659-4910-ACE0-067726929581}" type="datetime3">
              <a:rPr lang="en-US" smtClean="0"/>
              <a:t>9 July 2020</a:t>
            </a:fld>
            <a:endParaRPr lang="en-SG"/>
          </a:p>
        </p:txBody>
      </p:sp>
      <p:grpSp>
        <p:nvGrpSpPr>
          <p:cNvPr id="74" name="Group 73"/>
          <p:cNvGrpSpPr/>
          <p:nvPr/>
        </p:nvGrpSpPr>
        <p:grpSpPr>
          <a:xfrm>
            <a:off x="6927268" y="276916"/>
            <a:ext cx="5015344" cy="5421756"/>
            <a:chOff x="6927268" y="276916"/>
            <a:chExt cx="5015344" cy="5421756"/>
          </a:xfrm>
        </p:grpSpPr>
        <p:grpSp>
          <p:nvGrpSpPr>
            <p:cNvPr id="40" name="Group 39"/>
            <p:cNvGrpSpPr/>
            <p:nvPr/>
          </p:nvGrpSpPr>
          <p:grpSpPr>
            <a:xfrm>
              <a:off x="6927268" y="276916"/>
              <a:ext cx="5006109" cy="5421756"/>
              <a:chOff x="6927268" y="276916"/>
              <a:chExt cx="5006109" cy="5421756"/>
            </a:xfrm>
          </p:grpSpPr>
          <p:grpSp>
            <p:nvGrpSpPr>
              <p:cNvPr id="18" name="Group 17"/>
              <p:cNvGrpSpPr/>
              <p:nvPr/>
            </p:nvGrpSpPr>
            <p:grpSpPr>
              <a:xfrm>
                <a:off x="6927268" y="276916"/>
                <a:ext cx="5006108" cy="509178"/>
                <a:chOff x="6807200" y="304624"/>
                <a:chExt cx="5006108" cy="509178"/>
              </a:xfrm>
            </p:grpSpPr>
            <mc:AlternateContent xmlns:mc="http://schemas.openxmlformats.org/markup-compatibility/2006" xmlns:a14="http://schemas.microsoft.com/office/drawing/2010/main">
              <mc:Choice Requires="a14">
                <p:sp>
                  <p:nvSpPr>
                    <p:cNvPr id="15" name="TextBox 14"/>
                    <p:cNvSpPr txBox="1"/>
                    <p:nvPr/>
                  </p:nvSpPr>
                  <p:spPr>
                    <a:xfrm>
                      <a:off x="8153400" y="304624"/>
                      <a:ext cx="3659908" cy="509178"/>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1" i="0" smtClean="0">
                                <a:solidFill>
                                  <a:schemeClr val="tx1">
                                    <a:lumMod val="50000"/>
                                    <a:lumOff val="50000"/>
                                  </a:schemeClr>
                                </a:solidFill>
                                <a:latin typeface="Cambria Math" panose="02040503050406030204" pitchFamily="18" charset="0"/>
                              </a:rPr>
                              <m:t>𝐂𝐮𝐛𝐢𝐜</m:t>
                            </m:r>
                            <m:r>
                              <a:rPr lang="en-SG" sz="2400" b="1" i="1" smtClean="0">
                                <a:solidFill>
                                  <a:schemeClr val="tx1">
                                    <a:lumMod val="50000"/>
                                    <a:lumOff val="50000"/>
                                  </a:schemeClr>
                                </a:solidFill>
                                <a:latin typeface="Cambria Math" panose="02040503050406030204" pitchFamily="18" charset="0"/>
                              </a:rPr>
                              <m:t> </m:t>
                            </m:r>
                            <m:d>
                              <m:dPr>
                                <m:ctrlPr>
                                  <a:rPr lang="en-SG" sz="2400" b="1" i="1" smtClean="0">
                                    <a:solidFill>
                                      <a:schemeClr val="tx1">
                                        <a:lumMod val="50000"/>
                                        <a:lumOff val="50000"/>
                                      </a:schemeClr>
                                    </a:solidFill>
                                    <a:latin typeface="Cambria Math" panose="02040503050406030204" pitchFamily="18" charset="0"/>
                                  </a:rPr>
                                </m:ctrlPr>
                              </m:dPr>
                              <m:e>
                                <m:sSup>
                                  <m:sSupPr>
                                    <m:ctrlPr>
                                      <a:rPr lang="en-SG" sz="2400" b="1" i="1" smtClean="0">
                                        <a:solidFill>
                                          <a:schemeClr val="tx1">
                                            <a:lumMod val="50000"/>
                                            <a:lumOff val="50000"/>
                                          </a:schemeClr>
                                        </a:solidFill>
                                        <a:latin typeface="Cambria Math" panose="02040503050406030204" pitchFamily="18" charset="0"/>
                                      </a:rPr>
                                    </m:ctrlPr>
                                  </m:sSupPr>
                                  <m:e>
                                    <m:r>
                                      <a:rPr lang="en-SG" sz="2400" b="1" i="1" smtClean="0">
                                        <a:solidFill>
                                          <a:schemeClr val="tx1">
                                            <a:lumMod val="50000"/>
                                            <a:lumOff val="50000"/>
                                          </a:schemeClr>
                                        </a:solidFill>
                                        <a:latin typeface="Cambria Math" panose="02040503050406030204" pitchFamily="18" charset="0"/>
                                      </a:rPr>
                                      <m:t>𝒏</m:t>
                                    </m:r>
                                  </m:e>
                                  <m:sup>
                                    <m:r>
                                      <a:rPr lang="en-SG" sz="2400" b="1" i="1" smtClean="0">
                                        <a:solidFill>
                                          <a:schemeClr val="tx1">
                                            <a:lumMod val="50000"/>
                                            <a:lumOff val="50000"/>
                                          </a:schemeClr>
                                        </a:solidFill>
                                        <a:latin typeface="Cambria Math" panose="02040503050406030204" pitchFamily="18" charset="0"/>
                                      </a:rPr>
                                      <m:t>𝟑</m:t>
                                    </m:r>
                                  </m:sup>
                                </m:sSup>
                              </m:e>
                            </m:d>
                          </m:oMath>
                        </m:oMathPara>
                      </a14:m>
                      <a:endParaRPr lang="en-SG" sz="2400" b="1" dirty="0">
                        <a:solidFill>
                          <a:schemeClr val="tx1">
                            <a:lumMod val="50000"/>
                            <a:lumOff val="50000"/>
                          </a:schemeClr>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8153400" y="304624"/>
                      <a:ext cx="3659908" cy="509178"/>
                    </a:xfrm>
                    <a:prstGeom prst="rect">
                      <a:avLst/>
                    </a:prstGeom>
                    <a:blipFill>
                      <a:blip r:embed="rId3"/>
                      <a:stretch>
                        <a:fillRect/>
                      </a:stretch>
                    </a:blipFill>
                    <a:ln>
                      <a:noFill/>
                    </a:ln>
                  </p:spPr>
                  <p:txBody>
                    <a:bodyPr/>
                    <a:lstStyle/>
                    <a:p>
                      <a:r>
                        <a:rPr lang="en-SG">
                          <a:noFill/>
                        </a:rPr>
                        <a:t> </a:t>
                      </a:r>
                    </a:p>
                  </p:txBody>
                </p:sp>
              </mc:Fallback>
            </mc:AlternateContent>
            <p:cxnSp>
              <p:nvCxnSpPr>
                <p:cNvPr id="17" name="Straight Connector 16"/>
                <p:cNvCxnSpPr/>
                <p:nvPr/>
              </p:nvCxnSpPr>
              <p:spPr>
                <a:xfrm flipV="1">
                  <a:off x="6807200" y="581908"/>
                  <a:ext cx="2318327" cy="214494"/>
                </a:xfrm>
                <a:prstGeom prst="line">
                  <a:avLst/>
                </a:prstGeom>
                <a:ln w="2857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6945741" y="911890"/>
                <a:ext cx="4987635" cy="1401306"/>
                <a:chOff x="6825673" y="939598"/>
                <a:chExt cx="4987635" cy="1401306"/>
              </a:xfrm>
            </p:grpSpPr>
            <mc:AlternateContent xmlns:mc="http://schemas.openxmlformats.org/markup-compatibility/2006" xmlns:a14="http://schemas.microsoft.com/office/drawing/2010/main">
              <mc:Choice Requires="a14">
                <p:sp>
                  <p:nvSpPr>
                    <p:cNvPr id="14" name="TextBox 13"/>
                    <p:cNvSpPr txBox="1"/>
                    <p:nvPr/>
                  </p:nvSpPr>
                  <p:spPr>
                    <a:xfrm>
                      <a:off x="8153400" y="939598"/>
                      <a:ext cx="3659908" cy="50917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1" i="0" smtClean="0">
                                <a:solidFill>
                                  <a:schemeClr val="accent1"/>
                                </a:solidFill>
                                <a:latin typeface="Cambria Math" panose="02040503050406030204" pitchFamily="18" charset="0"/>
                              </a:rPr>
                              <m:t>𝐐𝐮𝐚𝐝𝐫𝐚𝐭𝐢𝐜</m:t>
                            </m:r>
                            <m:r>
                              <a:rPr lang="en-SG" sz="2400" b="1" i="1" smtClean="0">
                                <a:solidFill>
                                  <a:schemeClr val="accent1"/>
                                </a:solidFill>
                                <a:latin typeface="Cambria Math" panose="02040503050406030204" pitchFamily="18" charset="0"/>
                              </a:rPr>
                              <m:t> </m:t>
                            </m:r>
                            <m:d>
                              <m:dPr>
                                <m:ctrlPr>
                                  <a:rPr lang="en-SG" sz="2400" b="1" i="1" smtClean="0">
                                    <a:solidFill>
                                      <a:schemeClr val="accent1"/>
                                    </a:solidFill>
                                    <a:latin typeface="Cambria Math" panose="02040503050406030204" pitchFamily="18" charset="0"/>
                                  </a:rPr>
                                </m:ctrlPr>
                              </m:dPr>
                              <m:e>
                                <m:sSup>
                                  <m:sSupPr>
                                    <m:ctrlPr>
                                      <a:rPr lang="en-SG" sz="2400" b="1" i="1" smtClean="0">
                                        <a:solidFill>
                                          <a:schemeClr val="accent1"/>
                                        </a:solidFill>
                                        <a:latin typeface="Cambria Math" panose="02040503050406030204" pitchFamily="18" charset="0"/>
                                      </a:rPr>
                                    </m:ctrlPr>
                                  </m:sSupPr>
                                  <m:e>
                                    <m:r>
                                      <a:rPr lang="en-SG" sz="2400" b="1" i="1" smtClean="0">
                                        <a:solidFill>
                                          <a:schemeClr val="accent1"/>
                                        </a:solidFill>
                                        <a:latin typeface="Cambria Math" panose="02040503050406030204" pitchFamily="18" charset="0"/>
                                      </a:rPr>
                                      <m:t>𝒏</m:t>
                                    </m:r>
                                  </m:e>
                                  <m:sup>
                                    <m:r>
                                      <a:rPr lang="en-SG" sz="2400" b="1" i="1" smtClean="0">
                                        <a:solidFill>
                                          <a:schemeClr val="accent1"/>
                                        </a:solidFill>
                                        <a:latin typeface="Cambria Math" panose="02040503050406030204" pitchFamily="18" charset="0"/>
                                      </a:rPr>
                                      <m:t>𝟐</m:t>
                                    </m:r>
                                  </m:sup>
                                </m:sSup>
                              </m:e>
                            </m:d>
                          </m:oMath>
                        </m:oMathPara>
                      </a14:m>
                      <a:endParaRPr lang="en-SG" sz="2400" b="1" dirty="0">
                        <a:solidFill>
                          <a:schemeClr val="accent1"/>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8153400" y="939598"/>
                      <a:ext cx="3659908" cy="509178"/>
                    </a:xfrm>
                    <a:prstGeom prst="rect">
                      <a:avLst/>
                    </a:prstGeom>
                    <a:blipFill>
                      <a:blip r:embed="rId4"/>
                      <a:stretch>
                        <a:fillRect/>
                      </a:stretch>
                    </a:blipFill>
                  </p:spPr>
                  <p:txBody>
                    <a:bodyPr/>
                    <a:lstStyle/>
                    <a:p>
                      <a:r>
                        <a:rPr lang="en-SG">
                          <a:noFill/>
                        </a:rPr>
                        <a:t> </a:t>
                      </a:r>
                    </a:p>
                  </p:txBody>
                </p:sp>
              </mc:Fallback>
            </mc:AlternateContent>
            <p:cxnSp>
              <p:nvCxnSpPr>
                <p:cNvPr id="20" name="Straight Connector 19"/>
                <p:cNvCxnSpPr/>
                <p:nvPr/>
              </p:nvCxnSpPr>
              <p:spPr>
                <a:xfrm flipV="1">
                  <a:off x="6825673" y="1230501"/>
                  <a:ext cx="2013527" cy="1110403"/>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6927268" y="1620757"/>
                <a:ext cx="5006108" cy="1322705"/>
                <a:chOff x="6807200" y="1648465"/>
                <a:chExt cx="5006108" cy="1322705"/>
              </a:xfrm>
            </p:grpSpPr>
            <mc:AlternateContent xmlns:mc="http://schemas.openxmlformats.org/markup-compatibility/2006" xmlns:a14="http://schemas.microsoft.com/office/drawing/2010/main">
              <mc:Choice Requires="a14">
                <p:sp>
                  <p:nvSpPr>
                    <p:cNvPr id="13" name="TextBox 12"/>
                    <p:cNvSpPr txBox="1"/>
                    <p:nvPr/>
                  </p:nvSpPr>
                  <p:spPr>
                    <a:xfrm>
                      <a:off x="8153400" y="1648465"/>
                      <a:ext cx="3659908"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1" i="0" smtClean="0">
                                <a:solidFill>
                                  <a:srgbClr val="336699"/>
                                </a:solidFill>
                                <a:latin typeface="Cambria Math" panose="02040503050406030204" pitchFamily="18" charset="0"/>
                              </a:rPr>
                              <m:t>𝐥𝐢𝐧𝐞𝐚𝐫</m:t>
                            </m:r>
                            <m:r>
                              <a:rPr lang="en-SG" sz="2400" b="1" i="1" smtClean="0">
                                <a:solidFill>
                                  <a:srgbClr val="336699"/>
                                </a:solidFill>
                                <a:latin typeface="Cambria Math" panose="02040503050406030204" pitchFamily="18" charset="0"/>
                              </a:rPr>
                              <m:t> (</m:t>
                            </m:r>
                            <m:r>
                              <a:rPr lang="en-SG" sz="2400" b="1" i="1" smtClean="0">
                                <a:solidFill>
                                  <a:srgbClr val="336699"/>
                                </a:solidFill>
                                <a:latin typeface="Cambria Math" panose="02040503050406030204" pitchFamily="18" charset="0"/>
                              </a:rPr>
                              <m:t>𝟏𝟎𝟎</m:t>
                            </m:r>
                            <m:r>
                              <a:rPr lang="en-SG" sz="2400" b="1" i="1" smtClean="0">
                                <a:solidFill>
                                  <a:srgbClr val="336699"/>
                                </a:solidFill>
                                <a:latin typeface="Cambria Math" panose="02040503050406030204" pitchFamily="18" charset="0"/>
                              </a:rPr>
                              <m:t> </m:t>
                            </m:r>
                            <m:r>
                              <a:rPr lang="en-SG" sz="2400" b="1" i="1" smtClean="0">
                                <a:solidFill>
                                  <a:srgbClr val="336699"/>
                                </a:solidFill>
                                <a:latin typeface="Cambria Math" panose="02040503050406030204" pitchFamily="18" charset="0"/>
                              </a:rPr>
                              <m:t>𝒏</m:t>
                            </m:r>
                            <m:r>
                              <a:rPr lang="en-SG" sz="2400" b="1" i="1" smtClean="0">
                                <a:solidFill>
                                  <a:srgbClr val="336699"/>
                                </a:solidFill>
                                <a:latin typeface="Cambria Math" panose="02040503050406030204" pitchFamily="18" charset="0"/>
                              </a:rPr>
                              <m:t>)</m:t>
                            </m:r>
                          </m:oMath>
                        </m:oMathPara>
                      </a14:m>
                      <a:endParaRPr lang="en-SG" sz="2400" b="1" dirty="0">
                        <a:solidFill>
                          <a:srgbClr val="336699"/>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8153400" y="1648465"/>
                      <a:ext cx="3659908" cy="461665"/>
                    </a:xfrm>
                    <a:prstGeom prst="rect">
                      <a:avLst/>
                    </a:prstGeom>
                    <a:blipFill>
                      <a:blip r:embed="rId5"/>
                      <a:stretch>
                        <a:fillRect b="-17105"/>
                      </a:stretch>
                    </a:blipFill>
                    <a:ln>
                      <a:noFill/>
                    </a:ln>
                  </p:spPr>
                  <p:txBody>
                    <a:bodyPr/>
                    <a:lstStyle/>
                    <a:p>
                      <a:r>
                        <a:rPr lang="en-SG">
                          <a:noFill/>
                        </a:rPr>
                        <a:t> </a:t>
                      </a:r>
                    </a:p>
                  </p:txBody>
                </p:sp>
              </mc:Fallback>
            </mc:AlternateContent>
            <p:cxnSp>
              <p:nvCxnSpPr>
                <p:cNvPr id="23" name="Straight Connector 22"/>
                <p:cNvCxnSpPr/>
                <p:nvPr/>
              </p:nvCxnSpPr>
              <p:spPr>
                <a:xfrm flipH="1">
                  <a:off x="6807200" y="1851072"/>
                  <a:ext cx="2152077" cy="112009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p:nvGrpSpPr>
            <p:grpSpPr>
              <a:xfrm>
                <a:off x="6980378" y="2162041"/>
                <a:ext cx="4952998" cy="1240147"/>
                <a:chOff x="6860310" y="2189749"/>
                <a:chExt cx="4952998" cy="1240147"/>
              </a:xfrm>
            </p:grpSpPr>
            <mc:AlternateContent xmlns:mc="http://schemas.openxmlformats.org/markup-compatibility/2006" xmlns:a14="http://schemas.microsoft.com/office/drawing/2010/main">
              <mc:Choice Requires="a14">
                <p:sp>
                  <p:nvSpPr>
                    <p:cNvPr id="12" name="TextBox 11"/>
                    <p:cNvSpPr txBox="1"/>
                    <p:nvPr/>
                  </p:nvSpPr>
                  <p:spPr>
                    <a:xfrm>
                      <a:off x="8153400" y="2189749"/>
                      <a:ext cx="3659908"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1" i="0" smtClean="0">
                                <a:solidFill>
                                  <a:srgbClr val="339933"/>
                                </a:solidFill>
                                <a:latin typeface="Cambria Math" panose="02040503050406030204" pitchFamily="18" charset="0"/>
                              </a:rPr>
                              <m:t>𝐋𝐢𝐧𝐞𝐚𝐫𝐢𝐭𝐡𝐦𝐢𝐜</m:t>
                            </m:r>
                            <m:r>
                              <a:rPr lang="en-SG" sz="2400" b="1" i="1" smtClean="0">
                                <a:solidFill>
                                  <a:srgbClr val="339933"/>
                                </a:solidFill>
                                <a:latin typeface="Cambria Math" panose="02040503050406030204" pitchFamily="18" charset="0"/>
                              </a:rPr>
                              <m:t> </m:t>
                            </m:r>
                            <m:d>
                              <m:dPr>
                                <m:ctrlPr>
                                  <a:rPr lang="en-SG" sz="2400" b="1" i="1" smtClean="0">
                                    <a:solidFill>
                                      <a:srgbClr val="339933"/>
                                    </a:solidFill>
                                    <a:latin typeface="Cambria Math" panose="02040503050406030204" pitchFamily="18" charset="0"/>
                                  </a:rPr>
                                </m:ctrlPr>
                              </m:dPr>
                              <m:e>
                                <m:r>
                                  <a:rPr lang="en-SG" sz="2400" b="1" i="1" smtClean="0">
                                    <a:solidFill>
                                      <a:srgbClr val="339933"/>
                                    </a:solidFill>
                                    <a:latin typeface="Cambria Math" panose="02040503050406030204" pitchFamily="18" charset="0"/>
                                  </a:rPr>
                                  <m:t>𝒏</m:t>
                                </m:r>
                                <m:func>
                                  <m:funcPr>
                                    <m:ctrlPr>
                                      <a:rPr lang="en-SG" sz="2400" b="1" i="1" smtClean="0">
                                        <a:solidFill>
                                          <a:srgbClr val="339933"/>
                                        </a:solidFill>
                                        <a:latin typeface="Cambria Math" panose="02040503050406030204" pitchFamily="18" charset="0"/>
                                      </a:rPr>
                                    </m:ctrlPr>
                                  </m:funcPr>
                                  <m:fName>
                                    <m:r>
                                      <a:rPr lang="en-SG" sz="2400" b="1" i="0" smtClean="0">
                                        <a:solidFill>
                                          <a:srgbClr val="339933"/>
                                        </a:solidFill>
                                        <a:latin typeface="Cambria Math" panose="02040503050406030204" pitchFamily="18" charset="0"/>
                                      </a:rPr>
                                      <m:t>𝐥𝐨𝐠</m:t>
                                    </m:r>
                                  </m:fName>
                                  <m:e>
                                    <m:r>
                                      <a:rPr lang="en-SG" sz="2400" b="1" i="1" smtClean="0">
                                        <a:solidFill>
                                          <a:srgbClr val="339933"/>
                                        </a:solidFill>
                                        <a:latin typeface="Cambria Math" panose="02040503050406030204" pitchFamily="18" charset="0"/>
                                      </a:rPr>
                                      <m:t>𝒏</m:t>
                                    </m:r>
                                  </m:e>
                                </m:func>
                              </m:e>
                            </m:d>
                          </m:oMath>
                        </m:oMathPara>
                      </a14:m>
                      <a:endParaRPr lang="en-SG" sz="2400" b="1" dirty="0">
                        <a:solidFill>
                          <a:srgbClr val="339933"/>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8153400" y="2189749"/>
                      <a:ext cx="3659908" cy="461665"/>
                    </a:xfrm>
                    <a:prstGeom prst="rect">
                      <a:avLst/>
                    </a:prstGeom>
                    <a:blipFill>
                      <a:blip r:embed="rId6"/>
                      <a:stretch>
                        <a:fillRect b="-18667"/>
                      </a:stretch>
                    </a:blipFill>
                    <a:ln>
                      <a:noFill/>
                    </a:ln>
                  </p:spPr>
                  <p:txBody>
                    <a:bodyPr/>
                    <a:lstStyle/>
                    <a:p>
                      <a:r>
                        <a:rPr lang="en-SG">
                          <a:noFill/>
                        </a:rPr>
                        <a:t> </a:t>
                      </a:r>
                    </a:p>
                  </p:txBody>
                </p:sp>
              </mc:Fallback>
            </mc:AlternateContent>
            <p:cxnSp>
              <p:nvCxnSpPr>
                <p:cNvPr id="26" name="Straight Connector 25"/>
                <p:cNvCxnSpPr/>
                <p:nvPr/>
              </p:nvCxnSpPr>
              <p:spPr>
                <a:xfrm flipV="1">
                  <a:off x="6860310" y="2512426"/>
                  <a:ext cx="1630222" cy="917470"/>
                </a:xfrm>
                <a:prstGeom prst="line">
                  <a:avLst/>
                </a:prstGeom>
                <a:ln w="28575">
                  <a:solidFill>
                    <a:srgbClr val="339933"/>
                  </a:solidFill>
                  <a:prstDash val="dash"/>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945741" y="2703325"/>
                <a:ext cx="4987636" cy="1244107"/>
                <a:chOff x="6825673" y="2731033"/>
                <a:chExt cx="4987636" cy="1244107"/>
              </a:xfrm>
            </p:grpSpPr>
            <mc:AlternateContent xmlns:mc="http://schemas.openxmlformats.org/markup-compatibility/2006" xmlns:a14="http://schemas.microsoft.com/office/drawing/2010/main">
              <mc:Choice Requires="a14">
                <p:sp>
                  <p:nvSpPr>
                    <p:cNvPr id="11" name="TextBox 10"/>
                    <p:cNvSpPr txBox="1"/>
                    <p:nvPr/>
                  </p:nvSpPr>
                  <p:spPr>
                    <a:xfrm>
                      <a:off x="8153400" y="2731033"/>
                      <a:ext cx="3659909"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1" i="0" smtClean="0">
                                <a:solidFill>
                                  <a:srgbClr val="336699"/>
                                </a:solidFill>
                                <a:latin typeface="Cambria Math" panose="02040503050406030204" pitchFamily="18" charset="0"/>
                              </a:rPr>
                              <m:t>𝐋𝐢𝐧𝐞𝐚𝐫</m:t>
                            </m:r>
                            <m:r>
                              <a:rPr lang="en-SG" sz="2400" b="1" i="1" smtClean="0">
                                <a:solidFill>
                                  <a:srgbClr val="336699"/>
                                </a:solidFill>
                                <a:latin typeface="Cambria Math" panose="02040503050406030204" pitchFamily="18" charset="0"/>
                              </a:rPr>
                              <m:t> </m:t>
                            </m:r>
                            <m:d>
                              <m:dPr>
                                <m:ctrlPr>
                                  <a:rPr lang="en-SG" sz="2400" b="1" i="1" smtClean="0">
                                    <a:solidFill>
                                      <a:srgbClr val="336699"/>
                                    </a:solidFill>
                                    <a:latin typeface="Cambria Math" panose="02040503050406030204" pitchFamily="18" charset="0"/>
                                  </a:rPr>
                                </m:ctrlPr>
                              </m:dPr>
                              <m:e>
                                <m:r>
                                  <a:rPr lang="en-SG" sz="2400" b="1" i="1" smtClean="0">
                                    <a:solidFill>
                                      <a:srgbClr val="336699"/>
                                    </a:solidFill>
                                    <a:latin typeface="Cambria Math" panose="02040503050406030204" pitchFamily="18" charset="0"/>
                                  </a:rPr>
                                  <m:t>𝒏</m:t>
                                </m:r>
                              </m:e>
                            </m:d>
                          </m:oMath>
                        </m:oMathPara>
                      </a14:m>
                      <a:endParaRPr lang="en-SG" sz="2400" b="1" dirty="0">
                        <a:solidFill>
                          <a:srgbClr val="336699"/>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8153400" y="2731033"/>
                      <a:ext cx="3659909" cy="461665"/>
                    </a:xfrm>
                    <a:prstGeom prst="rect">
                      <a:avLst/>
                    </a:prstGeom>
                    <a:blipFill>
                      <a:blip r:embed="rId7"/>
                      <a:stretch>
                        <a:fillRect/>
                      </a:stretch>
                    </a:blipFill>
                    <a:ln>
                      <a:noFill/>
                    </a:ln>
                  </p:spPr>
                  <p:txBody>
                    <a:bodyPr/>
                    <a:lstStyle/>
                    <a:p>
                      <a:r>
                        <a:rPr lang="en-SG">
                          <a:noFill/>
                        </a:rPr>
                        <a:t> </a:t>
                      </a:r>
                    </a:p>
                  </p:txBody>
                </p:sp>
              </mc:Fallback>
            </mc:AlternateContent>
            <p:cxnSp>
              <p:nvCxnSpPr>
                <p:cNvPr id="29" name="Straight Connector 28"/>
                <p:cNvCxnSpPr/>
                <p:nvPr/>
              </p:nvCxnSpPr>
              <p:spPr>
                <a:xfrm flipV="1">
                  <a:off x="6825673" y="3018610"/>
                  <a:ext cx="2382986" cy="956530"/>
                </a:xfrm>
                <a:prstGeom prst="line">
                  <a:avLst/>
                </a:prstGeom>
                <a:ln w="28575">
                  <a:solidFill>
                    <a:srgbClr val="336699"/>
                  </a:solidFill>
                  <a:prstDash val="dash"/>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6945741" y="3743354"/>
                <a:ext cx="4987636" cy="1050310"/>
                <a:chOff x="6825673" y="3771062"/>
                <a:chExt cx="4987636" cy="1050310"/>
              </a:xfrm>
            </p:grpSpPr>
            <mc:AlternateContent xmlns:mc="http://schemas.openxmlformats.org/markup-compatibility/2006" xmlns:a14="http://schemas.microsoft.com/office/drawing/2010/main">
              <mc:Choice Requires="a14">
                <p:sp>
                  <p:nvSpPr>
                    <p:cNvPr id="10" name="TextBox 9"/>
                    <p:cNvSpPr txBox="1"/>
                    <p:nvPr/>
                  </p:nvSpPr>
                  <p:spPr>
                    <a:xfrm>
                      <a:off x="8153400" y="3771062"/>
                      <a:ext cx="3659909" cy="86998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SG" sz="2400" b="1" i="0" smtClean="0">
                                <a:solidFill>
                                  <a:srgbClr val="FFC000"/>
                                </a:solidFill>
                                <a:latin typeface="Cambria Math" panose="02040503050406030204" pitchFamily="18" charset="0"/>
                              </a:rPr>
                              <m:t>𝐑𝐚𝐝𝐢𝐜𝐚𝐥</m:t>
                            </m:r>
                            <m:r>
                              <a:rPr lang="en-SG" sz="2400" b="1" i="0" smtClean="0">
                                <a:solidFill>
                                  <a:srgbClr val="FFC000"/>
                                </a:solidFill>
                                <a:latin typeface="Cambria Math" panose="02040503050406030204" pitchFamily="18" charset="0"/>
                              </a:rPr>
                              <m:t> </m:t>
                            </m:r>
                            <m:r>
                              <a:rPr lang="en-SG" sz="2400" b="1" i="0" smtClean="0">
                                <a:solidFill>
                                  <a:srgbClr val="FFC000"/>
                                </a:solidFill>
                                <a:latin typeface="Cambria Math" panose="02040503050406030204" pitchFamily="18" charset="0"/>
                              </a:rPr>
                              <m:t>𝐨𝐫</m:t>
                            </m:r>
                            <m:r>
                              <a:rPr lang="en-SG" sz="2400" b="1" i="0" smtClean="0">
                                <a:solidFill>
                                  <a:srgbClr val="FFC000"/>
                                </a:solidFill>
                                <a:latin typeface="Cambria Math" panose="02040503050406030204" pitchFamily="18" charset="0"/>
                              </a:rPr>
                              <m:t> </m:t>
                            </m:r>
                            <m:r>
                              <a:rPr lang="en-SG" sz="2400" b="1" i="0" smtClean="0">
                                <a:solidFill>
                                  <a:srgbClr val="FFC000"/>
                                </a:solidFill>
                                <a:latin typeface="Cambria Math" panose="02040503050406030204" pitchFamily="18" charset="0"/>
                              </a:rPr>
                              <m:t>𝐒𝐪𝐮𝐚𝐫𝐞</m:t>
                            </m:r>
                            <m:r>
                              <a:rPr lang="en-SG" sz="2400" b="1" i="0" smtClean="0">
                                <a:solidFill>
                                  <a:srgbClr val="FFC000"/>
                                </a:solidFill>
                                <a:latin typeface="Cambria Math" panose="02040503050406030204" pitchFamily="18" charset="0"/>
                              </a:rPr>
                              <m:t>−</m:t>
                            </m:r>
                            <m:r>
                              <a:rPr lang="en-SG" sz="2400" b="1" i="0" smtClean="0">
                                <a:solidFill>
                                  <a:srgbClr val="FFC000"/>
                                </a:solidFill>
                                <a:latin typeface="Cambria Math" panose="02040503050406030204" pitchFamily="18" charset="0"/>
                              </a:rPr>
                              <m:t>𝐫𝐨𝐨𝐭</m:t>
                            </m:r>
                            <m:r>
                              <a:rPr lang="en-SG" sz="2400" b="1" i="0" smtClean="0">
                                <a:solidFill>
                                  <a:srgbClr val="FFC000"/>
                                </a:solidFill>
                                <a:latin typeface="Cambria Math" panose="02040503050406030204" pitchFamily="18" charset="0"/>
                              </a:rPr>
                              <m:t> </m:t>
                            </m:r>
                            <m:d>
                              <m:dPr>
                                <m:ctrlPr>
                                  <a:rPr lang="en-SG" sz="2400" b="1" i="1" smtClean="0">
                                    <a:solidFill>
                                      <a:srgbClr val="FFC000"/>
                                    </a:solidFill>
                                    <a:latin typeface="Cambria Math" panose="02040503050406030204" pitchFamily="18" charset="0"/>
                                  </a:rPr>
                                </m:ctrlPr>
                              </m:dPr>
                              <m:e>
                                <m:rad>
                                  <m:radPr>
                                    <m:degHide m:val="on"/>
                                    <m:ctrlPr>
                                      <a:rPr lang="en-SG" sz="2400" b="1" i="1" smtClean="0">
                                        <a:solidFill>
                                          <a:srgbClr val="FFC000"/>
                                        </a:solidFill>
                                        <a:latin typeface="Cambria Math" panose="02040503050406030204" pitchFamily="18" charset="0"/>
                                      </a:rPr>
                                    </m:ctrlPr>
                                  </m:radPr>
                                  <m:deg/>
                                  <m:e>
                                    <m:r>
                                      <a:rPr lang="en-SG" sz="2400" b="1" i="1" smtClean="0">
                                        <a:solidFill>
                                          <a:srgbClr val="FFC000"/>
                                        </a:solidFill>
                                        <a:latin typeface="Cambria Math" panose="02040503050406030204" pitchFamily="18" charset="0"/>
                                      </a:rPr>
                                      <m:t>𝒏</m:t>
                                    </m:r>
                                  </m:e>
                                </m:rad>
                              </m:e>
                            </m:d>
                          </m:oMath>
                        </m:oMathPara>
                      </a14:m>
                      <a:endParaRPr lang="en-SG" sz="2400" b="1" dirty="0">
                        <a:solidFill>
                          <a:srgbClr val="FFC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153400" y="3771062"/>
                      <a:ext cx="3659909" cy="869982"/>
                    </a:xfrm>
                    <a:prstGeom prst="rect">
                      <a:avLst/>
                    </a:prstGeom>
                    <a:blipFill>
                      <a:blip r:embed="rId8"/>
                      <a:stretch>
                        <a:fillRect/>
                      </a:stretch>
                    </a:blipFill>
                    <a:ln>
                      <a:noFill/>
                    </a:ln>
                  </p:spPr>
                  <p:txBody>
                    <a:bodyPr/>
                    <a:lstStyle/>
                    <a:p>
                      <a:r>
                        <a:rPr lang="en-SG">
                          <a:noFill/>
                        </a:rPr>
                        <a:t> </a:t>
                      </a:r>
                    </a:p>
                  </p:txBody>
                </p:sp>
              </mc:Fallback>
            </mc:AlternateContent>
            <p:cxnSp>
              <p:nvCxnSpPr>
                <p:cNvPr id="32" name="Straight Connector 31"/>
                <p:cNvCxnSpPr/>
                <p:nvPr/>
              </p:nvCxnSpPr>
              <p:spPr>
                <a:xfrm flipV="1">
                  <a:off x="6825673" y="4239481"/>
                  <a:ext cx="1893454" cy="581891"/>
                </a:xfrm>
                <a:prstGeom prst="line">
                  <a:avLst/>
                </a:prstGeom>
                <a:ln w="28575">
                  <a:solidFill>
                    <a:srgbClr val="FFC000"/>
                  </a:solidFill>
                  <a:prstDash val="dash"/>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6927268" y="4631074"/>
                <a:ext cx="5006109" cy="461665"/>
                <a:chOff x="6807200" y="4658782"/>
                <a:chExt cx="5006109" cy="461665"/>
              </a:xfrm>
            </p:grpSpPr>
            <mc:AlternateContent xmlns:mc="http://schemas.openxmlformats.org/markup-compatibility/2006" xmlns:a14="http://schemas.microsoft.com/office/drawing/2010/main">
              <mc:Choice Requires="a14">
                <p:sp>
                  <p:nvSpPr>
                    <p:cNvPr id="9" name="TextBox 8"/>
                    <p:cNvSpPr txBox="1"/>
                    <p:nvPr/>
                  </p:nvSpPr>
                  <p:spPr>
                    <a:xfrm>
                      <a:off x="8153400" y="4658782"/>
                      <a:ext cx="3659909"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SG" sz="2400" b="1" i="1" smtClean="0">
                                    <a:solidFill>
                                      <a:srgbClr val="EC7F42"/>
                                    </a:solidFill>
                                    <a:latin typeface="Cambria Math" panose="02040503050406030204" pitchFamily="18" charset="0"/>
                                  </a:rPr>
                                </m:ctrlPr>
                              </m:funcPr>
                              <m:fName>
                                <m:r>
                                  <a:rPr lang="en-SG" sz="2400" b="1" i="0" smtClean="0">
                                    <a:solidFill>
                                      <a:srgbClr val="EC7F42"/>
                                    </a:solidFill>
                                    <a:latin typeface="Cambria Math" panose="02040503050406030204" pitchFamily="18" charset="0"/>
                                  </a:rPr>
                                  <m:t>𝐥𝐨𝐠𝐚𝐫𝐢𝐭𝐡𝐦</m:t>
                                </m:r>
                                <m:r>
                                  <a:rPr lang="en-SG" sz="2400" b="1" i="0" smtClean="0">
                                    <a:solidFill>
                                      <a:srgbClr val="EC7F42"/>
                                    </a:solidFill>
                                    <a:latin typeface="Cambria Math" panose="02040503050406030204" pitchFamily="18" charset="0"/>
                                  </a:rPr>
                                  <m:t> (</m:t>
                                </m:r>
                                <m:r>
                                  <a:rPr lang="en-SG" sz="2400" b="1" i="0" smtClean="0">
                                    <a:solidFill>
                                      <a:srgbClr val="EC7F42"/>
                                    </a:solidFill>
                                    <a:latin typeface="Cambria Math" panose="02040503050406030204" pitchFamily="18" charset="0"/>
                                  </a:rPr>
                                  <m:t>𝐥𝐨𝐠</m:t>
                                </m:r>
                              </m:fName>
                              <m:e>
                                <m:r>
                                  <a:rPr lang="en-SG" sz="2400" b="1" i="1" smtClean="0">
                                    <a:solidFill>
                                      <a:srgbClr val="EC7F42"/>
                                    </a:solidFill>
                                    <a:latin typeface="Cambria Math" panose="02040503050406030204" pitchFamily="18" charset="0"/>
                                  </a:rPr>
                                  <m:t>𝒏</m:t>
                                </m:r>
                                <m:r>
                                  <a:rPr lang="en-SG" sz="2400" b="1" i="1" smtClean="0">
                                    <a:solidFill>
                                      <a:srgbClr val="EC7F42"/>
                                    </a:solidFill>
                                    <a:latin typeface="Cambria Math" panose="02040503050406030204" pitchFamily="18" charset="0"/>
                                  </a:rPr>
                                  <m:t>)</m:t>
                                </m:r>
                              </m:e>
                            </m:func>
                          </m:oMath>
                        </m:oMathPara>
                      </a14:m>
                      <a:endParaRPr lang="en-SG" sz="2400" b="1" dirty="0">
                        <a:solidFill>
                          <a:srgbClr val="EC7F4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8153400" y="4658782"/>
                      <a:ext cx="3659909" cy="461665"/>
                    </a:xfrm>
                    <a:prstGeom prst="rect">
                      <a:avLst/>
                    </a:prstGeom>
                    <a:blipFill>
                      <a:blip r:embed="rId9"/>
                      <a:stretch>
                        <a:fillRect b="-18667"/>
                      </a:stretch>
                    </a:blipFill>
                    <a:ln>
                      <a:noFill/>
                    </a:ln>
                  </p:spPr>
                  <p:txBody>
                    <a:bodyPr/>
                    <a:lstStyle/>
                    <a:p>
                      <a:r>
                        <a:rPr lang="en-SG">
                          <a:noFill/>
                        </a:rPr>
                        <a:t> </a:t>
                      </a:r>
                    </a:p>
                  </p:txBody>
                </p:sp>
              </mc:Fallback>
            </mc:AlternateContent>
            <p:cxnSp>
              <p:nvCxnSpPr>
                <p:cNvPr id="35" name="Straight Connector 34"/>
                <p:cNvCxnSpPr/>
                <p:nvPr/>
              </p:nvCxnSpPr>
              <p:spPr>
                <a:xfrm flipV="1">
                  <a:off x="6807200" y="4941445"/>
                  <a:ext cx="1803400" cy="179002"/>
                </a:xfrm>
                <a:prstGeom prst="line">
                  <a:avLst/>
                </a:prstGeom>
                <a:ln w="28575">
                  <a:solidFill>
                    <a:srgbClr val="EC7F42"/>
                  </a:solidFill>
                  <a:prstDash val="dash"/>
                </a:ln>
              </p:spPr>
              <p:style>
                <a:lnRef idx="1">
                  <a:schemeClr val="accent1"/>
                </a:lnRef>
                <a:fillRef idx="0">
                  <a:schemeClr val="accent1"/>
                </a:fillRef>
                <a:effectRef idx="0">
                  <a:schemeClr val="accent1"/>
                </a:effectRef>
                <a:fontRef idx="minor">
                  <a:schemeClr val="tx1"/>
                </a:fontRef>
              </p:style>
            </p:cxnSp>
          </p:grpSp>
          <p:grpSp>
            <p:nvGrpSpPr>
              <p:cNvPr id="39" name="Group 38"/>
              <p:cNvGrpSpPr/>
              <p:nvPr/>
            </p:nvGrpSpPr>
            <p:grpSpPr>
              <a:xfrm>
                <a:off x="6927268" y="5237007"/>
                <a:ext cx="4701313" cy="461665"/>
                <a:chOff x="6807200" y="5264715"/>
                <a:chExt cx="4701313" cy="461665"/>
              </a:xfrm>
            </p:grpSpPr>
            <mc:AlternateContent xmlns:mc="http://schemas.openxmlformats.org/markup-compatibility/2006" xmlns:a14="http://schemas.microsoft.com/office/drawing/2010/main">
              <mc:Choice Requires="a14">
                <p:sp>
                  <p:nvSpPr>
                    <p:cNvPr id="7" name="TextBox 6"/>
                    <p:cNvSpPr txBox="1"/>
                    <p:nvPr/>
                  </p:nvSpPr>
                  <p:spPr>
                    <a:xfrm>
                      <a:off x="7848604" y="5264715"/>
                      <a:ext cx="3659909" cy="46166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SG" sz="2400" b="1" i="1" smtClean="0">
                                    <a:solidFill>
                                      <a:srgbClr val="0099FF"/>
                                    </a:solidFill>
                                    <a:latin typeface="Cambria Math" panose="02040503050406030204" pitchFamily="18" charset="0"/>
                                  </a:rPr>
                                </m:ctrlPr>
                              </m:funcPr>
                              <m:fName>
                                <m:r>
                                  <a:rPr lang="en-SG" sz="2400" b="1" i="0" smtClean="0">
                                    <a:solidFill>
                                      <a:srgbClr val="0099FF"/>
                                    </a:solidFill>
                                    <a:latin typeface="Cambria Math" panose="02040503050406030204" pitchFamily="18" charset="0"/>
                                  </a:rPr>
                                  <m:t>𝐋𝐨𝐠𝐚𝐫𝐢𝐭𝐡𝐦</m:t>
                                </m:r>
                                <m:r>
                                  <a:rPr lang="en-SG" sz="2400" b="1" i="0" smtClean="0">
                                    <a:solidFill>
                                      <a:srgbClr val="0099FF"/>
                                    </a:solidFill>
                                    <a:latin typeface="Cambria Math" panose="02040503050406030204" pitchFamily="18" charset="0"/>
                                  </a:rPr>
                                  <m:t> </m:t>
                                </m:r>
                                <m:r>
                                  <a:rPr lang="en-SG" sz="2400" b="1" i="0" smtClean="0">
                                    <a:solidFill>
                                      <a:srgbClr val="0099FF"/>
                                    </a:solidFill>
                                    <a:latin typeface="Cambria Math" panose="02040503050406030204" pitchFamily="18" charset="0"/>
                                  </a:rPr>
                                  <m:t>𝐨𝐟</m:t>
                                </m:r>
                                <m:r>
                                  <a:rPr lang="en-SG" sz="2400" b="1" i="0" smtClean="0">
                                    <a:solidFill>
                                      <a:srgbClr val="0099FF"/>
                                    </a:solidFill>
                                    <a:latin typeface="Cambria Math" panose="02040503050406030204" pitchFamily="18" charset="0"/>
                                  </a:rPr>
                                  <m:t> </m:t>
                                </m:r>
                                <m:r>
                                  <a:rPr lang="en-SG" sz="2400" b="1" i="0" smtClean="0">
                                    <a:solidFill>
                                      <a:srgbClr val="0099FF"/>
                                    </a:solidFill>
                                    <a:latin typeface="Cambria Math" panose="02040503050406030204" pitchFamily="18" charset="0"/>
                                  </a:rPr>
                                  <m:t>𝐥𝐨𝐠</m:t>
                                </m:r>
                                <m:r>
                                  <a:rPr lang="en-SG" sz="2400" b="1" i="0" smtClean="0">
                                    <a:solidFill>
                                      <a:srgbClr val="0099FF"/>
                                    </a:solidFill>
                                    <a:latin typeface="Cambria Math" panose="02040503050406030204" pitchFamily="18" charset="0"/>
                                  </a:rPr>
                                  <m:t> (</m:t>
                                </m:r>
                                <m:r>
                                  <a:rPr lang="en-SG" sz="2400" b="1" i="0" smtClean="0">
                                    <a:solidFill>
                                      <a:srgbClr val="0099FF"/>
                                    </a:solidFill>
                                    <a:latin typeface="Cambria Math" panose="02040503050406030204" pitchFamily="18" charset="0"/>
                                  </a:rPr>
                                  <m:t>𝐥𝐨𝐠</m:t>
                                </m:r>
                              </m:fName>
                              <m:e>
                                <m:func>
                                  <m:funcPr>
                                    <m:ctrlPr>
                                      <a:rPr lang="en-SG" sz="2400" b="1" i="1" smtClean="0">
                                        <a:solidFill>
                                          <a:srgbClr val="0099FF"/>
                                        </a:solidFill>
                                        <a:latin typeface="Cambria Math" panose="02040503050406030204" pitchFamily="18" charset="0"/>
                                      </a:rPr>
                                    </m:ctrlPr>
                                  </m:funcPr>
                                  <m:fName>
                                    <m:r>
                                      <a:rPr lang="en-SG" sz="2400" b="1" i="0" smtClean="0">
                                        <a:solidFill>
                                          <a:srgbClr val="0099FF"/>
                                        </a:solidFill>
                                        <a:latin typeface="Cambria Math" panose="02040503050406030204" pitchFamily="18" charset="0"/>
                                      </a:rPr>
                                      <m:t>𝐥𝐨𝐠</m:t>
                                    </m:r>
                                  </m:fName>
                                  <m:e>
                                    <m:r>
                                      <a:rPr lang="en-SG" sz="2400" b="1" i="1" smtClean="0">
                                        <a:solidFill>
                                          <a:srgbClr val="0099FF"/>
                                        </a:solidFill>
                                        <a:latin typeface="Cambria Math" panose="02040503050406030204" pitchFamily="18" charset="0"/>
                                      </a:rPr>
                                      <m:t>𝒏</m:t>
                                    </m:r>
                                  </m:e>
                                </m:func>
                                <m:r>
                                  <a:rPr lang="en-SG" sz="2400" b="1" i="1" smtClean="0">
                                    <a:solidFill>
                                      <a:srgbClr val="0099FF"/>
                                    </a:solidFill>
                                    <a:latin typeface="Cambria Math" panose="02040503050406030204" pitchFamily="18" charset="0"/>
                                  </a:rPr>
                                  <m:t>)</m:t>
                                </m:r>
                              </m:e>
                            </m:func>
                          </m:oMath>
                        </m:oMathPara>
                      </a14:m>
                      <a:endParaRPr lang="en-SG" sz="2400" b="1" dirty="0">
                        <a:solidFill>
                          <a:srgbClr val="0099FF"/>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48604" y="5264715"/>
                      <a:ext cx="3659909" cy="461665"/>
                    </a:xfrm>
                    <a:prstGeom prst="rect">
                      <a:avLst/>
                    </a:prstGeom>
                    <a:blipFill>
                      <a:blip r:embed="rId10"/>
                      <a:stretch>
                        <a:fillRect l="-1498" r="-12646" b="-18421"/>
                      </a:stretch>
                    </a:blipFill>
                    <a:ln>
                      <a:noFill/>
                    </a:ln>
                  </p:spPr>
                  <p:txBody>
                    <a:bodyPr/>
                    <a:lstStyle/>
                    <a:p>
                      <a:r>
                        <a:rPr lang="en-SG">
                          <a:noFill/>
                        </a:rPr>
                        <a:t> </a:t>
                      </a:r>
                    </a:p>
                  </p:txBody>
                </p:sp>
              </mc:Fallback>
            </mc:AlternateContent>
            <p:cxnSp>
              <p:nvCxnSpPr>
                <p:cNvPr id="38" name="Straight Connector 37"/>
                <p:cNvCxnSpPr>
                  <a:stCxn id="7" idx="1"/>
                </p:cNvCxnSpPr>
                <p:nvPr/>
              </p:nvCxnSpPr>
              <p:spPr>
                <a:xfrm flipH="1" flipV="1">
                  <a:off x="6807200" y="5393906"/>
                  <a:ext cx="1041404" cy="101642"/>
                </a:xfrm>
                <a:prstGeom prst="line">
                  <a:avLst/>
                </a:prstGeom>
                <a:ln w="28575">
                  <a:solidFill>
                    <a:srgbClr val="0099FF"/>
                  </a:solidFill>
                  <a:prstDash val="dash"/>
                </a:ln>
              </p:spPr>
              <p:style>
                <a:lnRef idx="1">
                  <a:schemeClr val="accent1"/>
                </a:lnRef>
                <a:fillRef idx="0">
                  <a:schemeClr val="accent1"/>
                </a:fillRef>
                <a:effectRef idx="0">
                  <a:schemeClr val="accent1"/>
                </a:effectRef>
                <a:fontRef idx="minor">
                  <a:schemeClr val="tx1"/>
                </a:fontRef>
              </p:style>
            </p:cxnSp>
          </p:grpSp>
        </p:grpSp>
        <p:grpSp>
          <p:nvGrpSpPr>
            <p:cNvPr id="45" name="Group 44"/>
            <p:cNvGrpSpPr/>
            <p:nvPr/>
          </p:nvGrpSpPr>
          <p:grpSpPr>
            <a:xfrm>
              <a:off x="6945741" y="3240852"/>
              <a:ext cx="4996871" cy="1319766"/>
              <a:chOff x="6945741" y="3240852"/>
              <a:chExt cx="4996871" cy="1319766"/>
            </a:xfrm>
          </p:grpSpPr>
          <mc:AlternateContent xmlns:mc="http://schemas.openxmlformats.org/markup-compatibility/2006" xmlns:a14="http://schemas.microsoft.com/office/drawing/2010/main">
            <mc:Choice Requires="a14">
              <p:sp>
                <p:nvSpPr>
                  <p:cNvPr id="41" name="TextBox 40"/>
                  <p:cNvSpPr txBox="1"/>
                  <p:nvPr/>
                </p:nvSpPr>
                <p:spPr>
                  <a:xfrm>
                    <a:off x="8282703" y="3240852"/>
                    <a:ext cx="3659909" cy="47000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SG" sz="2400" b="1" i="1" smtClean="0">
                                  <a:solidFill>
                                    <a:schemeClr val="bg1">
                                      <a:lumMod val="50000"/>
                                    </a:schemeClr>
                                  </a:solidFill>
                                  <a:latin typeface="Cambria Math" panose="02040503050406030204" pitchFamily="18" charset="0"/>
                                </a:rPr>
                              </m:ctrlPr>
                            </m:sSupPr>
                            <m:e>
                              <m:d>
                                <m:dPr>
                                  <m:ctrlPr>
                                    <a:rPr lang="en-SG" sz="2400" b="1" i="1" smtClean="0">
                                      <a:solidFill>
                                        <a:schemeClr val="bg1">
                                          <a:lumMod val="50000"/>
                                        </a:schemeClr>
                                      </a:solidFill>
                                      <a:latin typeface="Cambria Math" panose="02040503050406030204" pitchFamily="18" charset="0"/>
                                    </a:rPr>
                                  </m:ctrlPr>
                                </m:dPr>
                                <m:e>
                                  <m:func>
                                    <m:funcPr>
                                      <m:ctrlPr>
                                        <a:rPr lang="en-SG" sz="2400" b="1" i="1" smtClean="0">
                                          <a:solidFill>
                                            <a:schemeClr val="bg1">
                                              <a:lumMod val="50000"/>
                                            </a:schemeClr>
                                          </a:solidFill>
                                          <a:latin typeface="Cambria Math" panose="02040503050406030204" pitchFamily="18" charset="0"/>
                                        </a:rPr>
                                      </m:ctrlPr>
                                    </m:funcPr>
                                    <m:fName>
                                      <m:r>
                                        <a:rPr lang="en-SG" sz="2400" b="1" i="0" smtClean="0">
                                          <a:solidFill>
                                            <a:schemeClr val="bg1">
                                              <a:lumMod val="50000"/>
                                            </a:schemeClr>
                                          </a:solidFill>
                                          <a:latin typeface="Cambria Math" panose="02040503050406030204" pitchFamily="18" charset="0"/>
                                        </a:rPr>
                                        <m:t>𝐥𝐠</m:t>
                                      </m:r>
                                    </m:fName>
                                    <m:e>
                                      <m:r>
                                        <a:rPr lang="en-SG" sz="2400" b="1" i="1" smtClean="0">
                                          <a:solidFill>
                                            <a:schemeClr val="bg1">
                                              <a:lumMod val="50000"/>
                                            </a:schemeClr>
                                          </a:solidFill>
                                          <a:latin typeface="Cambria Math" panose="02040503050406030204" pitchFamily="18" charset="0"/>
                                        </a:rPr>
                                        <m:t>𝒏</m:t>
                                      </m:r>
                                    </m:e>
                                  </m:func>
                                </m:e>
                              </m:d>
                            </m:e>
                            <m:sup>
                              <m:r>
                                <a:rPr lang="en-SG" sz="2400" b="1" i="1" smtClean="0">
                                  <a:solidFill>
                                    <a:schemeClr val="bg1">
                                      <a:lumMod val="50000"/>
                                    </a:schemeClr>
                                  </a:solidFill>
                                  <a:latin typeface="Cambria Math" panose="02040503050406030204" pitchFamily="18" charset="0"/>
                                </a:rPr>
                                <m:t>𝟐</m:t>
                              </m:r>
                            </m:sup>
                          </m:sSup>
                        </m:oMath>
                      </m:oMathPara>
                    </a14:m>
                    <a:endParaRPr lang="en-SG" sz="2400" b="1" dirty="0">
                      <a:solidFill>
                        <a:srgbClr val="336699"/>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8282703" y="3240852"/>
                    <a:ext cx="3659909" cy="470000"/>
                  </a:xfrm>
                  <a:prstGeom prst="rect">
                    <a:avLst/>
                  </a:prstGeom>
                  <a:blipFill>
                    <a:blip r:embed="rId11"/>
                    <a:stretch>
                      <a:fillRect b="-18182"/>
                    </a:stretch>
                  </a:blipFill>
                  <a:ln>
                    <a:noFill/>
                  </a:ln>
                </p:spPr>
                <p:txBody>
                  <a:bodyPr/>
                  <a:lstStyle/>
                  <a:p>
                    <a:r>
                      <a:rPr lang="en-SG">
                        <a:noFill/>
                      </a:rPr>
                      <a:t> </a:t>
                    </a:r>
                  </a:p>
                </p:txBody>
              </p:sp>
            </mc:Fallback>
          </mc:AlternateContent>
          <p:cxnSp>
            <p:nvCxnSpPr>
              <p:cNvPr id="43" name="Straight Connector 42"/>
              <p:cNvCxnSpPr/>
              <p:nvPr/>
            </p:nvCxnSpPr>
            <p:spPr>
              <a:xfrm flipV="1">
                <a:off x="6945741" y="3531721"/>
                <a:ext cx="2613895" cy="1028897"/>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2400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p:cTn id="7" dur="500" fill="hold"/>
                                        <p:tgtEl>
                                          <p:spTgt spid="74"/>
                                        </p:tgtEl>
                                        <p:attrNameLst>
                                          <p:attrName>ppt_w</p:attrName>
                                        </p:attrNameLst>
                                      </p:cBhvr>
                                      <p:tavLst>
                                        <p:tav tm="0">
                                          <p:val>
                                            <p:fltVal val="0"/>
                                          </p:val>
                                        </p:tav>
                                        <p:tav tm="100000">
                                          <p:val>
                                            <p:strVal val="#ppt_w"/>
                                          </p:val>
                                        </p:tav>
                                      </p:tavLst>
                                    </p:anim>
                                    <p:anim calcmode="lin" valueType="num">
                                      <p:cBhvr>
                                        <p:cTn id="8" dur="500" fill="hold"/>
                                        <p:tgtEl>
                                          <p:spTgt spid="74"/>
                                        </p:tgtEl>
                                        <p:attrNameLst>
                                          <p:attrName>ppt_h</p:attrName>
                                        </p:attrNameLst>
                                      </p:cBhvr>
                                      <p:tavLst>
                                        <p:tav tm="0">
                                          <p:val>
                                            <p:fltVal val="0"/>
                                          </p:val>
                                        </p:tav>
                                        <p:tav tm="100000">
                                          <p:val>
                                            <p:strVal val="#ppt_h"/>
                                          </p:val>
                                        </p:tav>
                                      </p:tavLst>
                                    </p:anim>
                                    <p:animEffect transition="in" filter="fade">
                                      <p:cBhvr>
                                        <p:cTn id="9"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Classes </a:t>
            </a:r>
            <a:r>
              <a:rPr lang="en-SG" smtClean="0"/>
              <a:t>of Functions</a:t>
            </a:r>
            <a:endParaRPr lang="en-SG"/>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22</a:t>
            </a:fld>
            <a:endParaRPr lang="en-SG"/>
          </a:p>
        </p:txBody>
      </p:sp>
      <p:pic>
        <p:nvPicPr>
          <p:cNvPr id="7" name="Content Placeholder 6" descr="GrowthFunctions2.png"/>
          <p:cNvPicPr>
            <a:picLocks noGrp="1" noChangeAspect="1"/>
          </p:cNvPicPr>
          <p:nvPr>
            <p:ph idx="1"/>
          </p:nvPr>
        </p:nvPicPr>
        <p:blipFill>
          <a:blip r:embed="rId2"/>
          <a:stretch>
            <a:fillRect/>
          </a:stretch>
        </p:blipFill>
        <p:spPr>
          <a:xfrm>
            <a:off x="2419350" y="1659731"/>
            <a:ext cx="7353300" cy="4505325"/>
          </a:xfrm>
          <a:prstGeom prst="rect">
            <a:avLst/>
          </a:prstGeom>
          <a:noFill/>
          <a:ln>
            <a:solidFill>
              <a:srgbClr val="FF0000"/>
            </a:solidFill>
          </a:ln>
        </p:spPr>
      </p:pic>
      <p:sp>
        <p:nvSpPr>
          <p:cNvPr id="3" name="Date Placeholder 2"/>
          <p:cNvSpPr>
            <a:spLocks noGrp="1"/>
          </p:cNvSpPr>
          <p:nvPr>
            <p:ph type="dt" sz="half" idx="10"/>
          </p:nvPr>
        </p:nvSpPr>
        <p:spPr/>
        <p:txBody>
          <a:bodyPr/>
          <a:lstStyle/>
          <a:p>
            <a:fld id="{B6830A9B-ABE2-460B-B790-B680AC4AC4F4}" type="datetime3">
              <a:rPr lang="en-US" smtClean="0"/>
              <a:t>9 July 2020</a:t>
            </a:fld>
            <a:endParaRPr lang="en-SG"/>
          </a:p>
        </p:txBody>
      </p:sp>
    </p:spTree>
    <p:extLst>
      <p:ext uri="{BB962C8B-B14F-4D97-AF65-F5344CB8AC3E}">
        <p14:creationId xmlns:p14="http://schemas.microsoft.com/office/powerpoint/2010/main" val="3146495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Classes </a:t>
            </a:r>
            <a:r>
              <a:rPr lang="en-SG" smtClean="0"/>
              <a:t>of Functions</a:t>
            </a:r>
            <a:endParaRPr lang="en-SG"/>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23</a:t>
            </a:fld>
            <a:endParaRPr lang="en-SG"/>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043128120"/>
              </p:ext>
            </p:extLst>
          </p:nvPr>
        </p:nvGraphicFramePr>
        <p:xfrm>
          <a:off x="1756578" y="1582738"/>
          <a:ext cx="8678844" cy="4752000"/>
        </p:xfrm>
        <a:graphic>
          <a:graphicData uri="http://schemas.openxmlformats.org/drawingml/2006/table">
            <a:tbl>
              <a:tblPr/>
              <a:tblGrid>
                <a:gridCol w="512445">
                  <a:extLst>
                    <a:ext uri="{9D8B030D-6E8A-4147-A177-3AD203B41FA5}">
                      <a16:colId xmlns:a16="http://schemas.microsoft.com/office/drawing/2014/main" val="20000"/>
                    </a:ext>
                  </a:extLst>
                </a:gridCol>
                <a:gridCol w="1066352">
                  <a:extLst>
                    <a:ext uri="{9D8B030D-6E8A-4147-A177-3AD203B41FA5}">
                      <a16:colId xmlns:a16="http://schemas.microsoft.com/office/drawing/2014/main" val="20001"/>
                    </a:ext>
                  </a:extLst>
                </a:gridCol>
                <a:gridCol w="1039906">
                  <a:extLst>
                    <a:ext uri="{9D8B030D-6E8A-4147-A177-3AD203B41FA5}">
                      <a16:colId xmlns:a16="http://schemas.microsoft.com/office/drawing/2014/main" val="20002"/>
                    </a:ext>
                  </a:extLst>
                </a:gridCol>
                <a:gridCol w="448235">
                  <a:extLst>
                    <a:ext uri="{9D8B030D-6E8A-4147-A177-3AD203B41FA5}">
                      <a16:colId xmlns:a16="http://schemas.microsoft.com/office/drawing/2014/main" val="20003"/>
                    </a:ext>
                  </a:extLst>
                </a:gridCol>
                <a:gridCol w="1165412">
                  <a:extLst>
                    <a:ext uri="{9D8B030D-6E8A-4147-A177-3AD203B41FA5}">
                      <a16:colId xmlns:a16="http://schemas.microsoft.com/office/drawing/2014/main" val="20004"/>
                    </a:ext>
                  </a:extLst>
                </a:gridCol>
                <a:gridCol w="806823">
                  <a:extLst>
                    <a:ext uri="{9D8B030D-6E8A-4147-A177-3AD203B41FA5}">
                      <a16:colId xmlns:a16="http://schemas.microsoft.com/office/drawing/2014/main" val="20005"/>
                    </a:ext>
                  </a:extLst>
                </a:gridCol>
                <a:gridCol w="640363">
                  <a:extLst>
                    <a:ext uri="{9D8B030D-6E8A-4147-A177-3AD203B41FA5}">
                      <a16:colId xmlns:a16="http://schemas.microsoft.com/office/drawing/2014/main" val="20006"/>
                    </a:ext>
                  </a:extLst>
                </a:gridCol>
                <a:gridCol w="936089">
                  <a:extLst>
                    <a:ext uri="{9D8B030D-6E8A-4147-A177-3AD203B41FA5}">
                      <a16:colId xmlns:a16="http://schemas.microsoft.com/office/drawing/2014/main" val="20007"/>
                    </a:ext>
                  </a:extLst>
                </a:gridCol>
                <a:gridCol w="864082">
                  <a:extLst>
                    <a:ext uri="{9D8B030D-6E8A-4147-A177-3AD203B41FA5}">
                      <a16:colId xmlns:a16="http://schemas.microsoft.com/office/drawing/2014/main" val="20008"/>
                    </a:ext>
                  </a:extLst>
                </a:gridCol>
                <a:gridCol w="1199137">
                  <a:extLst>
                    <a:ext uri="{9D8B030D-6E8A-4147-A177-3AD203B41FA5}">
                      <a16:colId xmlns:a16="http://schemas.microsoft.com/office/drawing/2014/main" val="20009"/>
                    </a:ext>
                  </a:extLst>
                </a:gridCol>
              </a:tblGrid>
              <a:tr h="432000">
                <a:tc>
                  <a:txBody>
                    <a:bodyPr/>
                    <a:lstStyle/>
                    <a:p>
                      <a:pPr algn="ctr" fontAlgn="b"/>
                      <a:r>
                        <a:rPr lang="en-US" sz="1200" b="1" i="0" u="none" strike="noStrike" dirty="0">
                          <a:solidFill>
                            <a:srgbClr val="000000"/>
                          </a:solidFill>
                          <a:latin typeface="Bookman Old Style" pitchFamily="18" charset="0"/>
                        </a:rPr>
                        <a:t>X</a:t>
                      </a:r>
                      <a:endParaRPr lang="en-SG" sz="1200" b="1" i="0" u="none" strike="noStrike" dirty="0">
                        <a:solidFill>
                          <a:srgbClr val="000000"/>
                        </a:solidFill>
                        <a:latin typeface="Bookman Old Style" pitchFamily="18" charset="0"/>
                      </a:endParaRP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tc>
                  <a:txBody>
                    <a:bodyPr/>
                    <a:lstStyle/>
                    <a:p>
                      <a:pPr algn="ctr" fontAlgn="b"/>
                      <a:r>
                        <a:rPr lang="en-SG" sz="1800" b="1" i="0" u="none" strike="noStrike" dirty="0">
                          <a:solidFill>
                            <a:srgbClr val="000000"/>
                          </a:solidFill>
                          <a:latin typeface="Bookman Old Style" pitchFamily="18" charset="0"/>
                        </a:rPr>
                        <a:t>log n</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tc>
                  <a:txBody>
                    <a:bodyPr/>
                    <a:lstStyle/>
                    <a:p>
                      <a:pPr algn="ctr" fontAlgn="b"/>
                      <a:r>
                        <a:rPr lang="en-SG" sz="1800" b="1" i="0" u="none" strike="noStrike" dirty="0" err="1">
                          <a:solidFill>
                            <a:srgbClr val="000000"/>
                          </a:solidFill>
                          <a:latin typeface="Bookman Old Style" pitchFamily="18" charset="0"/>
                        </a:rPr>
                        <a:t>sqrt</a:t>
                      </a:r>
                      <a:r>
                        <a:rPr lang="en-SG" sz="1800" b="1" i="0" u="none" strike="noStrike" dirty="0">
                          <a:solidFill>
                            <a:srgbClr val="000000"/>
                          </a:solidFill>
                          <a:latin typeface="Bookman Old Style" pitchFamily="18" charset="0"/>
                        </a:rPr>
                        <a:t> n</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tc>
                  <a:txBody>
                    <a:bodyPr/>
                    <a:lstStyle/>
                    <a:p>
                      <a:pPr algn="ctr" fontAlgn="b"/>
                      <a:r>
                        <a:rPr lang="en-SG" sz="1800" b="1" i="0" u="none" strike="noStrike" dirty="0">
                          <a:solidFill>
                            <a:srgbClr val="000000"/>
                          </a:solidFill>
                          <a:latin typeface="Bookman Old Style" pitchFamily="18" charset="0"/>
                        </a:rPr>
                        <a:t>n</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tc>
                  <a:txBody>
                    <a:bodyPr/>
                    <a:lstStyle/>
                    <a:p>
                      <a:pPr algn="ctr" fontAlgn="b"/>
                      <a:r>
                        <a:rPr lang="en-SG" sz="1800" b="1" i="0" u="none" strike="noStrike" dirty="0" err="1">
                          <a:solidFill>
                            <a:srgbClr val="000000"/>
                          </a:solidFill>
                          <a:latin typeface="Bookman Old Style" pitchFamily="18" charset="0"/>
                        </a:rPr>
                        <a:t>nlogn</a:t>
                      </a:r>
                      <a:endParaRPr lang="en-SG" sz="1800" b="1" i="0" u="none" strike="noStrike" dirty="0">
                        <a:solidFill>
                          <a:srgbClr val="000000"/>
                        </a:solidFill>
                        <a:latin typeface="Bookman Old Style" pitchFamily="18" charset="0"/>
                      </a:endParaRP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tc>
                  <a:txBody>
                    <a:bodyPr/>
                    <a:lstStyle/>
                    <a:p>
                      <a:pPr algn="ctr" fontAlgn="b"/>
                      <a:r>
                        <a:rPr lang="en-SG" sz="1800" b="1" i="0" u="none" strike="noStrike" dirty="0">
                          <a:solidFill>
                            <a:srgbClr val="000000"/>
                          </a:solidFill>
                          <a:latin typeface="Bookman Old Style" pitchFamily="18" charset="0"/>
                        </a:rPr>
                        <a:t>100n</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tc>
                  <a:txBody>
                    <a:bodyPr/>
                    <a:lstStyle/>
                    <a:p>
                      <a:pPr algn="ctr" fontAlgn="b"/>
                      <a:r>
                        <a:rPr lang="en-SG" sz="1800" b="1" i="0" u="none" strike="noStrike" dirty="0">
                          <a:solidFill>
                            <a:srgbClr val="000000"/>
                          </a:solidFill>
                          <a:latin typeface="Bookman Old Style" pitchFamily="18" charset="0"/>
                        </a:rPr>
                        <a:t>n</a:t>
                      </a:r>
                      <a:r>
                        <a:rPr lang="en-SG" sz="1800" b="1" i="0" u="none" strike="noStrike" baseline="30000" dirty="0">
                          <a:solidFill>
                            <a:srgbClr val="000000"/>
                          </a:solidFill>
                          <a:latin typeface="Bookman Old Style" pitchFamily="18" charset="0"/>
                        </a:rPr>
                        <a:t>2</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tc>
                  <a:txBody>
                    <a:bodyPr/>
                    <a:lstStyle/>
                    <a:p>
                      <a:pPr algn="ctr" fontAlgn="b"/>
                      <a:r>
                        <a:rPr lang="en-SG" sz="1800" b="1" i="0" u="none" strike="noStrike" dirty="0">
                          <a:solidFill>
                            <a:srgbClr val="000000"/>
                          </a:solidFill>
                          <a:latin typeface="Bookman Old Style" pitchFamily="18" charset="0"/>
                        </a:rPr>
                        <a:t>n</a:t>
                      </a:r>
                      <a:r>
                        <a:rPr lang="en-SG" sz="1800" b="1" i="0" u="none" strike="noStrike" baseline="30000" dirty="0">
                          <a:solidFill>
                            <a:srgbClr val="000000"/>
                          </a:solidFill>
                          <a:latin typeface="Bookman Old Style" pitchFamily="18" charset="0"/>
                        </a:rPr>
                        <a:t>3</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tc>
                  <a:txBody>
                    <a:bodyPr/>
                    <a:lstStyle/>
                    <a:p>
                      <a:pPr algn="ctr" fontAlgn="b"/>
                      <a:r>
                        <a:rPr lang="en-SG" sz="1800" b="1" i="0" u="none" strike="noStrike" dirty="0">
                          <a:solidFill>
                            <a:srgbClr val="000000"/>
                          </a:solidFill>
                          <a:latin typeface="Bookman Old Style" pitchFamily="18" charset="0"/>
                        </a:rPr>
                        <a:t>2</a:t>
                      </a:r>
                      <a:r>
                        <a:rPr lang="en-SG" sz="1800" b="1" i="0" u="none" strike="noStrike" baseline="30000" dirty="0">
                          <a:solidFill>
                            <a:srgbClr val="000000"/>
                          </a:solidFill>
                          <a:latin typeface="Bookman Old Style" pitchFamily="18" charset="0"/>
                        </a:rPr>
                        <a:t>n</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tc>
                  <a:txBody>
                    <a:bodyPr/>
                    <a:lstStyle/>
                    <a:p>
                      <a:pPr algn="ctr" fontAlgn="b"/>
                      <a:r>
                        <a:rPr lang="en-SG" sz="1800" b="1" i="0" u="none" strike="noStrike" dirty="0">
                          <a:solidFill>
                            <a:srgbClr val="000000"/>
                          </a:solidFill>
                          <a:latin typeface="Bookman Old Style" pitchFamily="18" charset="0"/>
                        </a:rPr>
                        <a:t>n!</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432000">
                <a:tc>
                  <a:txBody>
                    <a:bodyPr/>
                    <a:lstStyle/>
                    <a:p>
                      <a:pPr algn="ctr" fontAlgn="b"/>
                      <a:r>
                        <a:rPr lang="en-SG" sz="1200" b="1" i="0" u="none" strike="noStrike" dirty="0">
                          <a:solidFill>
                            <a:srgbClr val="000000"/>
                          </a:solidFill>
                          <a:latin typeface="Bookman Old Style" pitchFamily="18" charset="0"/>
                        </a:rPr>
                        <a:t>1</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tc>
                  <a:txBody>
                    <a:bodyPr/>
                    <a:lstStyle/>
                    <a:p>
                      <a:pPr algn="ctr" fontAlgn="b"/>
                      <a:r>
                        <a:rPr lang="en-SG" sz="1400" b="1" i="0" u="none" strike="noStrike" dirty="0">
                          <a:solidFill>
                            <a:srgbClr val="000000"/>
                          </a:solidFill>
                          <a:latin typeface="Bookman Old Style" pitchFamily="18" charset="0"/>
                        </a:rPr>
                        <a:t>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1</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1</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100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1</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1</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2</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1</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1"/>
                  </a:ext>
                </a:extLst>
              </a:tr>
              <a:tr h="432000">
                <a:tc>
                  <a:txBody>
                    <a:bodyPr/>
                    <a:lstStyle/>
                    <a:p>
                      <a:pPr algn="ctr" fontAlgn="b"/>
                      <a:r>
                        <a:rPr lang="en-SG" sz="1200" b="1" i="0" u="none" strike="noStrike" dirty="0">
                          <a:solidFill>
                            <a:srgbClr val="000000"/>
                          </a:solidFill>
                          <a:latin typeface="Bookman Old Style" pitchFamily="18" charset="0"/>
                        </a:rPr>
                        <a:t>2</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tc>
                  <a:txBody>
                    <a:bodyPr/>
                    <a:lstStyle/>
                    <a:p>
                      <a:pPr algn="ctr" fontAlgn="b"/>
                      <a:r>
                        <a:rPr lang="en-SG" sz="1400" b="1" i="0" u="none" strike="noStrike" dirty="0">
                          <a:solidFill>
                            <a:srgbClr val="000000"/>
                          </a:solidFill>
                          <a:latin typeface="Bookman Old Style" pitchFamily="18" charset="0"/>
                        </a:rPr>
                        <a:t>0.30103</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1.414214</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2</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0.60206</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200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4</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8</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4</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2</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2"/>
                  </a:ext>
                </a:extLst>
              </a:tr>
              <a:tr h="432000">
                <a:tc>
                  <a:txBody>
                    <a:bodyPr/>
                    <a:lstStyle/>
                    <a:p>
                      <a:pPr algn="ctr" fontAlgn="b"/>
                      <a:r>
                        <a:rPr lang="en-SG" sz="1200" b="1" i="0" u="none" strike="noStrike" dirty="0">
                          <a:solidFill>
                            <a:srgbClr val="000000"/>
                          </a:solidFill>
                          <a:latin typeface="Bookman Old Style" pitchFamily="18" charset="0"/>
                        </a:rPr>
                        <a:t>3</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tc>
                  <a:txBody>
                    <a:bodyPr/>
                    <a:lstStyle/>
                    <a:p>
                      <a:pPr algn="ctr" fontAlgn="b"/>
                      <a:r>
                        <a:rPr lang="en-SG" sz="1400" b="1" i="0" u="none" strike="noStrike" dirty="0">
                          <a:solidFill>
                            <a:srgbClr val="000000"/>
                          </a:solidFill>
                          <a:latin typeface="Bookman Old Style" pitchFamily="18" charset="0"/>
                        </a:rPr>
                        <a:t>0.477121</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1.732051</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3</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1.431364</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300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9</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27</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8</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6</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3"/>
                  </a:ext>
                </a:extLst>
              </a:tr>
              <a:tr h="432000">
                <a:tc>
                  <a:txBody>
                    <a:bodyPr/>
                    <a:lstStyle/>
                    <a:p>
                      <a:pPr algn="ctr" fontAlgn="b"/>
                      <a:r>
                        <a:rPr lang="en-SG" sz="1200" b="1" i="0" u="none" strike="noStrike" dirty="0">
                          <a:solidFill>
                            <a:srgbClr val="000000"/>
                          </a:solidFill>
                          <a:latin typeface="Bookman Old Style" pitchFamily="18" charset="0"/>
                        </a:rPr>
                        <a:t>4</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tc>
                  <a:txBody>
                    <a:bodyPr/>
                    <a:lstStyle/>
                    <a:p>
                      <a:pPr algn="ctr" fontAlgn="b"/>
                      <a:r>
                        <a:rPr lang="en-SG" sz="1400" b="1" i="0" u="none" strike="noStrike" dirty="0">
                          <a:solidFill>
                            <a:srgbClr val="000000"/>
                          </a:solidFill>
                          <a:latin typeface="Bookman Old Style" pitchFamily="18" charset="0"/>
                        </a:rPr>
                        <a:t>0.60206</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2</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4</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2.40824</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400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16</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64</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16</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24</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4"/>
                  </a:ext>
                </a:extLst>
              </a:tr>
              <a:tr h="432000">
                <a:tc>
                  <a:txBody>
                    <a:bodyPr/>
                    <a:lstStyle/>
                    <a:p>
                      <a:pPr algn="ctr" fontAlgn="b"/>
                      <a:r>
                        <a:rPr lang="en-SG" sz="1200" b="1" i="0" u="none" strike="noStrike" dirty="0">
                          <a:solidFill>
                            <a:srgbClr val="000000"/>
                          </a:solidFill>
                          <a:latin typeface="Bookman Old Style" pitchFamily="18" charset="0"/>
                        </a:rPr>
                        <a:t>5</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tc>
                  <a:txBody>
                    <a:bodyPr/>
                    <a:lstStyle/>
                    <a:p>
                      <a:pPr algn="ctr" fontAlgn="b"/>
                      <a:r>
                        <a:rPr lang="en-SG" sz="1400" b="1" i="0" u="none" strike="noStrike" dirty="0">
                          <a:solidFill>
                            <a:srgbClr val="000000"/>
                          </a:solidFill>
                          <a:latin typeface="Bookman Old Style" pitchFamily="18" charset="0"/>
                        </a:rPr>
                        <a:t>0.69897</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2.236068</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5</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3.49485</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500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25</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125</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32</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120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5"/>
                  </a:ext>
                </a:extLst>
              </a:tr>
              <a:tr h="432000">
                <a:tc>
                  <a:txBody>
                    <a:bodyPr/>
                    <a:lstStyle/>
                    <a:p>
                      <a:pPr algn="ctr" fontAlgn="b"/>
                      <a:r>
                        <a:rPr lang="en-SG" sz="1200" b="1" i="0" u="none" strike="noStrike" dirty="0">
                          <a:solidFill>
                            <a:srgbClr val="000000"/>
                          </a:solidFill>
                          <a:latin typeface="Bookman Old Style" pitchFamily="18" charset="0"/>
                        </a:rPr>
                        <a:t>6</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tc>
                  <a:txBody>
                    <a:bodyPr/>
                    <a:lstStyle/>
                    <a:p>
                      <a:pPr algn="ctr" fontAlgn="b"/>
                      <a:r>
                        <a:rPr lang="en-SG" sz="1400" b="1" i="0" u="none" strike="noStrike" dirty="0">
                          <a:solidFill>
                            <a:srgbClr val="000000"/>
                          </a:solidFill>
                          <a:latin typeface="Bookman Old Style" pitchFamily="18" charset="0"/>
                        </a:rPr>
                        <a:t>0.778151</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2.44949</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6</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4.668908</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600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36</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216</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64</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720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6"/>
                  </a:ext>
                </a:extLst>
              </a:tr>
              <a:tr h="432000">
                <a:tc>
                  <a:txBody>
                    <a:bodyPr/>
                    <a:lstStyle/>
                    <a:p>
                      <a:pPr algn="ctr" fontAlgn="b"/>
                      <a:r>
                        <a:rPr lang="en-SG" sz="1200" b="1" i="0" u="none" strike="noStrike" dirty="0">
                          <a:solidFill>
                            <a:srgbClr val="000000"/>
                          </a:solidFill>
                          <a:latin typeface="Bookman Old Style" pitchFamily="18" charset="0"/>
                        </a:rPr>
                        <a:t>7</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tc>
                  <a:txBody>
                    <a:bodyPr/>
                    <a:lstStyle/>
                    <a:p>
                      <a:pPr algn="ctr" fontAlgn="b"/>
                      <a:r>
                        <a:rPr lang="en-SG" sz="1400" b="1" i="0" u="none" strike="noStrike" dirty="0">
                          <a:solidFill>
                            <a:srgbClr val="000000"/>
                          </a:solidFill>
                          <a:latin typeface="Bookman Old Style" pitchFamily="18" charset="0"/>
                        </a:rPr>
                        <a:t>0.845098</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2.645751</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7</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5.915686</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700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49</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343</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128</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5040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7"/>
                  </a:ext>
                </a:extLst>
              </a:tr>
              <a:tr h="432000">
                <a:tc>
                  <a:txBody>
                    <a:bodyPr/>
                    <a:lstStyle/>
                    <a:p>
                      <a:pPr algn="ctr" fontAlgn="b"/>
                      <a:r>
                        <a:rPr lang="en-SG" sz="1200" b="1" i="0" u="none" strike="noStrike" dirty="0">
                          <a:solidFill>
                            <a:srgbClr val="000000"/>
                          </a:solidFill>
                          <a:latin typeface="Bookman Old Style" pitchFamily="18" charset="0"/>
                        </a:rPr>
                        <a:t>8</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tc>
                  <a:txBody>
                    <a:bodyPr/>
                    <a:lstStyle/>
                    <a:p>
                      <a:pPr algn="ctr" fontAlgn="b"/>
                      <a:r>
                        <a:rPr lang="en-SG" sz="1400" b="1" i="0" u="none" strike="noStrike" dirty="0">
                          <a:solidFill>
                            <a:srgbClr val="000000"/>
                          </a:solidFill>
                          <a:latin typeface="Bookman Old Style" pitchFamily="18" charset="0"/>
                        </a:rPr>
                        <a:t>0.90309</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2.828427</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8</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7.22472</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800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64</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512</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256</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40320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8"/>
                  </a:ext>
                </a:extLst>
              </a:tr>
              <a:tr h="432000">
                <a:tc>
                  <a:txBody>
                    <a:bodyPr/>
                    <a:lstStyle/>
                    <a:p>
                      <a:pPr algn="ctr" fontAlgn="b"/>
                      <a:r>
                        <a:rPr lang="en-SG" sz="1200" b="1" i="0" u="none" strike="noStrike" dirty="0">
                          <a:solidFill>
                            <a:srgbClr val="000000"/>
                          </a:solidFill>
                          <a:latin typeface="Bookman Old Style" pitchFamily="18" charset="0"/>
                        </a:rPr>
                        <a:t>9</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tc>
                  <a:txBody>
                    <a:bodyPr/>
                    <a:lstStyle/>
                    <a:p>
                      <a:pPr algn="ctr" fontAlgn="b"/>
                      <a:r>
                        <a:rPr lang="en-SG" sz="1400" b="1" i="0" u="none" strike="noStrike" dirty="0">
                          <a:solidFill>
                            <a:srgbClr val="000000"/>
                          </a:solidFill>
                          <a:latin typeface="Bookman Old Style" pitchFamily="18" charset="0"/>
                        </a:rPr>
                        <a:t>0.954243</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3</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9</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8.588183</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900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81</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729</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512</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362880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09"/>
                  </a:ext>
                </a:extLst>
              </a:tr>
              <a:tr h="432000">
                <a:tc>
                  <a:txBody>
                    <a:bodyPr/>
                    <a:lstStyle/>
                    <a:p>
                      <a:pPr algn="ctr" fontAlgn="b"/>
                      <a:r>
                        <a:rPr lang="en-SG" sz="1200" b="1" i="0" u="none" strike="noStrike" dirty="0">
                          <a:solidFill>
                            <a:srgbClr val="000000"/>
                          </a:solidFill>
                          <a:latin typeface="Bookman Old Style" pitchFamily="18" charset="0"/>
                        </a:rPr>
                        <a:t>10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solidFill>
                      <a:schemeClr val="accent6">
                        <a:lumMod val="40000"/>
                        <a:lumOff val="60000"/>
                      </a:schemeClr>
                    </a:solidFill>
                  </a:tcPr>
                </a:tc>
                <a:tc>
                  <a:txBody>
                    <a:bodyPr/>
                    <a:lstStyle/>
                    <a:p>
                      <a:pPr algn="ctr" fontAlgn="b"/>
                      <a:r>
                        <a:rPr lang="en-SG" sz="1400" b="1" i="0" u="none" strike="noStrike" dirty="0">
                          <a:solidFill>
                            <a:srgbClr val="000000"/>
                          </a:solidFill>
                          <a:latin typeface="Bookman Old Style" pitchFamily="18" charset="0"/>
                        </a:rPr>
                        <a:t>1</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3.162278</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10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10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1000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100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1000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a:solidFill>
                            <a:srgbClr val="000000"/>
                          </a:solidFill>
                          <a:latin typeface="Bookman Old Style" pitchFamily="18" charset="0"/>
                        </a:rPr>
                        <a:t>1024</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tc>
                  <a:txBody>
                    <a:bodyPr/>
                    <a:lstStyle/>
                    <a:p>
                      <a:pPr algn="ctr" fontAlgn="b"/>
                      <a:r>
                        <a:rPr lang="en-SG" sz="1400" b="1" i="0" u="none" strike="noStrike" dirty="0">
                          <a:solidFill>
                            <a:srgbClr val="000000"/>
                          </a:solidFill>
                          <a:latin typeface="Bookman Old Style" pitchFamily="18" charset="0"/>
                        </a:rPr>
                        <a:t>3628800</a:t>
                      </a:r>
                    </a:p>
                  </a:txBody>
                  <a:tcPr marL="9525" marR="9525" marT="9525" marB="0" anchor="b">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 name="Date Placeholder 2"/>
          <p:cNvSpPr>
            <a:spLocks noGrp="1"/>
          </p:cNvSpPr>
          <p:nvPr>
            <p:ph type="dt" sz="half" idx="10"/>
          </p:nvPr>
        </p:nvSpPr>
        <p:spPr/>
        <p:txBody>
          <a:bodyPr/>
          <a:lstStyle/>
          <a:p>
            <a:fld id="{1874FF9A-AFCC-4C38-BDEE-ADFC41B85DC9}" type="datetime3">
              <a:rPr lang="en-US" smtClean="0"/>
              <a:t>9 July 2020</a:t>
            </a:fld>
            <a:endParaRPr lang="en-SG"/>
          </a:p>
        </p:txBody>
      </p:sp>
    </p:spTree>
    <p:extLst>
      <p:ext uri="{BB962C8B-B14F-4D97-AF65-F5344CB8AC3E}">
        <p14:creationId xmlns:p14="http://schemas.microsoft.com/office/powerpoint/2010/main" val="2692376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In conclusion</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buNone/>
                </a:pPr>
                <a:r>
                  <a:rPr lang="en-SG" sz="2000" dirty="0" smtClean="0"/>
                  <a:t>The asymptotic growth rate of various functions can be summarized as follow:</a:t>
                </a:r>
              </a:p>
              <a:p>
                <a14:m>
                  <m:oMath xmlns:m="http://schemas.openxmlformats.org/officeDocument/2006/math">
                    <m:r>
                      <a:rPr lang="en-SG" sz="2000" i="1" dirty="0" smtClean="0">
                        <a:latin typeface="Cambria Math" panose="02040503050406030204" pitchFamily="18" charset="0"/>
                      </a:rPr>
                      <m:t>𝐶𝑜𝑛𝑠𝑡𝑎𝑛𝑡</m:t>
                    </m:r>
                  </m:oMath>
                </a14:m>
                <a:endParaRPr lang="en-SG" sz="2000" dirty="0" smtClean="0"/>
              </a:p>
              <a:p>
                <a14:m>
                  <m:oMath xmlns:m="http://schemas.openxmlformats.org/officeDocument/2006/math">
                    <m:r>
                      <a:rPr lang="en-SG" sz="2000" b="0" i="1" dirty="0" smtClean="0">
                        <a:latin typeface="Cambria Math" panose="02040503050406030204" pitchFamily="18" charset="0"/>
                      </a:rPr>
                      <m:t>𝐿𝑜𝑔</m:t>
                    </m:r>
                    <m:r>
                      <a:rPr lang="en-SG" sz="2000" b="0" i="1" dirty="0" smtClean="0">
                        <a:latin typeface="Cambria Math" panose="02040503050406030204" pitchFamily="18" charset="0"/>
                      </a:rPr>
                      <m:t>⁡</m:t>
                    </m:r>
                    <m:r>
                      <a:rPr lang="en-SG" sz="2000" b="0" i="1" dirty="0" smtClean="0">
                        <a:latin typeface="Cambria Math" panose="02040503050406030204" pitchFamily="18" charset="0"/>
                      </a:rPr>
                      <m:t>𝑙𝑜𝑔</m:t>
                    </m:r>
                    <m:r>
                      <a:rPr lang="en-SG" sz="2000" b="0" i="1" dirty="0" smtClean="0">
                        <a:latin typeface="Cambria Math" panose="02040503050406030204" pitchFamily="18" charset="0"/>
                      </a:rPr>
                      <m:t>⁡</m:t>
                    </m:r>
                    <m:r>
                      <a:rPr lang="en-SG" sz="2000" b="0" i="1" dirty="0" smtClean="0">
                        <a:latin typeface="Cambria Math" panose="02040503050406030204" pitchFamily="18" charset="0"/>
                      </a:rPr>
                      <m:t>𝑛</m:t>
                    </m:r>
                    <m:r>
                      <a:rPr lang="en-SG" sz="2000" b="0" i="1" dirty="0" smtClean="0">
                        <a:latin typeface="Cambria Math" panose="02040503050406030204" pitchFamily="18" charset="0"/>
                      </a:rPr>
                      <m:t> </m:t>
                    </m:r>
                  </m:oMath>
                </a14:m>
                <a:endParaRPr lang="en-SG" sz="2000" b="0" i="1" dirty="0" smtClean="0"/>
              </a:p>
              <a:p>
                <a14:m>
                  <m:oMath xmlns:m="http://schemas.openxmlformats.org/officeDocument/2006/math">
                    <m:r>
                      <a:rPr lang="en-SG" sz="2000" b="0" i="1" smtClean="0">
                        <a:latin typeface="Cambria Math" panose="02040503050406030204" pitchFamily="18" charset="0"/>
                      </a:rPr>
                      <m:t>𝐿𝑜𝑔𝑎𝑟𝑖𝑡h𝑚𝑖𝑐</m:t>
                    </m:r>
                  </m:oMath>
                </a14:m>
                <a:endParaRPr lang="en-SG" sz="2000" b="0" dirty="0" smtClean="0"/>
              </a:p>
              <a:p>
                <a14:m>
                  <m:oMath xmlns:m="http://schemas.openxmlformats.org/officeDocument/2006/math">
                    <m:r>
                      <a:rPr lang="en-SG" sz="2000" b="0" i="1" dirty="0" smtClean="0">
                        <a:latin typeface="Cambria Math" panose="02040503050406030204" pitchFamily="18" charset="0"/>
                      </a:rPr>
                      <m:t>𝑃𝑜𝑙𝑦𝑙𝑜𝑔𝑎𝑟𝑖𝑡h𝑚𝑖𝑐</m:t>
                    </m:r>
                  </m:oMath>
                </a14:m>
                <a:endParaRPr lang="en-SG" sz="2000" b="0" i="1" dirty="0" smtClean="0">
                  <a:latin typeface="Cambria Math" panose="02040503050406030204" pitchFamily="18" charset="0"/>
                </a:endParaRPr>
              </a:p>
              <a:p>
                <a14:m>
                  <m:oMath xmlns:m="http://schemas.openxmlformats.org/officeDocument/2006/math">
                    <m:r>
                      <a:rPr lang="en-SG" sz="2000" b="0" i="1" smtClean="0">
                        <a:latin typeface="Cambria Math" panose="02040503050406030204" pitchFamily="18" charset="0"/>
                      </a:rPr>
                      <m:t>𝑅𝑎𝑑𝑖𝑐𝑎𝑙</m:t>
                    </m:r>
                    <m:r>
                      <a:rPr lang="en-SG" sz="2000" b="0" i="1" smtClean="0">
                        <a:latin typeface="Cambria Math" panose="02040503050406030204" pitchFamily="18" charset="0"/>
                      </a:rPr>
                      <m:t> </m:t>
                    </m:r>
                    <m:r>
                      <a:rPr lang="en-SG" sz="2000" b="0" i="1" smtClean="0">
                        <a:latin typeface="Cambria Math" panose="02040503050406030204" pitchFamily="18" charset="0"/>
                      </a:rPr>
                      <m:t>𝑜𝑟</m:t>
                    </m:r>
                    <m:r>
                      <a:rPr lang="en-SG" sz="2000" b="0" i="1" smtClean="0">
                        <a:latin typeface="Cambria Math" panose="02040503050406030204" pitchFamily="18" charset="0"/>
                      </a:rPr>
                      <m:t> </m:t>
                    </m:r>
                    <m:r>
                      <a:rPr lang="en-SG" sz="2000" b="0" i="1" smtClean="0">
                        <a:latin typeface="Cambria Math" panose="02040503050406030204" pitchFamily="18" charset="0"/>
                      </a:rPr>
                      <m:t>𝑆𝑞𝑢𝑎𝑟𝑒</m:t>
                    </m:r>
                    <m:r>
                      <a:rPr lang="en-SG" sz="2000" b="0" i="1" smtClean="0">
                        <a:latin typeface="Cambria Math" panose="02040503050406030204" pitchFamily="18" charset="0"/>
                      </a:rPr>
                      <m:t> </m:t>
                    </m:r>
                    <m:r>
                      <a:rPr lang="en-SG" sz="2000" b="0" i="1" smtClean="0">
                        <a:latin typeface="Cambria Math" panose="02040503050406030204" pitchFamily="18" charset="0"/>
                      </a:rPr>
                      <m:t>𝑟𝑜𝑜𝑡</m:t>
                    </m:r>
                  </m:oMath>
                </a14:m>
                <a:endParaRPr lang="en-SG" sz="2000" b="0" dirty="0" smtClean="0"/>
              </a:p>
              <a:p>
                <a14:m>
                  <m:oMath xmlns:m="http://schemas.openxmlformats.org/officeDocument/2006/math">
                    <m:r>
                      <a:rPr lang="en-SG" sz="2000" b="0" i="1" dirty="0" smtClean="0">
                        <a:latin typeface="Cambria Math" panose="02040503050406030204" pitchFamily="18" charset="0"/>
                      </a:rPr>
                      <m:t>𝐿𝑖𝑛𝑒𝑎𝑟</m:t>
                    </m:r>
                  </m:oMath>
                </a14:m>
                <a:endParaRPr lang="en-SG" sz="2000" b="0" i="1" dirty="0" smtClean="0">
                  <a:latin typeface="Cambria Math" panose="02040503050406030204" pitchFamily="18" charset="0"/>
                </a:endParaRPr>
              </a:p>
              <a:p>
                <a14:m>
                  <m:oMath xmlns:m="http://schemas.openxmlformats.org/officeDocument/2006/math">
                    <m:r>
                      <a:rPr lang="en-SG" sz="2000" b="0" i="1" smtClean="0">
                        <a:latin typeface="Cambria Math" panose="02040503050406030204" pitchFamily="18" charset="0"/>
                      </a:rPr>
                      <m:t>𝐿𝑖𝑛𝑒𝑎𝑟𝑖𝑡h𝑚𝑖𝑐</m:t>
                    </m:r>
                    <m:r>
                      <a:rPr lang="en-SG" sz="2000" b="0" i="1" smtClean="0">
                        <a:latin typeface="Cambria Math" panose="02040503050406030204" pitchFamily="18" charset="0"/>
                      </a:rPr>
                      <m:t>/</m:t>
                    </m:r>
                    <m:r>
                      <a:rPr lang="en-SG" sz="2000" b="0" i="1" smtClean="0">
                        <a:latin typeface="Cambria Math" panose="02040503050406030204" pitchFamily="18" charset="0"/>
                      </a:rPr>
                      <m:t>𝐿𝑖𝑛𝑒𝑎𝑟𝑙𝑜𝑔𝑎𝑟𝑖𝑡h𝑚𝑖𝑐</m:t>
                    </m:r>
                  </m:oMath>
                </a14:m>
                <a:r>
                  <a:rPr lang="en-SG" sz="2000" b="0" dirty="0" smtClean="0"/>
                  <a:t> </a:t>
                </a:r>
              </a:p>
              <a:p>
                <a14:m>
                  <m:oMath xmlns:m="http://schemas.openxmlformats.org/officeDocument/2006/math">
                    <m:r>
                      <a:rPr lang="en-SG" sz="2000" b="0" i="1" smtClean="0">
                        <a:latin typeface="Cambria Math" panose="02040503050406030204" pitchFamily="18" charset="0"/>
                      </a:rPr>
                      <m:t>𝑃𝑜𝑙𝑦𝑛𝑜𝑚𝑖𝑎𝑙</m:t>
                    </m:r>
                    <m:r>
                      <a:rPr lang="en-SG" sz="2000" b="0" i="1" smtClean="0">
                        <a:latin typeface="Cambria Math" panose="02040503050406030204" pitchFamily="18" charset="0"/>
                      </a:rPr>
                      <m:t> −</m:t>
                    </m:r>
                    <m:r>
                      <a:rPr lang="en-SG" sz="2000" b="0" i="1" smtClean="0">
                        <a:latin typeface="Cambria Math" panose="02040503050406030204" pitchFamily="18" charset="0"/>
                      </a:rPr>
                      <m:t>𝑠𝑞𝑢𝑎𝑟𝑒</m:t>
                    </m:r>
                  </m:oMath>
                </a14:m>
                <a:endParaRPr lang="en-SG" sz="2000" b="0" dirty="0" smtClean="0"/>
              </a:p>
              <a:p>
                <a14:m>
                  <m:oMath xmlns:m="http://schemas.openxmlformats.org/officeDocument/2006/math">
                    <m:r>
                      <a:rPr lang="en-SG" sz="2000" b="0" i="1" smtClean="0">
                        <a:latin typeface="Cambria Math" panose="02040503050406030204" pitchFamily="18" charset="0"/>
                      </a:rPr>
                      <m:t>𝑃𝑜𝑙𝑦𝑛𝑜𝑚𝑖𝑎𝑙</m:t>
                    </m:r>
                    <m:r>
                      <a:rPr lang="en-SG" sz="2000" b="0" i="1" smtClean="0">
                        <a:latin typeface="Cambria Math" panose="02040503050406030204" pitchFamily="18" charset="0"/>
                      </a:rPr>
                      <m:t> −</m:t>
                    </m:r>
                    <m:r>
                      <a:rPr lang="en-SG" sz="2000" b="0" i="1" smtClean="0">
                        <a:latin typeface="Cambria Math" panose="02040503050406030204" pitchFamily="18" charset="0"/>
                      </a:rPr>
                      <m:t>𝑐𝑢𝑏𝑒</m:t>
                    </m:r>
                  </m:oMath>
                </a14:m>
                <a:endParaRPr lang="en-SG" sz="2000" b="0" dirty="0" smtClean="0"/>
              </a:p>
              <a:p>
                <a14:m>
                  <m:oMath xmlns:m="http://schemas.openxmlformats.org/officeDocument/2006/math">
                    <m:r>
                      <a:rPr lang="en-SG" sz="2000" b="0" i="1" smtClean="0">
                        <a:latin typeface="Cambria Math" panose="02040503050406030204" pitchFamily="18" charset="0"/>
                      </a:rPr>
                      <m:t>𝐸𝑥𝑝𝑜𝑛𝑒𝑛𝑡𝑖𝑎𝑡𝑖𝑜𝑛</m:t>
                    </m:r>
                  </m:oMath>
                </a14:m>
                <a:endParaRPr lang="en-SG" sz="2000" b="0" dirty="0" smtClean="0"/>
              </a:p>
              <a:p>
                <a14:m>
                  <m:oMath xmlns:m="http://schemas.openxmlformats.org/officeDocument/2006/math">
                    <m:r>
                      <a:rPr lang="en-SG" sz="2000" b="0" i="1" smtClean="0">
                        <a:latin typeface="Cambria Math" panose="02040503050406030204" pitchFamily="18" charset="0"/>
                      </a:rPr>
                      <m:t>𝐹𝑎𝑐𝑡𝑜𝑟𝑖𝑎𝑙</m:t>
                    </m:r>
                  </m:oMath>
                </a14:m>
                <a:endParaRPr lang="en-SG" sz="2000" dirty="0"/>
              </a:p>
              <a:p>
                <a:endParaRPr lang="en-SG" sz="2000" dirty="0" smtClean="0"/>
              </a:p>
              <a:p>
                <a:endParaRPr lang="en-SG"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38" t="-1440" b="-4450"/>
                </a:stretch>
              </a:blipFill>
            </p:spPr>
            <p:txBody>
              <a:bodyPr/>
              <a:lstStyle/>
              <a:p>
                <a:r>
                  <a:rPr lang="en-SG">
                    <a:noFill/>
                  </a:rPr>
                  <a:t> </a:t>
                </a:r>
              </a:p>
            </p:txBody>
          </p:sp>
        </mc:Fallback>
      </mc:AlternateContent>
      <p:sp>
        <p:nvSpPr>
          <p:cNvPr id="4" name="Date Placeholder 3"/>
          <p:cNvSpPr>
            <a:spLocks noGrp="1"/>
          </p:cNvSpPr>
          <p:nvPr>
            <p:ph type="dt" sz="half" idx="10"/>
          </p:nvPr>
        </p:nvSpPr>
        <p:spPr/>
        <p:txBody>
          <a:bodyPr/>
          <a:lstStyle/>
          <a:p>
            <a:fld id="{23628FD2-7A5A-417C-AF63-40EDA27A68CE}" type="datetime3">
              <a:rPr lang="en-US" smtClean="0"/>
              <a:t>9 July 2020</a:t>
            </a:fld>
            <a:endParaRPr lang="en-SG"/>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24</a:t>
            </a:fld>
            <a:endParaRPr lang="en-SG"/>
          </a:p>
        </p:txBody>
      </p:sp>
    </p:spTree>
    <p:extLst>
      <p:ext uri="{BB962C8B-B14F-4D97-AF65-F5344CB8AC3E}">
        <p14:creationId xmlns:p14="http://schemas.microsoft.com/office/powerpoint/2010/main" val="38148030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Analysis - Example</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r>
                  <a:rPr lang="en-US" dirty="0"/>
                  <a:t>Suppose there are three different algorithms – A1, A2 and A3 available to perform a process consisting of </a:t>
                </a:r>
                <a:r>
                  <a:rPr lang="en-US" i="1" dirty="0"/>
                  <a:t>n</a:t>
                </a:r>
                <a:r>
                  <a:rPr lang="en-US" dirty="0"/>
                  <a:t> records. Algorithm A1 takes </a:t>
                </a:r>
                <a14:m>
                  <m:oMath xmlns:m="http://schemas.openxmlformats.org/officeDocument/2006/math">
                    <m:r>
                      <a:rPr lang="en-US" i="1" dirty="0" smtClean="0">
                        <a:latin typeface="Cambria Math" panose="02040503050406030204" pitchFamily="18" charset="0"/>
                      </a:rPr>
                      <m:t>80</m:t>
                    </m:r>
                    <m:r>
                      <a:rPr lang="en-US" i="1" dirty="0" smtClean="0">
                        <a:latin typeface="Cambria Math" panose="02040503050406030204" pitchFamily="18" charset="0"/>
                      </a:rPr>
                      <m:t>𝑛</m:t>
                    </m:r>
                    <m:r>
                      <a:rPr lang="en-US" i="1" dirty="0" smtClean="0">
                        <a:latin typeface="Cambria Math" panose="02040503050406030204" pitchFamily="18" charset="0"/>
                      </a:rPr>
                      <m:t>+40 </m:t>
                    </m:r>
                  </m:oMath>
                </a14:m>
                <a:r>
                  <a:rPr lang="en-US" dirty="0"/>
                  <a:t>steps to complete processing of all the </a:t>
                </a:r>
                <a14:m>
                  <m:oMath xmlns:m="http://schemas.openxmlformats.org/officeDocument/2006/math">
                    <m:r>
                      <a:rPr lang="en-US" i="1" dirty="0" smtClean="0">
                        <a:latin typeface="Cambria Math" panose="02040503050406030204" pitchFamily="18" charset="0"/>
                      </a:rPr>
                      <m:t>𝑛</m:t>
                    </m:r>
                  </m:oMath>
                </a14:m>
                <a:r>
                  <a:rPr lang="en-US" dirty="0"/>
                  <a:t> records, algorithm A2 takes </a:t>
                </a:r>
                <a14:m>
                  <m:oMath xmlns:m="http://schemas.openxmlformats.org/officeDocument/2006/math">
                    <m:r>
                      <a:rPr lang="en-US" i="1" dirty="0" smtClean="0">
                        <a:latin typeface="Cambria Math" panose="02040503050406030204" pitchFamily="18" charset="0"/>
                      </a:rPr>
                      <m:t>𝑛</m:t>
                    </m:r>
                    <m:r>
                      <a:rPr lang="en-US" i="1" baseline="30000" dirty="0">
                        <a:latin typeface="Cambria Math" panose="02040503050406030204" pitchFamily="18" charset="0"/>
                      </a:rPr>
                      <m:t>2</m:t>
                    </m:r>
                    <m:r>
                      <a:rPr lang="en-US" i="1" dirty="0">
                        <a:latin typeface="Cambria Math" panose="02040503050406030204" pitchFamily="18" charset="0"/>
                      </a:rPr>
                      <m:t>+30</m:t>
                    </m:r>
                    <m:r>
                      <a:rPr lang="en-US" i="1" dirty="0">
                        <a:latin typeface="Cambria Math" panose="02040503050406030204" pitchFamily="18" charset="0"/>
                      </a:rPr>
                      <m:t>𝑛</m:t>
                    </m:r>
                    <m:r>
                      <a:rPr lang="en-US" i="1" dirty="0">
                        <a:latin typeface="Cambria Math" panose="02040503050406030204" pitchFamily="18" charset="0"/>
                      </a:rPr>
                      <m:t> </m:t>
                    </m:r>
                  </m:oMath>
                </a14:m>
                <a:r>
                  <a:rPr lang="en-US" dirty="0"/>
                  <a:t>steps to complete processing the same set of the </a:t>
                </a:r>
                <a14:m>
                  <m:oMath xmlns:m="http://schemas.openxmlformats.org/officeDocument/2006/math">
                    <m:r>
                      <a:rPr lang="en-US" i="1" dirty="0" smtClean="0">
                        <a:latin typeface="Cambria Math" panose="02040503050406030204" pitchFamily="18" charset="0"/>
                      </a:rPr>
                      <m:t>𝑛</m:t>
                    </m:r>
                  </m:oMath>
                </a14:m>
                <a:r>
                  <a:rPr lang="en-US" dirty="0"/>
                  <a:t> records, and algorithm A3 takes </a:t>
                </a:r>
                <a14:m>
                  <m:oMath xmlns:m="http://schemas.openxmlformats.org/officeDocument/2006/math">
                    <m:r>
                      <a:rPr lang="en-US" i="1" dirty="0" smtClean="0">
                        <a:latin typeface="Cambria Math" panose="02040503050406030204" pitchFamily="18" charset="0"/>
                      </a:rPr>
                      <m:t>2</m:t>
                    </m:r>
                    <m:r>
                      <a:rPr lang="en-US" i="1" baseline="30000" dirty="0">
                        <a:latin typeface="Cambria Math" panose="02040503050406030204" pitchFamily="18" charset="0"/>
                      </a:rPr>
                      <m:t>𝑛</m:t>
                    </m:r>
                  </m:oMath>
                </a14:m>
                <a:r>
                  <a:rPr lang="en-US" dirty="0"/>
                  <a:t> steps to complete processing the same set of </a:t>
                </a:r>
                <a14:m>
                  <m:oMath xmlns:m="http://schemas.openxmlformats.org/officeDocument/2006/math">
                    <m:r>
                      <a:rPr lang="en-US" i="1" dirty="0" smtClean="0">
                        <a:latin typeface="Cambria Math" panose="02040503050406030204" pitchFamily="18" charset="0"/>
                      </a:rPr>
                      <m:t>𝑛</m:t>
                    </m:r>
                  </m:oMath>
                </a14:m>
                <a:r>
                  <a:rPr lang="en-US" dirty="0"/>
                  <a:t> records as well. Decide which algorithms is the most efficient when</a:t>
                </a:r>
              </a:p>
              <a:p>
                <a:pPr marL="514350" indent="-514350">
                  <a:buFont typeface="+mj-lt"/>
                  <a:buAutoNum type="romanLcPeriod"/>
                </a:pPr>
                <a14:m>
                  <m:oMath xmlns:m="http://schemas.openxmlformats.org/officeDocument/2006/math">
                    <m:r>
                      <a:rPr lang="en-US" i="1" dirty="0" smtClean="0">
                        <a:latin typeface="Cambria Math" panose="02040503050406030204" pitchFamily="18" charset="0"/>
                      </a:rPr>
                      <m:t>10 ≤ </m:t>
                    </m:r>
                    <m:r>
                      <a:rPr lang="en-US" i="1" dirty="0" smtClean="0">
                        <a:latin typeface="Cambria Math" panose="02040503050406030204" pitchFamily="18" charset="0"/>
                      </a:rPr>
                      <m:t>𝑛</m:t>
                    </m:r>
                    <m:r>
                      <a:rPr lang="en-US" i="1" dirty="0" smtClean="0">
                        <a:latin typeface="Cambria Math" panose="02040503050406030204" pitchFamily="18" charset="0"/>
                      </a:rPr>
                      <m:t> ≤ 50</m:t>
                    </m:r>
                  </m:oMath>
                </a14:m>
                <a:endParaRPr lang="en-US" dirty="0"/>
              </a:p>
              <a:p>
                <a:pPr marL="514350" indent="-514350">
                  <a:buFont typeface="+mj-lt"/>
                  <a:buAutoNum type="romanLcPeriod"/>
                </a:pP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&gt; 50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07" t="-3534" r="-580"/>
                </a:stretch>
              </a:blipFill>
            </p:spPr>
            <p:txBody>
              <a:bodyPr/>
              <a:lstStyle/>
              <a:p>
                <a:r>
                  <a:rPr lang="en-SG">
                    <a:noFill/>
                  </a:rPr>
                  <a:t> </a:t>
                </a:r>
              </a:p>
            </p:txBody>
          </p:sp>
        </mc:Fallback>
      </mc:AlternateContent>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25</a:t>
            </a:fld>
            <a:endParaRPr lang="en-SG"/>
          </a:p>
        </p:txBody>
      </p:sp>
      <p:sp>
        <p:nvSpPr>
          <p:cNvPr id="7" name="Date Placeholder 6"/>
          <p:cNvSpPr>
            <a:spLocks noGrp="1"/>
          </p:cNvSpPr>
          <p:nvPr>
            <p:ph type="dt" sz="half" idx="10"/>
          </p:nvPr>
        </p:nvSpPr>
        <p:spPr/>
        <p:txBody>
          <a:bodyPr/>
          <a:lstStyle/>
          <a:p>
            <a:fld id="{6CED856C-5B25-4268-B8E2-7E6A6F21D3B5}" type="datetime3">
              <a:rPr lang="en-US" smtClean="0"/>
              <a:t>9 July 2020</a:t>
            </a:fld>
            <a:endParaRPr lang="en-SG"/>
          </a:p>
        </p:txBody>
      </p:sp>
    </p:spTree>
    <p:extLst>
      <p:ext uri="{BB962C8B-B14F-4D97-AF65-F5344CB8AC3E}">
        <p14:creationId xmlns:p14="http://schemas.microsoft.com/office/powerpoint/2010/main" val="10485992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D4E51F-A7FC-43EE-87A6-4B221E006232}"/>
              </a:ext>
            </a:extLst>
          </p:cNvPr>
          <p:cNvSpPr>
            <a:spLocks noGrp="1"/>
          </p:cNvSpPr>
          <p:nvPr>
            <p:ph type="body" idx="1"/>
          </p:nvPr>
        </p:nvSpPr>
        <p:spPr>
          <a:xfrm>
            <a:off x="1677322" y="2855067"/>
            <a:ext cx="4645250" cy="1147863"/>
          </a:xfrm>
        </p:spPr>
        <p:txBody>
          <a:bodyPr vert="horz" lIns="91440" tIns="45720" rIns="91440" bIns="45720" rtlCol="0" anchor="t">
            <a:normAutofit/>
          </a:bodyPr>
          <a:lstStyle/>
          <a:p>
            <a:pPr algn="ctr"/>
            <a:r>
              <a:rPr lang="en-US" sz="3200" kern="1200" dirty="0" smtClean="0">
                <a:solidFill>
                  <a:srgbClr val="C00000"/>
                </a:solidFill>
                <a:latin typeface="+mn-lt"/>
                <a:ea typeface="+mn-ea"/>
                <a:cs typeface="+mn-cs"/>
              </a:rPr>
              <a:t>15 minutes to discuss</a:t>
            </a:r>
            <a:endParaRPr lang="en-US" sz="3200" kern="1200" dirty="0">
              <a:solidFill>
                <a:srgbClr val="C00000"/>
              </a:solidFill>
              <a:latin typeface="+mn-lt"/>
              <a:ea typeface="+mn-ea"/>
              <a:cs typeface="+mn-cs"/>
            </a:endParaRPr>
          </a:p>
        </p:txBody>
      </p:sp>
      <p:sp>
        <p:nvSpPr>
          <p:cNvPr id="6" name="Slide Number Placeholder 5">
            <a:extLst>
              <a:ext uri="{FF2B5EF4-FFF2-40B4-BE49-F238E27FC236}">
                <a16:creationId xmlns:a16="http://schemas.microsoft.com/office/drawing/2014/main" id="{66DABC28-B645-45C8-BC1F-C5FAB214C279}"/>
              </a:ext>
            </a:extLst>
          </p:cNvPr>
          <p:cNvSpPr>
            <a:spLocks noGrp="1"/>
          </p:cNvSpPr>
          <p:nvPr>
            <p:ph type="sldNum" sz="quarter" idx="12"/>
          </p:nvPr>
        </p:nvSpPr>
        <p:spPr>
          <a:xfrm>
            <a:off x="11003280" y="603504"/>
            <a:ext cx="548640" cy="548640"/>
          </a:xfrm>
          <a:prstGeom prst="ellipse">
            <a:avLst/>
          </a:prstGeom>
          <a:solidFill>
            <a:srgbClr val="7F7F7F"/>
          </a:solidFill>
        </p:spPr>
        <p:txBody>
          <a:bodyPr vert="horz" lIns="91440" tIns="45720" rIns="91440" bIns="45720" rtlCol="0" anchor="ctr">
            <a:normAutofit/>
          </a:bodyPr>
          <a:lstStyle/>
          <a:p>
            <a:pPr algn="ctr">
              <a:spcAft>
                <a:spcPts val="600"/>
              </a:spcAft>
            </a:pPr>
            <a:fld id="{DB4194E0-7DBC-427D-A19D-8437E3CFC0A5}" type="slidenum">
              <a:rPr lang="en-US" sz="1500">
                <a:solidFill>
                  <a:srgbClr val="FFFFFF"/>
                </a:solidFill>
              </a:rPr>
              <a:pPr algn="ctr">
                <a:spcAft>
                  <a:spcPts val="600"/>
                </a:spcAft>
              </a:pPr>
              <a:t>26</a:t>
            </a:fld>
            <a:endParaRPr lang="en-US" sz="1500">
              <a:solidFill>
                <a:srgbClr val="FFFFFF"/>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552" y="1152144"/>
            <a:ext cx="2438400" cy="3990975"/>
          </a:xfrm>
          <a:prstGeom prst="rect">
            <a:avLst/>
          </a:prstGeom>
        </p:spPr>
      </p:pic>
      <p:sp>
        <p:nvSpPr>
          <p:cNvPr id="2" name="Footer Placeholder 1"/>
          <p:cNvSpPr>
            <a:spLocks noGrp="1"/>
          </p:cNvSpPr>
          <p:nvPr>
            <p:ph type="ftr" sz="quarter" idx="11"/>
          </p:nvPr>
        </p:nvSpPr>
        <p:spPr/>
        <p:txBody>
          <a:bodyPr/>
          <a:lstStyle/>
          <a:p>
            <a:r>
              <a:rPr lang="en-US" smtClean="0"/>
              <a:t>CSCI203 - Algorithm and Data Structure</a:t>
            </a:r>
            <a:endParaRPr lang="en-SG"/>
          </a:p>
        </p:txBody>
      </p:sp>
      <p:sp>
        <p:nvSpPr>
          <p:cNvPr id="5" name="Date Placeholder 4"/>
          <p:cNvSpPr>
            <a:spLocks noGrp="1"/>
          </p:cNvSpPr>
          <p:nvPr>
            <p:ph type="dt" sz="half" idx="10"/>
          </p:nvPr>
        </p:nvSpPr>
        <p:spPr/>
        <p:txBody>
          <a:bodyPr/>
          <a:lstStyle/>
          <a:p>
            <a:fld id="{7540CD0B-5776-4017-8CF1-FD4A824445F7}" type="datetime3">
              <a:rPr lang="en-US" smtClean="0"/>
              <a:t>9 July 2020</a:t>
            </a:fld>
            <a:endParaRPr lang="en-SG"/>
          </a:p>
        </p:txBody>
      </p:sp>
    </p:spTree>
    <p:extLst>
      <p:ext uri="{BB962C8B-B14F-4D97-AF65-F5344CB8AC3E}">
        <p14:creationId xmlns:p14="http://schemas.microsoft.com/office/powerpoint/2010/main" val="1090047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Algorithm Analysis - Example</a:t>
            </a:r>
            <a:endParaRPr lang="en-SG" dirty="0"/>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27</a:t>
            </a:fld>
            <a:endParaRPr lang="en-SG"/>
          </a:p>
        </p:txBody>
      </p:sp>
      <p:sp>
        <p:nvSpPr>
          <p:cNvPr id="7" name="Content Placeholder 2"/>
          <p:cNvSpPr>
            <a:spLocks noGrp="1"/>
          </p:cNvSpPr>
          <p:nvPr>
            <p:ph idx="1"/>
          </p:nvPr>
        </p:nvSpPr>
        <p:spPr>
          <a:xfrm>
            <a:off x="838200" y="1518594"/>
            <a:ext cx="10724146" cy="4659516"/>
          </a:xfrm>
        </p:spPr>
        <p:txBody>
          <a:bodyPr>
            <a:normAutofit/>
          </a:bodyPr>
          <a:lstStyle/>
          <a:p>
            <a:pPr marL="514350" indent="-514350">
              <a:buFont typeface="+mj-lt"/>
              <a:buAutoNum type="romanLcPeriod"/>
            </a:pPr>
            <a:r>
              <a:rPr lang="en-US" sz="2800" dirty="0">
                <a:solidFill>
                  <a:srgbClr val="800000"/>
                </a:solidFill>
              </a:rPr>
              <a:t>When 10 ≤ n ≤ 50</a:t>
            </a:r>
          </a:p>
          <a:p>
            <a:pPr marL="274320" lvl="1" indent="0">
              <a:buNone/>
            </a:pPr>
            <a:r>
              <a:rPr lang="en-US" dirty="0">
                <a:solidFill>
                  <a:srgbClr val="800000"/>
                </a:solidFill>
              </a:rPr>
              <a:t>Algorithm A2 provides best result, follows by algorithm A1 and algorithm A3. This is obvious as shown in the tabulation below:</a:t>
            </a:r>
          </a:p>
        </p:txBody>
      </p:sp>
      <p:graphicFrame>
        <p:nvGraphicFramePr>
          <p:cNvPr id="8" name="Table 7"/>
          <p:cNvGraphicFramePr>
            <a:graphicFrameLocks noGrp="1"/>
          </p:cNvGraphicFramePr>
          <p:nvPr>
            <p:extLst>
              <p:ext uri="{D42A27DB-BD31-4B8C-83A1-F6EECF244321}">
                <p14:modId xmlns:p14="http://schemas.microsoft.com/office/powerpoint/2010/main" val="3487955025"/>
              </p:ext>
            </p:extLst>
          </p:nvPr>
        </p:nvGraphicFramePr>
        <p:xfrm>
          <a:off x="838200" y="2912260"/>
          <a:ext cx="10724147" cy="3781690"/>
        </p:xfrm>
        <a:graphic>
          <a:graphicData uri="http://schemas.openxmlformats.org/drawingml/2006/table">
            <a:tbl>
              <a:tblPr firstRow="1" bandRow="1">
                <a:tableStyleId>{5940675A-B579-460E-94D1-54222C63F5DA}</a:tableStyleId>
              </a:tblPr>
              <a:tblGrid>
                <a:gridCol w="2092048">
                  <a:extLst>
                    <a:ext uri="{9D8B030D-6E8A-4147-A177-3AD203B41FA5}">
                      <a16:colId xmlns:a16="http://schemas.microsoft.com/office/drawing/2014/main" val="20000"/>
                    </a:ext>
                  </a:extLst>
                </a:gridCol>
                <a:gridCol w="2667842">
                  <a:extLst>
                    <a:ext uri="{9D8B030D-6E8A-4147-A177-3AD203B41FA5}">
                      <a16:colId xmlns:a16="http://schemas.microsoft.com/office/drawing/2014/main" val="20001"/>
                    </a:ext>
                  </a:extLst>
                </a:gridCol>
                <a:gridCol w="2913753">
                  <a:extLst>
                    <a:ext uri="{9D8B030D-6E8A-4147-A177-3AD203B41FA5}">
                      <a16:colId xmlns:a16="http://schemas.microsoft.com/office/drawing/2014/main" val="20002"/>
                    </a:ext>
                  </a:extLst>
                </a:gridCol>
                <a:gridCol w="3050504">
                  <a:extLst>
                    <a:ext uri="{9D8B030D-6E8A-4147-A177-3AD203B41FA5}">
                      <a16:colId xmlns:a16="http://schemas.microsoft.com/office/drawing/2014/main" val="20003"/>
                    </a:ext>
                  </a:extLst>
                </a:gridCol>
              </a:tblGrid>
              <a:tr h="357774">
                <a:tc>
                  <a:txBody>
                    <a:bodyPr/>
                    <a:lstStyle/>
                    <a:p>
                      <a:pPr algn="ctr"/>
                      <a:r>
                        <a:rPr lang="en-US" sz="2400" dirty="0">
                          <a:solidFill>
                            <a:srgbClr val="800000"/>
                          </a:solidFill>
                        </a:rPr>
                        <a:t>Value of n</a:t>
                      </a:r>
                    </a:p>
                  </a:txBody>
                  <a:tcP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bg2">
                        <a:lumMod val="20000"/>
                        <a:lumOff val="80000"/>
                      </a:schemeClr>
                    </a:solidFill>
                  </a:tcPr>
                </a:tc>
                <a:tc>
                  <a:txBody>
                    <a:bodyPr/>
                    <a:lstStyle/>
                    <a:p>
                      <a:pPr algn="ctr"/>
                      <a:r>
                        <a:rPr lang="en-US" sz="2400" dirty="0">
                          <a:solidFill>
                            <a:srgbClr val="800000"/>
                          </a:solidFill>
                        </a:rPr>
                        <a:t>Algorithm A1</a:t>
                      </a:r>
                    </a:p>
                  </a:txBody>
                  <a:tcP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bg2">
                        <a:lumMod val="20000"/>
                        <a:lumOff val="80000"/>
                      </a:schemeClr>
                    </a:solidFill>
                  </a:tcPr>
                </a:tc>
                <a:tc>
                  <a:txBody>
                    <a:bodyPr/>
                    <a:lstStyle/>
                    <a:p>
                      <a:pPr algn="ctr"/>
                      <a:r>
                        <a:rPr lang="en-US" sz="2400" dirty="0">
                          <a:solidFill>
                            <a:srgbClr val="800000"/>
                          </a:solidFill>
                        </a:rPr>
                        <a:t>Algorithm A2</a:t>
                      </a:r>
                    </a:p>
                  </a:txBody>
                  <a:tcP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20000"/>
                        <a:lumOff val="80000"/>
                      </a:schemeClr>
                    </a:solidFill>
                  </a:tcPr>
                </a:tc>
                <a:tc>
                  <a:txBody>
                    <a:bodyPr/>
                    <a:lstStyle/>
                    <a:p>
                      <a:pPr algn="ctr"/>
                      <a:r>
                        <a:rPr lang="en-US" sz="2400" dirty="0">
                          <a:solidFill>
                            <a:srgbClr val="800000"/>
                          </a:solidFill>
                        </a:rPr>
                        <a:t>Algorithm A3</a:t>
                      </a:r>
                    </a:p>
                  </a:txBody>
                  <a:tcP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0"/>
                  </a:ext>
                </a:extLst>
              </a:tr>
              <a:tr h="720137">
                <a:tc>
                  <a:txBody>
                    <a:bodyPr/>
                    <a:lstStyle/>
                    <a:p>
                      <a:pPr algn="ctr"/>
                      <a:r>
                        <a:rPr lang="en-US" sz="2400" dirty="0">
                          <a:solidFill>
                            <a:srgbClr val="800000"/>
                          </a:solidFill>
                        </a:rPr>
                        <a:t>n</a:t>
                      </a:r>
                      <a:r>
                        <a:rPr lang="en-US" sz="2400" baseline="0" dirty="0">
                          <a:solidFill>
                            <a:srgbClr val="800000"/>
                          </a:solidFill>
                        </a:rPr>
                        <a:t> = 10</a:t>
                      </a:r>
                      <a:endParaRPr lang="en-US" sz="2400" dirty="0">
                        <a:solidFill>
                          <a:srgbClr val="800000"/>
                        </a:solidFill>
                      </a:endParaRPr>
                    </a:p>
                  </a:txBody>
                  <a:tcP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bg2">
                        <a:lumMod val="20000"/>
                        <a:lumOff val="80000"/>
                      </a:schemeClr>
                    </a:solidFill>
                  </a:tcPr>
                </a:tc>
                <a:tc>
                  <a:txBody>
                    <a:bodyPr/>
                    <a:lstStyle/>
                    <a:p>
                      <a:pPr algn="l"/>
                      <a:r>
                        <a:rPr lang="en-US" sz="2400" dirty="0">
                          <a:solidFill>
                            <a:srgbClr val="800000"/>
                          </a:solidFill>
                        </a:rPr>
                        <a:t>80n + 40</a:t>
                      </a:r>
                    </a:p>
                    <a:p>
                      <a:pPr algn="l"/>
                      <a:r>
                        <a:rPr lang="en-US" sz="2400" dirty="0">
                          <a:solidFill>
                            <a:srgbClr val="800000"/>
                          </a:solidFill>
                        </a:rPr>
                        <a:t>800 + 40</a:t>
                      </a:r>
                    </a:p>
                    <a:p>
                      <a:pPr algn="l"/>
                      <a:r>
                        <a:rPr lang="en-US" sz="2400" b="1" dirty="0">
                          <a:solidFill>
                            <a:srgbClr val="800000"/>
                          </a:solidFill>
                        </a:rPr>
                        <a:t>840</a:t>
                      </a:r>
                    </a:p>
                  </a:txBody>
                  <a:tcP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bg2">
                        <a:lumMod val="20000"/>
                        <a:lumOff val="80000"/>
                      </a:schemeClr>
                    </a:solidFill>
                  </a:tcPr>
                </a:tc>
                <a:tc>
                  <a:txBody>
                    <a:bodyPr/>
                    <a:lstStyle/>
                    <a:p>
                      <a:pPr algn="l"/>
                      <a:r>
                        <a:rPr lang="en-US" sz="2400" dirty="0">
                          <a:solidFill>
                            <a:srgbClr val="800000"/>
                          </a:solidFill>
                        </a:rPr>
                        <a:t>n</a:t>
                      </a:r>
                      <a:r>
                        <a:rPr lang="en-US" sz="2400" baseline="30000" dirty="0">
                          <a:solidFill>
                            <a:srgbClr val="800000"/>
                          </a:solidFill>
                        </a:rPr>
                        <a:t>2</a:t>
                      </a:r>
                      <a:r>
                        <a:rPr lang="en-US" sz="2400" dirty="0">
                          <a:solidFill>
                            <a:srgbClr val="800000"/>
                          </a:solidFill>
                        </a:rPr>
                        <a:t> + 30n</a:t>
                      </a:r>
                    </a:p>
                    <a:p>
                      <a:pPr algn="l"/>
                      <a:r>
                        <a:rPr lang="en-US" sz="2400" dirty="0">
                          <a:solidFill>
                            <a:srgbClr val="800000"/>
                          </a:solidFill>
                        </a:rPr>
                        <a:t>100 + 300</a:t>
                      </a:r>
                    </a:p>
                    <a:p>
                      <a:pPr algn="l"/>
                      <a:r>
                        <a:rPr lang="en-US" sz="2400" b="1" dirty="0">
                          <a:solidFill>
                            <a:srgbClr val="800000"/>
                          </a:solidFill>
                        </a:rPr>
                        <a:t>400</a:t>
                      </a:r>
                    </a:p>
                  </a:txBody>
                  <a:tcP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20000"/>
                        <a:lumOff val="80000"/>
                      </a:schemeClr>
                    </a:solidFill>
                  </a:tcPr>
                </a:tc>
                <a:tc>
                  <a:txBody>
                    <a:bodyPr/>
                    <a:lstStyle/>
                    <a:p>
                      <a:pPr algn="l"/>
                      <a:r>
                        <a:rPr lang="en-US" sz="2400" dirty="0">
                          <a:solidFill>
                            <a:srgbClr val="800000"/>
                          </a:solidFill>
                        </a:rPr>
                        <a:t>2</a:t>
                      </a:r>
                      <a:r>
                        <a:rPr lang="en-US" sz="2400" baseline="30000" dirty="0">
                          <a:solidFill>
                            <a:srgbClr val="800000"/>
                          </a:solidFill>
                        </a:rPr>
                        <a:t>n</a:t>
                      </a:r>
                      <a:endParaRPr lang="en-US" sz="2400" baseline="0" dirty="0">
                        <a:solidFill>
                          <a:srgbClr val="800000"/>
                        </a:solidFill>
                      </a:endParaRPr>
                    </a:p>
                    <a:p>
                      <a:pPr algn="l"/>
                      <a:r>
                        <a:rPr lang="en-US" sz="2400" baseline="0" dirty="0">
                          <a:solidFill>
                            <a:srgbClr val="800000"/>
                          </a:solidFill>
                        </a:rPr>
                        <a:t>2</a:t>
                      </a:r>
                      <a:r>
                        <a:rPr lang="en-US" sz="2400" baseline="30000" dirty="0">
                          <a:solidFill>
                            <a:srgbClr val="800000"/>
                          </a:solidFill>
                        </a:rPr>
                        <a:t>10</a:t>
                      </a:r>
                      <a:endParaRPr lang="en-US" sz="2400" baseline="0" dirty="0">
                        <a:solidFill>
                          <a:srgbClr val="800000"/>
                        </a:solidFill>
                      </a:endParaRPr>
                    </a:p>
                    <a:p>
                      <a:pPr algn="l"/>
                      <a:r>
                        <a:rPr lang="en-US" sz="2400" b="1" baseline="0" dirty="0">
                          <a:solidFill>
                            <a:srgbClr val="800000"/>
                          </a:solidFill>
                        </a:rPr>
                        <a:t>1024</a:t>
                      </a:r>
                      <a:endParaRPr lang="en-US" sz="2400" b="1" baseline="30000" dirty="0">
                        <a:solidFill>
                          <a:srgbClr val="800000"/>
                        </a:solidFill>
                      </a:endParaRPr>
                    </a:p>
                  </a:txBody>
                  <a:tcP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1"/>
                  </a:ext>
                </a:extLst>
              </a:tr>
              <a:tr h="720137">
                <a:tc>
                  <a:txBody>
                    <a:bodyPr/>
                    <a:lstStyle/>
                    <a:p>
                      <a:pPr algn="ctr"/>
                      <a:r>
                        <a:rPr lang="en-US" sz="2400" dirty="0">
                          <a:solidFill>
                            <a:srgbClr val="800000"/>
                          </a:solidFill>
                        </a:rPr>
                        <a:t>n = 50</a:t>
                      </a:r>
                    </a:p>
                  </a:txBody>
                  <a:tcP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bg2">
                        <a:lumMod val="20000"/>
                        <a:lumOff val="80000"/>
                      </a:schemeClr>
                    </a:solidFill>
                  </a:tcPr>
                </a:tc>
                <a:tc>
                  <a:txBody>
                    <a:bodyPr/>
                    <a:lstStyle/>
                    <a:p>
                      <a:pPr algn="l"/>
                      <a:r>
                        <a:rPr lang="en-US" sz="2400" dirty="0">
                          <a:solidFill>
                            <a:srgbClr val="800000"/>
                          </a:solidFill>
                        </a:rPr>
                        <a:t>80n + 40</a:t>
                      </a:r>
                    </a:p>
                    <a:p>
                      <a:pPr algn="l"/>
                      <a:r>
                        <a:rPr lang="en-US" sz="2400" dirty="0">
                          <a:solidFill>
                            <a:srgbClr val="800000"/>
                          </a:solidFill>
                        </a:rPr>
                        <a:t>4000 + 40</a:t>
                      </a:r>
                    </a:p>
                    <a:p>
                      <a:pPr algn="l"/>
                      <a:r>
                        <a:rPr lang="en-US" sz="2400" b="1" dirty="0">
                          <a:solidFill>
                            <a:srgbClr val="800000"/>
                          </a:solidFill>
                        </a:rPr>
                        <a:t>4040</a:t>
                      </a:r>
                    </a:p>
                  </a:txBody>
                  <a:tcP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bg2">
                        <a:lumMod val="20000"/>
                        <a:lumOff val="80000"/>
                      </a:schemeClr>
                    </a:solidFill>
                  </a:tcPr>
                </a:tc>
                <a:tc>
                  <a:txBody>
                    <a:bodyPr/>
                    <a:lstStyle/>
                    <a:p>
                      <a:pPr algn="l"/>
                      <a:r>
                        <a:rPr lang="en-US" sz="2400" dirty="0">
                          <a:solidFill>
                            <a:srgbClr val="800000"/>
                          </a:solidFill>
                        </a:rPr>
                        <a:t>n</a:t>
                      </a:r>
                      <a:r>
                        <a:rPr lang="en-US" sz="2400" baseline="30000" dirty="0">
                          <a:solidFill>
                            <a:srgbClr val="800000"/>
                          </a:solidFill>
                        </a:rPr>
                        <a:t>2</a:t>
                      </a:r>
                      <a:r>
                        <a:rPr lang="en-US" sz="2400" dirty="0">
                          <a:solidFill>
                            <a:srgbClr val="800000"/>
                          </a:solidFill>
                        </a:rPr>
                        <a:t> + 30n</a:t>
                      </a:r>
                    </a:p>
                    <a:p>
                      <a:pPr algn="l"/>
                      <a:r>
                        <a:rPr lang="en-US" sz="2400" dirty="0">
                          <a:solidFill>
                            <a:srgbClr val="800000"/>
                          </a:solidFill>
                        </a:rPr>
                        <a:t>2500 + 1500</a:t>
                      </a:r>
                    </a:p>
                    <a:p>
                      <a:pPr algn="l"/>
                      <a:r>
                        <a:rPr lang="en-US" sz="2400" b="1" dirty="0">
                          <a:solidFill>
                            <a:srgbClr val="800000"/>
                          </a:solidFill>
                        </a:rPr>
                        <a:t>4000</a:t>
                      </a:r>
                    </a:p>
                  </a:txBody>
                  <a:tcP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accent1">
                        <a:lumMod val="20000"/>
                        <a:lumOff val="80000"/>
                      </a:schemeClr>
                    </a:solidFill>
                  </a:tcPr>
                </a:tc>
                <a:tc>
                  <a:txBody>
                    <a:bodyPr/>
                    <a:lstStyle/>
                    <a:p>
                      <a:pPr algn="l"/>
                      <a:r>
                        <a:rPr lang="en-US" sz="2400" dirty="0">
                          <a:solidFill>
                            <a:srgbClr val="800000"/>
                          </a:solidFill>
                        </a:rPr>
                        <a:t>2</a:t>
                      </a:r>
                      <a:r>
                        <a:rPr lang="en-US" sz="2400" baseline="30000" dirty="0">
                          <a:solidFill>
                            <a:srgbClr val="800000"/>
                          </a:solidFill>
                        </a:rPr>
                        <a:t>n</a:t>
                      </a:r>
                    </a:p>
                    <a:p>
                      <a:pPr algn="l"/>
                      <a:r>
                        <a:rPr lang="en-US" sz="2400" dirty="0">
                          <a:solidFill>
                            <a:srgbClr val="800000"/>
                          </a:solidFill>
                        </a:rPr>
                        <a:t>2</a:t>
                      </a:r>
                      <a:r>
                        <a:rPr lang="en-US" sz="2400" baseline="30000" dirty="0">
                          <a:solidFill>
                            <a:srgbClr val="800000"/>
                          </a:solidFill>
                        </a:rPr>
                        <a:t>50</a:t>
                      </a:r>
                    </a:p>
                    <a:p>
                      <a:pPr algn="l"/>
                      <a:r>
                        <a:rPr lang="en-US" sz="2400" b="1" dirty="0">
                          <a:solidFill>
                            <a:srgbClr val="800000"/>
                          </a:solidFill>
                        </a:rPr>
                        <a:t>1.125 × 10</a:t>
                      </a:r>
                      <a:r>
                        <a:rPr lang="en-US" sz="2400" b="1" baseline="30000" dirty="0">
                          <a:solidFill>
                            <a:srgbClr val="800000"/>
                          </a:solidFill>
                        </a:rPr>
                        <a:t>15</a:t>
                      </a:r>
                    </a:p>
                  </a:txBody>
                  <a:tcP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10002"/>
                  </a:ext>
                </a:extLst>
              </a:tr>
              <a:tr h="947050">
                <a:tc gridSpan="4">
                  <a:txBody>
                    <a:bodyPr/>
                    <a:lstStyle/>
                    <a:p>
                      <a:pPr algn="l"/>
                      <a:r>
                        <a:rPr lang="en-US" sz="2400" dirty="0">
                          <a:solidFill>
                            <a:srgbClr val="800000"/>
                          </a:solidFill>
                        </a:rPr>
                        <a:t>From the above, it is noted that when 10 ≤ n ≤ 50, algorithm A2 provides the best result among the three algorithms, follows by algorithm A1 and algorithm A3.</a:t>
                      </a:r>
                    </a:p>
                  </a:txBody>
                  <a:tcP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solidFill>
                      <a:schemeClr val="bg2">
                        <a:lumMod val="20000"/>
                        <a:lumOff val="80000"/>
                      </a:schemeClr>
                    </a:solidFill>
                  </a:tcPr>
                </a:tc>
                <a:tc hMerge="1">
                  <a:txBody>
                    <a:bodyPr/>
                    <a:lstStyle/>
                    <a:p>
                      <a:pPr algn="l"/>
                      <a:endParaRPr lang="en-US" dirty="0">
                        <a:solidFill>
                          <a:srgbClr val="800000"/>
                        </a:solidFill>
                      </a:endParaRPr>
                    </a:p>
                  </a:txBody>
                  <a:tcP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hMerge="1">
                  <a:txBody>
                    <a:bodyPr/>
                    <a:lstStyle/>
                    <a:p>
                      <a:pPr algn="l"/>
                      <a:endParaRPr lang="en-US" dirty="0">
                        <a:solidFill>
                          <a:srgbClr val="800000"/>
                        </a:solidFill>
                      </a:endParaRPr>
                    </a:p>
                  </a:txBody>
                  <a:tcP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tc hMerge="1">
                  <a:txBody>
                    <a:bodyPr/>
                    <a:lstStyle/>
                    <a:p>
                      <a:pPr algn="l"/>
                      <a:endParaRPr lang="en-US" dirty="0">
                        <a:solidFill>
                          <a:srgbClr val="800000"/>
                        </a:solidFill>
                      </a:endParaRPr>
                    </a:p>
                  </a:txBody>
                  <a:tcPr>
                    <a:lnL w="12700" cap="flat" cmpd="sng" algn="ctr">
                      <a:solidFill>
                        <a:srgbClr val="800000"/>
                      </a:solidFill>
                      <a:prstDash val="solid"/>
                      <a:round/>
                      <a:headEnd type="none" w="med" len="med"/>
                      <a:tailEnd type="none" w="med" len="med"/>
                    </a:lnL>
                    <a:lnR w="12700" cap="flat" cmpd="sng" algn="ctr">
                      <a:solidFill>
                        <a:srgbClr val="800000"/>
                      </a:solidFill>
                      <a:prstDash val="solid"/>
                      <a:round/>
                      <a:headEnd type="none" w="med" len="med"/>
                      <a:tailEnd type="none" w="med" len="med"/>
                    </a:lnR>
                    <a:lnT w="12700" cap="flat" cmpd="sng" algn="ctr">
                      <a:solidFill>
                        <a:srgbClr val="800000"/>
                      </a:solidFill>
                      <a:prstDash val="solid"/>
                      <a:round/>
                      <a:headEnd type="none" w="med" len="med"/>
                      <a:tailEnd type="none" w="med" len="med"/>
                    </a:lnT>
                    <a:lnB w="12700" cap="flat" cmpd="sng" algn="ctr">
                      <a:solidFill>
                        <a:srgbClr val="8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Date Placeholder 2"/>
          <p:cNvSpPr>
            <a:spLocks noGrp="1"/>
          </p:cNvSpPr>
          <p:nvPr>
            <p:ph type="dt" sz="half" idx="10"/>
          </p:nvPr>
        </p:nvSpPr>
        <p:spPr/>
        <p:txBody>
          <a:bodyPr/>
          <a:lstStyle/>
          <a:p>
            <a:fld id="{E4BA7856-1BD7-41F6-B20B-C1EA146EDEFE}" type="datetime3">
              <a:rPr lang="en-US" smtClean="0"/>
              <a:t>9 July 2020</a:t>
            </a:fld>
            <a:endParaRPr lang="en-SG"/>
          </a:p>
        </p:txBody>
      </p:sp>
    </p:spTree>
    <p:extLst>
      <p:ext uri="{BB962C8B-B14F-4D97-AF65-F5344CB8AC3E}">
        <p14:creationId xmlns:p14="http://schemas.microsoft.com/office/powerpoint/2010/main" val="12544874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Algorithm Analysis - Example</a:t>
            </a:r>
            <a:endParaRPr lang="en-SG" dirty="0"/>
          </a:p>
        </p:txBody>
      </p:sp>
      <p:sp>
        <p:nvSpPr>
          <p:cNvPr id="3" name="Content Placeholder 2"/>
          <p:cNvSpPr>
            <a:spLocks noGrp="1"/>
          </p:cNvSpPr>
          <p:nvPr>
            <p:ph idx="1"/>
          </p:nvPr>
        </p:nvSpPr>
        <p:spPr/>
        <p:txBody>
          <a:bodyPr>
            <a:normAutofit/>
          </a:bodyPr>
          <a:lstStyle/>
          <a:p>
            <a:pPr marL="514350" indent="-514350">
              <a:buFont typeface="+mj-lt"/>
              <a:buAutoNum type="romanLcPeriod" startAt="2"/>
            </a:pPr>
            <a:r>
              <a:rPr lang="en-US" sz="2800" dirty="0">
                <a:solidFill>
                  <a:srgbClr val="800000"/>
                </a:solidFill>
              </a:rPr>
              <a:t>When n &gt; 50</a:t>
            </a:r>
          </a:p>
          <a:p>
            <a:pPr marL="274320" lvl="1" indent="0">
              <a:buNone/>
            </a:pPr>
            <a:r>
              <a:rPr lang="en-US" dirty="0">
                <a:solidFill>
                  <a:srgbClr val="800000"/>
                </a:solidFill>
              </a:rPr>
              <a:t>Algorithm A1 provides the best result among the three algorithms, follows by algorithm A2 and algorithm A3. This is observed form the following table:</a:t>
            </a:r>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28</a:t>
            </a:fld>
            <a:endParaRPr lang="en-SG"/>
          </a:p>
        </p:txBody>
      </p:sp>
      <p:graphicFrame>
        <p:nvGraphicFramePr>
          <p:cNvPr id="7" name="Table 6"/>
          <p:cNvGraphicFramePr>
            <a:graphicFrameLocks noGrp="1"/>
          </p:cNvGraphicFramePr>
          <p:nvPr>
            <p:extLst>
              <p:ext uri="{D42A27DB-BD31-4B8C-83A1-F6EECF244321}">
                <p14:modId xmlns:p14="http://schemas.microsoft.com/office/powerpoint/2010/main" val="4250727936"/>
              </p:ext>
            </p:extLst>
          </p:nvPr>
        </p:nvGraphicFramePr>
        <p:xfrm>
          <a:off x="1219198" y="3375636"/>
          <a:ext cx="10134604" cy="3261360"/>
        </p:xfrm>
        <a:graphic>
          <a:graphicData uri="http://schemas.openxmlformats.org/drawingml/2006/table">
            <a:tbl>
              <a:tblPr firstRow="1" bandRow="1">
                <a:tableStyleId>{5940675A-B579-460E-94D1-54222C63F5DA}</a:tableStyleId>
              </a:tblPr>
              <a:tblGrid>
                <a:gridCol w="2533651">
                  <a:extLst>
                    <a:ext uri="{9D8B030D-6E8A-4147-A177-3AD203B41FA5}">
                      <a16:colId xmlns:a16="http://schemas.microsoft.com/office/drawing/2014/main" val="20000"/>
                    </a:ext>
                  </a:extLst>
                </a:gridCol>
                <a:gridCol w="2533651">
                  <a:extLst>
                    <a:ext uri="{9D8B030D-6E8A-4147-A177-3AD203B41FA5}">
                      <a16:colId xmlns:a16="http://schemas.microsoft.com/office/drawing/2014/main" val="20001"/>
                    </a:ext>
                  </a:extLst>
                </a:gridCol>
                <a:gridCol w="2533651">
                  <a:extLst>
                    <a:ext uri="{9D8B030D-6E8A-4147-A177-3AD203B41FA5}">
                      <a16:colId xmlns:a16="http://schemas.microsoft.com/office/drawing/2014/main" val="20002"/>
                    </a:ext>
                  </a:extLst>
                </a:gridCol>
                <a:gridCol w="2533651">
                  <a:extLst>
                    <a:ext uri="{9D8B030D-6E8A-4147-A177-3AD203B41FA5}">
                      <a16:colId xmlns:a16="http://schemas.microsoft.com/office/drawing/2014/main" val="20003"/>
                    </a:ext>
                  </a:extLst>
                </a:gridCol>
              </a:tblGrid>
              <a:tr h="480721">
                <a:tc>
                  <a:txBody>
                    <a:bodyPr/>
                    <a:lstStyle/>
                    <a:p>
                      <a:pPr algn="ctr"/>
                      <a:r>
                        <a:rPr lang="en-US" sz="2800" dirty="0">
                          <a:solidFill>
                            <a:srgbClr val="800000"/>
                          </a:solidFill>
                        </a:rPr>
                        <a:t>Value of n</a:t>
                      </a:r>
                    </a:p>
                  </a:txBody>
                  <a:tcPr>
                    <a:solidFill>
                      <a:schemeClr val="bg2">
                        <a:lumMod val="20000"/>
                        <a:lumOff val="80000"/>
                      </a:schemeClr>
                    </a:solidFill>
                  </a:tcPr>
                </a:tc>
                <a:tc>
                  <a:txBody>
                    <a:bodyPr/>
                    <a:lstStyle/>
                    <a:p>
                      <a:pPr algn="ctr"/>
                      <a:r>
                        <a:rPr lang="en-US" sz="2800" dirty="0">
                          <a:solidFill>
                            <a:srgbClr val="800000"/>
                          </a:solidFill>
                        </a:rPr>
                        <a:t>Algorithm A1</a:t>
                      </a:r>
                    </a:p>
                  </a:txBody>
                  <a:tcPr>
                    <a:solidFill>
                      <a:schemeClr val="accent1">
                        <a:lumMod val="20000"/>
                        <a:lumOff val="80000"/>
                      </a:schemeClr>
                    </a:solidFill>
                  </a:tcPr>
                </a:tc>
                <a:tc>
                  <a:txBody>
                    <a:bodyPr/>
                    <a:lstStyle/>
                    <a:p>
                      <a:pPr algn="ctr"/>
                      <a:r>
                        <a:rPr lang="en-US" sz="2800" dirty="0">
                          <a:solidFill>
                            <a:srgbClr val="800000"/>
                          </a:solidFill>
                        </a:rPr>
                        <a:t>Algorithm A2</a:t>
                      </a:r>
                    </a:p>
                  </a:txBody>
                  <a:tcPr>
                    <a:solidFill>
                      <a:schemeClr val="bg2">
                        <a:lumMod val="20000"/>
                        <a:lumOff val="80000"/>
                      </a:schemeClr>
                    </a:solidFill>
                  </a:tcPr>
                </a:tc>
                <a:tc>
                  <a:txBody>
                    <a:bodyPr/>
                    <a:lstStyle/>
                    <a:p>
                      <a:pPr algn="ctr"/>
                      <a:r>
                        <a:rPr lang="en-US" sz="2800" dirty="0">
                          <a:solidFill>
                            <a:srgbClr val="800000"/>
                          </a:solidFill>
                        </a:rPr>
                        <a:t>Algorithm A3</a:t>
                      </a:r>
                    </a:p>
                  </a:txBody>
                  <a:tcPr>
                    <a:solidFill>
                      <a:schemeClr val="bg2">
                        <a:lumMod val="20000"/>
                        <a:lumOff val="80000"/>
                      </a:schemeClr>
                    </a:solidFill>
                  </a:tcPr>
                </a:tc>
                <a:extLst>
                  <a:ext uri="{0D108BD9-81ED-4DB2-BD59-A6C34878D82A}">
                    <a16:rowId xmlns:a16="http://schemas.microsoft.com/office/drawing/2014/main" val="10000"/>
                  </a:ext>
                </a:extLst>
              </a:tr>
              <a:tr h="480721">
                <a:tc>
                  <a:txBody>
                    <a:bodyPr/>
                    <a:lstStyle/>
                    <a:p>
                      <a:pPr algn="ctr"/>
                      <a:r>
                        <a:rPr lang="en-US" sz="2800" dirty="0">
                          <a:solidFill>
                            <a:srgbClr val="800000"/>
                          </a:solidFill>
                        </a:rPr>
                        <a:t>n = 51</a:t>
                      </a:r>
                    </a:p>
                  </a:txBody>
                  <a:tcPr>
                    <a:solidFill>
                      <a:schemeClr val="bg2">
                        <a:lumMod val="20000"/>
                        <a:lumOff val="80000"/>
                      </a:schemeClr>
                    </a:solidFill>
                  </a:tcPr>
                </a:tc>
                <a:tc>
                  <a:txBody>
                    <a:bodyPr/>
                    <a:lstStyle/>
                    <a:p>
                      <a:r>
                        <a:rPr lang="en-US" sz="2800" dirty="0">
                          <a:solidFill>
                            <a:srgbClr val="800000"/>
                          </a:solidFill>
                        </a:rPr>
                        <a:t>80n + 40</a:t>
                      </a:r>
                    </a:p>
                    <a:p>
                      <a:r>
                        <a:rPr lang="en-US" sz="2800" dirty="0">
                          <a:solidFill>
                            <a:srgbClr val="800000"/>
                          </a:solidFill>
                        </a:rPr>
                        <a:t>4080 + 40</a:t>
                      </a:r>
                    </a:p>
                    <a:p>
                      <a:r>
                        <a:rPr lang="en-US" sz="2800" b="1" dirty="0">
                          <a:solidFill>
                            <a:srgbClr val="800000"/>
                          </a:solidFill>
                        </a:rPr>
                        <a:t>4120</a:t>
                      </a:r>
                    </a:p>
                  </a:txBody>
                  <a:tcPr>
                    <a:solidFill>
                      <a:schemeClr val="accent1">
                        <a:lumMod val="20000"/>
                        <a:lumOff val="80000"/>
                      </a:schemeClr>
                    </a:solidFill>
                  </a:tcPr>
                </a:tc>
                <a:tc>
                  <a:txBody>
                    <a:bodyPr/>
                    <a:lstStyle/>
                    <a:p>
                      <a:r>
                        <a:rPr lang="en-US" sz="2800" dirty="0">
                          <a:solidFill>
                            <a:srgbClr val="800000"/>
                          </a:solidFill>
                        </a:rPr>
                        <a:t>n</a:t>
                      </a:r>
                      <a:r>
                        <a:rPr lang="en-US" sz="2800" baseline="30000" dirty="0">
                          <a:solidFill>
                            <a:srgbClr val="800000"/>
                          </a:solidFill>
                        </a:rPr>
                        <a:t>2</a:t>
                      </a:r>
                      <a:r>
                        <a:rPr lang="en-US" sz="2800" dirty="0">
                          <a:solidFill>
                            <a:srgbClr val="800000"/>
                          </a:solidFill>
                        </a:rPr>
                        <a:t> + 30n</a:t>
                      </a:r>
                    </a:p>
                    <a:p>
                      <a:r>
                        <a:rPr lang="en-US" sz="2800" dirty="0">
                          <a:solidFill>
                            <a:srgbClr val="800000"/>
                          </a:solidFill>
                        </a:rPr>
                        <a:t>2601 + 1530</a:t>
                      </a:r>
                    </a:p>
                    <a:p>
                      <a:r>
                        <a:rPr lang="en-US" sz="2800" b="1" dirty="0">
                          <a:solidFill>
                            <a:srgbClr val="800000"/>
                          </a:solidFill>
                        </a:rPr>
                        <a:t>4131</a:t>
                      </a:r>
                    </a:p>
                  </a:txBody>
                  <a:tcPr>
                    <a:solidFill>
                      <a:schemeClr val="bg2">
                        <a:lumMod val="20000"/>
                        <a:lumOff val="80000"/>
                      </a:schemeClr>
                    </a:solidFill>
                  </a:tcPr>
                </a:tc>
                <a:tc>
                  <a:txBody>
                    <a:bodyPr/>
                    <a:lstStyle/>
                    <a:p>
                      <a:r>
                        <a:rPr lang="en-US" sz="2800" dirty="0">
                          <a:solidFill>
                            <a:srgbClr val="800000"/>
                          </a:solidFill>
                        </a:rPr>
                        <a:t>2</a:t>
                      </a:r>
                      <a:r>
                        <a:rPr lang="en-US" sz="2800" baseline="30000" dirty="0">
                          <a:solidFill>
                            <a:srgbClr val="800000"/>
                          </a:solidFill>
                        </a:rPr>
                        <a:t>n</a:t>
                      </a:r>
                    </a:p>
                    <a:p>
                      <a:r>
                        <a:rPr lang="en-US" sz="2800" dirty="0">
                          <a:solidFill>
                            <a:srgbClr val="800000"/>
                          </a:solidFill>
                        </a:rPr>
                        <a:t>2</a:t>
                      </a:r>
                      <a:r>
                        <a:rPr lang="en-US" sz="2800" baseline="30000" dirty="0">
                          <a:solidFill>
                            <a:srgbClr val="800000"/>
                          </a:solidFill>
                        </a:rPr>
                        <a:t>51</a:t>
                      </a:r>
                    </a:p>
                    <a:p>
                      <a:r>
                        <a:rPr lang="en-US" sz="2800" b="1" dirty="0">
                          <a:solidFill>
                            <a:srgbClr val="800000"/>
                          </a:solidFill>
                        </a:rPr>
                        <a:t>2.252 x 10</a:t>
                      </a:r>
                      <a:r>
                        <a:rPr lang="en-US" sz="2800" b="1" baseline="30000" dirty="0">
                          <a:solidFill>
                            <a:srgbClr val="800000"/>
                          </a:solidFill>
                        </a:rPr>
                        <a:t>15</a:t>
                      </a:r>
                    </a:p>
                  </a:txBody>
                  <a:tcPr>
                    <a:solidFill>
                      <a:schemeClr val="bg2">
                        <a:lumMod val="20000"/>
                        <a:lumOff val="80000"/>
                      </a:schemeClr>
                    </a:solidFill>
                  </a:tcPr>
                </a:tc>
                <a:extLst>
                  <a:ext uri="{0D108BD9-81ED-4DB2-BD59-A6C34878D82A}">
                    <a16:rowId xmlns:a16="http://schemas.microsoft.com/office/drawing/2014/main" val="10001"/>
                  </a:ext>
                </a:extLst>
              </a:tr>
              <a:tr h="480721">
                <a:tc gridSpan="4">
                  <a:txBody>
                    <a:bodyPr/>
                    <a:lstStyle/>
                    <a:p>
                      <a:r>
                        <a:rPr lang="en-US" sz="2800" dirty="0">
                          <a:solidFill>
                            <a:srgbClr val="800000"/>
                          </a:solidFill>
                        </a:rPr>
                        <a:t>From the above, it is noted that when n &gt; 50, algorithm A1 provides the best result among the three algorithms, follows by algorithms A2 and A3.</a:t>
                      </a:r>
                    </a:p>
                  </a:txBody>
                  <a:tcPr>
                    <a:solidFill>
                      <a:schemeClr val="bg2">
                        <a:lumMod val="20000"/>
                        <a:lumOff val="80000"/>
                      </a:schemeClr>
                    </a:solidFill>
                  </a:tcPr>
                </a:tc>
                <a:tc hMerge="1">
                  <a:txBody>
                    <a:bodyPr/>
                    <a:lstStyle/>
                    <a:p>
                      <a:endParaRPr lang="en-US" dirty="0">
                        <a:solidFill>
                          <a:srgbClr val="800000"/>
                        </a:solidFill>
                      </a:endParaRPr>
                    </a:p>
                  </a:txBody>
                  <a:tcPr/>
                </a:tc>
                <a:tc hMerge="1">
                  <a:txBody>
                    <a:bodyPr/>
                    <a:lstStyle/>
                    <a:p>
                      <a:endParaRPr lang="en-US" dirty="0">
                        <a:solidFill>
                          <a:srgbClr val="800000"/>
                        </a:solidFill>
                      </a:endParaRPr>
                    </a:p>
                  </a:txBody>
                  <a:tcPr/>
                </a:tc>
                <a:tc hMerge="1">
                  <a:txBody>
                    <a:bodyPr/>
                    <a:lstStyle/>
                    <a:p>
                      <a:endParaRPr lang="en-US" dirty="0">
                        <a:solidFill>
                          <a:srgbClr val="800000"/>
                        </a:solidFill>
                      </a:endParaRPr>
                    </a:p>
                  </a:txBody>
                  <a:tcPr/>
                </a:tc>
                <a:extLst>
                  <a:ext uri="{0D108BD9-81ED-4DB2-BD59-A6C34878D82A}">
                    <a16:rowId xmlns:a16="http://schemas.microsoft.com/office/drawing/2014/main" val="10002"/>
                  </a:ext>
                </a:extLst>
              </a:tr>
            </a:tbl>
          </a:graphicData>
        </a:graphic>
      </p:graphicFrame>
      <p:sp>
        <p:nvSpPr>
          <p:cNvPr id="8" name="Date Placeholder 7"/>
          <p:cNvSpPr>
            <a:spLocks noGrp="1"/>
          </p:cNvSpPr>
          <p:nvPr>
            <p:ph type="dt" sz="half" idx="10"/>
          </p:nvPr>
        </p:nvSpPr>
        <p:spPr/>
        <p:txBody>
          <a:bodyPr/>
          <a:lstStyle/>
          <a:p>
            <a:fld id="{A67E66D3-4D10-4453-A9D6-C0A45B666D40}" type="datetime3">
              <a:rPr lang="en-US" smtClean="0"/>
              <a:t>9 July 2020</a:t>
            </a:fld>
            <a:endParaRPr lang="en-SG"/>
          </a:p>
        </p:txBody>
      </p:sp>
    </p:spTree>
    <p:extLst>
      <p:ext uri="{BB962C8B-B14F-4D97-AF65-F5344CB8AC3E}">
        <p14:creationId xmlns:p14="http://schemas.microsoft.com/office/powerpoint/2010/main" val="40806040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Algorithm Efficiency</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Suppose we are comparing implementations of insertion sort and merge sort on the same machine. For inputs of size </a:t>
                </a:r>
                <a14:m>
                  <m:oMath xmlns:m="http://schemas.openxmlformats.org/officeDocument/2006/math">
                    <m:r>
                      <a:rPr lang="en-US" i="1" dirty="0" smtClean="0">
                        <a:latin typeface="Cambria Math" panose="02040503050406030204" pitchFamily="18" charset="0"/>
                      </a:rPr>
                      <m:t>𝑛</m:t>
                    </m:r>
                  </m:oMath>
                </a14:m>
                <a:r>
                  <a:rPr lang="en-US" dirty="0"/>
                  <a:t>, insertion sort runs in </a:t>
                </a:r>
                <a14:m>
                  <m:oMath xmlns:m="http://schemas.openxmlformats.org/officeDocument/2006/math">
                    <m:r>
                      <a:rPr lang="en-US" i="1" dirty="0" smtClean="0">
                        <a:latin typeface="Cambria Math" panose="02040503050406030204" pitchFamily="18" charset="0"/>
                      </a:rPr>
                      <m:t>8</m:t>
                    </m:r>
                    <m:r>
                      <a:rPr lang="en-US" i="1" dirty="0" smtClean="0">
                        <a:latin typeface="Cambria Math" panose="02040503050406030204" pitchFamily="18" charset="0"/>
                      </a:rPr>
                      <m:t>𝑛</m:t>
                    </m:r>
                    <m:r>
                      <a:rPr lang="en-US" i="1" baseline="30000" dirty="0">
                        <a:latin typeface="Cambria Math" panose="02040503050406030204" pitchFamily="18" charset="0"/>
                      </a:rPr>
                      <m:t>2</m:t>
                    </m:r>
                  </m:oMath>
                </a14:m>
                <a:r>
                  <a:rPr lang="en-US" dirty="0"/>
                  <a:t> steps, while merge sort runs in </a:t>
                </a:r>
                <a14:m>
                  <m:oMath xmlns:m="http://schemas.openxmlformats.org/officeDocument/2006/math">
                    <m:r>
                      <a:rPr lang="en-US" i="1" dirty="0" smtClean="0">
                        <a:latin typeface="Cambria Math" panose="02040503050406030204" pitchFamily="18" charset="0"/>
                      </a:rPr>
                      <m:t>64</m:t>
                    </m:r>
                    <m:r>
                      <a:rPr lang="en-US" i="1" dirty="0" smtClean="0">
                        <a:latin typeface="Cambria Math" panose="02040503050406030204" pitchFamily="18" charset="0"/>
                      </a:rPr>
                      <m:t>𝑛</m:t>
                    </m:r>
                    <m:r>
                      <a:rPr lang="en-US" i="1" dirty="0" smtClean="0">
                        <a:latin typeface="Cambria Math" panose="02040503050406030204" pitchFamily="18" charset="0"/>
                      </a:rPr>
                      <m:t> </m:t>
                    </m:r>
                    <m:r>
                      <m:rPr>
                        <m:sty m:val="p"/>
                      </m:rPr>
                      <a:rPr lang="en-US" i="1" dirty="0" err="1">
                        <a:latin typeface="Cambria Math" panose="02040503050406030204" pitchFamily="18" charset="0"/>
                      </a:rPr>
                      <m:t>lg</m:t>
                    </m:r>
                    <m:r>
                      <a:rPr lang="en-US" i="1" dirty="0">
                        <a:latin typeface="Cambria Math" panose="02040503050406030204" pitchFamily="18" charset="0"/>
                      </a:rPr>
                      <m:t>⁡</m:t>
                    </m:r>
                    <m:r>
                      <a:rPr lang="en-US" i="1" dirty="0">
                        <a:latin typeface="Cambria Math" panose="02040503050406030204" pitchFamily="18" charset="0"/>
                      </a:rPr>
                      <m:t>𝑛</m:t>
                    </m:r>
                  </m:oMath>
                </a14:m>
                <a:r>
                  <a:rPr lang="en-US" i="1" dirty="0"/>
                  <a:t> </a:t>
                </a:r>
                <a:r>
                  <a:rPr lang="en-US" dirty="0"/>
                  <a:t>steps. For which values of </a:t>
                </a:r>
                <a14:m>
                  <m:oMath xmlns:m="http://schemas.openxmlformats.org/officeDocument/2006/math">
                    <m:r>
                      <a:rPr lang="en-US" i="1" dirty="0" smtClean="0">
                        <a:latin typeface="Cambria Math" panose="02040503050406030204" pitchFamily="18" charset="0"/>
                      </a:rPr>
                      <m:t>𝑛</m:t>
                    </m:r>
                  </m:oMath>
                </a14:m>
                <a:r>
                  <a:rPr lang="en-US" dirty="0"/>
                  <a:t> does insertion sort perform better than merge sort?</a:t>
                </a:r>
              </a:p>
              <a:p>
                <a:pPr marL="0" indent="0">
                  <a:buNone/>
                </a:pPr>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07" t="-2749" r="-58"/>
                </a:stretch>
              </a:blipFill>
            </p:spPr>
            <p:txBody>
              <a:bodyPr/>
              <a:lstStyle/>
              <a:p>
                <a:r>
                  <a:rPr lang="en-SG">
                    <a:noFill/>
                  </a:rPr>
                  <a:t> </a:t>
                </a:r>
              </a:p>
            </p:txBody>
          </p:sp>
        </mc:Fallback>
      </mc:AlternateContent>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29</a:t>
            </a:fld>
            <a:endParaRPr lang="en-SG"/>
          </a:p>
        </p:txBody>
      </p:sp>
      <p:sp>
        <p:nvSpPr>
          <p:cNvPr id="7" name="TextBox 6">
            <a:extLst>
              <a:ext uri="{FF2B5EF4-FFF2-40B4-BE49-F238E27FC236}">
                <a16:creationId xmlns:a16="http://schemas.microsoft.com/office/drawing/2014/main" id="{6998D66F-0C54-48C6-8B9E-F21EF999A6CF}"/>
              </a:ext>
            </a:extLst>
          </p:cNvPr>
          <p:cNvSpPr txBox="1"/>
          <p:nvPr/>
        </p:nvSpPr>
        <p:spPr>
          <a:xfrm>
            <a:off x="838200" y="4331368"/>
            <a:ext cx="10515600" cy="523220"/>
          </a:xfrm>
          <a:prstGeom prst="rect">
            <a:avLst/>
          </a:prstGeom>
          <a:noFill/>
        </p:spPr>
        <p:txBody>
          <a:bodyPr wrap="square" rtlCol="0">
            <a:spAutoFit/>
          </a:bodyPr>
          <a:lstStyle/>
          <a:p>
            <a:pPr algn="ctr"/>
            <a:r>
              <a:rPr lang="en-SG" sz="2800" dirty="0">
                <a:solidFill>
                  <a:srgbClr val="C00000"/>
                </a:solidFill>
              </a:rPr>
              <a:t>15 minutes to discuss.</a:t>
            </a:r>
          </a:p>
        </p:txBody>
      </p:sp>
      <p:sp>
        <p:nvSpPr>
          <p:cNvPr id="8" name="Date Placeholder 7"/>
          <p:cNvSpPr>
            <a:spLocks noGrp="1"/>
          </p:cNvSpPr>
          <p:nvPr>
            <p:ph type="dt" sz="half" idx="10"/>
          </p:nvPr>
        </p:nvSpPr>
        <p:spPr/>
        <p:txBody>
          <a:bodyPr/>
          <a:lstStyle/>
          <a:p>
            <a:fld id="{C0AFF726-4E80-4D7F-A196-38B2F6EBA84A}" type="datetime3">
              <a:rPr lang="en-US" smtClean="0"/>
              <a:t>9 July 2020</a:t>
            </a:fld>
            <a:endParaRPr lang="en-SG"/>
          </a:p>
        </p:txBody>
      </p:sp>
    </p:spTree>
    <p:extLst>
      <p:ext uri="{BB962C8B-B14F-4D97-AF65-F5344CB8AC3E}">
        <p14:creationId xmlns:p14="http://schemas.microsoft.com/office/powerpoint/2010/main" val="7464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Algorithm Analysis</a:t>
            </a:r>
            <a:endParaRPr lang="en-SG" dirty="0"/>
          </a:p>
        </p:txBody>
      </p:sp>
      <p:sp>
        <p:nvSpPr>
          <p:cNvPr id="3" name="Content Placeholder 2"/>
          <p:cNvSpPr>
            <a:spLocks noGrp="1"/>
          </p:cNvSpPr>
          <p:nvPr>
            <p:ph idx="1"/>
          </p:nvPr>
        </p:nvSpPr>
        <p:spPr>
          <a:xfrm>
            <a:off x="838200" y="1582762"/>
            <a:ext cx="10515600" cy="615006"/>
          </a:xfrm>
        </p:spPr>
        <p:txBody>
          <a:bodyPr/>
          <a:lstStyle/>
          <a:p>
            <a:pPr marL="0" indent="0">
              <a:buNone/>
            </a:pPr>
            <a:r>
              <a:rPr lang="en-SG" dirty="0" smtClean="0"/>
              <a:t>But how?</a:t>
            </a:r>
            <a:endParaRPr lang="en-SG" dirty="0"/>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3</a:t>
            </a:fld>
            <a:endParaRPr lang="en-SG"/>
          </a:p>
        </p:txBody>
      </p:sp>
      <p:sp>
        <p:nvSpPr>
          <p:cNvPr id="7" name="TextBox 6">
            <a:extLst>
              <a:ext uri="{FF2B5EF4-FFF2-40B4-BE49-F238E27FC236}">
                <a16:creationId xmlns:a16="http://schemas.microsoft.com/office/drawing/2014/main" id="{DB7FE0A9-3AE8-41C1-B3CE-E8587537062A}"/>
              </a:ext>
            </a:extLst>
          </p:cNvPr>
          <p:cNvSpPr txBox="1"/>
          <p:nvPr/>
        </p:nvSpPr>
        <p:spPr>
          <a:xfrm>
            <a:off x="838200" y="2149642"/>
            <a:ext cx="10760242" cy="4093428"/>
          </a:xfrm>
          <a:prstGeom prst="rect">
            <a:avLst/>
          </a:prstGeom>
          <a:noFill/>
        </p:spPr>
        <p:txBody>
          <a:bodyPr wrap="square" rtlCol="0">
            <a:spAutoFit/>
          </a:bodyPr>
          <a:lstStyle/>
          <a:p>
            <a:r>
              <a:rPr lang="en-SG" sz="2600" dirty="0">
                <a:solidFill>
                  <a:srgbClr val="C00000"/>
                </a:solidFill>
                <a:latin typeface="Verdana" panose="020B0604030504040204" pitchFamily="34" charset="0"/>
                <a:ea typeface="Verdana" panose="020B0604030504040204" pitchFamily="34" charset="0"/>
                <a:cs typeface="Verdana" panose="020B0604030504040204" pitchFamily="34" charset="0"/>
              </a:rPr>
              <a:t>For speed efficiency, we usually measures the number of </a:t>
            </a:r>
            <a:r>
              <a:rPr lang="en-SG" sz="2600" b="1" dirty="0">
                <a:solidFill>
                  <a:srgbClr val="C00000"/>
                </a:solidFill>
                <a:latin typeface="Verdana" panose="020B0604030504040204" pitchFamily="34" charset="0"/>
                <a:ea typeface="Verdana" panose="020B0604030504040204" pitchFamily="34" charset="0"/>
                <a:cs typeface="Verdana" panose="020B0604030504040204" pitchFamily="34" charset="0"/>
              </a:rPr>
              <a:t>basic steps </a:t>
            </a:r>
            <a:r>
              <a:rPr lang="en-SG" sz="2600" dirty="0">
                <a:solidFill>
                  <a:srgbClr val="C00000"/>
                </a:solidFill>
                <a:latin typeface="Verdana" panose="020B0604030504040204" pitchFamily="34" charset="0"/>
                <a:ea typeface="Verdana" panose="020B0604030504040204" pitchFamily="34" charset="0"/>
                <a:cs typeface="Verdana" panose="020B0604030504040204" pitchFamily="34" charset="0"/>
              </a:rPr>
              <a:t>needed to complete a task. We will then associate this number with mathematical functions and analyse the efficiency based on the behaviour of the mathematical function.</a:t>
            </a:r>
          </a:p>
          <a:p>
            <a:endParaRPr lang="en-SG" sz="2600" dirty="0">
              <a:solidFill>
                <a:srgbClr val="C00000"/>
              </a:solidFill>
              <a:latin typeface="Verdana" panose="020B0604030504040204" pitchFamily="34" charset="0"/>
              <a:ea typeface="Verdana" panose="020B0604030504040204" pitchFamily="34" charset="0"/>
              <a:cs typeface="Verdana" panose="020B0604030504040204" pitchFamily="34" charset="0"/>
            </a:endParaRPr>
          </a:p>
          <a:p>
            <a:r>
              <a:rPr lang="en-SG" sz="2600" dirty="0">
                <a:solidFill>
                  <a:srgbClr val="C00000"/>
                </a:solidFill>
                <a:latin typeface="Verdana" panose="020B0604030504040204" pitchFamily="34" charset="0"/>
                <a:ea typeface="Verdana" panose="020B0604030504040204" pitchFamily="34" charset="0"/>
                <a:cs typeface="Verdana" panose="020B0604030504040204" pitchFamily="34" charset="0"/>
              </a:rPr>
              <a:t>For space efficiency, we measures how much space (mainly the main memory and stack space) are needed to complete a task. Similarly we will associate the number with mathematical function and analyse the efficiency based on the behaviour of the function.</a:t>
            </a:r>
          </a:p>
        </p:txBody>
      </p:sp>
      <p:sp>
        <p:nvSpPr>
          <p:cNvPr id="8" name="Date Placeholder 7"/>
          <p:cNvSpPr>
            <a:spLocks noGrp="1"/>
          </p:cNvSpPr>
          <p:nvPr>
            <p:ph type="dt" sz="half" idx="10"/>
          </p:nvPr>
        </p:nvSpPr>
        <p:spPr/>
        <p:txBody>
          <a:bodyPr/>
          <a:lstStyle/>
          <a:p>
            <a:fld id="{1C486D16-5864-4ABF-8F54-4241C3447EBA}" type="datetime3">
              <a:rPr lang="en-US" smtClean="0"/>
              <a:t>9 July 2020</a:t>
            </a:fld>
            <a:endParaRPr lang="en-SG"/>
          </a:p>
        </p:txBody>
      </p:sp>
    </p:spTree>
    <p:extLst>
      <p:ext uri="{BB962C8B-B14F-4D97-AF65-F5344CB8AC3E}">
        <p14:creationId xmlns:p14="http://schemas.microsoft.com/office/powerpoint/2010/main" val="403492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Algorithm Efficiency</a:t>
            </a:r>
            <a:endParaRPr lang="en-SG"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82762"/>
                <a:ext cx="10968789" cy="4659516"/>
              </a:xfrm>
            </p:spPr>
            <p:txBody>
              <a:bodyPr>
                <a:normAutofit fontScale="92500" lnSpcReduction="10000"/>
              </a:bodyPr>
              <a:lstStyle/>
              <a:p>
                <a:pPr marL="0" indent="0">
                  <a:buNone/>
                </a:pPr>
                <a:r>
                  <a:rPr lang="en-US" dirty="0">
                    <a:solidFill>
                      <a:srgbClr val="800000"/>
                    </a:solidFill>
                  </a:rPr>
                  <a:t>We can determine the value of </a:t>
                </a:r>
                <a14:m>
                  <m:oMath xmlns:m="http://schemas.openxmlformats.org/officeDocument/2006/math">
                    <m:r>
                      <a:rPr lang="en-US" i="1" dirty="0" smtClean="0">
                        <a:solidFill>
                          <a:srgbClr val="800000"/>
                        </a:solidFill>
                        <a:latin typeface="Cambria Math" panose="02040503050406030204" pitchFamily="18" charset="0"/>
                      </a:rPr>
                      <m:t>𝑛</m:t>
                    </m:r>
                  </m:oMath>
                </a14:m>
                <a:r>
                  <a:rPr lang="en-US" dirty="0">
                    <a:solidFill>
                      <a:srgbClr val="800000"/>
                    </a:solidFill>
                  </a:rPr>
                  <a:t> by equating the time efficiency of the two algorithms and solve the equation:</a:t>
                </a:r>
              </a:p>
              <a:p>
                <a:pPr marL="0" indent="0">
                  <a:buNone/>
                </a:pPr>
                <a:endParaRPr lang="en-US" dirty="0">
                  <a:solidFill>
                    <a:srgbClr val="800000"/>
                  </a:solidFill>
                </a:endParaRPr>
              </a:p>
              <a:p>
                <a:pPr marL="0" indent="0">
                  <a:buNone/>
                </a:pPr>
                <a14:m>
                  <m:oMathPara xmlns:m="http://schemas.openxmlformats.org/officeDocument/2006/math">
                    <m:oMathParaPr>
                      <m:jc m:val="left"/>
                    </m:oMathParaPr>
                    <m:oMath xmlns:m="http://schemas.openxmlformats.org/officeDocument/2006/math">
                      <m:r>
                        <a:rPr lang="en-US" i="1" dirty="0">
                          <a:solidFill>
                            <a:srgbClr val="800000"/>
                          </a:solidFill>
                          <a:latin typeface="Cambria Math" panose="02040503050406030204" pitchFamily="18" charset="0"/>
                        </a:rPr>
                        <m:t>8</m:t>
                      </m:r>
                      <m:r>
                        <a:rPr lang="en-US" i="1" dirty="0">
                          <a:solidFill>
                            <a:srgbClr val="800000"/>
                          </a:solidFill>
                          <a:latin typeface="Cambria Math" panose="02040503050406030204" pitchFamily="18" charset="0"/>
                        </a:rPr>
                        <m:t>𝑛</m:t>
                      </m:r>
                      <m:r>
                        <a:rPr lang="en-US" i="1" baseline="30000" dirty="0">
                          <a:solidFill>
                            <a:srgbClr val="800000"/>
                          </a:solidFill>
                          <a:latin typeface="Cambria Math" panose="02040503050406030204" pitchFamily="18" charset="0"/>
                        </a:rPr>
                        <m:t>2</m:t>
                      </m:r>
                      <m:r>
                        <a:rPr lang="en-US" i="1" dirty="0">
                          <a:solidFill>
                            <a:srgbClr val="800000"/>
                          </a:solidFill>
                          <a:latin typeface="Cambria Math" panose="02040503050406030204" pitchFamily="18" charset="0"/>
                        </a:rPr>
                        <m:t> = 64</m:t>
                      </m:r>
                      <m:r>
                        <a:rPr lang="en-US" i="1" dirty="0">
                          <a:solidFill>
                            <a:srgbClr val="800000"/>
                          </a:solidFill>
                          <a:latin typeface="Cambria Math" panose="02040503050406030204" pitchFamily="18" charset="0"/>
                        </a:rPr>
                        <m:t>𝑛</m:t>
                      </m:r>
                      <m:r>
                        <a:rPr lang="en-US" i="1" dirty="0">
                          <a:solidFill>
                            <a:srgbClr val="800000"/>
                          </a:solidFill>
                          <a:latin typeface="Cambria Math" panose="02040503050406030204" pitchFamily="18" charset="0"/>
                        </a:rPr>
                        <m:t> </m:t>
                      </m:r>
                      <m:r>
                        <m:rPr>
                          <m:sty m:val="p"/>
                        </m:rPr>
                        <a:rPr lang="en-US" i="1" dirty="0" err="1">
                          <a:solidFill>
                            <a:srgbClr val="800000"/>
                          </a:solidFill>
                          <a:latin typeface="Cambria Math" panose="02040503050406030204" pitchFamily="18" charset="0"/>
                        </a:rPr>
                        <m:t>lg</m:t>
                      </m:r>
                      <m:r>
                        <a:rPr lang="en-US" i="1" dirty="0">
                          <a:solidFill>
                            <a:srgbClr val="800000"/>
                          </a:solidFill>
                          <a:latin typeface="Cambria Math" panose="02040503050406030204" pitchFamily="18" charset="0"/>
                        </a:rPr>
                        <m:t>⁡</m:t>
                      </m:r>
                      <m:r>
                        <a:rPr lang="en-US" i="1" dirty="0">
                          <a:solidFill>
                            <a:srgbClr val="800000"/>
                          </a:solidFill>
                          <a:latin typeface="Cambria Math" panose="02040503050406030204" pitchFamily="18" charset="0"/>
                        </a:rPr>
                        <m:t>𝑛</m:t>
                      </m:r>
                      <m:r>
                        <a:rPr lang="en-US" i="1" dirty="0">
                          <a:solidFill>
                            <a:srgbClr val="800000"/>
                          </a:solidFill>
                          <a:latin typeface="Cambria Math" panose="02040503050406030204" pitchFamily="18" charset="0"/>
                        </a:rPr>
                        <m:t> …..(1)</m:t>
                      </m:r>
                    </m:oMath>
                  </m:oMathPara>
                </a14:m>
                <a:endParaRPr lang="en-US" dirty="0">
                  <a:solidFill>
                    <a:srgbClr val="800000"/>
                  </a:solidFill>
                </a:endParaRPr>
              </a:p>
              <a:p>
                <a:pPr marL="0" indent="0">
                  <a:buNone/>
                </a:pPr>
                <a:endParaRPr lang="en-US" dirty="0">
                  <a:solidFill>
                    <a:srgbClr val="800000"/>
                  </a:solidFill>
                </a:endParaRPr>
              </a:p>
              <a:p>
                <a:pPr marL="0" indent="0">
                  <a:buNone/>
                </a:pPr>
                <a:r>
                  <a:rPr lang="en-US" dirty="0">
                    <a:solidFill>
                      <a:srgbClr val="800000"/>
                    </a:solidFill>
                  </a:rPr>
                  <a:t>Divides (1) by </a:t>
                </a:r>
                <a14:m>
                  <m:oMath xmlns:m="http://schemas.openxmlformats.org/officeDocument/2006/math">
                    <m:r>
                      <a:rPr lang="en-US" i="1" dirty="0">
                        <a:solidFill>
                          <a:srgbClr val="800000"/>
                        </a:solidFill>
                        <a:latin typeface="Cambria Math" panose="02040503050406030204" pitchFamily="18" charset="0"/>
                      </a:rPr>
                      <m:t>8</m:t>
                    </m:r>
                    <m:r>
                      <a:rPr lang="en-US" i="1" dirty="0">
                        <a:solidFill>
                          <a:srgbClr val="800000"/>
                        </a:solidFill>
                        <a:latin typeface="Cambria Math" panose="02040503050406030204" pitchFamily="18" charset="0"/>
                      </a:rPr>
                      <m:t>𝑛</m:t>
                    </m:r>
                  </m:oMath>
                </a14:m>
                <a:r>
                  <a:rPr lang="en-US" dirty="0">
                    <a:solidFill>
                      <a:srgbClr val="800000"/>
                    </a:solidFill>
                  </a:rPr>
                  <a:t>, we have</a:t>
                </a:r>
              </a:p>
              <a:p>
                <a:pPr marL="0" indent="0">
                  <a:buNone/>
                </a:pPr>
                <a:endParaRPr lang="en-US" dirty="0">
                  <a:solidFill>
                    <a:srgbClr val="800000"/>
                  </a:solidFill>
                </a:endParaRPr>
              </a:p>
              <a:p>
                <a:pPr marL="0" indent="0">
                  <a:buNone/>
                </a:pPr>
                <a14:m>
                  <m:oMath xmlns:m="http://schemas.openxmlformats.org/officeDocument/2006/math">
                    <m:r>
                      <a:rPr lang="en-US" i="1" dirty="0">
                        <a:solidFill>
                          <a:srgbClr val="800000"/>
                        </a:solidFill>
                        <a:latin typeface="Cambria Math" panose="02040503050406030204" pitchFamily="18" charset="0"/>
                      </a:rPr>
                      <m:t>𝑛</m:t>
                    </m:r>
                    <m:r>
                      <a:rPr lang="en-US" i="1" dirty="0">
                        <a:solidFill>
                          <a:srgbClr val="800000"/>
                        </a:solidFill>
                        <a:latin typeface="Cambria Math" panose="02040503050406030204" pitchFamily="18" charset="0"/>
                      </a:rPr>
                      <m:t> = 8 </m:t>
                    </m:r>
                    <m:r>
                      <m:rPr>
                        <m:sty m:val="p"/>
                      </m:rPr>
                      <a:rPr lang="en-US" i="1" dirty="0" err="1">
                        <a:solidFill>
                          <a:srgbClr val="800000"/>
                        </a:solidFill>
                        <a:latin typeface="Cambria Math" panose="02040503050406030204" pitchFamily="18" charset="0"/>
                      </a:rPr>
                      <m:t>lg</m:t>
                    </m:r>
                    <m:r>
                      <a:rPr lang="en-US" i="1" dirty="0">
                        <a:solidFill>
                          <a:srgbClr val="800000"/>
                        </a:solidFill>
                        <a:latin typeface="Cambria Math" panose="02040503050406030204" pitchFamily="18" charset="0"/>
                      </a:rPr>
                      <m:t>⁡</m:t>
                    </m:r>
                    <m:r>
                      <a:rPr lang="en-US" i="1" dirty="0">
                        <a:solidFill>
                          <a:srgbClr val="800000"/>
                        </a:solidFill>
                        <a:latin typeface="Cambria Math" panose="02040503050406030204" pitchFamily="18" charset="0"/>
                      </a:rPr>
                      <m:t>𝑛</m:t>
                    </m:r>
                  </m:oMath>
                </a14:m>
                <a:r>
                  <a:rPr lang="en-US" dirty="0">
                    <a:solidFill>
                      <a:srgbClr val="800000"/>
                    </a:solidFill>
                  </a:rPr>
                  <a:t>.</a:t>
                </a:r>
              </a:p>
              <a:p>
                <a:pPr marL="0" indent="0">
                  <a:buNone/>
                </a:pPr>
                <a:r>
                  <a:rPr lang="en-US" dirty="0">
                    <a:solidFill>
                      <a:srgbClr val="800000"/>
                    </a:solidFill>
                  </a:rPr>
                  <a:t>With a simple test, it can be found that when </a:t>
                </a:r>
                <a14:m>
                  <m:oMath xmlns:m="http://schemas.openxmlformats.org/officeDocument/2006/math">
                    <m:r>
                      <a:rPr lang="en-US" i="1" dirty="0" smtClean="0">
                        <a:solidFill>
                          <a:srgbClr val="800000"/>
                        </a:solidFill>
                        <a:latin typeface="Cambria Math" panose="02040503050406030204" pitchFamily="18" charset="0"/>
                      </a:rPr>
                      <m:t>2 ≤ </m:t>
                    </m:r>
                    <m:r>
                      <a:rPr lang="en-US" i="1" dirty="0" smtClean="0">
                        <a:solidFill>
                          <a:srgbClr val="800000"/>
                        </a:solidFill>
                        <a:latin typeface="Cambria Math" panose="02040503050406030204" pitchFamily="18" charset="0"/>
                      </a:rPr>
                      <m:t>𝑛</m:t>
                    </m:r>
                    <m:r>
                      <a:rPr lang="en-US" i="1" dirty="0" smtClean="0">
                        <a:solidFill>
                          <a:srgbClr val="800000"/>
                        </a:solidFill>
                        <a:latin typeface="Cambria Math" panose="02040503050406030204" pitchFamily="18" charset="0"/>
                      </a:rPr>
                      <m:t> ≈ 43 </m:t>
                    </m:r>
                  </m:oMath>
                </a14:m>
                <a:r>
                  <a:rPr lang="en-US" dirty="0">
                    <a:solidFill>
                      <a:srgbClr val="800000"/>
                    </a:solidFill>
                  </a:rPr>
                  <a:t>insertion sort performs better compared to merge sort</a:t>
                </a:r>
                <a:r>
                  <a:rPr lang="en-US" dirty="0" smtClean="0">
                    <a:solidFill>
                      <a:srgbClr val="800000"/>
                    </a:solidFill>
                  </a:rPr>
                  <a:t>.</a:t>
                </a:r>
                <a:endParaRPr lang="en-US" dirty="0">
                  <a:solidFill>
                    <a:srgbClr val="8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82762"/>
                <a:ext cx="10968789" cy="4659516"/>
              </a:xfrm>
              <a:blipFill>
                <a:blip r:embed="rId2"/>
                <a:stretch>
                  <a:fillRect l="-1278" t="-3403" r="-1111" b="-2225"/>
                </a:stretch>
              </a:blipFill>
            </p:spPr>
            <p:txBody>
              <a:bodyPr/>
              <a:lstStyle/>
              <a:p>
                <a:r>
                  <a:rPr lang="en-SG">
                    <a:noFill/>
                  </a:rPr>
                  <a:t> </a:t>
                </a:r>
              </a:p>
            </p:txBody>
          </p:sp>
        </mc:Fallback>
      </mc:AlternateContent>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30</a:t>
            </a:fld>
            <a:endParaRPr lang="en-SG"/>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61F4A01A-2C8E-4E2A-A594-FACA818BB763}"/>
                  </a:ext>
                </a:extLst>
              </p:cNvPr>
              <p:cNvGraphicFramePr>
                <a:graphicFrameLocks noGrp="1"/>
              </p:cNvGraphicFramePr>
              <p:nvPr>
                <p:extLst>
                  <p:ext uri="{D42A27DB-BD31-4B8C-83A1-F6EECF244321}">
                    <p14:modId xmlns:p14="http://schemas.microsoft.com/office/powerpoint/2010/main" val="896293834"/>
                  </p:ext>
                </p:extLst>
              </p:nvPr>
            </p:nvGraphicFramePr>
            <p:xfrm>
              <a:off x="7795537" y="2056159"/>
              <a:ext cx="3706653" cy="3125440"/>
            </p:xfrm>
            <a:graphic>
              <a:graphicData uri="http://schemas.openxmlformats.org/drawingml/2006/table">
                <a:tbl>
                  <a:tblPr firstRow="1" bandRow="1">
                    <a:tableStyleId>{5940675A-B579-460E-94D1-54222C63F5DA}</a:tableStyleId>
                  </a:tblPr>
                  <a:tblGrid>
                    <a:gridCol w="1235551">
                      <a:extLst>
                        <a:ext uri="{9D8B030D-6E8A-4147-A177-3AD203B41FA5}">
                          <a16:colId xmlns:a16="http://schemas.microsoft.com/office/drawing/2014/main" val="502096568"/>
                        </a:ext>
                      </a:extLst>
                    </a:gridCol>
                    <a:gridCol w="1235551">
                      <a:extLst>
                        <a:ext uri="{9D8B030D-6E8A-4147-A177-3AD203B41FA5}">
                          <a16:colId xmlns:a16="http://schemas.microsoft.com/office/drawing/2014/main" val="979861103"/>
                        </a:ext>
                      </a:extLst>
                    </a:gridCol>
                    <a:gridCol w="1235551">
                      <a:extLst>
                        <a:ext uri="{9D8B030D-6E8A-4147-A177-3AD203B41FA5}">
                          <a16:colId xmlns:a16="http://schemas.microsoft.com/office/drawing/2014/main" val="3395414705"/>
                        </a:ext>
                      </a:extLst>
                    </a:gridCol>
                  </a:tblGrid>
                  <a:tr h="390680">
                    <a:tc>
                      <a:txBody>
                        <a:bodyPr/>
                        <a:lstStyle/>
                        <a:p>
                          <a:pPr algn="ctr"/>
                          <a14:m>
                            <m:oMathPara xmlns:m="http://schemas.openxmlformats.org/officeDocument/2006/math">
                              <m:oMathParaPr>
                                <m:jc m:val="centerGroup"/>
                              </m:oMathParaPr>
                              <m:oMath xmlns:m="http://schemas.openxmlformats.org/officeDocument/2006/math">
                                <m:r>
                                  <a:rPr lang="en-SG" sz="1800" b="0" i="1" smtClean="0">
                                    <a:solidFill>
                                      <a:srgbClr val="800000"/>
                                    </a:solidFill>
                                    <a:latin typeface="Cambria Math" panose="02040503050406030204" pitchFamily="18" charset="0"/>
                                  </a:rPr>
                                  <m:t>𝑛</m:t>
                                </m:r>
                              </m:oMath>
                            </m:oMathPara>
                          </a14:m>
                          <a:endParaRPr lang="en-SG" sz="1800" dirty="0">
                            <a:solidFill>
                              <a:srgbClr val="800000"/>
                            </a:solidFill>
                          </a:endParaRPr>
                        </a:p>
                      </a:txBody>
                      <a:tcP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SG" sz="1800" b="0" i="1" smtClean="0">
                                    <a:solidFill>
                                      <a:srgbClr val="800000"/>
                                    </a:solidFill>
                                    <a:latin typeface="Cambria Math" panose="02040503050406030204" pitchFamily="18" charset="0"/>
                                  </a:rPr>
                                  <m:t>8</m:t>
                                </m:r>
                                <m:func>
                                  <m:funcPr>
                                    <m:ctrlPr>
                                      <a:rPr lang="en-SG" sz="1800" b="0" i="1" smtClean="0">
                                        <a:solidFill>
                                          <a:srgbClr val="800000"/>
                                        </a:solidFill>
                                        <a:latin typeface="Cambria Math" panose="02040503050406030204" pitchFamily="18" charset="0"/>
                                      </a:rPr>
                                    </m:ctrlPr>
                                  </m:funcPr>
                                  <m:fName>
                                    <m:r>
                                      <m:rPr>
                                        <m:sty m:val="p"/>
                                      </m:rPr>
                                      <a:rPr lang="en-SG" sz="1800" b="0" i="0" smtClean="0">
                                        <a:solidFill>
                                          <a:srgbClr val="800000"/>
                                        </a:solidFill>
                                        <a:latin typeface="Cambria Math" panose="02040503050406030204" pitchFamily="18" charset="0"/>
                                      </a:rPr>
                                      <m:t>lg</m:t>
                                    </m:r>
                                  </m:fName>
                                  <m:e>
                                    <m:r>
                                      <a:rPr lang="en-SG" sz="1800" b="0" i="1" smtClean="0">
                                        <a:solidFill>
                                          <a:srgbClr val="800000"/>
                                        </a:solidFill>
                                        <a:latin typeface="Cambria Math" panose="02040503050406030204" pitchFamily="18" charset="0"/>
                                      </a:rPr>
                                      <m:t>𝑛</m:t>
                                    </m:r>
                                  </m:e>
                                </m:func>
                              </m:oMath>
                            </m:oMathPara>
                          </a14:m>
                          <a:endParaRPr lang="en-SG" sz="1800" dirty="0">
                            <a:solidFill>
                              <a:srgbClr val="800000"/>
                            </a:solidFill>
                          </a:endParaRPr>
                        </a:p>
                      </a:txBody>
                      <a:tcPr>
                        <a:solidFill>
                          <a:schemeClr val="bg1">
                            <a:lumMod val="95000"/>
                          </a:schemeClr>
                        </a:solidFill>
                      </a:tcPr>
                    </a:tc>
                    <a:tc>
                      <a:txBody>
                        <a:bodyPr/>
                        <a:lstStyle/>
                        <a:p>
                          <a:pPr algn="ctr"/>
                          <a14:m>
                            <m:oMathPara xmlns:m="http://schemas.openxmlformats.org/officeDocument/2006/math">
                              <m:oMathParaPr>
                                <m:jc m:val="centerGroup"/>
                              </m:oMathParaPr>
                              <m:oMath xmlns:m="http://schemas.openxmlformats.org/officeDocument/2006/math">
                                <m:f>
                                  <m:fPr>
                                    <m:type m:val="lin"/>
                                    <m:ctrlPr>
                                      <a:rPr lang="en-SG" sz="1800" i="1" smtClean="0">
                                        <a:solidFill>
                                          <a:srgbClr val="800000"/>
                                        </a:solidFill>
                                        <a:latin typeface="Cambria Math" panose="02040503050406030204" pitchFamily="18" charset="0"/>
                                      </a:rPr>
                                    </m:ctrlPr>
                                  </m:fPr>
                                  <m:num>
                                    <m:r>
                                      <a:rPr lang="en-SG" sz="1800" b="0" i="1" smtClean="0">
                                        <a:solidFill>
                                          <a:srgbClr val="800000"/>
                                        </a:solidFill>
                                        <a:latin typeface="Cambria Math" panose="02040503050406030204" pitchFamily="18" charset="0"/>
                                      </a:rPr>
                                      <m:t>𝑛</m:t>
                                    </m:r>
                                  </m:num>
                                  <m:den>
                                    <m:r>
                                      <a:rPr lang="en-SG" sz="1800" b="0" i="1" smtClean="0">
                                        <a:solidFill>
                                          <a:srgbClr val="800000"/>
                                        </a:solidFill>
                                        <a:latin typeface="Cambria Math" panose="02040503050406030204" pitchFamily="18" charset="0"/>
                                      </a:rPr>
                                      <m:t>8</m:t>
                                    </m:r>
                                    <m:func>
                                      <m:funcPr>
                                        <m:ctrlPr>
                                          <a:rPr lang="en-SG" sz="1800" b="0" i="1" smtClean="0">
                                            <a:solidFill>
                                              <a:srgbClr val="800000"/>
                                            </a:solidFill>
                                            <a:latin typeface="Cambria Math" panose="02040503050406030204" pitchFamily="18" charset="0"/>
                                          </a:rPr>
                                        </m:ctrlPr>
                                      </m:funcPr>
                                      <m:fName>
                                        <m:r>
                                          <m:rPr>
                                            <m:sty m:val="p"/>
                                          </m:rPr>
                                          <a:rPr lang="en-SG" sz="1800" b="0" i="0" smtClean="0">
                                            <a:solidFill>
                                              <a:srgbClr val="800000"/>
                                            </a:solidFill>
                                            <a:latin typeface="Cambria Math" panose="02040503050406030204" pitchFamily="18" charset="0"/>
                                          </a:rPr>
                                          <m:t>lg</m:t>
                                        </m:r>
                                      </m:fName>
                                      <m:e>
                                        <m:r>
                                          <a:rPr lang="en-SG" sz="1800" b="0" i="1" smtClean="0">
                                            <a:solidFill>
                                              <a:srgbClr val="800000"/>
                                            </a:solidFill>
                                            <a:latin typeface="Cambria Math" panose="02040503050406030204" pitchFamily="18" charset="0"/>
                                          </a:rPr>
                                          <m:t>𝑛</m:t>
                                        </m:r>
                                      </m:e>
                                    </m:func>
                                  </m:den>
                                </m:f>
                              </m:oMath>
                            </m:oMathPara>
                          </a14:m>
                          <a:endParaRPr lang="en-SG" sz="1800" dirty="0">
                            <a:solidFill>
                              <a:srgbClr val="800000"/>
                            </a:solidFill>
                          </a:endParaRPr>
                        </a:p>
                      </a:txBody>
                      <a:tcPr>
                        <a:solidFill>
                          <a:schemeClr val="bg1">
                            <a:lumMod val="95000"/>
                          </a:schemeClr>
                        </a:solidFill>
                      </a:tcPr>
                    </a:tc>
                    <a:extLst>
                      <a:ext uri="{0D108BD9-81ED-4DB2-BD59-A6C34878D82A}">
                        <a16:rowId xmlns:a16="http://schemas.microsoft.com/office/drawing/2014/main" val="3431939996"/>
                      </a:ext>
                    </a:extLst>
                  </a:tr>
                  <a:tr h="390680">
                    <a:tc>
                      <a:txBody>
                        <a:bodyPr/>
                        <a:lstStyle/>
                        <a:p>
                          <a:pPr algn="ctr"/>
                          <a:r>
                            <a:rPr lang="en-SG" sz="1800" dirty="0">
                              <a:solidFill>
                                <a:srgbClr val="800000"/>
                              </a:solidFill>
                            </a:rPr>
                            <a:t>2</a:t>
                          </a:r>
                        </a:p>
                      </a:txBody>
                      <a:tcPr/>
                    </a:tc>
                    <a:tc>
                      <a:txBody>
                        <a:bodyPr/>
                        <a:lstStyle/>
                        <a:p>
                          <a:pPr algn="ctr"/>
                          <a:r>
                            <a:rPr lang="en-SG" sz="1800" dirty="0">
                              <a:solidFill>
                                <a:srgbClr val="800000"/>
                              </a:solidFill>
                            </a:rPr>
                            <a:t>8.00</a:t>
                          </a:r>
                        </a:p>
                      </a:txBody>
                      <a:tcPr/>
                    </a:tc>
                    <a:tc>
                      <a:txBody>
                        <a:bodyPr/>
                        <a:lstStyle/>
                        <a:p>
                          <a:pPr algn="ctr"/>
                          <a:r>
                            <a:rPr lang="en-SG" sz="1800" dirty="0">
                              <a:solidFill>
                                <a:srgbClr val="800000"/>
                              </a:solidFill>
                            </a:rPr>
                            <a:t>0.25</a:t>
                          </a:r>
                        </a:p>
                      </a:txBody>
                      <a:tcPr/>
                    </a:tc>
                    <a:extLst>
                      <a:ext uri="{0D108BD9-81ED-4DB2-BD59-A6C34878D82A}">
                        <a16:rowId xmlns:a16="http://schemas.microsoft.com/office/drawing/2014/main" val="187537968"/>
                      </a:ext>
                    </a:extLst>
                  </a:tr>
                  <a:tr h="390680">
                    <a:tc>
                      <a:txBody>
                        <a:bodyPr/>
                        <a:lstStyle/>
                        <a:p>
                          <a:pPr algn="ctr"/>
                          <a:r>
                            <a:rPr lang="en-SG" sz="1800" dirty="0">
                              <a:solidFill>
                                <a:srgbClr val="800000"/>
                              </a:solidFill>
                            </a:rPr>
                            <a:t>4</a:t>
                          </a:r>
                        </a:p>
                      </a:txBody>
                      <a:tcPr/>
                    </a:tc>
                    <a:tc>
                      <a:txBody>
                        <a:bodyPr/>
                        <a:lstStyle/>
                        <a:p>
                          <a:pPr algn="ctr"/>
                          <a:r>
                            <a:rPr lang="en-SG" sz="1800" dirty="0">
                              <a:solidFill>
                                <a:srgbClr val="800000"/>
                              </a:solidFill>
                            </a:rPr>
                            <a:t>16.00</a:t>
                          </a:r>
                        </a:p>
                      </a:txBody>
                      <a:tcPr/>
                    </a:tc>
                    <a:tc>
                      <a:txBody>
                        <a:bodyPr/>
                        <a:lstStyle/>
                        <a:p>
                          <a:pPr algn="ctr"/>
                          <a:r>
                            <a:rPr lang="en-SG" sz="1800" dirty="0">
                              <a:solidFill>
                                <a:srgbClr val="800000"/>
                              </a:solidFill>
                            </a:rPr>
                            <a:t>0.25</a:t>
                          </a:r>
                        </a:p>
                      </a:txBody>
                      <a:tcPr/>
                    </a:tc>
                    <a:extLst>
                      <a:ext uri="{0D108BD9-81ED-4DB2-BD59-A6C34878D82A}">
                        <a16:rowId xmlns:a16="http://schemas.microsoft.com/office/drawing/2014/main" val="910036595"/>
                      </a:ext>
                    </a:extLst>
                  </a:tr>
                  <a:tr h="390680">
                    <a:tc>
                      <a:txBody>
                        <a:bodyPr/>
                        <a:lstStyle/>
                        <a:p>
                          <a:pPr algn="ctr"/>
                          <a:r>
                            <a:rPr lang="en-SG" sz="1800" dirty="0">
                              <a:solidFill>
                                <a:srgbClr val="800000"/>
                              </a:solidFill>
                            </a:rPr>
                            <a:t>8</a:t>
                          </a:r>
                        </a:p>
                      </a:txBody>
                      <a:tcPr/>
                    </a:tc>
                    <a:tc>
                      <a:txBody>
                        <a:bodyPr/>
                        <a:lstStyle/>
                        <a:p>
                          <a:pPr algn="ctr"/>
                          <a:r>
                            <a:rPr lang="en-SG" sz="1800" dirty="0">
                              <a:solidFill>
                                <a:srgbClr val="800000"/>
                              </a:solidFill>
                            </a:rPr>
                            <a:t>24.00</a:t>
                          </a:r>
                        </a:p>
                      </a:txBody>
                      <a:tcPr/>
                    </a:tc>
                    <a:tc>
                      <a:txBody>
                        <a:bodyPr/>
                        <a:lstStyle/>
                        <a:p>
                          <a:pPr algn="ctr"/>
                          <a:r>
                            <a:rPr lang="en-SG" sz="1800" dirty="0">
                              <a:solidFill>
                                <a:srgbClr val="800000"/>
                              </a:solidFill>
                            </a:rPr>
                            <a:t>0.33</a:t>
                          </a:r>
                        </a:p>
                      </a:txBody>
                      <a:tcPr/>
                    </a:tc>
                    <a:extLst>
                      <a:ext uri="{0D108BD9-81ED-4DB2-BD59-A6C34878D82A}">
                        <a16:rowId xmlns:a16="http://schemas.microsoft.com/office/drawing/2014/main" val="207800075"/>
                      </a:ext>
                    </a:extLst>
                  </a:tr>
                  <a:tr h="390680">
                    <a:tc>
                      <a:txBody>
                        <a:bodyPr/>
                        <a:lstStyle/>
                        <a:p>
                          <a:pPr algn="ctr"/>
                          <a:r>
                            <a:rPr lang="en-SG" sz="1800" dirty="0">
                              <a:solidFill>
                                <a:srgbClr val="800000"/>
                              </a:solidFill>
                            </a:rPr>
                            <a:t>16</a:t>
                          </a:r>
                        </a:p>
                      </a:txBody>
                      <a:tcPr/>
                    </a:tc>
                    <a:tc>
                      <a:txBody>
                        <a:bodyPr/>
                        <a:lstStyle/>
                        <a:p>
                          <a:pPr algn="ctr"/>
                          <a:r>
                            <a:rPr lang="en-SG" sz="1800" dirty="0">
                              <a:solidFill>
                                <a:srgbClr val="800000"/>
                              </a:solidFill>
                            </a:rPr>
                            <a:t>32.00</a:t>
                          </a:r>
                        </a:p>
                      </a:txBody>
                      <a:tcPr/>
                    </a:tc>
                    <a:tc>
                      <a:txBody>
                        <a:bodyPr/>
                        <a:lstStyle/>
                        <a:p>
                          <a:pPr algn="ctr"/>
                          <a:r>
                            <a:rPr lang="en-SG" sz="1800" dirty="0">
                              <a:solidFill>
                                <a:srgbClr val="800000"/>
                              </a:solidFill>
                            </a:rPr>
                            <a:t>0.50</a:t>
                          </a:r>
                        </a:p>
                      </a:txBody>
                      <a:tcPr/>
                    </a:tc>
                    <a:extLst>
                      <a:ext uri="{0D108BD9-81ED-4DB2-BD59-A6C34878D82A}">
                        <a16:rowId xmlns:a16="http://schemas.microsoft.com/office/drawing/2014/main" val="1274964942"/>
                      </a:ext>
                    </a:extLst>
                  </a:tr>
                  <a:tr h="390680">
                    <a:tc>
                      <a:txBody>
                        <a:bodyPr/>
                        <a:lstStyle/>
                        <a:p>
                          <a:pPr algn="ctr"/>
                          <a:r>
                            <a:rPr lang="en-SG" sz="1800" dirty="0">
                              <a:solidFill>
                                <a:srgbClr val="800000"/>
                              </a:solidFill>
                            </a:rPr>
                            <a:t>32</a:t>
                          </a:r>
                        </a:p>
                      </a:txBody>
                      <a:tcPr/>
                    </a:tc>
                    <a:tc>
                      <a:txBody>
                        <a:bodyPr/>
                        <a:lstStyle/>
                        <a:p>
                          <a:pPr algn="ctr"/>
                          <a:r>
                            <a:rPr lang="en-SG" sz="1800" dirty="0">
                              <a:solidFill>
                                <a:srgbClr val="800000"/>
                              </a:solidFill>
                            </a:rPr>
                            <a:t>40.00</a:t>
                          </a:r>
                        </a:p>
                      </a:txBody>
                      <a:tcPr/>
                    </a:tc>
                    <a:tc>
                      <a:txBody>
                        <a:bodyPr/>
                        <a:lstStyle/>
                        <a:p>
                          <a:pPr algn="ctr"/>
                          <a:r>
                            <a:rPr lang="en-SG" sz="1800" dirty="0">
                              <a:solidFill>
                                <a:srgbClr val="800000"/>
                              </a:solidFill>
                            </a:rPr>
                            <a:t>0.80</a:t>
                          </a:r>
                        </a:p>
                      </a:txBody>
                      <a:tcPr/>
                    </a:tc>
                    <a:extLst>
                      <a:ext uri="{0D108BD9-81ED-4DB2-BD59-A6C34878D82A}">
                        <a16:rowId xmlns:a16="http://schemas.microsoft.com/office/drawing/2014/main" val="748662355"/>
                      </a:ext>
                    </a:extLst>
                  </a:tr>
                  <a:tr h="390680">
                    <a:tc>
                      <a:txBody>
                        <a:bodyPr/>
                        <a:lstStyle/>
                        <a:p>
                          <a:pPr algn="ctr"/>
                          <a:r>
                            <a:rPr lang="en-SG" sz="1800" dirty="0">
                              <a:solidFill>
                                <a:srgbClr val="800000"/>
                              </a:solidFill>
                            </a:rPr>
                            <a:t>43</a:t>
                          </a:r>
                        </a:p>
                      </a:txBody>
                      <a:tcPr>
                        <a:solidFill>
                          <a:schemeClr val="tx2">
                            <a:lumMod val="20000"/>
                            <a:lumOff val="80000"/>
                          </a:schemeClr>
                        </a:solidFill>
                      </a:tcPr>
                    </a:tc>
                    <a:tc>
                      <a:txBody>
                        <a:bodyPr/>
                        <a:lstStyle/>
                        <a:p>
                          <a:pPr algn="ctr"/>
                          <a:r>
                            <a:rPr lang="en-SG" sz="1800" dirty="0">
                              <a:solidFill>
                                <a:srgbClr val="800000"/>
                              </a:solidFill>
                            </a:rPr>
                            <a:t>43.31</a:t>
                          </a:r>
                        </a:p>
                      </a:txBody>
                      <a:tcPr>
                        <a:solidFill>
                          <a:schemeClr val="tx2">
                            <a:lumMod val="20000"/>
                            <a:lumOff val="80000"/>
                          </a:schemeClr>
                        </a:solidFill>
                      </a:tcPr>
                    </a:tc>
                    <a:tc>
                      <a:txBody>
                        <a:bodyPr/>
                        <a:lstStyle/>
                        <a:p>
                          <a:pPr algn="ctr"/>
                          <a:r>
                            <a:rPr lang="en-SG" sz="1800" dirty="0">
                              <a:solidFill>
                                <a:srgbClr val="800000"/>
                              </a:solidFill>
                            </a:rPr>
                            <a:t>0.99</a:t>
                          </a:r>
                        </a:p>
                      </a:txBody>
                      <a:tcPr>
                        <a:solidFill>
                          <a:schemeClr val="tx2">
                            <a:lumMod val="20000"/>
                            <a:lumOff val="80000"/>
                          </a:schemeClr>
                        </a:solidFill>
                      </a:tcPr>
                    </a:tc>
                    <a:extLst>
                      <a:ext uri="{0D108BD9-81ED-4DB2-BD59-A6C34878D82A}">
                        <a16:rowId xmlns:a16="http://schemas.microsoft.com/office/drawing/2014/main" val="2629826504"/>
                      </a:ext>
                    </a:extLst>
                  </a:tr>
                  <a:tr h="390680">
                    <a:tc>
                      <a:txBody>
                        <a:bodyPr/>
                        <a:lstStyle/>
                        <a:p>
                          <a:pPr algn="ctr"/>
                          <a:r>
                            <a:rPr lang="en-SG" sz="1800" dirty="0">
                              <a:solidFill>
                                <a:srgbClr val="800000"/>
                              </a:solidFill>
                            </a:rPr>
                            <a:t>44</a:t>
                          </a:r>
                        </a:p>
                      </a:txBody>
                      <a:tcPr>
                        <a:solidFill>
                          <a:schemeClr val="tx2">
                            <a:lumMod val="20000"/>
                            <a:lumOff val="80000"/>
                          </a:schemeClr>
                        </a:solidFill>
                      </a:tcPr>
                    </a:tc>
                    <a:tc>
                      <a:txBody>
                        <a:bodyPr/>
                        <a:lstStyle/>
                        <a:p>
                          <a:pPr algn="ctr"/>
                          <a:r>
                            <a:rPr lang="en-SG" sz="1800" dirty="0">
                              <a:solidFill>
                                <a:srgbClr val="800000"/>
                              </a:solidFill>
                            </a:rPr>
                            <a:t>43.68</a:t>
                          </a:r>
                        </a:p>
                      </a:txBody>
                      <a:tcPr>
                        <a:solidFill>
                          <a:schemeClr val="tx2">
                            <a:lumMod val="20000"/>
                            <a:lumOff val="80000"/>
                          </a:schemeClr>
                        </a:solidFill>
                      </a:tcPr>
                    </a:tc>
                    <a:tc>
                      <a:txBody>
                        <a:bodyPr/>
                        <a:lstStyle/>
                        <a:p>
                          <a:pPr algn="ctr"/>
                          <a:r>
                            <a:rPr lang="en-SG" sz="1800" dirty="0">
                              <a:solidFill>
                                <a:srgbClr val="800000"/>
                              </a:solidFill>
                            </a:rPr>
                            <a:t>1.01</a:t>
                          </a:r>
                        </a:p>
                      </a:txBody>
                      <a:tcPr>
                        <a:solidFill>
                          <a:schemeClr val="tx2">
                            <a:lumMod val="20000"/>
                            <a:lumOff val="80000"/>
                          </a:schemeClr>
                        </a:solidFill>
                      </a:tcPr>
                    </a:tc>
                    <a:extLst>
                      <a:ext uri="{0D108BD9-81ED-4DB2-BD59-A6C34878D82A}">
                        <a16:rowId xmlns:a16="http://schemas.microsoft.com/office/drawing/2014/main" val="3398116916"/>
                      </a:ext>
                    </a:extLst>
                  </a:tr>
                </a:tbl>
              </a:graphicData>
            </a:graphic>
          </p:graphicFrame>
        </mc:Choice>
        <mc:Fallback xmlns="">
          <p:graphicFrame>
            <p:nvGraphicFramePr>
              <p:cNvPr id="7" name="Table 6">
                <a:extLst>
                  <a:ext uri="{FF2B5EF4-FFF2-40B4-BE49-F238E27FC236}">
                    <a16:creationId xmlns:a16="http://schemas.microsoft.com/office/drawing/2014/main" id="{61F4A01A-2C8E-4E2A-A594-FACA818BB763}"/>
                  </a:ext>
                </a:extLst>
              </p:cNvPr>
              <p:cNvGraphicFramePr>
                <a:graphicFrameLocks noGrp="1"/>
              </p:cNvGraphicFramePr>
              <p:nvPr>
                <p:extLst>
                  <p:ext uri="{D42A27DB-BD31-4B8C-83A1-F6EECF244321}">
                    <p14:modId xmlns:p14="http://schemas.microsoft.com/office/powerpoint/2010/main" val="896293834"/>
                  </p:ext>
                </p:extLst>
              </p:nvPr>
            </p:nvGraphicFramePr>
            <p:xfrm>
              <a:off x="7795537" y="2056159"/>
              <a:ext cx="3706653" cy="3125440"/>
            </p:xfrm>
            <a:graphic>
              <a:graphicData uri="http://schemas.openxmlformats.org/drawingml/2006/table">
                <a:tbl>
                  <a:tblPr firstRow="1" bandRow="1">
                    <a:tableStyleId>{5940675A-B579-460E-94D1-54222C63F5DA}</a:tableStyleId>
                  </a:tblPr>
                  <a:tblGrid>
                    <a:gridCol w="1235551">
                      <a:extLst>
                        <a:ext uri="{9D8B030D-6E8A-4147-A177-3AD203B41FA5}">
                          <a16:colId xmlns:a16="http://schemas.microsoft.com/office/drawing/2014/main" val="502096568"/>
                        </a:ext>
                      </a:extLst>
                    </a:gridCol>
                    <a:gridCol w="1235551">
                      <a:extLst>
                        <a:ext uri="{9D8B030D-6E8A-4147-A177-3AD203B41FA5}">
                          <a16:colId xmlns:a16="http://schemas.microsoft.com/office/drawing/2014/main" val="979861103"/>
                        </a:ext>
                      </a:extLst>
                    </a:gridCol>
                    <a:gridCol w="1235551">
                      <a:extLst>
                        <a:ext uri="{9D8B030D-6E8A-4147-A177-3AD203B41FA5}">
                          <a16:colId xmlns:a16="http://schemas.microsoft.com/office/drawing/2014/main" val="3395414705"/>
                        </a:ext>
                      </a:extLst>
                    </a:gridCol>
                  </a:tblGrid>
                  <a:tr h="390680">
                    <a:tc>
                      <a:txBody>
                        <a:bodyPr/>
                        <a:lstStyle/>
                        <a:p>
                          <a:endParaRPr lang="en-US"/>
                        </a:p>
                      </a:txBody>
                      <a:tcPr>
                        <a:blipFill>
                          <a:blip r:embed="rId3"/>
                          <a:stretch>
                            <a:fillRect l="-493" t="-110938" r="-200985" b="-720313"/>
                          </a:stretch>
                        </a:blipFill>
                      </a:tcPr>
                    </a:tc>
                    <a:tc>
                      <a:txBody>
                        <a:bodyPr/>
                        <a:lstStyle/>
                        <a:p>
                          <a:endParaRPr lang="en-US"/>
                        </a:p>
                      </a:txBody>
                      <a:tcPr>
                        <a:blipFill>
                          <a:blip r:embed="rId3"/>
                          <a:stretch>
                            <a:fillRect l="-100493" t="-110938" r="-100985" b="-720313"/>
                          </a:stretch>
                        </a:blipFill>
                      </a:tcPr>
                    </a:tc>
                    <a:tc>
                      <a:txBody>
                        <a:bodyPr/>
                        <a:lstStyle/>
                        <a:p>
                          <a:endParaRPr lang="en-US"/>
                        </a:p>
                      </a:txBody>
                      <a:tcPr>
                        <a:blipFill>
                          <a:blip r:embed="rId3"/>
                          <a:stretch>
                            <a:fillRect l="-200493" t="-110938" r="-985" b="-720313"/>
                          </a:stretch>
                        </a:blipFill>
                      </a:tcPr>
                    </a:tc>
                    <a:extLst>
                      <a:ext uri="{0D108BD9-81ED-4DB2-BD59-A6C34878D82A}">
                        <a16:rowId xmlns:a16="http://schemas.microsoft.com/office/drawing/2014/main" val="3431939996"/>
                      </a:ext>
                    </a:extLst>
                  </a:tr>
                  <a:tr h="390680">
                    <a:tc>
                      <a:txBody>
                        <a:bodyPr/>
                        <a:lstStyle/>
                        <a:p>
                          <a:pPr algn="ctr"/>
                          <a:r>
                            <a:rPr lang="en-SG" sz="1800" dirty="0">
                              <a:solidFill>
                                <a:srgbClr val="800000"/>
                              </a:solidFill>
                            </a:rPr>
                            <a:t>2</a:t>
                          </a:r>
                        </a:p>
                      </a:txBody>
                      <a:tcPr/>
                    </a:tc>
                    <a:tc>
                      <a:txBody>
                        <a:bodyPr/>
                        <a:lstStyle/>
                        <a:p>
                          <a:pPr algn="ctr"/>
                          <a:r>
                            <a:rPr lang="en-SG" sz="1800" dirty="0">
                              <a:solidFill>
                                <a:srgbClr val="800000"/>
                              </a:solidFill>
                            </a:rPr>
                            <a:t>8.00</a:t>
                          </a:r>
                        </a:p>
                      </a:txBody>
                      <a:tcPr/>
                    </a:tc>
                    <a:tc>
                      <a:txBody>
                        <a:bodyPr/>
                        <a:lstStyle/>
                        <a:p>
                          <a:pPr algn="ctr"/>
                          <a:r>
                            <a:rPr lang="en-SG" sz="1800" dirty="0">
                              <a:solidFill>
                                <a:srgbClr val="800000"/>
                              </a:solidFill>
                            </a:rPr>
                            <a:t>0.25</a:t>
                          </a:r>
                        </a:p>
                      </a:txBody>
                      <a:tcPr/>
                    </a:tc>
                    <a:extLst>
                      <a:ext uri="{0D108BD9-81ED-4DB2-BD59-A6C34878D82A}">
                        <a16:rowId xmlns:a16="http://schemas.microsoft.com/office/drawing/2014/main" val="187537968"/>
                      </a:ext>
                    </a:extLst>
                  </a:tr>
                  <a:tr h="390680">
                    <a:tc>
                      <a:txBody>
                        <a:bodyPr/>
                        <a:lstStyle/>
                        <a:p>
                          <a:pPr algn="ctr"/>
                          <a:r>
                            <a:rPr lang="en-SG" sz="1800" dirty="0">
                              <a:solidFill>
                                <a:srgbClr val="800000"/>
                              </a:solidFill>
                            </a:rPr>
                            <a:t>4</a:t>
                          </a:r>
                        </a:p>
                      </a:txBody>
                      <a:tcPr/>
                    </a:tc>
                    <a:tc>
                      <a:txBody>
                        <a:bodyPr/>
                        <a:lstStyle/>
                        <a:p>
                          <a:pPr algn="ctr"/>
                          <a:r>
                            <a:rPr lang="en-SG" sz="1800" dirty="0">
                              <a:solidFill>
                                <a:srgbClr val="800000"/>
                              </a:solidFill>
                            </a:rPr>
                            <a:t>16.00</a:t>
                          </a:r>
                        </a:p>
                      </a:txBody>
                      <a:tcPr/>
                    </a:tc>
                    <a:tc>
                      <a:txBody>
                        <a:bodyPr/>
                        <a:lstStyle/>
                        <a:p>
                          <a:pPr algn="ctr"/>
                          <a:r>
                            <a:rPr lang="en-SG" sz="1800" dirty="0">
                              <a:solidFill>
                                <a:srgbClr val="800000"/>
                              </a:solidFill>
                            </a:rPr>
                            <a:t>0.25</a:t>
                          </a:r>
                        </a:p>
                      </a:txBody>
                      <a:tcPr/>
                    </a:tc>
                    <a:extLst>
                      <a:ext uri="{0D108BD9-81ED-4DB2-BD59-A6C34878D82A}">
                        <a16:rowId xmlns:a16="http://schemas.microsoft.com/office/drawing/2014/main" val="910036595"/>
                      </a:ext>
                    </a:extLst>
                  </a:tr>
                  <a:tr h="390680">
                    <a:tc>
                      <a:txBody>
                        <a:bodyPr/>
                        <a:lstStyle/>
                        <a:p>
                          <a:pPr algn="ctr"/>
                          <a:r>
                            <a:rPr lang="en-SG" sz="1800" dirty="0">
                              <a:solidFill>
                                <a:srgbClr val="800000"/>
                              </a:solidFill>
                            </a:rPr>
                            <a:t>8</a:t>
                          </a:r>
                        </a:p>
                      </a:txBody>
                      <a:tcPr/>
                    </a:tc>
                    <a:tc>
                      <a:txBody>
                        <a:bodyPr/>
                        <a:lstStyle/>
                        <a:p>
                          <a:pPr algn="ctr"/>
                          <a:r>
                            <a:rPr lang="en-SG" sz="1800" dirty="0">
                              <a:solidFill>
                                <a:srgbClr val="800000"/>
                              </a:solidFill>
                            </a:rPr>
                            <a:t>24.00</a:t>
                          </a:r>
                        </a:p>
                      </a:txBody>
                      <a:tcPr/>
                    </a:tc>
                    <a:tc>
                      <a:txBody>
                        <a:bodyPr/>
                        <a:lstStyle/>
                        <a:p>
                          <a:pPr algn="ctr"/>
                          <a:r>
                            <a:rPr lang="en-SG" sz="1800" dirty="0">
                              <a:solidFill>
                                <a:srgbClr val="800000"/>
                              </a:solidFill>
                            </a:rPr>
                            <a:t>0.33</a:t>
                          </a:r>
                        </a:p>
                      </a:txBody>
                      <a:tcPr/>
                    </a:tc>
                    <a:extLst>
                      <a:ext uri="{0D108BD9-81ED-4DB2-BD59-A6C34878D82A}">
                        <a16:rowId xmlns:a16="http://schemas.microsoft.com/office/drawing/2014/main" val="207800075"/>
                      </a:ext>
                    </a:extLst>
                  </a:tr>
                  <a:tr h="390680">
                    <a:tc>
                      <a:txBody>
                        <a:bodyPr/>
                        <a:lstStyle/>
                        <a:p>
                          <a:pPr algn="ctr"/>
                          <a:r>
                            <a:rPr lang="en-SG" sz="1800" dirty="0">
                              <a:solidFill>
                                <a:srgbClr val="800000"/>
                              </a:solidFill>
                            </a:rPr>
                            <a:t>16</a:t>
                          </a:r>
                        </a:p>
                      </a:txBody>
                      <a:tcPr/>
                    </a:tc>
                    <a:tc>
                      <a:txBody>
                        <a:bodyPr/>
                        <a:lstStyle/>
                        <a:p>
                          <a:pPr algn="ctr"/>
                          <a:r>
                            <a:rPr lang="en-SG" sz="1800" dirty="0">
                              <a:solidFill>
                                <a:srgbClr val="800000"/>
                              </a:solidFill>
                            </a:rPr>
                            <a:t>32.00</a:t>
                          </a:r>
                        </a:p>
                      </a:txBody>
                      <a:tcPr/>
                    </a:tc>
                    <a:tc>
                      <a:txBody>
                        <a:bodyPr/>
                        <a:lstStyle/>
                        <a:p>
                          <a:pPr algn="ctr"/>
                          <a:r>
                            <a:rPr lang="en-SG" sz="1800" dirty="0">
                              <a:solidFill>
                                <a:srgbClr val="800000"/>
                              </a:solidFill>
                            </a:rPr>
                            <a:t>0.50</a:t>
                          </a:r>
                        </a:p>
                      </a:txBody>
                      <a:tcPr/>
                    </a:tc>
                    <a:extLst>
                      <a:ext uri="{0D108BD9-81ED-4DB2-BD59-A6C34878D82A}">
                        <a16:rowId xmlns:a16="http://schemas.microsoft.com/office/drawing/2014/main" val="1274964942"/>
                      </a:ext>
                    </a:extLst>
                  </a:tr>
                  <a:tr h="390680">
                    <a:tc>
                      <a:txBody>
                        <a:bodyPr/>
                        <a:lstStyle/>
                        <a:p>
                          <a:pPr algn="ctr"/>
                          <a:r>
                            <a:rPr lang="en-SG" sz="1800" dirty="0">
                              <a:solidFill>
                                <a:srgbClr val="800000"/>
                              </a:solidFill>
                            </a:rPr>
                            <a:t>32</a:t>
                          </a:r>
                        </a:p>
                      </a:txBody>
                      <a:tcPr/>
                    </a:tc>
                    <a:tc>
                      <a:txBody>
                        <a:bodyPr/>
                        <a:lstStyle/>
                        <a:p>
                          <a:pPr algn="ctr"/>
                          <a:r>
                            <a:rPr lang="en-SG" sz="1800" dirty="0">
                              <a:solidFill>
                                <a:srgbClr val="800000"/>
                              </a:solidFill>
                            </a:rPr>
                            <a:t>40.00</a:t>
                          </a:r>
                        </a:p>
                      </a:txBody>
                      <a:tcPr/>
                    </a:tc>
                    <a:tc>
                      <a:txBody>
                        <a:bodyPr/>
                        <a:lstStyle/>
                        <a:p>
                          <a:pPr algn="ctr"/>
                          <a:r>
                            <a:rPr lang="en-SG" sz="1800" dirty="0">
                              <a:solidFill>
                                <a:srgbClr val="800000"/>
                              </a:solidFill>
                            </a:rPr>
                            <a:t>0.80</a:t>
                          </a:r>
                        </a:p>
                      </a:txBody>
                      <a:tcPr/>
                    </a:tc>
                    <a:extLst>
                      <a:ext uri="{0D108BD9-81ED-4DB2-BD59-A6C34878D82A}">
                        <a16:rowId xmlns:a16="http://schemas.microsoft.com/office/drawing/2014/main" val="748662355"/>
                      </a:ext>
                    </a:extLst>
                  </a:tr>
                  <a:tr h="390680">
                    <a:tc>
                      <a:txBody>
                        <a:bodyPr/>
                        <a:lstStyle/>
                        <a:p>
                          <a:pPr algn="ctr"/>
                          <a:r>
                            <a:rPr lang="en-SG" sz="1800" dirty="0">
                              <a:solidFill>
                                <a:srgbClr val="800000"/>
                              </a:solidFill>
                            </a:rPr>
                            <a:t>43</a:t>
                          </a:r>
                        </a:p>
                      </a:txBody>
                      <a:tcPr>
                        <a:solidFill>
                          <a:schemeClr val="tx2">
                            <a:lumMod val="20000"/>
                            <a:lumOff val="80000"/>
                          </a:schemeClr>
                        </a:solidFill>
                      </a:tcPr>
                    </a:tc>
                    <a:tc>
                      <a:txBody>
                        <a:bodyPr/>
                        <a:lstStyle/>
                        <a:p>
                          <a:pPr algn="ctr"/>
                          <a:r>
                            <a:rPr lang="en-SG" sz="1800" dirty="0">
                              <a:solidFill>
                                <a:srgbClr val="800000"/>
                              </a:solidFill>
                            </a:rPr>
                            <a:t>43.31</a:t>
                          </a:r>
                        </a:p>
                      </a:txBody>
                      <a:tcPr>
                        <a:solidFill>
                          <a:schemeClr val="tx2">
                            <a:lumMod val="20000"/>
                            <a:lumOff val="80000"/>
                          </a:schemeClr>
                        </a:solidFill>
                      </a:tcPr>
                    </a:tc>
                    <a:tc>
                      <a:txBody>
                        <a:bodyPr/>
                        <a:lstStyle/>
                        <a:p>
                          <a:pPr algn="ctr"/>
                          <a:r>
                            <a:rPr lang="en-SG" sz="1800" dirty="0">
                              <a:solidFill>
                                <a:srgbClr val="800000"/>
                              </a:solidFill>
                            </a:rPr>
                            <a:t>0.99</a:t>
                          </a:r>
                        </a:p>
                      </a:txBody>
                      <a:tcPr>
                        <a:solidFill>
                          <a:schemeClr val="tx2">
                            <a:lumMod val="20000"/>
                            <a:lumOff val="80000"/>
                          </a:schemeClr>
                        </a:solidFill>
                      </a:tcPr>
                    </a:tc>
                    <a:extLst>
                      <a:ext uri="{0D108BD9-81ED-4DB2-BD59-A6C34878D82A}">
                        <a16:rowId xmlns:a16="http://schemas.microsoft.com/office/drawing/2014/main" val="2629826504"/>
                      </a:ext>
                    </a:extLst>
                  </a:tr>
                  <a:tr h="390680">
                    <a:tc>
                      <a:txBody>
                        <a:bodyPr/>
                        <a:lstStyle/>
                        <a:p>
                          <a:pPr algn="ctr"/>
                          <a:r>
                            <a:rPr lang="en-SG" sz="1800" dirty="0">
                              <a:solidFill>
                                <a:srgbClr val="800000"/>
                              </a:solidFill>
                            </a:rPr>
                            <a:t>44</a:t>
                          </a:r>
                        </a:p>
                      </a:txBody>
                      <a:tcPr>
                        <a:solidFill>
                          <a:schemeClr val="tx2">
                            <a:lumMod val="20000"/>
                            <a:lumOff val="80000"/>
                          </a:schemeClr>
                        </a:solidFill>
                      </a:tcPr>
                    </a:tc>
                    <a:tc>
                      <a:txBody>
                        <a:bodyPr/>
                        <a:lstStyle/>
                        <a:p>
                          <a:pPr algn="ctr"/>
                          <a:r>
                            <a:rPr lang="en-SG" sz="1800" dirty="0">
                              <a:solidFill>
                                <a:srgbClr val="800000"/>
                              </a:solidFill>
                            </a:rPr>
                            <a:t>43.68</a:t>
                          </a:r>
                        </a:p>
                      </a:txBody>
                      <a:tcPr>
                        <a:solidFill>
                          <a:schemeClr val="tx2">
                            <a:lumMod val="20000"/>
                            <a:lumOff val="80000"/>
                          </a:schemeClr>
                        </a:solidFill>
                      </a:tcPr>
                    </a:tc>
                    <a:tc>
                      <a:txBody>
                        <a:bodyPr/>
                        <a:lstStyle/>
                        <a:p>
                          <a:pPr algn="ctr"/>
                          <a:r>
                            <a:rPr lang="en-SG" sz="1800" dirty="0">
                              <a:solidFill>
                                <a:srgbClr val="800000"/>
                              </a:solidFill>
                            </a:rPr>
                            <a:t>1.01</a:t>
                          </a:r>
                        </a:p>
                      </a:txBody>
                      <a:tcPr>
                        <a:solidFill>
                          <a:schemeClr val="tx2">
                            <a:lumMod val="20000"/>
                            <a:lumOff val="80000"/>
                          </a:schemeClr>
                        </a:solidFill>
                      </a:tcPr>
                    </a:tc>
                    <a:extLst>
                      <a:ext uri="{0D108BD9-81ED-4DB2-BD59-A6C34878D82A}">
                        <a16:rowId xmlns:a16="http://schemas.microsoft.com/office/drawing/2014/main" val="3398116916"/>
                      </a:ext>
                    </a:extLst>
                  </a:tr>
                </a:tbl>
              </a:graphicData>
            </a:graphic>
          </p:graphicFrame>
        </mc:Fallback>
      </mc:AlternateContent>
      <p:sp>
        <p:nvSpPr>
          <p:cNvPr id="8" name="Date Placeholder 7"/>
          <p:cNvSpPr>
            <a:spLocks noGrp="1"/>
          </p:cNvSpPr>
          <p:nvPr>
            <p:ph type="dt" sz="half" idx="10"/>
          </p:nvPr>
        </p:nvSpPr>
        <p:spPr/>
        <p:txBody>
          <a:bodyPr/>
          <a:lstStyle/>
          <a:p>
            <a:fld id="{165274C4-7B21-4A1E-A1A1-6DEC6F90F031}" type="datetime3">
              <a:rPr lang="en-US" smtClean="0"/>
              <a:t>9 July 2020</a:t>
            </a:fld>
            <a:endParaRPr lang="en-SG"/>
          </a:p>
        </p:txBody>
      </p:sp>
    </p:spTree>
    <p:extLst>
      <p:ext uri="{BB962C8B-B14F-4D97-AF65-F5344CB8AC3E}">
        <p14:creationId xmlns:p14="http://schemas.microsoft.com/office/powerpoint/2010/main" val="12722251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Algorithm Efficiency</a:t>
            </a:r>
            <a:endParaRPr lang="en-SG" dirty="0"/>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31</a:t>
            </a:fld>
            <a:endParaRPr lang="en-SG"/>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744990454"/>
              </p:ext>
            </p:extLst>
          </p:nvPr>
        </p:nvGraphicFramePr>
        <p:xfrm>
          <a:off x="838200" y="1697038"/>
          <a:ext cx="11000874" cy="4659312"/>
        </p:xfrm>
        <a:graphic>
          <a:graphicData uri="http://schemas.openxmlformats.org/drawingml/2006/chart">
            <c:chart xmlns:c="http://schemas.openxmlformats.org/drawingml/2006/chart" xmlns:r="http://schemas.openxmlformats.org/officeDocument/2006/relationships" r:id="rId2"/>
          </a:graphicData>
        </a:graphic>
      </p:graphicFrame>
      <p:sp>
        <p:nvSpPr>
          <p:cNvPr id="9" name="Line Callout 1 8"/>
          <p:cNvSpPr/>
          <p:nvPr/>
        </p:nvSpPr>
        <p:spPr>
          <a:xfrm>
            <a:off x="5834592" y="1697038"/>
            <a:ext cx="2555430" cy="727117"/>
          </a:xfrm>
          <a:prstGeom prst="borderCallout1">
            <a:avLst>
              <a:gd name="adj1" fmla="val 104794"/>
              <a:gd name="adj2" fmla="val 58210"/>
              <a:gd name="adj3" fmla="val 146959"/>
              <a:gd name="adj4" fmla="val 99451"/>
            </a:avLst>
          </a:prstGeom>
          <a:solidFill>
            <a:srgbClr val="92D050"/>
          </a:solidFill>
          <a:ln w="28575">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Insertion Sort</a:t>
            </a:r>
          </a:p>
        </p:txBody>
      </p:sp>
      <p:grpSp>
        <p:nvGrpSpPr>
          <p:cNvPr id="17" name="Group 16"/>
          <p:cNvGrpSpPr/>
          <p:nvPr/>
        </p:nvGrpSpPr>
        <p:grpSpPr>
          <a:xfrm>
            <a:off x="2025203" y="2060774"/>
            <a:ext cx="7162009" cy="4386230"/>
            <a:chOff x="2025203" y="2060774"/>
            <a:chExt cx="7162009" cy="4386230"/>
          </a:xfrm>
        </p:grpSpPr>
        <p:grpSp>
          <p:nvGrpSpPr>
            <p:cNvPr id="12" name="Group 11"/>
            <p:cNvGrpSpPr/>
            <p:nvPr/>
          </p:nvGrpSpPr>
          <p:grpSpPr>
            <a:xfrm>
              <a:off x="2025203" y="2060774"/>
              <a:ext cx="7162009" cy="4124620"/>
              <a:chOff x="196399" y="1996606"/>
              <a:chExt cx="7162009" cy="4124620"/>
            </a:xfrm>
          </p:grpSpPr>
          <p:cxnSp>
            <p:nvCxnSpPr>
              <p:cNvPr id="10" name="Straight Connector 9"/>
              <p:cNvCxnSpPr/>
              <p:nvPr/>
            </p:nvCxnSpPr>
            <p:spPr>
              <a:xfrm flipH="1">
                <a:off x="5782141" y="1996606"/>
                <a:ext cx="2740" cy="4124620"/>
              </a:xfrm>
              <a:prstGeom prst="line">
                <a:avLst/>
              </a:prstGeom>
              <a:ln>
                <a:solidFill>
                  <a:srgbClr val="D2533C"/>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196399" y="3456824"/>
                <a:ext cx="7162009" cy="1"/>
              </a:xfrm>
              <a:prstGeom prst="line">
                <a:avLst/>
              </a:prstGeom>
              <a:ln>
                <a:solidFill>
                  <a:srgbClr val="D2533C"/>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4" name="TextBox 13"/>
                <p:cNvSpPr txBox="1"/>
                <p:nvPr/>
              </p:nvSpPr>
              <p:spPr>
                <a:xfrm>
                  <a:off x="6788909" y="5923784"/>
                  <a:ext cx="1644072"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SG" sz="2800" i="1" smtClean="0">
                                <a:solidFill>
                                  <a:srgbClr val="C00000"/>
                                </a:solidFill>
                                <a:latin typeface="Cambria Math" panose="02040503050406030204" pitchFamily="18" charset="0"/>
                              </a:rPr>
                            </m:ctrlPr>
                          </m:sSubPr>
                          <m:e>
                            <m:r>
                              <a:rPr lang="en-SG" sz="2800" b="0" i="1" smtClean="0">
                                <a:solidFill>
                                  <a:srgbClr val="C00000"/>
                                </a:solidFill>
                                <a:latin typeface="Cambria Math" panose="02040503050406030204" pitchFamily="18" charset="0"/>
                              </a:rPr>
                              <m:t>𝑛</m:t>
                            </m:r>
                          </m:e>
                          <m:sub>
                            <m:r>
                              <a:rPr lang="en-SG" sz="2800" b="0" i="1" smtClean="0">
                                <a:solidFill>
                                  <a:srgbClr val="C00000"/>
                                </a:solidFill>
                                <a:latin typeface="Cambria Math" panose="02040503050406030204" pitchFamily="18" charset="0"/>
                              </a:rPr>
                              <m:t>0</m:t>
                            </m:r>
                          </m:sub>
                        </m:sSub>
                        <m:r>
                          <a:rPr lang="en-SG" sz="2800" i="1" smtClean="0">
                            <a:solidFill>
                              <a:srgbClr val="C00000"/>
                            </a:solidFill>
                            <a:latin typeface="Cambria Math" panose="02040503050406030204" pitchFamily="18" charset="0"/>
                            <a:ea typeface="Cambria Math" panose="02040503050406030204" pitchFamily="18" charset="0"/>
                          </a:rPr>
                          <m:t>≈</m:t>
                        </m:r>
                        <m:r>
                          <a:rPr lang="en-SG" sz="2800" b="0" i="1" smtClean="0">
                            <a:solidFill>
                              <a:srgbClr val="C00000"/>
                            </a:solidFill>
                            <a:latin typeface="Cambria Math" panose="02040503050406030204" pitchFamily="18" charset="0"/>
                            <a:ea typeface="Cambria Math" panose="02040503050406030204" pitchFamily="18" charset="0"/>
                          </a:rPr>
                          <m:t>43</m:t>
                        </m:r>
                      </m:oMath>
                    </m:oMathPara>
                  </a14:m>
                  <a:endParaRPr lang="en-SG" sz="2800" dirty="0">
                    <a:solidFill>
                      <a:srgbClr val="C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788909" y="5923784"/>
                  <a:ext cx="1644072" cy="523220"/>
                </a:xfrm>
                <a:prstGeom prst="rect">
                  <a:avLst/>
                </a:prstGeom>
                <a:blipFill>
                  <a:blip r:embed="rId3"/>
                  <a:stretch>
                    <a:fillRect/>
                  </a:stretch>
                </a:blipFill>
              </p:spPr>
              <p:txBody>
                <a:bodyPr/>
                <a:lstStyle/>
                <a:p>
                  <a:r>
                    <a:rPr lang="en-SG">
                      <a:noFill/>
                    </a:rPr>
                    <a:t> </a:t>
                  </a:r>
                </a:p>
              </p:txBody>
            </p:sp>
          </mc:Fallback>
        </mc:AlternateContent>
      </p:grpSp>
      <p:sp>
        <p:nvSpPr>
          <p:cNvPr id="3" name="Date Placeholder 2"/>
          <p:cNvSpPr>
            <a:spLocks noGrp="1"/>
          </p:cNvSpPr>
          <p:nvPr>
            <p:ph type="dt" sz="half" idx="10"/>
          </p:nvPr>
        </p:nvSpPr>
        <p:spPr/>
        <p:txBody>
          <a:bodyPr/>
          <a:lstStyle/>
          <a:p>
            <a:fld id="{06B84EEC-0099-41BB-A645-4CE3C8A5BAD3}" type="datetime3">
              <a:rPr lang="en-US" smtClean="0"/>
              <a:t>9 July 2020</a:t>
            </a:fld>
            <a:endParaRPr lang="en-SG"/>
          </a:p>
        </p:txBody>
      </p:sp>
    </p:spTree>
    <p:extLst>
      <p:ext uri="{BB962C8B-B14F-4D97-AF65-F5344CB8AC3E}">
        <p14:creationId xmlns:p14="http://schemas.microsoft.com/office/powerpoint/2010/main" val="8100675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Classes of functions</a:t>
            </a:r>
            <a:endParaRPr lang="en-SG" dirty="0"/>
          </a:p>
        </p:txBody>
      </p:sp>
      <p:sp>
        <p:nvSpPr>
          <p:cNvPr id="3" name="Content Placeholder 2"/>
          <p:cNvSpPr>
            <a:spLocks noGrp="1"/>
          </p:cNvSpPr>
          <p:nvPr>
            <p:ph idx="1"/>
          </p:nvPr>
        </p:nvSpPr>
        <p:spPr/>
        <p:txBody>
          <a:bodyPr/>
          <a:lstStyle/>
          <a:p>
            <a:pPr marL="0" indent="0">
              <a:buNone/>
            </a:pPr>
            <a:r>
              <a:rPr lang="en-US" dirty="0"/>
              <a:t>Order the following functions by asymptotic growth </a:t>
            </a:r>
            <a:r>
              <a:rPr lang="en-US" dirty="0" smtClean="0"/>
              <a:t>rate.</a:t>
            </a:r>
            <a:endParaRPr lang="en-SG" dirty="0"/>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32</a:t>
            </a:fld>
            <a:endParaRPr lang="en-SG"/>
          </a:p>
        </p:txBody>
      </p:sp>
      <p:sp>
        <p:nvSpPr>
          <p:cNvPr id="8" name="TextBox 7">
            <a:extLst>
              <a:ext uri="{FF2B5EF4-FFF2-40B4-BE49-F238E27FC236}">
                <a16:creationId xmlns:a16="http://schemas.microsoft.com/office/drawing/2014/main" id="{5B8B1923-51ED-4C6F-B1D0-54409E6FA5C2}"/>
              </a:ext>
            </a:extLst>
          </p:cNvPr>
          <p:cNvSpPr txBox="1"/>
          <p:nvPr/>
        </p:nvSpPr>
        <p:spPr>
          <a:xfrm>
            <a:off x="838198" y="4857108"/>
            <a:ext cx="10631905" cy="584775"/>
          </a:xfrm>
          <a:prstGeom prst="rect">
            <a:avLst/>
          </a:prstGeom>
          <a:noFill/>
        </p:spPr>
        <p:txBody>
          <a:bodyPr wrap="square" rtlCol="0">
            <a:spAutoFit/>
          </a:bodyPr>
          <a:lstStyle/>
          <a:p>
            <a:pPr algn="ctr"/>
            <a:r>
              <a:rPr lang="en-SG" sz="3200" dirty="0">
                <a:solidFill>
                  <a:srgbClr val="C00000"/>
                </a:solidFill>
              </a:rPr>
              <a:t>15 minutes to discuss.</a:t>
            </a:r>
          </a:p>
        </p:txBody>
      </p:sp>
      <mc:AlternateContent xmlns:mc="http://schemas.openxmlformats.org/markup-compatibility/2006" xmlns:a14="http://schemas.microsoft.com/office/drawing/2010/main">
        <mc:Choice Requires="a14">
          <p:sp>
            <p:nvSpPr>
              <p:cNvPr id="9" name="TextBox 8"/>
              <p:cNvSpPr txBox="1"/>
              <p:nvPr/>
            </p:nvSpPr>
            <p:spPr>
              <a:xfrm>
                <a:off x="838199" y="2428468"/>
                <a:ext cx="10755088" cy="158293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SG" sz="3200" b="0" i="1" smtClean="0">
                          <a:latin typeface="Cambria Math" panose="02040503050406030204" pitchFamily="18" charset="0"/>
                        </a:rPr>
                        <m:t>10</m:t>
                      </m:r>
                      <m:r>
                        <a:rPr lang="en-SG" sz="3200" b="0" i="1" smtClean="0">
                          <a:latin typeface="Cambria Math" panose="02040503050406030204" pitchFamily="18" charset="0"/>
                        </a:rPr>
                        <m:t>𝑛</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r>
                            <a:rPr lang="en-SG" sz="3200" b="0" i="1" smtClean="0">
                              <a:latin typeface="Cambria Math" panose="02040503050406030204" pitchFamily="18" charset="0"/>
                            </a:rPr>
                            <m:t>+5</m:t>
                          </m:r>
                          <m:r>
                            <a:rPr lang="en-SG" sz="3200" b="0" i="1" smtClean="0">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2</m:t>
                              </m:r>
                            </m:e>
                            <m:sup>
                              <m:r>
                                <a:rPr lang="en-SG" sz="3200" b="0" i="1" smtClean="0">
                                  <a:latin typeface="Cambria Math" panose="02040503050406030204" pitchFamily="18" charset="0"/>
                                </a:rPr>
                                <m:t>1000</m:t>
                              </m:r>
                            </m:sup>
                          </m:sSup>
                          <m:r>
                            <a:rPr lang="en-SG" sz="3200" b="0" i="1" smtClean="0">
                              <a:latin typeface="Cambria Math" panose="02040503050406030204" pitchFamily="18" charset="0"/>
                            </a:rPr>
                            <m:t>,</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2</m:t>
                              </m:r>
                            </m:e>
                            <m:sup>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e>
                              </m:func>
                            </m:sup>
                          </m:sSup>
                          <m:r>
                            <a:rPr lang="en-SG" sz="3200" b="0" i="1" smtClean="0">
                              <a:latin typeface="Cambria Math" panose="02040503050406030204" pitchFamily="18" charset="0"/>
                            </a:rPr>
                            <m:t>, 50</m:t>
                          </m:r>
                          <m:r>
                            <a:rPr lang="en-SG" sz="3200" b="0" i="1" smtClean="0">
                              <a:latin typeface="Cambria Math" panose="02040503050406030204" pitchFamily="18" charset="0"/>
                            </a:rPr>
                            <m:t>𝑛</m:t>
                          </m:r>
                          <m:r>
                            <a:rPr lang="en-SG" sz="3200" b="0" i="1" smtClean="0">
                              <a:latin typeface="Cambria Math" panose="02040503050406030204" pitchFamily="18" charset="0"/>
                            </a:rPr>
                            <m:t>+100</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r>
                                <a:rPr lang="en-SG" sz="3200" b="0" i="1" smtClean="0">
                                  <a:latin typeface="Cambria Math" panose="02040503050406030204" pitchFamily="18" charset="0"/>
                                </a:rPr>
                                <m:t>, </m:t>
                              </m:r>
                              <m:func>
                                <m:funcPr>
                                  <m:ctrlPr>
                                    <a:rPr lang="en-SG" sz="3200" b="0" i="1" smtClean="0">
                                      <a:latin typeface="Cambria Math" panose="02040503050406030204" pitchFamily="18" charset="0"/>
                                    </a:rPr>
                                  </m:ctrlPr>
                                </m:funcPr>
                                <m:fName>
                                  <m:r>
                                    <a:rPr lang="en-SG" sz="3200" b="0" i="1" smtClean="0">
                                      <a:latin typeface="Cambria Math" panose="02040503050406030204" pitchFamily="18" charset="0"/>
                                    </a:rPr>
                                    <m:t> </m:t>
                                  </m:r>
                                  <m:sSub>
                                    <m:sSubPr>
                                      <m:ctrlPr>
                                        <a:rPr lang="en-SG" sz="3200" b="0" i="1" smtClean="0">
                                          <a:latin typeface="Cambria Math" panose="02040503050406030204" pitchFamily="18" charset="0"/>
                                        </a:rPr>
                                      </m:ctrlPr>
                                    </m:sSubPr>
                                    <m:e>
                                      <m:r>
                                        <m:rPr>
                                          <m:sty m:val="p"/>
                                        </m:rPr>
                                        <a:rPr lang="en-SG" sz="3200" b="0" i="0" smtClean="0">
                                          <a:latin typeface="Cambria Math" panose="02040503050406030204" pitchFamily="18" charset="0"/>
                                        </a:rPr>
                                        <m:t>log</m:t>
                                      </m:r>
                                    </m:e>
                                    <m:sub>
                                      <m:r>
                                        <a:rPr lang="en-SG" sz="3200" b="0" i="1" smtClean="0">
                                          <a:latin typeface="Cambria Math" panose="02040503050406030204" pitchFamily="18" charset="0"/>
                                        </a:rPr>
                                        <m:t>3</m:t>
                                      </m:r>
                                    </m:sub>
                                  </m:sSub>
                                </m:fName>
                                <m:e>
                                  <m:d>
                                    <m:dPr>
                                      <m:ctrlPr>
                                        <a:rPr lang="en-SG" sz="3200" b="0" i="1" smtClean="0">
                                          <a:latin typeface="Cambria Math" panose="02040503050406030204" pitchFamily="18" charset="0"/>
                                        </a:rPr>
                                      </m:ctrlPr>
                                    </m:dPr>
                                    <m:e>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3</m:t>
                                          </m:r>
                                        </m:e>
                                        <m:sup>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e>
                                              </m:func>
                                            </m:e>
                                          </m:func>
                                        </m:sup>
                                      </m:sSup>
                                    </m:e>
                                  </m:d>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latin typeface="Cambria Math" panose="02040503050406030204" pitchFamily="18" charset="0"/>
                                        </a:rPr>
                                        <m:t>𝑛</m:t>
                                      </m:r>
                                    </m:e>
                                    <m:sup>
                                      <m:r>
                                        <a:rPr lang="en-SG" sz="3200" b="0" i="1" smtClean="0">
                                          <a:latin typeface="Cambria Math" panose="02040503050406030204" pitchFamily="18" charset="0"/>
                                        </a:rPr>
                                        <m:t>0.5</m:t>
                                      </m:r>
                                    </m:sup>
                                  </m:sSup>
                                </m:e>
                              </m:func>
                              <m:r>
                                <a:rPr lang="en-SG" sz="3200" b="0" i="1" smtClean="0">
                                  <a:latin typeface="Cambria Math" panose="02040503050406030204" pitchFamily="18" charset="0"/>
                                </a:rPr>
                                <m:t>, </m:t>
                              </m:r>
                            </m:e>
                          </m:func>
                        </m:e>
                      </m:func>
                    </m:oMath>
                  </m:oMathPara>
                </a14:m>
                <a:endParaRPr lang="en-SG" sz="3200" dirty="0" smtClean="0"/>
              </a:p>
              <a:p>
                <a:endParaRPr lang="en-SG" sz="3200" dirty="0"/>
              </a:p>
              <a:p>
                <a14:m>
                  <m:oMath xmlns:m="http://schemas.openxmlformats.org/officeDocument/2006/math">
                    <m:r>
                      <a:rPr lang="en-SG" sz="3200" i="1">
                        <a:latin typeface="Cambria Math" panose="02040503050406030204" pitchFamily="18" charset="0"/>
                      </a:rPr>
                      <m:t>70</m:t>
                    </m:r>
                    <m:r>
                      <a:rPr lang="en-SG" sz="3200" i="1">
                        <a:latin typeface="Cambria Math" panose="02040503050406030204" pitchFamily="18" charset="0"/>
                      </a:rPr>
                      <m:t>𝑛</m:t>
                    </m:r>
                    <m:r>
                      <a:rPr lang="en-SG" sz="3200" i="1">
                        <a:latin typeface="Cambria Math" panose="02040503050406030204" pitchFamily="18" charset="0"/>
                      </a:rPr>
                      <m:t>, </m:t>
                    </m:r>
                    <m:sSup>
                      <m:sSupPr>
                        <m:ctrlPr>
                          <a:rPr lang="en-SG" sz="3200" i="1">
                            <a:latin typeface="Cambria Math" panose="02040503050406030204" pitchFamily="18" charset="0"/>
                          </a:rPr>
                        </m:ctrlPr>
                      </m:sSupPr>
                      <m:e>
                        <m:r>
                          <a:rPr lang="en-SG" sz="3200" i="1">
                            <a:latin typeface="Cambria Math" panose="02040503050406030204" pitchFamily="18" charset="0"/>
                          </a:rPr>
                          <m:t>2</m:t>
                        </m:r>
                      </m:e>
                      <m:sup>
                        <m:r>
                          <a:rPr lang="en-SG" sz="3200" i="1">
                            <a:latin typeface="Cambria Math" panose="02040503050406030204" pitchFamily="18" charset="0"/>
                          </a:rPr>
                          <m:t>𝑛</m:t>
                        </m:r>
                      </m:sup>
                    </m:sSup>
                    <m:r>
                      <a:rPr lang="en-SG" sz="3200" i="1">
                        <a:latin typeface="Cambria Math" panose="02040503050406030204" pitchFamily="18" charset="0"/>
                      </a:rPr>
                      <m:t>, </m:t>
                    </m:r>
                    <m:sSup>
                      <m:sSupPr>
                        <m:ctrlPr>
                          <a:rPr lang="en-SG" sz="3200" i="1">
                            <a:latin typeface="Cambria Math" panose="02040503050406030204" pitchFamily="18" charset="0"/>
                          </a:rPr>
                        </m:ctrlPr>
                      </m:sSupPr>
                      <m:e>
                        <m:d>
                          <m:dPr>
                            <m:ctrlPr>
                              <a:rPr lang="en-SG" sz="3200" i="1">
                                <a:latin typeface="Cambria Math" panose="02040503050406030204" pitchFamily="18" charset="0"/>
                              </a:rPr>
                            </m:ctrlPr>
                          </m:dPr>
                          <m:e>
                            <m:func>
                              <m:funcPr>
                                <m:ctrlPr>
                                  <a:rPr lang="en-SG" sz="3200" i="1">
                                    <a:latin typeface="Cambria Math" panose="02040503050406030204" pitchFamily="18" charset="0"/>
                                  </a:rPr>
                                </m:ctrlPr>
                              </m:funcPr>
                              <m:fName>
                                <m:r>
                                  <m:rPr>
                                    <m:sty m:val="p"/>
                                  </m:rPr>
                                  <a:rPr lang="en-SG" sz="3200">
                                    <a:latin typeface="Cambria Math" panose="02040503050406030204" pitchFamily="18" charset="0"/>
                                  </a:rPr>
                                  <m:t>lg</m:t>
                                </m:r>
                              </m:fName>
                              <m:e>
                                <m:r>
                                  <a:rPr lang="en-SG" sz="3200" i="1">
                                    <a:latin typeface="Cambria Math" panose="02040503050406030204" pitchFamily="18" charset="0"/>
                                  </a:rPr>
                                  <m:t>𝑛</m:t>
                                </m:r>
                              </m:e>
                            </m:func>
                          </m:e>
                        </m:d>
                      </m:e>
                      <m:sup>
                        <m:r>
                          <a:rPr lang="en-SG" sz="3200" i="1">
                            <a:latin typeface="Cambria Math" panose="02040503050406030204" pitchFamily="18" charset="0"/>
                          </a:rPr>
                          <m:t>5</m:t>
                        </m:r>
                      </m:sup>
                    </m:sSup>
                    <m:r>
                      <a:rPr lang="en-SG" sz="3200" i="1">
                        <a:latin typeface="Cambria Math" panose="02040503050406030204" pitchFamily="18" charset="0"/>
                      </a:rPr>
                      <m:t>,</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𝑛</m:t>
                        </m:r>
                      </m:e>
                      <m:sup>
                        <m:r>
                          <a:rPr lang="en-SG" sz="3200" b="0" i="1" smtClean="0">
                            <a:latin typeface="Cambria Math" panose="02040503050406030204" pitchFamily="18" charset="0"/>
                          </a:rPr>
                          <m:t>2</m:t>
                        </m:r>
                      </m:sup>
                    </m:sSup>
                    <m:r>
                      <a:rPr lang="en-SG" sz="3200" b="0" i="1" smtClean="0">
                        <a:latin typeface="Cambria Math" panose="02040503050406030204" pitchFamily="18" charset="0"/>
                      </a:rPr>
                      <m:t>+100</m:t>
                    </m:r>
                    <m:r>
                      <a:rPr lang="en-SG" sz="3200" b="0" i="1" smtClean="0">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𝑛</m:t>
                        </m:r>
                      </m:e>
                      <m:sup>
                        <m:r>
                          <a:rPr lang="en-SG" sz="3200" b="0" i="1" smtClean="0">
                            <a:latin typeface="Cambria Math" panose="02040503050406030204" pitchFamily="18" charset="0"/>
                          </a:rPr>
                          <m:t>3</m:t>
                        </m:r>
                      </m:sup>
                    </m:sSup>
                    <m:r>
                      <a:rPr lang="en-SG" sz="3200" b="0" i="1" smtClean="0">
                        <a:latin typeface="Cambria Math" panose="02040503050406030204" pitchFamily="18" charset="0"/>
                      </a:rPr>
                      <m:t>, </m:t>
                    </m:r>
                    <m:r>
                      <a:rPr lang="en-SG" sz="3200" b="0" i="1" smtClean="0">
                        <a:latin typeface="Cambria Math" panose="02040503050406030204" pitchFamily="18" charset="0"/>
                      </a:rPr>
                      <m:t>𝑛</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e>
                    </m:func>
                    <m:r>
                      <a:rPr lang="en-SG" sz="3200" b="0" i="1" smtClean="0">
                        <a:latin typeface="Cambria Math" panose="02040503050406030204" pitchFamily="18" charset="0"/>
                      </a:rPr>
                      <m:t> </m:t>
                    </m:r>
                  </m:oMath>
                </a14:m>
                <a:r>
                  <a:rPr lang="en-SG" sz="3200" dirty="0" smtClean="0"/>
                  <a:t> </a:t>
                </a:r>
                <a:endParaRPr lang="en-SG"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838199" y="2428468"/>
                <a:ext cx="10755088" cy="1582934"/>
              </a:xfrm>
              <a:prstGeom prst="rect">
                <a:avLst/>
              </a:prstGeom>
              <a:blipFill>
                <a:blip r:embed="rId2"/>
                <a:stretch>
                  <a:fillRect/>
                </a:stretch>
              </a:blipFill>
            </p:spPr>
            <p:txBody>
              <a:bodyPr/>
              <a:lstStyle/>
              <a:p>
                <a:r>
                  <a:rPr lang="en-SG">
                    <a:noFill/>
                  </a:rPr>
                  <a:t> </a:t>
                </a:r>
              </a:p>
            </p:txBody>
          </p:sp>
        </mc:Fallback>
      </mc:AlternateContent>
      <p:sp>
        <p:nvSpPr>
          <p:cNvPr id="7" name="Date Placeholder 6"/>
          <p:cNvSpPr>
            <a:spLocks noGrp="1"/>
          </p:cNvSpPr>
          <p:nvPr>
            <p:ph type="dt" sz="half" idx="10"/>
          </p:nvPr>
        </p:nvSpPr>
        <p:spPr/>
        <p:txBody>
          <a:bodyPr/>
          <a:lstStyle/>
          <a:p>
            <a:fld id="{2946E70B-FCB0-4DCE-A673-B60E7786EC36}" type="datetime3">
              <a:rPr lang="en-US" smtClean="0"/>
              <a:t>9 July 2020</a:t>
            </a:fld>
            <a:endParaRPr lang="en-SG"/>
          </a:p>
        </p:txBody>
      </p:sp>
    </p:spTree>
    <p:extLst>
      <p:ext uri="{BB962C8B-B14F-4D97-AF65-F5344CB8AC3E}">
        <p14:creationId xmlns:p14="http://schemas.microsoft.com/office/powerpoint/2010/main" val="38942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Classes of functions</a:t>
            </a:r>
          </a:p>
        </p:txBody>
      </p:sp>
      <p:sp>
        <p:nvSpPr>
          <p:cNvPr id="3" name="Content Placeholder 2"/>
          <p:cNvSpPr>
            <a:spLocks noGrp="1"/>
          </p:cNvSpPr>
          <p:nvPr>
            <p:ph idx="1"/>
          </p:nvPr>
        </p:nvSpPr>
        <p:spPr>
          <a:xfrm>
            <a:off x="838200" y="1533775"/>
            <a:ext cx="10515600" cy="4659516"/>
          </a:xfrm>
        </p:spPr>
        <p:txBody>
          <a:bodyPr/>
          <a:lstStyle/>
          <a:p>
            <a:pPr marL="0" indent="0">
              <a:buNone/>
            </a:pPr>
            <a:r>
              <a:rPr lang="en-SG" dirty="0" smtClean="0"/>
              <a:t>To arrange the functions according to the growth rate of each, </a:t>
            </a:r>
            <a:r>
              <a:rPr lang="en-SG" dirty="0"/>
              <a:t>we can </a:t>
            </a:r>
            <a:r>
              <a:rPr lang="en-SG" dirty="0" smtClean="0"/>
              <a:t>construct </a:t>
            </a:r>
            <a:r>
              <a:rPr lang="en-SG" dirty="0"/>
              <a:t>a table that lists the various function in order of their growth behaviour as follow:</a:t>
            </a:r>
          </a:p>
          <a:p>
            <a:pPr marL="0" indent="0">
              <a:buNone/>
            </a:pPr>
            <a:endParaRPr lang="en-SG" dirty="0"/>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33</a:t>
            </a:fld>
            <a:endParaRPr lang="en-SG"/>
          </a:p>
        </p:txBody>
      </p:sp>
      <p:graphicFrame>
        <p:nvGraphicFramePr>
          <p:cNvPr id="7" name="Content Placeholder 8">
            <a:extLst>
              <a:ext uri="{FF2B5EF4-FFF2-40B4-BE49-F238E27FC236}">
                <a16:creationId xmlns:a16="http://schemas.microsoft.com/office/drawing/2014/main" id="{DA5B1F32-DA3A-443E-97FB-1FF8BEEDAF67}"/>
              </a:ext>
            </a:extLst>
          </p:cNvPr>
          <p:cNvGraphicFramePr>
            <a:graphicFrameLocks/>
          </p:cNvGraphicFramePr>
          <p:nvPr>
            <p:extLst>
              <p:ext uri="{D42A27DB-BD31-4B8C-83A1-F6EECF244321}">
                <p14:modId xmlns:p14="http://schemas.microsoft.com/office/powerpoint/2010/main" val="4228377814"/>
              </p:ext>
            </p:extLst>
          </p:nvPr>
        </p:nvGraphicFramePr>
        <p:xfrm>
          <a:off x="838200" y="3033600"/>
          <a:ext cx="10515601" cy="2476500"/>
        </p:xfrm>
        <a:graphic>
          <a:graphicData uri="http://schemas.openxmlformats.org/drawingml/2006/table">
            <a:tbl>
              <a:tblPr firstRow="1" bandRow="1">
                <a:tableStyleId>{616DA210-FB5B-4158-B5E0-FEB733F419BA}</a:tableStyleId>
              </a:tblPr>
              <a:tblGrid>
                <a:gridCol w="1160722">
                  <a:extLst>
                    <a:ext uri="{9D8B030D-6E8A-4147-A177-3AD203B41FA5}">
                      <a16:colId xmlns:a16="http://schemas.microsoft.com/office/drawing/2014/main" val="840601390"/>
                    </a:ext>
                  </a:extLst>
                </a:gridCol>
                <a:gridCol w="4253023">
                  <a:extLst>
                    <a:ext uri="{9D8B030D-6E8A-4147-A177-3AD203B41FA5}">
                      <a16:colId xmlns:a16="http://schemas.microsoft.com/office/drawing/2014/main" val="1775087252"/>
                    </a:ext>
                  </a:extLst>
                </a:gridCol>
                <a:gridCol w="5101856">
                  <a:extLst>
                    <a:ext uri="{9D8B030D-6E8A-4147-A177-3AD203B41FA5}">
                      <a16:colId xmlns:a16="http://schemas.microsoft.com/office/drawing/2014/main" val="3095148079"/>
                    </a:ext>
                  </a:extLst>
                </a:gridCol>
              </a:tblGrid>
              <a:tr h="368969">
                <a:tc>
                  <a:txBody>
                    <a:bodyPr/>
                    <a:lstStyle/>
                    <a:p>
                      <a:r>
                        <a:rPr lang="en-SG" sz="2800" dirty="0"/>
                        <a:t>Order</a:t>
                      </a:r>
                    </a:p>
                  </a:txBody>
                  <a:tcPr marL="68580" marR="68580" marT="34290" marB="34290"/>
                </a:tc>
                <a:tc>
                  <a:txBody>
                    <a:bodyPr/>
                    <a:lstStyle/>
                    <a:p>
                      <a:r>
                        <a:rPr lang="en-SG" sz="2800" dirty="0"/>
                        <a:t>Function</a:t>
                      </a:r>
                    </a:p>
                  </a:txBody>
                  <a:tcPr marL="68580" marR="68580" marT="34290" marB="34290"/>
                </a:tc>
                <a:tc>
                  <a:txBody>
                    <a:bodyPr/>
                    <a:lstStyle/>
                    <a:p>
                      <a:r>
                        <a:rPr lang="en-SG" sz="2800" dirty="0"/>
                        <a:t>E.g.,</a:t>
                      </a:r>
                    </a:p>
                  </a:txBody>
                  <a:tcPr marL="68580" marR="68580" marT="34290" marB="34290"/>
                </a:tc>
                <a:extLst>
                  <a:ext uri="{0D108BD9-81ED-4DB2-BD59-A6C34878D82A}">
                    <a16:rowId xmlns:a16="http://schemas.microsoft.com/office/drawing/2014/main" val="2296993840"/>
                  </a:ext>
                </a:extLst>
              </a:tr>
              <a:tr h="269483">
                <a:tc>
                  <a:txBody>
                    <a:bodyPr/>
                    <a:lstStyle/>
                    <a:p>
                      <a:pPr algn="ctr"/>
                      <a:r>
                        <a:rPr lang="en-SG" sz="2800" dirty="0"/>
                        <a:t>1</a:t>
                      </a:r>
                    </a:p>
                  </a:txBody>
                  <a:tcPr marL="68580" marR="68580" marT="34290" marB="34290"/>
                </a:tc>
                <a:tc>
                  <a:txBody>
                    <a:bodyPr/>
                    <a:lstStyle/>
                    <a:p>
                      <a:endParaRPr lang="en-SG" sz="2800" dirty="0"/>
                    </a:p>
                  </a:txBody>
                  <a:tcPr marL="68580" marR="68580" marT="34290" marB="34290"/>
                </a:tc>
                <a:tc>
                  <a:txBody>
                    <a:bodyPr/>
                    <a:lstStyle/>
                    <a:p>
                      <a:endParaRPr lang="en-SG" sz="2800"/>
                    </a:p>
                  </a:txBody>
                  <a:tcPr marL="68580" marR="68580" marT="34290" marB="34290"/>
                </a:tc>
                <a:extLst>
                  <a:ext uri="{0D108BD9-81ED-4DB2-BD59-A6C34878D82A}">
                    <a16:rowId xmlns:a16="http://schemas.microsoft.com/office/drawing/2014/main" val="553966198"/>
                  </a:ext>
                </a:extLst>
              </a:tr>
              <a:tr h="269483">
                <a:tc>
                  <a:txBody>
                    <a:bodyPr/>
                    <a:lstStyle/>
                    <a:p>
                      <a:pPr algn="ctr"/>
                      <a:r>
                        <a:rPr lang="en-SG" sz="2800" dirty="0"/>
                        <a:t>2</a:t>
                      </a:r>
                    </a:p>
                  </a:txBody>
                  <a:tcPr marL="68580" marR="68580" marT="34290" marB="34290"/>
                </a:tc>
                <a:tc>
                  <a:txBody>
                    <a:bodyPr/>
                    <a:lstStyle/>
                    <a:p>
                      <a:endParaRPr lang="en-SG" sz="2800" dirty="0"/>
                    </a:p>
                  </a:txBody>
                  <a:tcPr marL="68580" marR="68580" marT="34290" marB="34290"/>
                </a:tc>
                <a:tc>
                  <a:txBody>
                    <a:bodyPr/>
                    <a:lstStyle/>
                    <a:p>
                      <a:endParaRPr lang="en-SG" sz="2800" dirty="0"/>
                    </a:p>
                  </a:txBody>
                  <a:tcPr marL="68580" marR="68580" marT="34290" marB="34290"/>
                </a:tc>
                <a:extLst>
                  <a:ext uri="{0D108BD9-81ED-4DB2-BD59-A6C34878D82A}">
                    <a16:rowId xmlns:a16="http://schemas.microsoft.com/office/drawing/2014/main" val="1067747072"/>
                  </a:ext>
                </a:extLst>
              </a:tr>
              <a:tr h="269483">
                <a:tc>
                  <a:txBody>
                    <a:bodyPr/>
                    <a:lstStyle/>
                    <a:p>
                      <a:pPr algn="ctr"/>
                      <a:r>
                        <a:rPr lang="en-SG" sz="2800" dirty="0"/>
                        <a:t>3</a:t>
                      </a:r>
                    </a:p>
                  </a:txBody>
                  <a:tcPr marL="68580" marR="68580" marT="34290" marB="34290"/>
                </a:tc>
                <a:tc>
                  <a:txBody>
                    <a:bodyPr/>
                    <a:lstStyle/>
                    <a:p>
                      <a:endParaRPr lang="en-SG" sz="2800" dirty="0"/>
                    </a:p>
                  </a:txBody>
                  <a:tcPr marL="68580" marR="68580" marT="34290" marB="34290"/>
                </a:tc>
                <a:tc>
                  <a:txBody>
                    <a:bodyPr/>
                    <a:lstStyle/>
                    <a:p>
                      <a:endParaRPr lang="en-SG" sz="2800" dirty="0"/>
                    </a:p>
                  </a:txBody>
                  <a:tcPr marL="68580" marR="68580" marT="34290" marB="34290"/>
                </a:tc>
                <a:extLst>
                  <a:ext uri="{0D108BD9-81ED-4DB2-BD59-A6C34878D82A}">
                    <a16:rowId xmlns:a16="http://schemas.microsoft.com/office/drawing/2014/main" val="2061905385"/>
                  </a:ext>
                </a:extLst>
              </a:tr>
              <a:tr h="269483">
                <a:tc>
                  <a:txBody>
                    <a:bodyPr/>
                    <a:lstStyle/>
                    <a:p>
                      <a:pPr algn="ctr"/>
                      <a:r>
                        <a:rPr lang="en-SG" sz="2800" dirty="0" smtClean="0"/>
                        <a:t>…</a:t>
                      </a:r>
                      <a:endParaRPr lang="en-SG" sz="2800" dirty="0"/>
                    </a:p>
                  </a:txBody>
                  <a:tcPr marL="68580" marR="68580" marT="34290" marB="34290"/>
                </a:tc>
                <a:tc>
                  <a:txBody>
                    <a:bodyPr/>
                    <a:lstStyle/>
                    <a:p>
                      <a:r>
                        <a:rPr lang="en-SG" sz="2800" dirty="0" smtClean="0"/>
                        <a:t>…</a:t>
                      </a:r>
                      <a:endParaRPr lang="en-SG" sz="2800" dirty="0"/>
                    </a:p>
                  </a:txBody>
                  <a:tcPr marL="68580" marR="68580" marT="34290" marB="34290"/>
                </a:tc>
                <a:tc>
                  <a:txBody>
                    <a:bodyPr/>
                    <a:lstStyle/>
                    <a:p>
                      <a:r>
                        <a:rPr lang="en-SG" sz="2800" dirty="0" smtClean="0"/>
                        <a:t>…</a:t>
                      </a:r>
                      <a:endParaRPr lang="en-SG" sz="2800" dirty="0"/>
                    </a:p>
                  </a:txBody>
                  <a:tcPr marL="68580" marR="68580" marT="34290" marB="34290"/>
                </a:tc>
                <a:extLst>
                  <a:ext uri="{0D108BD9-81ED-4DB2-BD59-A6C34878D82A}">
                    <a16:rowId xmlns:a16="http://schemas.microsoft.com/office/drawing/2014/main" val="2640730261"/>
                  </a:ext>
                </a:extLst>
              </a:tr>
            </a:tbl>
          </a:graphicData>
        </a:graphic>
      </p:graphicFrame>
      <p:sp>
        <p:nvSpPr>
          <p:cNvPr id="8" name="Date Placeholder 7"/>
          <p:cNvSpPr>
            <a:spLocks noGrp="1"/>
          </p:cNvSpPr>
          <p:nvPr>
            <p:ph type="dt" sz="half" idx="10"/>
          </p:nvPr>
        </p:nvSpPr>
        <p:spPr/>
        <p:txBody>
          <a:bodyPr/>
          <a:lstStyle/>
          <a:p>
            <a:fld id="{33D3AC0B-B72C-4A26-BD5C-8D96B01BF05C}" type="datetime3">
              <a:rPr lang="en-US" smtClean="0"/>
              <a:t>9 July 2020</a:t>
            </a:fld>
            <a:endParaRPr lang="en-SG"/>
          </a:p>
        </p:txBody>
      </p:sp>
    </p:spTree>
    <p:extLst>
      <p:ext uri="{BB962C8B-B14F-4D97-AF65-F5344CB8AC3E}">
        <p14:creationId xmlns:p14="http://schemas.microsoft.com/office/powerpoint/2010/main" val="12832753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Classes of functions</a:t>
            </a:r>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34</a:t>
            </a:fld>
            <a:endParaRPr lang="en-SG"/>
          </a:p>
        </p:txBody>
      </p:sp>
      <mc:AlternateContent xmlns:mc="http://schemas.openxmlformats.org/markup-compatibility/2006" xmlns:a14="http://schemas.microsoft.com/office/drawing/2010/main">
        <mc:Choice Requires="a14">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3577895408"/>
                  </p:ext>
                </p:extLst>
              </p:nvPr>
            </p:nvGraphicFramePr>
            <p:xfrm>
              <a:off x="527956" y="3327143"/>
              <a:ext cx="10896600" cy="2606040"/>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38862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388620">
                    <a:tc>
                      <a:txBody>
                        <a:bodyPr/>
                        <a:lstStyle/>
                        <a:p>
                          <a:pPr algn="ctr"/>
                          <a:r>
                            <a:rPr lang="en-SG" sz="2400" dirty="0"/>
                            <a:t>1</a:t>
                          </a:r>
                        </a:p>
                      </a:txBody>
                      <a:tcPr marL="68580" marR="68580" marT="34290" marB="34290"/>
                    </a:tc>
                    <a:tc>
                      <a:txBody>
                        <a:bodyPr/>
                        <a:lstStyle/>
                        <a:p>
                          <a:r>
                            <a:rPr lang="en-SG" sz="2400" dirty="0"/>
                            <a:t>Constant</a:t>
                          </a:r>
                        </a:p>
                      </a:txBody>
                      <a:tcPr marL="68580" marR="68580" marT="34290" marB="34290"/>
                    </a:tc>
                    <a:tc>
                      <a:txBody>
                        <a:bodyPr/>
                        <a:lstStyle/>
                        <a:p>
                          <a:pPr/>
                          <a14:m>
                            <m:oMathPara xmlns:m="http://schemas.openxmlformats.org/officeDocument/2006/math">
                              <m:oMathParaPr>
                                <m:jc m:val="left"/>
                              </m:oMathParaPr>
                              <m:oMath xmlns:m="http://schemas.openxmlformats.org/officeDocument/2006/math">
                                <m:sSup>
                                  <m:sSupPr>
                                    <m:ctrlPr>
                                      <a:rPr lang="en-SG" sz="2400" i="1" smtClean="0">
                                        <a:solidFill>
                                          <a:srgbClr val="FF0000"/>
                                        </a:solidFill>
                                        <a:latin typeface="Cambria Math" panose="02040503050406030204" pitchFamily="18" charset="0"/>
                                      </a:rPr>
                                    </m:ctrlPr>
                                  </m:sSupPr>
                                  <m:e>
                                    <m:r>
                                      <a:rPr lang="en-SG" sz="2400" b="0" i="1" smtClean="0">
                                        <a:solidFill>
                                          <a:srgbClr val="FF0000"/>
                                        </a:solidFill>
                                        <a:latin typeface="Cambria Math" panose="02040503050406030204" pitchFamily="18" charset="0"/>
                                      </a:rPr>
                                      <m:t>2</m:t>
                                    </m:r>
                                  </m:e>
                                  <m:sup>
                                    <m:r>
                                      <a:rPr lang="en-SG" sz="2400" b="0" i="1" smtClean="0">
                                        <a:solidFill>
                                          <a:srgbClr val="FF0000"/>
                                        </a:solidFill>
                                        <a:latin typeface="Cambria Math" panose="02040503050406030204" pitchFamily="18" charset="0"/>
                                      </a:rPr>
                                      <m:t>1000</m:t>
                                    </m:r>
                                  </m:sup>
                                </m:sSup>
                              </m:oMath>
                            </m:oMathPara>
                          </a14:m>
                          <a:endParaRPr lang="en-SG" sz="2400" dirty="0"/>
                        </a:p>
                      </a:txBody>
                      <a:tcPr marL="68580" marR="68580" marT="34290" marB="34290"/>
                    </a:tc>
                    <a:extLst>
                      <a:ext uri="{0D108BD9-81ED-4DB2-BD59-A6C34878D82A}">
                        <a16:rowId xmlns:a16="http://schemas.microsoft.com/office/drawing/2014/main" val="553966198"/>
                      </a:ext>
                    </a:extLst>
                  </a:tr>
                  <a:tr h="388620">
                    <a:tc>
                      <a:txBody>
                        <a:bodyPr/>
                        <a:lstStyle/>
                        <a:p>
                          <a:pPr algn="ctr"/>
                          <a:r>
                            <a:rPr lang="en-SG" sz="2400" dirty="0"/>
                            <a:t>2</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1067747072"/>
                      </a:ext>
                    </a:extLst>
                  </a:tr>
                  <a:tr h="388620">
                    <a:tc>
                      <a:txBody>
                        <a:bodyPr/>
                        <a:lstStyle/>
                        <a:p>
                          <a:pPr algn="ctr"/>
                          <a:r>
                            <a:rPr lang="en-SG" sz="2400" dirty="0"/>
                            <a:t>3</a:t>
                          </a:r>
                        </a:p>
                      </a:txBody>
                      <a:tcPr marL="68580" marR="68580" marT="34290" marB="34290"/>
                    </a:tc>
                    <a:tc>
                      <a:txBody>
                        <a:bodyPr/>
                        <a:lstStyle/>
                        <a:p>
                          <a:endParaRPr lang="en-SG" sz="2400" dirty="0"/>
                        </a:p>
                      </a:txBody>
                      <a:tcPr marL="68580" marR="68580" marT="34290" marB="34290"/>
                    </a:tc>
                    <a:tc>
                      <a:txBody>
                        <a:bodyPr/>
                        <a:lstStyle/>
                        <a:p>
                          <a:endParaRPr lang="en-SG" sz="2400"/>
                        </a:p>
                      </a:txBody>
                      <a:tcPr marL="68580" marR="68580" marT="34290" marB="34290"/>
                    </a:tc>
                    <a:extLst>
                      <a:ext uri="{0D108BD9-81ED-4DB2-BD59-A6C34878D82A}">
                        <a16:rowId xmlns:a16="http://schemas.microsoft.com/office/drawing/2014/main" val="2061905385"/>
                      </a:ext>
                    </a:extLst>
                  </a:tr>
                  <a:tr h="388620">
                    <a:tc>
                      <a:txBody>
                        <a:bodyPr/>
                        <a:lstStyle/>
                        <a:p>
                          <a:pPr algn="ctr"/>
                          <a:r>
                            <a:rPr lang="en-SG" sz="2400" dirty="0"/>
                            <a:t>4</a:t>
                          </a:r>
                        </a:p>
                      </a:txBody>
                      <a:tcPr marL="68580" marR="68580" marT="34290" marB="34290"/>
                    </a:tc>
                    <a:tc>
                      <a:txBody>
                        <a:bodyPr/>
                        <a:lstStyle/>
                        <a:p>
                          <a:endParaRPr lang="en-SG" sz="2400" dirty="0"/>
                        </a:p>
                      </a:txBody>
                      <a:tcPr marL="68580" marR="68580" marT="34290" marB="34290"/>
                    </a:tc>
                    <a:tc>
                      <a:txBody>
                        <a:bodyPr/>
                        <a:lstStyle/>
                        <a:p>
                          <a:endParaRPr lang="en-SG" sz="2400"/>
                        </a:p>
                      </a:txBody>
                      <a:tcPr marL="68580" marR="68580" marT="34290" marB="34290"/>
                    </a:tc>
                    <a:extLst>
                      <a:ext uri="{0D108BD9-81ED-4DB2-BD59-A6C34878D82A}">
                        <a16:rowId xmlns:a16="http://schemas.microsoft.com/office/drawing/2014/main" val="2640730261"/>
                      </a:ext>
                    </a:extLst>
                  </a:tr>
                  <a:tr h="388620">
                    <a:tc>
                      <a:txBody>
                        <a:bodyPr/>
                        <a:lstStyle/>
                        <a:p>
                          <a:pPr algn="ctr"/>
                          <a:r>
                            <a:rPr lang="en-SG" sz="2400" dirty="0"/>
                            <a:t>5</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2066833422"/>
                      </a:ext>
                    </a:extLst>
                  </a:tr>
                </a:tbl>
              </a:graphicData>
            </a:graphic>
          </p:graphicFrame>
        </mc:Choice>
        <mc:Fallback xmlns="">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3577895408"/>
                  </p:ext>
                </p:extLst>
              </p:nvPr>
            </p:nvGraphicFramePr>
            <p:xfrm>
              <a:off x="527956" y="3327143"/>
              <a:ext cx="10896600" cy="2606040"/>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43434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434340">
                    <a:tc>
                      <a:txBody>
                        <a:bodyPr/>
                        <a:lstStyle/>
                        <a:p>
                          <a:pPr algn="ctr"/>
                          <a:r>
                            <a:rPr lang="en-SG" sz="2400" dirty="0"/>
                            <a:t>1</a:t>
                          </a:r>
                        </a:p>
                      </a:txBody>
                      <a:tcPr marL="68580" marR="68580" marT="34290" marB="34290"/>
                    </a:tc>
                    <a:tc>
                      <a:txBody>
                        <a:bodyPr/>
                        <a:lstStyle/>
                        <a:p>
                          <a:r>
                            <a:rPr lang="en-SG" sz="2400" dirty="0"/>
                            <a:t>Constant</a:t>
                          </a:r>
                        </a:p>
                      </a:txBody>
                      <a:tcPr marL="68580" marR="68580" marT="34290" marB="34290"/>
                    </a:tc>
                    <a:tc>
                      <a:txBody>
                        <a:bodyPr/>
                        <a:lstStyle/>
                        <a:p>
                          <a:endParaRPr lang="en-US"/>
                        </a:p>
                      </a:txBody>
                      <a:tcPr marL="68580" marR="68580" marT="34290" marB="34290">
                        <a:blipFill>
                          <a:blip r:embed="rId2"/>
                          <a:stretch>
                            <a:fillRect l="-101350" t="-114085" r="-337" b="-436620"/>
                          </a:stretch>
                        </a:blipFill>
                      </a:tcPr>
                    </a:tc>
                    <a:extLst>
                      <a:ext uri="{0D108BD9-81ED-4DB2-BD59-A6C34878D82A}">
                        <a16:rowId xmlns:a16="http://schemas.microsoft.com/office/drawing/2014/main" val="553966198"/>
                      </a:ext>
                    </a:extLst>
                  </a:tr>
                  <a:tr h="434340">
                    <a:tc>
                      <a:txBody>
                        <a:bodyPr/>
                        <a:lstStyle/>
                        <a:p>
                          <a:pPr algn="ctr"/>
                          <a:r>
                            <a:rPr lang="en-SG" sz="2400" dirty="0"/>
                            <a:t>2</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1067747072"/>
                      </a:ext>
                    </a:extLst>
                  </a:tr>
                  <a:tr h="434340">
                    <a:tc>
                      <a:txBody>
                        <a:bodyPr/>
                        <a:lstStyle/>
                        <a:p>
                          <a:pPr algn="ctr"/>
                          <a:r>
                            <a:rPr lang="en-SG" sz="2400" dirty="0"/>
                            <a:t>3</a:t>
                          </a:r>
                        </a:p>
                      </a:txBody>
                      <a:tcPr marL="68580" marR="68580" marT="34290" marB="34290"/>
                    </a:tc>
                    <a:tc>
                      <a:txBody>
                        <a:bodyPr/>
                        <a:lstStyle/>
                        <a:p>
                          <a:endParaRPr lang="en-SG" sz="2400" dirty="0"/>
                        </a:p>
                      </a:txBody>
                      <a:tcPr marL="68580" marR="68580" marT="34290" marB="34290"/>
                    </a:tc>
                    <a:tc>
                      <a:txBody>
                        <a:bodyPr/>
                        <a:lstStyle/>
                        <a:p>
                          <a:endParaRPr lang="en-SG" sz="2400"/>
                        </a:p>
                      </a:txBody>
                      <a:tcPr marL="68580" marR="68580" marT="34290" marB="34290"/>
                    </a:tc>
                    <a:extLst>
                      <a:ext uri="{0D108BD9-81ED-4DB2-BD59-A6C34878D82A}">
                        <a16:rowId xmlns:a16="http://schemas.microsoft.com/office/drawing/2014/main" val="2061905385"/>
                      </a:ext>
                    </a:extLst>
                  </a:tr>
                  <a:tr h="434340">
                    <a:tc>
                      <a:txBody>
                        <a:bodyPr/>
                        <a:lstStyle/>
                        <a:p>
                          <a:pPr algn="ctr"/>
                          <a:r>
                            <a:rPr lang="en-SG" sz="2400" dirty="0"/>
                            <a:t>4</a:t>
                          </a:r>
                        </a:p>
                      </a:txBody>
                      <a:tcPr marL="68580" marR="68580" marT="34290" marB="34290"/>
                    </a:tc>
                    <a:tc>
                      <a:txBody>
                        <a:bodyPr/>
                        <a:lstStyle/>
                        <a:p>
                          <a:endParaRPr lang="en-SG" sz="2400" dirty="0"/>
                        </a:p>
                      </a:txBody>
                      <a:tcPr marL="68580" marR="68580" marT="34290" marB="34290"/>
                    </a:tc>
                    <a:tc>
                      <a:txBody>
                        <a:bodyPr/>
                        <a:lstStyle/>
                        <a:p>
                          <a:endParaRPr lang="en-SG" sz="2400"/>
                        </a:p>
                      </a:txBody>
                      <a:tcPr marL="68580" marR="68580" marT="34290" marB="34290"/>
                    </a:tc>
                    <a:extLst>
                      <a:ext uri="{0D108BD9-81ED-4DB2-BD59-A6C34878D82A}">
                        <a16:rowId xmlns:a16="http://schemas.microsoft.com/office/drawing/2014/main" val="2640730261"/>
                      </a:ext>
                    </a:extLst>
                  </a:tr>
                  <a:tr h="434340">
                    <a:tc>
                      <a:txBody>
                        <a:bodyPr/>
                        <a:lstStyle/>
                        <a:p>
                          <a:pPr algn="ctr"/>
                          <a:r>
                            <a:rPr lang="en-SG" sz="2400" dirty="0"/>
                            <a:t>5</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2066833422"/>
                      </a:ext>
                    </a:extLst>
                  </a:tr>
                </a:tbl>
              </a:graphicData>
            </a:graphic>
          </p:graphicFrame>
        </mc:Fallback>
      </mc:AlternateContent>
      <mc:AlternateContent xmlns:mc="http://schemas.openxmlformats.org/markup-compatibility/2006" xmlns:a14="http://schemas.microsoft.com/office/drawing/2010/main">
        <mc:Choice Requires="a14">
          <p:sp>
            <p:nvSpPr>
              <p:cNvPr id="9" name="TextBox 8"/>
              <p:cNvSpPr txBox="1"/>
              <p:nvPr/>
            </p:nvSpPr>
            <p:spPr>
              <a:xfrm>
                <a:off x="598712" y="1610592"/>
                <a:ext cx="10755088" cy="1207831"/>
              </a:xfrm>
              <a:prstGeom prst="rect">
                <a:avLst/>
              </a:prstGeom>
              <a:noFill/>
            </p:spPr>
            <p:txBody>
              <a:bodyPr wrap="square" lIns="0" tIns="0" rIns="0" bIns="0" rtlCol="0">
                <a:spAutoFit/>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SG" sz="3200" b="0" i="1" smtClean="0">
                          <a:latin typeface="Cambria Math" panose="02040503050406030204" pitchFamily="18" charset="0"/>
                        </a:rPr>
                        <m:t>10</m:t>
                      </m:r>
                      <m:r>
                        <a:rPr lang="en-SG" sz="3200" b="0" i="1" smtClean="0">
                          <a:latin typeface="Cambria Math" panose="02040503050406030204" pitchFamily="18" charset="0"/>
                        </a:rPr>
                        <m:t>𝑛</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r>
                            <a:rPr lang="en-SG" sz="3200" b="0" i="1" smtClean="0">
                              <a:latin typeface="Cambria Math" panose="02040503050406030204" pitchFamily="18" charset="0"/>
                            </a:rPr>
                            <m:t>+5</m:t>
                          </m:r>
                          <m:r>
                            <a:rPr lang="en-SG" sz="3200" b="0" i="1" smtClean="0">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FF0000"/>
                                  </a:solidFill>
                                  <a:latin typeface="Cambria Math" panose="02040503050406030204" pitchFamily="18" charset="0"/>
                                </a:rPr>
                                <m:t>2</m:t>
                              </m:r>
                            </m:e>
                            <m:sup>
                              <m:r>
                                <a:rPr lang="en-SG" sz="3200" b="0" i="1" smtClean="0">
                                  <a:solidFill>
                                    <a:srgbClr val="FF0000"/>
                                  </a:solidFill>
                                  <a:latin typeface="Cambria Math" panose="02040503050406030204" pitchFamily="18" charset="0"/>
                                </a:rPr>
                                <m:t>1000</m:t>
                              </m:r>
                            </m:sup>
                          </m:sSup>
                          <m:r>
                            <a:rPr lang="en-SG" sz="3200" b="0" i="1" smtClean="0">
                              <a:latin typeface="Cambria Math" panose="02040503050406030204" pitchFamily="18" charset="0"/>
                            </a:rPr>
                            <m:t>,</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2</m:t>
                              </m:r>
                            </m:e>
                            <m:sup>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e>
                              </m:func>
                            </m:sup>
                          </m:sSup>
                          <m:r>
                            <a:rPr lang="en-SG" sz="3200" b="0" i="1" smtClean="0">
                              <a:latin typeface="Cambria Math" panose="02040503050406030204" pitchFamily="18" charset="0"/>
                            </a:rPr>
                            <m:t>, 50</m:t>
                          </m:r>
                          <m:r>
                            <a:rPr lang="en-SG" sz="3200" b="0" i="1" smtClean="0">
                              <a:latin typeface="Cambria Math" panose="02040503050406030204" pitchFamily="18" charset="0"/>
                            </a:rPr>
                            <m:t>𝑛</m:t>
                          </m:r>
                          <m:r>
                            <a:rPr lang="en-SG" sz="3200" b="0" i="1" smtClean="0">
                              <a:latin typeface="Cambria Math" panose="02040503050406030204" pitchFamily="18" charset="0"/>
                            </a:rPr>
                            <m:t>+100</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r>
                                <a:rPr lang="en-SG" sz="3200" b="0" i="1" smtClean="0">
                                  <a:latin typeface="Cambria Math" panose="02040503050406030204" pitchFamily="18" charset="0"/>
                                </a:rPr>
                                <m:t>, </m:t>
                              </m:r>
                              <m:func>
                                <m:funcPr>
                                  <m:ctrlPr>
                                    <a:rPr lang="en-SG" sz="3200" b="0" i="1" smtClean="0">
                                      <a:latin typeface="Cambria Math" panose="02040503050406030204" pitchFamily="18" charset="0"/>
                                    </a:rPr>
                                  </m:ctrlPr>
                                </m:funcPr>
                                <m:fName>
                                  <m:r>
                                    <a:rPr lang="en-SG" sz="3200" b="0" i="1" smtClean="0">
                                      <a:latin typeface="Cambria Math" panose="02040503050406030204" pitchFamily="18" charset="0"/>
                                    </a:rPr>
                                    <m:t> </m:t>
                                  </m:r>
                                  <m:sSub>
                                    <m:sSubPr>
                                      <m:ctrlPr>
                                        <a:rPr lang="en-SG" sz="3200" b="0" i="1" smtClean="0">
                                          <a:latin typeface="Cambria Math" panose="02040503050406030204" pitchFamily="18" charset="0"/>
                                        </a:rPr>
                                      </m:ctrlPr>
                                    </m:sSubPr>
                                    <m:e>
                                      <m:r>
                                        <m:rPr>
                                          <m:sty m:val="p"/>
                                        </m:rPr>
                                        <a:rPr lang="en-SG" sz="3200" b="0" i="0" smtClean="0">
                                          <a:latin typeface="Cambria Math" panose="02040503050406030204" pitchFamily="18" charset="0"/>
                                        </a:rPr>
                                        <m:t>log</m:t>
                                      </m:r>
                                    </m:e>
                                    <m:sub>
                                      <m:r>
                                        <a:rPr lang="en-SG" sz="3200" b="0" i="1" smtClean="0">
                                          <a:latin typeface="Cambria Math" panose="02040503050406030204" pitchFamily="18" charset="0"/>
                                        </a:rPr>
                                        <m:t>3</m:t>
                                      </m:r>
                                    </m:sub>
                                  </m:sSub>
                                </m:fName>
                                <m:e>
                                  <m:d>
                                    <m:dPr>
                                      <m:ctrlPr>
                                        <a:rPr lang="en-SG" sz="3200" b="0" i="1" smtClean="0">
                                          <a:latin typeface="Cambria Math" panose="02040503050406030204" pitchFamily="18" charset="0"/>
                                        </a:rPr>
                                      </m:ctrlPr>
                                    </m:dPr>
                                    <m:e>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3</m:t>
                                          </m:r>
                                        </m:e>
                                        <m:sup>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e>
                                              </m:func>
                                            </m:e>
                                          </m:func>
                                        </m:sup>
                                      </m:sSup>
                                    </m:e>
                                  </m:d>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latin typeface="Cambria Math" panose="02040503050406030204" pitchFamily="18" charset="0"/>
                                        </a:rPr>
                                        <m:t>𝑛</m:t>
                                      </m:r>
                                    </m:e>
                                    <m:sup>
                                      <m:r>
                                        <a:rPr lang="en-SG" sz="3200" b="0" i="1" smtClean="0">
                                          <a:latin typeface="Cambria Math" panose="02040503050406030204" pitchFamily="18" charset="0"/>
                                        </a:rPr>
                                        <m:t>0.5</m:t>
                                      </m:r>
                                    </m:sup>
                                  </m:sSup>
                                </m:e>
                              </m:func>
                              <m:r>
                                <a:rPr lang="en-SG" sz="3200" b="0" i="1" smtClean="0">
                                  <a:latin typeface="Cambria Math" panose="02040503050406030204" pitchFamily="18" charset="0"/>
                                </a:rPr>
                                <m:t>, </m:t>
                              </m:r>
                            </m:e>
                          </m:func>
                        </m:e>
                      </m:func>
                    </m:oMath>
                  </m:oMathPara>
                </a14:m>
                <a:endParaRPr lang="en-SG" sz="3200" dirty="0" smtClean="0"/>
              </a:p>
              <a:p>
                <a:pPr>
                  <a:spcBef>
                    <a:spcPts val="600"/>
                  </a:spcBef>
                  <a:spcAft>
                    <a:spcPts val="600"/>
                  </a:spcAft>
                </a:pPr>
                <a14:m>
                  <m:oMath xmlns:m="http://schemas.openxmlformats.org/officeDocument/2006/math">
                    <m:r>
                      <a:rPr lang="en-SG" sz="3200" i="1">
                        <a:latin typeface="Cambria Math" panose="02040503050406030204" pitchFamily="18" charset="0"/>
                      </a:rPr>
                      <m:t>70</m:t>
                    </m:r>
                    <m:r>
                      <a:rPr lang="en-SG" sz="3200" i="1">
                        <a:latin typeface="Cambria Math" panose="02040503050406030204" pitchFamily="18" charset="0"/>
                      </a:rPr>
                      <m:t>𝑛</m:t>
                    </m:r>
                    <m:r>
                      <a:rPr lang="en-SG" sz="3200" i="1">
                        <a:latin typeface="Cambria Math" panose="02040503050406030204" pitchFamily="18" charset="0"/>
                      </a:rPr>
                      <m:t>, </m:t>
                    </m:r>
                    <m:sSup>
                      <m:sSupPr>
                        <m:ctrlPr>
                          <a:rPr lang="en-SG" sz="3200" i="1">
                            <a:latin typeface="Cambria Math" panose="02040503050406030204" pitchFamily="18" charset="0"/>
                          </a:rPr>
                        </m:ctrlPr>
                      </m:sSupPr>
                      <m:e>
                        <m:r>
                          <a:rPr lang="en-SG" sz="3200" i="1">
                            <a:latin typeface="Cambria Math" panose="02040503050406030204" pitchFamily="18" charset="0"/>
                          </a:rPr>
                          <m:t>2</m:t>
                        </m:r>
                      </m:e>
                      <m:sup>
                        <m:r>
                          <a:rPr lang="en-SG" sz="3200" i="1">
                            <a:latin typeface="Cambria Math" panose="02040503050406030204" pitchFamily="18" charset="0"/>
                          </a:rPr>
                          <m:t>𝑛</m:t>
                        </m:r>
                      </m:sup>
                    </m:sSup>
                    <m:r>
                      <a:rPr lang="en-SG" sz="3200" i="1">
                        <a:latin typeface="Cambria Math" panose="02040503050406030204" pitchFamily="18" charset="0"/>
                      </a:rPr>
                      <m:t>, </m:t>
                    </m:r>
                    <m:sSup>
                      <m:sSupPr>
                        <m:ctrlPr>
                          <a:rPr lang="en-SG" sz="3200" i="1">
                            <a:latin typeface="Cambria Math" panose="02040503050406030204" pitchFamily="18" charset="0"/>
                          </a:rPr>
                        </m:ctrlPr>
                      </m:sSupPr>
                      <m:e>
                        <m:d>
                          <m:dPr>
                            <m:ctrlPr>
                              <a:rPr lang="en-SG" sz="3200" i="1">
                                <a:latin typeface="Cambria Math" panose="02040503050406030204" pitchFamily="18" charset="0"/>
                              </a:rPr>
                            </m:ctrlPr>
                          </m:dPr>
                          <m:e>
                            <m:func>
                              <m:funcPr>
                                <m:ctrlPr>
                                  <a:rPr lang="en-SG" sz="3200" i="1">
                                    <a:latin typeface="Cambria Math" panose="02040503050406030204" pitchFamily="18" charset="0"/>
                                  </a:rPr>
                                </m:ctrlPr>
                              </m:funcPr>
                              <m:fName>
                                <m:r>
                                  <m:rPr>
                                    <m:sty m:val="p"/>
                                  </m:rPr>
                                  <a:rPr lang="en-SG" sz="3200">
                                    <a:latin typeface="Cambria Math" panose="02040503050406030204" pitchFamily="18" charset="0"/>
                                  </a:rPr>
                                  <m:t>lg</m:t>
                                </m:r>
                              </m:fName>
                              <m:e>
                                <m:r>
                                  <a:rPr lang="en-SG" sz="3200" i="1">
                                    <a:latin typeface="Cambria Math" panose="02040503050406030204" pitchFamily="18" charset="0"/>
                                  </a:rPr>
                                  <m:t>𝑛</m:t>
                                </m:r>
                              </m:e>
                            </m:func>
                          </m:e>
                        </m:d>
                      </m:e>
                      <m:sup>
                        <m:r>
                          <a:rPr lang="en-SG" sz="3200" i="1">
                            <a:latin typeface="Cambria Math" panose="02040503050406030204" pitchFamily="18" charset="0"/>
                          </a:rPr>
                          <m:t>5</m:t>
                        </m:r>
                      </m:sup>
                    </m:sSup>
                    <m:r>
                      <a:rPr lang="en-SG" sz="3200" i="1">
                        <a:latin typeface="Cambria Math" panose="02040503050406030204" pitchFamily="18" charset="0"/>
                      </a:rPr>
                      <m:t>,</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𝑛</m:t>
                        </m:r>
                      </m:e>
                      <m:sup>
                        <m:r>
                          <a:rPr lang="en-SG" sz="3200" b="0" i="1" smtClean="0">
                            <a:latin typeface="Cambria Math" panose="02040503050406030204" pitchFamily="18" charset="0"/>
                          </a:rPr>
                          <m:t>2</m:t>
                        </m:r>
                      </m:sup>
                    </m:sSup>
                    <m:r>
                      <a:rPr lang="en-SG" sz="3200" b="0" i="1" smtClean="0">
                        <a:latin typeface="Cambria Math" panose="02040503050406030204" pitchFamily="18" charset="0"/>
                      </a:rPr>
                      <m:t>+100</m:t>
                    </m:r>
                    <m:r>
                      <a:rPr lang="en-SG" sz="3200" b="0" i="1" smtClean="0">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𝑛</m:t>
                        </m:r>
                      </m:e>
                      <m:sup>
                        <m:r>
                          <a:rPr lang="en-SG" sz="3200" b="0" i="1" smtClean="0">
                            <a:latin typeface="Cambria Math" panose="02040503050406030204" pitchFamily="18" charset="0"/>
                          </a:rPr>
                          <m:t>3</m:t>
                        </m:r>
                      </m:sup>
                    </m:sSup>
                    <m:r>
                      <a:rPr lang="en-SG" sz="3200" b="0" i="1" smtClean="0">
                        <a:latin typeface="Cambria Math" panose="02040503050406030204" pitchFamily="18" charset="0"/>
                      </a:rPr>
                      <m:t>, </m:t>
                    </m:r>
                    <m:r>
                      <a:rPr lang="en-SG" sz="3200" b="0" i="1" smtClean="0">
                        <a:latin typeface="Cambria Math" panose="02040503050406030204" pitchFamily="18" charset="0"/>
                      </a:rPr>
                      <m:t>𝑛</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e>
                    </m:func>
                    <m:r>
                      <a:rPr lang="en-SG" sz="3200" b="0" i="1" smtClean="0">
                        <a:latin typeface="Cambria Math" panose="02040503050406030204" pitchFamily="18" charset="0"/>
                      </a:rPr>
                      <m:t> </m:t>
                    </m:r>
                  </m:oMath>
                </a14:m>
                <a:r>
                  <a:rPr lang="en-SG" sz="3200" dirty="0" smtClean="0"/>
                  <a:t> </a:t>
                </a:r>
                <a:endParaRPr lang="en-SG"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598712" y="1610592"/>
                <a:ext cx="10755088" cy="1207831"/>
              </a:xfrm>
              <a:prstGeom prst="rect">
                <a:avLst/>
              </a:prstGeom>
              <a:blipFill>
                <a:blip r:embed="rId3"/>
                <a:stretch>
                  <a:fillRect/>
                </a:stretch>
              </a:blipFill>
            </p:spPr>
            <p:txBody>
              <a:bodyPr/>
              <a:lstStyle/>
              <a:p>
                <a:r>
                  <a:rPr lang="en-SG">
                    <a:noFill/>
                  </a:rPr>
                  <a:t> </a:t>
                </a:r>
              </a:p>
            </p:txBody>
          </p:sp>
        </mc:Fallback>
      </mc:AlternateContent>
      <p:sp>
        <p:nvSpPr>
          <p:cNvPr id="3" name="Date Placeholder 2"/>
          <p:cNvSpPr>
            <a:spLocks noGrp="1"/>
          </p:cNvSpPr>
          <p:nvPr>
            <p:ph type="dt" sz="half" idx="10"/>
          </p:nvPr>
        </p:nvSpPr>
        <p:spPr/>
        <p:txBody>
          <a:bodyPr/>
          <a:lstStyle/>
          <a:p>
            <a:fld id="{DBD2EBE2-EA42-4820-8DD8-30DEEABA705A}" type="datetime3">
              <a:rPr lang="en-US" smtClean="0"/>
              <a:t>9 July 2020</a:t>
            </a:fld>
            <a:endParaRPr lang="en-SG"/>
          </a:p>
        </p:txBody>
      </p:sp>
    </p:spTree>
    <p:extLst>
      <p:ext uri="{BB962C8B-B14F-4D97-AF65-F5344CB8AC3E}">
        <p14:creationId xmlns:p14="http://schemas.microsoft.com/office/powerpoint/2010/main" val="22417158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Classes of functions</a:t>
            </a:r>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35</a:t>
            </a:fld>
            <a:endParaRPr lang="en-SG"/>
          </a:p>
        </p:txBody>
      </p:sp>
      <mc:AlternateContent xmlns:mc="http://schemas.openxmlformats.org/markup-compatibility/2006" xmlns:a14="http://schemas.microsoft.com/office/drawing/2010/main">
        <mc:Choice Requires="a14">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358168391"/>
                  </p:ext>
                </p:extLst>
              </p:nvPr>
            </p:nvGraphicFramePr>
            <p:xfrm>
              <a:off x="527956" y="3327143"/>
              <a:ext cx="10896600" cy="2653094"/>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38862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388620">
                    <a:tc>
                      <a:txBody>
                        <a:bodyPr/>
                        <a:lstStyle/>
                        <a:p>
                          <a:pPr algn="ctr"/>
                          <a:r>
                            <a:rPr lang="en-SG" sz="2400" dirty="0"/>
                            <a:t>1</a:t>
                          </a:r>
                        </a:p>
                      </a:txBody>
                      <a:tcPr marL="68580" marR="68580" marT="34290" marB="34290"/>
                    </a:tc>
                    <a:tc>
                      <a:txBody>
                        <a:bodyPr/>
                        <a:lstStyle/>
                        <a:p>
                          <a:r>
                            <a:rPr lang="en-SG" sz="2400" dirty="0"/>
                            <a:t>Constant</a:t>
                          </a:r>
                        </a:p>
                      </a:txBody>
                      <a:tcPr marL="68580" marR="68580" marT="34290" marB="34290"/>
                    </a:tc>
                    <a:tc>
                      <a:txBody>
                        <a:bodyPr/>
                        <a:lstStyle/>
                        <a:p>
                          <a:pPr/>
                          <a14:m>
                            <m:oMathPara xmlns:m="http://schemas.openxmlformats.org/officeDocument/2006/math">
                              <m:oMathParaPr>
                                <m:jc m:val="left"/>
                              </m:oMathParaPr>
                              <m:oMath xmlns:m="http://schemas.openxmlformats.org/officeDocument/2006/math">
                                <m:sSup>
                                  <m:sSupPr>
                                    <m:ctrlPr>
                                      <a:rPr lang="en-SG" sz="2400" i="1" smtClean="0">
                                        <a:solidFill>
                                          <a:srgbClr val="339933"/>
                                        </a:solidFill>
                                        <a:latin typeface="Cambria Math" panose="02040503050406030204" pitchFamily="18" charset="0"/>
                                      </a:rPr>
                                    </m:ctrlPr>
                                  </m:sSupPr>
                                  <m:e>
                                    <m:r>
                                      <a:rPr lang="en-SG" sz="2400" b="0" i="1" smtClean="0">
                                        <a:solidFill>
                                          <a:srgbClr val="339933"/>
                                        </a:solidFill>
                                        <a:latin typeface="Cambria Math" panose="02040503050406030204" pitchFamily="18" charset="0"/>
                                      </a:rPr>
                                      <m:t>2</m:t>
                                    </m:r>
                                  </m:e>
                                  <m:sup>
                                    <m:r>
                                      <a:rPr lang="en-SG" sz="2400" b="0" i="1" smtClean="0">
                                        <a:solidFill>
                                          <a:srgbClr val="339933"/>
                                        </a:solidFill>
                                        <a:latin typeface="Cambria Math" panose="02040503050406030204" pitchFamily="18" charset="0"/>
                                      </a:rPr>
                                      <m:t>1000</m:t>
                                    </m:r>
                                  </m:sup>
                                </m:sSup>
                              </m:oMath>
                            </m:oMathPara>
                          </a14:m>
                          <a:endParaRPr lang="en-SG" sz="2400" dirty="0">
                            <a:solidFill>
                              <a:srgbClr val="339933"/>
                            </a:solidFill>
                          </a:endParaRPr>
                        </a:p>
                      </a:txBody>
                      <a:tcPr marL="68580" marR="68580" marT="34290" marB="34290"/>
                    </a:tc>
                    <a:extLst>
                      <a:ext uri="{0D108BD9-81ED-4DB2-BD59-A6C34878D82A}">
                        <a16:rowId xmlns:a16="http://schemas.microsoft.com/office/drawing/2014/main" val="553966198"/>
                      </a:ext>
                    </a:extLst>
                  </a:tr>
                  <a:tr h="388620">
                    <a:tc>
                      <a:txBody>
                        <a:bodyPr/>
                        <a:lstStyle/>
                        <a:p>
                          <a:pPr algn="ctr"/>
                          <a:r>
                            <a:rPr lang="en-SG" sz="2400" dirty="0"/>
                            <a:t>2</a:t>
                          </a:r>
                        </a:p>
                      </a:txBody>
                      <a:tcPr marL="68580" marR="68580" marT="34290" marB="34290"/>
                    </a:tc>
                    <a:tc>
                      <a:txBody>
                        <a:bodyPr/>
                        <a:lstStyle/>
                        <a:p>
                          <a:r>
                            <a:rPr lang="en-SG" sz="2400" dirty="0" smtClean="0"/>
                            <a:t>Log-logarithmic</a:t>
                          </a:r>
                          <a:endParaRPr lang="en-SG" sz="2400" dirty="0"/>
                        </a:p>
                      </a:txBody>
                      <a:tcPr marL="68580" marR="68580" marT="34290" marB="34290"/>
                    </a:tc>
                    <a:tc>
                      <a:txBody>
                        <a:bodyPr/>
                        <a:lstStyle/>
                        <a:p>
                          <a:pPr/>
                          <a14:m>
                            <m:oMathPara xmlns:m="http://schemas.openxmlformats.org/officeDocument/2006/math">
                              <m:oMathParaPr>
                                <m:jc m:val="left"/>
                              </m:oMathParaPr>
                              <m:oMath xmlns:m="http://schemas.openxmlformats.org/officeDocument/2006/math">
                                <m:func>
                                  <m:funcPr>
                                    <m:ctrlPr>
                                      <a:rPr lang="en-SG" sz="2400" i="1" smtClean="0">
                                        <a:latin typeface="Cambria Math" panose="02040503050406030204" pitchFamily="18" charset="0"/>
                                      </a:rPr>
                                    </m:ctrlPr>
                                  </m:funcPr>
                                  <m:fName>
                                    <m:sSub>
                                      <m:sSubPr>
                                        <m:ctrlPr>
                                          <a:rPr lang="en-SG" sz="2400" i="1" smtClean="0">
                                            <a:solidFill>
                                              <a:srgbClr val="FF0000"/>
                                            </a:solidFill>
                                            <a:latin typeface="Cambria Math" panose="02040503050406030204" pitchFamily="18" charset="0"/>
                                          </a:rPr>
                                        </m:ctrlPr>
                                      </m:sSubPr>
                                      <m:e>
                                        <m:r>
                                          <m:rPr>
                                            <m:sty m:val="p"/>
                                          </m:rPr>
                                          <a:rPr lang="en-SG" sz="2400" i="0" smtClean="0">
                                            <a:solidFill>
                                              <a:srgbClr val="FF0000"/>
                                            </a:solidFill>
                                            <a:latin typeface="Cambria Math" panose="02040503050406030204" pitchFamily="18" charset="0"/>
                                          </a:rPr>
                                          <m:t>log</m:t>
                                        </m:r>
                                      </m:e>
                                      <m:sub>
                                        <m:r>
                                          <a:rPr lang="en-SG" sz="2400" b="0" i="1" smtClean="0">
                                            <a:solidFill>
                                              <a:srgbClr val="FF0000"/>
                                            </a:solidFill>
                                            <a:latin typeface="Cambria Math" panose="02040503050406030204" pitchFamily="18" charset="0"/>
                                          </a:rPr>
                                          <m:t>3</m:t>
                                        </m:r>
                                      </m:sub>
                                    </m:sSub>
                                  </m:fName>
                                  <m:e>
                                    <m:d>
                                      <m:dPr>
                                        <m:ctrlPr>
                                          <a:rPr lang="en-SG" sz="2400" i="1" smtClean="0">
                                            <a:solidFill>
                                              <a:srgbClr val="FF0000"/>
                                            </a:solidFill>
                                            <a:latin typeface="Cambria Math" panose="02040503050406030204" pitchFamily="18" charset="0"/>
                                          </a:rPr>
                                        </m:ctrlPr>
                                      </m:dPr>
                                      <m:e>
                                        <m:sSup>
                                          <m:sSupPr>
                                            <m:ctrlPr>
                                              <a:rPr lang="en-SG" sz="2400" i="1" smtClean="0">
                                                <a:solidFill>
                                                  <a:srgbClr val="FF0000"/>
                                                </a:solidFill>
                                                <a:latin typeface="Cambria Math" panose="02040503050406030204" pitchFamily="18" charset="0"/>
                                              </a:rPr>
                                            </m:ctrlPr>
                                          </m:sSupPr>
                                          <m:e>
                                            <m:r>
                                              <a:rPr lang="en-SG" sz="2400" b="0" i="1" smtClean="0">
                                                <a:solidFill>
                                                  <a:srgbClr val="FF0000"/>
                                                </a:solidFill>
                                                <a:latin typeface="Cambria Math" panose="02040503050406030204" pitchFamily="18" charset="0"/>
                                              </a:rPr>
                                              <m:t>3</m:t>
                                            </m:r>
                                          </m:e>
                                          <m:sup>
                                            <m:func>
                                              <m:funcPr>
                                                <m:ctrlPr>
                                                  <a:rPr lang="en-SG" sz="2400" b="0" i="1" smtClean="0">
                                                    <a:solidFill>
                                                      <a:srgbClr val="FF0000"/>
                                                    </a:solidFill>
                                                    <a:latin typeface="Cambria Math" panose="02040503050406030204" pitchFamily="18" charset="0"/>
                                                  </a:rPr>
                                                </m:ctrlPr>
                                              </m:funcPr>
                                              <m:fName>
                                                <m:r>
                                                  <m:rPr>
                                                    <m:sty m:val="p"/>
                                                  </m:rPr>
                                                  <a:rPr lang="en-SG" sz="2400" b="0" i="0" smtClean="0">
                                                    <a:solidFill>
                                                      <a:srgbClr val="FF0000"/>
                                                    </a:solidFill>
                                                    <a:latin typeface="Cambria Math" panose="02040503050406030204" pitchFamily="18" charset="0"/>
                                                  </a:rPr>
                                                  <m:t>lg</m:t>
                                                </m:r>
                                              </m:fName>
                                              <m:e>
                                                <m:func>
                                                  <m:funcPr>
                                                    <m:ctrlPr>
                                                      <a:rPr lang="en-SG" sz="2400" b="0" i="1" smtClean="0">
                                                        <a:solidFill>
                                                          <a:srgbClr val="FF0000"/>
                                                        </a:solidFill>
                                                        <a:latin typeface="Cambria Math" panose="02040503050406030204" pitchFamily="18" charset="0"/>
                                                      </a:rPr>
                                                    </m:ctrlPr>
                                                  </m:funcPr>
                                                  <m:fName>
                                                    <m:r>
                                                      <m:rPr>
                                                        <m:sty m:val="p"/>
                                                      </m:rPr>
                                                      <a:rPr lang="en-SG" sz="2400" b="0" i="0" smtClean="0">
                                                        <a:solidFill>
                                                          <a:srgbClr val="FF0000"/>
                                                        </a:solidFill>
                                                        <a:latin typeface="Cambria Math" panose="02040503050406030204" pitchFamily="18" charset="0"/>
                                                      </a:rPr>
                                                      <m:t>lg</m:t>
                                                    </m:r>
                                                  </m:fName>
                                                  <m:e>
                                                    <m:r>
                                                      <a:rPr lang="en-SG" sz="2400" b="0" i="1" smtClean="0">
                                                        <a:solidFill>
                                                          <a:srgbClr val="FF0000"/>
                                                        </a:solidFill>
                                                        <a:latin typeface="Cambria Math" panose="02040503050406030204" pitchFamily="18" charset="0"/>
                                                      </a:rPr>
                                                      <m:t>𝑛</m:t>
                                                    </m:r>
                                                  </m:e>
                                                </m:func>
                                              </m:e>
                                            </m:func>
                                          </m:sup>
                                        </m:sSup>
                                      </m:e>
                                    </m:d>
                                    <m:r>
                                      <a:rPr lang="en-SG" sz="2400" b="0" i="1" smtClean="0">
                                        <a:latin typeface="Cambria Math" panose="02040503050406030204" pitchFamily="18" charset="0"/>
                                      </a:rPr>
                                      <m:t>=</m:t>
                                    </m:r>
                                    <m:func>
                                      <m:funcPr>
                                        <m:ctrlPr>
                                          <a:rPr lang="en-SG" sz="2400" b="0" i="1" smtClean="0">
                                            <a:latin typeface="Cambria Math" panose="02040503050406030204" pitchFamily="18" charset="0"/>
                                          </a:rPr>
                                        </m:ctrlPr>
                                      </m:funcPr>
                                      <m:fName>
                                        <m:r>
                                          <m:rPr>
                                            <m:sty m:val="p"/>
                                          </m:rPr>
                                          <a:rPr lang="en-SG" sz="2400" b="0" i="0" smtClean="0">
                                            <a:latin typeface="Cambria Math" panose="02040503050406030204" pitchFamily="18" charset="0"/>
                                          </a:rPr>
                                          <m:t>lg</m:t>
                                        </m:r>
                                      </m:fName>
                                      <m:e>
                                        <m:func>
                                          <m:funcPr>
                                            <m:ctrlPr>
                                              <a:rPr lang="en-SG" sz="2400" b="0" i="1" smtClean="0">
                                                <a:latin typeface="Cambria Math" panose="02040503050406030204" pitchFamily="18" charset="0"/>
                                              </a:rPr>
                                            </m:ctrlPr>
                                          </m:funcPr>
                                          <m:fName>
                                            <m:r>
                                              <m:rPr>
                                                <m:sty m:val="p"/>
                                              </m:rPr>
                                              <a:rPr lang="en-SG" sz="2400" b="0" i="0" smtClean="0">
                                                <a:latin typeface="Cambria Math" panose="02040503050406030204" pitchFamily="18" charset="0"/>
                                              </a:rPr>
                                              <m:t>lg</m:t>
                                            </m:r>
                                          </m:fName>
                                          <m:e>
                                            <m:r>
                                              <a:rPr lang="en-SG" sz="2400" b="0" i="1" smtClean="0">
                                                <a:latin typeface="Cambria Math" panose="02040503050406030204" pitchFamily="18" charset="0"/>
                                              </a:rPr>
                                              <m:t>𝑛</m:t>
                                            </m:r>
                                          </m:e>
                                        </m:func>
                                      </m:e>
                                    </m:func>
                                  </m:e>
                                </m:func>
                              </m:oMath>
                            </m:oMathPara>
                          </a14:m>
                          <a:endParaRPr lang="en-SG" sz="2400" dirty="0"/>
                        </a:p>
                      </a:txBody>
                      <a:tcPr marL="68580" marR="68580" marT="34290" marB="34290"/>
                    </a:tc>
                    <a:extLst>
                      <a:ext uri="{0D108BD9-81ED-4DB2-BD59-A6C34878D82A}">
                        <a16:rowId xmlns:a16="http://schemas.microsoft.com/office/drawing/2014/main" val="1067747072"/>
                      </a:ext>
                    </a:extLst>
                  </a:tr>
                  <a:tr h="388620">
                    <a:tc>
                      <a:txBody>
                        <a:bodyPr/>
                        <a:lstStyle/>
                        <a:p>
                          <a:pPr algn="ctr"/>
                          <a:r>
                            <a:rPr lang="en-SG" sz="2400" dirty="0"/>
                            <a:t>3</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2061905385"/>
                      </a:ext>
                    </a:extLst>
                  </a:tr>
                  <a:tr h="388620">
                    <a:tc>
                      <a:txBody>
                        <a:bodyPr/>
                        <a:lstStyle/>
                        <a:p>
                          <a:pPr algn="ctr"/>
                          <a:r>
                            <a:rPr lang="en-SG" sz="2400" dirty="0"/>
                            <a:t>4</a:t>
                          </a:r>
                        </a:p>
                      </a:txBody>
                      <a:tcPr marL="68580" marR="68580" marT="34290" marB="34290"/>
                    </a:tc>
                    <a:tc>
                      <a:txBody>
                        <a:bodyPr/>
                        <a:lstStyle/>
                        <a:p>
                          <a:endParaRPr lang="en-SG" sz="2400" dirty="0"/>
                        </a:p>
                      </a:txBody>
                      <a:tcPr marL="68580" marR="68580" marT="34290" marB="34290"/>
                    </a:tc>
                    <a:tc>
                      <a:txBody>
                        <a:bodyPr/>
                        <a:lstStyle/>
                        <a:p>
                          <a:endParaRPr lang="en-SG" sz="2400"/>
                        </a:p>
                      </a:txBody>
                      <a:tcPr marL="68580" marR="68580" marT="34290" marB="34290"/>
                    </a:tc>
                    <a:extLst>
                      <a:ext uri="{0D108BD9-81ED-4DB2-BD59-A6C34878D82A}">
                        <a16:rowId xmlns:a16="http://schemas.microsoft.com/office/drawing/2014/main" val="2640730261"/>
                      </a:ext>
                    </a:extLst>
                  </a:tr>
                  <a:tr h="388620">
                    <a:tc>
                      <a:txBody>
                        <a:bodyPr/>
                        <a:lstStyle/>
                        <a:p>
                          <a:pPr algn="ctr"/>
                          <a:r>
                            <a:rPr lang="en-SG" sz="2400" dirty="0"/>
                            <a:t>5</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2066833422"/>
                      </a:ext>
                    </a:extLst>
                  </a:tr>
                </a:tbl>
              </a:graphicData>
            </a:graphic>
          </p:graphicFrame>
        </mc:Choice>
        <mc:Fallback xmlns="">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358168391"/>
                  </p:ext>
                </p:extLst>
              </p:nvPr>
            </p:nvGraphicFramePr>
            <p:xfrm>
              <a:off x="527956" y="3327143"/>
              <a:ext cx="10896600" cy="2653094"/>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43434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434340">
                    <a:tc>
                      <a:txBody>
                        <a:bodyPr/>
                        <a:lstStyle/>
                        <a:p>
                          <a:pPr algn="ctr"/>
                          <a:r>
                            <a:rPr lang="en-SG" sz="2400" dirty="0"/>
                            <a:t>1</a:t>
                          </a:r>
                        </a:p>
                      </a:txBody>
                      <a:tcPr marL="68580" marR="68580" marT="34290" marB="34290"/>
                    </a:tc>
                    <a:tc>
                      <a:txBody>
                        <a:bodyPr/>
                        <a:lstStyle/>
                        <a:p>
                          <a:r>
                            <a:rPr lang="en-SG" sz="2400" dirty="0"/>
                            <a:t>Constant</a:t>
                          </a:r>
                        </a:p>
                      </a:txBody>
                      <a:tcPr marL="68580" marR="68580" marT="34290" marB="34290"/>
                    </a:tc>
                    <a:tc>
                      <a:txBody>
                        <a:bodyPr/>
                        <a:lstStyle/>
                        <a:p>
                          <a:endParaRPr lang="en-US"/>
                        </a:p>
                      </a:txBody>
                      <a:tcPr marL="68580" marR="68580" marT="34290" marB="34290">
                        <a:blipFill>
                          <a:blip r:embed="rId2"/>
                          <a:stretch>
                            <a:fillRect l="-101350" t="-114085" r="-337" b="-447887"/>
                          </a:stretch>
                        </a:blipFill>
                      </a:tcPr>
                    </a:tc>
                    <a:extLst>
                      <a:ext uri="{0D108BD9-81ED-4DB2-BD59-A6C34878D82A}">
                        <a16:rowId xmlns:a16="http://schemas.microsoft.com/office/drawing/2014/main" val="553966198"/>
                      </a:ext>
                    </a:extLst>
                  </a:tr>
                  <a:tr h="481394">
                    <a:tc>
                      <a:txBody>
                        <a:bodyPr/>
                        <a:lstStyle/>
                        <a:p>
                          <a:pPr algn="ctr"/>
                          <a:r>
                            <a:rPr lang="en-SG" sz="2400" dirty="0"/>
                            <a:t>2</a:t>
                          </a:r>
                        </a:p>
                      </a:txBody>
                      <a:tcPr marL="68580" marR="68580" marT="34290" marB="34290"/>
                    </a:tc>
                    <a:tc>
                      <a:txBody>
                        <a:bodyPr/>
                        <a:lstStyle/>
                        <a:p>
                          <a:r>
                            <a:rPr lang="en-SG" sz="2400" dirty="0" smtClean="0"/>
                            <a:t>Log-logarithmic</a:t>
                          </a:r>
                          <a:endParaRPr lang="en-SG" sz="2400" dirty="0"/>
                        </a:p>
                      </a:txBody>
                      <a:tcPr marL="68580" marR="68580" marT="34290" marB="34290"/>
                    </a:tc>
                    <a:tc>
                      <a:txBody>
                        <a:bodyPr/>
                        <a:lstStyle/>
                        <a:p>
                          <a:endParaRPr lang="en-US"/>
                        </a:p>
                      </a:txBody>
                      <a:tcPr marL="68580" marR="68580" marT="34290" marB="34290">
                        <a:blipFill>
                          <a:blip r:embed="rId2"/>
                          <a:stretch>
                            <a:fillRect l="-101350" t="-192405" r="-337" b="-302532"/>
                          </a:stretch>
                        </a:blipFill>
                      </a:tcPr>
                    </a:tc>
                    <a:extLst>
                      <a:ext uri="{0D108BD9-81ED-4DB2-BD59-A6C34878D82A}">
                        <a16:rowId xmlns:a16="http://schemas.microsoft.com/office/drawing/2014/main" val="1067747072"/>
                      </a:ext>
                    </a:extLst>
                  </a:tr>
                  <a:tr h="434340">
                    <a:tc>
                      <a:txBody>
                        <a:bodyPr/>
                        <a:lstStyle/>
                        <a:p>
                          <a:pPr algn="ctr"/>
                          <a:r>
                            <a:rPr lang="en-SG" sz="2400" dirty="0"/>
                            <a:t>3</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2061905385"/>
                      </a:ext>
                    </a:extLst>
                  </a:tr>
                  <a:tr h="434340">
                    <a:tc>
                      <a:txBody>
                        <a:bodyPr/>
                        <a:lstStyle/>
                        <a:p>
                          <a:pPr algn="ctr"/>
                          <a:r>
                            <a:rPr lang="en-SG" sz="2400" dirty="0"/>
                            <a:t>4</a:t>
                          </a:r>
                        </a:p>
                      </a:txBody>
                      <a:tcPr marL="68580" marR="68580" marT="34290" marB="34290"/>
                    </a:tc>
                    <a:tc>
                      <a:txBody>
                        <a:bodyPr/>
                        <a:lstStyle/>
                        <a:p>
                          <a:endParaRPr lang="en-SG" sz="2400" dirty="0"/>
                        </a:p>
                      </a:txBody>
                      <a:tcPr marL="68580" marR="68580" marT="34290" marB="34290"/>
                    </a:tc>
                    <a:tc>
                      <a:txBody>
                        <a:bodyPr/>
                        <a:lstStyle/>
                        <a:p>
                          <a:endParaRPr lang="en-SG" sz="2400"/>
                        </a:p>
                      </a:txBody>
                      <a:tcPr marL="68580" marR="68580" marT="34290" marB="34290"/>
                    </a:tc>
                    <a:extLst>
                      <a:ext uri="{0D108BD9-81ED-4DB2-BD59-A6C34878D82A}">
                        <a16:rowId xmlns:a16="http://schemas.microsoft.com/office/drawing/2014/main" val="2640730261"/>
                      </a:ext>
                    </a:extLst>
                  </a:tr>
                  <a:tr h="434340">
                    <a:tc>
                      <a:txBody>
                        <a:bodyPr/>
                        <a:lstStyle/>
                        <a:p>
                          <a:pPr algn="ctr"/>
                          <a:r>
                            <a:rPr lang="en-SG" sz="2400" dirty="0"/>
                            <a:t>5</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2066833422"/>
                      </a:ext>
                    </a:extLst>
                  </a:tr>
                </a:tbl>
              </a:graphicData>
            </a:graphic>
          </p:graphicFrame>
        </mc:Fallback>
      </mc:AlternateContent>
      <mc:AlternateContent xmlns:mc="http://schemas.openxmlformats.org/markup-compatibility/2006" xmlns:a14="http://schemas.microsoft.com/office/drawing/2010/main">
        <mc:Choice Requires="a14">
          <p:sp>
            <p:nvSpPr>
              <p:cNvPr id="9" name="TextBox 8"/>
              <p:cNvSpPr txBox="1"/>
              <p:nvPr/>
            </p:nvSpPr>
            <p:spPr>
              <a:xfrm>
                <a:off x="598712" y="1610592"/>
                <a:ext cx="10755088" cy="1207831"/>
              </a:xfrm>
              <a:prstGeom prst="rect">
                <a:avLst/>
              </a:prstGeom>
              <a:noFill/>
            </p:spPr>
            <p:txBody>
              <a:bodyPr wrap="square" lIns="0" tIns="0" rIns="0" bIns="0" rtlCol="0">
                <a:spAutoFit/>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SG" sz="3200" b="0" i="1" smtClean="0">
                          <a:latin typeface="Cambria Math" panose="02040503050406030204" pitchFamily="18" charset="0"/>
                        </a:rPr>
                        <m:t>10</m:t>
                      </m:r>
                      <m:r>
                        <a:rPr lang="en-SG" sz="3200" b="0" i="1" smtClean="0">
                          <a:latin typeface="Cambria Math" panose="02040503050406030204" pitchFamily="18" charset="0"/>
                        </a:rPr>
                        <m:t>𝑛</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r>
                            <a:rPr lang="en-SG" sz="3200" b="0" i="1" smtClean="0">
                              <a:latin typeface="Cambria Math" panose="02040503050406030204" pitchFamily="18" charset="0"/>
                            </a:rPr>
                            <m:t>+5</m:t>
                          </m:r>
                          <m:r>
                            <a:rPr lang="en-SG" sz="3200" b="0" i="1" smtClean="0">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00B050"/>
                                  </a:solidFill>
                                  <a:latin typeface="Cambria Math" panose="02040503050406030204" pitchFamily="18" charset="0"/>
                                </a:rPr>
                                <m:t>2</m:t>
                              </m:r>
                            </m:e>
                            <m:sup>
                              <m:r>
                                <a:rPr lang="en-SG" sz="3200" b="0" i="1" smtClean="0">
                                  <a:solidFill>
                                    <a:srgbClr val="00B050"/>
                                  </a:solidFill>
                                  <a:latin typeface="Cambria Math" panose="02040503050406030204" pitchFamily="18" charset="0"/>
                                </a:rPr>
                                <m:t>1000</m:t>
                              </m:r>
                            </m:sup>
                          </m:sSup>
                          <m:r>
                            <a:rPr lang="en-SG" sz="3200" b="0" i="1" smtClean="0">
                              <a:latin typeface="Cambria Math" panose="02040503050406030204" pitchFamily="18" charset="0"/>
                            </a:rPr>
                            <m:t>,</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2</m:t>
                              </m:r>
                            </m:e>
                            <m:sup>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e>
                              </m:func>
                            </m:sup>
                          </m:sSup>
                          <m:r>
                            <a:rPr lang="en-SG" sz="3200" b="0" i="1" smtClean="0">
                              <a:latin typeface="Cambria Math" panose="02040503050406030204" pitchFamily="18" charset="0"/>
                            </a:rPr>
                            <m:t>, 50</m:t>
                          </m:r>
                          <m:r>
                            <a:rPr lang="en-SG" sz="3200" b="0" i="1" smtClean="0">
                              <a:latin typeface="Cambria Math" panose="02040503050406030204" pitchFamily="18" charset="0"/>
                            </a:rPr>
                            <m:t>𝑛</m:t>
                          </m:r>
                          <m:r>
                            <a:rPr lang="en-SG" sz="3200" b="0" i="1" smtClean="0">
                              <a:latin typeface="Cambria Math" panose="02040503050406030204" pitchFamily="18" charset="0"/>
                            </a:rPr>
                            <m:t>+100</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r>
                                <a:rPr lang="en-SG" sz="3200" b="0" i="1" smtClean="0">
                                  <a:latin typeface="Cambria Math" panose="02040503050406030204" pitchFamily="18" charset="0"/>
                                </a:rPr>
                                <m:t>, </m:t>
                              </m:r>
                              <m:func>
                                <m:funcPr>
                                  <m:ctrlPr>
                                    <a:rPr lang="en-SG" sz="3200" b="0" i="1" smtClean="0">
                                      <a:latin typeface="Cambria Math" panose="02040503050406030204" pitchFamily="18" charset="0"/>
                                    </a:rPr>
                                  </m:ctrlPr>
                                </m:funcPr>
                                <m:fName>
                                  <m:r>
                                    <a:rPr lang="en-SG" sz="3200" b="0" i="1" smtClean="0">
                                      <a:latin typeface="Cambria Math" panose="02040503050406030204" pitchFamily="18" charset="0"/>
                                    </a:rPr>
                                    <m:t> </m:t>
                                  </m:r>
                                  <m:sSub>
                                    <m:sSubPr>
                                      <m:ctrlPr>
                                        <a:rPr lang="en-SG" sz="3200" b="0" i="1" smtClean="0">
                                          <a:solidFill>
                                            <a:srgbClr val="FF0000"/>
                                          </a:solidFill>
                                          <a:latin typeface="Cambria Math" panose="02040503050406030204" pitchFamily="18" charset="0"/>
                                        </a:rPr>
                                      </m:ctrlPr>
                                    </m:sSubPr>
                                    <m:e>
                                      <m:r>
                                        <m:rPr>
                                          <m:sty m:val="p"/>
                                        </m:rPr>
                                        <a:rPr lang="en-SG" sz="3200" b="0" i="0" smtClean="0">
                                          <a:solidFill>
                                            <a:srgbClr val="FF0000"/>
                                          </a:solidFill>
                                          <a:latin typeface="Cambria Math" panose="02040503050406030204" pitchFamily="18" charset="0"/>
                                        </a:rPr>
                                        <m:t>log</m:t>
                                      </m:r>
                                    </m:e>
                                    <m:sub>
                                      <m:r>
                                        <a:rPr lang="en-SG" sz="3200" b="0" i="1" smtClean="0">
                                          <a:solidFill>
                                            <a:srgbClr val="FF0000"/>
                                          </a:solidFill>
                                          <a:latin typeface="Cambria Math" panose="02040503050406030204" pitchFamily="18" charset="0"/>
                                        </a:rPr>
                                        <m:t>3</m:t>
                                      </m:r>
                                    </m:sub>
                                  </m:sSub>
                                </m:fName>
                                <m:e>
                                  <m:d>
                                    <m:dPr>
                                      <m:ctrlPr>
                                        <a:rPr lang="en-SG" sz="3200" b="0" i="1" smtClean="0">
                                          <a:solidFill>
                                            <a:srgbClr val="FF0000"/>
                                          </a:solidFill>
                                          <a:latin typeface="Cambria Math" panose="02040503050406030204" pitchFamily="18" charset="0"/>
                                        </a:rPr>
                                      </m:ctrlPr>
                                    </m:dPr>
                                    <m:e>
                                      <m:sSup>
                                        <m:sSupPr>
                                          <m:ctrlPr>
                                            <a:rPr lang="en-SG" sz="3200" b="0" i="1" smtClean="0">
                                              <a:solidFill>
                                                <a:srgbClr val="FF0000"/>
                                              </a:solidFill>
                                              <a:latin typeface="Cambria Math" panose="02040503050406030204" pitchFamily="18" charset="0"/>
                                            </a:rPr>
                                          </m:ctrlPr>
                                        </m:sSupPr>
                                        <m:e>
                                          <m:r>
                                            <a:rPr lang="en-SG" sz="3200" b="0" i="1" smtClean="0">
                                              <a:solidFill>
                                                <a:srgbClr val="FF0000"/>
                                              </a:solidFill>
                                              <a:latin typeface="Cambria Math" panose="02040503050406030204" pitchFamily="18" charset="0"/>
                                            </a:rPr>
                                            <m:t>3</m:t>
                                          </m:r>
                                        </m:e>
                                        <m:sup>
                                          <m:func>
                                            <m:funcPr>
                                              <m:ctrlPr>
                                                <a:rPr lang="en-SG" sz="3200" b="0" i="1" smtClean="0">
                                                  <a:solidFill>
                                                    <a:srgbClr val="FF0000"/>
                                                  </a:solidFill>
                                                  <a:latin typeface="Cambria Math" panose="02040503050406030204" pitchFamily="18" charset="0"/>
                                                </a:rPr>
                                              </m:ctrlPr>
                                            </m:funcPr>
                                            <m:fName>
                                              <m:r>
                                                <m:rPr>
                                                  <m:sty m:val="p"/>
                                                </m:rPr>
                                                <a:rPr lang="en-SG" sz="3200" b="0" i="0" smtClean="0">
                                                  <a:solidFill>
                                                    <a:srgbClr val="FF0000"/>
                                                  </a:solidFill>
                                                  <a:latin typeface="Cambria Math" panose="02040503050406030204" pitchFamily="18" charset="0"/>
                                                </a:rPr>
                                                <m:t>lg</m:t>
                                              </m:r>
                                            </m:fName>
                                            <m:e>
                                              <m:func>
                                                <m:funcPr>
                                                  <m:ctrlPr>
                                                    <a:rPr lang="en-SG" sz="3200" b="0" i="1" smtClean="0">
                                                      <a:solidFill>
                                                        <a:srgbClr val="FF0000"/>
                                                      </a:solidFill>
                                                      <a:latin typeface="Cambria Math" panose="02040503050406030204" pitchFamily="18" charset="0"/>
                                                    </a:rPr>
                                                  </m:ctrlPr>
                                                </m:funcPr>
                                                <m:fName>
                                                  <m:r>
                                                    <m:rPr>
                                                      <m:sty m:val="p"/>
                                                    </m:rPr>
                                                    <a:rPr lang="en-SG" sz="3200" b="0" i="0" smtClean="0">
                                                      <a:solidFill>
                                                        <a:srgbClr val="FF0000"/>
                                                      </a:solidFill>
                                                      <a:latin typeface="Cambria Math" panose="02040503050406030204" pitchFamily="18" charset="0"/>
                                                    </a:rPr>
                                                    <m:t>lg</m:t>
                                                  </m:r>
                                                </m:fName>
                                                <m:e>
                                                  <m:r>
                                                    <a:rPr lang="en-SG" sz="3200" b="0" i="1" smtClean="0">
                                                      <a:solidFill>
                                                        <a:srgbClr val="FF0000"/>
                                                      </a:solidFill>
                                                      <a:latin typeface="Cambria Math" panose="02040503050406030204" pitchFamily="18" charset="0"/>
                                                    </a:rPr>
                                                    <m:t>𝑛</m:t>
                                                  </m:r>
                                                </m:e>
                                              </m:func>
                                            </m:e>
                                          </m:func>
                                        </m:sup>
                                      </m:sSup>
                                    </m:e>
                                  </m:d>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latin typeface="Cambria Math" panose="02040503050406030204" pitchFamily="18" charset="0"/>
                                        </a:rPr>
                                        <m:t>𝑛</m:t>
                                      </m:r>
                                    </m:e>
                                    <m:sup>
                                      <m:r>
                                        <a:rPr lang="en-SG" sz="3200" b="0" i="1" smtClean="0">
                                          <a:latin typeface="Cambria Math" panose="02040503050406030204" pitchFamily="18" charset="0"/>
                                        </a:rPr>
                                        <m:t>0.5</m:t>
                                      </m:r>
                                    </m:sup>
                                  </m:sSup>
                                </m:e>
                              </m:func>
                              <m:r>
                                <a:rPr lang="en-SG" sz="3200" b="0" i="1" smtClean="0">
                                  <a:latin typeface="Cambria Math" panose="02040503050406030204" pitchFamily="18" charset="0"/>
                                </a:rPr>
                                <m:t>, </m:t>
                              </m:r>
                            </m:e>
                          </m:func>
                        </m:e>
                      </m:func>
                    </m:oMath>
                  </m:oMathPara>
                </a14:m>
                <a:endParaRPr lang="en-SG" sz="3200" dirty="0" smtClean="0"/>
              </a:p>
              <a:p>
                <a:pPr>
                  <a:spcBef>
                    <a:spcPts val="600"/>
                  </a:spcBef>
                  <a:spcAft>
                    <a:spcPts val="600"/>
                  </a:spcAft>
                </a:pPr>
                <a14:m>
                  <m:oMath xmlns:m="http://schemas.openxmlformats.org/officeDocument/2006/math">
                    <m:r>
                      <a:rPr lang="en-SG" sz="3200" i="1">
                        <a:latin typeface="Cambria Math" panose="02040503050406030204" pitchFamily="18" charset="0"/>
                      </a:rPr>
                      <m:t>70</m:t>
                    </m:r>
                    <m:r>
                      <a:rPr lang="en-SG" sz="3200" i="1">
                        <a:latin typeface="Cambria Math" panose="02040503050406030204" pitchFamily="18" charset="0"/>
                      </a:rPr>
                      <m:t>𝑛</m:t>
                    </m:r>
                    <m:r>
                      <a:rPr lang="en-SG" sz="3200" i="1">
                        <a:latin typeface="Cambria Math" panose="02040503050406030204" pitchFamily="18" charset="0"/>
                      </a:rPr>
                      <m:t>, </m:t>
                    </m:r>
                    <m:sSup>
                      <m:sSupPr>
                        <m:ctrlPr>
                          <a:rPr lang="en-SG" sz="3200" i="1">
                            <a:latin typeface="Cambria Math" panose="02040503050406030204" pitchFamily="18" charset="0"/>
                          </a:rPr>
                        </m:ctrlPr>
                      </m:sSupPr>
                      <m:e>
                        <m:r>
                          <a:rPr lang="en-SG" sz="3200" i="1">
                            <a:latin typeface="Cambria Math" panose="02040503050406030204" pitchFamily="18" charset="0"/>
                          </a:rPr>
                          <m:t>2</m:t>
                        </m:r>
                      </m:e>
                      <m:sup>
                        <m:r>
                          <a:rPr lang="en-SG" sz="3200" i="1">
                            <a:latin typeface="Cambria Math" panose="02040503050406030204" pitchFamily="18" charset="0"/>
                          </a:rPr>
                          <m:t>𝑛</m:t>
                        </m:r>
                      </m:sup>
                    </m:sSup>
                    <m:r>
                      <a:rPr lang="en-SG" sz="3200" i="1">
                        <a:latin typeface="Cambria Math" panose="02040503050406030204" pitchFamily="18" charset="0"/>
                      </a:rPr>
                      <m:t>, </m:t>
                    </m:r>
                    <m:sSup>
                      <m:sSupPr>
                        <m:ctrlPr>
                          <a:rPr lang="en-SG" sz="3200" i="1">
                            <a:latin typeface="Cambria Math" panose="02040503050406030204" pitchFamily="18" charset="0"/>
                          </a:rPr>
                        </m:ctrlPr>
                      </m:sSupPr>
                      <m:e>
                        <m:d>
                          <m:dPr>
                            <m:ctrlPr>
                              <a:rPr lang="en-SG" sz="3200" i="1">
                                <a:latin typeface="Cambria Math" panose="02040503050406030204" pitchFamily="18" charset="0"/>
                              </a:rPr>
                            </m:ctrlPr>
                          </m:dPr>
                          <m:e>
                            <m:func>
                              <m:funcPr>
                                <m:ctrlPr>
                                  <a:rPr lang="en-SG" sz="3200" i="1">
                                    <a:latin typeface="Cambria Math" panose="02040503050406030204" pitchFamily="18" charset="0"/>
                                  </a:rPr>
                                </m:ctrlPr>
                              </m:funcPr>
                              <m:fName>
                                <m:r>
                                  <m:rPr>
                                    <m:sty m:val="p"/>
                                  </m:rPr>
                                  <a:rPr lang="en-SG" sz="3200">
                                    <a:latin typeface="Cambria Math" panose="02040503050406030204" pitchFamily="18" charset="0"/>
                                  </a:rPr>
                                  <m:t>lg</m:t>
                                </m:r>
                              </m:fName>
                              <m:e>
                                <m:r>
                                  <a:rPr lang="en-SG" sz="3200" i="1">
                                    <a:latin typeface="Cambria Math" panose="02040503050406030204" pitchFamily="18" charset="0"/>
                                  </a:rPr>
                                  <m:t>𝑛</m:t>
                                </m:r>
                              </m:e>
                            </m:func>
                          </m:e>
                        </m:d>
                      </m:e>
                      <m:sup>
                        <m:r>
                          <a:rPr lang="en-SG" sz="3200" i="1">
                            <a:latin typeface="Cambria Math" panose="02040503050406030204" pitchFamily="18" charset="0"/>
                          </a:rPr>
                          <m:t>5</m:t>
                        </m:r>
                      </m:sup>
                    </m:sSup>
                    <m:r>
                      <a:rPr lang="en-SG" sz="3200" i="1">
                        <a:latin typeface="Cambria Math" panose="02040503050406030204" pitchFamily="18" charset="0"/>
                      </a:rPr>
                      <m:t>,</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𝑛</m:t>
                        </m:r>
                      </m:e>
                      <m:sup>
                        <m:r>
                          <a:rPr lang="en-SG" sz="3200" b="0" i="1" smtClean="0">
                            <a:latin typeface="Cambria Math" panose="02040503050406030204" pitchFamily="18" charset="0"/>
                          </a:rPr>
                          <m:t>2</m:t>
                        </m:r>
                      </m:sup>
                    </m:sSup>
                    <m:r>
                      <a:rPr lang="en-SG" sz="3200" b="0" i="1" smtClean="0">
                        <a:latin typeface="Cambria Math" panose="02040503050406030204" pitchFamily="18" charset="0"/>
                      </a:rPr>
                      <m:t>+100</m:t>
                    </m:r>
                    <m:r>
                      <a:rPr lang="en-SG" sz="3200" b="0" i="1" smtClean="0">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𝑛</m:t>
                        </m:r>
                      </m:e>
                      <m:sup>
                        <m:r>
                          <a:rPr lang="en-SG" sz="3200" b="0" i="1" smtClean="0">
                            <a:latin typeface="Cambria Math" panose="02040503050406030204" pitchFamily="18" charset="0"/>
                          </a:rPr>
                          <m:t>3</m:t>
                        </m:r>
                      </m:sup>
                    </m:sSup>
                    <m:r>
                      <a:rPr lang="en-SG" sz="3200" b="0" i="1" smtClean="0">
                        <a:latin typeface="Cambria Math" panose="02040503050406030204" pitchFamily="18" charset="0"/>
                      </a:rPr>
                      <m:t>, </m:t>
                    </m:r>
                    <m:r>
                      <a:rPr lang="en-SG" sz="3200" b="0" i="1" smtClean="0">
                        <a:latin typeface="Cambria Math" panose="02040503050406030204" pitchFamily="18" charset="0"/>
                      </a:rPr>
                      <m:t>𝑛</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e>
                    </m:func>
                    <m:r>
                      <a:rPr lang="en-SG" sz="3200" b="0" i="1" smtClean="0">
                        <a:latin typeface="Cambria Math" panose="02040503050406030204" pitchFamily="18" charset="0"/>
                      </a:rPr>
                      <m:t> </m:t>
                    </m:r>
                  </m:oMath>
                </a14:m>
                <a:r>
                  <a:rPr lang="en-SG" sz="3200" dirty="0" smtClean="0"/>
                  <a:t> </a:t>
                </a:r>
                <a:endParaRPr lang="en-SG"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598712" y="1610592"/>
                <a:ext cx="10755088" cy="1207831"/>
              </a:xfrm>
              <a:prstGeom prst="rect">
                <a:avLst/>
              </a:prstGeom>
              <a:blipFill>
                <a:blip r:embed="rId3"/>
                <a:stretch>
                  <a:fillRect/>
                </a:stretch>
              </a:blipFill>
            </p:spPr>
            <p:txBody>
              <a:bodyPr/>
              <a:lstStyle/>
              <a:p>
                <a:r>
                  <a:rPr lang="en-SG">
                    <a:noFill/>
                  </a:rPr>
                  <a:t> </a:t>
                </a:r>
              </a:p>
            </p:txBody>
          </p:sp>
        </mc:Fallback>
      </mc:AlternateContent>
      <p:sp>
        <p:nvSpPr>
          <p:cNvPr id="3" name="Date Placeholder 2"/>
          <p:cNvSpPr>
            <a:spLocks noGrp="1"/>
          </p:cNvSpPr>
          <p:nvPr>
            <p:ph type="dt" sz="half" idx="10"/>
          </p:nvPr>
        </p:nvSpPr>
        <p:spPr/>
        <p:txBody>
          <a:bodyPr/>
          <a:lstStyle/>
          <a:p>
            <a:fld id="{8E1EA970-3EB6-449F-8C67-6B0C6034DCC8}" type="datetime3">
              <a:rPr lang="en-US" smtClean="0"/>
              <a:t>9 July 2020</a:t>
            </a:fld>
            <a:endParaRPr lang="en-SG"/>
          </a:p>
        </p:txBody>
      </p:sp>
    </p:spTree>
    <p:extLst>
      <p:ext uri="{BB962C8B-B14F-4D97-AF65-F5344CB8AC3E}">
        <p14:creationId xmlns:p14="http://schemas.microsoft.com/office/powerpoint/2010/main" val="13646970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Classes of functions</a:t>
            </a:r>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36</a:t>
            </a:fld>
            <a:endParaRPr lang="en-SG"/>
          </a:p>
        </p:txBody>
      </p:sp>
      <mc:AlternateContent xmlns:mc="http://schemas.openxmlformats.org/markup-compatibility/2006" xmlns:a14="http://schemas.microsoft.com/office/drawing/2010/main">
        <mc:Choice Requires="a14">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1235763996"/>
                  </p:ext>
                </p:extLst>
              </p:nvPr>
            </p:nvGraphicFramePr>
            <p:xfrm>
              <a:off x="527956" y="3327143"/>
              <a:ext cx="10896600" cy="2653094"/>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38862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388620">
                    <a:tc>
                      <a:txBody>
                        <a:bodyPr/>
                        <a:lstStyle/>
                        <a:p>
                          <a:pPr algn="ctr"/>
                          <a:r>
                            <a:rPr lang="en-SG" sz="2400" dirty="0"/>
                            <a:t>1</a:t>
                          </a:r>
                        </a:p>
                      </a:txBody>
                      <a:tcPr marL="68580" marR="68580" marT="34290" marB="34290"/>
                    </a:tc>
                    <a:tc>
                      <a:txBody>
                        <a:bodyPr/>
                        <a:lstStyle/>
                        <a:p>
                          <a:r>
                            <a:rPr lang="en-SG" sz="2400" dirty="0"/>
                            <a:t>Constant</a:t>
                          </a:r>
                        </a:p>
                      </a:txBody>
                      <a:tcPr marL="68580" marR="68580" marT="34290" marB="34290"/>
                    </a:tc>
                    <a:tc>
                      <a:txBody>
                        <a:bodyPr/>
                        <a:lstStyle/>
                        <a:p>
                          <a:pPr/>
                          <a14:m>
                            <m:oMathPara xmlns:m="http://schemas.openxmlformats.org/officeDocument/2006/math">
                              <m:oMathParaPr>
                                <m:jc m:val="left"/>
                              </m:oMathParaPr>
                              <m:oMath xmlns:m="http://schemas.openxmlformats.org/officeDocument/2006/math">
                                <m:sSup>
                                  <m:sSupPr>
                                    <m:ctrlPr>
                                      <a:rPr lang="en-SG" sz="2400" i="1" smtClean="0">
                                        <a:solidFill>
                                          <a:srgbClr val="339933"/>
                                        </a:solidFill>
                                        <a:latin typeface="Cambria Math" panose="02040503050406030204" pitchFamily="18" charset="0"/>
                                      </a:rPr>
                                    </m:ctrlPr>
                                  </m:sSupPr>
                                  <m:e>
                                    <m:r>
                                      <a:rPr lang="en-SG" sz="2400" b="0" i="1" smtClean="0">
                                        <a:solidFill>
                                          <a:srgbClr val="339933"/>
                                        </a:solidFill>
                                        <a:latin typeface="Cambria Math" panose="02040503050406030204" pitchFamily="18" charset="0"/>
                                      </a:rPr>
                                      <m:t>2</m:t>
                                    </m:r>
                                  </m:e>
                                  <m:sup>
                                    <m:r>
                                      <a:rPr lang="en-SG" sz="2400" b="0" i="1" smtClean="0">
                                        <a:solidFill>
                                          <a:srgbClr val="339933"/>
                                        </a:solidFill>
                                        <a:latin typeface="Cambria Math" panose="02040503050406030204" pitchFamily="18" charset="0"/>
                                      </a:rPr>
                                      <m:t>1000</m:t>
                                    </m:r>
                                  </m:sup>
                                </m:sSup>
                              </m:oMath>
                            </m:oMathPara>
                          </a14:m>
                          <a:endParaRPr lang="en-SG" sz="2400" dirty="0">
                            <a:solidFill>
                              <a:srgbClr val="339933"/>
                            </a:solidFill>
                          </a:endParaRPr>
                        </a:p>
                      </a:txBody>
                      <a:tcPr marL="68580" marR="68580" marT="34290" marB="34290"/>
                    </a:tc>
                    <a:extLst>
                      <a:ext uri="{0D108BD9-81ED-4DB2-BD59-A6C34878D82A}">
                        <a16:rowId xmlns:a16="http://schemas.microsoft.com/office/drawing/2014/main" val="553966198"/>
                      </a:ext>
                    </a:extLst>
                  </a:tr>
                  <a:tr h="388620">
                    <a:tc>
                      <a:txBody>
                        <a:bodyPr/>
                        <a:lstStyle/>
                        <a:p>
                          <a:pPr algn="ctr"/>
                          <a:r>
                            <a:rPr lang="en-SG" sz="2400" dirty="0"/>
                            <a:t>2</a:t>
                          </a:r>
                        </a:p>
                      </a:txBody>
                      <a:tcPr marL="68580" marR="68580" marT="34290" marB="34290"/>
                    </a:tc>
                    <a:tc>
                      <a:txBody>
                        <a:bodyPr/>
                        <a:lstStyle/>
                        <a:p>
                          <a:r>
                            <a:rPr lang="en-SG" sz="2400" dirty="0" smtClean="0"/>
                            <a:t>Log-logarithmic</a:t>
                          </a:r>
                          <a:endParaRPr lang="en-SG" sz="2400" dirty="0"/>
                        </a:p>
                      </a:txBody>
                      <a:tcPr marL="68580" marR="68580" marT="34290" marB="34290"/>
                    </a:tc>
                    <a:tc>
                      <a:txBody>
                        <a:bodyPr/>
                        <a:lstStyle/>
                        <a:p>
                          <a:pPr/>
                          <a14:m>
                            <m:oMathPara xmlns:m="http://schemas.openxmlformats.org/officeDocument/2006/math">
                              <m:oMathParaPr>
                                <m:jc m:val="left"/>
                              </m:oMathParaPr>
                              <m:oMath xmlns:m="http://schemas.openxmlformats.org/officeDocument/2006/math">
                                <m:func>
                                  <m:funcPr>
                                    <m:ctrlPr>
                                      <a:rPr lang="en-SG" sz="2400" i="1" smtClean="0">
                                        <a:solidFill>
                                          <a:srgbClr val="339933"/>
                                        </a:solidFill>
                                        <a:latin typeface="Cambria Math" panose="02040503050406030204" pitchFamily="18" charset="0"/>
                                      </a:rPr>
                                    </m:ctrlPr>
                                  </m:funcPr>
                                  <m:fName>
                                    <m:sSub>
                                      <m:sSubPr>
                                        <m:ctrlPr>
                                          <a:rPr lang="en-SG" sz="2400" i="1" smtClean="0">
                                            <a:solidFill>
                                              <a:srgbClr val="339933"/>
                                            </a:solidFill>
                                            <a:latin typeface="Cambria Math" panose="02040503050406030204" pitchFamily="18" charset="0"/>
                                          </a:rPr>
                                        </m:ctrlPr>
                                      </m:sSubPr>
                                      <m:e>
                                        <m:r>
                                          <m:rPr>
                                            <m:sty m:val="p"/>
                                          </m:rPr>
                                          <a:rPr lang="en-SG" sz="2400" i="0" smtClean="0">
                                            <a:solidFill>
                                              <a:srgbClr val="339933"/>
                                            </a:solidFill>
                                            <a:latin typeface="Cambria Math" panose="02040503050406030204" pitchFamily="18" charset="0"/>
                                          </a:rPr>
                                          <m:t>log</m:t>
                                        </m:r>
                                      </m:e>
                                      <m:sub>
                                        <m:r>
                                          <a:rPr lang="en-SG" sz="2400" b="0" i="1" smtClean="0">
                                            <a:solidFill>
                                              <a:srgbClr val="339933"/>
                                            </a:solidFill>
                                            <a:latin typeface="Cambria Math" panose="02040503050406030204" pitchFamily="18" charset="0"/>
                                          </a:rPr>
                                          <m:t>3</m:t>
                                        </m:r>
                                      </m:sub>
                                    </m:sSub>
                                  </m:fName>
                                  <m:e>
                                    <m:d>
                                      <m:dPr>
                                        <m:ctrlPr>
                                          <a:rPr lang="en-SG" sz="2400" i="1" smtClean="0">
                                            <a:solidFill>
                                              <a:srgbClr val="339933"/>
                                            </a:solidFill>
                                            <a:latin typeface="Cambria Math" panose="02040503050406030204" pitchFamily="18" charset="0"/>
                                          </a:rPr>
                                        </m:ctrlPr>
                                      </m:dPr>
                                      <m:e>
                                        <m:sSup>
                                          <m:sSupPr>
                                            <m:ctrlPr>
                                              <a:rPr lang="en-SG" sz="2400" i="1" smtClean="0">
                                                <a:solidFill>
                                                  <a:srgbClr val="339933"/>
                                                </a:solidFill>
                                                <a:latin typeface="Cambria Math" panose="02040503050406030204" pitchFamily="18" charset="0"/>
                                              </a:rPr>
                                            </m:ctrlPr>
                                          </m:sSupPr>
                                          <m:e>
                                            <m:r>
                                              <a:rPr lang="en-SG" sz="2400" b="0" i="1" smtClean="0">
                                                <a:solidFill>
                                                  <a:srgbClr val="339933"/>
                                                </a:solidFill>
                                                <a:latin typeface="Cambria Math" panose="02040503050406030204" pitchFamily="18" charset="0"/>
                                              </a:rPr>
                                              <m:t>3</m:t>
                                            </m:r>
                                          </m:e>
                                          <m:sup>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r>
                                                      <a:rPr lang="en-SG" sz="2400" b="0" i="1" smtClean="0">
                                                        <a:solidFill>
                                                          <a:srgbClr val="339933"/>
                                                        </a:solidFill>
                                                        <a:latin typeface="Cambria Math" panose="02040503050406030204" pitchFamily="18" charset="0"/>
                                                      </a:rPr>
                                                      <m:t>𝑛</m:t>
                                                    </m:r>
                                                  </m:e>
                                                </m:func>
                                              </m:e>
                                            </m:func>
                                          </m:sup>
                                        </m:sSup>
                                      </m:e>
                                    </m:d>
                                    <m:r>
                                      <a:rPr lang="en-SG" sz="2400" b="0" i="1" smtClean="0">
                                        <a:solidFill>
                                          <a:srgbClr val="339933"/>
                                        </a:solidFill>
                                        <a:latin typeface="Cambria Math" panose="02040503050406030204" pitchFamily="18" charset="0"/>
                                      </a:rPr>
                                      <m:t>=</m:t>
                                    </m:r>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r>
                                              <a:rPr lang="en-SG" sz="2400" b="0" i="1" smtClean="0">
                                                <a:solidFill>
                                                  <a:srgbClr val="339933"/>
                                                </a:solidFill>
                                                <a:latin typeface="Cambria Math" panose="02040503050406030204" pitchFamily="18" charset="0"/>
                                              </a:rPr>
                                              <m:t>𝑛</m:t>
                                            </m:r>
                                          </m:e>
                                        </m:func>
                                      </m:e>
                                    </m:func>
                                  </m:e>
                                </m:func>
                              </m:oMath>
                            </m:oMathPara>
                          </a14:m>
                          <a:endParaRPr lang="en-SG" sz="2400" dirty="0"/>
                        </a:p>
                      </a:txBody>
                      <a:tcPr marL="68580" marR="68580" marT="34290" marB="34290"/>
                    </a:tc>
                    <a:extLst>
                      <a:ext uri="{0D108BD9-81ED-4DB2-BD59-A6C34878D82A}">
                        <a16:rowId xmlns:a16="http://schemas.microsoft.com/office/drawing/2014/main" val="1067747072"/>
                      </a:ext>
                    </a:extLst>
                  </a:tr>
                  <a:tr h="388620">
                    <a:tc>
                      <a:txBody>
                        <a:bodyPr/>
                        <a:lstStyle/>
                        <a:p>
                          <a:pPr algn="ctr"/>
                          <a:r>
                            <a:rPr lang="en-SG" sz="2400" dirty="0"/>
                            <a:t>3</a:t>
                          </a:r>
                        </a:p>
                      </a:txBody>
                      <a:tcPr marL="68580" marR="68580" marT="34290" marB="34290"/>
                    </a:tc>
                    <a:tc>
                      <a:txBody>
                        <a:bodyPr/>
                        <a:lstStyle/>
                        <a:p>
                          <a:r>
                            <a:rPr lang="en-SG" sz="2400" dirty="0" smtClean="0"/>
                            <a:t>logarithm</a:t>
                          </a:r>
                          <a:endParaRPr lang="en-SG" sz="2400" dirty="0"/>
                        </a:p>
                      </a:txBody>
                      <a:tcPr marL="68580" marR="68580" marT="34290" marB="34290"/>
                    </a:tc>
                    <a:tc>
                      <a:txBody>
                        <a:bodyPr/>
                        <a:lstStyle/>
                        <a:p>
                          <a:r>
                            <a:rPr lang="en-SG" sz="2400" dirty="0" smtClean="0">
                              <a:solidFill>
                                <a:srgbClr val="FF0000"/>
                              </a:solidFill>
                            </a:rPr>
                            <a:t>-</a:t>
                          </a:r>
                          <a:endParaRPr lang="en-SG" sz="2400" dirty="0">
                            <a:solidFill>
                              <a:srgbClr val="FF0000"/>
                            </a:solidFill>
                          </a:endParaRPr>
                        </a:p>
                      </a:txBody>
                      <a:tcPr marL="68580" marR="68580" marT="34290" marB="34290"/>
                    </a:tc>
                    <a:extLst>
                      <a:ext uri="{0D108BD9-81ED-4DB2-BD59-A6C34878D82A}">
                        <a16:rowId xmlns:a16="http://schemas.microsoft.com/office/drawing/2014/main" val="2061905385"/>
                      </a:ext>
                    </a:extLst>
                  </a:tr>
                  <a:tr h="388620">
                    <a:tc>
                      <a:txBody>
                        <a:bodyPr/>
                        <a:lstStyle/>
                        <a:p>
                          <a:pPr algn="ctr"/>
                          <a:r>
                            <a:rPr lang="en-SG" sz="2400" dirty="0"/>
                            <a:t>4</a:t>
                          </a:r>
                        </a:p>
                      </a:txBody>
                      <a:tcPr marL="68580" marR="68580" marT="34290" marB="34290"/>
                    </a:tc>
                    <a:tc>
                      <a:txBody>
                        <a:bodyPr/>
                        <a:lstStyle/>
                        <a:p>
                          <a:endParaRPr lang="en-SG" sz="2400" dirty="0"/>
                        </a:p>
                      </a:txBody>
                      <a:tcPr marL="68580" marR="68580" marT="34290" marB="34290"/>
                    </a:tc>
                    <a:tc>
                      <a:txBody>
                        <a:bodyPr/>
                        <a:lstStyle/>
                        <a:p>
                          <a:endParaRPr lang="en-SG" sz="2400"/>
                        </a:p>
                      </a:txBody>
                      <a:tcPr marL="68580" marR="68580" marT="34290" marB="34290"/>
                    </a:tc>
                    <a:extLst>
                      <a:ext uri="{0D108BD9-81ED-4DB2-BD59-A6C34878D82A}">
                        <a16:rowId xmlns:a16="http://schemas.microsoft.com/office/drawing/2014/main" val="2640730261"/>
                      </a:ext>
                    </a:extLst>
                  </a:tr>
                  <a:tr h="388620">
                    <a:tc>
                      <a:txBody>
                        <a:bodyPr/>
                        <a:lstStyle/>
                        <a:p>
                          <a:pPr algn="ctr"/>
                          <a:r>
                            <a:rPr lang="en-SG" sz="2400" dirty="0"/>
                            <a:t>5</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2066833422"/>
                      </a:ext>
                    </a:extLst>
                  </a:tr>
                </a:tbl>
              </a:graphicData>
            </a:graphic>
          </p:graphicFrame>
        </mc:Choice>
        <mc:Fallback xmlns="">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1235763996"/>
                  </p:ext>
                </p:extLst>
              </p:nvPr>
            </p:nvGraphicFramePr>
            <p:xfrm>
              <a:off x="527956" y="3327143"/>
              <a:ext cx="10896600" cy="2653094"/>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43434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434340">
                    <a:tc>
                      <a:txBody>
                        <a:bodyPr/>
                        <a:lstStyle/>
                        <a:p>
                          <a:pPr algn="ctr"/>
                          <a:r>
                            <a:rPr lang="en-SG" sz="2400" dirty="0"/>
                            <a:t>1</a:t>
                          </a:r>
                        </a:p>
                      </a:txBody>
                      <a:tcPr marL="68580" marR="68580" marT="34290" marB="34290"/>
                    </a:tc>
                    <a:tc>
                      <a:txBody>
                        <a:bodyPr/>
                        <a:lstStyle/>
                        <a:p>
                          <a:r>
                            <a:rPr lang="en-SG" sz="2400" dirty="0"/>
                            <a:t>Constant</a:t>
                          </a:r>
                        </a:p>
                      </a:txBody>
                      <a:tcPr marL="68580" marR="68580" marT="34290" marB="34290"/>
                    </a:tc>
                    <a:tc>
                      <a:txBody>
                        <a:bodyPr/>
                        <a:lstStyle/>
                        <a:p>
                          <a:endParaRPr lang="en-US"/>
                        </a:p>
                      </a:txBody>
                      <a:tcPr marL="68580" marR="68580" marT="34290" marB="34290">
                        <a:blipFill>
                          <a:blip r:embed="rId2"/>
                          <a:stretch>
                            <a:fillRect l="-101350" t="-114085" r="-337" b="-447887"/>
                          </a:stretch>
                        </a:blipFill>
                      </a:tcPr>
                    </a:tc>
                    <a:extLst>
                      <a:ext uri="{0D108BD9-81ED-4DB2-BD59-A6C34878D82A}">
                        <a16:rowId xmlns:a16="http://schemas.microsoft.com/office/drawing/2014/main" val="553966198"/>
                      </a:ext>
                    </a:extLst>
                  </a:tr>
                  <a:tr h="481394">
                    <a:tc>
                      <a:txBody>
                        <a:bodyPr/>
                        <a:lstStyle/>
                        <a:p>
                          <a:pPr algn="ctr"/>
                          <a:r>
                            <a:rPr lang="en-SG" sz="2400" dirty="0"/>
                            <a:t>2</a:t>
                          </a:r>
                        </a:p>
                      </a:txBody>
                      <a:tcPr marL="68580" marR="68580" marT="34290" marB="34290"/>
                    </a:tc>
                    <a:tc>
                      <a:txBody>
                        <a:bodyPr/>
                        <a:lstStyle/>
                        <a:p>
                          <a:r>
                            <a:rPr lang="en-SG" sz="2400" dirty="0" smtClean="0"/>
                            <a:t>Log-logarithmic</a:t>
                          </a:r>
                          <a:endParaRPr lang="en-SG" sz="2400" dirty="0"/>
                        </a:p>
                      </a:txBody>
                      <a:tcPr marL="68580" marR="68580" marT="34290" marB="34290"/>
                    </a:tc>
                    <a:tc>
                      <a:txBody>
                        <a:bodyPr/>
                        <a:lstStyle/>
                        <a:p>
                          <a:endParaRPr lang="en-US"/>
                        </a:p>
                      </a:txBody>
                      <a:tcPr marL="68580" marR="68580" marT="34290" marB="34290">
                        <a:blipFill>
                          <a:blip r:embed="rId2"/>
                          <a:stretch>
                            <a:fillRect l="-101350" t="-192405" r="-337" b="-302532"/>
                          </a:stretch>
                        </a:blipFill>
                      </a:tcPr>
                    </a:tc>
                    <a:extLst>
                      <a:ext uri="{0D108BD9-81ED-4DB2-BD59-A6C34878D82A}">
                        <a16:rowId xmlns:a16="http://schemas.microsoft.com/office/drawing/2014/main" val="1067747072"/>
                      </a:ext>
                    </a:extLst>
                  </a:tr>
                  <a:tr h="434340">
                    <a:tc>
                      <a:txBody>
                        <a:bodyPr/>
                        <a:lstStyle/>
                        <a:p>
                          <a:pPr algn="ctr"/>
                          <a:r>
                            <a:rPr lang="en-SG" sz="2400" dirty="0"/>
                            <a:t>3</a:t>
                          </a:r>
                        </a:p>
                      </a:txBody>
                      <a:tcPr marL="68580" marR="68580" marT="34290" marB="34290"/>
                    </a:tc>
                    <a:tc>
                      <a:txBody>
                        <a:bodyPr/>
                        <a:lstStyle/>
                        <a:p>
                          <a:r>
                            <a:rPr lang="en-SG" sz="2400" dirty="0" smtClean="0"/>
                            <a:t>logarithm</a:t>
                          </a:r>
                          <a:endParaRPr lang="en-SG" sz="2400" dirty="0"/>
                        </a:p>
                      </a:txBody>
                      <a:tcPr marL="68580" marR="68580" marT="34290" marB="34290"/>
                    </a:tc>
                    <a:tc>
                      <a:txBody>
                        <a:bodyPr/>
                        <a:lstStyle/>
                        <a:p>
                          <a:r>
                            <a:rPr lang="en-SG" sz="2400" dirty="0" smtClean="0">
                              <a:solidFill>
                                <a:srgbClr val="FF0000"/>
                              </a:solidFill>
                            </a:rPr>
                            <a:t>-</a:t>
                          </a:r>
                          <a:endParaRPr lang="en-SG" sz="2400" dirty="0">
                            <a:solidFill>
                              <a:srgbClr val="FF0000"/>
                            </a:solidFill>
                          </a:endParaRPr>
                        </a:p>
                      </a:txBody>
                      <a:tcPr marL="68580" marR="68580" marT="34290" marB="34290"/>
                    </a:tc>
                    <a:extLst>
                      <a:ext uri="{0D108BD9-81ED-4DB2-BD59-A6C34878D82A}">
                        <a16:rowId xmlns:a16="http://schemas.microsoft.com/office/drawing/2014/main" val="2061905385"/>
                      </a:ext>
                    </a:extLst>
                  </a:tr>
                  <a:tr h="434340">
                    <a:tc>
                      <a:txBody>
                        <a:bodyPr/>
                        <a:lstStyle/>
                        <a:p>
                          <a:pPr algn="ctr"/>
                          <a:r>
                            <a:rPr lang="en-SG" sz="2400" dirty="0"/>
                            <a:t>4</a:t>
                          </a:r>
                        </a:p>
                      </a:txBody>
                      <a:tcPr marL="68580" marR="68580" marT="34290" marB="34290"/>
                    </a:tc>
                    <a:tc>
                      <a:txBody>
                        <a:bodyPr/>
                        <a:lstStyle/>
                        <a:p>
                          <a:endParaRPr lang="en-SG" sz="2400" dirty="0"/>
                        </a:p>
                      </a:txBody>
                      <a:tcPr marL="68580" marR="68580" marT="34290" marB="34290"/>
                    </a:tc>
                    <a:tc>
                      <a:txBody>
                        <a:bodyPr/>
                        <a:lstStyle/>
                        <a:p>
                          <a:endParaRPr lang="en-SG" sz="2400"/>
                        </a:p>
                      </a:txBody>
                      <a:tcPr marL="68580" marR="68580" marT="34290" marB="34290"/>
                    </a:tc>
                    <a:extLst>
                      <a:ext uri="{0D108BD9-81ED-4DB2-BD59-A6C34878D82A}">
                        <a16:rowId xmlns:a16="http://schemas.microsoft.com/office/drawing/2014/main" val="2640730261"/>
                      </a:ext>
                    </a:extLst>
                  </a:tr>
                  <a:tr h="434340">
                    <a:tc>
                      <a:txBody>
                        <a:bodyPr/>
                        <a:lstStyle/>
                        <a:p>
                          <a:pPr algn="ctr"/>
                          <a:r>
                            <a:rPr lang="en-SG" sz="2400" dirty="0"/>
                            <a:t>5</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2066833422"/>
                      </a:ext>
                    </a:extLst>
                  </a:tr>
                </a:tbl>
              </a:graphicData>
            </a:graphic>
          </p:graphicFrame>
        </mc:Fallback>
      </mc:AlternateContent>
      <mc:AlternateContent xmlns:mc="http://schemas.openxmlformats.org/markup-compatibility/2006" xmlns:a14="http://schemas.microsoft.com/office/drawing/2010/main">
        <mc:Choice Requires="a14">
          <p:sp>
            <p:nvSpPr>
              <p:cNvPr id="9" name="TextBox 8"/>
              <p:cNvSpPr txBox="1"/>
              <p:nvPr/>
            </p:nvSpPr>
            <p:spPr>
              <a:xfrm>
                <a:off x="598712" y="1610592"/>
                <a:ext cx="10755088" cy="1207831"/>
              </a:xfrm>
              <a:prstGeom prst="rect">
                <a:avLst/>
              </a:prstGeom>
              <a:noFill/>
            </p:spPr>
            <p:txBody>
              <a:bodyPr wrap="square" lIns="0" tIns="0" rIns="0" bIns="0" rtlCol="0">
                <a:spAutoFit/>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SG" sz="3200" b="0" i="1" smtClean="0">
                          <a:latin typeface="Cambria Math" panose="02040503050406030204" pitchFamily="18" charset="0"/>
                        </a:rPr>
                        <m:t>10</m:t>
                      </m:r>
                      <m:r>
                        <a:rPr lang="en-SG" sz="3200" b="0" i="1" smtClean="0">
                          <a:latin typeface="Cambria Math" panose="02040503050406030204" pitchFamily="18" charset="0"/>
                        </a:rPr>
                        <m:t>𝑛</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r>
                            <a:rPr lang="en-SG" sz="3200" b="0" i="1" smtClean="0">
                              <a:latin typeface="Cambria Math" panose="02040503050406030204" pitchFamily="18" charset="0"/>
                            </a:rPr>
                            <m:t>+5</m:t>
                          </m:r>
                          <m:r>
                            <a:rPr lang="en-SG" sz="3200" b="0" i="1" smtClean="0">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00B050"/>
                                  </a:solidFill>
                                  <a:latin typeface="Cambria Math" panose="02040503050406030204" pitchFamily="18" charset="0"/>
                                </a:rPr>
                                <m:t>2</m:t>
                              </m:r>
                            </m:e>
                            <m:sup>
                              <m:r>
                                <a:rPr lang="en-SG" sz="3200" b="0" i="1" smtClean="0">
                                  <a:solidFill>
                                    <a:srgbClr val="00B050"/>
                                  </a:solidFill>
                                  <a:latin typeface="Cambria Math" panose="02040503050406030204" pitchFamily="18" charset="0"/>
                                </a:rPr>
                                <m:t>1000</m:t>
                              </m:r>
                            </m:sup>
                          </m:sSup>
                          <m:r>
                            <a:rPr lang="en-SG" sz="3200" b="0" i="1" smtClean="0">
                              <a:latin typeface="Cambria Math" panose="02040503050406030204" pitchFamily="18" charset="0"/>
                            </a:rPr>
                            <m:t>,</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2</m:t>
                              </m:r>
                            </m:e>
                            <m:sup>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e>
                              </m:func>
                            </m:sup>
                          </m:sSup>
                          <m:r>
                            <a:rPr lang="en-SG" sz="3200" b="0" i="1" smtClean="0">
                              <a:latin typeface="Cambria Math" panose="02040503050406030204" pitchFamily="18" charset="0"/>
                            </a:rPr>
                            <m:t>, 50</m:t>
                          </m:r>
                          <m:r>
                            <a:rPr lang="en-SG" sz="3200" b="0" i="1" smtClean="0">
                              <a:latin typeface="Cambria Math" panose="02040503050406030204" pitchFamily="18" charset="0"/>
                            </a:rPr>
                            <m:t>𝑛</m:t>
                          </m:r>
                          <m:r>
                            <a:rPr lang="en-SG" sz="3200" b="0" i="1" smtClean="0">
                              <a:latin typeface="Cambria Math" panose="02040503050406030204" pitchFamily="18" charset="0"/>
                            </a:rPr>
                            <m:t>+100</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r>
                                <a:rPr lang="en-SG" sz="3200" b="0" i="1" smtClean="0">
                                  <a:latin typeface="Cambria Math" panose="02040503050406030204" pitchFamily="18" charset="0"/>
                                </a:rPr>
                                <m:t>, </m:t>
                              </m:r>
                              <m:func>
                                <m:funcPr>
                                  <m:ctrlPr>
                                    <a:rPr lang="en-SG" sz="3200" b="0" i="1" smtClean="0">
                                      <a:latin typeface="Cambria Math" panose="02040503050406030204" pitchFamily="18" charset="0"/>
                                    </a:rPr>
                                  </m:ctrlPr>
                                </m:funcPr>
                                <m:fName>
                                  <m:r>
                                    <a:rPr lang="en-SG" sz="3200" b="0" i="1" smtClean="0">
                                      <a:latin typeface="Cambria Math" panose="02040503050406030204" pitchFamily="18" charset="0"/>
                                    </a:rPr>
                                    <m:t> </m:t>
                                  </m:r>
                                  <m:sSub>
                                    <m:sSubPr>
                                      <m:ctrlPr>
                                        <a:rPr lang="en-SG" sz="3200" b="0" i="1" smtClean="0">
                                          <a:solidFill>
                                            <a:srgbClr val="FF0000"/>
                                          </a:solidFill>
                                          <a:latin typeface="Cambria Math" panose="02040503050406030204" pitchFamily="18" charset="0"/>
                                        </a:rPr>
                                      </m:ctrlPr>
                                    </m:sSubPr>
                                    <m:e>
                                      <m:r>
                                        <m:rPr>
                                          <m:sty m:val="p"/>
                                        </m:rPr>
                                        <a:rPr lang="en-SG" sz="3200" b="0" i="0" smtClean="0">
                                          <a:solidFill>
                                            <a:srgbClr val="FF0000"/>
                                          </a:solidFill>
                                          <a:latin typeface="Cambria Math" panose="02040503050406030204" pitchFamily="18" charset="0"/>
                                        </a:rPr>
                                        <m:t>log</m:t>
                                      </m:r>
                                    </m:e>
                                    <m:sub>
                                      <m:r>
                                        <a:rPr lang="en-SG" sz="3200" b="0" i="1" smtClean="0">
                                          <a:solidFill>
                                            <a:srgbClr val="FF0000"/>
                                          </a:solidFill>
                                          <a:latin typeface="Cambria Math" panose="02040503050406030204" pitchFamily="18" charset="0"/>
                                        </a:rPr>
                                        <m:t>3</m:t>
                                      </m:r>
                                    </m:sub>
                                  </m:sSub>
                                </m:fName>
                                <m:e>
                                  <m:d>
                                    <m:dPr>
                                      <m:ctrlPr>
                                        <a:rPr lang="en-SG" sz="3200" b="0" i="1" smtClean="0">
                                          <a:solidFill>
                                            <a:srgbClr val="FF0000"/>
                                          </a:solidFill>
                                          <a:latin typeface="Cambria Math" panose="02040503050406030204" pitchFamily="18" charset="0"/>
                                        </a:rPr>
                                      </m:ctrlPr>
                                    </m:dPr>
                                    <m:e>
                                      <m:sSup>
                                        <m:sSupPr>
                                          <m:ctrlPr>
                                            <a:rPr lang="en-SG" sz="3200" b="0" i="1" smtClean="0">
                                              <a:solidFill>
                                                <a:srgbClr val="FF0000"/>
                                              </a:solidFill>
                                              <a:latin typeface="Cambria Math" panose="02040503050406030204" pitchFamily="18" charset="0"/>
                                            </a:rPr>
                                          </m:ctrlPr>
                                        </m:sSupPr>
                                        <m:e>
                                          <m:r>
                                            <a:rPr lang="en-SG" sz="3200" b="0" i="1" smtClean="0">
                                              <a:solidFill>
                                                <a:srgbClr val="FF0000"/>
                                              </a:solidFill>
                                              <a:latin typeface="Cambria Math" panose="02040503050406030204" pitchFamily="18" charset="0"/>
                                            </a:rPr>
                                            <m:t>3</m:t>
                                          </m:r>
                                        </m:e>
                                        <m:sup>
                                          <m:func>
                                            <m:funcPr>
                                              <m:ctrlPr>
                                                <a:rPr lang="en-SG" sz="3200" b="0" i="1" smtClean="0">
                                                  <a:solidFill>
                                                    <a:srgbClr val="FF0000"/>
                                                  </a:solidFill>
                                                  <a:latin typeface="Cambria Math" panose="02040503050406030204" pitchFamily="18" charset="0"/>
                                                </a:rPr>
                                              </m:ctrlPr>
                                            </m:funcPr>
                                            <m:fName>
                                              <m:r>
                                                <m:rPr>
                                                  <m:sty m:val="p"/>
                                                </m:rPr>
                                                <a:rPr lang="en-SG" sz="3200" b="0" i="0" smtClean="0">
                                                  <a:solidFill>
                                                    <a:srgbClr val="FF0000"/>
                                                  </a:solidFill>
                                                  <a:latin typeface="Cambria Math" panose="02040503050406030204" pitchFamily="18" charset="0"/>
                                                </a:rPr>
                                                <m:t>lg</m:t>
                                              </m:r>
                                            </m:fName>
                                            <m:e>
                                              <m:func>
                                                <m:funcPr>
                                                  <m:ctrlPr>
                                                    <a:rPr lang="en-SG" sz="3200" b="0" i="1" smtClean="0">
                                                      <a:solidFill>
                                                        <a:srgbClr val="FF0000"/>
                                                      </a:solidFill>
                                                      <a:latin typeface="Cambria Math" panose="02040503050406030204" pitchFamily="18" charset="0"/>
                                                    </a:rPr>
                                                  </m:ctrlPr>
                                                </m:funcPr>
                                                <m:fName>
                                                  <m:r>
                                                    <m:rPr>
                                                      <m:sty m:val="p"/>
                                                    </m:rPr>
                                                    <a:rPr lang="en-SG" sz="3200" b="0" i="0" smtClean="0">
                                                      <a:solidFill>
                                                        <a:srgbClr val="FF0000"/>
                                                      </a:solidFill>
                                                      <a:latin typeface="Cambria Math" panose="02040503050406030204" pitchFamily="18" charset="0"/>
                                                    </a:rPr>
                                                    <m:t>lg</m:t>
                                                  </m:r>
                                                </m:fName>
                                                <m:e>
                                                  <m:r>
                                                    <a:rPr lang="en-SG" sz="3200" b="0" i="1" smtClean="0">
                                                      <a:solidFill>
                                                        <a:srgbClr val="FF0000"/>
                                                      </a:solidFill>
                                                      <a:latin typeface="Cambria Math" panose="02040503050406030204" pitchFamily="18" charset="0"/>
                                                    </a:rPr>
                                                    <m:t>𝑛</m:t>
                                                  </m:r>
                                                </m:e>
                                              </m:func>
                                            </m:e>
                                          </m:func>
                                        </m:sup>
                                      </m:sSup>
                                    </m:e>
                                  </m:d>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latin typeface="Cambria Math" panose="02040503050406030204" pitchFamily="18" charset="0"/>
                                        </a:rPr>
                                        <m:t>𝑛</m:t>
                                      </m:r>
                                    </m:e>
                                    <m:sup>
                                      <m:r>
                                        <a:rPr lang="en-SG" sz="3200" b="0" i="1" smtClean="0">
                                          <a:latin typeface="Cambria Math" panose="02040503050406030204" pitchFamily="18" charset="0"/>
                                        </a:rPr>
                                        <m:t>0.5</m:t>
                                      </m:r>
                                    </m:sup>
                                  </m:sSup>
                                </m:e>
                              </m:func>
                              <m:r>
                                <a:rPr lang="en-SG" sz="3200" b="0" i="1" smtClean="0">
                                  <a:latin typeface="Cambria Math" panose="02040503050406030204" pitchFamily="18" charset="0"/>
                                </a:rPr>
                                <m:t>, </m:t>
                              </m:r>
                            </m:e>
                          </m:func>
                        </m:e>
                      </m:func>
                    </m:oMath>
                  </m:oMathPara>
                </a14:m>
                <a:endParaRPr lang="en-SG" sz="3200" dirty="0" smtClean="0"/>
              </a:p>
              <a:p>
                <a:pPr>
                  <a:spcBef>
                    <a:spcPts val="600"/>
                  </a:spcBef>
                  <a:spcAft>
                    <a:spcPts val="600"/>
                  </a:spcAft>
                </a:pPr>
                <a14:m>
                  <m:oMath xmlns:m="http://schemas.openxmlformats.org/officeDocument/2006/math">
                    <m:r>
                      <a:rPr lang="en-SG" sz="3200" i="1">
                        <a:latin typeface="Cambria Math" panose="02040503050406030204" pitchFamily="18" charset="0"/>
                      </a:rPr>
                      <m:t>70</m:t>
                    </m:r>
                    <m:r>
                      <a:rPr lang="en-SG" sz="3200" i="1">
                        <a:latin typeface="Cambria Math" panose="02040503050406030204" pitchFamily="18" charset="0"/>
                      </a:rPr>
                      <m:t>𝑛</m:t>
                    </m:r>
                    <m:r>
                      <a:rPr lang="en-SG" sz="3200" i="1">
                        <a:latin typeface="Cambria Math" panose="02040503050406030204" pitchFamily="18" charset="0"/>
                      </a:rPr>
                      <m:t>, </m:t>
                    </m:r>
                    <m:sSup>
                      <m:sSupPr>
                        <m:ctrlPr>
                          <a:rPr lang="en-SG" sz="3200" i="1">
                            <a:latin typeface="Cambria Math" panose="02040503050406030204" pitchFamily="18" charset="0"/>
                          </a:rPr>
                        </m:ctrlPr>
                      </m:sSupPr>
                      <m:e>
                        <m:r>
                          <a:rPr lang="en-SG" sz="3200" i="1">
                            <a:latin typeface="Cambria Math" panose="02040503050406030204" pitchFamily="18" charset="0"/>
                          </a:rPr>
                          <m:t>2</m:t>
                        </m:r>
                      </m:e>
                      <m:sup>
                        <m:r>
                          <a:rPr lang="en-SG" sz="3200" i="1">
                            <a:latin typeface="Cambria Math" panose="02040503050406030204" pitchFamily="18" charset="0"/>
                          </a:rPr>
                          <m:t>𝑛</m:t>
                        </m:r>
                      </m:sup>
                    </m:sSup>
                    <m:r>
                      <a:rPr lang="en-SG" sz="3200" i="1">
                        <a:latin typeface="Cambria Math" panose="02040503050406030204" pitchFamily="18" charset="0"/>
                      </a:rPr>
                      <m:t>, </m:t>
                    </m:r>
                    <m:sSup>
                      <m:sSupPr>
                        <m:ctrlPr>
                          <a:rPr lang="en-SG" sz="3200" i="1">
                            <a:latin typeface="Cambria Math" panose="02040503050406030204" pitchFamily="18" charset="0"/>
                          </a:rPr>
                        </m:ctrlPr>
                      </m:sSupPr>
                      <m:e>
                        <m:d>
                          <m:dPr>
                            <m:ctrlPr>
                              <a:rPr lang="en-SG" sz="3200" i="1">
                                <a:latin typeface="Cambria Math" panose="02040503050406030204" pitchFamily="18" charset="0"/>
                              </a:rPr>
                            </m:ctrlPr>
                          </m:dPr>
                          <m:e>
                            <m:func>
                              <m:funcPr>
                                <m:ctrlPr>
                                  <a:rPr lang="en-SG" sz="3200" i="1">
                                    <a:latin typeface="Cambria Math" panose="02040503050406030204" pitchFamily="18" charset="0"/>
                                  </a:rPr>
                                </m:ctrlPr>
                              </m:funcPr>
                              <m:fName>
                                <m:r>
                                  <m:rPr>
                                    <m:sty m:val="p"/>
                                  </m:rPr>
                                  <a:rPr lang="en-SG" sz="3200">
                                    <a:latin typeface="Cambria Math" panose="02040503050406030204" pitchFamily="18" charset="0"/>
                                  </a:rPr>
                                  <m:t>lg</m:t>
                                </m:r>
                              </m:fName>
                              <m:e>
                                <m:r>
                                  <a:rPr lang="en-SG" sz="3200" i="1">
                                    <a:latin typeface="Cambria Math" panose="02040503050406030204" pitchFamily="18" charset="0"/>
                                  </a:rPr>
                                  <m:t>𝑛</m:t>
                                </m:r>
                              </m:e>
                            </m:func>
                          </m:e>
                        </m:d>
                      </m:e>
                      <m:sup>
                        <m:r>
                          <a:rPr lang="en-SG" sz="3200" i="1">
                            <a:latin typeface="Cambria Math" panose="02040503050406030204" pitchFamily="18" charset="0"/>
                          </a:rPr>
                          <m:t>5</m:t>
                        </m:r>
                      </m:sup>
                    </m:sSup>
                    <m:r>
                      <a:rPr lang="en-SG" sz="3200" i="1">
                        <a:latin typeface="Cambria Math" panose="02040503050406030204" pitchFamily="18" charset="0"/>
                      </a:rPr>
                      <m:t>,</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𝑛</m:t>
                        </m:r>
                      </m:e>
                      <m:sup>
                        <m:r>
                          <a:rPr lang="en-SG" sz="3200" b="0" i="1" smtClean="0">
                            <a:latin typeface="Cambria Math" panose="02040503050406030204" pitchFamily="18" charset="0"/>
                          </a:rPr>
                          <m:t>2</m:t>
                        </m:r>
                      </m:sup>
                    </m:sSup>
                    <m:r>
                      <a:rPr lang="en-SG" sz="3200" b="0" i="1" smtClean="0">
                        <a:latin typeface="Cambria Math" panose="02040503050406030204" pitchFamily="18" charset="0"/>
                      </a:rPr>
                      <m:t>+100</m:t>
                    </m:r>
                    <m:r>
                      <a:rPr lang="en-SG" sz="3200" b="0" i="1" smtClean="0">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𝑛</m:t>
                        </m:r>
                      </m:e>
                      <m:sup>
                        <m:r>
                          <a:rPr lang="en-SG" sz="3200" b="0" i="1" smtClean="0">
                            <a:latin typeface="Cambria Math" panose="02040503050406030204" pitchFamily="18" charset="0"/>
                          </a:rPr>
                          <m:t>3</m:t>
                        </m:r>
                      </m:sup>
                    </m:sSup>
                    <m:r>
                      <a:rPr lang="en-SG" sz="3200" b="0" i="1" smtClean="0">
                        <a:latin typeface="Cambria Math" panose="02040503050406030204" pitchFamily="18" charset="0"/>
                      </a:rPr>
                      <m:t>, </m:t>
                    </m:r>
                    <m:r>
                      <a:rPr lang="en-SG" sz="3200" b="0" i="1" smtClean="0">
                        <a:latin typeface="Cambria Math" panose="02040503050406030204" pitchFamily="18" charset="0"/>
                      </a:rPr>
                      <m:t>𝑛</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e>
                    </m:func>
                    <m:r>
                      <a:rPr lang="en-SG" sz="3200" b="0" i="1" smtClean="0">
                        <a:latin typeface="Cambria Math" panose="02040503050406030204" pitchFamily="18" charset="0"/>
                      </a:rPr>
                      <m:t> </m:t>
                    </m:r>
                  </m:oMath>
                </a14:m>
                <a:r>
                  <a:rPr lang="en-SG" sz="3200" dirty="0" smtClean="0"/>
                  <a:t> </a:t>
                </a:r>
                <a:endParaRPr lang="en-SG"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598712" y="1610592"/>
                <a:ext cx="10755088" cy="1207831"/>
              </a:xfrm>
              <a:prstGeom prst="rect">
                <a:avLst/>
              </a:prstGeom>
              <a:blipFill>
                <a:blip r:embed="rId3"/>
                <a:stretch>
                  <a:fillRect/>
                </a:stretch>
              </a:blipFill>
            </p:spPr>
            <p:txBody>
              <a:bodyPr/>
              <a:lstStyle/>
              <a:p>
                <a:r>
                  <a:rPr lang="en-SG">
                    <a:noFill/>
                  </a:rPr>
                  <a:t> </a:t>
                </a:r>
              </a:p>
            </p:txBody>
          </p:sp>
        </mc:Fallback>
      </mc:AlternateContent>
      <p:sp>
        <p:nvSpPr>
          <p:cNvPr id="3" name="Date Placeholder 2"/>
          <p:cNvSpPr>
            <a:spLocks noGrp="1"/>
          </p:cNvSpPr>
          <p:nvPr>
            <p:ph type="dt" sz="half" idx="10"/>
          </p:nvPr>
        </p:nvSpPr>
        <p:spPr/>
        <p:txBody>
          <a:bodyPr/>
          <a:lstStyle/>
          <a:p>
            <a:fld id="{8E1EA970-3EB6-449F-8C67-6B0C6034DCC8}" type="datetime3">
              <a:rPr lang="en-US" smtClean="0"/>
              <a:t>9 July 2020</a:t>
            </a:fld>
            <a:endParaRPr lang="en-SG"/>
          </a:p>
        </p:txBody>
      </p:sp>
    </p:spTree>
    <p:extLst>
      <p:ext uri="{BB962C8B-B14F-4D97-AF65-F5344CB8AC3E}">
        <p14:creationId xmlns:p14="http://schemas.microsoft.com/office/powerpoint/2010/main" val="19878720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Classes of functions</a:t>
            </a:r>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37</a:t>
            </a:fld>
            <a:endParaRPr lang="en-SG"/>
          </a:p>
        </p:txBody>
      </p:sp>
      <mc:AlternateContent xmlns:mc="http://schemas.openxmlformats.org/markup-compatibility/2006" xmlns:a14="http://schemas.microsoft.com/office/drawing/2010/main">
        <mc:Choice Requires="a14">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4018104874"/>
                  </p:ext>
                </p:extLst>
              </p:nvPr>
            </p:nvGraphicFramePr>
            <p:xfrm>
              <a:off x="527956" y="3327143"/>
              <a:ext cx="10896600" cy="2657222"/>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38862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388620">
                    <a:tc>
                      <a:txBody>
                        <a:bodyPr/>
                        <a:lstStyle/>
                        <a:p>
                          <a:pPr algn="ctr"/>
                          <a:r>
                            <a:rPr lang="en-SG" sz="2400" dirty="0"/>
                            <a:t>1</a:t>
                          </a:r>
                        </a:p>
                      </a:txBody>
                      <a:tcPr marL="68580" marR="68580" marT="34290" marB="34290"/>
                    </a:tc>
                    <a:tc>
                      <a:txBody>
                        <a:bodyPr/>
                        <a:lstStyle/>
                        <a:p>
                          <a:r>
                            <a:rPr lang="en-SG" sz="2400" dirty="0"/>
                            <a:t>Constant</a:t>
                          </a:r>
                        </a:p>
                      </a:txBody>
                      <a:tcPr marL="68580" marR="68580" marT="34290" marB="34290"/>
                    </a:tc>
                    <a:tc>
                      <a:txBody>
                        <a:bodyPr/>
                        <a:lstStyle/>
                        <a:p>
                          <a:pPr/>
                          <a14:m>
                            <m:oMathPara xmlns:m="http://schemas.openxmlformats.org/officeDocument/2006/math">
                              <m:oMathParaPr>
                                <m:jc m:val="left"/>
                              </m:oMathParaPr>
                              <m:oMath xmlns:m="http://schemas.openxmlformats.org/officeDocument/2006/math">
                                <m:sSup>
                                  <m:sSupPr>
                                    <m:ctrlPr>
                                      <a:rPr lang="en-SG" sz="2400" i="1" smtClean="0">
                                        <a:solidFill>
                                          <a:srgbClr val="339933"/>
                                        </a:solidFill>
                                        <a:latin typeface="Cambria Math" panose="02040503050406030204" pitchFamily="18" charset="0"/>
                                      </a:rPr>
                                    </m:ctrlPr>
                                  </m:sSupPr>
                                  <m:e>
                                    <m:r>
                                      <a:rPr lang="en-SG" sz="2400" b="0" i="1" smtClean="0">
                                        <a:solidFill>
                                          <a:srgbClr val="339933"/>
                                        </a:solidFill>
                                        <a:latin typeface="Cambria Math" panose="02040503050406030204" pitchFamily="18" charset="0"/>
                                      </a:rPr>
                                      <m:t>2</m:t>
                                    </m:r>
                                  </m:e>
                                  <m:sup>
                                    <m:r>
                                      <a:rPr lang="en-SG" sz="2400" b="0" i="1" smtClean="0">
                                        <a:solidFill>
                                          <a:srgbClr val="339933"/>
                                        </a:solidFill>
                                        <a:latin typeface="Cambria Math" panose="02040503050406030204" pitchFamily="18" charset="0"/>
                                      </a:rPr>
                                      <m:t>1000</m:t>
                                    </m:r>
                                  </m:sup>
                                </m:sSup>
                              </m:oMath>
                            </m:oMathPara>
                          </a14:m>
                          <a:endParaRPr lang="en-SG" sz="2400" dirty="0">
                            <a:solidFill>
                              <a:srgbClr val="339933"/>
                            </a:solidFill>
                          </a:endParaRPr>
                        </a:p>
                      </a:txBody>
                      <a:tcPr marL="68580" marR="68580" marT="34290" marB="34290"/>
                    </a:tc>
                    <a:extLst>
                      <a:ext uri="{0D108BD9-81ED-4DB2-BD59-A6C34878D82A}">
                        <a16:rowId xmlns:a16="http://schemas.microsoft.com/office/drawing/2014/main" val="553966198"/>
                      </a:ext>
                    </a:extLst>
                  </a:tr>
                  <a:tr h="388620">
                    <a:tc>
                      <a:txBody>
                        <a:bodyPr/>
                        <a:lstStyle/>
                        <a:p>
                          <a:pPr algn="ctr"/>
                          <a:r>
                            <a:rPr lang="en-SG" sz="2400" dirty="0"/>
                            <a:t>2</a:t>
                          </a:r>
                        </a:p>
                      </a:txBody>
                      <a:tcPr marL="68580" marR="68580" marT="34290" marB="34290"/>
                    </a:tc>
                    <a:tc>
                      <a:txBody>
                        <a:bodyPr/>
                        <a:lstStyle/>
                        <a:p>
                          <a:r>
                            <a:rPr lang="en-SG" sz="2400" dirty="0" smtClean="0"/>
                            <a:t>Log-logarithmic</a:t>
                          </a:r>
                          <a:endParaRPr lang="en-SG" sz="2400" dirty="0"/>
                        </a:p>
                      </a:txBody>
                      <a:tcPr marL="68580" marR="68580" marT="34290" marB="34290"/>
                    </a:tc>
                    <a:tc>
                      <a:txBody>
                        <a:bodyPr/>
                        <a:lstStyle/>
                        <a:p>
                          <a:pPr/>
                          <a14:m>
                            <m:oMathPara xmlns:m="http://schemas.openxmlformats.org/officeDocument/2006/math">
                              <m:oMathParaPr>
                                <m:jc m:val="left"/>
                              </m:oMathParaPr>
                              <m:oMath xmlns:m="http://schemas.openxmlformats.org/officeDocument/2006/math">
                                <m:func>
                                  <m:funcPr>
                                    <m:ctrlPr>
                                      <a:rPr lang="en-SG" sz="2400" i="1" smtClean="0">
                                        <a:solidFill>
                                          <a:srgbClr val="339933"/>
                                        </a:solidFill>
                                        <a:latin typeface="Cambria Math" panose="02040503050406030204" pitchFamily="18" charset="0"/>
                                      </a:rPr>
                                    </m:ctrlPr>
                                  </m:funcPr>
                                  <m:fName>
                                    <m:sSub>
                                      <m:sSubPr>
                                        <m:ctrlPr>
                                          <a:rPr lang="en-SG" sz="2400" i="1" smtClean="0">
                                            <a:solidFill>
                                              <a:srgbClr val="339933"/>
                                            </a:solidFill>
                                            <a:latin typeface="Cambria Math" panose="02040503050406030204" pitchFamily="18" charset="0"/>
                                          </a:rPr>
                                        </m:ctrlPr>
                                      </m:sSubPr>
                                      <m:e>
                                        <m:r>
                                          <m:rPr>
                                            <m:sty m:val="p"/>
                                          </m:rPr>
                                          <a:rPr lang="en-SG" sz="2400" i="0" smtClean="0">
                                            <a:solidFill>
                                              <a:srgbClr val="339933"/>
                                            </a:solidFill>
                                            <a:latin typeface="Cambria Math" panose="02040503050406030204" pitchFamily="18" charset="0"/>
                                          </a:rPr>
                                          <m:t>log</m:t>
                                        </m:r>
                                      </m:e>
                                      <m:sub>
                                        <m:r>
                                          <a:rPr lang="en-SG" sz="2400" b="0" i="1" smtClean="0">
                                            <a:solidFill>
                                              <a:srgbClr val="339933"/>
                                            </a:solidFill>
                                            <a:latin typeface="Cambria Math" panose="02040503050406030204" pitchFamily="18" charset="0"/>
                                          </a:rPr>
                                          <m:t>3</m:t>
                                        </m:r>
                                      </m:sub>
                                    </m:sSub>
                                  </m:fName>
                                  <m:e>
                                    <m:d>
                                      <m:dPr>
                                        <m:ctrlPr>
                                          <a:rPr lang="en-SG" sz="2400" i="1" smtClean="0">
                                            <a:solidFill>
                                              <a:srgbClr val="339933"/>
                                            </a:solidFill>
                                            <a:latin typeface="Cambria Math" panose="02040503050406030204" pitchFamily="18" charset="0"/>
                                          </a:rPr>
                                        </m:ctrlPr>
                                      </m:dPr>
                                      <m:e>
                                        <m:sSup>
                                          <m:sSupPr>
                                            <m:ctrlPr>
                                              <a:rPr lang="en-SG" sz="2400" i="1" smtClean="0">
                                                <a:solidFill>
                                                  <a:srgbClr val="339933"/>
                                                </a:solidFill>
                                                <a:latin typeface="Cambria Math" panose="02040503050406030204" pitchFamily="18" charset="0"/>
                                              </a:rPr>
                                            </m:ctrlPr>
                                          </m:sSupPr>
                                          <m:e>
                                            <m:r>
                                              <a:rPr lang="en-SG" sz="2400" b="0" i="1" smtClean="0">
                                                <a:solidFill>
                                                  <a:srgbClr val="339933"/>
                                                </a:solidFill>
                                                <a:latin typeface="Cambria Math" panose="02040503050406030204" pitchFamily="18" charset="0"/>
                                              </a:rPr>
                                              <m:t>3</m:t>
                                            </m:r>
                                          </m:e>
                                          <m:sup>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r>
                                                      <a:rPr lang="en-SG" sz="2400" b="0" i="1" smtClean="0">
                                                        <a:solidFill>
                                                          <a:srgbClr val="339933"/>
                                                        </a:solidFill>
                                                        <a:latin typeface="Cambria Math" panose="02040503050406030204" pitchFamily="18" charset="0"/>
                                                      </a:rPr>
                                                      <m:t>𝑛</m:t>
                                                    </m:r>
                                                  </m:e>
                                                </m:func>
                                              </m:e>
                                            </m:func>
                                          </m:sup>
                                        </m:sSup>
                                      </m:e>
                                    </m:d>
                                    <m:r>
                                      <a:rPr lang="en-SG" sz="2400" b="0" i="1" smtClean="0">
                                        <a:solidFill>
                                          <a:schemeClr val="tx1"/>
                                        </a:solidFill>
                                        <a:latin typeface="Cambria Math" panose="02040503050406030204" pitchFamily="18" charset="0"/>
                                      </a:rPr>
                                      <m:t>=</m:t>
                                    </m:r>
                                    <m:func>
                                      <m:funcPr>
                                        <m:ctrlPr>
                                          <a:rPr lang="en-SG" sz="2400" b="0" i="1" smtClean="0">
                                            <a:solidFill>
                                              <a:schemeClr val="tx1"/>
                                            </a:solidFill>
                                            <a:latin typeface="Cambria Math" panose="02040503050406030204" pitchFamily="18" charset="0"/>
                                          </a:rPr>
                                        </m:ctrlPr>
                                      </m:funcPr>
                                      <m:fName>
                                        <m:r>
                                          <m:rPr>
                                            <m:sty m:val="p"/>
                                          </m:rPr>
                                          <a:rPr lang="en-SG" sz="2400" b="0" i="0" smtClean="0">
                                            <a:solidFill>
                                              <a:schemeClr val="tx1"/>
                                            </a:solidFill>
                                            <a:latin typeface="Cambria Math" panose="02040503050406030204" pitchFamily="18" charset="0"/>
                                          </a:rPr>
                                          <m:t>lg</m:t>
                                        </m:r>
                                      </m:fName>
                                      <m:e>
                                        <m:func>
                                          <m:funcPr>
                                            <m:ctrlPr>
                                              <a:rPr lang="en-SG" sz="2400" b="0" i="1" smtClean="0">
                                                <a:solidFill>
                                                  <a:schemeClr val="tx1"/>
                                                </a:solidFill>
                                                <a:latin typeface="Cambria Math" panose="02040503050406030204" pitchFamily="18" charset="0"/>
                                              </a:rPr>
                                            </m:ctrlPr>
                                          </m:funcPr>
                                          <m:fName>
                                            <m:r>
                                              <m:rPr>
                                                <m:sty m:val="p"/>
                                              </m:rPr>
                                              <a:rPr lang="en-SG" sz="2400" b="0" i="0" smtClean="0">
                                                <a:solidFill>
                                                  <a:schemeClr val="tx1"/>
                                                </a:solidFill>
                                                <a:latin typeface="Cambria Math" panose="02040503050406030204" pitchFamily="18" charset="0"/>
                                              </a:rPr>
                                              <m:t>lg</m:t>
                                            </m:r>
                                          </m:fName>
                                          <m:e>
                                            <m:r>
                                              <a:rPr lang="en-SG" sz="2400" b="0" i="1" smtClean="0">
                                                <a:solidFill>
                                                  <a:schemeClr val="tx1"/>
                                                </a:solidFill>
                                                <a:latin typeface="Cambria Math" panose="02040503050406030204" pitchFamily="18" charset="0"/>
                                              </a:rPr>
                                              <m:t>𝑛</m:t>
                                            </m:r>
                                          </m:e>
                                        </m:func>
                                      </m:e>
                                    </m:func>
                                  </m:e>
                                </m:func>
                              </m:oMath>
                            </m:oMathPara>
                          </a14:m>
                          <a:endParaRPr lang="en-SG" sz="2400" dirty="0"/>
                        </a:p>
                      </a:txBody>
                      <a:tcPr marL="68580" marR="68580" marT="34290" marB="34290"/>
                    </a:tc>
                    <a:extLst>
                      <a:ext uri="{0D108BD9-81ED-4DB2-BD59-A6C34878D82A}">
                        <a16:rowId xmlns:a16="http://schemas.microsoft.com/office/drawing/2014/main" val="1067747072"/>
                      </a:ext>
                    </a:extLst>
                  </a:tr>
                  <a:tr h="388620">
                    <a:tc>
                      <a:txBody>
                        <a:bodyPr/>
                        <a:lstStyle/>
                        <a:p>
                          <a:pPr algn="ctr"/>
                          <a:r>
                            <a:rPr lang="en-SG" sz="2400" dirty="0"/>
                            <a:t>3</a:t>
                          </a:r>
                        </a:p>
                      </a:txBody>
                      <a:tcPr marL="68580" marR="68580" marT="34290" marB="34290"/>
                    </a:tc>
                    <a:tc>
                      <a:txBody>
                        <a:bodyPr/>
                        <a:lstStyle/>
                        <a:p>
                          <a:r>
                            <a:rPr lang="en-SG" sz="2400" dirty="0" smtClean="0"/>
                            <a:t>logarithm</a:t>
                          </a:r>
                          <a:endParaRPr lang="en-SG" sz="2400" dirty="0"/>
                        </a:p>
                      </a:txBody>
                      <a:tcPr marL="68580" marR="68580" marT="34290" marB="34290"/>
                    </a:tc>
                    <a:tc>
                      <a:txBody>
                        <a:bodyPr/>
                        <a:lstStyle/>
                        <a:p>
                          <a:r>
                            <a:rPr lang="en-SG" sz="2400" dirty="0" smtClean="0">
                              <a:solidFill>
                                <a:srgbClr val="339933"/>
                              </a:solidFill>
                            </a:rPr>
                            <a:t>-</a:t>
                          </a:r>
                          <a:endParaRPr lang="en-SG" sz="2400" dirty="0">
                            <a:solidFill>
                              <a:srgbClr val="339933"/>
                            </a:solidFill>
                          </a:endParaRPr>
                        </a:p>
                      </a:txBody>
                      <a:tcPr marL="68580" marR="68580" marT="34290" marB="34290"/>
                    </a:tc>
                    <a:extLst>
                      <a:ext uri="{0D108BD9-81ED-4DB2-BD59-A6C34878D82A}">
                        <a16:rowId xmlns:a16="http://schemas.microsoft.com/office/drawing/2014/main" val="2061905385"/>
                      </a:ext>
                    </a:extLst>
                  </a:tr>
                  <a:tr h="388620">
                    <a:tc>
                      <a:txBody>
                        <a:bodyPr/>
                        <a:lstStyle/>
                        <a:p>
                          <a:pPr algn="ctr"/>
                          <a:r>
                            <a:rPr lang="en-SG" sz="2400" dirty="0"/>
                            <a:t>4</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err="1" smtClean="0"/>
                            <a:t>polylogarithmic</a:t>
                          </a:r>
                          <a:endParaRPr lang="en-SG" sz="2400" dirty="0" smtClean="0"/>
                        </a:p>
                      </a:txBody>
                      <a:tcPr marL="68580" marR="68580" marT="34290" marB="34290"/>
                    </a:tc>
                    <a:tc>
                      <a:txBody>
                        <a:bodyPr/>
                        <a:lstStyle/>
                        <a:p>
                          <a:pPr/>
                          <a14:m>
                            <m:oMathPara xmlns:m="http://schemas.openxmlformats.org/officeDocument/2006/math">
                              <m:oMathParaPr>
                                <m:jc m:val="left"/>
                              </m:oMathParaPr>
                              <m:oMath xmlns:m="http://schemas.openxmlformats.org/officeDocument/2006/math">
                                <m:sSup>
                                  <m:sSupPr>
                                    <m:ctrlPr>
                                      <a:rPr lang="en-SG" sz="2400" i="1" smtClean="0">
                                        <a:solidFill>
                                          <a:srgbClr val="FF0000"/>
                                        </a:solidFill>
                                        <a:latin typeface="Cambria Math" panose="02040503050406030204" pitchFamily="18" charset="0"/>
                                      </a:rPr>
                                    </m:ctrlPr>
                                  </m:sSupPr>
                                  <m:e>
                                    <m:d>
                                      <m:dPr>
                                        <m:ctrlPr>
                                          <a:rPr lang="en-SG" sz="2400" i="1">
                                            <a:solidFill>
                                              <a:srgbClr val="FF0000"/>
                                            </a:solidFill>
                                            <a:latin typeface="Cambria Math" panose="02040503050406030204" pitchFamily="18" charset="0"/>
                                          </a:rPr>
                                        </m:ctrlPr>
                                      </m:dPr>
                                      <m:e>
                                        <m:func>
                                          <m:funcPr>
                                            <m:ctrlPr>
                                              <a:rPr lang="en-SG" sz="2400" i="1">
                                                <a:solidFill>
                                                  <a:srgbClr val="FF0000"/>
                                                </a:solidFill>
                                                <a:latin typeface="Cambria Math" panose="02040503050406030204" pitchFamily="18" charset="0"/>
                                              </a:rPr>
                                            </m:ctrlPr>
                                          </m:funcPr>
                                          <m:fName>
                                            <m:r>
                                              <m:rPr>
                                                <m:sty m:val="p"/>
                                              </m:rPr>
                                              <a:rPr lang="en-SG" sz="2400">
                                                <a:solidFill>
                                                  <a:srgbClr val="FF0000"/>
                                                </a:solidFill>
                                                <a:latin typeface="Cambria Math" panose="02040503050406030204" pitchFamily="18" charset="0"/>
                                              </a:rPr>
                                              <m:t>lg</m:t>
                                            </m:r>
                                          </m:fName>
                                          <m:e>
                                            <m:r>
                                              <a:rPr lang="en-SG" sz="2400" i="1">
                                                <a:solidFill>
                                                  <a:srgbClr val="FF0000"/>
                                                </a:solidFill>
                                                <a:latin typeface="Cambria Math" panose="02040503050406030204" pitchFamily="18" charset="0"/>
                                              </a:rPr>
                                              <m:t>𝑛</m:t>
                                            </m:r>
                                          </m:e>
                                        </m:func>
                                      </m:e>
                                    </m:d>
                                  </m:e>
                                  <m:sup>
                                    <m:r>
                                      <a:rPr lang="en-SG" sz="2400" i="1">
                                        <a:solidFill>
                                          <a:srgbClr val="FF0000"/>
                                        </a:solidFill>
                                        <a:latin typeface="Cambria Math" panose="02040503050406030204" pitchFamily="18" charset="0"/>
                                      </a:rPr>
                                      <m:t>5</m:t>
                                    </m:r>
                                  </m:sup>
                                </m:sSup>
                                <m:r>
                                  <a:rPr lang="en-SG" sz="2400" b="0" i="1" smtClean="0">
                                    <a:solidFill>
                                      <a:schemeClr val="tx1"/>
                                    </a:solidFill>
                                    <a:latin typeface="Cambria Math" panose="02040503050406030204" pitchFamily="18" charset="0"/>
                                  </a:rPr>
                                  <m:t>=</m:t>
                                </m:r>
                                <m:sSup>
                                  <m:sSupPr>
                                    <m:ctrlPr>
                                      <a:rPr lang="en-SG" sz="2400" b="0" i="1" smtClean="0">
                                        <a:solidFill>
                                          <a:schemeClr val="tx1"/>
                                        </a:solidFill>
                                        <a:latin typeface="Cambria Math" panose="02040503050406030204" pitchFamily="18" charset="0"/>
                                      </a:rPr>
                                    </m:ctrlPr>
                                  </m:sSupPr>
                                  <m:e>
                                    <m:r>
                                      <a:rPr lang="en-SG" sz="2400" b="0" i="1" smtClean="0">
                                        <a:solidFill>
                                          <a:schemeClr val="tx1"/>
                                        </a:solidFill>
                                        <a:latin typeface="Cambria Math" panose="02040503050406030204" pitchFamily="18" charset="0"/>
                                      </a:rPr>
                                      <m:t>𝑙𝑔</m:t>
                                    </m:r>
                                  </m:e>
                                  <m:sup>
                                    <m:r>
                                      <a:rPr lang="en-SG" sz="2400" b="0" i="1" smtClean="0">
                                        <a:solidFill>
                                          <a:schemeClr val="tx1"/>
                                        </a:solidFill>
                                        <a:latin typeface="Cambria Math" panose="02040503050406030204" pitchFamily="18" charset="0"/>
                                      </a:rPr>
                                      <m:t>5</m:t>
                                    </m:r>
                                  </m:sup>
                                </m:sSup>
                                <m:r>
                                  <a:rPr lang="en-SG" sz="2400" b="0" i="1" smtClean="0">
                                    <a:solidFill>
                                      <a:schemeClr val="tx1"/>
                                    </a:solidFill>
                                    <a:latin typeface="Cambria Math" panose="02040503050406030204" pitchFamily="18" charset="0"/>
                                  </a:rPr>
                                  <m:t>𝑛</m:t>
                                </m:r>
                              </m:oMath>
                            </m:oMathPara>
                          </a14:m>
                          <a:endParaRPr lang="en-SG" sz="2400" dirty="0"/>
                        </a:p>
                      </a:txBody>
                      <a:tcPr marL="68580" marR="68580" marT="34290" marB="34290"/>
                    </a:tc>
                    <a:extLst>
                      <a:ext uri="{0D108BD9-81ED-4DB2-BD59-A6C34878D82A}">
                        <a16:rowId xmlns:a16="http://schemas.microsoft.com/office/drawing/2014/main" val="2640730261"/>
                      </a:ext>
                    </a:extLst>
                  </a:tr>
                  <a:tr h="388620">
                    <a:tc>
                      <a:txBody>
                        <a:bodyPr/>
                        <a:lstStyle/>
                        <a:p>
                          <a:pPr algn="ctr"/>
                          <a:r>
                            <a:rPr lang="en-SG" sz="2400" dirty="0"/>
                            <a:t>5</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2400" dirty="0" smtClean="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2066833422"/>
                      </a:ext>
                    </a:extLst>
                  </a:tr>
                </a:tbl>
              </a:graphicData>
            </a:graphic>
          </p:graphicFrame>
        </mc:Choice>
        <mc:Fallback xmlns="">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4018104874"/>
                  </p:ext>
                </p:extLst>
              </p:nvPr>
            </p:nvGraphicFramePr>
            <p:xfrm>
              <a:off x="527956" y="3327143"/>
              <a:ext cx="10896600" cy="2657222"/>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43434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434340">
                    <a:tc>
                      <a:txBody>
                        <a:bodyPr/>
                        <a:lstStyle/>
                        <a:p>
                          <a:pPr algn="ctr"/>
                          <a:r>
                            <a:rPr lang="en-SG" sz="2400" dirty="0"/>
                            <a:t>1</a:t>
                          </a:r>
                        </a:p>
                      </a:txBody>
                      <a:tcPr marL="68580" marR="68580" marT="34290" marB="34290"/>
                    </a:tc>
                    <a:tc>
                      <a:txBody>
                        <a:bodyPr/>
                        <a:lstStyle/>
                        <a:p>
                          <a:r>
                            <a:rPr lang="en-SG" sz="2400" dirty="0"/>
                            <a:t>Constant</a:t>
                          </a:r>
                        </a:p>
                      </a:txBody>
                      <a:tcPr marL="68580" marR="68580" marT="34290" marB="34290"/>
                    </a:tc>
                    <a:tc>
                      <a:txBody>
                        <a:bodyPr/>
                        <a:lstStyle/>
                        <a:p>
                          <a:endParaRPr lang="en-US"/>
                        </a:p>
                      </a:txBody>
                      <a:tcPr marL="68580" marR="68580" marT="34290" marB="34290">
                        <a:blipFill>
                          <a:blip r:embed="rId2"/>
                          <a:stretch>
                            <a:fillRect l="-101350" t="-111111" r="-337" b="-443056"/>
                          </a:stretch>
                        </a:blipFill>
                      </a:tcPr>
                    </a:tc>
                    <a:extLst>
                      <a:ext uri="{0D108BD9-81ED-4DB2-BD59-A6C34878D82A}">
                        <a16:rowId xmlns:a16="http://schemas.microsoft.com/office/drawing/2014/main" val="553966198"/>
                      </a:ext>
                    </a:extLst>
                  </a:tr>
                  <a:tr h="481394">
                    <a:tc>
                      <a:txBody>
                        <a:bodyPr/>
                        <a:lstStyle/>
                        <a:p>
                          <a:pPr algn="ctr"/>
                          <a:r>
                            <a:rPr lang="en-SG" sz="2400" dirty="0"/>
                            <a:t>2</a:t>
                          </a:r>
                        </a:p>
                      </a:txBody>
                      <a:tcPr marL="68580" marR="68580" marT="34290" marB="34290"/>
                    </a:tc>
                    <a:tc>
                      <a:txBody>
                        <a:bodyPr/>
                        <a:lstStyle/>
                        <a:p>
                          <a:r>
                            <a:rPr lang="en-SG" sz="2400" dirty="0" smtClean="0"/>
                            <a:t>Log-logarithmic</a:t>
                          </a:r>
                          <a:endParaRPr lang="en-SG" sz="2400" dirty="0"/>
                        </a:p>
                      </a:txBody>
                      <a:tcPr marL="68580" marR="68580" marT="34290" marB="34290"/>
                    </a:tc>
                    <a:tc>
                      <a:txBody>
                        <a:bodyPr/>
                        <a:lstStyle/>
                        <a:p>
                          <a:endParaRPr lang="en-US"/>
                        </a:p>
                      </a:txBody>
                      <a:tcPr marL="68580" marR="68580" marT="34290" marB="34290">
                        <a:blipFill>
                          <a:blip r:embed="rId2"/>
                          <a:stretch>
                            <a:fillRect l="-101350" t="-192405" r="-337" b="-303797"/>
                          </a:stretch>
                        </a:blipFill>
                      </a:tcPr>
                    </a:tc>
                    <a:extLst>
                      <a:ext uri="{0D108BD9-81ED-4DB2-BD59-A6C34878D82A}">
                        <a16:rowId xmlns:a16="http://schemas.microsoft.com/office/drawing/2014/main" val="1067747072"/>
                      </a:ext>
                    </a:extLst>
                  </a:tr>
                  <a:tr h="434340">
                    <a:tc>
                      <a:txBody>
                        <a:bodyPr/>
                        <a:lstStyle/>
                        <a:p>
                          <a:pPr algn="ctr"/>
                          <a:r>
                            <a:rPr lang="en-SG" sz="2400" dirty="0"/>
                            <a:t>3</a:t>
                          </a:r>
                        </a:p>
                      </a:txBody>
                      <a:tcPr marL="68580" marR="68580" marT="34290" marB="34290"/>
                    </a:tc>
                    <a:tc>
                      <a:txBody>
                        <a:bodyPr/>
                        <a:lstStyle/>
                        <a:p>
                          <a:r>
                            <a:rPr lang="en-SG" sz="2400" dirty="0" smtClean="0"/>
                            <a:t>logarithm</a:t>
                          </a:r>
                          <a:endParaRPr lang="en-SG" sz="2400" dirty="0"/>
                        </a:p>
                      </a:txBody>
                      <a:tcPr marL="68580" marR="68580" marT="34290" marB="34290"/>
                    </a:tc>
                    <a:tc>
                      <a:txBody>
                        <a:bodyPr/>
                        <a:lstStyle/>
                        <a:p>
                          <a:r>
                            <a:rPr lang="en-SG" sz="2400" dirty="0" smtClean="0">
                              <a:solidFill>
                                <a:srgbClr val="339933"/>
                              </a:solidFill>
                            </a:rPr>
                            <a:t>-</a:t>
                          </a:r>
                          <a:endParaRPr lang="en-SG" sz="2400" dirty="0">
                            <a:solidFill>
                              <a:srgbClr val="339933"/>
                            </a:solidFill>
                          </a:endParaRPr>
                        </a:p>
                      </a:txBody>
                      <a:tcPr marL="68580" marR="68580" marT="34290" marB="34290"/>
                    </a:tc>
                    <a:extLst>
                      <a:ext uri="{0D108BD9-81ED-4DB2-BD59-A6C34878D82A}">
                        <a16:rowId xmlns:a16="http://schemas.microsoft.com/office/drawing/2014/main" val="2061905385"/>
                      </a:ext>
                    </a:extLst>
                  </a:tr>
                  <a:tr h="438468">
                    <a:tc>
                      <a:txBody>
                        <a:bodyPr/>
                        <a:lstStyle/>
                        <a:p>
                          <a:pPr algn="ctr"/>
                          <a:r>
                            <a:rPr lang="en-SG" sz="2400" dirty="0"/>
                            <a:t>4</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err="1" smtClean="0"/>
                            <a:t>polylogarithmic</a:t>
                          </a:r>
                          <a:endParaRPr lang="en-SG" sz="2400" dirty="0" smtClean="0"/>
                        </a:p>
                      </a:txBody>
                      <a:tcPr marL="68580" marR="68580" marT="34290" marB="34290"/>
                    </a:tc>
                    <a:tc>
                      <a:txBody>
                        <a:bodyPr/>
                        <a:lstStyle/>
                        <a:p>
                          <a:endParaRPr lang="en-US"/>
                        </a:p>
                      </a:txBody>
                      <a:tcPr marL="68580" marR="68580" marT="34290" marB="34290">
                        <a:blipFill>
                          <a:blip r:embed="rId2"/>
                          <a:stretch>
                            <a:fillRect l="-101350" t="-413699" r="-337" b="-131507"/>
                          </a:stretch>
                        </a:blipFill>
                      </a:tcPr>
                    </a:tc>
                    <a:extLst>
                      <a:ext uri="{0D108BD9-81ED-4DB2-BD59-A6C34878D82A}">
                        <a16:rowId xmlns:a16="http://schemas.microsoft.com/office/drawing/2014/main" val="2640730261"/>
                      </a:ext>
                    </a:extLst>
                  </a:tr>
                  <a:tr h="434340">
                    <a:tc>
                      <a:txBody>
                        <a:bodyPr/>
                        <a:lstStyle/>
                        <a:p>
                          <a:pPr algn="ctr"/>
                          <a:r>
                            <a:rPr lang="en-SG" sz="2400" dirty="0"/>
                            <a:t>5</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2400" dirty="0" smtClean="0"/>
                        </a:p>
                      </a:txBody>
                      <a:tcPr marL="68580" marR="68580" marT="34290" marB="34290"/>
                    </a:tc>
                    <a:tc>
                      <a:txBody>
                        <a:bodyPr/>
                        <a:lstStyle/>
                        <a:p>
                          <a:pPr/>
                          <a:endParaRPr lang="en-SG" sz="2400" dirty="0"/>
                        </a:p>
                      </a:txBody>
                      <a:tcPr marL="68580" marR="68580" marT="34290" marB="34290"/>
                    </a:tc>
                    <a:extLst>
                      <a:ext uri="{0D108BD9-81ED-4DB2-BD59-A6C34878D82A}">
                        <a16:rowId xmlns:a16="http://schemas.microsoft.com/office/drawing/2014/main" val="2066833422"/>
                      </a:ext>
                    </a:extLst>
                  </a:tr>
                </a:tbl>
              </a:graphicData>
            </a:graphic>
          </p:graphicFrame>
        </mc:Fallback>
      </mc:AlternateContent>
      <mc:AlternateContent xmlns:mc="http://schemas.openxmlformats.org/markup-compatibility/2006" xmlns:a14="http://schemas.microsoft.com/office/drawing/2010/main">
        <mc:Choice Requires="a14">
          <p:sp>
            <p:nvSpPr>
              <p:cNvPr id="9" name="TextBox 8"/>
              <p:cNvSpPr txBox="1"/>
              <p:nvPr/>
            </p:nvSpPr>
            <p:spPr>
              <a:xfrm>
                <a:off x="598712" y="1610592"/>
                <a:ext cx="10755088" cy="1207831"/>
              </a:xfrm>
              <a:prstGeom prst="rect">
                <a:avLst/>
              </a:prstGeom>
              <a:noFill/>
            </p:spPr>
            <p:txBody>
              <a:bodyPr wrap="square" lIns="0" tIns="0" rIns="0" bIns="0" rtlCol="0">
                <a:spAutoFit/>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SG" sz="3200" b="0" i="1" smtClean="0">
                          <a:latin typeface="Cambria Math" panose="02040503050406030204" pitchFamily="18" charset="0"/>
                        </a:rPr>
                        <m:t>10</m:t>
                      </m:r>
                      <m:r>
                        <a:rPr lang="en-SG" sz="3200" b="0" i="1" smtClean="0">
                          <a:latin typeface="Cambria Math" panose="02040503050406030204" pitchFamily="18" charset="0"/>
                        </a:rPr>
                        <m:t>𝑛</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r>
                            <a:rPr lang="en-SG" sz="3200" b="0" i="1" smtClean="0">
                              <a:latin typeface="Cambria Math" panose="02040503050406030204" pitchFamily="18" charset="0"/>
                            </a:rPr>
                            <m:t>+5</m:t>
                          </m:r>
                          <m:r>
                            <a:rPr lang="en-SG" sz="3200" b="0" i="1" smtClean="0">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00B050"/>
                                  </a:solidFill>
                                  <a:latin typeface="Cambria Math" panose="02040503050406030204" pitchFamily="18" charset="0"/>
                                </a:rPr>
                                <m:t>2</m:t>
                              </m:r>
                            </m:e>
                            <m:sup>
                              <m:r>
                                <a:rPr lang="en-SG" sz="3200" b="0" i="1" smtClean="0">
                                  <a:solidFill>
                                    <a:srgbClr val="00B050"/>
                                  </a:solidFill>
                                  <a:latin typeface="Cambria Math" panose="02040503050406030204" pitchFamily="18" charset="0"/>
                                </a:rPr>
                                <m:t>1000</m:t>
                              </m:r>
                            </m:sup>
                          </m:sSup>
                          <m:r>
                            <a:rPr lang="en-SG" sz="3200" b="0" i="1" smtClean="0">
                              <a:latin typeface="Cambria Math" panose="02040503050406030204" pitchFamily="18" charset="0"/>
                            </a:rPr>
                            <m:t>,</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2</m:t>
                              </m:r>
                            </m:e>
                            <m:sup>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e>
                              </m:func>
                            </m:sup>
                          </m:sSup>
                          <m:r>
                            <a:rPr lang="en-SG" sz="3200" b="0" i="1" smtClean="0">
                              <a:latin typeface="Cambria Math" panose="02040503050406030204" pitchFamily="18" charset="0"/>
                            </a:rPr>
                            <m:t>, 50</m:t>
                          </m:r>
                          <m:r>
                            <a:rPr lang="en-SG" sz="3200" b="0" i="1" smtClean="0">
                              <a:latin typeface="Cambria Math" panose="02040503050406030204" pitchFamily="18" charset="0"/>
                            </a:rPr>
                            <m:t>𝑛</m:t>
                          </m:r>
                          <m:r>
                            <a:rPr lang="en-SG" sz="3200" b="0" i="1" smtClean="0">
                              <a:latin typeface="Cambria Math" panose="02040503050406030204" pitchFamily="18" charset="0"/>
                            </a:rPr>
                            <m:t>+100</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r>
                                <a:rPr lang="en-SG" sz="3200" b="0" i="1" smtClean="0">
                                  <a:latin typeface="Cambria Math" panose="02040503050406030204" pitchFamily="18" charset="0"/>
                                </a:rPr>
                                <m:t>, </m:t>
                              </m:r>
                              <m:func>
                                <m:funcPr>
                                  <m:ctrlPr>
                                    <a:rPr lang="en-SG" sz="3200" b="0" i="1" smtClean="0">
                                      <a:latin typeface="Cambria Math" panose="02040503050406030204" pitchFamily="18" charset="0"/>
                                    </a:rPr>
                                  </m:ctrlPr>
                                </m:funcPr>
                                <m:fName>
                                  <m:r>
                                    <a:rPr lang="en-SG" sz="3200" b="0" i="1" smtClean="0">
                                      <a:latin typeface="Cambria Math" panose="02040503050406030204" pitchFamily="18" charset="0"/>
                                    </a:rPr>
                                    <m:t> </m:t>
                                  </m:r>
                                  <m:sSub>
                                    <m:sSubPr>
                                      <m:ctrlPr>
                                        <a:rPr lang="en-SG" sz="3200" b="0" i="1" smtClean="0">
                                          <a:solidFill>
                                            <a:srgbClr val="339933"/>
                                          </a:solidFill>
                                          <a:latin typeface="Cambria Math" panose="02040503050406030204" pitchFamily="18" charset="0"/>
                                        </a:rPr>
                                      </m:ctrlPr>
                                    </m:sSubPr>
                                    <m:e>
                                      <m:r>
                                        <m:rPr>
                                          <m:sty m:val="p"/>
                                        </m:rPr>
                                        <a:rPr lang="en-SG" sz="3200" b="0" i="0" smtClean="0">
                                          <a:solidFill>
                                            <a:srgbClr val="339933"/>
                                          </a:solidFill>
                                          <a:latin typeface="Cambria Math" panose="02040503050406030204" pitchFamily="18" charset="0"/>
                                        </a:rPr>
                                        <m:t>log</m:t>
                                      </m:r>
                                    </m:e>
                                    <m:sub>
                                      <m:r>
                                        <a:rPr lang="en-SG" sz="3200" b="0" i="1" smtClean="0">
                                          <a:solidFill>
                                            <a:srgbClr val="339933"/>
                                          </a:solidFill>
                                          <a:latin typeface="Cambria Math" panose="02040503050406030204" pitchFamily="18" charset="0"/>
                                        </a:rPr>
                                        <m:t>3</m:t>
                                      </m:r>
                                    </m:sub>
                                  </m:sSub>
                                </m:fName>
                                <m:e>
                                  <m:d>
                                    <m:dPr>
                                      <m:ctrlPr>
                                        <a:rPr lang="en-SG" sz="3200" b="0" i="1" smtClean="0">
                                          <a:solidFill>
                                            <a:srgbClr val="339933"/>
                                          </a:solidFill>
                                          <a:latin typeface="Cambria Math" panose="02040503050406030204" pitchFamily="18" charset="0"/>
                                        </a:rPr>
                                      </m:ctrlPr>
                                    </m:dPr>
                                    <m:e>
                                      <m:sSup>
                                        <m:sSupPr>
                                          <m:ctrlPr>
                                            <a:rPr lang="en-SG" sz="3200" b="0" i="1" smtClean="0">
                                              <a:solidFill>
                                                <a:srgbClr val="339933"/>
                                              </a:solidFill>
                                              <a:latin typeface="Cambria Math" panose="02040503050406030204" pitchFamily="18" charset="0"/>
                                            </a:rPr>
                                          </m:ctrlPr>
                                        </m:sSupPr>
                                        <m:e>
                                          <m:r>
                                            <a:rPr lang="en-SG" sz="3200" b="0" i="1" smtClean="0">
                                              <a:solidFill>
                                                <a:srgbClr val="339933"/>
                                              </a:solidFill>
                                              <a:latin typeface="Cambria Math" panose="02040503050406030204" pitchFamily="18" charset="0"/>
                                            </a:rPr>
                                            <m:t>3</m:t>
                                          </m:r>
                                        </m:e>
                                        <m:sup>
                                          <m:func>
                                            <m:funcPr>
                                              <m:ctrlPr>
                                                <a:rPr lang="en-SG" sz="3200" b="0" i="1" smtClean="0">
                                                  <a:solidFill>
                                                    <a:srgbClr val="339933"/>
                                                  </a:solidFill>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func>
                                                <m:funcPr>
                                                  <m:ctrlPr>
                                                    <a:rPr lang="en-SG" sz="3200" b="0" i="1" smtClean="0">
                                                      <a:solidFill>
                                                        <a:srgbClr val="339933"/>
                                                      </a:solidFill>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e>
                                              </m:func>
                                            </m:e>
                                          </m:func>
                                        </m:sup>
                                      </m:sSup>
                                    </m:e>
                                  </m:d>
                                  <m:r>
                                    <a:rPr lang="en-SG" sz="3200" b="0" i="1" smtClean="0">
                                      <a:latin typeface="Cambria Math" panose="02040503050406030204" pitchFamily="18" charset="0"/>
                                    </a:rPr>
                                    <m:t>, </m:t>
                                  </m:r>
                                  <m:sSup>
                                    <m:sSupPr>
                                      <m:ctrlPr>
                                        <a:rPr lang="en-SG" sz="3200" b="0" i="1" smtClean="0">
                                          <a:solidFill>
                                            <a:srgbClr val="339933"/>
                                          </a:solidFill>
                                          <a:latin typeface="Cambria Math" panose="02040503050406030204" pitchFamily="18" charset="0"/>
                                        </a:rPr>
                                      </m:ctrlPr>
                                    </m:sSupPr>
                                    <m:e>
                                      <m:r>
                                        <a:rPr lang="en-SG" sz="3200" b="0" i="1" smtClean="0">
                                          <a:solidFill>
                                            <a:srgbClr val="339933"/>
                                          </a:solidFill>
                                          <a:latin typeface="Cambria Math" panose="02040503050406030204" pitchFamily="18" charset="0"/>
                                        </a:rPr>
                                        <m:t> </m:t>
                                      </m:r>
                                      <m:r>
                                        <a:rPr lang="en-SG" sz="3200" b="0" i="1" smtClean="0">
                                          <a:solidFill>
                                            <a:srgbClr val="339933"/>
                                          </a:solidFill>
                                          <a:latin typeface="Cambria Math" panose="02040503050406030204" pitchFamily="18" charset="0"/>
                                        </a:rPr>
                                        <m:t>𝑛</m:t>
                                      </m:r>
                                    </m:e>
                                    <m:sup>
                                      <m:r>
                                        <a:rPr lang="en-SG" sz="3200" b="0" i="1" smtClean="0">
                                          <a:solidFill>
                                            <a:srgbClr val="339933"/>
                                          </a:solidFill>
                                          <a:latin typeface="Cambria Math" panose="02040503050406030204" pitchFamily="18" charset="0"/>
                                        </a:rPr>
                                        <m:t>0.5</m:t>
                                      </m:r>
                                    </m:sup>
                                  </m:sSup>
                                </m:e>
                              </m:func>
                              <m:r>
                                <a:rPr lang="en-SG" sz="3200" b="0" i="1" smtClean="0">
                                  <a:latin typeface="Cambria Math" panose="02040503050406030204" pitchFamily="18" charset="0"/>
                                </a:rPr>
                                <m:t>, </m:t>
                              </m:r>
                            </m:e>
                          </m:func>
                        </m:e>
                      </m:func>
                    </m:oMath>
                  </m:oMathPara>
                </a14:m>
                <a:endParaRPr lang="en-SG" sz="3200" dirty="0" smtClean="0"/>
              </a:p>
              <a:p>
                <a:pPr>
                  <a:spcBef>
                    <a:spcPts val="600"/>
                  </a:spcBef>
                  <a:spcAft>
                    <a:spcPts val="600"/>
                  </a:spcAft>
                </a:pPr>
                <a14:m>
                  <m:oMath xmlns:m="http://schemas.openxmlformats.org/officeDocument/2006/math">
                    <m:r>
                      <a:rPr lang="en-SG" sz="3200" i="1">
                        <a:latin typeface="Cambria Math" panose="02040503050406030204" pitchFamily="18" charset="0"/>
                      </a:rPr>
                      <m:t>70</m:t>
                    </m:r>
                    <m:r>
                      <a:rPr lang="en-SG" sz="3200" i="1">
                        <a:latin typeface="Cambria Math" panose="02040503050406030204" pitchFamily="18" charset="0"/>
                      </a:rPr>
                      <m:t>𝑛</m:t>
                    </m:r>
                    <m:r>
                      <a:rPr lang="en-SG" sz="3200" i="1">
                        <a:latin typeface="Cambria Math" panose="02040503050406030204" pitchFamily="18" charset="0"/>
                      </a:rPr>
                      <m:t>, </m:t>
                    </m:r>
                    <m:sSup>
                      <m:sSupPr>
                        <m:ctrlPr>
                          <a:rPr lang="en-SG" sz="3200" i="1">
                            <a:latin typeface="Cambria Math" panose="02040503050406030204" pitchFamily="18" charset="0"/>
                          </a:rPr>
                        </m:ctrlPr>
                      </m:sSupPr>
                      <m:e>
                        <m:r>
                          <a:rPr lang="en-SG" sz="3200" i="1">
                            <a:latin typeface="Cambria Math" panose="02040503050406030204" pitchFamily="18" charset="0"/>
                          </a:rPr>
                          <m:t>2</m:t>
                        </m:r>
                      </m:e>
                      <m:sup>
                        <m:r>
                          <a:rPr lang="en-SG" sz="3200" i="1">
                            <a:latin typeface="Cambria Math" panose="02040503050406030204" pitchFamily="18" charset="0"/>
                          </a:rPr>
                          <m:t>𝑛</m:t>
                        </m:r>
                      </m:sup>
                    </m:sSup>
                    <m:r>
                      <a:rPr lang="en-SG" sz="3200" i="1">
                        <a:latin typeface="Cambria Math" panose="02040503050406030204" pitchFamily="18" charset="0"/>
                      </a:rPr>
                      <m:t>, </m:t>
                    </m:r>
                    <m:sSup>
                      <m:sSupPr>
                        <m:ctrlPr>
                          <a:rPr lang="en-SG" sz="3200" i="1" smtClean="0">
                            <a:solidFill>
                              <a:srgbClr val="FF0000"/>
                            </a:solidFill>
                            <a:latin typeface="Cambria Math" panose="02040503050406030204" pitchFamily="18" charset="0"/>
                          </a:rPr>
                        </m:ctrlPr>
                      </m:sSupPr>
                      <m:e>
                        <m:d>
                          <m:dPr>
                            <m:ctrlPr>
                              <a:rPr lang="en-SG" sz="3200" i="1" smtClean="0">
                                <a:solidFill>
                                  <a:srgbClr val="FF0000"/>
                                </a:solidFill>
                                <a:latin typeface="Cambria Math" panose="02040503050406030204" pitchFamily="18" charset="0"/>
                              </a:rPr>
                            </m:ctrlPr>
                          </m:dPr>
                          <m:e>
                            <m:func>
                              <m:funcPr>
                                <m:ctrlPr>
                                  <a:rPr lang="en-SG" sz="3200" i="1">
                                    <a:solidFill>
                                      <a:srgbClr val="FF0000"/>
                                    </a:solidFill>
                                    <a:latin typeface="Cambria Math" panose="02040503050406030204" pitchFamily="18" charset="0"/>
                                  </a:rPr>
                                </m:ctrlPr>
                              </m:funcPr>
                              <m:fName>
                                <m:r>
                                  <m:rPr>
                                    <m:sty m:val="p"/>
                                  </m:rPr>
                                  <a:rPr lang="en-SG" sz="3200">
                                    <a:solidFill>
                                      <a:srgbClr val="FF0000"/>
                                    </a:solidFill>
                                    <a:latin typeface="Cambria Math" panose="02040503050406030204" pitchFamily="18" charset="0"/>
                                  </a:rPr>
                                  <m:t>lg</m:t>
                                </m:r>
                              </m:fName>
                              <m:e>
                                <m:r>
                                  <a:rPr lang="en-SG" sz="3200" i="1">
                                    <a:solidFill>
                                      <a:srgbClr val="FF0000"/>
                                    </a:solidFill>
                                    <a:latin typeface="Cambria Math" panose="02040503050406030204" pitchFamily="18" charset="0"/>
                                  </a:rPr>
                                  <m:t>𝑛</m:t>
                                </m:r>
                              </m:e>
                            </m:func>
                          </m:e>
                        </m:d>
                      </m:e>
                      <m:sup>
                        <m:r>
                          <a:rPr lang="en-SG" sz="3200" i="1">
                            <a:solidFill>
                              <a:srgbClr val="FF0000"/>
                            </a:solidFill>
                            <a:latin typeface="Cambria Math" panose="02040503050406030204" pitchFamily="18" charset="0"/>
                          </a:rPr>
                          <m:t>5</m:t>
                        </m:r>
                      </m:sup>
                    </m:sSup>
                    <m:r>
                      <a:rPr lang="en-SG" sz="3200" i="1">
                        <a:latin typeface="Cambria Math" panose="02040503050406030204" pitchFamily="18" charset="0"/>
                      </a:rPr>
                      <m:t>,</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𝑛</m:t>
                        </m:r>
                      </m:e>
                      <m:sup>
                        <m:r>
                          <a:rPr lang="en-SG" sz="3200" b="0" i="1" smtClean="0">
                            <a:latin typeface="Cambria Math" panose="02040503050406030204" pitchFamily="18" charset="0"/>
                          </a:rPr>
                          <m:t>2</m:t>
                        </m:r>
                      </m:sup>
                    </m:sSup>
                    <m:r>
                      <a:rPr lang="en-SG" sz="3200" b="0" i="1" smtClean="0">
                        <a:latin typeface="Cambria Math" panose="02040503050406030204" pitchFamily="18" charset="0"/>
                      </a:rPr>
                      <m:t>+100</m:t>
                    </m:r>
                    <m:r>
                      <a:rPr lang="en-SG" sz="3200" b="0" i="1" smtClean="0">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𝑛</m:t>
                        </m:r>
                      </m:e>
                      <m:sup>
                        <m:r>
                          <a:rPr lang="en-SG" sz="3200" b="0" i="1" smtClean="0">
                            <a:latin typeface="Cambria Math" panose="02040503050406030204" pitchFamily="18" charset="0"/>
                          </a:rPr>
                          <m:t>3</m:t>
                        </m:r>
                      </m:sup>
                    </m:sSup>
                    <m:r>
                      <a:rPr lang="en-SG" sz="3200" b="0" i="1" smtClean="0">
                        <a:latin typeface="Cambria Math" panose="02040503050406030204" pitchFamily="18" charset="0"/>
                      </a:rPr>
                      <m:t>, </m:t>
                    </m:r>
                    <m:r>
                      <a:rPr lang="en-SG" sz="3200" b="0" i="1" smtClean="0">
                        <a:latin typeface="Cambria Math" panose="02040503050406030204" pitchFamily="18" charset="0"/>
                      </a:rPr>
                      <m:t>𝑛</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e>
                    </m:func>
                    <m:r>
                      <a:rPr lang="en-SG" sz="3200" b="0" i="1" smtClean="0">
                        <a:latin typeface="Cambria Math" panose="02040503050406030204" pitchFamily="18" charset="0"/>
                      </a:rPr>
                      <m:t> </m:t>
                    </m:r>
                  </m:oMath>
                </a14:m>
                <a:r>
                  <a:rPr lang="en-SG" sz="3200" dirty="0" smtClean="0"/>
                  <a:t> </a:t>
                </a:r>
                <a:endParaRPr lang="en-SG"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598712" y="1610592"/>
                <a:ext cx="10755088" cy="1207831"/>
              </a:xfrm>
              <a:prstGeom prst="rect">
                <a:avLst/>
              </a:prstGeom>
              <a:blipFill>
                <a:blip r:embed="rId3"/>
                <a:stretch>
                  <a:fillRect/>
                </a:stretch>
              </a:blipFill>
            </p:spPr>
            <p:txBody>
              <a:bodyPr/>
              <a:lstStyle/>
              <a:p>
                <a:r>
                  <a:rPr lang="en-SG">
                    <a:noFill/>
                  </a:rPr>
                  <a:t> </a:t>
                </a:r>
              </a:p>
            </p:txBody>
          </p:sp>
        </mc:Fallback>
      </mc:AlternateContent>
      <p:sp>
        <p:nvSpPr>
          <p:cNvPr id="3" name="Date Placeholder 2"/>
          <p:cNvSpPr>
            <a:spLocks noGrp="1"/>
          </p:cNvSpPr>
          <p:nvPr>
            <p:ph type="dt" sz="half" idx="10"/>
          </p:nvPr>
        </p:nvSpPr>
        <p:spPr/>
        <p:txBody>
          <a:bodyPr/>
          <a:lstStyle/>
          <a:p>
            <a:fld id="{8E1EA970-3EB6-449F-8C67-6B0C6034DCC8}" type="datetime3">
              <a:rPr lang="en-US" smtClean="0"/>
              <a:t>9 July 2020</a:t>
            </a:fld>
            <a:endParaRPr lang="en-SG"/>
          </a:p>
        </p:txBody>
      </p:sp>
    </p:spTree>
    <p:extLst>
      <p:ext uri="{BB962C8B-B14F-4D97-AF65-F5344CB8AC3E}">
        <p14:creationId xmlns:p14="http://schemas.microsoft.com/office/powerpoint/2010/main" val="26908389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Classes of functions</a:t>
            </a:r>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38</a:t>
            </a:fld>
            <a:endParaRPr lang="en-SG"/>
          </a:p>
        </p:txBody>
      </p:sp>
      <mc:AlternateContent xmlns:mc="http://schemas.openxmlformats.org/markup-compatibility/2006" xmlns:a14="http://schemas.microsoft.com/office/drawing/2010/main">
        <mc:Choice Requires="a14">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4096017724"/>
                  </p:ext>
                </p:extLst>
              </p:nvPr>
            </p:nvGraphicFramePr>
            <p:xfrm>
              <a:off x="527956" y="3327143"/>
              <a:ext cx="10896600" cy="2821306"/>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38862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388620">
                    <a:tc>
                      <a:txBody>
                        <a:bodyPr/>
                        <a:lstStyle/>
                        <a:p>
                          <a:pPr algn="ctr"/>
                          <a:r>
                            <a:rPr lang="en-SG" sz="2400" dirty="0"/>
                            <a:t>1</a:t>
                          </a:r>
                        </a:p>
                      </a:txBody>
                      <a:tcPr marL="68580" marR="68580" marT="34290" marB="34290"/>
                    </a:tc>
                    <a:tc>
                      <a:txBody>
                        <a:bodyPr/>
                        <a:lstStyle/>
                        <a:p>
                          <a:r>
                            <a:rPr lang="en-SG" sz="2400" dirty="0"/>
                            <a:t>Constant</a:t>
                          </a:r>
                        </a:p>
                      </a:txBody>
                      <a:tcPr marL="68580" marR="68580" marT="34290" marB="34290"/>
                    </a:tc>
                    <a:tc>
                      <a:txBody>
                        <a:bodyPr/>
                        <a:lstStyle/>
                        <a:p>
                          <a:pPr/>
                          <a14:m>
                            <m:oMathPara xmlns:m="http://schemas.openxmlformats.org/officeDocument/2006/math">
                              <m:oMathParaPr>
                                <m:jc m:val="left"/>
                              </m:oMathParaPr>
                              <m:oMath xmlns:m="http://schemas.openxmlformats.org/officeDocument/2006/math">
                                <m:sSup>
                                  <m:sSupPr>
                                    <m:ctrlPr>
                                      <a:rPr lang="en-SG" sz="2400" i="1" smtClean="0">
                                        <a:solidFill>
                                          <a:srgbClr val="339933"/>
                                        </a:solidFill>
                                        <a:latin typeface="Cambria Math" panose="02040503050406030204" pitchFamily="18" charset="0"/>
                                      </a:rPr>
                                    </m:ctrlPr>
                                  </m:sSupPr>
                                  <m:e>
                                    <m:r>
                                      <a:rPr lang="en-SG" sz="2400" b="0" i="1" smtClean="0">
                                        <a:solidFill>
                                          <a:srgbClr val="339933"/>
                                        </a:solidFill>
                                        <a:latin typeface="Cambria Math" panose="02040503050406030204" pitchFamily="18" charset="0"/>
                                      </a:rPr>
                                      <m:t>2</m:t>
                                    </m:r>
                                  </m:e>
                                  <m:sup>
                                    <m:r>
                                      <a:rPr lang="en-SG" sz="2400" b="0" i="1" smtClean="0">
                                        <a:solidFill>
                                          <a:srgbClr val="339933"/>
                                        </a:solidFill>
                                        <a:latin typeface="Cambria Math" panose="02040503050406030204" pitchFamily="18" charset="0"/>
                                      </a:rPr>
                                      <m:t>1000</m:t>
                                    </m:r>
                                  </m:sup>
                                </m:sSup>
                              </m:oMath>
                            </m:oMathPara>
                          </a14:m>
                          <a:endParaRPr lang="en-SG" sz="2400" dirty="0">
                            <a:solidFill>
                              <a:srgbClr val="339933"/>
                            </a:solidFill>
                          </a:endParaRPr>
                        </a:p>
                      </a:txBody>
                      <a:tcPr marL="68580" marR="68580" marT="34290" marB="34290"/>
                    </a:tc>
                    <a:extLst>
                      <a:ext uri="{0D108BD9-81ED-4DB2-BD59-A6C34878D82A}">
                        <a16:rowId xmlns:a16="http://schemas.microsoft.com/office/drawing/2014/main" val="553966198"/>
                      </a:ext>
                    </a:extLst>
                  </a:tr>
                  <a:tr h="388620">
                    <a:tc>
                      <a:txBody>
                        <a:bodyPr/>
                        <a:lstStyle/>
                        <a:p>
                          <a:pPr algn="ctr"/>
                          <a:r>
                            <a:rPr lang="en-SG" sz="2400" dirty="0"/>
                            <a:t>2</a:t>
                          </a:r>
                        </a:p>
                      </a:txBody>
                      <a:tcPr marL="68580" marR="68580" marT="34290" marB="34290"/>
                    </a:tc>
                    <a:tc>
                      <a:txBody>
                        <a:bodyPr/>
                        <a:lstStyle/>
                        <a:p>
                          <a:r>
                            <a:rPr lang="en-SG" sz="2400" dirty="0" smtClean="0"/>
                            <a:t>Log-logarithmic</a:t>
                          </a:r>
                          <a:endParaRPr lang="en-SG" sz="2400" dirty="0"/>
                        </a:p>
                      </a:txBody>
                      <a:tcPr marL="68580" marR="68580" marT="34290" marB="34290"/>
                    </a:tc>
                    <a:tc>
                      <a:txBody>
                        <a:bodyPr/>
                        <a:lstStyle/>
                        <a:p>
                          <a:pPr/>
                          <a14:m>
                            <m:oMathPara xmlns:m="http://schemas.openxmlformats.org/officeDocument/2006/math">
                              <m:oMathParaPr>
                                <m:jc m:val="left"/>
                              </m:oMathParaPr>
                              <m:oMath xmlns:m="http://schemas.openxmlformats.org/officeDocument/2006/math">
                                <m:func>
                                  <m:funcPr>
                                    <m:ctrlPr>
                                      <a:rPr lang="en-SG" sz="2400" i="1" smtClean="0">
                                        <a:solidFill>
                                          <a:srgbClr val="339933"/>
                                        </a:solidFill>
                                        <a:latin typeface="Cambria Math" panose="02040503050406030204" pitchFamily="18" charset="0"/>
                                      </a:rPr>
                                    </m:ctrlPr>
                                  </m:funcPr>
                                  <m:fName>
                                    <m:sSub>
                                      <m:sSubPr>
                                        <m:ctrlPr>
                                          <a:rPr lang="en-SG" sz="2400" i="1" smtClean="0">
                                            <a:solidFill>
                                              <a:srgbClr val="339933"/>
                                            </a:solidFill>
                                            <a:latin typeface="Cambria Math" panose="02040503050406030204" pitchFamily="18" charset="0"/>
                                          </a:rPr>
                                        </m:ctrlPr>
                                      </m:sSubPr>
                                      <m:e>
                                        <m:r>
                                          <m:rPr>
                                            <m:sty m:val="p"/>
                                          </m:rPr>
                                          <a:rPr lang="en-SG" sz="2400" i="0" smtClean="0">
                                            <a:solidFill>
                                              <a:srgbClr val="339933"/>
                                            </a:solidFill>
                                            <a:latin typeface="Cambria Math" panose="02040503050406030204" pitchFamily="18" charset="0"/>
                                          </a:rPr>
                                          <m:t>log</m:t>
                                        </m:r>
                                      </m:e>
                                      <m:sub>
                                        <m:r>
                                          <a:rPr lang="en-SG" sz="2400" b="0" i="1" smtClean="0">
                                            <a:solidFill>
                                              <a:srgbClr val="339933"/>
                                            </a:solidFill>
                                            <a:latin typeface="Cambria Math" panose="02040503050406030204" pitchFamily="18" charset="0"/>
                                          </a:rPr>
                                          <m:t>3</m:t>
                                        </m:r>
                                      </m:sub>
                                    </m:sSub>
                                  </m:fName>
                                  <m:e>
                                    <m:d>
                                      <m:dPr>
                                        <m:ctrlPr>
                                          <a:rPr lang="en-SG" sz="2400" i="1" smtClean="0">
                                            <a:solidFill>
                                              <a:srgbClr val="339933"/>
                                            </a:solidFill>
                                            <a:latin typeface="Cambria Math" panose="02040503050406030204" pitchFamily="18" charset="0"/>
                                          </a:rPr>
                                        </m:ctrlPr>
                                      </m:dPr>
                                      <m:e>
                                        <m:sSup>
                                          <m:sSupPr>
                                            <m:ctrlPr>
                                              <a:rPr lang="en-SG" sz="2400" i="1" smtClean="0">
                                                <a:solidFill>
                                                  <a:srgbClr val="339933"/>
                                                </a:solidFill>
                                                <a:latin typeface="Cambria Math" panose="02040503050406030204" pitchFamily="18" charset="0"/>
                                              </a:rPr>
                                            </m:ctrlPr>
                                          </m:sSupPr>
                                          <m:e>
                                            <m:r>
                                              <a:rPr lang="en-SG" sz="2400" b="0" i="1" smtClean="0">
                                                <a:solidFill>
                                                  <a:srgbClr val="339933"/>
                                                </a:solidFill>
                                                <a:latin typeface="Cambria Math" panose="02040503050406030204" pitchFamily="18" charset="0"/>
                                              </a:rPr>
                                              <m:t>3</m:t>
                                            </m:r>
                                          </m:e>
                                          <m:sup>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r>
                                                      <a:rPr lang="en-SG" sz="2400" b="0" i="1" smtClean="0">
                                                        <a:solidFill>
                                                          <a:srgbClr val="339933"/>
                                                        </a:solidFill>
                                                        <a:latin typeface="Cambria Math" panose="02040503050406030204" pitchFamily="18" charset="0"/>
                                                      </a:rPr>
                                                      <m:t>𝑛</m:t>
                                                    </m:r>
                                                  </m:e>
                                                </m:func>
                                              </m:e>
                                            </m:func>
                                          </m:sup>
                                        </m:sSup>
                                      </m:e>
                                    </m:d>
                                    <m:r>
                                      <a:rPr lang="en-SG" sz="2400" b="0" i="1" smtClean="0">
                                        <a:solidFill>
                                          <a:schemeClr val="tx1"/>
                                        </a:solidFill>
                                        <a:latin typeface="Cambria Math" panose="02040503050406030204" pitchFamily="18" charset="0"/>
                                      </a:rPr>
                                      <m:t>=</m:t>
                                    </m:r>
                                    <m:func>
                                      <m:funcPr>
                                        <m:ctrlPr>
                                          <a:rPr lang="en-SG" sz="2400" b="0" i="1" smtClean="0">
                                            <a:solidFill>
                                              <a:schemeClr val="tx1"/>
                                            </a:solidFill>
                                            <a:latin typeface="Cambria Math" panose="02040503050406030204" pitchFamily="18" charset="0"/>
                                          </a:rPr>
                                        </m:ctrlPr>
                                      </m:funcPr>
                                      <m:fName>
                                        <m:r>
                                          <m:rPr>
                                            <m:sty m:val="p"/>
                                          </m:rPr>
                                          <a:rPr lang="en-SG" sz="2400" b="0" i="0" smtClean="0">
                                            <a:solidFill>
                                              <a:schemeClr val="tx1"/>
                                            </a:solidFill>
                                            <a:latin typeface="Cambria Math" panose="02040503050406030204" pitchFamily="18" charset="0"/>
                                          </a:rPr>
                                          <m:t>lg</m:t>
                                        </m:r>
                                      </m:fName>
                                      <m:e>
                                        <m:func>
                                          <m:funcPr>
                                            <m:ctrlPr>
                                              <a:rPr lang="en-SG" sz="2400" b="0" i="1" smtClean="0">
                                                <a:solidFill>
                                                  <a:schemeClr val="tx1"/>
                                                </a:solidFill>
                                                <a:latin typeface="Cambria Math" panose="02040503050406030204" pitchFamily="18" charset="0"/>
                                              </a:rPr>
                                            </m:ctrlPr>
                                          </m:funcPr>
                                          <m:fName>
                                            <m:r>
                                              <m:rPr>
                                                <m:sty m:val="p"/>
                                              </m:rPr>
                                              <a:rPr lang="en-SG" sz="2400" b="0" i="0" smtClean="0">
                                                <a:solidFill>
                                                  <a:schemeClr val="tx1"/>
                                                </a:solidFill>
                                                <a:latin typeface="Cambria Math" panose="02040503050406030204" pitchFamily="18" charset="0"/>
                                              </a:rPr>
                                              <m:t>lg</m:t>
                                            </m:r>
                                          </m:fName>
                                          <m:e>
                                            <m:r>
                                              <a:rPr lang="en-SG" sz="2400" b="0" i="1" smtClean="0">
                                                <a:solidFill>
                                                  <a:schemeClr val="tx1"/>
                                                </a:solidFill>
                                                <a:latin typeface="Cambria Math" panose="02040503050406030204" pitchFamily="18" charset="0"/>
                                              </a:rPr>
                                              <m:t>𝑛</m:t>
                                            </m:r>
                                          </m:e>
                                        </m:func>
                                      </m:e>
                                    </m:func>
                                  </m:e>
                                </m:func>
                              </m:oMath>
                            </m:oMathPara>
                          </a14:m>
                          <a:endParaRPr lang="en-SG" sz="2400" dirty="0"/>
                        </a:p>
                      </a:txBody>
                      <a:tcPr marL="68580" marR="68580" marT="34290" marB="34290"/>
                    </a:tc>
                    <a:extLst>
                      <a:ext uri="{0D108BD9-81ED-4DB2-BD59-A6C34878D82A}">
                        <a16:rowId xmlns:a16="http://schemas.microsoft.com/office/drawing/2014/main" val="1067747072"/>
                      </a:ext>
                    </a:extLst>
                  </a:tr>
                  <a:tr h="388620">
                    <a:tc>
                      <a:txBody>
                        <a:bodyPr/>
                        <a:lstStyle/>
                        <a:p>
                          <a:pPr algn="ctr"/>
                          <a:r>
                            <a:rPr lang="en-SG" sz="2400" dirty="0"/>
                            <a:t>3</a:t>
                          </a:r>
                        </a:p>
                      </a:txBody>
                      <a:tcPr marL="68580" marR="68580" marT="34290" marB="34290"/>
                    </a:tc>
                    <a:tc>
                      <a:txBody>
                        <a:bodyPr/>
                        <a:lstStyle/>
                        <a:p>
                          <a:r>
                            <a:rPr lang="en-SG" sz="2400" dirty="0" smtClean="0"/>
                            <a:t>Logarithm</a:t>
                          </a:r>
                          <a:endParaRPr lang="en-SG" sz="2400" dirty="0"/>
                        </a:p>
                      </a:txBody>
                      <a:tcPr marL="68580" marR="68580" marT="34290" marB="34290"/>
                    </a:tc>
                    <a:tc>
                      <a:txBody>
                        <a:bodyPr/>
                        <a:lstStyle/>
                        <a:p>
                          <a:r>
                            <a:rPr lang="en-SG" sz="2400" dirty="0" smtClean="0">
                              <a:solidFill>
                                <a:srgbClr val="339933"/>
                              </a:solidFill>
                            </a:rPr>
                            <a:t>-</a:t>
                          </a:r>
                          <a:endParaRPr lang="en-SG" sz="2400" dirty="0">
                            <a:solidFill>
                              <a:srgbClr val="339933"/>
                            </a:solidFill>
                          </a:endParaRPr>
                        </a:p>
                      </a:txBody>
                      <a:tcPr marL="68580" marR="68580" marT="34290" marB="34290"/>
                    </a:tc>
                    <a:extLst>
                      <a:ext uri="{0D108BD9-81ED-4DB2-BD59-A6C34878D82A}">
                        <a16:rowId xmlns:a16="http://schemas.microsoft.com/office/drawing/2014/main" val="2061905385"/>
                      </a:ext>
                    </a:extLst>
                  </a:tr>
                  <a:tr h="388620">
                    <a:tc>
                      <a:txBody>
                        <a:bodyPr/>
                        <a:lstStyle/>
                        <a:p>
                          <a:pPr algn="ctr"/>
                          <a:r>
                            <a:rPr lang="en-SG" sz="2400" dirty="0"/>
                            <a:t>4</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err="1" smtClean="0"/>
                            <a:t>Polylogarithmic</a:t>
                          </a:r>
                          <a:endParaRPr lang="en-SG" sz="2400" dirty="0" smtClean="0"/>
                        </a:p>
                      </a:txBody>
                      <a:tcPr marL="68580" marR="68580" marT="34290" marB="34290"/>
                    </a:tc>
                    <a:tc>
                      <a:txBody>
                        <a:bodyPr/>
                        <a:lstStyle/>
                        <a:p>
                          <a:pPr/>
                          <a14:m>
                            <m:oMathPara xmlns:m="http://schemas.openxmlformats.org/officeDocument/2006/math">
                              <m:oMathParaPr>
                                <m:jc m:val="left"/>
                              </m:oMathParaPr>
                              <m:oMath xmlns:m="http://schemas.openxmlformats.org/officeDocument/2006/math">
                                <m:sSup>
                                  <m:sSupPr>
                                    <m:ctrlPr>
                                      <a:rPr lang="en-SG" sz="2400" i="1" smtClean="0">
                                        <a:solidFill>
                                          <a:srgbClr val="FF0000"/>
                                        </a:solidFill>
                                        <a:latin typeface="Cambria Math" panose="02040503050406030204" pitchFamily="18" charset="0"/>
                                      </a:rPr>
                                    </m:ctrlPr>
                                  </m:sSupPr>
                                  <m:e>
                                    <m:d>
                                      <m:dPr>
                                        <m:ctrlPr>
                                          <a:rPr lang="en-SG" sz="2400" i="1">
                                            <a:solidFill>
                                              <a:srgbClr val="FF0000"/>
                                            </a:solidFill>
                                            <a:latin typeface="Cambria Math" panose="02040503050406030204" pitchFamily="18" charset="0"/>
                                          </a:rPr>
                                        </m:ctrlPr>
                                      </m:dPr>
                                      <m:e>
                                        <m:func>
                                          <m:funcPr>
                                            <m:ctrlPr>
                                              <a:rPr lang="en-SG" sz="2400" i="1">
                                                <a:solidFill>
                                                  <a:srgbClr val="FF0000"/>
                                                </a:solidFill>
                                                <a:latin typeface="Cambria Math" panose="02040503050406030204" pitchFamily="18" charset="0"/>
                                              </a:rPr>
                                            </m:ctrlPr>
                                          </m:funcPr>
                                          <m:fName>
                                            <m:r>
                                              <m:rPr>
                                                <m:sty m:val="p"/>
                                              </m:rPr>
                                              <a:rPr lang="en-SG" sz="2400">
                                                <a:solidFill>
                                                  <a:srgbClr val="FF0000"/>
                                                </a:solidFill>
                                                <a:latin typeface="Cambria Math" panose="02040503050406030204" pitchFamily="18" charset="0"/>
                                              </a:rPr>
                                              <m:t>lg</m:t>
                                            </m:r>
                                          </m:fName>
                                          <m:e>
                                            <m:r>
                                              <a:rPr lang="en-SG" sz="2400" i="1">
                                                <a:solidFill>
                                                  <a:srgbClr val="FF0000"/>
                                                </a:solidFill>
                                                <a:latin typeface="Cambria Math" panose="02040503050406030204" pitchFamily="18" charset="0"/>
                                              </a:rPr>
                                              <m:t>𝑛</m:t>
                                            </m:r>
                                          </m:e>
                                        </m:func>
                                      </m:e>
                                    </m:d>
                                  </m:e>
                                  <m:sup>
                                    <m:r>
                                      <a:rPr lang="en-SG" sz="2400" i="1">
                                        <a:solidFill>
                                          <a:srgbClr val="FF0000"/>
                                        </a:solidFill>
                                        <a:latin typeface="Cambria Math" panose="02040503050406030204" pitchFamily="18" charset="0"/>
                                      </a:rPr>
                                      <m:t>5</m:t>
                                    </m:r>
                                  </m:sup>
                                </m:sSup>
                                <m:r>
                                  <a:rPr lang="en-SG" sz="2400" b="0" i="1" smtClean="0">
                                    <a:solidFill>
                                      <a:schemeClr val="tx1"/>
                                    </a:solidFill>
                                    <a:latin typeface="Cambria Math" panose="02040503050406030204" pitchFamily="18" charset="0"/>
                                  </a:rPr>
                                  <m:t>=</m:t>
                                </m:r>
                                <m:sSup>
                                  <m:sSupPr>
                                    <m:ctrlPr>
                                      <a:rPr lang="en-SG" sz="2400" b="0" i="1" smtClean="0">
                                        <a:solidFill>
                                          <a:schemeClr val="tx1"/>
                                        </a:solidFill>
                                        <a:latin typeface="Cambria Math" panose="02040503050406030204" pitchFamily="18" charset="0"/>
                                      </a:rPr>
                                    </m:ctrlPr>
                                  </m:sSupPr>
                                  <m:e>
                                    <m:r>
                                      <a:rPr lang="en-SG" sz="2400" b="0" i="1" smtClean="0">
                                        <a:solidFill>
                                          <a:schemeClr val="tx1"/>
                                        </a:solidFill>
                                        <a:latin typeface="Cambria Math" panose="02040503050406030204" pitchFamily="18" charset="0"/>
                                      </a:rPr>
                                      <m:t>𝑙𝑔</m:t>
                                    </m:r>
                                  </m:e>
                                  <m:sup>
                                    <m:r>
                                      <a:rPr lang="en-SG" sz="2400" b="0" i="1" smtClean="0">
                                        <a:solidFill>
                                          <a:schemeClr val="tx1"/>
                                        </a:solidFill>
                                        <a:latin typeface="Cambria Math" panose="02040503050406030204" pitchFamily="18" charset="0"/>
                                      </a:rPr>
                                      <m:t>5</m:t>
                                    </m:r>
                                  </m:sup>
                                </m:sSup>
                                <m:r>
                                  <a:rPr lang="en-SG" sz="2400" b="0" i="1" smtClean="0">
                                    <a:solidFill>
                                      <a:schemeClr val="tx1"/>
                                    </a:solidFill>
                                    <a:latin typeface="Cambria Math" panose="02040503050406030204" pitchFamily="18" charset="0"/>
                                  </a:rPr>
                                  <m:t>𝑛</m:t>
                                </m:r>
                              </m:oMath>
                            </m:oMathPara>
                          </a14:m>
                          <a:endParaRPr lang="en-SG" sz="2400" dirty="0"/>
                        </a:p>
                      </a:txBody>
                      <a:tcPr marL="68580" marR="68580" marT="34290" marB="34290"/>
                    </a:tc>
                    <a:extLst>
                      <a:ext uri="{0D108BD9-81ED-4DB2-BD59-A6C34878D82A}">
                        <a16:rowId xmlns:a16="http://schemas.microsoft.com/office/drawing/2014/main" val="2640730261"/>
                      </a:ext>
                    </a:extLst>
                  </a:tr>
                  <a:tr h="388620">
                    <a:tc>
                      <a:txBody>
                        <a:bodyPr/>
                        <a:lstStyle/>
                        <a:p>
                          <a:pPr algn="ctr"/>
                          <a:r>
                            <a:rPr lang="en-SG" sz="2400" dirty="0"/>
                            <a:t>5</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Radicals</a:t>
                          </a:r>
                        </a:p>
                      </a:txBody>
                      <a:tcPr marL="68580" marR="68580" marT="34290" marB="34290"/>
                    </a:tc>
                    <a:tc>
                      <a:txBody>
                        <a:bodyPr/>
                        <a:lstStyle/>
                        <a:p>
                          <a:pPr/>
                          <a14:m>
                            <m:oMathPara xmlns:m="http://schemas.openxmlformats.org/officeDocument/2006/math">
                              <m:oMathParaPr>
                                <m:jc m:val="left"/>
                              </m:oMathParaPr>
                              <m:oMath xmlns:m="http://schemas.openxmlformats.org/officeDocument/2006/math">
                                <m:sSup>
                                  <m:sSupPr>
                                    <m:ctrlPr>
                                      <a:rPr lang="en-SG" sz="2400" i="1" smtClean="0">
                                        <a:solidFill>
                                          <a:srgbClr val="FF0000"/>
                                        </a:solidFill>
                                        <a:latin typeface="Cambria Math" panose="02040503050406030204" pitchFamily="18" charset="0"/>
                                      </a:rPr>
                                    </m:ctrlPr>
                                  </m:sSupPr>
                                  <m:e>
                                    <m:r>
                                      <a:rPr lang="en-SG" sz="2400" b="0" i="1" smtClean="0">
                                        <a:solidFill>
                                          <a:srgbClr val="FF0000"/>
                                        </a:solidFill>
                                        <a:latin typeface="Cambria Math" panose="02040503050406030204" pitchFamily="18" charset="0"/>
                                      </a:rPr>
                                      <m:t>𝑛</m:t>
                                    </m:r>
                                  </m:e>
                                  <m:sup>
                                    <m:r>
                                      <a:rPr lang="en-SG" sz="2400" b="0" i="1" smtClean="0">
                                        <a:solidFill>
                                          <a:srgbClr val="FF0000"/>
                                        </a:solidFill>
                                        <a:latin typeface="Cambria Math" panose="02040503050406030204" pitchFamily="18" charset="0"/>
                                      </a:rPr>
                                      <m:t>0.5</m:t>
                                    </m:r>
                                  </m:sup>
                                </m:sSup>
                                <m:r>
                                  <a:rPr lang="en-SG" sz="2400" b="0" i="1" smtClean="0">
                                    <a:latin typeface="Cambria Math" panose="02040503050406030204" pitchFamily="18" charset="0"/>
                                  </a:rPr>
                                  <m:t>=</m:t>
                                </m:r>
                                <m:sSup>
                                  <m:sSupPr>
                                    <m:ctrlPr>
                                      <a:rPr lang="en-SG" sz="2400" b="0" i="1" smtClean="0">
                                        <a:latin typeface="Cambria Math" panose="02040503050406030204" pitchFamily="18" charset="0"/>
                                      </a:rPr>
                                    </m:ctrlPr>
                                  </m:sSupPr>
                                  <m:e>
                                    <m:r>
                                      <a:rPr lang="en-SG" sz="2400" b="0" i="1" smtClean="0">
                                        <a:latin typeface="Cambria Math" panose="02040503050406030204" pitchFamily="18" charset="0"/>
                                      </a:rPr>
                                      <m:t>𝑛</m:t>
                                    </m:r>
                                  </m:e>
                                  <m:sup>
                                    <m:f>
                                      <m:fPr>
                                        <m:ctrlPr>
                                          <a:rPr lang="en-SG" sz="2400" b="0" i="1" smtClean="0">
                                            <a:latin typeface="Cambria Math" panose="02040503050406030204" pitchFamily="18" charset="0"/>
                                          </a:rPr>
                                        </m:ctrlPr>
                                      </m:fPr>
                                      <m:num>
                                        <m:r>
                                          <a:rPr lang="en-SG" sz="2400" b="0" i="1" smtClean="0">
                                            <a:latin typeface="Cambria Math" panose="02040503050406030204" pitchFamily="18" charset="0"/>
                                          </a:rPr>
                                          <m:t>1</m:t>
                                        </m:r>
                                      </m:num>
                                      <m:den>
                                        <m:r>
                                          <a:rPr lang="en-SG" sz="2400" b="0" i="1" smtClean="0">
                                            <a:latin typeface="Cambria Math" panose="02040503050406030204" pitchFamily="18" charset="0"/>
                                          </a:rPr>
                                          <m:t>2</m:t>
                                        </m:r>
                                      </m:den>
                                    </m:f>
                                  </m:sup>
                                </m:sSup>
                                <m:r>
                                  <a:rPr lang="en-SG" sz="2400" b="0" i="1" smtClean="0">
                                    <a:latin typeface="Cambria Math" panose="02040503050406030204" pitchFamily="18" charset="0"/>
                                  </a:rPr>
                                  <m:t>=</m:t>
                                </m:r>
                                <m:rad>
                                  <m:radPr>
                                    <m:degHide m:val="on"/>
                                    <m:ctrlPr>
                                      <a:rPr lang="en-SG" sz="2400" b="0" i="1" smtClean="0">
                                        <a:latin typeface="Cambria Math" panose="02040503050406030204" pitchFamily="18" charset="0"/>
                                      </a:rPr>
                                    </m:ctrlPr>
                                  </m:radPr>
                                  <m:deg/>
                                  <m:e>
                                    <m:r>
                                      <a:rPr lang="en-SG" sz="2400" b="0" i="1" smtClean="0">
                                        <a:latin typeface="Cambria Math" panose="02040503050406030204" pitchFamily="18" charset="0"/>
                                      </a:rPr>
                                      <m:t>𝑛</m:t>
                                    </m:r>
                                  </m:e>
                                </m:rad>
                              </m:oMath>
                            </m:oMathPara>
                          </a14:m>
                          <a:endParaRPr lang="en-SG" sz="2400" dirty="0"/>
                        </a:p>
                      </a:txBody>
                      <a:tcPr marL="68580" marR="68580" marT="34290" marB="34290"/>
                    </a:tc>
                    <a:extLst>
                      <a:ext uri="{0D108BD9-81ED-4DB2-BD59-A6C34878D82A}">
                        <a16:rowId xmlns:a16="http://schemas.microsoft.com/office/drawing/2014/main" val="2066833422"/>
                      </a:ext>
                    </a:extLst>
                  </a:tr>
                </a:tbl>
              </a:graphicData>
            </a:graphic>
          </p:graphicFrame>
        </mc:Choice>
        <mc:Fallback xmlns="">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4096017724"/>
                  </p:ext>
                </p:extLst>
              </p:nvPr>
            </p:nvGraphicFramePr>
            <p:xfrm>
              <a:off x="527956" y="3327143"/>
              <a:ext cx="10896600" cy="2821306"/>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43434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434340">
                    <a:tc>
                      <a:txBody>
                        <a:bodyPr/>
                        <a:lstStyle/>
                        <a:p>
                          <a:pPr algn="ctr"/>
                          <a:r>
                            <a:rPr lang="en-SG" sz="2400" dirty="0"/>
                            <a:t>1</a:t>
                          </a:r>
                        </a:p>
                      </a:txBody>
                      <a:tcPr marL="68580" marR="68580" marT="34290" marB="34290"/>
                    </a:tc>
                    <a:tc>
                      <a:txBody>
                        <a:bodyPr/>
                        <a:lstStyle/>
                        <a:p>
                          <a:r>
                            <a:rPr lang="en-SG" sz="2400" dirty="0"/>
                            <a:t>Constant</a:t>
                          </a:r>
                        </a:p>
                      </a:txBody>
                      <a:tcPr marL="68580" marR="68580" marT="34290" marB="34290"/>
                    </a:tc>
                    <a:tc>
                      <a:txBody>
                        <a:bodyPr/>
                        <a:lstStyle/>
                        <a:p>
                          <a:endParaRPr lang="en-US"/>
                        </a:p>
                      </a:txBody>
                      <a:tcPr marL="68580" marR="68580" marT="34290" marB="34290">
                        <a:blipFill>
                          <a:blip r:embed="rId2"/>
                          <a:stretch>
                            <a:fillRect l="-101350" t="-111111" r="-337" b="-448611"/>
                          </a:stretch>
                        </a:blipFill>
                      </a:tcPr>
                    </a:tc>
                    <a:extLst>
                      <a:ext uri="{0D108BD9-81ED-4DB2-BD59-A6C34878D82A}">
                        <a16:rowId xmlns:a16="http://schemas.microsoft.com/office/drawing/2014/main" val="553966198"/>
                      </a:ext>
                    </a:extLst>
                  </a:tr>
                  <a:tr h="481394">
                    <a:tc>
                      <a:txBody>
                        <a:bodyPr/>
                        <a:lstStyle/>
                        <a:p>
                          <a:pPr algn="ctr"/>
                          <a:r>
                            <a:rPr lang="en-SG" sz="2400" dirty="0"/>
                            <a:t>2</a:t>
                          </a:r>
                        </a:p>
                      </a:txBody>
                      <a:tcPr marL="68580" marR="68580" marT="34290" marB="34290"/>
                    </a:tc>
                    <a:tc>
                      <a:txBody>
                        <a:bodyPr/>
                        <a:lstStyle/>
                        <a:p>
                          <a:r>
                            <a:rPr lang="en-SG" sz="2400" dirty="0" smtClean="0"/>
                            <a:t>Log-logarithmic</a:t>
                          </a:r>
                          <a:endParaRPr lang="en-SG" sz="2400" dirty="0"/>
                        </a:p>
                      </a:txBody>
                      <a:tcPr marL="68580" marR="68580" marT="34290" marB="34290"/>
                    </a:tc>
                    <a:tc>
                      <a:txBody>
                        <a:bodyPr/>
                        <a:lstStyle/>
                        <a:p>
                          <a:endParaRPr lang="en-US"/>
                        </a:p>
                      </a:txBody>
                      <a:tcPr marL="68580" marR="68580" marT="34290" marB="34290">
                        <a:blipFill>
                          <a:blip r:embed="rId2"/>
                          <a:stretch>
                            <a:fillRect l="-101350" t="-192405" r="-337" b="-308861"/>
                          </a:stretch>
                        </a:blipFill>
                      </a:tcPr>
                    </a:tc>
                    <a:extLst>
                      <a:ext uri="{0D108BD9-81ED-4DB2-BD59-A6C34878D82A}">
                        <a16:rowId xmlns:a16="http://schemas.microsoft.com/office/drawing/2014/main" val="1067747072"/>
                      </a:ext>
                    </a:extLst>
                  </a:tr>
                  <a:tr h="434340">
                    <a:tc>
                      <a:txBody>
                        <a:bodyPr/>
                        <a:lstStyle/>
                        <a:p>
                          <a:pPr algn="ctr"/>
                          <a:r>
                            <a:rPr lang="en-SG" sz="2400" dirty="0"/>
                            <a:t>3</a:t>
                          </a:r>
                        </a:p>
                      </a:txBody>
                      <a:tcPr marL="68580" marR="68580" marT="34290" marB="34290"/>
                    </a:tc>
                    <a:tc>
                      <a:txBody>
                        <a:bodyPr/>
                        <a:lstStyle/>
                        <a:p>
                          <a:r>
                            <a:rPr lang="en-SG" sz="2400" dirty="0" smtClean="0"/>
                            <a:t>Logarithm</a:t>
                          </a:r>
                          <a:endParaRPr lang="en-SG" sz="2400" dirty="0"/>
                        </a:p>
                      </a:txBody>
                      <a:tcPr marL="68580" marR="68580" marT="34290" marB="34290"/>
                    </a:tc>
                    <a:tc>
                      <a:txBody>
                        <a:bodyPr/>
                        <a:lstStyle/>
                        <a:p>
                          <a:r>
                            <a:rPr lang="en-SG" sz="2400" dirty="0" smtClean="0">
                              <a:solidFill>
                                <a:srgbClr val="339933"/>
                              </a:solidFill>
                            </a:rPr>
                            <a:t>-</a:t>
                          </a:r>
                          <a:endParaRPr lang="en-SG" sz="2400" dirty="0">
                            <a:solidFill>
                              <a:srgbClr val="339933"/>
                            </a:solidFill>
                          </a:endParaRPr>
                        </a:p>
                      </a:txBody>
                      <a:tcPr marL="68580" marR="68580" marT="34290" marB="34290"/>
                    </a:tc>
                    <a:extLst>
                      <a:ext uri="{0D108BD9-81ED-4DB2-BD59-A6C34878D82A}">
                        <a16:rowId xmlns:a16="http://schemas.microsoft.com/office/drawing/2014/main" val="2061905385"/>
                      </a:ext>
                    </a:extLst>
                  </a:tr>
                  <a:tr h="438468">
                    <a:tc>
                      <a:txBody>
                        <a:bodyPr/>
                        <a:lstStyle/>
                        <a:p>
                          <a:pPr algn="ctr"/>
                          <a:r>
                            <a:rPr lang="en-SG" sz="2400" dirty="0"/>
                            <a:t>4</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err="1" smtClean="0"/>
                            <a:t>Polylogarithmic</a:t>
                          </a:r>
                          <a:endParaRPr lang="en-SG" sz="2400" dirty="0" smtClean="0"/>
                        </a:p>
                      </a:txBody>
                      <a:tcPr marL="68580" marR="68580" marT="34290" marB="34290"/>
                    </a:tc>
                    <a:tc>
                      <a:txBody>
                        <a:bodyPr/>
                        <a:lstStyle/>
                        <a:p>
                          <a:endParaRPr lang="en-US"/>
                        </a:p>
                      </a:txBody>
                      <a:tcPr marL="68580" marR="68580" marT="34290" marB="34290">
                        <a:blipFill>
                          <a:blip r:embed="rId2"/>
                          <a:stretch>
                            <a:fillRect l="-101350" t="-413699" r="-337" b="-136986"/>
                          </a:stretch>
                        </a:blipFill>
                      </a:tcPr>
                    </a:tc>
                    <a:extLst>
                      <a:ext uri="{0D108BD9-81ED-4DB2-BD59-A6C34878D82A}">
                        <a16:rowId xmlns:a16="http://schemas.microsoft.com/office/drawing/2014/main" val="2640730261"/>
                      </a:ext>
                    </a:extLst>
                  </a:tr>
                  <a:tr h="598424">
                    <a:tc>
                      <a:txBody>
                        <a:bodyPr/>
                        <a:lstStyle/>
                        <a:p>
                          <a:pPr algn="ctr"/>
                          <a:r>
                            <a:rPr lang="en-SG" sz="2400" dirty="0"/>
                            <a:t>5</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Radicals</a:t>
                          </a:r>
                        </a:p>
                      </a:txBody>
                      <a:tcPr marL="68580" marR="68580" marT="34290" marB="34290"/>
                    </a:tc>
                    <a:tc>
                      <a:txBody>
                        <a:bodyPr/>
                        <a:lstStyle/>
                        <a:p>
                          <a:endParaRPr lang="en-US"/>
                        </a:p>
                      </a:txBody>
                      <a:tcPr marL="68580" marR="68580" marT="34290" marB="34290">
                        <a:blipFill>
                          <a:blip r:embed="rId2"/>
                          <a:stretch>
                            <a:fillRect l="-101350" t="-382653" r="-337" b="-2041"/>
                          </a:stretch>
                        </a:blipFill>
                      </a:tcPr>
                    </a:tc>
                    <a:extLst>
                      <a:ext uri="{0D108BD9-81ED-4DB2-BD59-A6C34878D82A}">
                        <a16:rowId xmlns:a16="http://schemas.microsoft.com/office/drawing/2014/main" val="2066833422"/>
                      </a:ext>
                    </a:extLst>
                  </a:tr>
                </a:tbl>
              </a:graphicData>
            </a:graphic>
          </p:graphicFrame>
        </mc:Fallback>
      </mc:AlternateContent>
      <mc:AlternateContent xmlns:mc="http://schemas.openxmlformats.org/markup-compatibility/2006" xmlns:a14="http://schemas.microsoft.com/office/drawing/2010/main">
        <mc:Choice Requires="a14">
          <p:sp>
            <p:nvSpPr>
              <p:cNvPr id="9" name="TextBox 8"/>
              <p:cNvSpPr txBox="1"/>
              <p:nvPr/>
            </p:nvSpPr>
            <p:spPr>
              <a:xfrm>
                <a:off x="598712" y="1610592"/>
                <a:ext cx="10755088" cy="1207831"/>
              </a:xfrm>
              <a:prstGeom prst="rect">
                <a:avLst/>
              </a:prstGeom>
              <a:noFill/>
            </p:spPr>
            <p:txBody>
              <a:bodyPr wrap="square" lIns="0" tIns="0" rIns="0" bIns="0" rtlCol="0">
                <a:spAutoFit/>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SG" sz="3200" b="0" i="1" smtClean="0">
                          <a:latin typeface="Cambria Math" panose="02040503050406030204" pitchFamily="18" charset="0"/>
                        </a:rPr>
                        <m:t>10</m:t>
                      </m:r>
                      <m:r>
                        <a:rPr lang="en-SG" sz="3200" b="0" i="1" smtClean="0">
                          <a:latin typeface="Cambria Math" panose="02040503050406030204" pitchFamily="18" charset="0"/>
                        </a:rPr>
                        <m:t>𝑛</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r>
                            <a:rPr lang="en-SG" sz="3200" b="0" i="1" smtClean="0">
                              <a:latin typeface="Cambria Math" panose="02040503050406030204" pitchFamily="18" charset="0"/>
                            </a:rPr>
                            <m:t>+5</m:t>
                          </m:r>
                          <m:r>
                            <a:rPr lang="en-SG" sz="3200" b="0" i="1" smtClean="0">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00B050"/>
                                  </a:solidFill>
                                  <a:latin typeface="Cambria Math" panose="02040503050406030204" pitchFamily="18" charset="0"/>
                                </a:rPr>
                                <m:t>2</m:t>
                              </m:r>
                            </m:e>
                            <m:sup>
                              <m:r>
                                <a:rPr lang="en-SG" sz="3200" b="0" i="1" smtClean="0">
                                  <a:solidFill>
                                    <a:srgbClr val="00B050"/>
                                  </a:solidFill>
                                  <a:latin typeface="Cambria Math" panose="02040503050406030204" pitchFamily="18" charset="0"/>
                                </a:rPr>
                                <m:t>1000</m:t>
                              </m:r>
                            </m:sup>
                          </m:sSup>
                          <m:r>
                            <a:rPr lang="en-SG" sz="3200" b="0" i="1" smtClean="0">
                              <a:latin typeface="Cambria Math" panose="02040503050406030204" pitchFamily="18" charset="0"/>
                            </a:rPr>
                            <m:t>,</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2</m:t>
                              </m:r>
                            </m:e>
                            <m:sup>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e>
                              </m:func>
                            </m:sup>
                          </m:sSup>
                          <m:r>
                            <a:rPr lang="en-SG" sz="3200" b="0" i="1" smtClean="0">
                              <a:latin typeface="Cambria Math" panose="02040503050406030204" pitchFamily="18" charset="0"/>
                            </a:rPr>
                            <m:t>, 50</m:t>
                          </m:r>
                          <m:r>
                            <a:rPr lang="en-SG" sz="3200" b="0" i="1" smtClean="0">
                              <a:latin typeface="Cambria Math" panose="02040503050406030204" pitchFamily="18" charset="0"/>
                            </a:rPr>
                            <m:t>𝑛</m:t>
                          </m:r>
                          <m:r>
                            <a:rPr lang="en-SG" sz="3200" b="0" i="1" smtClean="0">
                              <a:latin typeface="Cambria Math" panose="02040503050406030204" pitchFamily="18" charset="0"/>
                            </a:rPr>
                            <m:t>+100</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r>
                                <a:rPr lang="en-SG" sz="3200" b="0" i="1" smtClean="0">
                                  <a:latin typeface="Cambria Math" panose="02040503050406030204" pitchFamily="18" charset="0"/>
                                </a:rPr>
                                <m:t>, </m:t>
                              </m:r>
                              <m:func>
                                <m:funcPr>
                                  <m:ctrlPr>
                                    <a:rPr lang="en-SG" sz="3200" b="0" i="1" smtClean="0">
                                      <a:latin typeface="Cambria Math" panose="02040503050406030204" pitchFamily="18" charset="0"/>
                                    </a:rPr>
                                  </m:ctrlPr>
                                </m:funcPr>
                                <m:fName>
                                  <m:r>
                                    <a:rPr lang="en-SG" sz="3200" b="0" i="1" smtClean="0">
                                      <a:latin typeface="Cambria Math" panose="02040503050406030204" pitchFamily="18" charset="0"/>
                                    </a:rPr>
                                    <m:t> </m:t>
                                  </m:r>
                                  <m:sSub>
                                    <m:sSubPr>
                                      <m:ctrlPr>
                                        <a:rPr lang="en-SG" sz="3200" b="0" i="1" smtClean="0">
                                          <a:solidFill>
                                            <a:srgbClr val="339933"/>
                                          </a:solidFill>
                                          <a:latin typeface="Cambria Math" panose="02040503050406030204" pitchFamily="18" charset="0"/>
                                        </a:rPr>
                                      </m:ctrlPr>
                                    </m:sSubPr>
                                    <m:e>
                                      <m:r>
                                        <m:rPr>
                                          <m:sty m:val="p"/>
                                        </m:rPr>
                                        <a:rPr lang="en-SG" sz="3200" b="0" i="0" smtClean="0">
                                          <a:solidFill>
                                            <a:srgbClr val="339933"/>
                                          </a:solidFill>
                                          <a:latin typeface="Cambria Math" panose="02040503050406030204" pitchFamily="18" charset="0"/>
                                        </a:rPr>
                                        <m:t>log</m:t>
                                      </m:r>
                                    </m:e>
                                    <m:sub>
                                      <m:r>
                                        <a:rPr lang="en-SG" sz="3200" b="0" i="1" smtClean="0">
                                          <a:solidFill>
                                            <a:srgbClr val="339933"/>
                                          </a:solidFill>
                                          <a:latin typeface="Cambria Math" panose="02040503050406030204" pitchFamily="18" charset="0"/>
                                        </a:rPr>
                                        <m:t>3</m:t>
                                      </m:r>
                                    </m:sub>
                                  </m:sSub>
                                </m:fName>
                                <m:e>
                                  <m:d>
                                    <m:dPr>
                                      <m:ctrlPr>
                                        <a:rPr lang="en-SG" sz="3200" b="0" i="1" smtClean="0">
                                          <a:solidFill>
                                            <a:srgbClr val="339933"/>
                                          </a:solidFill>
                                          <a:latin typeface="Cambria Math" panose="02040503050406030204" pitchFamily="18" charset="0"/>
                                        </a:rPr>
                                      </m:ctrlPr>
                                    </m:dPr>
                                    <m:e>
                                      <m:sSup>
                                        <m:sSupPr>
                                          <m:ctrlPr>
                                            <a:rPr lang="en-SG" sz="3200" b="0" i="1" smtClean="0">
                                              <a:solidFill>
                                                <a:srgbClr val="339933"/>
                                              </a:solidFill>
                                              <a:latin typeface="Cambria Math" panose="02040503050406030204" pitchFamily="18" charset="0"/>
                                            </a:rPr>
                                          </m:ctrlPr>
                                        </m:sSupPr>
                                        <m:e>
                                          <m:r>
                                            <a:rPr lang="en-SG" sz="3200" b="0" i="1" smtClean="0">
                                              <a:solidFill>
                                                <a:srgbClr val="339933"/>
                                              </a:solidFill>
                                              <a:latin typeface="Cambria Math" panose="02040503050406030204" pitchFamily="18" charset="0"/>
                                            </a:rPr>
                                            <m:t>3</m:t>
                                          </m:r>
                                        </m:e>
                                        <m:sup>
                                          <m:func>
                                            <m:funcPr>
                                              <m:ctrlPr>
                                                <a:rPr lang="en-SG" sz="3200" b="0" i="1" smtClean="0">
                                                  <a:solidFill>
                                                    <a:srgbClr val="339933"/>
                                                  </a:solidFill>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func>
                                                <m:funcPr>
                                                  <m:ctrlPr>
                                                    <a:rPr lang="en-SG" sz="3200" b="0" i="1" smtClean="0">
                                                      <a:solidFill>
                                                        <a:srgbClr val="339933"/>
                                                      </a:solidFill>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e>
                                              </m:func>
                                            </m:e>
                                          </m:func>
                                        </m:sup>
                                      </m:sSup>
                                    </m:e>
                                  </m:d>
                                  <m:r>
                                    <a:rPr lang="en-SG" sz="3200" b="0" i="1" smtClean="0">
                                      <a:latin typeface="Cambria Math" panose="02040503050406030204" pitchFamily="18" charset="0"/>
                                    </a:rPr>
                                    <m:t>, </m:t>
                                  </m:r>
                                  <m:sSup>
                                    <m:sSupPr>
                                      <m:ctrlPr>
                                        <a:rPr lang="en-SG" sz="3200" b="0" i="1" smtClean="0">
                                          <a:solidFill>
                                            <a:srgbClr val="339933"/>
                                          </a:solidFill>
                                          <a:latin typeface="Cambria Math" panose="02040503050406030204" pitchFamily="18" charset="0"/>
                                        </a:rPr>
                                      </m:ctrlPr>
                                    </m:sSupPr>
                                    <m:e>
                                      <m:r>
                                        <a:rPr lang="en-SG" sz="3200" b="0" i="1" smtClean="0">
                                          <a:solidFill>
                                            <a:srgbClr val="339933"/>
                                          </a:solidFill>
                                          <a:latin typeface="Cambria Math" panose="02040503050406030204" pitchFamily="18" charset="0"/>
                                        </a:rPr>
                                        <m:t> </m:t>
                                      </m:r>
                                      <m:r>
                                        <a:rPr lang="en-SG" sz="3200" b="0" i="1" smtClean="0">
                                          <a:solidFill>
                                            <a:srgbClr val="339933"/>
                                          </a:solidFill>
                                          <a:latin typeface="Cambria Math" panose="02040503050406030204" pitchFamily="18" charset="0"/>
                                        </a:rPr>
                                        <m:t>𝑛</m:t>
                                      </m:r>
                                    </m:e>
                                    <m:sup>
                                      <m:r>
                                        <a:rPr lang="en-SG" sz="3200" b="0" i="1" smtClean="0">
                                          <a:solidFill>
                                            <a:srgbClr val="339933"/>
                                          </a:solidFill>
                                          <a:latin typeface="Cambria Math" panose="02040503050406030204" pitchFamily="18" charset="0"/>
                                        </a:rPr>
                                        <m:t>0.5</m:t>
                                      </m:r>
                                    </m:sup>
                                  </m:sSup>
                                </m:e>
                              </m:func>
                              <m:r>
                                <a:rPr lang="en-SG" sz="3200" b="0" i="1" smtClean="0">
                                  <a:latin typeface="Cambria Math" panose="02040503050406030204" pitchFamily="18" charset="0"/>
                                </a:rPr>
                                <m:t>, </m:t>
                              </m:r>
                            </m:e>
                          </m:func>
                        </m:e>
                      </m:func>
                    </m:oMath>
                  </m:oMathPara>
                </a14:m>
                <a:endParaRPr lang="en-SG" sz="3200" dirty="0" smtClean="0"/>
              </a:p>
              <a:p>
                <a:pPr>
                  <a:spcBef>
                    <a:spcPts val="600"/>
                  </a:spcBef>
                  <a:spcAft>
                    <a:spcPts val="600"/>
                  </a:spcAft>
                </a:pPr>
                <a14:m>
                  <m:oMath xmlns:m="http://schemas.openxmlformats.org/officeDocument/2006/math">
                    <m:r>
                      <a:rPr lang="en-SG" sz="3200" i="1">
                        <a:latin typeface="Cambria Math" panose="02040503050406030204" pitchFamily="18" charset="0"/>
                      </a:rPr>
                      <m:t>70</m:t>
                    </m:r>
                    <m:r>
                      <a:rPr lang="en-SG" sz="3200" i="1">
                        <a:latin typeface="Cambria Math" panose="02040503050406030204" pitchFamily="18" charset="0"/>
                      </a:rPr>
                      <m:t>𝑛</m:t>
                    </m:r>
                    <m:r>
                      <a:rPr lang="en-SG" sz="3200" i="1">
                        <a:latin typeface="Cambria Math" panose="02040503050406030204" pitchFamily="18" charset="0"/>
                      </a:rPr>
                      <m:t>, </m:t>
                    </m:r>
                    <m:sSup>
                      <m:sSupPr>
                        <m:ctrlPr>
                          <a:rPr lang="en-SG" sz="3200" i="1">
                            <a:latin typeface="Cambria Math" panose="02040503050406030204" pitchFamily="18" charset="0"/>
                          </a:rPr>
                        </m:ctrlPr>
                      </m:sSupPr>
                      <m:e>
                        <m:r>
                          <a:rPr lang="en-SG" sz="3200" i="1">
                            <a:latin typeface="Cambria Math" panose="02040503050406030204" pitchFamily="18" charset="0"/>
                          </a:rPr>
                          <m:t>2</m:t>
                        </m:r>
                      </m:e>
                      <m:sup>
                        <m:r>
                          <a:rPr lang="en-SG" sz="3200" i="1">
                            <a:latin typeface="Cambria Math" panose="02040503050406030204" pitchFamily="18" charset="0"/>
                          </a:rPr>
                          <m:t>𝑛</m:t>
                        </m:r>
                      </m:sup>
                    </m:sSup>
                    <m:r>
                      <a:rPr lang="en-SG" sz="3200" i="1">
                        <a:latin typeface="Cambria Math" panose="02040503050406030204" pitchFamily="18" charset="0"/>
                      </a:rPr>
                      <m:t>, </m:t>
                    </m:r>
                    <m:sSup>
                      <m:sSupPr>
                        <m:ctrlPr>
                          <a:rPr lang="en-SG" sz="3200" i="1" smtClean="0">
                            <a:solidFill>
                              <a:srgbClr val="FF0000"/>
                            </a:solidFill>
                            <a:latin typeface="Cambria Math" panose="02040503050406030204" pitchFamily="18" charset="0"/>
                          </a:rPr>
                        </m:ctrlPr>
                      </m:sSupPr>
                      <m:e>
                        <m:d>
                          <m:dPr>
                            <m:ctrlPr>
                              <a:rPr lang="en-SG" sz="3200" i="1" smtClean="0">
                                <a:solidFill>
                                  <a:srgbClr val="FF0000"/>
                                </a:solidFill>
                                <a:latin typeface="Cambria Math" panose="02040503050406030204" pitchFamily="18" charset="0"/>
                              </a:rPr>
                            </m:ctrlPr>
                          </m:dPr>
                          <m:e>
                            <m:func>
                              <m:funcPr>
                                <m:ctrlPr>
                                  <a:rPr lang="en-SG" sz="3200" i="1">
                                    <a:solidFill>
                                      <a:srgbClr val="FF0000"/>
                                    </a:solidFill>
                                    <a:latin typeface="Cambria Math" panose="02040503050406030204" pitchFamily="18" charset="0"/>
                                  </a:rPr>
                                </m:ctrlPr>
                              </m:funcPr>
                              <m:fName>
                                <m:r>
                                  <m:rPr>
                                    <m:sty m:val="p"/>
                                  </m:rPr>
                                  <a:rPr lang="en-SG" sz="3200">
                                    <a:solidFill>
                                      <a:srgbClr val="FF0000"/>
                                    </a:solidFill>
                                    <a:latin typeface="Cambria Math" panose="02040503050406030204" pitchFamily="18" charset="0"/>
                                  </a:rPr>
                                  <m:t>lg</m:t>
                                </m:r>
                              </m:fName>
                              <m:e>
                                <m:r>
                                  <a:rPr lang="en-SG" sz="3200" i="1">
                                    <a:solidFill>
                                      <a:srgbClr val="FF0000"/>
                                    </a:solidFill>
                                    <a:latin typeface="Cambria Math" panose="02040503050406030204" pitchFamily="18" charset="0"/>
                                  </a:rPr>
                                  <m:t>𝑛</m:t>
                                </m:r>
                              </m:e>
                            </m:func>
                          </m:e>
                        </m:d>
                      </m:e>
                      <m:sup>
                        <m:r>
                          <a:rPr lang="en-SG" sz="3200" i="1">
                            <a:solidFill>
                              <a:srgbClr val="FF0000"/>
                            </a:solidFill>
                            <a:latin typeface="Cambria Math" panose="02040503050406030204" pitchFamily="18" charset="0"/>
                          </a:rPr>
                          <m:t>5</m:t>
                        </m:r>
                      </m:sup>
                    </m:sSup>
                    <m:r>
                      <a:rPr lang="en-SG" sz="3200" i="1">
                        <a:latin typeface="Cambria Math" panose="02040503050406030204" pitchFamily="18" charset="0"/>
                      </a:rPr>
                      <m:t>,</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𝑛</m:t>
                        </m:r>
                      </m:e>
                      <m:sup>
                        <m:r>
                          <a:rPr lang="en-SG" sz="3200" b="0" i="1" smtClean="0">
                            <a:latin typeface="Cambria Math" panose="02040503050406030204" pitchFamily="18" charset="0"/>
                          </a:rPr>
                          <m:t>2</m:t>
                        </m:r>
                      </m:sup>
                    </m:sSup>
                    <m:r>
                      <a:rPr lang="en-SG" sz="3200" b="0" i="1" smtClean="0">
                        <a:latin typeface="Cambria Math" panose="02040503050406030204" pitchFamily="18" charset="0"/>
                      </a:rPr>
                      <m:t>+100</m:t>
                    </m:r>
                    <m:r>
                      <a:rPr lang="en-SG" sz="3200" b="0" i="1" smtClean="0">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𝑛</m:t>
                        </m:r>
                      </m:e>
                      <m:sup>
                        <m:r>
                          <a:rPr lang="en-SG" sz="3200" b="0" i="1" smtClean="0">
                            <a:latin typeface="Cambria Math" panose="02040503050406030204" pitchFamily="18" charset="0"/>
                          </a:rPr>
                          <m:t>3</m:t>
                        </m:r>
                      </m:sup>
                    </m:sSup>
                    <m:r>
                      <a:rPr lang="en-SG" sz="3200" b="0" i="1" smtClean="0">
                        <a:latin typeface="Cambria Math" panose="02040503050406030204" pitchFamily="18" charset="0"/>
                      </a:rPr>
                      <m:t>, </m:t>
                    </m:r>
                    <m:r>
                      <a:rPr lang="en-SG" sz="3200" b="0" i="1" smtClean="0">
                        <a:latin typeface="Cambria Math" panose="02040503050406030204" pitchFamily="18" charset="0"/>
                      </a:rPr>
                      <m:t>𝑛</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e>
                    </m:func>
                    <m:r>
                      <a:rPr lang="en-SG" sz="3200" b="0" i="1" smtClean="0">
                        <a:latin typeface="Cambria Math" panose="02040503050406030204" pitchFamily="18" charset="0"/>
                      </a:rPr>
                      <m:t> </m:t>
                    </m:r>
                  </m:oMath>
                </a14:m>
                <a:r>
                  <a:rPr lang="en-SG" sz="3200" dirty="0" smtClean="0"/>
                  <a:t> </a:t>
                </a:r>
                <a:endParaRPr lang="en-SG"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598712" y="1610592"/>
                <a:ext cx="10755088" cy="1207831"/>
              </a:xfrm>
              <a:prstGeom prst="rect">
                <a:avLst/>
              </a:prstGeom>
              <a:blipFill>
                <a:blip r:embed="rId3"/>
                <a:stretch>
                  <a:fillRect/>
                </a:stretch>
              </a:blipFill>
            </p:spPr>
            <p:txBody>
              <a:bodyPr/>
              <a:lstStyle/>
              <a:p>
                <a:r>
                  <a:rPr lang="en-SG">
                    <a:noFill/>
                  </a:rPr>
                  <a:t> </a:t>
                </a:r>
              </a:p>
            </p:txBody>
          </p:sp>
        </mc:Fallback>
      </mc:AlternateContent>
      <p:sp>
        <p:nvSpPr>
          <p:cNvPr id="3" name="Date Placeholder 2"/>
          <p:cNvSpPr>
            <a:spLocks noGrp="1"/>
          </p:cNvSpPr>
          <p:nvPr>
            <p:ph type="dt" sz="half" idx="10"/>
          </p:nvPr>
        </p:nvSpPr>
        <p:spPr/>
        <p:txBody>
          <a:bodyPr/>
          <a:lstStyle/>
          <a:p>
            <a:fld id="{8E1EA970-3EB6-449F-8C67-6B0C6034DCC8}" type="datetime3">
              <a:rPr lang="en-US" smtClean="0"/>
              <a:t>9 July 2020</a:t>
            </a:fld>
            <a:endParaRPr lang="en-SG"/>
          </a:p>
        </p:txBody>
      </p:sp>
    </p:spTree>
    <p:extLst>
      <p:ext uri="{BB962C8B-B14F-4D97-AF65-F5344CB8AC3E}">
        <p14:creationId xmlns:p14="http://schemas.microsoft.com/office/powerpoint/2010/main" val="40555091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Classes of functions</a:t>
            </a:r>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39</a:t>
            </a:fld>
            <a:endParaRPr lang="en-SG"/>
          </a:p>
        </p:txBody>
      </p:sp>
      <mc:AlternateContent xmlns:mc="http://schemas.openxmlformats.org/markup-compatibility/2006" xmlns:a14="http://schemas.microsoft.com/office/drawing/2010/main">
        <mc:Choice Requires="a14">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2988099593"/>
                  </p:ext>
                </p:extLst>
              </p:nvPr>
            </p:nvGraphicFramePr>
            <p:xfrm>
              <a:off x="527956" y="3327143"/>
              <a:ext cx="10896600" cy="2622296"/>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38862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388620">
                    <a:tc>
                      <a:txBody>
                        <a:bodyPr/>
                        <a:lstStyle/>
                        <a:p>
                          <a:pPr algn="ctr"/>
                          <a:r>
                            <a:rPr lang="en-SG" sz="2400" dirty="0"/>
                            <a:t>6</a:t>
                          </a:r>
                        </a:p>
                      </a:txBody>
                      <a:tcPr marL="68580" marR="68580" marT="34290" marB="34290"/>
                    </a:tc>
                    <a:tc>
                      <a:txBody>
                        <a:bodyPr/>
                        <a:lstStyle/>
                        <a:p>
                          <a:r>
                            <a:rPr lang="en-SG" sz="2400" dirty="0" smtClean="0"/>
                            <a:t>Linear</a:t>
                          </a:r>
                          <a:endParaRPr lang="en-SG" sz="2400" dirty="0"/>
                        </a:p>
                      </a:txBody>
                      <a:tcPr marL="68580" marR="68580" marT="34290" marB="34290"/>
                    </a:tc>
                    <a:tc>
                      <a:txBody>
                        <a:bodyPr/>
                        <a:lstStyle/>
                        <a:p>
                          <a14:m>
                            <m:oMath xmlns:m="http://schemas.openxmlformats.org/officeDocument/2006/math">
                              <m:sSup>
                                <m:sSupPr>
                                  <m:ctrlPr>
                                    <a:rPr lang="en-SG" sz="2400" i="1" smtClean="0">
                                      <a:solidFill>
                                        <a:srgbClr val="FF0000"/>
                                      </a:solidFill>
                                      <a:latin typeface="Cambria Math" panose="02040503050406030204" pitchFamily="18" charset="0"/>
                                    </a:rPr>
                                  </m:ctrlPr>
                                </m:sSupPr>
                                <m:e>
                                  <m:r>
                                    <a:rPr lang="en-SG" sz="2400" b="0" i="1" smtClean="0">
                                      <a:solidFill>
                                        <a:srgbClr val="FF0000"/>
                                      </a:solidFill>
                                      <a:latin typeface="Cambria Math" panose="02040503050406030204" pitchFamily="18" charset="0"/>
                                    </a:rPr>
                                    <m:t>2</m:t>
                                  </m:r>
                                </m:e>
                                <m:sup>
                                  <m:func>
                                    <m:funcPr>
                                      <m:ctrlPr>
                                        <a:rPr lang="en-SG" sz="2400" b="0" i="1" smtClean="0">
                                          <a:solidFill>
                                            <a:srgbClr val="FF0000"/>
                                          </a:solidFill>
                                          <a:latin typeface="Cambria Math" panose="02040503050406030204" pitchFamily="18" charset="0"/>
                                        </a:rPr>
                                      </m:ctrlPr>
                                    </m:funcPr>
                                    <m:fName>
                                      <m:r>
                                        <m:rPr>
                                          <m:sty m:val="p"/>
                                        </m:rPr>
                                        <a:rPr lang="en-SG" sz="2400" b="0" i="0" smtClean="0">
                                          <a:solidFill>
                                            <a:srgbClr val="FF0000"/>
                                          </a:solidFill>
                                          <a:latin typeface="Cambria Math" panose="02040503050406030204" pitchFamily="18" charset="0"/>
                                        </a:rPr>
                                        <m:t>lg</m:t>
                                      </m:r>
                                    </m:fName>
                                    <m:e>
                                      <m:r>
                                        <a:rPr lang="en-SG" sz="2400" b="0" i="1" smtClean="0">
                                          <a:solidFill>
                                            <a:srgbClr val="FF0000"/>
                                          </a:solidFill>
                                          <a:latin typeface="Cambria Math" panose="02040503050406030204" pitchFamily="18" charset="0"/>
                                        </a:rPr>
                                        <m:t>𝑛</m:t>
                                      </m:r>
                                    </m:e>
                                  </m:func>
                                </m:sup>
                              </m:sSup>
                              <m:r>
                                <a:rPr lang="en-SG" sz="2400" b="0" i="1" smtClean="0">
                                  <a:solidFill>
                                    <a:schemeClr val="tx1"/>
                                  </a:solidFill>
                                  <a:latin typeface="Cambria Math" panose="02040503050406030204" pitchFamily="18" charset="0"/>
                                </a:rPr>
                                <m:t>=</m:t>
                              </m:r>
                              <m:r>
                                <a:rPr lang="en-SG" sz="2400" b="0" i="1" smtClean="0">
                                  <a:solidFill>
                                    <a:schemeClr val="tx1"/>
                                  </a:solidFill>
                                  <a:latin typeface="Cambria Math" panose="02040503050406030204" pitchFamily="18" charset="0"/>
                                </a:rPr>
                                <m:t>𝑛</m:t>
                              </m:r>
                              <m:r>
                                <a:rPr lang="en-SG" sz="2400" b="0" i="1" smtClean="0">
                                  <a:solidFill>
                                    <a:schemeClr val="tx1"/>
                                  </a:solidFill>
                                  <a:latin typeface="Cambria Math" panose="02040503050406030204" pitchFamily="18" charset="0"/>
                                </a:rPr>
                                <m:t>,</m:t>
                              </m:r>
                            </m:oMath>
                          </a14:m>
                          <a:r>
                            <a:rPr lang="en-SG" sz="2400" dirty="0" smtClean="0">
                              <a:solidFill>
                                <a:srgbClr val="FF0000"/>
                              </a:solidFill>
                            </a:rPr>
                            <a:t> </a:t>
                          </a:r>
                          <a14:m>
                            <m:oMath xmlns:m="http://schemas.openxmlformats.org/officeDocument/2006/math">
                              <m:r>
                                <a:rPr lang="en-SG" sz="2400" b="0" i="1" dirty="0" smtClean="0">
                                  <a:solidFill>
                                    <a:srgbClr val="FF0000"/>
                                  </a:solidFill>
                                  <a:latin typeface="Cambria Math" panose="02040503050406030204" pitchFamily="18" charset="0"/>
                                </a:rPr>
                                <m:t>50</m:t>
                              </m:r>
                              <m:r>
                                <a:rPr lang="en-SG" sz="2400" b="0" i="1" dirty="0" smtClean="0">
                                  <a:solidFill>
                                    <a:srgbClr val="FF0000"/>
                                  </a:solidFill>
                                  <a:latin typeface="Cambria Math" panose="02040503050406030204" pitchFamily="18" charset="0"/>
                                </a:rPr>
                                <m:t>𝑛</m:t>
                              </m:r>
                              <m:r>
                                <a:rPr lang="en-SG" sz="2400" b="0" i="1" dirty="0" smtClean="0">
                                  <a:solidFill>
                                    <a:srgbClr val="FF0000"/>
                                  </a:solidFill>
                                  <a:latin typeface="Cambria Math" panose="02040503050406030204" pitchFamily="18" charset="0"/>
                                </a:rPr>
                                <m:t>+100</m:t>
                              </m:r>
                              <m:func>
                                <m:funcPr>
                                  <m:ctrlPr>
                                    <a:rPr lang="en-SG" sz="2400" b="0" i="1" dirty="0" smtClean="0">
                                      <a:solidFill>
                                        <a:srgbClr val="FF0000"/>
                                      </a:solidFill>
                                      <a:latin typeface="Cambria Math" panose="02040503050406030204" pitchFamily="18" charset="0"/>
                                    </a:rPr>
                                  </m:ctrlPr>
                                </m:funcPr>
                                <m:fName>
                                  <m:r>
                                    <m:rPr>
                                      <m:sty m:val="p"/>
                                    </m:rPr>
                                    <a:rPr lang="en-SG" sz="2400" b="0" i="0" dirty="0" smtClean="0">
                                      <a:solidFill>
                                        <a:srgbClr val="FF0000"/>
                                      </a:solidFill>
                                      <a:latin typeface="Cambria Math" panose="02040503050406030204" pitchFamily="18" charset="0"/>
                                    </a:rPr>
                                    <m:t>lg</m:t>
                                  </m:r>
                                </m:fName>
                                <m:e>
                                  <m:r>
                                    <a:rPr lang="en-SG" sz="2400" b="0" i="1" dirty="0" smtClean="0">
                                      <a:solidFill>
                                        <a:srgbClr val="FF0000"/>
                                      </a:solidFill>
                                      <a:latin typeface="Cambria Math" panose="02040503050406030204" pitchFamily="18" charset="0"/>
                                    </a:rPr>
                                    <m:t>𝑛</m:t>
                                  </m:r>
                                  <m:r>
                                    <a:rPr lang="en-SG" sz="2400" b="0" i="1" dirty="0" smtClean="0">
                                      <a:solidFill>
                                        <a:schemeClr val="tx1"/>
                                      </a:solidFill>
                                      <a:latin typeface="Cambria Math" panose="02040503050406030204" pitchFamily="18" charset="0"/>
                                    </a:rPr>
                                    <m:t>,</m:t>
                                  </m:r>
                                </m:e>
                              </m:func>
                            </m:oMath>
                          </a14:m>
                          <a:r>
                            <a:rPr lang="en-SG" sz="2400" dirty="0" smtClean="0">
                              <a:solidFill>
                                <a:srgbClr val="FF0000"/>
                              </a:solidFill>
                            </a:rPr>
                            <a:t> </a:t>
                          </a:r>
                          <a14:m>
                            <m:oMath xmlns:m="http://schemas.openxmlformats.org/officeDocument/2006/math">
                              <m:r>
                                <a:rPr lang="en-SG" sz="2400" b="0" i="1" dirty="0" smtClean="0">
                                  <a:solidFill>
                                    <a:srgbClr val="FF0000"/>
                                  </a:solidFill>
                                  <a:latin typeface="Cambria Math" panose="02040503050406030204" pitchFamily="18" charset="0"/>
                                </a:rPr>
                                <m:t>70</m:t>
                              </m:r>
                              <m:r>
                                <a:rPr lang="en-SG" sz="2400" b="0" i="1" dirty="0" smtClean="0">
                                  <a:solidFill>
                                    <a:srgbClr val="FF0000"/>
                                  </a:solidFill>
                                  <a:latin typeface="Cambria Math" panose="02040503050406030204" pitchFamily="18" charset="0"/>
                                </a:rPr>
                                <m:t>𝑛</m:t>
                              </m:r>
                            </m:oMath>
                          </a14:m>
                          <a:endParaRPr lang="en-SG" sz="2400" dirty="0"/>
                        </a:p>
                      </a:txBody>
                      <a:tcPr marL="68580" marR="68580" marT="34290" marB="34290"/>
                    </a:tc>
                    <a:extLst>
                      <a:ext uri="{0D108BD9-81ED-4DB2-BD59-A6C34878D82A}">
                        <a16:rowId xmlns:a16="http://schemas.microsoft.com/office/drawing/2014/main" val="553966198"/>
                      </a:ext>
                    </a:extLst>
                  </a:tr>
                  <a:tr h="388620">
                    <a:tc>
                      <a:txBody>
                        <a:bodyPr/>
                        <a:lstStyle/>
                        <a:p>
                          <a:pPr algn="ctr"/>
                          <a:r>
                            <a:rPr lang="en-SG" sz="2400" dirty="0"/>
                            <a:t>7</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2400" dirty="0" smtClean="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1067747072"/>
                      </a:ext>
                    </a:extLst>
                  </a:tr>
                  <a:tr h="388620">
                    <a:tc>
                      <a:txBody>
                        <a:bodyPr/>
                        <a:lstStyle/>
                        <a:p>
                          <a:pPr algn="ctr"/>
                          <a:r>
                            <a:rPr lang="en-SG" sz="2400" dirty="0"/>
                            <a:t>8</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2061905385"/>
                      </a:ext>
                    </a:extLst>
                  </a:tr>
                  <a:tr h="388620">
                    <a:tc>
                      <a:txBody>
                        <a:bodyPr/>
                        <a:lstStyle/>
                        <a:p>
                          <a:pPr algn="ctr"/>
                          <a:r>
                            <a:rPr lang="en-SG" sz="2400" dirty="0"/>
                            <a:t>9</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2640730261"/>
                      </a:ext>
                    </a:extLst>
                  </a:tr>
                  <a:tr h="388620">
                    <a:tc>
                      <a:txBody>
                        <a:bodyPr/>
                        <a:lstStyle/>
                        <a:p>
                          <a:pPr algn="ctr"/>
                          <a:r>
                            <a:rPr lang="en-SG" sz="2400" dirty="0" smtClean="0"/>
                            <a:t>10</a:t>
                          </a:r>
                          <a:endParaRPr lang="en-SG" sz="2400" dirty="0"/>
                        </a:p>
                      </a:txBody>
                      <a:tcPr marL="68580" marR="68580" marT="34290" marB="34290"/>
                    </a:tc>
                    <a:tc>
                      <a:txBody>
                        <a:bodyPr/>
                        <a:lstStyle/>
                        <a:p>
                          <a:endParaRPr lang="en-SG" sz="2400" dirty="0"/>
                        </a:p>
                      </a:txBody>
                      <a:tcPr marL="68580" marR="68580" marT="34290" marB="34290"/>
                    </a:tc>
                    <a:tc>
                      <a:txBody>
                        <a:bodyPr/>
                        <a:lstStyle/>
                        <a:p>
                          <a:endParaRPr lang="en-SG" sz="2400" dirty="0">
                            <a:solidFill>
                              <a:srgbClr val="FF0000"/>
                            </a:solidFill>
                          </a:endParaRPr>
                        </a:p>
                      </a:txBody>
                      <a:tcPr marL="68580" marR="68580" marT="34290" marB="34290"/>
                    </a:tc>
                    <a:extLst>
                      <a:ext uri="{0D108BD9-81ED-4DB2-BD59-A6C34878D82A}">
                        <a16:rowId xmlns:a16="http://schemas.microsoft.com/office/drawing/2014/main" val="2066833422"/>
                      </a:ext>
                    </a:extLst>
                  </a:tr>
                </a:tbl>
              </a:graphicData>
            </a:graphic>
          </p:graphicFrame>
        </mc:Choice>
        <mc:Fallback xmlns="">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2988099593"/>
                  </p:ext>
                </p:extLst>
              </p:nvPr>
            </p:nvGraphicFramePr>
            <p:xfrm>
              <a:off x="527956" y="3327143"/>
              <a:ext cx="10896600" cy="2622296"/>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43434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450596">
                    <a:tc>
                      <a:txBody>
                        <a:bodyPr/>
                        <a:lstStyle/>
                        <a:p>
                          <a:pPr algn="ctr"/>
                          <a:r>
                            <a:rPr lang="en-SG" sz="2400" dirty="0"/>
                            <a:t>6</a:t>
                          </a:r>
                        </a:p>
                      </a:txBody>
                      <a:tcPr marL="68580" marR="68580" marT="34290" marB="34290"/>
                    </a:tc>
                    <a:tc>
                      <a:txBody>
                        <a:bodyPr/>
                        <a:lstStyle/>
                        <a:p>
                          <a:r>
                            <a:rPr lang="en-SG" sz="2400" dirty="0" smtClean="0"/>
                            <a:t>Linear</a:t>
                          </a:r>
                          <a:endParaRPr lang="en-SG" sz="2400" dirty="0"/>
                        </a:p>
                      </a:txBody>
                      <a:tcPr marL="68580" marR="68580" marT="34290" marB="34290"/>
                    </a:tc>
                    <a:tc>
                      <a:txBody>
                        <a:bodyPr/>
                        <a:lstStyle/>
                        <a:p>
                          <a:endParaRPr lang="en-US"/>
                        </a:p>
                      </a:txBody>
                      <a:tcPr marL="68580" marR="68580" marT="34290" marB="34290">
                        <a:blipFill>
                          <a:blip r:embed="rId2"/>
                          <a:stretch>
                            <a:fillRect l="-101350" t="-108108" r="-337" b="-420270"/>
                          </a:stretch>
                        </a:blipFill>
                      </a:tcPr>
                    </a:tc>
                    <a:extLst>
                      <a:ext uri="{0D108BD9-81ED-4DB2-BD59-A6C34878D82A}">
                        <a16:rowId xmlns:a16="http://schemas.microsoft.com/office/drawing/2014/main" val="553966198"/>
                      </a:ext>
                    </a:extLst>
                  </a:tr>
                  <a:tr h="434340">
                    <a:tc>
                      <a:txBody>
                        <a:bodyPr/>
                        <a:lstStyle/>
                        <a:p>
                          <a:pPr algn="ctr"/>
                          <a:r>
                            <a:rPr lang="en-SG" sz="2400" dirty="0"/>
                            <a:t>7</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G" sz="2400" dirty="0" smtClean="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1067747072"/>
                      </a:ext>
                    </a:extLst>
                  </a:tr>
                  <a:tr h="434340">
                    <a:tc>
                      <a:txBody>
                        <a:bodyPr/>
                        <a:lstStyle/>
                        <a:p>
                          <a:pPr algn="ctr"/>
                          <a:r>
                            <a:rPr lang="en-SG" sz="2400" dirty="0"/>
                            <a:t>8</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2061905385"/>
                      </a:ext>
                    </a:extLst>
                  </a:tr>
                  <a:tr h="434340">
                    <a:tc>
                      <a:txBody>
                        <a:bodyPr/>
                        <a:lstStyle/>
                        <a:p>
                          <a:pPr algn="ctr"/>
                          <a:r>
                            <a:rPr lang="en-SG" sz="2400" dirty="0"/>
                            <a:t>9</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2640730261"/>
                      </a:ext>
                    </a:extLst>
                  </a:tr>
                  <a:tr h="434340">
                    <a:tc>
                      <a:txBody>
                        <a:bodyPr/>
                        <a:lstStyle/>
                        <a:p>
                          <a:pPr algn="ctr"/>
                          <a:r>
                            <a:rPr lang="en-SG" sz="2400" dirty="0" smtClean="0"/>
                            <a:t>10</a:t>
                          </a:r>
                          <a:endParaRPr lang="en-SG" sz="2400" dirty="0"/>
                        </a:p>
                      </a:txBody>
                      <a:tcPr marL="68580" marR="68580" marT="34290" marB="34290"/>
                    </a:tc>
                    <a:tc>
                      <a:txBody>
                        <a:bodyPr/>
                        <a:lstStyle/>
                        <a:p>
                          <a:endParaRPr lang="en-SG" sz="2400" dirty="0"/>
                        </a:p>
                      </a:txBody>
                      <a:tcPr marL="68580" marR="68580" marT="34290" marB="34290"/>
                    </a:tc>
                    <a:tc>
                      <a:txBody>
                        <a:bodyPr/>
                        <a:lstStyle/>
                        <a:p>
                          <a:endParaRPr lang="en-SG" sz="2400" dirty="0">
                            <a:solidFill>
                              <a:srgbClr val="FF0000"/>
                            </a:solidFill>
                          </a:endParaRPr>
                        </a:p>
                      </a:txBody>
                      <a:tcPr marL="68580" marR="68580" marT="34290" marB="34290"/>
                    </a:tc>
                    <a:extLst>
                      <a:ext uri="{0D108BD9-81ED-4DB2-BD59-A6C34878D82A}">
                        <a16:rowId xmlns:a16="http://schemas.microsoft.com/office/drawing/2014/main" val="2066833422"/>
                      </a:ext>
                    </a:extLst>
                  </a:tr>
                </a:tbl>
              </a:graphicData>
            </a:graphic>
          </p:graphicFrame>
        </mc:Fallback>
      </mc:AlternateContent>
      <p:sp>
        <p:nvSpPr>
          <p:cNvPr id="3" name="Date Placeholder 2"/>
          <p:cNvSpPr>
            <a:spLocks noGrp="1"/>
          </p:cNvSpPr>
          <p:nvPr>
            <p:ph type="dt" sz="half" idx="10"/>
          </p:nvPr>
        </p:nvSpPr>
        <p:spPr/>
        <p:txBody>
          <a:bodyPr/>
          <a:lstStyle/>
          <a:p>
            <a:fld id="{90011863-8BE8-4757-8E17-996CEEBA8EC8}" type="datetime3">
              <a:rPr lang="en-US" smtClean="0"/>
              <a:t>9 July 2020</a:t>
            </a:fld>
            <a:endParaRPr lang="en-SG"/>
          </a:p>
        </p:txBody>
      </p:sp>
      <mc:AlternateContent xmlns:mc="http://schemas.openxmlformats.org/markup-compatibility/2006" xmlns:a14="http://schemas.microsoft.com/office/drawing/2010/main">
        <mc:Choice Requires="a14">
          <p:sp>
            <p:nvSpPr>
              <p:cNvPr id="8" name="TextBox 7"/>
              <p:cNvSpPr txBox="1"/>
              <p:nvPr/>
            </p:nvSpPr>
            <p:spPr>
              <a:xfrm>
                <a:off x="598712" y="1610592"/>
                <a:ext cx="10743543" cy="1207831"/>
              </a:xfrm>
              <a:prstGeom prst="rect">
                <a:avLst/>
              </a:prstGeom>
              <a:noFill/>
            </p:spPr>
            <p:txBody>
              <a:bodyPr wrap="square" lIns="0" tIns="0" rIns="0" bIns="0" rtlCol="0">
                <a:spAutoFit/>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SG" sz="3200" b="0" i="1" smtClean="0">
                          <a:latin typeface="Cambria Math" panose="02040503050406030204" pitchFamily="18" charset="0"/>
                        </a:rPr>
                        <m:t>10</m:t>
                      </m:r>
                      <m:r>
                        <a:rPr lang="en-SG" sz="3200" b="0" i="1" smtClean="0">
                          <a:latin typeface="Cambria Math" panose="02040503050406030204" pitchFamily="18" charset="0"/>
                        </a:rPr>
                        <m:t>𝑛</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r>
                            <a:rPr lang="en-SG" sz="3200" b="0" i="1" smtClean="0">
                              <a:latin typeface="Cambria Math" panose="02040503050406030204" pitchFamily="18" charset="0"/>
                            </a:rPr>
                            <m:t>+5</m:t>
                          </m:r>
                          <m:r>
                            <a:rPr lang="en-SG" sz="3200" b="0" i="1" smtClean="0">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00B050"/>
                                  </a:solidFill>
                                  <a:latin typeface="Cambria Math" panose="02040503050406030204" pitchFamily="18" charset="0"/>
                                </a:rPr>
                                <m:t>2</m:t>
                              </m:r>
                            </m:e>
                            <m:sup>
                              <m:r>
                                <a:rPr lang="en-SG" sz="3200" b="0" i="1" smtClean="0">
                                  <a:solidFill>
                                    <a:srgbClr val="00B050"/>
                                  </a:solidFill>
                                  <a:latin typeface="Cambria Math" panose="02040503050406030204" pitchFamily="18" charset="0"/>
                                </a:rPr>
                                <m:t>1000</m:t>
                              </m:r>
                            </m:sup>
                          </m:sSup>
                          <m:r>
                            <a:rPr lang="en-SG" sz="3200" b="0" i="1" smtClean="0">
                              <a:latin typeface="Cambria Math" panose="02040503050406030204" pitchFamily="18" charset="0"/>
                            </a:rPr>
                            <m:t>,</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FF0000"/>
                                  </a:solidFill>
                                  <a:latin typeface="Cambria Math" panose="02040503050406030204" pitchFamily="18" charset="0"/>
                                </a:rPr>
                                <m:t>2</m:t>
                              </m:r>
                            </m:e>
                            <m:sup>
                              <m:func>
                                <m:funcPr>
                                  <m:ctrlPr>
                                    <a:rPr lang="en-SG" sz="3200" b="0" i="1" smtClean="0">
                                      <a:solidFill>
                                        <a:srgbClr val="FF0000"/>
                                      </a:solidFill>
                                      <a:latin typeface="Cambria Math" panose="02040503050406030204" pitchFamily="18" charset="0"/>
                                    </a:rPr>
                                  </m:ctrlPr>
                                </m:funcPr>
                                <m:fName>
                                  <m:r>
                                    <m:rPr>
                                      <m:sty m:val="p"/>
                                    </m:rPr>
                                    <a:rPr lang="en-SG" sz="3200" b="0" i="0" smtClean="0">
                                      <a:solidFill>
                                        <a:srgbClr val="FF0000"/>
                                      </a:solidFill>
                                      <a:latin typeface="Cambria Math" panose="02040503050406030204" pitchFamily="18" charset="0"/>
                                    </a:rPr>
                                    <m:t>lg</m:t>
                                  </m:r>
                                </m:fName>
                                <m:e>
                                  <m:r>
                                    <a:rPr lang="en-SG" sz="3200" b="0" i="1" smtClean="0">
                                      <a:solidFill>
                                        <a:srgbClr val="FF0000"/>
                                      </a:solidFill>
                                      <a:latin typeface="Cambria Math" panose="02040503050406030204" pitchFamily="18" charset="0"/>
                                    </a:rPr>
                                    <m:t>𝑛</m:t>
                                  </m:r>
                                </m:e>
                              </m:func>
                            </m:sup>
                          </m:sSup>
                          <m:r>
                            <a:rPr lang="en-SG" sz="3200" b="0" i="1" smtClean="0">
                              <a:latin typeface="Cambria Math" panose="02040503050406030204" pitchFamily="18" charset="0"/>
                            </a:rPr>
                            <m:t>, </m:t>
                          </m:r>
                          <m:r>
                            <a:rPr lang="en-SG" sz="3200" b="0" i="1" smtClean="0">
                              <a:solidFill>
                                <a:srgbClr val="FF0000"/>
                              </a:solidFill>
                              <a:latin typeface="Cambria Math" panose="02040503050406030204" pitchFamily="18" charset="0"/>
                            </a:rPr>
                            <m:t>50</m:t>
                          </m:r>
                          <m:r>
                            <a:rPr lang="en-SG" sz="3200" b="0" i="1" smtClean="0">
                              <a:solidFill>
                                <a:srgbClr val="FF0000"/>
                              </a:solidFill>
                              <a:latin typeface="Cambria Math" panose="02040503050406030204" pitchFamily="18" charset="0"/>
                            </a:rPr>
                            <m:t>𝑛</m:t>
                          </m:r>
                          <m:r>
                            <a:rPr lang="en-SG" sz="3200" b="0" i="1" smtClean="0">
                              <a:solidFill>
                                <a:srgbClr val="FF0000"/>
                              </a:solidFill>
                              <a:latin typeface="Cambria Math" panose="02040503050406030204" pitchFamily="18" charset="0"/>
                            </a:rPr>
                            <m:t>+100</m:t>
                          </m:r>
                          <m:func>
                            <m:funcPr>
                              <m:ctrlPr>
                                <a:rPr lang="en-SG" sz="3200" b="0" i="1" smtClean="0">
                                  <a:latin typeface="Cambria Math" panose="02040503050406030204" pitchFamily="18" charset="0"/>
                                </a:rPr>
                              </m:ctrlPr>
                            </m:funcPr>
                            <m:fName>
                              <m:r>
                                <m:rPr>
                                  <m:sty m:val="p"/>
                                </m:rPr>
                                <a:rPr lang="en-SG" sz="3200" b="0" i="0" smtClean="0">
                                  <a:solidFill>
                                    <a:srgbClr val="FF0000"/>
                                  </a:solidFill>
                                  <a:latin typeface="Cambria Math" panose="02040503050406030204" pitchFamily="18" charset="0"/>
                                </a:rPr>
                                <m:t>lg</m:t>
                              </m:r>
                            </m:fName>
                            <m:e>
                              <m:r>
                                <a:rPr lang="en-SG" sz="3200" b="0" i="1" smtClean="0">
                                  <a:solidFill>
                                    <a:srgbClr val="FF0000"/>
                                  </a:solidFill>
                                  <a:latin typeface="Cambria Math" panose="02040503050406030204" pitchFamily="18" charset="0"/>
                                </a:rPr>
                                <m:t>𝑛</m:t>
                              </m:r>
                              <m:r>
                                <a:rPr lang="en-SG" sz="3200" b="0" i="1" smtClean="0">
                                  <a:latin typeface="Cambria Math" panose="02040503050406030204" pitchFamily="18" charset="0"/>
                                </a:rPr>
                                <m:t>, </m:t>
                              </m:r>
                              <m:func>
                                <m:funcPr>
                                  <m:ctrlPr>
                                    <a:rPr lang="en-SG" sz="3200" b="0" i="1" smtClean="0">
                                      <a:latin typeface="Cambria Math" panose="02040503050406030204" pitchFamily="18" charset="0"/>
                                    </a:rPr>
                                  </m:ctrlPr>
                                </m:funcPr>
                                <m:fName>
                                  <m:r>
                                    <a:rPr lang="en-SG" sz="3200" b="0" i="1" smtClean="0">
                                      <a:latin typeface="Cambria Math" panose="02040503050406030204" pitchFamily="18" charset="0"/>
                                    </a:rPr>
                                    <m:t> </m:t>
                                  </m:r>
                                  <m:sSub>
                                    <m:sSubPr>
                                      <m:ctrlPr>
                                        <a:rPr lang="en-SG" sz="3200" b="0" i="1" smtClean="0">
                                          <a:solidFill>
                                            <a:srgbClr val="00B050"/>
                                          </a:solidFill>
                                          <a:latin typeface="Cambria Math" panose="02040503050406030204" pitchFamily="18" charset="0"/>
                                        </a:rPr>
                                      </m:ctrlPr>
                                    </m:sSubPr>
                                    <m:e>
                                      <m:r>
                                        <m:rPr>
                                          <m:sty m:val="p"/>
                                        </m:rPr>
                                        <a:rPr lang="en-SG" sz="3200" b="0" i="0" smtClean="0">
                                          <a:solidFill>
                                            <a:srgbClr val="00B050"/>
                                          </a:solidFill>
                                          <a:latin typeface="Cambria Math" panose="02040503050406030204" pitchFamily="18" charset="0"/>
                                        </a:rPr>
                                        <m:t>log</m:t>
                                      </m:r>
                                    </m:e>
                                    <m:sub>
                                      <m:r>
                                        <a:rPr lang="en-SG" sz="3200" b="0" i="1" smtClean="0">
                                          <a:solidFill>
                                            <a:srgbClr val="00B050"/>
                                          </a:solidFill>
                                          <a:latin typeface="Cambria Math" panose="02040503050406030204" pitchFamily="18" charset="0"/>
                                        </a:rPr>
                                        <m:t>3</m:t>
                                      </m:r>
                                    </m:sub>
                                  </m:sSub>
                                </m:fName>
                                <m:e>
                                  <m:d>
                                    <m:dPr>
                                      <m:ctrlPr>
                                        <a:rPr lang="en-SG" sz="3200" b="0" i="1" smtClean="0">
                                          <a:solidFill>
                                            <a:srgbClr val="00B050"/>
                                          </a:solidFill>
                                          <a:latin typeface="Cambria Math" panose="02040503050406030204" pitchFamily="18" charset="0"/>
                                        </a:rPr>
                                      </m:ctrlPr>
                                    </m:dPr>
                                    <m:e>
                                      <m:sSup>
                                        <m:sSupPr>
                                          <m:ctrlPr>
                                            <a:rPr lang="en-SG" sz="3200" b="0" i="1" smtClean="0">
                                              <a:solidFill>
                                                <a:srgbClr val="00B050"/>
                                              </a:solidFill>
                                              <a:latin typeface="Cambria Math" panose="02040503050406030204" pitchFamily="18" charset="0"/>
                                            </a:rPr>
                                          </m:ctrlPr>
                                        </m:sSupPr>
                                        <m:e>
                                          <m:r>
                                            <a:rPr lang="en-SG" sz="3200" b="0" i="1" smtClean="0">
                                              <a:solidFill>
                                                <a:srgbClr val="00B050"/>
                                              </a:solidFill>
                                              <a:latin typeface="Cambria Math" panose="02040503050406030204" pitchFamily="18" charset="0"/>
                                            </a:rPr>
                                            <m:t>3</m:t>
                                          </m:r>
                                        </m:e>
                                        <m:sup>
                                          <m:func>
                                            <m:funcPr>
                                              <m:ctrlPr>
                                                <a:rPr lang="en-SG" sz="3200" b="0" i="1" smtClean="0">
                                                  <a:solidFill>
                                                    <a:srgbClr val="00B050"/>
                                                  </a:solidFill>
                                                  <a:latin typeface="Cambria Math" panose="02040503050406030204" pitchFamily="18" charset="0"/>
                                                </a:rPr>
                                              </m:ctrlPr>
                                            </m:funcPr>
                                            <m:fName>
                                              <m:r>
                                                <m:rPr>
                                                  <m:sty m:val="p"/>
                                                </m:rPr>
                                                <a:rPr lang="en-SG" sz="3200" b="0" i="0" smtClean="0">
                                                  <a:solidFill>
                                                    <a:srgbClr val="00B050"/>
                                                  </a:solidFill>
                                                  <a:latin typeface="Cambria Math" panose="02040503050406030204" pitchFamily="18" charset="0"/>
                                                </a:rPr>
                                                <m:t>lg</m:t>
                                              </m:r>
                                            </m:fName>
                                            <m:e>
                                              <m:func>
                                                <m:funcPr>
                                                  <m:ctrlPr>
                                                    <a:rPr lang="en-SG" sz="3200" b="0" i="1" smtClean="0">
                                                      <a:solidFill>
                                                        <a:srgbClr val="00B050"/>
                                                      </a:solidFill>
                                                      <a:latin typeface="Cambria Math" panose="02040503050406030204" pitchFamily="18" charset="0"/>
                                                    </a:rPr>
                                                  </m:ctrlPr>
                                                </m:funcPr>
                                                <m:fName>
                                                  <m:r>
                                                    <m:rPr>
                                                      <m:sty m:val="p"/>
                                                    </m:rPr>
                                                    <a:rPr lang="en-SG" sz="3200" b="0" i="0" smtClean="0">
                                                      <a:solidFill>
                                                        <a:srgbClr val="00B050"/>
                                                      </a:solidFill>
                                                      <a:latin typeface="Cambria Math" panose="02040503050406030204" pitchFamily="18" charset="0"/>
                                                    </a:rPr>
                                                    <m:t>lg</m:t>
                                                  </m:r>
                                                </m:fName>
                                                <m:e>
                                                  <m:r>
                                                    <a:rPr lang="en-SG" sz="3200" b="0" i="1" smtClean="0">
                                                      <a:solidFill>
                                                        <a:srgbClr val="00B050"/>
                                                      </a:solidFill>
                                                      <a:latin typeface="Cambria Math" panose="02040503050406030204" pitchFamily="18" charset="0"/>
                                                    </a:rPr>
                                                    <m:t>𝑛</m:t>
                                                  </m:r>
                                                </m:e>
                                              </m:func>
                                            </m:e>
                                          </m:func>
                                        </m:sup>
                                      </m:sSup>
                                    </m:e>
                                  </m:d>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𝑛</m:t>
                                      </m:r>
                                    </m:e>
                                    <m:sup>
                                      <m:r>
                                        <a:rPr lang="en-SG" sz="3200" b="0" i="1" smtClean="0">
                                          <a:solidFill>
                                            <a:srgbClr val="339933"/>
                                          </a:solidFill>
                                          <a:latin typeface="Cambria Math" panose="02040503050406030204" pitchFamily="18" charset="0"/>
                                        </a:rPr>
                                        <m:t>0.5</m:t>
                                      </m:r>
                                    </m:sup>
                                  </m:sSup>
                                </m:e>
                              </m:func>
                              <m:r>
                                <a:rPr lang="en-SG" sz="3200" b="0" i="1" smtClean="0">
                                  <a:latin typeface="Cambria Math" panose="02040503050406030204" pitchFamily="18" charset="0"/>
                                </a:rPr>
                                <m:t>, </m:t>
                              </m:r>
                            </m:e>
                          </m:func>
                        </m:e>
                      </m:func>
                    </m:oMath>
                  </m:oMathPara>
                </a14:m>
                <a:endParaRPr lang="en-SG" sz="3200" dirty="0" smtClean="0"/>
              </a:p>
              <a:p>
                <a:pPr>
                  <a:spcBef>
                    <a:spcPts val="600"/>
                  </a:spcBef>
                  <a:spcAft>
                    <a:spcPts val="600"/>
                  </a:spcAft>
                </a:pPr>
                <a14:m>
                  <m:oMath xmlns:m="http://schemas.openxmlformats.org/officeDocument/2006/math">
                    <m:r>
                      <a:rPr lang="en-SG" sz="3200" i="1" smtClean="0">
                        <a:solidFill>
                          <a:srgbClr val="FF0000"/>
                        </a:solidFill>
                        <a:latin typeface="Cambria Math" panose="02040503050406030204" pitchFamily="18" charset="0"/>
                      </a:rPr>
                      <m:t>70</m:t>
                    </m:r>
                    <m:r>
                      <a:rPr lang="en-SG" sz="3200" i="1" smtClean="0">
                        <a:solidFill>
                          <a:srgbClr val="FF0000"/>
                        </a:solidFill>
                        <a:latin typeface="Cambria Math" panose="02040503050406030204" pitchFamily="18" charset="0"/>
                      </a:rPr>
                      <m:t>𝑛</m:t>
                    </m:r>
                    <m:r>
                      <a:rPr lang="en-SG" sz="3200" i="1">
                        <a:latin typeface="Cambria Math" panose="02040503050406030204" pitchFamily="18" charset="0"/>
                      </a:rPr>
                      <m:t>, </m:t>
                    </m:r>
                    <m:sSup>
                      <m:sSupPr>
                        <m:ctrlPr>
                          <a:rPr lang="en-SG" sz="3200" i="1">
                            <a:latin typeface="Cambria Math" panose="02040503050406030204" pitchFamily="18" charset="0"/>
                          </a:rPr>
                        </m:ctrlPr>
                      </m:sSupPr>
                      <m:e>
                        <m:r>
                          <a:rPr lang="en-SG" sz="3200" i="1">
                            <a:latin typeface="Cambria Math" panose="02040503050406030204" pitchFamily="18" charset="0"/>
                          </a:rPr>
                          <m:t>2</m:t>
                        </m:r>
                      </m:e>
                      <m:sup>
                        <m:r>
                          <a:rPr lang="en-SG" sz="3200" i="1">
                            <a:latin typeface="Cambria Math" panose="02040503050406030204" pitchFamily="18" charset="0"/>
                          </a:rPr>
                          <m:t>𝑛</m:t>
                        </m:r>
                      </m:sup>
                    </m:sSup>
                    <m:r>
                      <a:rPr lang="en-SG" sz="3200" i="1">
                        <a:latin typeface="Cambria Math" panose="02040503050406030204" pitchFamily="18" charset="0"/>
                      </a:rPr>
                      <m:t>, </m:t>
                    </m:r>
                    <m:sSup>
                      <m:sSupPr>
                        <m:ctrlPr>
                          <a:rPr lang="en-SG" sz="3200" i="1" smtClean="0">
                            <a:solidFill>
                              <a:srgbClr val="339933"/>
                            </a:solidFill>
                            <a:latin typeface="Cambria Math" panose="02040503050406030204" pitchFamily="18" charset="0"/>
                          </a:rPr>
                        </m:ctrlPr>
                      </m:sSupPr>
                      <m:e>
                        <m:d>
                          <m:dPr>
                            <m:ctrlPr>
                              <a:rPr lang="en-SG" sz="3200" i="1">
                                <a:solidFill>
                                  <a:srgbClr val="339933"/>
                                </a:solidFill>
                                <a:latin typeface="Cambria Math" panose="02040503050406030204" pitchFamily="18" charset="0"/>
                              </a:rPr>
                            </m:ctrlPr>
                          </m:dPr>
                          <m:e>
                            <m:func>
                              <m:funcPr>
                                <m:ctrlPr>
                                  <a:rPr lang="en-SG" sz="3200" i="1">
                                    <a:solidFill>
                                      <a:srgbClr val="339933"/>
                                    </a:solidFill>
                                    <a:latin typeface="Cambria Math" panose="02040503050406030204" pitchFamily="18" charset="0"/>
                                  </a:rPr>
                                </m:ctrlPr>
                              </m:funcPr>
                              <m:fName>
                                <m:r>
                                  <m:rPr>
                                    <m:sty m:val="p"/>
                                  </m:rPr>
                                  <a:rPr lang="en-SG" sz="3200">
                                    <a:solidFill>
                                      <a:srgbClr val="339933"/>
                                    </a:solidFill>
                                    <a:latin typeface="Cambria Math" panose="02040503050406030204" pitchFamily="18" charset="0"/>
                                  </a:rPr>
                                  <m:t>lg</m:t>
                                </m:r>
                              </m:fName>
                              <m:e>
                                <m:r>
                                  <a:rPr lang="en-SG" sz="3200" i="1">
                                    <a:solidFill>
                                      <a:srgbClr val="339933"/>
                                    </a:solidFill>
                                    <a:latin typeface="Cambria Math" panose="02040503050406030204" pitchFamily="18" charset="0"/>
                                  </a:rPr>
                                  <m:t>𝑛</m:t>
                                </m:r>
                              </m:e>
                            </m:func>
                          </m:e>
                        </m:d>
                      </m:e>
                      <m:sup>
                        <m:r>
                          <a:rPr lang="en-SG" sz="3200" i="1">
                            <a:solidFill>
                              <a:srgbClr val="339933"/>
                            </a:solidFill>
                            <a:latin typeface="Cambria Math" panose="02040503050406030204" pitchFamily="18" charset="0"/>
                          </a:rPr>
                          <m:t>5</m:t>
                        </m:r>
                      </m:sup>
                    </m:sSup>
                    <m:r>
                      <a:rPr lang="en-SG" sz="3200" i="1">
                        <a:latin typeface="Cambria Math" panose="02040503050406030204" pitchFamily="18" charset="0"/>
                      </a:rPr>
                      <m:t>,</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𝑛</m:t>
                        </m:r>
                      </m:e>
                      <m:sup>
                        <m:r>
                          <a:rPr lang="en-SG" sz="3200" b="0" i="1" smtClean="0">
                            <a:latin typeface="Cambria Math" panose="02040503050406030204" pitchFamily="18" charset="0"/>
                          </a:rPr>
                          <m:t>2</m:t>
                        </m:r>
                      </m:sup>
                    </m:sSup>
                    <m:r>
                      <a:rPr lang="en-SG" sz="3200" b="0" i="1" smtClean="0">
                        <a:latin typeface="Cambria Math" panose="02040503050406030204" pitchFamily="18" charset="0"/>
                      </a:rPr>
                      <m:t>+100</m:t>
                    </m:r>
                    <m:r>
                      <a:rPr lang="en-SG" sz="3200" b="0" i="1" smtClean="0">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𝑛</m:t>
                        </m:r>
                      </m:e>
                      <m:sup>
                        <m:r>
                          <a:rPr lang="en-SG" sz="3200" b="0" i="1" smtClean="0">
                            <a:latin typeface="Cambria Math" panose="02040503050406030204" pitchFamily="18" charset="0"/>
                          </a:rPr>
                          <m:t>3</m:t>
                        </m:r>
                      </m:sup>
                    </m:sSup>
                    <m:r>
                      <a:rPr lang="en-SG" sz="3200" b="0" i="1" smtClean="0">
                        <a:latin typeface="Cambria Math" panose="02040503050406030204" pitchFamily="18" charset="0"/>
                      </a:rPr>
                      <m:t>, </m:t>
                    </m:r>
                    <m:r>
                      <a:rPr lang="en-SG" sz="3200" b="0" i="1" smtClean="0">
                        <a:latin typeface="Cambria Math" panose="02040503050406030204" pitchFamily="18" charset="0"/>
                      </a:rPr>
                      <m:t>𝑛</m:t>
                    </m:r>
                    <m:func>
                      <m:funcPr>
                        <m:ctrlPr>
                          <a:rPr lang="en-SG" sz="3200" b="0" i="1" smtClean="0">
                            <a:latin typeface="Cambria Math" panose="02040503050406030204" pitchFamily="18" charset="0"/>
                          </a:rPr>
                        </m:ctrlPr>
                      </m:funcPr>
                      <m:fName>
                        <m:r>
                          <m:rPr>
                            <m:sty m:val="p"/>
                          </m:rPr>
                          <a:rPr lang="en-SG" sz="3200" b="0" i="0" smtClean="0">
                            <a:latin typeface="Cambria Math" panose="02040503050406030204" pitchFamily="18" charset="0"/>
                          </a:rPr>
                          <m:t>lg</m:t>
                        </m:r>
                      </m:fName>
                      <m:e>
                        <m:r>
                          <a:rPr lang="en-SG" sz="3200" b="0" i="1" smtClean="0">
                            <a:latin typeface="Cambria Math" panose="02040503050406030204" pitchFamily="18" charset="0"/>
                          </a:rPr>
                          <m:t>𝑛</m:t>
                        </m:r>
                      </m:e>
                    </m:func>
                    <m:r>
                      <a:rPr lang="en-SG" sz="3200" b="0" i="1" smtClean="0">
                        <a:latin typeface="Cambria Math" panose="02040503050406030204" pitchFamily="18" charset="0"/>
                      </a:rPr>
                      <m:t> </m:t>
                    </m:r>
                  </m:oMath>
                </a14:m>
                <a:r>
                  <a:rPr lang="en-SG" sz="3200" dirty="0" smtClean="0"/>
                  <a:t> </a:t>
                </a:r>
                <a:endParaRPr lang="en-SG" sz="3200" dirty="0"/>
              </a:p>
            </p:txBody>
          </p:sp>
        </mc:Choice>
        <mc:Fallback xmlns="">
          <p:sp>
            <p:nvSpPr>
              <p:cNvPr id="8" name="TextBox 7"/>
              <p:cNvSpPr txBox="1">
                <a:spLocks noRot="1" noChangeAspect="1" noMove="1" noResize="1" noEditPoints="1" noAdjustHandles="1" noChangeArrowheads="1" noChangeShapeType="1" noTextEdit="1"/>
              </p:cNvSpPr>
              <p:nvPr/>
            </p:nvSpPr>
            <p:spPr>
              <a:xfrm>
                <a:off x="598712" y="1610592"/>
                <a:ext cx="10743543" cy="1207831"/>
              </a:xfrm>
              <a:prstGeom prst="rect">
                <a:avLst/>
              </a:prstGeom>
              <a:blipFill>
                <a:blip r:embed="rId3"/>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32822051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Classes of Functions</a:t>
            </a:r>
            <a:endParaRPr lang="en-SG" dirty="0"/>
          </a:p>
        </p:txBody>
      </p:sp>
      <p:sp>
        <p:nvSpPr>
          <p:cNvPr id="3" name="Content Placeholder 2"/>
          <p:cNvSpPr>
            <a:spLocks noGrp="1"/>
          </p:cNvSpPr>
          <p:nvPr>
            <p:ph idx="1"/>
          </p:nvPr>
        </p:nvSpPr>
        <p:spPr>
          <a:xfrm>
            <a:off x="838200" y="1582762"/>
            <a:ext cx="10515600" cy="1048144"/>
          </a:xfrm>
        </p:spPr>
        <p:txBody>
          <a:bodyPr>
            <a:normAutofit/>
          </a:bodyPr>
          <a:lstStyle/>
          <a:p>
            <a:pPr marL="0" indent="0">
              <a:buNone/>
            </a:pPr>
            <a:r>
              <a:rPr lang="en-SG" sz="3200" dirty="0" smtClean="0"/>
              <a:t>What are the functions that are important for analysis of algorithms discussed during lecture?</a:t>
            </a:r>
            <a:endParaRPr lang="en-SG" sz="3200" dirty="0"/>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4</a:t>
            </a:fld>
            <a:endParaRPr lang="en-SG"/>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724669422"/>
                  </p:ext>
                </p:extLst>
              </p:nvPr>
            </p:nvGraphicFramePr>
            <p:xfrm>
              <a:off x="838201" y="2560154"/>
              <a:ext cx="10515599" cy="4145280"/>
            </p:xfrm>
            <a:graphic>
              <a:graphicData uri="http://schemas.openxmlformats.org/drawingml/2006/table">
                <a:tbl>
                  <a:tblPr firstRow="1" bandRow="1">
                    <a:tableStyleId>{93296810-A885-4BE3-A3E7-6D5BEEA58F35}</a:tableStyleId>
                  </a:tblPr>
                  <a:tblGrid>
                    <a:gridCol w="1348716">
                      <a:extLst>
                        <a:ext uri="{9D8B030D-6E8A-4147-A177-3AD203B41FA5}">
                          <a16:colId xmlns:a16="http://schemas.microsoft.com/office/drawing/2014/main" val="20000"/>
                        </a:ext>
                      </a:extLst>
                    </a:gridCol>
                    <a:gridCol w="2577221">
                      <a:extLst>
                        <a:ext uri="{9D8B030D-6E8A-4147-A177-3AD203B41FA5}">
                          <a16:colId xmlns:a16="http://schemas.microsoft.com/office/drawing/2014/main" val="20001"/>
                        </a:ext>
                      </a:extLst>
                    </a:gridCol>
                    <a:gridCol w="6589662">
                      <a:extLst>
                        <a:ext uri="{9D8B030D-6E8A-4147-A177-3AD203B41FA5}">
                          <a16:colId xmlns:a16="http://schemas.microsoft.com/office/drawing/2014/main" val="20002"/>
                        </a:ext>
                      </a:extLst>
                    </a:gridCol>
                  </a:tblGrid>
                  <a:tr h="370840">
                    <a:tc>
                      <a:txBody>
                        <a:bodyPr/>
                        <a:lstStyle/>
                        <a:p>
                          <a:r>
                            <a:rPr lang="en-US" sz="2600" dirty="0"/>
                            <a:t>Class</a:t>
                          </a:r>
                        </a:p>
                      </a:txBody>
                      <a:tcPr/>
                    </a:tc>
                    <a:tc>
                      <a:txBody>
                        <a:bodyPr/>
                        <a:lstStyle/>
                        <a:p>
                          <a:r>
                            <a:rPr lang="en-US" sz="2600" dirty="0"/>
                            <a:t>Name</a:t>
                          </a:r>
                        </a:p>
                      </a:txBody>
                      <a:tcPr/>
                    </a:tc>
                    <a:tc>
                      <a:txBody>
                        <a:bodyPr/>
                        <a:lstStyle/>
                        <a:p>
                          <a:r>
                            <a:rPr lang="en-US" sz="2600" dirty="0"/>
                            <a:t>Comments</a:t>
                          </a:r>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US" sz="2600" i="1" dirty="0" smtClean="0">
                                    <a:solidFill>
                                      <a:srgbClr val="800000"/>
                                    </a:solidFill>
                                    <a:latin typeface="Cambria Math" panose="02040503050406030204" pitchFamily="18" charset="0"/>
                                  </a:rPr>
                                  <m:t>1</m:t>
                                </m:r>
                              </m:oMath>
                            </m:oMathPara>
                          </a14:m>
                          <a:endParaRPr lang="en-US" sz="2600" dirty="0">
                            <a:solidFill>
                              <a:srgbClr val="800000"/>
                            </a:solidFill>
                          </a:endParaRPr>
                        </a:p>
                      </a:txBody>
                      <a:tcPr/>
                    </a:tc>
                    <a:tc>
                      <a:txBody>
                        <a:bodyPr/>
                        <a:lstStyle/>
                        <a:p>
                          <a:r>
                            <a:rPr lang="en-US" sz="2600" dirty="0">
                              <a:solidFill>
                                <a:srgbClr val="800000"/>
                              </a:solidFill>
                            </a:rPr>
                            <a:t>Constant</a:t>
                          </a:r>
                        </a:p>
                      </a:txBody>
                      <a:tcPr/>
                    </a:tc>
                    <a:tc>
                      <a:txBody>
                        <a:bodyPr/>
                        <a:lstStyle/>
                        <a:p>
                          <a:r>
                            <a:rPr lang="en-US" sz="2600" kern="1200" dirty="0">
                              <a:solidFill>
                                <a:srgbClr val="800000"/>
                              </a:solidFill>
                            </a:rPr>
                            <a:t>Short of best-case efficiencies, very few reasonable examples can be given since an algorithm’s running time typically goes to infinity when its input size grows infinitely large. Since constant does not change, we use the value ‘1’ to represent a constant efficiency. In fact, any expression without ‘n’ – the number of data (input size) is considered constant.</a:t>
                          </a:r>
                          <a:endParaRPr lang="en-US" sz="2600" dirty="0">
                            <a:solidFill>
                              <a:srgbClr val="800000"/>
                            </a:solidFill>
                          </a:endParaRPr>
                        </a:p>
                      </a:txBody>
                      <a:tcPr/>
                    </a:tc>
                    <a:extLst>
                      <a:ext uri="{0D108BD9-81ED-4DB2-BD59-A6C34878D82A}">
                        <a16:rowId xmlns:a16="http://schemas.microsoft.com/office/drawing/2014/main" val="10001"/>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724669422"/>
                  </p:ext>
                </p:extLst>
              </p:nvPr>
            </p:nvGraphicFramePr>
            <p:xfrm>
              <a:off x="838201" y="2560154"/>
              <a:ext cx="10515599" cy="4145280"/>
            </p:xfrm>
            <a:graphic>
              <a:graphicData uri="http://schemas.openxmlformats.org/drawingml/2006/table">
                <a:tbl>
                  <a:tblPr firstRow="1" bandRow="1">
                    <a:tableStyleId>{93296810-A885-4BE3-A3E7-6D5BEEA58F35}</a:tableStyleId>
                  </a:tblPr>
                  <a:tblGrid>
                    <a:gridCol w="1348716">
                      <a:extLst>
                        <a:ext uri="{9D8B030D-6E8A-4147-A177-3AD203B41FA5}">
                          <a16:colId xmlns:a16="http://schemas.microsoft.com/office/drawing/2014/main" val="20000"/>
                        </a:ext>
                      </a:extLst>
                    </a:gridCol>
                    <a:gridCol w="2577221">
                      <a:extLst>
                        <a:ext uri="{9D8B030D-6E8A-4147-A177-3AD203B41FA5}">
                          <a16:colId xmlns:a16="http://schemas.microsoft.com/office/drawing/2014/main" val="20001"/>
                        </a:ext>
                      </a:extLst>
                    </a:gridCol>
                    <a:gridCol w="6589662">
                      <a:extLst>
                        <a:ext uri="{9D8B030D-6E8A-4147-A177-3AD203B41FA5}">
                          <a16:colId xmlns:a16="http://schemas.microsoft.com/office/drawing/2014/main" val="20002"/>
                        </a:ext>
                      </a:extLst>
                    </a:gridCol>
                  </a:tblGrid>
                  <a:tr h="487680">
                    <a:tc>
                      <a:txBody>
                        <a:bodyPr/>
                        <a:lstStyle/>
                        <a:p>
                          <a:r>
                            <a:rPr lang="en-US" sz="2600" dirty="0"/>
                            <a:t>Class</a:t>
                          </a:r>
                        </a:p>
                      </a:txBody>
                      <a:tcPr/>
                    </a:tc>
                    <a:tc>
                      <a:txBody>
                        <a:bodyPr/>
                        <a:lstStyle/>
                        <a:p>
                          <a:r>
                            <a:rPr lang="en-US" sz="2600" dirty="0"/>
                            <a:t>Name</a:t>
                          </a:r>
                        </a:p>
                      </a:txBody>
                      <a:tcPr/>
                    </a:tc>
                    <a:tc>
                      <a:txBody>
                        <a:bodyPr/>
                        <a:lstStyle/>
                        <a:p>
                          <a:r>
                            <a:rPr lang="en-US" sz="2600" dirty="0"/>
                            <a:t>Comments</a:t>
                          </a:r>
                        </a:p>
                      </a:txBody>
                      <a:tcPr/>
                    </a:tc>
                    <a:extLst>
                      <a:ext uri="{0D108BD9-81ED-4DB2-BD59-A6C34878D82A}">
                        <a16:rowId xmlns:a16="http://schemas.microsoft.com/office/drawing/2014/main" val="10000"/>
                      </a:ext>
                    </a:extLst>
                  </a:tr>
                  <a:tr h="3657600">
                    <a:tc>
                      <a:txBody>
                        <a:bodyPr/>
                        <a:lstStyle/>
                        <a:p>
                          <a:endParaRPr lang="en-US"/>
                        </a:p>
                      </a:txBody>
                      <a:tcPr>
                        <a:blipFill>
                          <a:blip r:embed="rId2"/>
                          <a:stretch>
                            <a:fillRect l="-452" t="-14476" r="-682805" b="-4326"/>
                          </a:stretch>
                        </a:blipFill>
                      </a:tcPr>
                    </a:tc>
                    <a:tc>
                      <a:txBody>
                        <a:bodyPr/>
                        <a:lstStyle/>
                        <a:p>
                          <a:r>
                            <a:rPr lang="en-US" sz="2600" dirty="0">
                              <a:solidFill>
                                <a:srgbClr val="800000"/>
                              </a:solidFill>
                            </a:rPr>
                            <a:t>Constant</a:t>
                          </a:r>
                        </a:p>
                      </a:txBody>
                      <a:tcPr/>
                    </a:tc>
                    <a:tc>
                      <a:txBody>
                        <a:bodyPr/>
                        <a:lstStyle/>
                        <a:p>
                          <a:r>
                            <a:rPr lang="en-US" sz="2600" kern="1200" dirty="0">
                              <a:solidFill>
                                <a:srgbClr val="800000"/>
                              </a:solidFill>
                            </a:rPr>
                            <a:t>Short of best-case efficiencies, very few reasonable examples can be given since an algorithm’s running time typically goes to infinity when its input size grows infinitely large. Since constant does not change, we use the value ‘1’ to represent a constant efficiency. In fact, any expression without ‘n’ – the number of data (input size) is considered constant.</a:t>
                          </a:r>
                          <a:endParaRPr lang="en-US" sz="2600" dirty="0">
                            <a:solidFill>
                              <a:srgbClr val="800000"/>
                            </a:solidFill>
                          </a:endParaRPr>
                        </a:p>
                      </a:txBody>
                      <a:tcPr/>
                    </a:tc>
                    <a:extLst>
                      <a:ext uri="{0D108BD9-81ED-4DB2-BD59-A6C34878D82A}">
                        <a16:rowId xmlns:a16="http://schemas.microsoft.com/office/drawing/2014/main" val="10001"/>
                      </a:ext>
                    </a:extLst>
                  </a:tr>
                </a:tbl>
              </a:graphicData>
            </a:graphic>
          </p:graphicFrame>
        </mc:Fallback>
      </mc:AlternateContent>
      <p:sp>
        <p:nvSpPr>
          <p:cNvPr id="8" name="Date Placeholder 7"/>
          <p:cNvSpPr>
            <a:spLocks noGrp="1"/>
          </p:cNvSpPr>
          <p:nvPr>
            <p:ph type="dt" sz="half" idx="10"/>
          </p:nvPr>
        </p:nvSpPr>
        <p:spPr/>
        <p:txBody>
          <a:bodyPr/>
          <a:lstStyle/>
          <a:p>
            <a:fld id="{A0B8F0C8-4F78-41A2-A30E-3CC534F6E6F3}" type="datetime3">
              <a:rPr lang="en-US" smtClean="0"/>
              <a:t>9 July 2020</a:t>
            </a:fld>
            <a:endParaRPr lang="en-SG"/>
          </a:p>
        </p:txBody>
      </p:sp>
    </p:spTree>
    <p:extLst>
      <p:ext uri="{BB962C8B-B14F-4D97-AF65-F5344CB8AC3E}">
        <p14:creationId xmlns:p14="http://schemas.microsoft.com/office/powerpoint/2010/main" val="173250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Classes of functions</a:t>
            </a:r>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40</a:t>
            </a:fld>
            <a:endParaRPr lang="en-SG"/>
          </a:p>
        </p:txBody>
      </p:sp>
      <mc:AlternateContent xmlns:mc="http://schemas.openxmlformats.org/markup-compatibility/2006" xmlns:a14="http://schemas.microsoft.com/office/drawing/2010/main">
        <mc:Choice Requires="a14">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3792157780"/>
                  </p:ext>
                </p:extLst>
              </p:nvPr>
            </p:nvGraphicFramePr>
            <p:xfrm>
              <a:off x="527956" y="3327143"/>
              <a:ext cx="10896600" cy="2622296"/>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38862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388620">
                    <a:tc>
                      <a:txBody>
                        <a:bodyPr/>
                        <a:lstStyle/>
                        <a:p>
                          <a:pPr algn="ctr"/>
                          <a:r>
                            <a:rPr lang="en-SG" sz="2400" dirty="0"/>
                            <a:t>6</a:t>
                          </a:r>
                        </a:p>
                      </a:txBody>
                      <a:tcPr marL="68580" marR="68580" marT="34290" marB="34290"/>
                    </a:tc>
                    <a:tc>
                      <a:txBody>
                        <a:bodyPr/>
                        <a:lstStyle/>
                        <a:p>
                          <a:r>
                            <a:rPr lang="en-SG" sz="2400" dirty="0" smtClean="0"/>
                            <a:t>Linear</a:t>
                          </a:r>
                          <a:endParaRPr lang="en-SG" sz="2400" dirty="0"/>
                        </a:p>
                      </a:txBody>
                      <a:tcPr marL="68580" marR="68580" marT="34290" marB="34290"/>
                    </a:tc>
                    <a:tc>
                      <a:txBody>
                        <a:bodyPr/>
                        <a:lstStyle/>
                        <a:p>
                          <a14:m>
                            <m:oMath xmlns:m="http://schemas.openxmlformats.org/officeDocument/2006/math">
                              <m:sSup>
                                <m:sSupPr>
                                  <m:ctrlPr>
                                    <a:rPr lang="en-SG" sz="2400" i="1" smtClean="0">
                                      <a:solidFill>
                                        <a:srgbClr val="339933"/>
                                      </a:solidFill>
                                      <a:latin typeface="Cambria Math" panose="02040503050406030204" pitchFamily="18" charset="0"/>
                                    </a:rPr>
                                  </m:ctrlPr>
                                </m:sSupPr>
                                <m:e>
                                  <m:r>
                                    <a:rPr lang="en-SG" sz="2400" b="0" i="1" smtClean="0">
                                      <a:solidFill>
                                        <a:srgbClr val="339933"/>
                                      </a:solidFill>
                                      <a:latin typeface="Cambria Math" panose="02040503050406030204" pitchFamily="18" charset="0"/>
                                    </a:rPr>
                                    <m:t>2</m:t>
                                  </m:r>
                                </m:e>
                                <m:sup>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r>
                                        <a:rPr lang="en-SG" sz="2400" b="0" i="1" smtClean="0">
                                          <a:solidFill>
                                            <a:srgbClr val="339933"/>
                                          </a:solidFill>
                                          <a:latin typeface="Cambria Math" panose="02040503050406030204" pitchFamily="18" charset="0"/>
                                        </a:rPr>
                                        <m:t>𝑛</m:t>
                                      </m:r>
                                    </m:e>
                                  </m:func>
                                </m:sup>
                              </m:sSup>
                              <m:r>
                                <a:rPr lang="en-SG" sz="2400" b="0" i="1" smtClean="0">
                                  <a:solidFill>
                                    <a:schemeClr val="tx1"/>
                                  </a:solidFill>
                                  <a:latin typeface="Cambria Math" panose="02040503050406030204" pitchFamily="18" charset="0"/>
                                </a:rPr>
                                <m:t>=</m:t>
                              </m:r>
                              <m:r>
                                <a:rPr lang="en-SG" sz="2400" b="0" i="1" smtClean="0">
                                  <a:solidFill>
                                    <a:schemeClr val="tx1"/>
                                  </a:solidFill>
                                  <a:latin typeface="Cambria Math" panose="02040503050406030204" pitchFamily="18" charset="0"/>
                                </a:rPr>
                                <m:t>𝑛</m:t>
                              </m:r>
                              <m:r>
                                <a:rPr lang="en-SG" sz="2400" b="0" i="1" smtClean="0">
                                  <a:solidFill>
                                    <a:schemeClr val="tx1"/>
                                  </a:solidFill>
                                  <a:latin typeface="Cambria Math" panose="02040503050406030204" pitchFamily="18" charset="0"/>
                                </a:rPr>
                                <m:t>,</m:t>
                              </m:r>
                            </m:oMath>
                          </a14:m>
                          <a:r>
                            <a:rPr lang="en-SG" sz="2400" dirty="0" smtClean="0">
                              <a:solidFill>
                                <a:srgbClr val="FF0000"/>
                              </a:solidFill>
                            </a:rPr>
                            <a:t> </a:t>
                          </a:r>
                          <a14:m>
                            <m:oMath xmlns:m="http://schemas.openxmlformats.org/officeDocument/2006/math">
                              <m:r>
                                <a:rPr lang="en-SG" sz="2400" b="0" i="1" dirty="0" smtClean="0">
                                  <a:solidFill>
                                    <a:srgbClr val="339933"/>
                                  </a:solidFill>
                                  <a:latin typeface="Cambria Math" panose="02040503050406030204" pitchFamily="18" charset="0"/>
                                </a:rPr>
                                <m:t>50</m:t>
                              </m:r>
                              <m:r>
                                <a:rPr lang="en-SG" sz="2400" b="0" i="1" dirty="0" smtClean="0">
                                  <a:solidFill>
                                    <a:srgbClr val="339933"/>
                                  </a:solidFill>
                                  <a:latin typeface="Cambria Math" panose="02040503050406030204" pitchFamily="18" charset="0"/>
                                </a:rPr>
                                <m:t>𝑛</m:t>
                              </m:r>
                              <m:r>
                                <a:rPr lang="en-SG" sz="2400" b="0" i="1" dirty="0" smtClean="0">
                                  <a:solidFill>
                                    <a:srgbClr val="339933"/>
                                  </a:solidFill>
                                  <a:latin typeface="Cambria Math" panose="02040503050406030204" pitchFamily="18" charset="0"/>
                                </a:rPr>
                                <m:t>+100</m:t>
                              </m:r>
                              <m:func>
                                <m:funcPr>
                                  <m:ctrlPr>
                                    <a:rPr lang="en-SG" sz="2400" b="0" i="1" dirty="0" smtClean="0">
                                      <a:solidFill>
                                        <a:srgbClr val="FF0000"/>
                                      </a:solidFill>
                                      <a:latin typeface="Cambria Math" panose="02040503050406030204" pitchFamily="18" charset="0"/>
                                    </a:rPr>
                                  </m:ctrlPr>
                                </m:funcPr>
                                <m:fName>
                                  <m:r>
                                    <m:rPr>
                                      <m:sty m:val="p"/>
                                    </m:rPr>
                                    <a:rPr lang="en-SG" sz="2400" b="0" i="0" dirty="0" smtClean="0">
                                      <a:solidFill>
                                        <a:srgbClr val="339933"/>
                                      </a:solidFill>
                                      <a:latin typeface="Cambria Math" panose="02040503050406030204" pitchFamily="18" charset="0"/>
                                    </a:rPr>
                                    <m:t>lg</m:t>
                                  </m:r>
                                </m:fName>
                                <m:e>
                                  <m:r>
                                    <a:rPr lang="en-SG" sz="2400" b="0" i="1" dirty="0" smtClean="0">
                                      <a:solidFill>
                                        <a:srgbClr val="339933"/>
                                      </a:solidFill>
                                      <a:latin typeface="Cambria Math" panose="02040503050406030204" pitchFamily="18" charset="0"/>
                                    </a:rPr>
                                    <m:t>𝑛</m:t>
                                  </m:r>
                                  <m:r>
                                    <a:rPr lang="en-SG" sz="2400" b="0" i="1" dirty="0" smtClean="0">
                                      <a:solidFill>
                                        <a:schemeClr val="tx1"/>
                                      </a:solidFill>
                                      <a:latin typeface="Cambria Math" panose="02040503050406030204" pitchFamily="18" charset="0"/>
                                    </a:rPr>
                                    <m:t>,</m:t>
                                  </m:r>
                                </m:e>
                              </m:func>
                            </m:oMath>
                          </a14:m>
                          <a:r>
                            <a:rPr lang="en-SG" sz="2400" dirty="0" smtClean="0">
                              <a:solidFill>
                                <a:srgbClr val="FF0000"/>
                              </a:solidFill>
                            </a:rPr>
                            <a:t> </a:t>
                          </a:r>
                          <a14:m>
                            <m:oMath xmlns:m="http://schemas.openxmlformats.org/officeDocument/2006/math">
                              <m:r>
                                <a:rPr lang="en-SG" sz="2400" b="0" i="1" dirty="0" smtClean="0">
                                  <a:solidFill>
                                    <a:srgbClr val="339933"/>
                                  </a:solidFill>
                                  <a:latin typeface="Cambria Math" panose="02040503050406030204" pitchFamily="18" charset="0"/>
                                </a:rPr>
                                <m:t>70</m:t>
                              </m:r>
                              <m:r>
                                <a:rPr lang="en-SG" sz="2400" b="0" i="1" dirty="0" smtClean="0">
                                  <a:solidFill>
                                    <a:srgbClr val="339933"/>
                                  </a:solidFill>
                                  <a:latin typeface="Cambria Math" panose="02040503050406030204" pitchFamily="18" charset="0"/>
                                </a:rPr>
                                <m:t>𝑛</m:t>
                              </m:r>
                            </m:oMath>
                          </a14:m>
                          <a:endParaRPr lang="en-SG" sz="2400" dirty="0"/>
                        </a:p>
                      </a:txBody>
                      <a:tcPr marL="68580" marR="68580" marT="34290" marB="34290"/>
                    </a:tc>
                    <a:extLst>
                      <a:ext uri="{0D108BD9-81ED-4DB2-BD59-A6C34878D82A}">
                        <a16:rowId xmlns:a16="http://schemas.microsoft.com/office/drawing/2014/main" val="553966198"/>
                      </a:ext>
                    </a:extLst>
                  </a:tr>
                  <a:tr h="388620">
                    <a:tc>
                      <a:txBody>
                        <a:bodyPr/>
                        <a:lstStyle/>
                        <a:p>
                          <a:pPr algn="ctr"/>
                          <a:r>
                            <a:rPr lang="en-SG" sz="2400" dirty="0"/>
                            <a:t>7</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err="1" smtClean="0"/>
                            <a:t>Linearithmic</a:t>
                          </a:r>
                          <a:endParaRPr lang="en-SG" sz="2400" dirty="0" smtClean="0"/>
                        </a:p>
                      </a:txBody>
                      <a:tcPr marL="68580" marR="68580" marT="34290" marB="34290"/>
                    </a:tc>
                    <a:tc>
                      <a:txBody>
                        <a:bodyPr/>
                        <a:lstStyle/>
                        <a:p>
                          <a14:m>
                            <m:oMath xmlns:m="http://schemas.openxmlformats.org/officeDocument/2006/math">
                              <m:r>
                                <a:rPr lang="en-SG" sz="2400" b="0" i="1" smtClean="0">
                                  <a:solidFill>
                                    <a:srgbClr val="FF0000"/>
                                  </a:solidFill>
                                  <a:latin typeface="Cambria Math" panose="02040503050406030204" pitchFamily="18" charset="0"/>
                                </a:rPr>
                                <m:t>𝑛</m:t>
                              </m:r>
                              <m:func>
                                <m:funcPr>
                                  <m:ctrlPr>
                                    <a:rPr lang="en-SG" sz="2400" b="0" i="1" smtClean="0">
                                      <a:solidFill>
                                        <a:srgbClr val="FF0000"/>
                                      </a:solidFill>
                                      <a:latin typeface="Cambria Math" panose="02040503050406030204" pitchFamily="18" charset="0"/>
                                    </a:rPr>
                                  </m:ctrlPr>
                                </m:funcPr>
                                <m:fName>
                                  <m:r>
                                    <m:rPr>
                                      <m:sty m:val="p"/>
                                    </m:rPr>
                                    <a:rPr lang="en-SG" sz="2400" b="0" i="0" smtClean="0">
                                      <a:solidFill>
                                        <a:srgbClr val="FF0000"/>
                                      </a:solidFill>
                                      <a:latin typeface="Cambria Math" panose="02040503050406030204" pitchFamily="18" charset="0"/>
                                    </a:rPr>
                                    <m:t>lg</m:t>
                                  </m:r>
                                </m:fName>
                                <m:e>
                                  <m:r>
                                    <a:rPr lang="en-SG" sz="2400" b="0" i="1" smtClean="0">
                                      <a:solidFill>
                                        <a:srgbClr val="FF0000"/>
                                      </a:solidFill>
                                      <a:latin typeface="Cambria Math" panose="02040503050406030204" pitchFamily="18" charset="0"/>
                                    </a:rPr>
                                    <m:t>𝑛</m:t>
                                  </m:r>
                                </m:e>
                              </m:func>
                            </m:oMath>
                          </a14:m>
                          <a:r>
                            <a:rPr lang="en-SG" sz="2400" dirty="0" smtClean="0"/>
                            <a:t>, </a:t>
                          </a:r>
                          <a14:m>
                            <m:oMath xmlns:m="http://schemas.openxmlformats.org/officeDocument/2006/math">
                              <m:r>
                                <a:rPr lang="en-SG" sz="2400" b="0" i="1" smtClean="0">
                                  <a:solidFill>
                                    <a:srgbClr val="FF0000"/>
                                  </a:solidFill>
                                  <a:latin typeface="Cambria Math" panose="02040503050406030204" pitchFamily="18" charset="0"/>
                                </a:rPr>
                                <m:t>10</m:t>
                              </m:r>
                              <m:r>
                                <a:rPr lang="en-SG" sz="2400" b="0" i="1" smtClean="0">
                                  <a:solidFill>
                                    <a:srgbClr val="FF0000"/>
                                  </a:solidFill>
                                  <a:latin typeface="Cambria Math" panose="02040503050406030204" pitchFamily="18" charset="0"/>
                                </a:rPr>
                                <m:t>𝑛</m:t>
                              </m:r>
                              <m:func>
                                <m:funcPr>
                                  <m:ctrlPr>
                                    <a:rPr lang="en-SG" sz="2400" b="0" i="1" smtClean="0">
                                      <a:solidFill>
                                        <a:srgbClr val="FF0000"/>
                                      </a:solidFill>
                                      <a:latin typeface="Cambria Math" panose="02040503050406030204" pitchFamily="18" charset="0"/>
                                    </a:rPr>
                                  </m:ctrlPr>
                                </m:funcPr>
                                <m:fName>
                                  <m:r>
                                    <m:rPr>
                                      <m:sty m:val="p"/>
                                    </m:rPr>
                                    <a:rPr lang="en-SG" sz="2400" b="0" i="0" smtClean="0">
                                      <a:solidFill>
                                        <a:srgbClr val="FF0000"/>
                                      </a:solidFill>
                                      <a:latin typeface="Cambria Math" panose="02040503050406030204" pitchFamily="18" charset="0"/>
                                    </a:rPr>
                                    <m:t>lg</m:t>
                                  </m:r>
                                </m:fName>
                                <m:e>
                                  <m:r>
                                    <a:rPr lang="en-SG" sz="2400" b="0" i="1" smtClean="0">
                                      <a:solidFill>
                                        <a:srgbClr val="FF0000"/>
                                      </a:solidFill>
                                      <a:latin typeface="Cambria Math" panose="02040503050406030204" pitchFamily="18" charset="0"/>
                                    </a:rPr>
                                    <m:t>𝑛</m:t>
                                  </m:r>
                                  <m:r>
                                    <a:rPr lang="en-SG" sz="2400" b="0" i="1" smtClean="0">
                                      <a:solidFill>
                                        <a:srgbClr val="FF0000"/>
                                      </a:solidFill>
                                      <a:latin typeface="Cambria Math" panose="02040503050406030204" pitchFamily="18" charset="0"/>
                                    </a:rPr>
                                    <m:t>+5</m:t>
                                  </m:r>
                                  <m:r>
                                    <a:rPr lang="en-SG" sz="2400" b="0" i="1" smtClean="0">
                                      <a:solidFill>
                                        <a:srgbClr val="FF0000"/>
                                      </a:solidFill>
                                      <a:latin typeface="Cambria Math" panose="02040503050406030204" pitchFamily="18" charset="0"/>
                                    </a:rPr>
                                    <m:t>𝑛</m:t>
                                  </m:r>
                                </m:e>
                              </m:func>
                            </m:oMath>
                          </a14:m>
                          <a:endParaRPr lang="en-SG" sz="2400" dirty="0"/>
                        </a:p>
                      </a:txBody>
                      <a:tcPr marL="68580" marR="68580" marT="34290" marB="34290"/>
                    </a:tc>
                    <a:extLst>
                      <a:ext uri="{0D108BD9-81ED-4DB2-BD59-A6C34878D82A}">
                        <a16:rowId xmlns:a16="http://schemas.microsoft.com/office/drawing/2014/main" val="1067747072"/>
                      </a:ext>
                    </a:extLst>
                  </a:tr>
                  <a:tr h="388620">
                    <a:tc>
                      <a:txBody>
                        <a:bodyPr/>
                        <a:lstStyle/>
                        <a:p>
                          <a:pPr algn="ctr"/>
                          <a:r>
                            <a:rPr lang="en-SG" sz="2400" dirty="0"/>
                            <a:t>8</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2061905385"/>
                      </a:ext>
                    </a:extLst>
                  </a:tr>
                  <a:tr h="388620">
                    <a:tc>
                      <a:txBody>
                        <a:bodyPr/>
                        <a:lstStyle/>
                        <a:p>
                          <a:pPr algn="ctr"/>
                          <a:r>
                            <a:rPr lang="en-SG" sz="2400" dirty="0"/>
                            <a:t>9</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2640730261"/>
                      </a:ext>
                    </a:extLst>
                  </a:tr>
                  <a:tr h="388620">
                    <a:tc>
                      <a:txBody>
                        <a:bodyPr/>
                        <a:lstStyle/>
                        <a:p>
                          <a:pPr algn="ctr"/>
                          <a:r>
                            <a:rPr lang="en-SG" sz="2400" dirty="0" smtClean="0"/>
                            <a:t>10</a:t>
                          </a:r>
                          <a:endParaRPr lang="en-SG" sz="2400" dirty="0"/>
                        </a:p>
                      </a:txBody>
                      <a:tcPr marL="68580" marR="68580" marT="34290" marB="34290"/>
                    </a:tc>
                    <a:tc>
                      <a:txBody>
                        <a:bodyPr/>
                        <a:lstStyle/>
                        <a:p>
                          <a:endParaRPr lang="en-SG" sz="2400" dirty="0"/>
                        </a:p>
                      </a:txBody>
                      <a:tcPr marL="68580" marR="68580" marT="34290" marB="34290"/>
                    </a:tc>
                    <a:tc>
                      <a:txBody>
                        <a:bodyPr/>
                        <a:lstStyle/>
                        <a:p>
                          <a:endParaRPr lang="en-SG" sz="2400" dirty="0">
                            <a:solidFill>
                              <a:srgbClr val="FF0000"/>
                            </a:solidFill>
                          </a:endParaRPr>
                        </a:p>
                      </a:txBody>
                      <a:tcPr marL="68580" marR="68580" marT="34290" marB="34290"/>
                    </a:tc>
                    <a:extLst>
                      <a:ext uri="{0D108BD9-81ED-4DB2-BD59-A6C34878D82A}">
                        <a16:rowId xmlns:a16="http://schemas.microsoft.com/office/drawing/2014/main" val="2066833422"/>
                      </a:ext>
                    </a:extLst>
                  </a:tr>
                </a:tbl>
              </a:graphicData>
            </a:graphic>
          </p:graphicFrame>
        </mc:Choice>
        <mc:Fallback xmlns="">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3792157780"/>
                  </p:ext>
                </p:extLst>
              </p:nvPr>
            </p:nvGraphicFramePr>
            <p:xfrm>
              <a:off x="527956" y="3327143"/>
              <a:ext cx="10896600" cy="2622296"/>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43434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450596">
                    <a:tc>
                      <a:txBody>
                        <a:bodyPr/>
                        <a:lstStyle/>
                        <a:p>
                          <a:pPr algn="ctr"/>
                          <a:r>
                            <a:rPr lang="en-SG" sz="2400" dirty="0"/>
                            <a:t>6</a:t>
                          </a:r>
                        </a:p>
                      </a:txBody>
                      <a:tcPr marL="68580" marR="68580" marT="34290" marB="34290"/>
                    </a:tc>
                    <a:tc>
                      <a:txBody>
                        <a:bodyPr/>
                        <a:lstStyle/>
                        <a:p>
                          <a:r>
                            <a:rPr lang="en-SG" sz="2400" dirty="0" smtClean="0"/>
                            <a:t>Linear</a:t>
                          </a:r>
                          <a:endParaRPr lang="en-SG" sz="2400" dirty="0"/>
                        </a:p>
                      </a:txBody>
                      <a:tcPr marL="68580" marR="68580" marT="34290" marB="34290"/>
                    </a:tc>
                    <a:tc>
                      <a:txBody>
                        <a:bodyPr/>
                        <a:lstStyle/>
                        <a:p>
                          <a:endParaRPr lang="en-US"/>
                        </a:p>
                      </a:txBody>
                      <a:tcPr marL="68580" marR="68580" marT="34290" marB="34290">
                        <a:blipFill>
                          <a:blip r:embed="rId2"/>
                          <a:stretch>
                            <a:fillRect l="-101350" t="-108108" r="-337" b="-420270"/>
                          </a:stretch>
                        </a:blipFill>
                      </a:tcPr>
                    </a:tc>
                    <a:extLst>
                      <a:ext uri="{0D108BD9-81ED-4DB2-BD59-A6C34878D82A}">
                        <a16:rowId xmlns:a16="http://schemas.microsoft.com/office/drawing/2014/main" val="553966198"/>
                      </a:ext>
                    </a:extLst>
                  </a:tr>
                  <a:tr h="434340">
                    <a:tc>
                      <a:txBody>
                        <a:bodyPr/>
                        <a:lstStyle/>
                        <a:p>
                          <a:pPr algn="ctr"/>
                          <a:r>
                            <a:rPr lang="en-SG" sz="2400" dirty="0"/>
                            <a:t>7</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err="1" smtClean="0"/>
                            <a:t>Linearithmic</a:t>
                          </a:r>
                          <a:endParaRPr lang="en-SG" sz="2400" dirty="0" smtClean="0"/>
                        </a:p>
                      </a:txBody>
                      <a:tcPr marL="68580" marR="68580" marT="34290" marB="34290"/>
                    </a:tc>
                    <a:tc>
                      <a:txBody>
                        <a:bodyPr/>
                        <a:lstStyle/>
                        <a:p>
                          <a:endParaRPr lang="en-US"/>
                        </a:p>
                      </a:txBody>
                      <a:tcPr marL="68580" marR="68580" marT="34290" marB="34290">
                        <a:blipFill>
                          <a:blip r:embed="rId2"/>
                          <a:stretch>
                            <a:fillRect l="-101350" t="-213889" r="-337" b="-331944"/>
                          </a:stretch>
                        </a:blipFill>
                      </a:tcPr>
                    </a:tc>
                    <a:extLst>
                      <a:ext uri="{0D108BD9-81ED-4DB2-BD59-A6C34878D82A}">
                        <a16:rowId xmlns:a16="http://schemas.microsoft.com/office/drawing/2014/main" val="1067747072"/>
                      </a:ext>
                    </a:extLst>
                  </a:tr>
                  <a:tr h="434340">
                    <a:tc>
                      <a:txBody>
                        <a:bodyPr/>
                        <a:lstStyle/>
                        <a:p>
                          <a:pPr algn="ctr"/>
                          <a:r>
                            <a:rPr lang="en-SG" sz="2400" dirty="0"/>
                            <a:t>8</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2061905385"/>
                      </a:ext>
                    </a:extLst>
                  </a:tr>
                  <a:tr h="434340">
                    <a:tc>
                      <a:txBody>
                        <a:bodyPr/>
                        <a:lstStyle/>
                        <a:p>
                          <a:pPr algn="ctr"/>
                          <a:r>
                            <a:rPr lang="en-SG" sz="2400" dirty="0"/>
                            <a:t>9</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2640730261"/>
                      </a:ext>
                    </a:extLst>
                  </a:tr>
                  <a:tr h="434340">
                    <a:tc>
                      <a:txBody>
                        <a:bodyPr/>
                        <a:lstStyle/>
                        <a:p>
                          <a:pPr algn="ctr"/>
                          <a:r>
                            <a:rPr lang="en-SG" sz="2400" dirty="0" smtClean="0"/>
                            <a:t>10</a:t>
                          </a:r>
                          <a:endParaRPr lang="en-SG" sz="2400" dirty="0"/>
                        </a:p>
                      </a:txBody>
                      <a:tcPr marL="68580" marR="68580" marT="34290" marB="34290"/>
                    </a:tc>
                    <a:tc>
                      <a:txBody>
                        <a:bodyPr/>
                        <a:lstStyle/>
                        <a:p>
                          <a:endParaRPr lang="en-SG" sz="2400" dirty="0"/>
                        </a:p>
                      </a:txBody>
                      <a:tcPr marL="68580" marR="68580" marT="34290" marB="34290"/>
                    </a:tc>
                    <a:tc>
                      <a:txBody>
                        <a:bodyPr/>
                        <a:lstStyle/>
                        <a:p>
                          <a:endParaRPr lang="en-SG" sz="2400" dirty="0">
                            <a:solidFill>
                              <a:srgbClr val="FF0000"/>
                            </a:solidFill>
                          </a:endParaRPr>
                        </a:p>
                      </a:txBody>
                      <a:tcPr marL="68580" marR="68580" marT="34290" marB="34290"/>
                    </a:tc>
                    <a:extLst>
                      <a:ext uri="{0D108BD9-81ED-4DB2-BD59-A6C34878D82A}">
                        <a16:rowId xmlns:a16="http://schemas.microsoft.com/office/drawing/2014/main" val="2066833422"/>
                      </a:ext>
                    </a:extLst>
                  </a:tr>
                </a:tbl>
              </a:graphicData>
            </a:graphic>
          </p:graphicFrame>
        </mc:Fallback>
      </mc:AlternateContent>
      <p:sp>
        <p:nvSpPr>
          <p:cNvPr id="3" name="Date Placeholder 2"/>
          <p:cNvSpPr>
            <a:spLocks noGrp="1"/>
          </p:cNvSpPr>
          <p:nvPr>
            <p:ph type="dt" sz="half" idx="10"/>
          </p:nvPr>
        </p:nvSpPr>
        <p:spPr/>
        <p:txBody>
          <a:bodyPr/>
          <a:lstStyle/>
          <a:p>
            <a:fld id="{90011863-8BE8-4757-8E17-996CEEBA8EC8}" type="datetime3">
              <a:rPr lang="en-US" smtClean="0"/>
              <a:t>9 July 2020</a:t>
            </a:fld>
            <a:endParaRPr lang="en-SG"/>
          </a:p>
        </p:txBody>
      </p:sp>
      <mc:AlternateContent xmlns:mc="http://schemas.openxmlformats.org/markup-compatibility/2006" xmlns:a14="http://schemas.microsoft.com/office/drawing/2010/main">
        <mc:Choice Requires="a14">
          <p:sp>
            <p:nvSpPr>
              <p:cNvPr id="9" name="TextBox 8"/>
              <p:cNvSpPr txBox="1"/>
              <p:nvPr/>
            </p:nvSpPr>
            <p:spPr>
              <a:xfrm>
                <a:off x="598712" y="1610592"/>
                <a:ext cx="10755088" cy="1207831"/>
              </a:xfrm>
              <a:prstGeom prst="rect">
                <a:avLst/>
              </a:prstGeom>
              <a:noFill/>
            </p:spPr>
            <p:txBody>
              <a:bodyPr wrap="square" lIns="0" tIns="0" rIns="0" bIns="0" rtlCol="0">
                <a:spAutoFit/>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SG" sz="3200" b="0" i="1" smtClean="0">
                          <a:solidFill>
                            <a:srgbClr val="FF0000"/>
                          </a:solidFill>
                          <a:latin typeface="Cambria Math" panose="02040503050406030204" pitchFamily="18" charset="0"/>
                        </a:rPr>
                        <m:t>10</m:t>
                      </m:r>
                      <m:r>
                        <a:rPr lang="en-SG" sz="3200" b="0" i="1" smtClean="0">
                          <a:solidFill>
                            <a:srgbClr val="FF0000"/>
                          </a:solidFill>
                          <a:latin typeface="Cambria Math" panose="02040503050406030204" pitchFamily="18" charset="0"/>
                        </a:rPr>
                        <m:t>𝑛</m:t>
                      </m:r>
                      <m:func>
                        <m:funcPr>
                          <m:ctrlPr>
                            <a:rPr lang="en-SG" sz="3200" b="0" i="1" smtClean="0">
                              <a:latin typeface="Cambria Math" panose="02040503050406030204" pitchFamily="18" charset="0"/>
                            </a:rPr>
                          </m:ctrlPr>
                        </m:funcPr>
                        <m:fName>
                          <m:r>
                            <m:rPr>
                              <m:sty m:val="p"/>
                            </m:rPr>
                            <a:rPr lang="en-SG" sz="3200" b="0" i="0" smtClean="0">
                              <a:solidFill>
                                <a:srgbClr val="FF0000"/>
                              </a:solidFill>
                              <a:latin typeface="Cambria Math" panose="02040503050406030204" pitchFamily="18" charset="0"/>
                            </a:rPr>
                            <m:t>lg</m:t>
                          </m:r>
                        </m:fName>
                        <m:e>
                          <m:r>
                            <a:rPr lang="en-SG" sz="3200" b="0" i="1" smtClean="0">
                              <a:solidFill>
                                <a:srgbClr val="FF0000"/>
                              </a:solidFill>
                              <a:latin typeface="Cambria Math" panose="02040503050406030204" pitchFamily="18" charset="0"/>
                            </a:rPr>
                            <m:t>𝑛</m:t>
                          </m:r>
                          <m:r>
                            <a:rPr lang="en-SG" sz="3200" b="0" i="1" smtClean="0">
                              <a:solidFill>
                                <a:srgbClr val="FF0000"/>
                              </a:solidFill>
                              <a:latin typeface="Cambria Math" panose="02040503050406030204" pitchFamily="18" charset="0"/>
                            </a:rPr>
                            <m:t>+5</m:t>
                          </m:r>
                          <m:r>
                            <a:rPr lang="en-SG" sz="3200" b="0" i="1" smtClean="0">
                              <a:solidFill>
                                <a:srgbClr val="FF0000"/>
                              </a:solidFill>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00B050"/>
                                  </a:solidFill>
                                  <a:latin typeface="Cambria Math" panose="02040503050406030204" pitchFamily="18" charset="0"/>
                                </a:rPr>
                                <m:t>2</m:t>
                              </m:r>
                            </m:e>
                            <m:sup>
                              <m:r>
                                <a:rPr lang="en-SG" sz="3200" b="0" i="1" smtClean="0">
                                  <a:solidFill>
                                    <a:srgbClr val="00B050"/>
                                  </a:solidFill>
                                  <a:latin typeface="Cambria Math" panose="02040503050406030204" pitchFamily="18" charset="0"/>
                                </a:rPr>
                                <m:t>1000</m:t>
                              </m:r>
                            </m:sup>
                          </m:sSup>
                          <m:r>
                            <a:rPr lang="en-SG" sz="3200" b="0" i="1" smtClean="0">
                              <a:latin typeface="Cambria Math" panose="02040503050406030204" pitchFamily="18" charset="0"/>
                            </a:rPr>
                            <m:t>,</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2</m:t>
                              </m:r>
                            </m:e>
                            <m:sup>
                              <m:func>
                                <m:funcPr>
                                  <m:ctrlPr>
                                    <a:rPr lang="en-SG" sz="3200" b="0" i="1" smtClean="0">
                                      <a:solidFill>
                                        <a:srgbClr val="339933"/>
                                      </a:solidFill>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e>
                              </m:func>
                            </m:sup>
                          </m:sSup>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50</m:t>
                          </m:r>
                          <m:r>
                            <a:rPr lang="en-SG" sz="3200" b="0" i="1" smtClean="0">
                              <a:solidFill>
                                <a:srgbClr val="339933"/>
                              </a:solidFill>
                              <a:latin typeface="Cambria Math" panose="02040503050406030204" pitchFamily="18" charset="0"/>
                            </a:rPr>
                            <m:t>𝑛</m:t>
                          </m:r>
                          <m:r>
                            <a:rPr lang="en-SG" sz="3200" b="0" i="1" smtClean="0">
                              <a:solidFill>
                                <a:srgbClr val="339933"/>
                              </a:solidFill>
                              <a:latin typeface="Cambria Math" panose="02040503050406030204" pitchFamily="18" charset="0"/>
                            </a:rPr>
                            <m:t>+100</m:t>
                          </m:r>
                          <m:func>
                            <m:funcPr>
                              <m:ctrlPr>
                                <a:rPr lang="en-SG" sz="3200" b="0" i="1" smtClean="0">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r>
                                <a:rPr lang="en-SG" sz="3200" b="0" i="1" smtClean="0">
                                  <a:latin typeface="Cambria Math" panose="02040503050406030204" pitchFamily="18" charset="0"/>
                                </a:rPr>
                                <m:t>, </m:t>
                              </m:r>
                              <m:func>
                                <m:funcPr>
                                  <m:ctrlPr>
                                    <a:rPr lang="en-SG" sz="3200" b="0" i="1" smtClean="0">
                                      <a:latin typeface="Cambria Math" panose="02040503050406030204" pitchFamily="18" charset="0"/>
                                    </a:rPr>
                                  </m:ctrlPr>
                                </m:funcPr>
                                <m:fName>
                                  <m:r>
                                    <a:rPr lang="en-SG" sz="3200" b="0" i="1" smtClean="0">
                                      <a:latin typeface="Cambria Math" panose="02040503050406030204" pitchFamily="18" charset="0"/>
                                    </a:rPr>
                                    <m:t> </m:t>
                                  </m:r>
                                  <m:sSub>
                                    <m:sSubPr>
                                      <m:ctrlPr>
                                        <a:rPr lang="en-SG" sz="3200" b="0" i="1" smtClean="0">
                                          <a:solidFill>
                                            <a:srgbClr val="00B050"/>
                                          </a:solidFill>
                                          <a:latin typeface="Cambria Math" panose="02040503050406030204" pitchFamily="18" charset="0"/>
                                        </a:rPr>
                                      </m:ctrlPr>
                                    </m:sSubPr>
                                    <m:e>
                                      <m:r>
                                        <m:rPr>
                                          <m:sty m:val="p"/>
                                        </m:rPr>
                                        <a:rPr lang="en-SG" sz="3200" b="0" i="0" smtClean="0">
                                          <a:solidFill>
                                            <a:srgbClr val="00B050"/>
                                          </a:solidFill>
                                          <a:latin typeface="Cambria Math" panose="02040503050406030204" pitchFamily="18" charset="0"/>
                                        </a:rPr>
                                        <m:t>log</m:t>
                                      </m:r>
                                    </m:e>
                                    <m:sub>
                                      <m:r>
                                        <a:rPr lang="en-SG" sz="3200" b="0" i="1" smtClean="0">
                                          <a:solidFill>
                                            <a:srgbClr val="00B050"/>
                                          </a:solidFill>
                                          <a:latin typeface="Cambria Math" panose="02040503050406030204" pitchFamily="18" charset="0"/>
                                        </a:rPr>
                                        <m:t>3</m:t>
                                      </m:r>
                                    </m:sub>
                                  </m:sSub>
                                </m:fName>
                                <m:e>
                                  <m:d>
                                    <m:dPr>
                                      <m:ctrlPr>
                                        <a:rPr lang="en-SG" sz="3200" b="0" i="1" smtClean="0">
                                          <a:solidFill>
                                            <a:srgbClr val="00B050"/>
                                          </a:solidFill>
                                          <a:latin typeface="Cambria Math" panose="02040503050406030204" pitchFamily="18" charset="0"/>
                                        </a:rPr>
                                      </m:ctrlPr>
                                    </m:dPr>
                                    <m:e>
                                      <m:sSup>
                                        <m:sSupPr>
                                          <m:ctrlPr>
                                            <a:rPr lang="en-SG" sz="3200" b="0" i="1" smtClean="0">
                                              <a:solidFill>
                                                <a:srgbClr val="00B050"/>
                                              </a:solidFill>
                                              <a:latin typeface="Cambria Math" panose="02040503050406030204" pitchFamily="18" charset="0"/>
                                            </a:rPr>
                                          </m:ctrlPr>
                                        </m:sSupPr>
                                        <m:e>
                                          <m:r>
                                            <a:rPr lang="en-SG" sz="3200" b="0" i="1" smtClean="0">
                                              <a:solidFill>
                                                <a:srgbClr val="00B050"/>
                                              </a:solidFill>
                                              <a:latin typeface="Cambria Math" panose="02040503050406030204" pitchFamily="18" charset="0"/>
                                            </a:rPr>
                                            <m:t>3</m:t>
                                          </m:r>
                                        </m:e>
                                        <m:sup>
                                          <m:func>
                                            <m:funcPr>
                                              <m:ctrlPr>
                                                <a:rPr lang="en-SG" sz="3200" b="0" i="1" smtClean="0">
                                                  <a:solidFill>
                                                    <a:srgbClr val="00B050"/>
                                                  </a:solidFill>
                                                  <a:latin typeface="Cambria Math" panose="02040503050406030204" pitchFamily="18" charset="0"/>
                                                </a:rPr>
                                              </m:ctrlPr>
                                            </m:funcPr>
                                            <m:fName>
                                              <m:r>
                                                <m:rPr>
                                                  <m:sty m:val="p"/>
                                                </m:rPr>
                                                <a:rPr lang="en-SG" sz="3200" b="0" i="0" smtClean="0">
                                                  <a:solidFill>
                                                    <a:srgbClr val="00B050"/>
                                                  </a:solidFill>
                                                  <a:latin typeface="Cambria Math" panose="02040503050406030204" pitchFamily="18" charset="0"/>
                                                </a:rPr>
                                                <m:t>lg</m:t>
                                              </m:r>
                                            </m:fName>
                                            <m:e>
                                              <m:func>
                                                <m:funcPr>
                                                  <m:ctrlPr>
                                                    <a:rPr lang="en-SG" sz="3200" b="0" i="1" smtClean="0">
                                                      <a:solidFill>
                                                        <a:srgbClr val="00B050"/>
                                                      </a:solidFill>
                                                      <a:latin typeface="Cambria Math" panose="02040503050406030204" pitchFamily="18" charset="0"/>
                                                    </a:rPr>
                                                  </m:ctrlPr>
                                                </m:funcPr>
                                                <m:fName>
                                                  <m:r>
                                                    <m:rPr>
                                                      <m:sty m:val="p"/>
                                                    </m:rPr>
                                                    <a:rPr lang="en-SG" sz="3200" b="0" i="0" smtClean="0">
                                                      <a:solidFill>
                                                        <a:srgbClr val="00B050"/>
                                                      </a:solidFill>
                                                      <a:latin typeface="Cambria Math" panose="02040503050406030204" pitchFamily="18" charset="0"/>
                                                    </a:rPr>
                                                    <m:t>lg</m:t>
                                                  </m:r>
                                                </m:fName>
                                                <m:e>
                                                  <m:r>
                                                    <a:rPr lang="en-SG" sz="3200" b="0" i="1" smtClean="0">
                                                      <a:solidFill>
                                                        <a:srgbClr val="00B050"/>
                                                      </a:solidFill>
                                                      <a:latin typeface="Cambria Math" panose="02040503050406030204" pitchFamily="18" charset="0"/>
                                                    </a:rPr>
                                                    <m:t>𝑛</m:t>
                                                  </m:r>
                                                </m:e>
                                              </m:func>
                                            </m:e>
                                          </m:func>
                                        </m:sup>
                                      </m:sSup>
                                    </m:e>
                                  </m:d>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𝑛</m:t>
                                      </m:r>
                                    </m:e>
                                    <m:sup>
                                      <m:r>
                                        <a:rPr lang="en-SG" sz="3200" b="0" i="1" smtClean="0">
                                          <a:solidFill>
                                            <a:srgbClr val="339933"/>
                                          </a:solidFill>
                                          <a:latin typeface="Cambria Math" panose="02040503050406030204" pitchFamily="18" charset="0"/>
                                        </a:rPr>
                                        <m:t>0.5</m:t>
                                      </m:r>
                                    </m:sup>
                                  </m:sSup>
                                </m:e>
                              </m:func>
                              <m:r>
                                <a:rPr lang="en-SG" sz="3200" b="0" i="1" smtClean="0">
                                  <a:latin typeface="Cambria Math" panose="02040503050406030204" pitchFamily="18" charset="0"/>
                                </a:rPr>
                                <m:t>, </m:t>
                              </m:r>
                            </m:e>
                          </m:func>
                        </m:e>
                      </m:func>
                    </m:oMath>
                  </m:oMathPara>
                </a14:m>
                <a:endParaRPr lang="en-SG" sz="3200" dirty="0" smtClean="0"/>
              </a:p>
              <a:p>
                <a:pPr>
                  <a:spcBef>
                    <a:spcPts val="600"/>
                  </a:spcBef>
                  <a:spcAft>
                    <a:spcPts val="600"/>
                  </a:spcAft>
                </a:pPr>
                <a14:m>
                  <m:oMath xmlns:m="http://schemas.openxmlformats.org/officeDocument/2006/math">
                    <m:r>
                      <a:rPr lang="en-SG" sz="3200" i="1" smtClean="0">
                        <a:solidFill>
                          <a:srgbClr val="339933"/>
                        </a:solidFill>
                        <a:latin typeface="Cambria Math" panose="02040503050406030204" pitchFamily="18" charset="0"/>
                      </a:rPr>
                      <m:t>70</m:t>
                    </m:r>
                    <m:r>
                      <a:rPr lang="en-SG" sz="3200" i="1" smtClean="0">
                        <a:solidFill>
                          <a:srgbClr val="339933"/>
                        </a:solidFill>
                        <a:latin typeface="Cambria Math" panose="02040503050406030204" pitchFamily="18" charset="0"/>
                      </a:rPr>
                      <m:t>𝑛</m:t>
                    </m:r>
                    <m:r>
                      <a:rPr lang="en-SG" sz="3200" i="1">
                        <a:latin typeface="Cambria Math" panose="02040503050406030204" pitchFamily="18" charset="0"/>
                      </a:rPr>
                      <m:t>, </m:t>
                    </m:r>
                    <m:sSup>
                      <m:sSupPr>
                        <m:ctrlPr>
                          <a:rPr lang="en-SG" sz="3200" i="1">
                            <a:latin typeface="Cambria Math" panose="02040503050406030204" pitchFamily="18" charset="0"/>
                          </a:rPr>
                        </m:ctrlPr>
                      </m:sSupPr>
                      <m:e>
                        <m:r>
                          <a:rPr lang="en-SG" sz="3200" i="1">
                            <a:latin typeface="Cambria Math" panose="02040503050406030204" pitchFamily="18" charset="0"/>
                          </a:rPr>
                          <m:t>2</m:t>
                        </m:r>
                      </m:e>
                      <m:sup>
                        <m:r>
                          <a:rPr lang="en-SG" sz="3200" i="1">
                            <a:latin typeface="Cambria Math" panose="02040503050406030204" pitchFamily="18" charset="0"/>
                          </a:rPr>
                          <m:t>𝑛</m:t>
                        </m:r>
                      </m:sup>
                    </m:sSup>
                    <m:r>
                      <a:rPr lang="en-SG" sz="3200" i="1">
                        <a:latin typeface="Cambria Math" panose="02040503050406030204" pitchFamily="18" charset="0"/>
                      </a:rPr>
                      <m:t>, </m:t>
                    </m:r>
                    <m:sSup>
                      <m:sSupPr>
                        <m:ctrlPr>
                          <a:rPr lang="en-SG" sz="3200" i="1" smtClean="0">
                            <a:solidFill>
                              <a:srgbClr val="339933"/>
                            </a:solidFill>
                            <a:latin typeface="Cambria Math" panose="02040503050406030204" pitchFamily="18" charset="0"/>
                          </a:rPr>
                        </m:ctrlPr>
                      </m:sSupPr>
                      <m:e>
                        <m:d>
                          <m:dPr>
                            <m:ctrlPr>
                              <a:rPr lang="en-SG" sz="3200" i="1">
                                <a:solidFill>
                                  <a:srgbClr val="339933"/>
                                </a:solidFill>
                                <a:latin typeface="Cambria Math" panose="02040503050406030204" pitchFamily="18" charset="0"/>
                              </a:rPr>
                            </m:ctrlPr>
                          </m:dPr>
                          <m:e>
                            <m:func>
                              <m:funcPr>
                                <m:ctrlPr>
                                  <a:rPr lang="en-SG" sz="3200" i="1">
                                    <a:solidFill>
                                      <a:srgbClr val="339933"/>
                                    </a:solidFill>
                                    <a:latin typeface="Cambria Math" panose="02040503050406030204" pitchFamily="18" charset="0"/>
                                  </a:rPr>
                                </m:ctrlPr>
                              </m:funcPr>
                              <m:fName>
                                <m:r>
                                  <m:rPr>
                                    <m:sty m:val="p"/>
                                  </m:rPr>
                                  <a:rPr lang="en-SG" sz="3200">
                                    <a:solidFill>
                                      <a:srgbClr val="339933"/>
                                    </a:solidFill>
                                    <a:latin typeface="Cambria Math" panose="02040503050406030204" pitchFamily="18" charset="0"/>
                                  </a:rPr>
                                  <m:t>lg</m:t>
                                </m:r>
                              </m:fName>
                              <m:e>
                                <m:r>
                                  <a:rPr lang="en-SG" sz="3200" i="1">
                                    <a:solidFill>
                                      <a:srgbClr val="339933"/>
                                    </a:solidFill>
                                    <a:latin typeface="Cambria Math" panose="02040503050406030204" pitchFamily="18" charset="0"/>
                                  </a:rPr>
                                  <m:t>𝑛</m:t>
                                </m:r>
                              </m:e>
                            </m:func>
                          </m:e>
                        </m:d>
                      </m:e>
                      <m:sup>
                        <m:r>
                          <a:rPr lang="en-SG" sz="3200" i="1">
                            <a:solidFill>
                              <a:srgbClr val="339933"/>
                            </a:solidFill>
                            <a:latin typeface="Cambria Math" panose="02040503050406030204" pitchFamily="18" charset="0"/>
                          </a:rPr>
                          <m:t>5</m:t>
                        </m:r>
                      </m:sup>
                    </m:sSup>
                    <m:r>
                      <a:rPr lang="en-SG" sz="3200" i="1">
                        <a:latin typeface="Cambria Math" panose="02040503050406030204" pitchFamily="18" charset="0"/>
                      </a:rPr>
                      <m:t>,</m:t>
                    </m:r>
                    <m:r>
                      <a:rPr lang="en-SG" sz="3200" b="0" i="1" smtClean="0">
                        <a:latin typeface="Cambria Math" panose="02040503050406030204" pitchFamily="18" charset="0"/>
                      </a:rPr>
                      <m:t> </m:t>
                    </m:r>
                    <m:sSup>
                      <m:sSupPr>
                        <m:ctrlPr>
                          <a:rPr lang="en-SG" sz="3200" b="0" i="1" smtClean="0">
                            <a:solidFill>
                              <a:schemeClr val="tx1"/>
                            </a:solidFill>
                            <a:latin typeface="Cambria Math" panose="02040503050406030204" pitchFamily="18" charset="0"/>
                          </a:rPr>
                        </m:ctrlPr>
                      </m:sSupPr>
                      <m:e>
                        <m:r>
                          <a:rPr lang="en-SG" sz="3200" b="0" i="1" smtClean="0">
                            <a:solidFill>
                              <a:schemeClr val="tx1"/>
                            </a:solidFill>
                            <a:latin typeface="Cambria Math" panose="02040503050406030204" pitchFamily="18" charset="0"/>
                          </a:rPr>
                          <m:t>𝑛</m:t>
                        </m:r>
                      </m:e>
                      <m:sup>
                        <m:r>
                          <a:rPr lang="en-SG" sz="3200" b="0" i="1" smtClean="0">
                            <a:solidFill>
                              <a:schemeClr val="tx1"/>
                            </a:solidFill>
                            <a:latin typeface="Cambria Math" panose="02040503050406030204" pitchFamily="18" charset="0"/>
                          </a:rPr>
                          <m:t>2</m:t>
                        </m:r>
                      </m:sup>
                    </m:sSup>
                    <m:r>
                      <a:rPr lang="en-SG" sz="3200" b="0" i="1" smtClean="0">
                        <a:solidFill>
                          <a:schemeClr val="tx1"/>
                        </a:solidFill>
                        <a:latin typeface="Cambria Math" panose="02040503050406030204" pitchFamily="18" charset="0"/>
                      </a:rPr>
                      <m:t>+100</m:t>
                    </m:r>
                    <m:r>
                      <a:rPr lang="en-SG" sz="3200" b="0" i="1" smtClean="0">
                        <a:solidFill>
                          <a:schemeClr val="tx1"/>
                        </a:solidFill>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𝑛</m:t>
                        </m:r>
                      </m:e>
                      <m:sup>
                        <m:r>
                          <a:rPr lang="en-SG" sz="3200" b="0" i="1" smtClean="0">
                            <a:latin typeface="Cambria Math" panose="02040503050406030204" pitchFamily="18" charset="0"/>
                          </a:rPr>
                          <m:t>3</m:t>
                        </m:r>
                      </m:sup>
                    </m:sSup>
                    <m:r>
                      <a:rPr lang="en-SG" sz="3200" b="0" i="1" smtClean="0">
                        <a:latin typeface="Cambria Math" panose="02040503050406030204" pitchFamily="18" charset="0"/>
                      </a:rPr>
                      <m:t>, </m:t>
                    </m:r>
                    <m:r>
                      <a:rPr lang="en-SG" sz="3200" b="0" i="1" smtClean="0">
                        <a:solidFill>
                          <a:srgbClr val="FF0000"/>
                        </a:solidFill>
                        <a:latin typeface="Cambria Math" panose="02040503050406030204" pitchFamily="18" charset="0"/>
                      </a:rPr>
                      <m:t>𝑛</m:t>
                    </m:r>
                    <m:func>
                      <m:funcPr>
                        <m:ctrlPr>
                          <a:rPr lang="en-SG" sz="3200" b="0" i="1" smtClean="0">
                            <a:solidFill>
                              <a:srgbClr val="FF0000"/>
                            </a:solidFill>
                            <a:latin typeface="Cambria Math" panose="02040503050406030204" pitchFamily="18" charset="0"/>
                          </a:rPr>
                        </m:ctrlPr>
                      </m:funcPr>
                      <m:fName>
                        <m:r>
                          <m:rPr>
                            <m:sty m:val="p"/>
                          </m:rPr>
                          <a:rPr lang="en-SG" sz="3200" b="0" i="0" smtClean="0">
                            <a:solidFill>
                              <a:srgbClr val="FF0000"/>
                            </a:solidFill>
                            <a:latin typeface="Cambria Math" panose="02040503050406030204" pitchFamily="18" charset="0"/>
                          </a:rPr>
                          <m:t>lg</m:t>
                        </m:r>
                      </m:fName>
                      <m:e>
                        <m:r>
                          <a:rPr lang="en-SG" sz="3200" b="0" i="1" smtClean="0">
                            <a:solidFill>
                              <a:srgbClr val="FF0000"/>
                            </a:solidFill>
                            <a:latin typeface="Cambria Math" panose="02040503050406030204" pitchFamily="18" charset="0"/>
                          </a:rPr>
                          <m:t>𝑛</m:t>
                        </m:r>
                      </m:e>
                    </m:func>
                    <m:r>
                      <a:rPr lang="en-SG" sz="3200" b="0" i="1" smtClean="0">
                        <a:latin typeface="Cambria Math" panose="02040503050406030204" pitchFamily="18" charset="0"/>
                      </a:rPr>
                      <m:t> </m:t>
                    </m:r>
                  </m:oMath>
                </a14:m>
                <a:r>
                  <a:rPr lang="en-SG" sz="3200" dirty="0" smtClean="0"/>
                  <a:t> </a:t>
                </a:r>
                <a:endParaRPr lang="en-SG"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598712" y="1610592"/>
                <a:ext cx="10755088" cy="1207831"/>
              </a:xfrm>
              <a:prstGeom prst="rect">
                <a:avLst/>
              </a:prstGeom>
              <a:blipFill>
                <a:blip r:embed="rId3"/>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41952742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Classes of functions</a:t>
            </a:r>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41</a:t>
            </a:fld>
            <a:endParaRPr lang="en-SG"/>
          </a:p>
        </p:txBody>
      </p:sp>
      <mc:AlternateContent xmlns:mc="http://schemas.openxmlformats.org/markup-compatibility/2006" xmlns:a14="http://schemas.microsoft.com/office/drawing/2010/main">
        <mc:Choice Requires="a14">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4114636591"/>
                  </p:ext>
                </p:extLst>
              </p:nvPr>
            </p:nvGraphicFramePr>
            <p:xfrm>
              <a:off x="527956" y="3327143"/>
              <a:ext cx="10896600" cy="2622296"/>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38862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388620">
                    <a:tc>
                      <a:txBody>
                        <a:bodyPr/>
                        <a:lstStyle/>
                        <a:p>
                          <a:pPr algn="ctr"/>
                          <a:r>
                            <a:rPr lang="en-SG" sz="2400" dirty="0"/>
                            <a:t>6</a:t>
                          </a:r>
                        </a:p>
                      </a:txBody>
                      <a:tcPr marL="68580" marR="68580" marT="34290" marB="34290"/>
                    </a:tc>
                    <a:tc>
                      <a:txBody>
                        <a:bodyPr/>
                        <a:lstStyle/>
                        <a:p>
                          <a:r>
                            <a:rPr lang="en-SG" sz="2400" dirty="0" smtClean="0"/>
                            <a:t>Linear</a:t>
                          </a:r>
                          <a:endParaRPr lang="en-SG" sz="2400" dirty="0"/>
                        </a:p>
                      </a:txBody>
                      <a:tcPr marL="68580" marR="68580" marT="34290" marB="34290"/>
                    </a:tc>
                    <a:tc>
                      <a:txBody>
                        <a:bodyPr/>
                        <a:lstStyle/>
                        <a:p>
                          <a14:m>
                            <m:oMath xmlns:m="http://schemas.openxmlformats.org/officeDocument/2006/math">
                              <m:sSup>
                                <m:sSupPr>
                                  <m:ctrlPr>
                                    <a:rPr lang="en-SG" sz="2400" i="1" smtClean="0">
                                      <a:solidFill>
                                        <a:srgbClr val="339933"/>
                                      </a:solidFill>
                                      <a:latin typeface="Cambria Math" panose="02040503050406030204" pitchFamily="18" charset="0"/>
                                    </a:rPr>
                                  </m:ctrlPr>
                                </m:sSupPr>
                                <m:e>
                                  <m:r>
                                    <a:rPr lang="en-SG" sz="2400" b="0" i="1" smtClean="0">
                                      <a:solidFill>
                                        <a:srgbClr val="339933"/>
                                      </a:solidFill>
                                      <a:latin typeface="Cambria Math" panose="02040503050406030204" pitchFamily="18" charset="0"/>
                                    </a:rPr>
                                    <m:t>2</m:t>
                                  </m:r>
                                </m:e>
                                <m:sup>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r>
                                        <a:rPr lang="en-SG" sz="2400" b="0" i="1" smtClean="0">
                                          <a:solidFill>
                                            <a:srgbClr val="339933"/>
                                          </a:solidFill>
                                          <a:latin typeface="Cambria Math" panose="02040503050406030204" pitchFamily="18" charset="0"/>
                                        </a:rPr>
                                        <m:t>𝑛</m:t>
                                      </m:r>
                                    </m:e>
                                  </m:func>
                                </m:sup>
                              </m:sSup>
                              <m:r>
                                <a:rPr lang="en-SG" sz="2400" b="0" i="1" smtClean="0">
                                  <a:solidFill>
                                    <a:schemeClr val="tx1"/>
                                  </a:solidFill>
                                  <a:latin typeface="Cambria Math" panose="02040503050406030204" pitchFamily="18" charset="0"/>
                                </a:rPr>
                                <m:t>=</m:t>
                              </m:r>
                              <m:r>
                                <a:rPr lang="en-SG" sz="2400" b="0" i="1" smtClean="0">
                                  <a:solidFill>
                                    <a:schemeClr val="tx1"/>
                                  </a:solidFill>
                                  <a:latin typeface="Cambria Math" panose="02040503050406030204" pitchFamily="18" charset="0"/>
                                </a:rPr>
                                <m:t>𝑛</m:t>
                              </m:r>
                              <m:r>
                                <a:rPr lang="en-SG" sz="2400" b="0" i="1" smtClean="0">
                                  <a:solidFill>
                                    <a:schemeClr val="tx1"/>
                                  </a:solidFill>
                                  <a:latin typeface="Cambria Math" panose="02040503050406030204" pitchFamily="18" charset="0"/>
                                </a:rPr>
                                <m:t>,</m:t>
                              </m:r>
                            </m:oMath>
                          </a14:m>
                          <a:r>
                            <a:rPr lang="en-SG" sz="2400" dirty="0" smtClean="0">
                              <a:solidFill>
                                <a:srgbClr val="FF0000"/>
                              </a:solidFill>
                            </a:rPr>
                            <a:t> </a:t>
                          </a:r>
                          <a14:m>
                            <m:oMath xmlns:m="http://schemas.openxmlformats.org/officeDocument/2006/math">
                              <m:r>
                                <a:rPr lang="en-SG" sz="2400" b="0" i="1" dirty="0" smtClean="0">
                                  <a:solidFill>
                                    <a:srgbClr val="339933"/>
                                  </a:solidFill>
                                  <a:latin typeface="Cambria Math" panose="02040503050406030204" pitchFamily="18" charset="0"/>
                                </a:rPr>
                                <m:t>50</m:t>
                              </m:r>
                              <m:r>
                                <a:rPr lang="en-SG" sz="2400" b="0" i="1" dirty="0" smtClean="0">
                                  <a:solidFill>
                                    <a:srgbClr val="339933"/>
                                  </a:solidFill>
                                  <a:latin typeface="Cambria Math" panose="02040503050406030204" pitchFamily="18" charset="0"/>
                                </a:rPr>
                                <m:t>𝑛</m:t>
                              </m:r>
                              <m:r>
                                <a:rPr lang="en-SG" sz="2400" b="0" i="1" dirty="0" smtClean="0">
                                  <a:solidFill>
                                    <a:srgbClr val="339933"/>
                                  </a:solidFill>
                                  <a:latin typeface="Cambria Math" panose="02040503050406030204" pitchFamily="18" charset="0"/>
                                </a:rPr>
                                <m:t>+100</m:t>
                              </m:r>
                              <m:func>
                                <m:funcPr>
                                  <m:ctrlPr>
                                    <a:rPr lang="en-SG" sz="2400" b="0" i="1" dirty="0" smtClean="0">
                                      <a:solidFill>
                                        <a:srgbClr val="FF0000"/>
                                      </a:solidFill>
                                      <a:latin typeface="Cambria Math" panose="02040503050406030204" pitchFamily="18" charset="0"/>
                                    </a:rPr>
                                  </m:ctrlPr>
                                </m:funcPr>
                                <m:fName>
                                  <m:r>
                                    <m:rPr>
                                      <m:sty m:val="p"/>
                                    </m:rPr>
                                    <a:rPr lang="en-SG" sz="2400" b="0" i="0" dirty="0" smtClean="0">
                                      <a:solidFill>
                                        <a:srgbClr val="339933"/>
                                      </a:solidFill>
                                      <a:latin typeface="Cambria Math" panose="02040503050406030204" pitchFamily="18" charset="0"/>
                                    </a:rPr>
                                    <m:t>lg</m:t>
                                  </m:r>
                                </m:fName>
                                <m:e>
                                  <m:r>
                                    <a:rPr lang="en-SG" sz="2400" b="0" i="1" dirty="0" smtClean="0">
                                      <a:solidFill>
                                        <a:srgbClr val="339933"/>
                                      </a:solidFill>
                                      <a:latin typeface="Cambria Math" panose="02040503050406030204" pitchFamily="18" charset="0"/>
                                    </a:rPr>
                                    <m:t>𝑛</m:t>
                                  </m:r>
                                  <m:r>
                                    <a:rPr lang="en-SG" sz="2400" b="0" i="1" dirty="0" smtClean="0">
                                      <a:solidFill>
                                        <a:schemeClr val="tx1"/>
                                      </a:solidFill>
                                      <a:latin typeface="Cambria Math" panose="02040503050406030204" pitchFamily="18" charset="0"/>
                                    </a:rPr>
                                    <m:t>,</m:t>
                                  </m:r>
                                </m:e>
                              </m:func>
                            </m:oMath>
                          </a14:m>
                          <a:r>
                            <a:rPr lang="en-SG" sz="2400" dirty="0" smtClean="0">
                              <a:solidFill>
                                <a:srgbClr val="FF0000"/>
                              </a:solidFill>
                            </a:rPr>
                            <a:t> </a:t>
                          </a:r>
                          <a14:m>
                            <m:oMath xmlns:m="http://schemas.openxmlformats.org/officeDocument/2006/math">
                              <m:r>
                                <a:rPr lang="en-SG" sz="2400" b="0" i="1" dirty="0" smtClean="0">
                                  <a:solidFill>
                                    <a:srgbClr val="339933"/>
                                  </a:solidFill>
                                  <a:latin typeface="Cambria Math" panose="02040503050406030204" pitchFamily="18" charset="0"/>
                                </a:rPr>
                                <m:t>70</m:t>
                              </m:r>
                              <m:r>
                                <a:rPr lang="en-SG" sz="2400" b="0" i="1" dirty="0" smtClean="0">
                                  <a:solidFill>
                                    <a:srgbClr val="339933"/>
                                  </a:solidFill>
                                  <a:latin typeface="Cambria Math" panose="02040503050406030204" pitchFamily="18" charset="0"/>
                                </a:rPr>
                                <m:t>𝑛</m:t>
                              </m:r>
                            </m:oMath>
                          </a14:m>
                          <a:endParaRPr lang="en-SG" sz="2400" dirty="0"/>
                        </a:p>
                      </a:txBody>
                      <a:tcPr marL="68580" marR="68580" marT="34290" marB="34290"/>
                    </a:tc>
                    <a:extLst>
                      <a:ext uri="{0D108BD9-81ED-4DB2-BD59-A6C34878D82A}">
                        <a16:rowId xmlns:a16="http://schemas.microsoft.com/office/drawing/2014/main" val="553966198"/>
                      </a:ext>
                    </a:extLst>
                  </a:tr>
                  <a:tr h="388620">
                    <a:tc>
                      <a:txBody>
                        <a:bodyPr/>
                        <a:lstStyle/>
                        <a:p>
                          <a:pPr algn="ctr"/>
                          <a:r>
                            <a:rPr lang="en-SG" sz="2400" dirty="0"/>
                            <a:t>7</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err="1" smtClean="0"/>
                            <a:t>Linearithmic</a:t>
                          </a:r>
                          <a:endParaRPr lang="en-SG" sz="2400" dirty="0" smtClean="0"/>
                        </a:p>
                      </a:txBody>
                      <a:tcPr marL="68580" marR="68580" marT="34290" marB="34290"/>
                    </a:tc>
                    <a:tc>
                      <a:txBody>
                        <a:bodyPr/>
                        <a:lstStyle/>
                        <a:p>
                          <a14:m>
                            <m:oMath xmlns:m="http://schemas.openxmlformats.org/officeDocument/2006/math">
                              <m:r>
                                <a:rPr lang="en-SG" sz="2400" b="0" i="1" smtClean="0">
                                  <a:solidFill>
                                    <a:srgbClr val="339933"/>
                                  </a:solidFill>
                                  <a:latin typeface="Cambria Math" panose="02040503050406030204" pitchFamily="18" charset="0"/>
                                </a:rPr>
                                <m:t>𝑛</m:t>
                              </m:r>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r>
                                    <a:rPr lang="en-SG" sz="2400" b="0" i="1" smtClean="0">
                                      <a:solidFill>
                                        <a:srgbClr val="339933"/>
                                      </a:solidFill>
                                      <a:latin typeface="Cambria Math" panose="02040503050406030204" pitchFamily="18" charset="0"/>
                                    </a:rPr>
                                    <m:t>𝑛</m:t>
                                  </m:r>
                                </m:e>
                              </m:func>
                            </m:oMath>
                          </a14:m>
                          <a:r>
                            <a:rPr lang="en-SG" sz="2400" dirty="0" smtClean="0"/>
                            <a:t>, </a:t>
                          </a:r>
                          <a14:m>
                            <m:oMath xmlns:m="http://schemas.openxmlformats.org/officeDocument/2006/math">
                              <m:r>
                                <a:rPr lang="en-SG" sz="2400" b="0" i="1" smtClean="0">
                                  <a:solidFill>
                                    <a:srgbClr val="339933"/>
                                  </a:solidFill>
                                  <a:latin typeface="Cambria Math" panose="02040503050406030204" pitchFamily="18" charset="0"/>
                                </a:rPr>
                                <m:t>10</m:t>
                              </m:r>
                              <m:r>
                                <a:rPr lang="en-SG" sz="2400" b="0" i="1" smtClean="0">
                                  <a:solidFill>
                                    <a:srgbClr val="339933"/>
                                  </a:solidFill>
                                  <a:latin typeface="Cambria Math" panose="02040503050406030204" pitchFamily="18" charset="0"/>
                                </a:rPr>
                                <m:t>𝑛</m:t>
                              </m:r>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r>
                                    <a:rPr lang="en-SG" sz="2400" b="0" i="1" smtClean="0">
                                      <a:solidFill>
                                        <a:srgbClr val="339933"/>
                                      </a:solidFill>
                                      <a:latin typeface="Cambria Math" panose="02040503050406030204" pitchFamily="18" charset="0"/>
                                    </a:rPr>
                                    <m:t>𝑛</m:t>
                                  </m:r>
                                  <m:r>
                                    <a:rPr lang="en-SG" sz="2400" b="0" i="1" smtClean="0">
                                      <a:solidFill>
                                        <a:srgbClr val="339933"/>
                                      </a:solidFill>
                                      <a:latin typeface="Cambria Math" panose="02040503050406030204" pitchFamily="18" charset="0"/>
                                    </a:rPr>
                                    <m:t>+5</m:t>
                                  </m:r>
                                  <m:r>
                                    <a:rPr lang="en-SG" sz="2400" b="0" i="1" smtClean="0">
                                      <a:solidFill>
                                        <a:srgbClr val="339933"/>
                                      </a:solidFill>
                                      <a:latin typeface="Cambria Math" panose="02040503050406030204" pitchFamily="18" charset="0"/>
                                    </a:rPr>
                                    <m:t>𝑛</m:t>
                                  </m:r>
                                </m:e>
                              </m:func>
                            </m:oMath>
                          </a14:m>
                          <a:endParaRPr lang="en-SG" sz="2400" dirty="0"/>
                        </a:p>
                      </a:txBody>
                      <a:tcPr marL="68580" marR="68580" marT="34290" marB="34290"/>
                    </a:tc>
                    <a:extLst>
                      <a:ext uri="{0D108BD9-81ED-4DB2-BD59-A6C34878D82A}">
                        <a16:rowId xmlns:a16="http://schemas.microsoft.com/office/drawing/2014/main" val="1067747072"/>
                      </a:ext>
                    </a:extLst>
                  </a:tr>
                  <a:tr h="388620">
                    <a:tc>
                      <a:txBody>
                        <a:bodyPr/>
                        <a:lstStyle/>
                        <a:p>
                          <a:pPr algn="ctr"/>
                          <a:r>
                            <a:rPr lang="en-SG" sz="2400" dirty="0"/>
                            <a:t>8</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Polynomial - Quadratic</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SG" sz="2400" b="0" i="1" smtClean="0">
                                        <a:solidFill>
                                          <a:srgbClr val="FF0000"/>
                                        </a:solidFill>
                                        <a:latin typeface="Cambria Math" panose="02040503050406030204" pitchFamily="18" charset="0"/>
                                      </a:rPr>
                                    </m:ctrlPr>
                                  </m:sSupPr>
                                  <m:e>
                                    <m:r>
                                      <a:rPr lang="en-SG" sz="2400" b="0" i="1" smtClean="0">
                                        <a:solidFill>
                                          <a:srgbClr val="FF0000"/>
                                        </a:solidFill>
                                        <a:latin typeface="Cambria Math" panose="02040503050406030204" pitchFamily="18" charset="0"/>
                                      </a:rPr>
                                      <m:t>𝑛</m:t>
                                    </m:r>
                                  </m:e>
                                  <m:sup>
                                    <m:r>
                                      <a:rPr lang="en-SG" sz="2400" b="0" i="1" smtClean="0">
                                        <a:solidFill>
                                          <a:srgbClr val="FF0000"/>
                                        </a:solidFill>
                                        <a:latin typeface="Cambria Math" panose="02040503050406030204" pitchFamily="18" charset="0"/>
                                      </a:rPr>
                                      <m:t>2</m:t>
                                    </m:r>
                                  </m:sup>
                                </m:sSup>
                                <m:r>
                                  <a:rPr lang="en-SG" sz="2400" b="0" i="1" smtClean="0">
                                    <a:solidFill>
                                      <a:srgbClr val="FF0000"/>
                                    </a:solidFill>
                                    <a:latin typeface="Cambria Math" panose="02040503050406030204" pitchFamily="18" charset="0"/>
                                  </a:rPr>
                                  <m:t>+100</m:t>
                                </m:r>
                                <m:r>
                                  <a:rPr lang="en-SG" sz="2400" b="0" i="1" smtClean="0">
                                    <a:solidFill>
                                      <a:srgbClr val="FF0000"/>
                                    </a:solidFill>
                                    <a:latin typeface="Cambria Math" panose="02040503050406030204" pitchFamily="18" charset="0"/>
                                  </a:rPr>
                                  <m:t>𝑛</m:t>
                                </m:r>
                              </m:oMath>
                            </m:oMathPara>
                          </a14:m>
                          <a:endParaRPr lang="en-SG" sz="2400" dirty="0"/>
                        </a:p>
                      </a:txBody>
                      <a:tcPr marL="68580" marR="68580" marT="34290" marB="34290"/>
                    </a:tc>
                    <a:extLst>
                      <a:ext uri="{0D108BD9-81ED-4DB2-BD59-A6C34878D82A}">
                        <a16:rowId xmlns:a16="http://schemas.microsoft.com/office/drawing/2014/main" val="2061905385"/>
                      </a:ext>
                    </a:extLst>
                  </a:tr>
                  <a:tr h="388620">
                    <a:tc>
                      <a:txBody>
                        <a:bodyPr/>
                        <a:lstStyle/>
                        <a:p>
                          <a:pPr algn="ctr"/>
                          <a:r>
                            <a:rPr lang="en-SG" sz="2400" dirty="0"/>
                            <a:t>9</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2640730261"/>
                      </a:ext>
                    </a:extLst>
                  </a:tr>
                  <a:tr h="388620">
                    <a:tc>
                      <a:txBody>
                        <a:bodyPr/>
                        <a:lstStyle/>
                        <a:p>
                          <a:pPr algn="ctr"/>
                          <a:r>
                            <a:rPr lang="en-SG" sz="2400" dirty="0" smtClean="0"/>
                            <a:t>10</a:t>
                          </a:r>
                          <a:endParaRPr lang="en-SG" sz="2400" dirty="0"/>
                        </a:p>
                      </a:txBody>
                      <a:tcPr marL="68580" marR="68580" marT="34290" marB="34290"/>
                    </a:tc>
                    <a:tc>
                      <a:txBody>
                        <a:bodyPr/>
                        <a:lstStyle/>
                        <a:p>
                          <a:endParaRPr lang="en-SG" sz="2400" dirty="0"/>
                        </a:p>
                      </a:txBody>
                      <a:tcPr marL="68580" marR="68580" marT="34290" marB="34290"/>
                    </a:tc>
                    <a:tc>
                      <a:txBody>
                        <a:bodyPr/>
                        <a:lstStyle/>
                        <a:p>
                          <a:endParaRPr lang="en-SG" sz="2400" dirty="0">
                            <a:solidFill>
                              <a:srgbClr val="FF0000"/>
                            </a:solidFill>
                          </a:endParaRPr>
                        </a:p>
                      </a:txBody>
                      <a:tcPr marL="68580" marR="68580" marT="34290" marB="34290"/>
                    </a:tc>
                    <a:extLst>
                      <a:ext uri="{0D108BD9-81ED-4DB2-BD59-A6C34878D82A}">
                        <a16:rowId xmlns:a16="http://schemas.microsoft.com/office/drawing/2014/main" val="2066833422"/>
                      </a:ext>
                    </a:extLst>
                  </a:tr>
                </a:tbl>
              </a:graphicData>
            </a:graphic>
          </p:graphicFrame>
        </mc:Choice>
        <mc:Fallback xmlns="">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4114636591"/>
                  </p:ext>
                </p:extLst>
              </p:nvPr>
            </p:nvGraphicFramePr>
            <p:xfrm>
              <a:off x="527956" y="3327143"/>
              <a:ext cx="10896600" cy="2622296"/>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43434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450596">
                    <a:tc>
                      <a:txBody>
                        <a:bodyPr/>
                        <a:lstStyle/>
                        <a:p>
                          <a:pPr algn="ctr"/>
                          <a:r>
                            <a:rPr lang="en-SG" sz="2400" dirty="0"/>
                            <a:t>6</a:t>
                          </a:r>
                        </a:p>
                      </a:txBody>
                      <a:tcPr marL="68580" marR="68580" marT="34290" marB="34290"/>
                    </a:tc>
                    <a:tc>
                      <a:txBody>
                        <a:bodyPr/>
                        <a:lstStyle/>
                        <a:p>
                          <a:r>
                            <a:rPr lang="en-SG" sz="2400" dirty="0" smtClean="0"/>
                            <a:t>Linear</a:t>
                          </a:r>
                          <a:endParaRPr lang="en-SG" sz="2400" dirty="0"/>
                        </a:p>
                      </a:txBody>
                      <a:tcPr marL="68580" marR="68580" marT="34290" marB="34290"/>
                    </a:tc>
                    <a:tc>
                      <a:txBody>
                        <a:bodyPr/>
                        <a:lstStyle/>
                        <a:p>
                          <a:endParaRPr lang="en-US"/>
                        </a:p>
                      </a:txBody>
                      <a:tcPr marL="68580" marR="68580" marT="34290" marB="34290">
                        <a:blipFill>
                          <a:blip r:embed="rId2"/>
                          <a:stretch>
                            <a:fillRect l="-101350" t="-108108" r="-337" b="-420270"/>
                          </a:stretch>
                        </a:blipFill>
                      </a:tcPr>
                    </a:tc>
                    <a:extLst>
                      <a:ext uri="{0D108BD9-81ED-4DB2-BD59-A6C34878D82A}">
                        <a16:rowId xmlns:a16="http://schemas.microsoft.com/office/drawing/2014/main" val="553966198"/>
                      </a:ext>
                    </a:extLst>
                  </a:tr>
                  <a:tr h="434340">
                    <a:tc>
                      <a:txBody>
                        <a:bodyPr/>
                        <a:lstStyle/>
                        <a:p>
                          <a:pPr algn="ctr"/>
                          <a:r>
                            <a:rPr lang="en-SG" sz="2400" dirty="0"/>
                            <a:t>7</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err="1" smtClean="0"/>
                            <a:t>Linearithmic</a:t>
                          </a:r>
                          <a:endParaRPr lang="en-SG" sz="2400" dirty="0" smtClean="0"/>
                        </a:p>
                      </a:txBody>
                      <a:tcPr marL="68580" marR="68580" marT="34290" marB="34290"/>
                    </a:tc>
                    <a:tc>
                      <a:txBody>
                        <a:bodyPr/>
                        <a:lstStyle/>
                        <a:p>
                          <a:endParaRPr lang="en-US"/>
                        </a:p>
                      </a:txBody>
                      <a:tcPr marL="68580" marR="68580" marT="34290" marB="34290">
                        <a:blipFill>
                          <a:blip r:embed="rId2"/>
                          <a:stretch>
                            <a:fillRect l="-101350" t="-213889" r="-337" b="-331944"/>
                          </a:stretch>
                        </a:blipFill>
                      </a:tcPr>
                    </a:tc>
                    <a:extLst>
                      <a:ext uri="{0D108BD9-81ED-4DB2-BD59-A6C34878D82A}">
                        <a16:rowId xmlns:a16="http://schemas.microsoft.com/office/drawing/2014/main" val="1067747072"/>
                      </a:ext>
                    </a:extLst>
                  </a:tr>
                  <a:tr h="434340">
                    <a:tc>
                      <a:txBody>
                        <a:bodyPr/>
                        <a:lstStyle/>
                        <a:p>
                          <a:pPr algn="ctr"/>
                          <a:r>
                            <a:rPr lang="en-SG" sz="2400" dirty="0"/>
                            <a:t>8</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Polynomial - Quadratic</a:t>
                          </a:r>
                        </a:p>
                      </a:txBody>
                      <a:tcPr marL="68580" marR="68580" marT="34290" marB="34290"/>
                    </a:tc>
                    <a:tc>
                      <a:txBody>
                        <a:bodyPr/>
                        <a:lstStyle/>
                        <a:p>
                          <a:endParaRPr lang="en-US"/>
                        </a:p>
                      </a:txBody>
                      <a:tcPr marL="68580" marR="68580" marT="34290" marB="34290">
                        <a:blipFill>
                          <a:blip r:embed="rId2"/>
                          <a:stretch>
                            <a:fillRect l="-101350" t="-318310" r="-337" b="-236620"/>
                          </a:stretch>
                        </a:blipFill>
                      </a:tcPr>
                    </a:tc>
                    <a:extLst>
                      <a:ext uri="{0D108BD9-81ED-4DB2-BD59-A6C34878D82A}">
                        <a16:rowId xmlns:a16="http://schemas.microsoft.com/office/drawing/2014/main" val="2061905385"/>
                      </a:ext>
                    </a:extLst>
                  </a:tr>
                  <a:tr h="434340">
                    <a:tc>
                      <a:txBody>
                        <a:bodyPr/>
                        <a:lstStyle/>
                        <a:p>
                          <a:pPr algn="ctr"/>
                          <a:r>
                            <a:rPr lang="en-SG" sz="2400" dirty="0"/>
                            <a:t>9</a:t>
                          </a:r>
                        </a:p>
                      </a:txBody>
                      <a:tcPr marL="68580" marR="68580" marT="34290" marB="34290"/>
                    </a:tc>
                    <a:tc>
                      <a:txBody>
                        <a:bodyPr/>
                        <a:lstStyle/>
                        <a:p>
                          <a:endParaRPr lang="en-SG" sz="2400" dirty="0"/>
                        </a:p>
                      </a:txBody>
                      <a:tcPr marL="68580" marR="68580" marT="34290" marB="34290"/>
                    </a:tc>
                    <a:tc>
                      <a:txBody>
                        <a:bodyPr/>
                        <a:lstStyle/>
                        <a:p>
                          <a:endParaRPr lang="en-SG" sz="2400" dirty="0"/>
                        </a:p>
                      </a:txBody>
                      <a:tcPr marL="68580" marR="68580" marT="34290" marB="34290"/>
                    </a:tc>
                    <a:extLst>
                      <a:ext uri="{0D108BD9-81ED-4DB2-BD59-A6C34878D82A}">
                        <a16:rowId xmlns:a16="http://schemas.microsoft.com/office/drawing/2014/main" val="2640730261"/>
                      </a:ext>
                    </a:extLst>
                  </a:tr>
                  <a:tr h="434340">
                    <a:tc>
                      <a:txBody>
                        <a:bodyPr/>
                        <a:lstStyle/>
                        <a:p>
                          <a:pPr algn="ctr"/>
                          <a:r>
                            <a:rPr lang="en-SG" sz="2400" dirty="0" smtClean="0"/>
                            <a:t>10</a:t>
                          </a:r>
                          <a:endParaRPr lang="en-SG" sz="2400" dirty="0"/>
                        </a:p>
                      </a:txBody>
                      <a:tcPr marL="68580" marR="68580" marT="34290" marB="34290"/>
                    </a:tc>
                    <a:tc>
                      <a:txBody>
                        <a:bodyPr/>
                        <a:lstStyle/>
                        <a:p>
                          <a:endParaRPr lang="en-SG" sz="2400" dirty="0"/>
                        </a:p>
                      </a:txBody>
                      <a:tcPr marL="68580" marR="68580" marT="34290" marB="34290"/>
                    </a:tc>
                    <a:tc>
                      <a:txBody>
                        <a:bodyPr/>
                        <a:lstStyle/>
                        <a:p>
                          <a:endParaRPr lang="en-SG" sz="2400" dirty="0">
                            <a:solidFill>
                              <a:srgbClr val="FF0000"/>
                            </a:solidFill>
                          </a:endParaRPr>
                        </a:p>
                      </a:txBody>
                      <a:tcPr marL="68580" marR="68580" marT="34290" marB="34290"/>
                    </a:tc>
                    <a:extLst>
                      <a:ext uri="{0D108BD9-81ED-4DB2-BD59-A6C34878D82A}">
                        <a16:rowId xmlns:a16="http://schemas.microsoft.com/office/drawing/2014/main" val="2066833422"/>
                      </a:ext>
                    </a:extLst>
                  </a:tr>
                </a:tbl>
              </a:graphicData>
            </a:graphic>
          </p:graphicFrame>
        </mc:Fallback>
      </mc:AlternateContent>
      <p:sp>
        <p:nvSpPr>
          <p:cNvPr id="3" name="Date Placeholder 2"/>
          <p:cNvSpPr>
            <a:spLocks noGrp="1"/>
          </p:cNvSpPr>
          <p:nvPr>
            <p:ph type="dt" sz="half" idx="10"/>
          </p:nvPr>
        </p:nvSpPr>
        <p:spPr/>
        <p:txBody>
          <a:bodyPr/>
          <a:lstStyle/>
          <a:p>
            <a:fld id="{90011863-8BE8-4757-8E17-996CEEBA8EC8}" type="datetime3">
              <a:rPr lang="en-US" smtClean="0"/>
              <a:t>9 July 2020</a:t>
            </a:fld>
            <a:endParaRPr lang="en-SG"/>
          </a:p>
        </p:txBody>
      </p:sp>
      <mc:AlternateContent xmlns:mc="http://schemas.openxmlformats.org/markup-compatibility/2006" xmlns:a14="http://schemas.microsoft.com/office/drawing/2010/main">
        <mc:Choice Requires="a14">
          <p:sp>
            <p:nvSpPr>
              <p:cNvPr id="9" name="TextBox 8"/>
              <p:cNvSpPr txBox="1"/>
              <p:nvPr/>
            </p:nvSpPr>
            <p:spPr>
              <a:xfrm>
                <a:off x="598712" y="1610592"/>
                <a:ext cx="10755088" cy="1207831"/>
              </a:xfrm>
              <a:prstGeom prst="rect">
                <a:avLst/>
              </a:prstGeom>
              <a:noFill/>
            </p:spPr>
            <p:txBody>
              <a:bodyPr wrap="square" lIns="0" tIns="0" rIns="0" bIns="0" rtlCol="0">
                <a:spAutoFit/>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SG" sz="3200" b="0" i="1" smtClean="0">
                          <a:solidFill>
                            <a:srgbClr val="339933"/>
                          </a:solidFill>
                          <a:latin typeface="Cambria Math" panose="02040503050406030204" pitchFamily="18" charset="0"/>
                        </a:rPr>
                        <m:t>10</m:t>
                      </m:r>
                      <m:r>
                        <a:rPr lang="en-SG" sz="3200" b="0" i="1" smtClean="0">
                          <a:solidFill>
                            <a:srgbClr val="339933"/>
                          </a:solidFill>
                          <a:latin typeface="Cambria Math" panose="02040503050406030204" pitchFamily="18" charset="0"/>
                        </a:rPr>
                        <m:t>𝑛</m:t>
                      </m:r>
                      <m:func>
                        <m:funcPr>
                          <m:ctrlPr>
                            <a:rPr lang="en-SG" sz="3200" b="0" i="1" smtClean="0">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r>
                            <a:rPr lang="en-SG" sz="3200" b="0" i="1" smtClean="0">
                              <a:solidFill>
                                <a:srgbClr val="339933"/>
                              </a:solidFill>
                              <a:latin typeface="Cambria Math" panose="02040503050406030204" pitchFamily="18" charset="0"/>
                            </a:rPr>
                            <m:t>+5</m:t>
                          </m:r>
                          <m:r>
                            <a:rPr lang="en-SG" sz="3200" b="0" i="1" smtClean="0">
                              <a:solidFill>
                                <a:srgbClr val="339933"/>
                              </a:solidFill>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00B050"/>
                                  </a:solidFill>
                                  <a:latin typeface="Cambria Math" panose="02040503050406030204" pitchFamily="18" charset="0"/>
                                </a:rPr>
                                <m:t>2</m:t>
                              </m:r>
                            </m:e>
                            <m:sup>
                              <m:r>
                                <a:rPr lang="en-SG" sz="3200" b="0" i="1" smtClean="0">
                                  <a:solidFill>
                                    <a:srgbClr val="00B050"/>
                                  </a:solidFill>
                                  <a:latin typeface="Cambria Math" panose="02040503050406030204" pitchFamily="18" charset="0"/>
                                </a:rPr>
                                <m:t>1000</m:t>
                              </m:r>
                            </m:sup>
                          </m:sSup>
                          <m:r>
                            <a:rPr lang="en-SG" sz="3200" b="0" i="1" smtClean="0">
                              <a:latin typeface="Cambria Math" panose="02040503050406030204" pitchFamily="18" charset="0"/>
                            </a:rPr>
                            <m:t>,</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2</m:t>
                              </m:r>
                            </m:e>
                            <m:sup>
                              <m:func>
                                <m:funcPr>
                                  <m:ctrlPr>
                                    <a:rPr lang="en-SG" sz="3200" b="0" i="1" smtClean="0">
                                      <a:solidFill>
                                        <a:srgbClr val="339933"/>
                                      </a:solidFill>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e>
                              </m:func>
                            </m:sup>
                          </m:sSup>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50</m:t>
                          </m:r>
                          <m:r>
                            <a:rPr lang="en-SG" sz="3200" b="0" i="1" smtClean="0">
                              <a:solidFill>
                                <a:srgbClr val="339933"/>
                              </a:solidFill>
                              <a:latin typeface="Cambria Math" panose="02040503050406030204" pitchFamily="18" charset="0"/>
                            </a:rPr>
                            <m:t>𝑛</m:t>
                          </m:r>
                          <m:r>
                            <a:rPr lang="en-SG" sz="3200" b="0" i="1" smtClean="0">
                              <a:solidFill>
                                <a:srgbClr val="339933"/>
                              </a:solidFill>
                              <a:latin typeface="Cambria Math" panose="02040503050406030204" pitchFamily="18" charset="0"/>
                            </a:rPr>
                            <m:t>+100</m:t>
                          </m:r>
                          <m:func>
                            <m:funcPr>
                              <m:ctrlPr>
                                <a:rPr lang="en-SG" sz="3200" b="0" i="1" smtClean="0">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r>
                                <a:rPr lang="en-SG" sz="3200" b="0" i="1" smtClean="0">
                                  <a:latin typeface="Cambria Math" panose="02040503050406030204" pitchFamily="18" charset="0"/>
                                </a:rPr>
                                <m:t>, </m:t>
                              </m:r>
                              <m:func>
                                <m:funcPr>
                                  <m:ctrlPr>
                                    <a:rPr lang="en-SG" sz="3200" b="0" i="1" smtClean="0">
                                      <a:latin typeface="Cambria Math" panose="02040503050406030204" pitchFamily="18" charset="0"/>
                                    </a:rPr>
                                  </m:ctrlPr>
                                </m:funcPr>
                                <m:fName>
                                  <m:r>
                                    <a:rPr lang="en-SG" sz="3200" b="0" i="1" smtClean="0">
                                      <a:latin typeface="Cambria Math" panose="02040503050406030204" pitchFamily="18" charset="0"/>
                                    </a:rPr>
                                    <m:t> </m:t>
                                  </m:r>
                                  <m:sSub>
                                    <m:sSubPr>
                                      <m:ctrlPr>
                                        <a:rPr lang="en-SG" sz="3200" b="0" i="1" smtClean="0">
                                          <a:solidFill>
                                            <a:srgbClr val="00B050"/>
                                          </a:solidFill>
                                          <a:latin typeface="Cambria Math" panose="02040503050406030204" pitchFamily="18" charset="0"/>
                                        </a:rPr>
                                      </m:ctrlPr>
                                    </m:sSubPr>
                                    <m:e>
                                      <m:r>
                                        <m:rPr>
                                          <m:sty m:val="p"/>
                                        </m:rPr>
                                        <a:rPr lang="en-SG" sz="3200" b="0" i="0" smtClean="0">
                                          <a:solidFill>
                                            <a:srgbClr val="00B050"/>
                                          </a:solidFill>
                                          <a:latin typeface="Cambria Math" panose="02040503050406030204" pitchFamily="18" charset="0"/>
                                        </a:rPr>
                                        <m:t>log</m:t>
                                      </m:r>
                                    </m:e>
                                    <m:sub>
                                      <m:r>
                                        <a:rPr lang="en-SG" sz="3200" b="0" i="1" smtClean="0">
                                          <a:solidFill>
                                            <a:srgbClr val="00B050"/>
                                          </a:solidFill>
                                          <a:latin typeface="Cambria Math" panose="02040503050406030204" pitchFamily="18" charset="0"/>
                                        </a:rPr>
                                        <m:t>3</m:t>
                                      </m:r>
                                    </m:sub>
                                  </m:sSub>
                                </m:fName>
                                <m:e>
                                  <m:d>
                                    <m:dPr>
                                      <m:ctrlPr>
                                        <a:rPr lang="en-SG" sz="3200" b="0" i="1" smtClean="0">
                                          <a:solidFill>
                                            <a:srgbClr val="00B050"/>
                                          </a:solidFill>
                                          <a:latin typeface="Cambria Math" panose="02040503050406030204" pitchFamily="18" charset="0"/>
                                        </a:rPr>
                                      </m:ctrlPr>
                                    </m:dPr>
                                    <m:e>
                                      <m:sSup>
                                        <m:sSupPr>
                                          <m:ctrlPr>
                                            <a:rPr lang="en-SG" sz="3200" b="0" i="1" smtClean="0">
                                              <a:solidFill>
                                                <a:srgbClr val="00B050"/>
                                              </a:solidFill>
                                              <a:latin typeface="Cambria Math" panose="02040503050406030204" pitchFamily="18" charset="0"/>
                                            </a:rPr>
                                          </m:ctrlPr>
                                        </m:sSupPr>
                                        <m:e>
                                          <m:r>
                                            <a:rPr lang="en-SG" sz="3200" b="0" i="1" smtClean="0">
                                              <a:solidFill>
                                                <a:srgbClr val="00B050"/>
                                              </a:solidFill>
                                              <a:latin typeface="Cambria Math" panose="02040503050406030204" pitchFamily="18" charset="0"/>
                                            </a:rPr>
                                            <m:t>3</m:t>
                                          </m:r>
                                        </m:e>
                                        <m:sup>
                                          <m:func>
                                            <m:funcPr>
                                              <m:ctrlPr>
                                                <a:rPr lang="en-SG" sz="3200" b="0" i="1" smtClean="0">
                                                  <a:solidFill>
                                                    <a:srgbClr val="00B050"/>
                                                  </a:solidFill>
                                                  <a:latin typeface="Cambria Math" panose="02040503050406030204" pitchFamily="18" charset="0"/>
                                                </a:rPr>
                                              </m:ctrlPr>
                                            </m:funcPr>
                                            <m:fName>
                                              <m:r>
                                                <m:rPr>
                                                  <m:sty m:val="p"/>
                                                </m:rPr>
                                                <a:rPr lang="en-SG" sz="3200" b="0" i="0" smtClean="0">
                                                  <a:solidFill>
                                                    <a:srgbClr val="00B050"/>
                                                  </a:solidFill>
                                                  <a:latin typeface="Cambria Math" panose="02040503050406030204" pitchFamily="18" charset="0"/>
                                                </a:rPr>
                                                <m:t>lg</m:t>
                                              </m:r>
                                            </m:fName>
                                            <m:e>
                                              <m:func>
                                                <m:funcPr>
                                                  <m:ctrlPr>
                                                    <a:rPr lang="en-SG" sz="3200" b="0" i="1" smtClean="0">
                                                      <a:solidFill>
                                                        <a:srgbClr val="00B050"/>
                                                      </a:solidFill>
                                                      <a:latin typeface="Cambria Math" panose="02040503050406030204" pitchFamily="18" charset="0"/>
                                                    </a:rPr>
                                                  </m:ctrlPr>
                                                </m:funcPr>
                                                <m:fName>
                                                  <m:r>
                                                    <m:rPr>
                                                      <m:sty m:val="p"/>
                                                    </m:rPr>
                                                    <a:rPr lang="en-SG" sz="3200" b="0" i="0" smtClean="0">
                                                      <a:solidFill>
                                                        <a:srgbClr val="00B050"/>
                                                      </a:solidFill>
                                                      <a:latin typeface="Cambria Math" panose="02040503050406030204" pitchFamily="18" charset="0"/>
                                                    </a:rPr>
                                                    <m:t>lg</m:t>
                                                  </m:r>
                                                </m:fName>
                                                <m:e>
                                                  <m:r>
                                                    <a:rPr lang="en-SG" sz="3200" b="0" i="1" smtClean="0">
                                                      <a:solidFill>
                                                        <a:srgbClr val="00B050"/>
                                                      </a:solidFill>
                                                      <a:latin typeface="Cambria Math" panose="02040503050406030204" pitchFamily="18" charset="0"/>
                                                    </a:rPr>
                                                    <m:t>𝑛</m:t>
                                                  </m:r>
                                                </m:e>
                                              </m:func>
                                            </m:e>
                                          </m:func>
                                        </m:sup>
                                      </m:sSup>
                                    </m:e>
                                  </m:d>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𝑛</m:t>
                                      </m:r>
                                    </m:e>
                                    <m:sup>
                                      <m:r>
                                        <a:rPr lang="en-SG" sz="3200" b="0" i="1" smtClean="0">
                                          <a:solidFill>
                                            <a:srgbClr val="339933"/>
                                          </a:solidFill>
                                          <a:latin typeface="Cambria Math" panose="02040503050406030204" pitchFamily="18" charset="0"/>
                                        </a:rPr>
                                        <m:t>0.5</m:t>
                                      </m:r>
                                    </m:sup>
                                  </m:sSup>
                                </m:e>
                              </m:func>
                              <m:r>
                                <a:rPr lang="en-SG" sz="3200" b="0" i="1" smtClean="0">
                                  <a:latin typeface="Cambria Math" panose="02040503050406030204" pitchFamily="18" charset="0"/>
                                </a:rPr>
                                <m:t>, </m:t>
                              </m:r>
                            </m:e>
                          </m:func>
                        </m:e>
                      </m:func>
                    </m:oMath>
                  </m:oMathPara>
                </a14:m>
                <a:endParaRPr lang="en-SG" sz="3200" dirty="0" smtClean="0"/>
              </a:p>
              <a:p>
                <a:pPr>
                  <a:spcBef>
                    <a:spcPts val="600"/>
                  </a:spcBef>
                  <a:spcAft>
                    <a:spcPts val="600"/>
                  </a:spcAft>
                </a:pPr>
                <a14:m>
                  <m:oMath xmlns:m="http://schemas.openxmlformats.org/officeDocument/2006/math">
                    <m:r>
                      <a:rPr lang="en-SG" sz="3200" i="1" smtClean="0">
                        <a:solidFill>
                          <a:srgbClr val="339933"/>
                        </a:solidFill>
                        <a:latin typeface="Cambria Math" panose="02040503050406030204" pitchFamily="18" charset="0"/>
                      </a:rPr>
                      <m:t>70</m:t>
                    </m:r>
                    <m:r>
                      <a:rPr lang="en-SG" sz="3200" i="1" smtClean="0">
                        <a:solidFill>
                          <a:srgbClr val="339933"/>
                        </a:solidFill>
                        <a:latin typeface="Cambria Math" panose="02040503050406030204" pitchFamily="18" charset="0"/>
                      </a:rPr>
                      <m:t>𝑛</m:t>
                    </m:r>
                    <m:r>
                      <a:rPr lang="en-SG" sz="3200" i="1">
                        <a:latin typeface="Cambria Math" panose="02040503050406030204" pitchFamily="18" charset="0"/>
                      </a:rPr>
                      <m:t>, </m:t>
                    </m:r>
                    <m:sSup>
                      <m:sSupPr>
                        <m:ctrlPr>
                          <a:rPr lang="en-SG" sz="3200" i="1">
                            <a:latin typeface="Cambria Math" panose="02040503050406030204" pitchFamily="18" charset="0"/>
                          </a:rPr>
                        </m:ctrlPr>
                      </m:sSupPr>
                      <m:e>
                        <m:r>
                          <a:rPr lang="en-SG" sz="3200" i="1">
                            <a:latin typeface="Cambria Math" panose="02040503050406030204" pitchFamily="18" charset="0"/>
                          </a:rPr>
                          <m:t>2</m:t>
                        </m:r>
                      </m:e>
                      <m:sup>
                        <m:r>
                          <a:rPr lang="en-SG" sz="3200" i="1">
                            <a:latin typeface="Cambria Math" panose="02040503050406030204" pitchFamily="18" charset="0"/>
                          </a:rPr>
                          <m:t>𝑛</m:t>
                        </m:r>
                      </m:sup>
                    </m:sSup>
                    <m:r>
                      <a:rPr lang="en-SG" sz="3200" i="1">
                        <a:latin typeface="Cambria Math" panose="02040503050406030204" pitchFamily="18" charset="0"/>
                      </a:rPr>
                      <m:t>, </m:t>
                    </m:r>
                    <m:sSup>
                      <m:sSupPr>
                        <m:ctrlPr>
                          <a:rPr lang="en-SG" sz="3200" i="1" smtClean="0">
                            <a:solidFill>
                              <a:srgbClr val="339933"/>
                            </a:solidFill>
                            <a:latin typeface="Cambria Math" panose="02040503050406030204" pitchFamily="18" charset="0"/>
                          </a:rPr>
                        </m:ctrlPr>
                      </m:sSupPr>
                      <m:e>
                        <m:d>
                          <m:dPr>
                            <m:ctrlPr>
                              <a:rPr lang="en-SG" sz="3200" i="1">
                                <a:solidFill>
                                  <a:srgbClr val="339933"/>
                                </a:solidFill>
                                <a:latin typeface="Cambria Math" panose="02040503050406030204" pitchFamily="18" charset="0"/>
                              </a:rPr>
                            </m:ctrlPr>
                          </m:dPr>
                          <m:e>
                            <m:func>
                              <m:funcPr>
                                <m:ctrlPr>
                                  <a:rPr lang="en-SG" sz="3200" i="1">
                                    <a:solidFill>
                                      <a:srgbClr val="339933"/>
                                    </a:solidFill>
                                    <a:latin typeface="Cambria Math" panose="02040503050406030204" pitchFamily="18" charset="0"/>
                                  </a:rPr>
                                </m:ctrlPr>
                              </m:funcPr>
                              <m:fName>
                                <m:r>
                                  <m:rPr>
                                    <m:sty m:val="p"/>
                                  </m:rPr>
                                  <a:rPr lang="en-SG" sz="3200">
                                    <a:solidFill>
                                      <a:srgbClr val="339933"/>
                                    </a:solidFill>
                                    <a:latin typeface="Cambria Math" panose="02040503050406030204" pitchFamily="18" charset="0"/>
                                  </a:rPr>
                                  <m:t>lg</m:t>
                                </m:r>
                              </m:fName>
                              <m:e>
                                <m:r>
                                  <a:rPr lang="en-SG" sz="3200" i="1">
                                    <a:solidFill>
                                      <a:srgbClr val="339933"/>
                                    </a:solidFill>
                                    <a:latin typeface="Cambria Math" panose="02040503050406030204" pitchFamily="18" charset="0"/>
                                  </a:rPr>
                                  <m:t>𝑛</m:t>
                                </m:r>
                              </m:e>
                            </m:func>
                          </m:e>
                        </m:d>
                      </m:e>
                      <m:sup>
                        <m:r>
                          <a:rPr lang="en-SG" sz="3200" i="1">
                            <a:solidFill>
                              <a:srgbClr val="339933"/>
                            </a:solidFill>
                            <a:latin typeface="Cambria Math" panose="02040503050406030204" pitchFamily="18" charset="0"/>
                          </a:rPr>
                          <m:t>5</m:t>
                        </m:r>
                      </m:sup>
                    </m:sSup>
                    <m:r>
                      <a:rPr lang="en-SG" sz="3200" i="1">
                        <a:latin typeface="Cambria Math" panose="02040503050406030204" pitchFamily="18" charset="0"/>
                      </a:rPr>
                      <m:t>,</m:t>
                    </m:r>
                    <m:r>
                      <a:rPr lang="en-SG" sz="3200" b="0" i="1" smtClean="0">
                        <a:latin typeface="Cambria Math" panose="02040503050406030204" pitchFamily="18" charset="0"/>
                      </a:rPr>
                      <m:t> </m:t>
                    </m:r>
                    <m:sSup>
                      <m:sSupPr>
                        <m:ctrlPr>
                          <a:rPr lang="en-SG" sz="3200" b="0" i="1" smtClean="0">
                            <a:solidFill>
                              <a:srgbClr val="FF0000"/>
                            </a:solidFill>
                            <a:latin typeface="Cambria Math" panose="02040503050406030204" pitchFamily="18" charset="0"/>
                          </a:rPr>
                        </m:ctrlPr>
                      </m:sSupPr>
                      <m:e>
                        <m:r>
                          <a:rPr lang="en-SG" sz="3200" b="0" i="1" smtClean="0">
                            <a:solidFill>
                              <a:srgbClr val="FF0000"/>
                            </a:solidFill>
                            <a:latin typeface="Cambria Math" panose="02040503050406030204" pitchFamily="18" charset="0"/>
                          </a:rPr>
                          <m:t>𝑛</m:t>
                        </m:r>
                      </m:e>
                      <m:sup>
                        <m:r>
                          <a:rPr lang="en-SG" sz="3200" b="0" i="1" smtClean="0">
                            <a:solidFill>
                              <a:srgbClr val="FF0000"/>
                            </a:solidFill>
                            <a:latin typeface="Cambria Math" panose="02040503050406030204" pitchFamily="18" charset="0"/>
                          </a:rPr>
                          <m:t>2</m:t>
                        </m:r>
                      </m:sup>
                    </m:sSup>
                    <m:r>
                      <a:rPr lang="en-SG" sz="3200" b="0" i="1" smtClean="0">
                        <a:solidFill>
                          <a:srgbClr val="FF0000"/>
                        </a:solidFill>
                        <a:latin typeface="Cambria Math" panose="02040503050406030204" pitchFamily="18" charset="0"/>
                      </a:rPr>
                      <m:t>+100</m:t>
                    </m:r>
                    <m:r>
                      <a:rPr lang="en-SG" sz="3200" b="0" i="1" smtClean="0">
                        <a:solidFill>
                          <a:srgbClr val="FF0000"/>
                        </a:solidFill>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𝑛</m:t>
                        </m:r>
                      </m:e>
                      <m:sup>
                        <m:r>
                          <a:rPr lang="en-SG" sz="3200" b="0" i="1" smtClean="0">
                            <a:latin typeface="Cambria Math" panose="02040503050406030204" pitchFamily="18" charset="0"/>
                          </a:rPr>
                          <m:t>3</m:t>
                        </m:r>
                      </m:sup>
                    </m:sSup>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𝑛</m:t>
                    </m:r>
                    <m:func>
                      <m:funcPr>
                        <m:ctrlPr>
                          <a:rPr lang="en-SG" sz="3200" b="0" i="1" smtClean="0">
                            <a:solidFill>
                              <a:srgbClr val="339933"/>
                            </a:solidFill>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e>
                    </m:func>
                    <m:r>
                      <a:rPr lang="en-SG" sz="3200" b="0" i="1" smtClean="0">
                        <a:latin typeface="Cambria Math" panose="02040503050406030204" pitchFamily="18" charset="0"/>
                      </a:rPr>
                      <m:t> </m:t>
                    </m:r>
                  </m:oMath>
                </a14:m>
                <a:r>
                  <a:rPr lang="en-SG" sz="3200" dirty="0" smtClean="0"/>
                  <a:t> </a:t>
                </a:r>
                <a:endParaRPr lang="en-SG"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598712" y="1610592"/>
                <a:ext cx="10755088" cy="1207831"/>
              </a:xfrm>
              <a:prstGeom prst="rect">
                <a:avLst/>
              </a:prstGeom>
              <a:blipFill>
                <a:blip r:embed="rId3"/>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5330217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Classes of functions</a:t>
            </a:r>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42</a:t>
            </a:fld>
            <a:endParaRPr lang="en-SG"/>
          </a:p>
        </p:txBody>
      </p:sp>
      <mc:AlternateContent xmlns:mc="http://schemas.openxmlformats.org/markup-compatibility/2006" xmlns:a14="http://schemas.microsoft.com/office/drawing/2010/main">
        <mc:Choice Requires="a14">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3256605581"/>
                  </p:ext>
                </p:extLst>
              </p:nvPr>
            </p:nvGraphicFramePr>
            <p:xfrm>
              <a:off x="527956" y="3327143"/>
              <a:ext cx="10896600" cy="2622296"/>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38862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388620">
                    <a:tc>
                      <a:txBody>
                        <a:bodyPr/>
                        <a:lstStyle/>
                        <a:p>
                          <a:pPr algn="ctr"/>
                          <a:r>
                            <a:rPr lang="en-SG" sz="2400" dirty="0"/>
                            <a:t>6</a:t>
                          </a:r>
                        </a:p>
                      </a:txBody>
                      <a:tcPr marL="68580" marR="68580" marT="34290" marB="34290"/>
                    </a:tc>
                    <a:tc>
                      <a:txBody>
                        <a:bodyPr/>
                        <a:lstStyle/>
                        <a:p>
                          <a:r>
                            <a:rPr lang="en-SG" sz="2400" dirty="0" smtClean="0"/>
                            <a:t>Linear</a:t>
                          </a:r>
                          <a:endParaRPr lang="en-SG" sz="2400" dirty="0"/>
                        </a:p>
                      </a:txBody>
                      <a:tcPr marL="68580" marR="68580" marT="34290" marB="34290"/>
                    </a:tc>
                    <a:tc>
                      <a:txBody>
                        <a:bodyPr/>
                        <a:lstStyle/>
                        <a:p>
                          <a14:m>
                            <m:oMath xmlns:m="http://schemas.openxmlformats.org/officeDocument/2006/math">
                              <m:sSup>
                                <m:sSupPr>
                                  <m:ctrlPr>
                                    <a:rPr lang="en-SG" sz="2400" i="1" smtClean="0">
                                      <a:solidFill>
                                        <a:srgbClr val="339933"/>
                                      </a:solidFill>
                                      <a:latin typeface="Cambria Math" panose="02040503050406030204" pitchFamily="18" charset="0"/>
                                    </a:rPr>
                                  </m:ctrlPr>
                                </m:sSupPr>
                                <m:e>
                                  <m:r>
                                    <a:rPr lang="en-SG" sz="2400" b="0" i="1" smtClean="0">
                                      <a:solidFill>
                                        <a:srgbClr val="339933"/>
                                      </a:solidFill>
                                      <a:latin typeface="Cambria Math" panose="02040503050406030204" pitchFamily="18" charset="0"/>
                                    </a:rPr>
                                    <m:t>2</m:t>
                                  </m:r>
                                </m:e>
                                <m:sup>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r>
                                        <a:rPr lang="en-SG" sz="2400" b="0" i="1" smtClean="0">
                                          <a:solidFill>
                                            <a:srgbClr val="339933"/>
                                          </a:solidFill>
                                          <a:latin typeface="Cambria Math" panose="02040503050406030204" pitchFamily="18" charset="0"/>
                                        </a:rPr>
                                        <m:t>𝑛</m:t>
                                      </m:r>
                                    </m:e>
                                  </m:func>
                                </m:sup>
                              </m:sSup>
                              <m:r>
                                <a:rPr lang="en-SG" sz="2400" b="0" i="1" smtClean="0">
                                  <a:solidFill>
                                    <a:schemeClr val="tx1"/>
                                  </a:solidFill>
                                  <a:latin typeface="Cambria Math" panose="02040503050406030204" pitchFamily="18" charset="0"/>
                                </a:rPr>
                                <m:t>=</m:t>
                              </m:r>
                              <m:r>
                                <a:rPr lang="en-SG" sz="2400" b="0" i="1" smtClean="0">
                                  <a:solidFill>
                                    <a:schemeClr val="tx1"/>
                                  </a:solidFill>
                                  <a:latin typeface="Cambria Math" panose="02040503050406030204" pitchFamily="18" charset="0"/>
                                </a:rPr>
                                <m:t>𝑛</m:t>
                              </m:r>
                              <m:r>
                                <a:rPr lang="en-SG" sz="2400" b="0" i="1" smtClean="0">
                                  <a:solidFill>
                                    <a:schemeClr val="tx1"/>
                                  </a:solidFill>
                                  <a:latin typeface="Cambria Math" panose="02040503050406030204" pitchFamily="18" charset="0"/>
                                </a:rPr>
                                <m:t>,</m:t>
                              </m:r>
                            </m:oMath>
                          </a14:m>
                          <a:r>
                            <a:rPr lang="en-SG" sz="2400" dirty="0" smtClean="0">
                              <a:solidFill>
                                <a:srgbClr val="FF0000"/>
                              </a:solidFill>
                            </a:rPr>
                            <a:t> </a:t>
                          </a:r>
                          <a14:m>
                            <m:oMath xmlns:m="http://schemas.openxmlformats.org/officeDocument/2006/math">
                              <m:r>
                                <a:rPr lang="en-SG" sz="2400" b="0" i="1" dirty="0" smtClean="0">
                                  <a:solidFill>
                                    <a:srgbClr val="339933"/>
                                  </a:solidFill>
                                  <a:latin typeface="Cambria Math" panose="02040503050406030204" pitchFamily="18" charset="0"/>
                                </a:rPr>
                                <m:t>50</m:t>
                              </m:r>
                              <m:r>
                                <a:rPr lang="en-SG" sz="2400" b="0" i="1" dirty="0" smtClean="0">
                                  <a:solidFill>
                                    <a:srgbClr val="339933"/>
                                  </a:solidFill>
                                  <a:latin typeface="Cambria Math" panose="02040503050406030204" pitchFamily="18" charset="0"/>
                                </a:rPr>
                                <m:t>𝑛</m:t>
                              </m:r>
                              <m:r>
                                <a:rPr lang="en-SG" sz="2400" b="0" i="1" dirty="0" smtClean="0">
                                  <a:solidFill>
                                    <a:srgbClr val="339933"/>
                                  </a:solidFill>
                                  <a:latin typeface="Cambria Math" panose="02040503050406030204" pitchFamily="18" charset="0"/>
                                </a:rPr>
                                <m:t>+100</m:t>
                              </m:r>
                              <m:func>
                                <m:funcPr>
                                  <m:ctrlPr>
                                    <a:rPr lang="en-SG" sz="2400" b="0" i="1" dirty="0" smtClean="0">
                                      <a:solidFill>
                                        <a:srgbClr val="FF0000"/>
                                      </a:solidFill>
                                      <a:latin typeface="Cambria Math" panose="02040503050406030204" pitchFamily="18" charset="0"/>
                                    </a:rPr>
                                  </m:ctrlPr>
                                </m:funcPr>
                                <m:fName>
                                  <m:r>
                                    <m:rPr>
                                      <m:sty m:val="p"/>
                                    </m:rPr>
                                    <a:rPr lang="en-SG" sz="2400" b="0" i="0" dirty="0" smtClean="0">
                                      <a:solidFill>
                                        <a:srgbClr val="339933"/>
                                      </a:solidFill>
                                      <a:latin typeface="Cambria Math" panose="02040503050406030204" pitchFamily="18" charset="0"/>
                                    </a:rPr>
                                    <m:t>lg</m:t>
                                  </m:r>
                                </m:fName>
                                <m:e>
                                  <m:r>
                                    <a:rPr lang="en-SG" sz="2400" b="0" i="1" dirty="0" smtClean="0">
                                      <a:solidFill>
                                        <a:srgbClr val="339933"/>
                                      </a:solidFill>
                                      <a:latin typeface="Cambria Math" panose="02040503050406030204" pitchFamily="18" charset="0"/>
                                    </a:rPr>
                                    <m:t>𝑛</m:t>
                                  </m:r>
                                  <m:r>
                                    <a:rPr lang="en-SG" sz="2400" b="0" i="1" dirty="0" smtClean="0">
                                      <a:solidFill>
                                        <a:schemeClr val="tx1"/>
                                      </a:solidFill>
                                      <a:latin typeface="Cambria Math" panose="02040503050406030204" pitchFamily="18" charset="0"/>
                                    </a:rPr>
                                    <m:t>,</m:t>
                                  </m:r>
                                </m:e>
                              </m:func>
                            </m:oMath>
                          </a14:m>
                          <a:r>
                            <a:rPr lang="en-SG" sz="2400" dirty="0" smtClean="0">
                              <a:solidFill>
                                <a:srgbClr val="FF0000"/>
                              </a:solidFill>
                            </a:rPr>
                            <a:t> </a:t>
                          </a:r>
                          <a14:m>
                            <m:oMath xmlns:m="http://schemas.openxmlformats.org/officeDocument/2006/math">
                              <m:r>
                                <a:rPr lang="en-SG" sz="2400" b="0" i="1" dirty="0" smtClean="0">
                                  <a:solidFill>
                                    <a:srgbClr val="339933"/>
                                  </a:solidFill>
                                  <a:latin typeface="Cambria Math" panose="02040503050406030204" pitchFamily="18" charset="0"/>
                                </a:rPr>
                                <m:t>70</m:t>
                              </m:r>
                              <m:r>
                                <a:rPr lang="en-SG" sz="2400" b="0" i="1" dirty="0" smtClean="0">
                                  <a:solidFill>
                                    <a:srgbClr val="339933"/>
                                  </a:solidFill>
                                  <a:latin typeface="Cambria Math" panose="02040503050406030204" pitchFamily="18" charset="0"/>
                                </a:rPr>
                                <m:t>𝑛</m:t>
                              </m:r>
                            </m:oMath>
                          </a14:m>
                          <a:endParaRPr lang="en-SG" sz="2400" dirty="0"/>
                        </a:p>
                      </a:txBody>
                      <a:tcPr marL="68580" marR="68580" marT="34290" marB="34290"/>
                    </a:tc>
                    <a:extLst>
                      <a:ext uri="{0D108BD9-81ED-4DB2-BD59-A6C34878D82A}">
                        <a16:rowId xmlns:a16="http://schemas.microsoft.com/office/drawing/2014/main" val="553966198"/>
                      </a:ext>
                    </a:extLst>
                  </a:tr>
                  <a:tr h="388620">
                    <a:tc>
                      <a:txBody>
                        <a:bodyPr/>
                        <a:lstStyle/>
                        <a:p>
                          <a:pPr algn="ctr"/>
                          <a:r>
                            <a:rPr lang="en-SG" sz="2400" dirty="0"/>
                            <a:t>7</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err="1" smtClean="0"/>
                            <a:t>Linearithmic</a:t>
                          </a:r>
                          <a:endParaRPr lang="en-SG" sz="2400" dirty="0" smtClean="0"/>
                        </a:p>
                      </a:txBody>
                      <a:tcPr marL="68580" marR="68580" marT="34290" marB="34290"/>
                    </a:tc>
                    <a:tc>
                      <a:txBody>
                        <a:bodyPr/>
                        <a:lstStyle/>
                        <a:p>
                          <a14:m>
                            <m:oMath xmlns:m="http://schemas.openxmlformats.org/officeDocument/2006/math">
                              <m:r>
                                <a:rPr lang="en-SG" sz="2400" b="0" i="1" smtClean="0">
                                  <a:solidFill>
                                    <a:srgbClr val="339933"/>
                                  </a:solidFill>
                                  <a:latin typeface="Cambria Math" panose="02040503050406030204" pitchFamily="18" charset="0"/>
                                </a:rPr>
                                <m:t>𝑛</m:t>
                              </m:r>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r>
                                    <a:rPr lang="en-SG" sz="2400" b="0" i="1" smtClean="0">
                                      <a:solidFill>
                                        <a:srgbClr val="339933"/>
                                      </a:solidFill>
                                      <a:latin typeface="Cambria Math" panose="02040503050406030204" pitchFamily="18" charset="0"/>
                                    </a:rPr>
                                    <m:t>𝑛</m:t>
                                  </m:r>
                                </m:e>
                              </m:func>
                            </m:oMath>
                          </a14:m>
                          <a:r>
                            <a:rPr lang="en-SG" sz="2400" dirty="0" smtClean="0"/>
                            <a:t>, </a:t>
                          </a:r>
                          <a14:m>
                            <m:oMath xmlns:m="http://schemas.openxmlformats.org/officeDocument/2006/math">
                              <m:r>
                                <a:rPr lang="en-SG" sz="2400" b="0" i="1" smtClean="0">
                                  <a:solidFill>
                                    <a:srgbClr val="339933"/>
                                  </a:solidFill>
                                  <a:latin typeface="Cambria Math" panose="02040503050406030204" pitchFamily="18" charset="0"/>
                                </a:rPr>
                                <m:t>10</m:t>
                              </m:r>
                              <m:r>
                                <a:rPr lang="en-SG" sz="2400" b="0" i="1" smtClean="0">
                                  <a:solidFill>
                                    <a:srgbClr val="339933"/>
                                  </a:solidFill>
                                  <a:latin typeface="Cambria Math" panose="02040503050406030204" pitchFamily="18" charset="0"/>
                                </a:rPr>
                                <m:t>𝑛</m:t>
                              </m:r>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r>
                                    <a:rPr lang="en-SG" sz="2400" b="0" i="1" smtClean="0">
                                      <a:solidFill>
                                        <a:srgbClr val="339933"/>
                                      </a:solidFill>
                                      <a:latin typeface="Cambria Math" panose="02040503050406030204" pitchFamily="18" charset="0"/>
                                    </a:rPr>
                                    <m:t>𝑛</m:t>
                                  </m:r>
                                  <m:r>
                                    <a:rPr lang="en-SG" sz="2400" b="0" i="1" smtClean="0">
                                      <a:solidFill>
                                        <a:srgbClr val="339933"/>
                                      </a:solidFill>
                                      <a:latin typeface="Cambria Math" panose="02040503050406030204" pitchFamily="18" charset="0"/>
                                    </a:rPr>
                                    <m:t>+5</m:t>
                                  </m:r>
                                  <m:r>
                                    <a:rPr lang="en-SG" sz="2400" b="0" i="1" smtClean="0">
                                      <a:solidFill>
                                        <a:srgbClr val="339933"/>
                                      </a:solidFill>
                                      <a:latin typeface="Cambria Math" panose="02040503050406030204" pitchFamily="18" charset="0"/>
                                    </a:rPr>
                                    <m:t>𝑛</m:t>
                                  </m:r>
                                </m:e>
                              </m:func>
                            </m:oMath>
                          </a14:m>
                          <a:endParaRPr lang="en-SG" sz="2400" dirty="0"/>
                        </a:p>
                      </a:txBody>
                      <a:tcPr marL="68580" marR="68580" marT="34290" marB="34290"/>
                    </a:tc>
                    <a:extLst>
                      <a:ext uri="{0D108BD9-81ED-4DB2-BD59-A6C34878D82A}">
                        <a16:rowId xmlns:a16="http://schemas.microsoft.com/office/drawing/2014/main" val="1067747072"/>
                      </a:ext>
                    </a:extLst>
                  </a:tr>
                  <a:tr h="388620">
                    <a:tc>
                      <a:txBody>
                        <a:bodyPr/>
                        <a:lstStyle/>
                        <a:p>
                          <a:pPr algn="ctr"/>
                          <a:r>
                            <a:rPr lang="en-SG" sz="2400" dirty="0"/>
                            <a:t>8</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Polynomial - Quadratic</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SG" sz="2400" b="0" i="1" smtClean="0">
                                        <a:solidFill>
                                          <a:srgbClr val="339933"/>
                                        </a:solidFill>
                                        <a:latin typeface="Cambria Math" panose="02040503050406030204" pitchFamily="18" charset="0"/>
                                      </a:rPr>
                                    </m:ctrlPr>
                                  </m:sSupPr>
                                  <m:e>
                                    <m:r>
                                      <a:rPr lang="en-SG" sz="2400" b="0" i="1" smtClean="0">
                                        <a:solidFill>
                                          <a:srgbClr val="339933"/>
                                        </a:solidFill>
                                        <a:latin typeface="Cambria Math" panose="02040503050406030204" pitchFamily="18" charset="0"/>
                                      </a:rPr>
                                      <m:t>𝑛</m:t>
                                    </m:r>
                                  </m:e>
                                  <m:sup>
                                    <m:r>
                                      <a:rPr lang="en-SG" sz="2400" b="0" i="1" smtClean="0">
                                        <a:solidFill>
                                          <a:srgbClr val="339933"/>
                                        </a:solidFill>
                                        <a:latin typeface="Cambria Math" panose="02040503050406030204" pitchFamily="18" charset="0"/>
                                      </a:rPr>
                                      <m:t>2</m:t>
                                    </m:r>
                                  </m:sup>
                                </m:sSup>
                                <m:r>
                                  <a:rPr lang="en-SG" sz="2400" b="0" i="1" smtClean="0">
                                    <a:solidFill>
                                      <a:srgbClr val="339933"/>
                                    </a:solidFill>
                                    <a:latin typeface="Cambria Math" panose="02040503050406030204" pitchFamily="18" charset="0"/>
                                  </a:rPr>
                                  <m:t>+100</m:t>
                                </m:r>
                                <m:r>
                                  <a:rPr lang="en-SG" sz="2400" b="0" i="1" smtClean="0">
                                    <a:solidFill>
                                      <a:srgbClr val="339933"/>
                                    </a:solidFill>
                                    <a:latin typeface="Cambria Math" panose="02040503050406030204" pitchFamily="18" charset="0"/>
                                  </a:rPr>
                                  <m:t>𝑛</m:t>
                                </m:r>
                              </m:oMath>
                            </m:oMathPara>
                          </a14:m>
                          <a:endParaRPr lang="en-SG" sz="2400" dirty="0"/>
                        </a:p>
                      </a:txBody>
                      <a:tcPr marL="68580" marR="68580" marT="34290" marB="34290"/>
                    </a:tc>
                    <a:extLst>
                      <a:ext uri="{0D108BD9-81ED-4DB2-BD59-A6C34878D82A}">
                        <a16:rowId xmlns:a16="http://schemas.microsoft.com/office/drawing/2014/main" val="2061905385"/>
                      </a:ext>
                    </a:extLst>
                  </a:tr>
                  <a:tr h="388620">
                    <a:tc>
                      <a:txBody>
                        <a:bodyPr/>
                        <a:lstStyle/>
                        <a:p>
                          <a:pPr algn="ctr"/>
                          <a:r>
                            <a:rPr lang="en-SG" sz="2400" dirty="0"/>
                            <a:t>9</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Polynomial</a:t>
                          </a:r>
                          <a:r>
                            <a:rPr lang="en-SG" sz="2400" baseline="0" dirty="0" smtClean="0"/>
                            <a:t> - Cube</a:t>
                          </a:r>
                          <a:endParaRPr lang="en-SG" sz="2400" dirty="0" smtClean="0"/>
                        </a:p>
                      </a:txBody>
                      <a:tcPr marL="68580" marR="68580" marT="34290" marB="34290"/>
                    </a:tc>
                    <a:tc>
                      <a:txBody>
                        <a:bodyPr/>
                        <a:lstStyle/>
                        <a:p>
                          <a:pPr/>
                          <a14:m>
                            <m:oMathPara xmlns:m="http://schemas.openxmlformats.org/officeDocument/2006/math">
                              <m:oMathParaPr>
                                <m:jc m:val="left"/>
                              </m:oMathParaPr>
                              <m:oMath xmlns:m="http://schemas.openxmlformats.org/officeDocument/2006/math">
                                <m:sSup>
                                  <m:sSupPr>
                                    <m:ctrlPr>
                                      <a:rPr lang="en-SG" sz="2400" b="0" i="1" smtClean="0">
                                        <a:solidFill>
                                          <a:srgbClr val="FF0000"/>
                                        </a:solidFill>
                                        <a:latin typeface="Cambria Math" panose="02040503050406030204" pitchFamily="18" charset="0"/>
                                      </a:rPr>
                                    </m:ctrlPr>
                                  </m:sSupPr>
                                  <m:e>
                                    <m:r>
                                      <a:rPr lang="en-SG" sz="2400" b="0" i="1" smtClean="0">
                                        <a:solidFill>
                                          <a:srgbClr val="FF0000"/>
                                        </a:solidFill>
                                        <a:latin typeface="Cambria Math" panose="02040503050406030204" pitchFamily="18" charset="0"/>
                                      </a:rPr>
                                      <m:t>𝑛</m:t>
                                    </m:r>
                                  </m:e>
                                  <m:sup>
                                    <m:r>
                                      <a:rPr lang="en-SG" sz="2400" b="0" i="1" smtClean="0">
                                        <a:solidFill>
                                          <a:srgbClr val="FF0000"/>
                                        </a:solidFill>
                                        <a:latin typeface="Cambria Math" panose="02040503050406030204" pitchFamily="18" charset="0"/>
                                      </a:rPr>
                                      <m:t>3</m:t>
                                    </m:r>
                                  </m:sup>
                                </m:sSup>
                              </m:oMath>
                            </m:oMathPara>
                          </a14:m>
                          <a:endParaRPr lang="en-SG" sz="2400" dirty="0"/>
                        </a:p>
                      </a:txBody>
                      <a:tcPr marL="68580" marR="68580" marT="34290" marB="34290"/>
                    </a:tc>
                    <a:extLst>
                      <a:ext uri="{0D108BD9-81ED-4DB2-BD59-A6C34878D82A}">
                        <a16:rowId xmlns:a16="http://schemas.microsoft.com/office/drawing/2014/main" val="2640730261"/>
                      </a:ext>
                    </a:extLst>
                  </a:tr>
                  <a:tr h="388620">
                    <a:tc>
                      <a:txBody>
                        <a:bodyPr/>
                        <a:lstStyle/>
                        <a:p>
                          <a:pPr algn="ctr"/>
                          <a:r>
                            <a:rPr lang="en-SG" sz="2400" dirty="0" smtClean="0"/>
                            <a:t>10</a:t>
                          </a:r>
                          <a:endParaRPr lang="en-SG" sz="2400" dirty="0"/>
                        </a:p>
                      </a:txBody>
                      <a:tcPr marL="68580" marR="68580" marT="34290" marB="34290"/>
                    </a:tc>
                    <a:tc>
                      <a:txBody>
                        <a:bodyPr/>
                        <a:lstStyle/>
                        <a:p>
                          <a:endParaRPr lang="en-SG" sz="2400" dirty="0"/>
                        </a:p>
                      </a:txBody>
                      <a:tcPr marL="68580" marR="68580" marT="34290" marB="34290"/>
                    </a:tc>
                    <a:tc>
                      <a:txBody>
                        <a:bodyPr/>
                        <a:lstStyle/>
                        <a:p>
                          <a:endParaRPr lang="en-SG" sz="2400" dirty="0">
                            <a:solidFill>
                              <a:srgbClr val="FF0000"/>
                            </a:solidFill>
                          </a:endParaRPr>
                        </a:p>
                      </a:txBody>
                      <a:tcPr marL="68580" marR="68580" marT="34290" marB="34290"/>
                    </a:tc>
                    <a:extLst>
                      <a:ext uri="{0D108BD9-81ED-4DB2-BD59-A6C34878D82A}">
                        <a16:rowId xmlns:a16="http://schemas.microsoft.com/office/drawing/2014/main" val="2066833422"/>
                      </a:ext>
                    </a:extLst>
                  </a:tr>
                </a:tbl>
              </a:graphicData>
            </a:graphic>
          </p:graphicFrame>
        </mc:Choice>
        <mc:Fallback xmlns="">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3256605581"/>
                  </p:ext>
                </p:extLst>
              </p:nvPr>
            </p:nvGraphicFramePr>
            <p:xfrm>
              <a:off x="527956" y="3327143"/>
              <a:ext cx="10896600" cy="2622296"/>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43434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450596">
                    <a:tc>
                      <a:txBody>
                        <a:bodyPr/>
                        <a:lstStyle/>
                        <a:p>
                          <a:pPr algn="ctr"/>
                          <a:r>
                            <a:rPr lang="en-SG" sz="2400" dirty="0"/>
                            <a:t>6</a:t>
                          </a:r>
                        </a:p>
                      </a:txBody>
                      <a:tcPr marL="68580" marR="68580" marT="34290" marB="34290"/>
                    </a:tc>
                    <a:tc>
                      <a:txBody>
                        <a:bodyPr/>
                        <a:lstStyle/>
                        <a:p>
                          <a:r>
                            <a:rPr lang="en-SG" sz="2400" dirty="0" smtClean="0"/>
                            <a:t>Linear</a:t>
                          </a:r>
                          <a:endParaRPr lang="en-SG" sz="2400" dirty="0"/>
                        </a:p>
                      </a:txBody>
                      <a:tcPr marL="68580" marR="68580" marT="34290" marB="34290"/>
                    </a:tc>
                    <a:tc>
                      <a:txBody>
                        <a:bodyPr/>
                        <a:lstStyle/>
                        <a:p>
                          <a:endParaRPr lang="en-US"/>
                        </a:p>
                      </a:txBody>
                      <a:tcPr marL="68580" marR="68580" marT="34290" marB="34290">
                        <a:blipFill>
                          <a:blip r:embed="rId2"/>
                          <a:stretch>
                            <a:fillRect l="-101350" t="-108108" r="-337" b="-420270"/>
                          </a:stretch>
                        </a:blipFill>
                      </a:tcPr>
                    </a:tc>
                    <a:extLst>
                      <a:ext uri="{0D108BD9-81ED-4DB2-BD59-A6C34878D82A}">
                        <a16:rowId xmlns:a16="http://schemas.microsoft.com/office/drawing/2014/main" val="553966198"/>
                      </a:ext>
                    </a:extLst>
                  </a:tr>
                  <a:tr h="434340">
                    <a:tc>
                      <a:txBody>
                        <a:bodyPr/>
                        <a:lstStyle/>
                        <a:p>
                          <a:pPr algn="ctr"/>
                          <a:r>
                            <a:rPr lang="en-SG" sz="2400" dirty="0"/>
                            <a:t>7</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err="1" smtClean="0"/>
                            <a:t>Linearithmic</a:t>
                          </a:r>
                          <a:endParaRPr lang="en-SG" sz="2400" dirty="0" smtClean="0"/>
                        </a:p>
                      </a:txBody>
                      <a:tcPr marL="68580" marR="68580" marT="34290" marB="34290"/>
                    </a:tc>
                    <a:tc>
                      <a:txBody>
                        <a:bodyPr/>
                        <a:lstStyle/>
                        <a:p>
                          <a:endParaRPr lang="en-US"/>
                        </a:p>
                      </a:txBody>
                      <a:tcPr marL="68580" marR="68580" marT="34290" marB="34290">
                        <a:blipFill>
                          <a:blip r:embed="rId2"/>
                          <a:stretch>
                            <a:fillRect l="-101350" t="-213889" r="-337" b="-331944"/>
                          </a:stretch>
                        </a:blipFill>
                      </a:tcPr>
                    </a:tc>
                    <a:extLst>
                      <a:ext uri="{0D108BD9-81ED-4DB2-BD59-A6C34878D82A}">
                        <a16:rowId xmlns:a16="http://schemas.microsoft.com/office/drawing/2014/main" val="1067747072"/>
                      </a:ext>
                    </a:extLst>
                  </a:tr>
                  <a:tr h="434340">
                    <a:tc>
                      <a:txBody>
                        <a:bodyPr/>
                        <a:lstStyle/>
                        <a:p>
                          <a:pPr algn="ctr"/>
                          <a:r>
                            <a:rPr lang="en-SG" sz="2400" dirty="0"/>
                            <a:t>8</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Polynomial - Quadratic</a:t>
                          </a:r>
                        </a:p>
                      </a:txBody>
                      <a:tcPr marL="68580" marR="68580" marT="34290" marB="34290"/>
                    </a:tc>
                    <a:tc>
                      <a:txBody>
                        <a:bodyPr/>
                        <a:lstStyle/>
                        <a:p>
                          <a:endParaRPr lang="en-US"/>
                        </a:p>
                      </a:txBody>
                      <a:tcPr marL="68580" marR="68580" marT="34290" marB="34290">
                        <a:blipFill>
                          <a:blip r:embed="rId2"/>
                          <a:stretch>
                            <a:fillRect l="-101350" t="-318310" r="-337" b="-236620"/>
                          </a:stretch>
                        </a:blipFill>
                      </a:tcPr>
                    </a:tc>
                    <a:extLst>
                      <a:ext uri="{0D108BD9-81ED-4DB2-BD59-A6C34878D82A}">
                        <a16:rowId xmlns:a16="http://schemas.microsoft.com/office/drawing/2014/main" val="2061905385"/>
                      </a:ext>
                    </a:extLst>
                  </a:tr>
                  <a:tr h="434340">
                    <a:tc>
                      <a:txBody>
                        <a:bodyPr/>
                        <a:lstStyle/>
                        <a:p>
                          <a:pPr algn="ctr"/>
                          <a:r>
                            <a:rPr lang="en-SG" sz="2400" dirty="0"/>
                            <a:t>9</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Polynomial</a:t>
                          </a:r>
                          <a:r>
                            <a:rPr lang="en-SG" sz="2400" baseline="0" dirty="0" smtClean="0"/>
                            <a:t> - Cube</a:t>
                          </a:r>
                          <a:endParaRPr lang="en-SG" sz="2400" dirty="0" smtClean="0"/>
                        </a:p>
                      </a:txBody>
                      <a:tcPr marL="68580" marR="68580" marT="34290" marB="34290"/>
                    </a:tc>
                    <a:tc>
                      <a:txBody>
                        <a:bodyPr/>
                        <a:lstStyle/>
                        <a:p>
                          <a:endParaRPr lang="en-US"/>
                        </a:p>
                      </a:txBody>
                      <a:tcPr marL="68580" marR="68580" marT="34290" marB="34290">
                        <a:blipFill>
                          <a:blip r:embed="rId2"/>
                          <a:stretch>
                            <a:fillRect l="-101350" t="-412500" r="-337" b="-133333"/>
                          </a:stretch>
                        </a:blipFill>
                      </a:tcPr>
                    </a:tc>
                    <a:extLst>
                      <a:ext uri="{0D108BD9-81ED-4DB2-BD59-A6C34878D82A}">
                        <a16:rowId xmlns:a16="http://schemas.microsoft.com/office/drawing/2014/main" val="2640730261"/>
                      </a:ext>
                    </a:extLst>
                  </a:tr>
                  <a:tr h="434340">
                    <a:tc>
                      <a:txBody>
                        <a:bodyPr/>
                        <a:lstStyle/>
                        <a:p>
                          <a:pPr algn="ctr"/>
                          <a:r>
                            <a:rPr lang="en-SG" sz="2400" dirty="0" smtClean="0"/>
                            <a:t>10</a:t>
                          </a:r>
                          <a:endParaRPr lang="en-SG" sz="2400" dirty="0"/>
                        </a:p>
                      </a:txBody>
                      <a:tcPr marL="68580" marR="68580" marT="34290" marB="34290"/>
                    </a:tc>
                    <a:tc>
                      <a:txBody>
                        <a:bodyPr/>
                        <a:lstStyle/>
                        <a:p>
                          <a:endParaRPr lang="en-SG" sz="2400" dirty="0"/>
                        </a:p>
                      </a:txBody>
                      <a:tcPr marL="68580" marR="68580" marT="34290" marB="34290"/>
                    </a:tc>
                    <a:tc>
                      <a:txBody>
                        <a:bodyPr/>
                        <a:lstStyle/>
                        <a:p>
                          <a:endParaRPr lang="en-SG" sz="2400" dirty="0">
                            <a:solidFill>
                              <a:srgbClr val="FF0000"/>
                            </a:solidFill>
                          </a:endParaRPr>
                        </a:p>
                      </a:txBody>
                      <a:tcPr marL="68580" marR="68580" marT="34290" marB="34290"/>
                    </a:tc>
                    <a:extLst>
                      <a:ext uri="{0D108BD9-81ED-4DB2-BD59-A6C34878D82A}">
                        <a16:rowId xmlns:a16="http://schemas.microsoft.com/office/drawing/2014/main" val="2066833422"/>
                      </a:ext>
                    </a:extLst>
                  </a:tr>
                </a:tbl>
              </a:graphicData>
            </a:graphic>
          </p:graphicFrame>
        </mc:Fallback>
      </mc:AlternateContent>
      <p:sp>
        <p:nvSpPr>
          <p:cNvPr id="3" name="Date Placeholder 2"/>
          <p:cNvSpPr>
            <a:spLocks noGrp="1"/>
          </p:cNvSpPr>
          <p:nvPr>
            <p:ph type="dt" sz="half" idx="10"/>
          </p:nvPr>
        </p:nvSpPr>
        <p:spPr/>
        <p:txBody>
          <a:bodyPr/>
          <a:lstStyle/>
          <a:p>
            <a:fld id="{90011863-8BE8-4757-8E17-996CEEBA8EC8}" type="datetime3">
              <a:rPr lang="en-US" smtClean="0"/>
              <a:t>9 July 2020</a:t>
            </a:fld>
            <a:endParaRPr lang="en-SG"/>
          </a:p>
        </p:txBody>
      </p:sp>
      <mc:AlternateContent xmlns:mc="http://schemas.openxmlformats.org/markup-compatibility/2006" xmlns:a14="http://schemas.microsoft.com/office/drawing/2010/main">
        <mc:Choice Requires="a14">
          <p:sp>
            <p:nvSpPr>
              <p:cNvPr id="9" name="TextBox 8"/>
              <p:cNvSpPr txBox="1"/>
              <p:nvPr/>
            </p:nvSpPr>
            <p:spPr>
              <a:xfrm>
                <a:off x="598712" y="1610592"/>
                <a:ext cx="10755088" cy="1207831"/>
              </a:xfrm>
              <a:prstGeom prst="rect">
                <a:avLst/>
              </a:prstGeom>
              <a:noFill/>
            </p:spPr>
            <p:txBody>
              <a:bodyPr wrap="square" lIns="0" tIns="0" rIns="0" bIns="0" rtlCol="0">
                <a:spAutoFit/>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SG" sz="3200" b="0" i="1" smtClean="0">
                          <a:solidFill>
                            <a:srgbClr val="339933"/>
                          </a:solidFill>
                          <a:latin typeface="Cambria Math" panose="02040503050406030204" pitchFamily="18" charset="0"/>
                        </a:rPr>
                        <m:t>10</m:t>
                      </m:r>
                      <m:r>
                        <a:rPr lang="en-SG" sz="3200" b="0" i="1" smtClean="0">
                          <a:solidFill>
                            <a:srgbClr val="339933"/>
                          </a:solidFill>
                          <a:latin typeface="Cambria Math" panose="02040503050406030204" pitchFamily="18" charset="0"/>
                        </a:rPr>
                        <m:t>𝑛</m:t>
                      </m:r>
                      <m:func>
                        <m:funcPr>
                          <m:ctrlPr>
                            <a:rPr lang="en-SG" sz="3200" b="0" i="1" smtClean="0">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r>
                            <a:rPr lang="en-SG" sz="3200" b="0" i="1" smtClean="0">
                              <a:solidFill>
                                <a:srgbClr val="339933"/>
                              </a:solidFill>
                              <a:latin typeface="Cambria Math" panose="02040503050406030204" pitchFamily="18" charset="0"/>
                            </a:rPr>
                            <m:t>+5</m:t>
                          </m:r>
                          <m:r>
                            <a:rPr lang="en-SG" sz="3200" b="0" i="1" smtClean="0">
                              <a:solidFill>
                                <a:srgbClr val="339933"/>
                              </a:solidFill>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00B050"/>
                                  </a:solidFill>
                                  <a:latin typeface="Cambria Math" panose="02040503050406030204" pitchFamily="18" charset="0"/>
                                </a:rPr>
                                <m:t>2</m:t>
                              </m:r>
                            </m:e>
                            <m:sup>
                              <m:r>
                                <a:rPr lang="en-SG" sz="3200" b="0" i="1" smtClean="0">
                                  <a:solidFill>
                                    <a:srgbClr val="00B050"/>
                                  </a:solidFill>
                                  <a:latin typeface="Cambria Math" panose="02040503050406030204" pitchFamily="18" charset="0"/>
                                </a:rPr>
                                <m:t>1000</m:t>
                              </m:r>
                            </m:sup>
                          </m:sSup>
                          <m:r>
                            <a:rPr lang="en-SG" sz="3200" b="0" i="1" smtClean="0">
                              <a:latin typeface="Cambria Math" panose="02040503050406030204" pitchFamily="18" charset="0"/>
                            </a:rPr>
                            <m:t>,</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2</m:t>
                              </m:r>
                            </m:e>
                            <m:sup>
                              <m:func>
                                <m:funcPr>
                                  <m:ctrlPr>
                                    <a:rPr lang="en-SG" sz="3200" b="0" i="1" smtClean="0">
                                      <a:solidFill>
                                        <a:srgbClr val="339933"/>
                                      </a:solidFill>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e>
                              </m:func>
                            </m:sup>
                          </m:sSup>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50</m:t>
                          </m:r>
                          <m:r>
                            <a:rPr lang="en-SG" sz="3200" b="0" i="1" smtClean="0">
                              <a:solidFill>
                                <a:srgbClr val="339933"/>
                              </a:solidFill>
                              <a:latin typeface="Cambria Math" panose="02040503050406030204" pitchFamily="18" charset="0"/>
                            </a:rPr>
                            <m:t>𝑛</m:t>
                          </m:r>
                          <m:r>
                            <a:rPr lang="en-SG" sz="3200" b="0" i="1" smtClean="0">
                              <a:solidFill>
                                <a:srgbClr val="339933"/>
                              </a:solidFill>
                              <a:latin typeface="Cambria Math" panose="02040503050406030204" pitchFamily="18" charset="0"/>
                            </a:rPr>
                            <m:t>+100</m:t>
                          </m:r>
                          <m:func>
                            <m:funcPr>
                              <m:ctrlPr>
                                <a:rPr lang="en-SG" sz="3200" b="0" i="1" smtClean="0">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r>
                                <a:rPr lang="en-SG" sz="3200" b="0" i="1" smtClean="0">
                                  <a:latin typeface="Cambria Math" panose="02040503050406030204" pitchFamily="18" charset="0"/>
                                </a:rPr>
                                <m:t>, </m:t>
                              </m:r>
                              <m:func>
                                <m:funcPr>
                                  <m:ctrlPr>
                                    <a:rPr lang="en-SG" sz="3200" b="0" i="1" smtClean="0">
                                      <a:latin typeface="Cambria Math" panose="02040503050406030204" pitchFamily="18" charset="0"/>
                                    </a:rPr>
                                  </m:ctrlPr>
                                </m:funcPr>
                                <m:fName>
                                  <m:r>
                                    <a:rPr lang="en-SG" sz="3200" b="0" i="1" smtClean="0">
                                      <a:latin typeface="Cambria Math" panose="02040503050406030204" pitchFamily="18" charset="0"/>
                                    </a:rPr>
                                    <m:t> </m:t>
                                  </m:r>
                                  <m:sSub>
                                    <m:sSubPr>
                                      <m:ctrlPr>
                                        <a:rPr lang="en-SG" sz="3200" b="0" i="1" smtClean="0">
                                          <a:solidFill>
                                            <a:srgbClr val="00B050"/>
                                          </a:solidFill>
                                          <a:latin typeface="Cambria Math" panose="02040503050406030204" pitchFamily="18" charset="0"/>
                                        </a:rPr>
                                      </m:ctrlPr>
                                    </m:sSubPr>
                                    <m:e>
                                      <m:r>
                                        <m:rPr>
                                          <m:sty m:val="p"/>
                                        </m:rPr>
                                        <a:rPr lang="en-SG" sz="3200" b="0" i="0" smtClean="0">
                                          <a:solidFill>
                                            <a:srgbClr val="00B050"/>
                                          </a:solidFill>
                                          <a:latin typeface="Cambria Math" panose="02040503050406030204" pitchFamily="18" charset="0"/>
                                        </a:rPr>
                                        <m:t>log</m:t>
                                      </m:r>
                                    </m:e>
                                    <m:sub>
                                      <m:r>
                                        <a:rPr lang="en-SG" sz="3200" b="0" i="1" smtClean="0">
                                          <a:solidFill>
                                            <a:srgbClr val="00B050"/>
                                          </a:solidFill>
                                          <a:latin typeface="Cambria Math" panose="02040503050406030204" pitchFamily="18" charset="0"/>
                                        </a:rPr>
                                        <m:t>3</m:t>
                                      </m:r>
                                    </m:sub>
                                  </m:sSub>
                                </m:fName>
                                <m:e>
                                  <m:d>
                                    <m:dPr>
                                      <m:ctrlPr>
                                        <a:rPr lang="en-SG" sz="3200" b="0" i="1" smtClean="0">
                                          <a:solidFill>
                                            <a:srgbClr val="00B050"/>
                                          </a:solidFill>
                                          <a:latin typeface="Cambria Math" panose="02040503050406030204" pitchFamily="18" charset="0"/>
                                        </a:rPr>
                                      </m:ctrlPr>
                                    </m:dPr>
                                    <m:e>
                                      <m:sSup>
                                        <m:sSupPr>
                                          <m:ctrlPr>
                                            <a:rPr lang="en-SG" sz="3200" b="0" i="1" smtClean="0">
                                              <a:solidFill>
                                                <a:srgbClr val="00B050"/>
                                              </a:solidFill>
                                              <a:latin typeface="Cambria Math" panose="02040503050406030204" pitchFamily="18" charset="0"/>
                                            </a:rPr>
                                          </m:ctrlPr>
                                        </m:sSupPr>
                                        <m:e>
                                          <m:r>
                                            <a:rPr lang="en-SG" sz="3200" b="0" i="1" smtClean="0">
                                              <a:solidFill>
                                                <a:srgbClr val="00B050"/>
                                              </a:solidFill>
                                              <a:latin typeface="Cambria Math" panose="02040503050406030204" pitchFamily="18" charset="0"/>
                                            </a:rPr>
                                            <m:t>3</m:t>
                                          </m:r>
                                        </m:e>
                                        <m:sup>
                                          <m:func>
                                            <m:funcPr>
                                              <m:ctrlPr>
                                                <a:rPr lang="en-SG" sz="3200" b="0" i="1" smtClean="0">
                                                  <a:solidFill>
                                                    <a:srgbClr val="00B050"/>
                                                  </a:solidFill>
                                                  <a:latin typeface="Cambria Math" panose="02040503050406030204" pitchFamily="18" charset="0"/>
                                                </a:rPr>
                                              </m:ctrlPr>
                                            </m:funcPr>
                                            <m:fName>
                                              <m:r>
                                                <m:rPr>
                                                  <m:sty m:val="p"/>
                                                </m:rPr>
                                                <a:rPr lang="en-SG" sz="3200" b="0" i="0" smtClean="0">
                                                  <a:solidFill>
                                                    <a:srgbClr val="00B050"/>
                                                  </a:solidFill>
                                                  <a:latin typeface="Cambria Math" panose="02040503050406030204" pitchFamily="18" charset="0"/>
                                                </a:rPr>
                                                <m:t>lg</m:t>
                                              </m:r>
                                            </m:fName>
                                            <m:e>
                                              <m:func>
                                                <m:funcPr>
                                                  <m:ctrlPr>
                                                    <a:rPr lang="en-SG" sz="3200" b="0" i="1" smtClean="0">
                                                      <a:solidFill>
                                                        <a:srgbClr val="00B050"/>
                                                      </a:solidFill>
                                                      <a:latin typeface="Cambria Math" panose="02040503050406030204" pitchFamily="18" charset="0"/>
                                                    </a:rPr>
                                                  </m:ctrlPr>
                                                </m:funcPr>
                                                <m:fName>
                                                  <m:r>
                                                    <m:rPr>
                                                      <m:sty m:val="p"/>
                                                    </m:rPr>
                                                    <a:rPr lang="en-SG" sz="3200" b="0" i="0" smtClean="0">
                                                      <a:solidFill>
                                                        <a:srgbClr val="00B050"/>
                                                      </a:solidFill>
                                                      <a:latin typeface="Cambria Math" panose="02040503050406030204" pitchFamily="18" charset="0"/>
                                                    </a:rPr>
                                                    <m:t>lg</m:t>
                                                  </m:r>
                                                </m:fName>
                                                <m:e>
                                                  <m:r>
                                                    <a:rPr lang="en-SG" sz="3200" b="0" i="1" smtClean="0">
                                                      <a:solidFill>
                                                        <a:srgbClr val="00B050"/>
                                                      </a:solidFill>
                                                      <a:latin typeface="Cambria Math" panose="02040503050406030204" pitchFamily="18" charset="0"/>
                                                    </a:rPr>
                                                    <m:t>𝑛</m:t>
                                                  </m:r>
                                                </m:e>
                                              </m:func>
                                            </m:e>
                                          </m:func>
                                        </m:sup>
                                      </m:sSup>
                                    </m:e>
                                  </m:d>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𝑛</m:t>
                                      </m:r>
                                    </m:e>
                                    <m:sup>
                                      <m:r>
                                        <a:rPr lang="en-SG" sz="3200" b="0" i="1" smtClean="0">
                                          <a:solidFill>
                                            <a:srgbClr val="339933"/>
                                          </a:solidFill>
                                          <a:latin typeface="Cambria Math" panose="02040503050406030204" pitchFamily="18" charset="0"/>
                                        </a:rPr>
                                        <m:t>0.5</m:t>
                                      </m:r>
                                    </m:sup>
                                  </m:sSup>
                                </m:e>
                              </m:func>
                              <m:r>
                                <a:rPr lang="en-SG" sz="3200" b="0" i="1" smtClean="0">
                                  <a:latin typeface="Cambria Math" panose="02040503050406030204" pitchFamily="18" charset="0"/>
                                </a:rPr>
                                <m:t>, </m:t>
                              </m:r>
                            </m:e>
                          </m:func>
                        </m:e>
                      </m:func>
                    </m:oMath>
                  </m:oMathPara>
                </a14:m>
                <a:endParaRPr lang="en-SG" sz="3200" dirty="0" smtClean="0"/>
              </a:p>
              <a:p>
                <a:pPr>
                  <a:spcBef>
                    <a:spcPts val="600"/>
                  </a:spcBef>
                  <a:spcAft>
                    <a:spcPts val="600"/>
                  </a:spcAft>
                </a:pPr>
                <a14:m>
                  <m:oMath xmlns:m="http://schemas.openxmlformats.org/officeDocument/2006/math">
                    <m:r>
                      <a:rPr lang="en-SG" sz="3200" i="1" smtClean="0">
                        <a:solidFill>
                          <a:srgbClr val="339933"/>
                        </a:solidFill>
                        <a:latin typeface="Cambria Math" panose="02040503050406030204" pitchFamily="18" charset="0"/>
                      </a:rPr>
                      <m:t>70</m:t>
                    </m:r>
                    <m:r>
                      <a:rPr lang="en-SG" sz="3200" i="1" smtClean="0">
                        <a:solidFill>
                          <a:srgbClr val="339933"/>
                        </a:solidFill>
                        <a:latin typeface="Cambria Math" panose="02040503050406030204" pitchFamily="18" charset="0"/>
                      </a:rPr>
                      <m:t>𝑛</m:t>
                    </m:r>
                    <m:r>
                      <a:rPr lang="en-SG" sz="3200" i="1">
                        <a:latin typeface="Cambria Math" panose="02040503050406030204" pitchFamily="18" charset="0"/>
                      </a:rPr>
                      <m:t>, </m:t>
                    </m:r>
                    <m:sSup>
                      <m:sSupPr>
                        <m:ctrlPr>
                          <a:rPr lang="en-SG" sz="3200" i="1">
                            <a:latin typeface="Cambria Math" panose="02040503050406030204" pitchFamily="18" charset="0"/>
                          </a:rPr>
                        </m:ctrlPr>
                      </m:sSupPr>
                      <m:e>
                        <m:r>
                          <a:rPr lang="en-SG" sz="3200" i="1">
                            <a:latin typeface="Cambria Math" panose="02040503050406030204" pitchFamily="18" charset="0"/>
                          </a:rPr>
                          <m:t>2</m:t>
                        </m:r>
                      </m:e>
                      <m:sup>
                        <m:r>
                          <a:rPr lang="en-SG" sz="3200" i="1">
                            <a:latin typeface="Cambria Math" panose="02040503050406030204" pitchFamily="18" charset="0"/>
                          </a:rPr>
                          <m:t>𝑛</m:t>
                        </m:r>
                      </m:sup>
                    </m:sSup>
                    <m:r>
                      <a:rPr lang="en-SG" sz="3200" i="1">
                        <a:latin typeface="Cambria Math" panose="02040503050406030204" pitchFamily="18" charset="0"/>
                      </a:rPr>
                      <m:t>, </m:t>
                    </m:r>
                    <m:sSup>
                      <m:sSupPr>
                        <m:ctrlPr>
                          <a:rPr lang="en-SG" sz="3200" i="1" smtClean="0">
                            <a:solidFill>
                              <a:srgbClr val="339933"/>
                            </a:solidFill>
                            <a:latin typeface="Cambria Math" panose="02040503050406030204" pitchFamily="18" charset="0"/>
                          </a:rPr>
                        </m:ctrlPr>
                      </m:sSupPr>
                      <m:e>
                        <m:d>
                          <m:dPr>
                            <m:ctrlPr>
                              <a:rPr lang="en-SG" sz="3200" i="1">
                                <a:solidFill>
                                  <a:srgbClr val="339933"/>
                                </a:solidFill>
                                <a:latin typeface="Cambria Math" panose="02040503050406030204" pitchFamily="18" charset="0"/>
                              </a:rPr>
                            </m:ctrlPr>
                          </m:dPr>
                          <m:e>
                            <m:func>
                              <m:funcPr>
                                <m:ctrlPr>
                                  <a:rPr lang="en-SG" sz="3200" i="1">
                                    <a:solidFill>
                                      <a:srgbClr val="339933"/>
                                    </a:solidFill>
                                    <a:latin typeface="Cambria Math" panose="02040503050406030204" pitchFamily="18" charset="0"/>
                                  </a:rPr>
                                </m:ctrlPr>
                              </m:funcPr>
                              <m:fName>
                                <m:r>
                                  <m:rPr>
                                    <m:sty m:val="p"/>
                                  </m:rPr>
                                  <a:rPr lang="en-SG" sz="3200">
                                    <a:solidFill>
                                      <a:srgbClr val="339933"/>
                                    </a:solidFill>
                                    <a:latin typeface="Cambria Math" panose="02040503050406030204" pitchFamily="18" charset="0"/>
                                  </a:rPr>
                                  <m:t>lg</m:t>
                                </m:r>
                              </m:fName>
                              <m:e>
                                <m:r>
                                  <a:rPr lang="en-SG" sz="3200" i="1">
                                    <a:solidFill>
                                      <a:srgbClr val="339933"/>
                                    </a:solidFill>
                                    <a:latin typeface="Cambria Math" panose="02040503050406030204" pitchFamily="18" charset="0"/>
                                  </a:rPr>
                                  <m:t>𝑛</m:t>
                                </m:r>
                              </m:e>
                            </m:func>
                          </m:e>
                        </m:d>
                      </m:e>
                      <m:sup>
                        <m:r>
                          <a:rPr lang="en-SG" sz="3200" i="1">
                            <a:solidFill>
                              <a:srgbClr val="339933"/>
                            </a:solidFill>
                            <a:latin typeface="Cambria Math" panose="02040503050406030204" pitchFamily="18" charset="0"/>
                          </a:rPr>
                          <m:t>5</m:t>
                        </m:r>
                      </m:sup>
                    </m:sSup>
                    <m:r>
                      <a:rPr lang="en-SG" sz="3200" i="1">
                        <a:latin typeface="Cambria Math" panose="02040503050406030204" pitchFamily="18" charset="0"/>
                      </a:rPr>
                      <m:t>,</m:t>
                    </m:r>
                    <m:r>
                      <a:rPr lang="en-SG" sz="3200" b="0" i="1" smtClean="0">
                        <a:latin typeface="Cambria Math" panose="02040503050406030204" pitchFamily="18" charset="0"/>
                      </a:rPr>
                      <m:t> </m:t>
                    </m:r>
                    <m:sSup>
                      <m:sSupPr>
                        <m:ctrlPr>
                          <a:rPr lang="en-SG" sz="3200" b="0" i="1" smtClean="0">
                            <a:solidFill>
                              <a:srgbClr val="339933"/>
                            </a:solidFill>
                            <a:latin typeface="Cambria Math" panose="02040503050406030204" pitchFamily="18" charset="0"/>
                          </a:rPr>
                        </m:ctrlPr>
                      </m:sSupPr>
                      <m:e>
                        <m:r>
                          <a:rPr lang="en-SG" sz="3200" b="0" i="1" smtClean="0">
                            <a:solidFill>
                              <a:srgbClr val="339933"/>
                            </a:solidFill>
                            <a:latin typeface="Cambria Math" panose="02040503050406030204" pitchFamily="18" charset="0"/>
                          </a:rPr>
                          <m:t>𝑛</m:t>
                        </m:r>
                      </m:e>
                      <m:sup>
                        <m:r>
                          <a:rPr lang="en-SG" sz="3200" b="0" i="1" smtClean="0">
                            <a:solidFill>
                              <a:srgbClr val="339933"/>
                            </a:solidFill>
                            <a:latin typeface="Cambria Math" panose="02040503050406030204" pitchFamily="18" charset="0"/>
                          </a:rPr>
                          <m:t>2</m:t>
                        </m:r>
                      </m:sup>
                    </m:sSup>
                    <m:r>
                      <a:rPr lang="en-SG" sz="3200" b="0" i="1" smtClean="0">
                        <a:solidFill>
                          <a:srgbClr val="339933"/>
                        </a:solidFill>
                        <a:latin typeface="Cambria Math" panose="02040503050406030204" pitchFamily="18" charset="0"/>
                      </a:rPr>
                      <m:t>+100</m:t>
                    </m:r>
                    <m:r>
                      <a:rPr lang="en-SG" sz="3200" b="0" i="1" smtClean="0">
                        <a:solidFill>
                          <a:srgbClr val="339933"/>
                        </a:solidFill>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solidFill>
                              <a:srgbClr val="FF0000"/>
                            </a:solidFill>
                            <a:latin typeface="Cambria Math" panose="02040503050406030204" pitchFamily="18" charset="0"/>
                          </a:rPr>
                        </m:ctrlPr>
                      </m:sSupPr>
                      <m:e>
                        <m:r>
                          <a:rPr lang="en-SG" sz="3200" b="0" i="1" smtClean="0">
                            <a:solidFill>
                              <a:srgbClr val="FF0000"/>
                            </a:solidFill>
                            <a:latin typeface="Cambria Math" panose="02040503050406030204" pitchFamily="18" charset="0"/>
                          </a:rPr>
                          <m:t>𝑛</m:t>
                        </m:r>
                      </m:e>
                      <m:sup>
                        <m:r>
                          <a:rPr lang="en-SG" sz="3200" b="0" i="1" smtClean="0">
                            <a:solidFill>
                              <a:srgbClr val="FF0000"/>
                            </a:solidFill>
                            <a:latin typeface="Cambria Math" panose="02040503050406030204" pitchFamily="18" charset="0"/>
                          </a:rPr>
                          <m:t>3</m:t>
                        </m:r>
                      </m:sup>
                    </m:sSup>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𝑛</m:t>
                    </m:r>
                    <m:func>
                      <m:funcPr>
                        <m:ctrlPr>
                          <a:rPr lang="en-SG" sz="3200" b="0" i="1" smtClean="0">
                            <a:solidFill>
                              <a:srgbClr val="339933"/>
                            </a:solidFill>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e>
                    </m:func>
                    <m:r>
                      <a:rPr lang="en-SG" sz="3200" b="0" i="1" smtClean="0">
                        <a:latin typeface="Cambria Math" panose="02040503050406030204" pitchFamily="18" charset="0"/>
                      </a:rPr>
                      <m:t> </m:t>
                    </m:r>
                  </m:oMath>
                </a14:m>
                <a:r>
                  <a:rPr lang="en-SG" sz="3200" dirty="0" smtClean="0"/>
                  <a:t> </a:t>
                </a:r>
                <a:endParaRPr lang="en-SG"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598712" y="1610592"/>
                <a:ext cx="10755088" cy="1207831"/>
              </a:xfrm>
              <a:prstGeom prst="rect">
                <a:avLst/>
              </a:prstGeom>
              <a:blipFill>
                <a:blip r:embed="rId3"/>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2712617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Classes of functions</a:t>
            </a:r>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43</a:t>
            </a:fld>
            <a:endParaRPr lang="en-SG"/>
          </a:p>
        </p:txBody>
      </p:sp>
      <mc:AlternateContent xmlns:mc="http://schemas.openxmlformats.org/markup-compatibility/2006" xmlns:a14="http://schemas.microsoft.com/office/drawing/2010/main">
        <mc:Choice Requires="a14">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4116599086"/>
                  </p:ext>
                </p:extLst>
              </p:nvPr>
            </p:nvGraphicFramePr>
            <p:xfrm>
              <a:off x="527956" y="3327143"/>
              <a:ext cx="10896600" cy="2622296"/>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38862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388620">
                    <a:tc>
                      <a:txBody>
                        <a:bodyPr/>
                        <a:lstStyle/>
                        <a:p>
                          <a:pPr algn="ctr"/>
                          <a:r>
                            <a:rPr lang="en-SG" sz="2400" dirty="0"/>
                            <a:t>6</a:t>
                          </a:r>
                        </a:p>
                      </a:txBody>
                      <a:tcPr marL="68580" marR="68580" marT="34290" marB="34290"/>
                    </a:tc>
                    <a:tc>
                      <a:txBody>
                        <a:bodyPr/>
                        <a:lstStyle/>
                        <a:p>
                          <a:r>
                            <a:rPr lang="en-SG" sz="2400" dirty="0" smtClean="0"/>
                            <a:t>Linear</a:t>
                          </a:r>
                          <a:endParaRPr lang="en-SG" sz="2400" dirty="0"/>
                        </a:p>
                      </a:txBody>
                      <a:tcPr marL="68580" marR="68580" marT="34290" marB="34290"/>
                    </a:tc>
                    <a:tc>
                      <a:txBody>
                        <a:bodyPr/>
                        <a:lstStyle/>
                        <a:p>
                          <a14:m>
                            <m:oMath xmlns:m="http://schemas.openxmlformats.org/officeDocument/2006/math">
                              <m:sSup>
                                <m:sSupPr>
                                  <m:ctrlPr>
                                    <a:rPr lang="en-SG" sz="2400" i="1" smtClean="0">
                                      <a:solidFill>
                                        <a:srgbClr val="339933"/>
                                      </a:solidFill>
                                      <a:latin typeface="Cambria Math" panose="02040503050406030204" pitchFamily="18" charset="0"/>
                                    </a:rPr>
                                  </m:ctrlPr>
                                </m:sSupPr>
                                <m:e>
                                  <m:r>
                                    <a:rPr lang="en-SG" sz="2400" b="0" i="1" smtClean="0">
                                      <a:solidFill>
                                        <a:srgbClr val="339933"/>
                                      </a:solidFill>
                                      <a:latin typeface="Cambria Math" panose="02040503050406030204" pitchFamily="18" charset="0"/>
                                    </a:rPr>
                                    <m:t>2</m:t>
                                  </m:r>
                                </m:e>
                                <m:sup>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r>
                                        <a:rPr lang="en-SG" sz="2400" b="0" i="1" smtClean="0">
                                          <a:solidFill>
                                            <a:srgbClr val="339933"/>
                                          </a:solidFill>
                                          <a:latin typeface="Cambria Math" panose="02040503050406030204" pitchFamily="18" charset="0"/>
                                        </a:rPr>
                                        <m:t>𝑛</m:t>
                                      </m:r>
                                    </m:e>
                                  </m:func>
                                </m:sup>
                              </m:sSup>
                              <m:r>
                                <a:rPr lang="en-SG" sz="2400" b="0" i="1" smtClean="0">
                                  <a:solidFill>
                                    <a:schemeClr val="tx1"/>
                                  </a:solidFill>
                                  <a:latin typeface="Cambria Math" panose="02040503050406030204" pitchFamily="18" charset="0"/>
                                </a:rPr>
                                <m:t>=</m:t>
                              </m:r>
                              <m:r>
                                <a:rPr lang="en-SG" sz="2400" b="0" i="1" smtClean="0">
                                  <a:solidFill>
                                    <a:schemeClr val="tx1"/>
                                  </a:solidFill>
                                  <a:latin typeface="Cambria Math" panose="02040503050406030204" pitchFamily="18" charset="0"/>
                                </a:rPr>
                                <m:t>𝑛</m:t>
                              </m:r>
                              <m:r>
                                <a:rPr lang="en-SG" sz="2400" b="0" i="1" smtClean="0">
                                  <a:solidFill>
                                    <a:schemeClr val="tx1"/>
                                  </a:solidFill>
                                  <a:latin typeface="Cambria Math" panose="02040503050406030204" pitchFamily="18" charset="0"/>
                                </a:rPr>
                                <m:t>,</m:t>
                              </m:r>
                            </m:oMath>
                          </a14:m>
                          <a:r>
                            <a:rPr lang="en-SG" sz="2400" dirty="0" smtClean="0">
                              <a:solidFill>
                                <a:srgbClr val="FF0000"/>
                              </a:solidFill>
                            </a:rPr>
                            <a:t> </a:t>
                          </a:r>
                          <a14:m>
                            <m:oMath xmlns:m="http://schemas.openxmlformats.org/officeDocument/2006/math">
                              <m:r>
                                <a:rPr lang="en-SG" sz="2400" b="0" i="1" dirty="0" smtClean="0">
                                  <a:solidFill>
                                    <a:srgbClr val="339933"/>
                                  </a:solidFill>
                                  <a:latin typeface="Cambria Math" panose="02040503050406030204" pitchFamily="18" charset="0"/>
                                </a:rPr>
                                <m:t>50</m:t>
                              </m:r>
                              <m:r>
                                <a:rPr lang="en-SG" sz="2400" b="0" i="1" dirty="0" smtClean="0">
                                  <a:solidFill>
                                    <a:srgbClr val="339933"/>
                                  </a:solidFill>
                                  <a:latin typeface="Cambria Math" panose="02040503050406030204" pitchFamily="18" charset="0"/>
                                </a:rPr>
                                <m:t>𝑛</m:t>
                              </m:r>
                              <m:r>
                                <a:rPr lang="en-SG" sz="2400" b="0" i="1" dirty="0" smtClean="0">
                                  <a:solidFill>
                                    <a:srgbClr val="339933"/>
                                  </a:solidFill>
                                  <a:latin typeface="Cambria Math" panose="02040503050406030204" pitchFamily="18" charset="0"/>
                                </a:rPr>
                                <m:t>+100</m:t>
                              </m:r>
                              <m:func>
                                <m:funcPr>
                                  <m:ctrlPr>
                                    <a:rPr lang="en-SG" sz="2400" b="0" i="1" dirty="0" smtClean="0">
                                      <a:solidFill>
                                        <a:srgbClr val="FF0000"/>
                                      </a:solidFill>
                                      <a:latin typeface="Cambria Math" panose="02040503050406030204" pitchFamily="18" charset="0"/>
                                    </a:rPr>
                                  </m:ctrlPr>
                                </m:funcPr>
                                <m:fName>
                                  <m:r>
                                    <m:rPr>
                                      <m:sty m:val="p"/>
                                    </m:rPr>
                                    <a:rPr lang="en-SG" sz="2400" b="0" i="0" dirty="0" smtClean="0">
                                      <a:solidFill>
                                        <a:srgbClr val="339933"/>
                                      </a:solidFill>
                                      <a:latin typeface="Cambria Math" panose="02040503050406030204" pitchFamily="18" charset="0"/>
                                    </a:rPr>
                                    <m:t>lg</m:t>
                                  </m:r>
                                </m:fName>
                                <m:e>
                                  <m:r>
                                    <a:rPr lang="en-SG" sz="2400" b="0" i="1" dirty="0" smtClean="0">
                                      <a:solidFill>
                                        <a:srgbClr val="339933"/>
                                      </a:solidFill>
                                      <a:latin typeface="Cambria Math" panose="02040503050406030204" pitchFamily="18" charset="0"/>
                                    </a:rPr>
                                    <m:t>𝑛</m:t>
                                  </m:r>
                                  <m:r>
                                    <a:rPr lang="en-SG" sz="2400" b="0" i="1" dirty="0" smtClean="0">
                                      <a:solidFill>
                                        <a:schemeClr val="tx1"/>
                                      </a:solidFill>
                                      <a:latin typeface="Cambria Math" panose="02040503050406030204" pitchFamily="18" charset="0"/>
                                    </a:rPr>
                                    <m:t>,</m:t>
                                  </m:r>
                                </m:e>
                              </m:func>
                            </m:oMath>
                          </a14:m>
                          <a:r>
                            <a:rPr lang="en-SG" sz="2400" dirty="0" smtClean="0">
                              <a:solidFill>
                                <a:srgbClr val="FF0000"/>
                              </a:solidFill>
                            </a:rPr>
                            <a:t> </a:t>
                          </a:r>
                          <a14:m>
                            <m:oMath xmlns:m="http://schemas.openxmlformats.org/officeDocument/2006/math">
                              <m:r>
                                <a:rPr lang="en-SG" sz="2400" b="0" i="1" dirty="0" smtClean="0">
                                  <a:solidFill>
                                    <a:srgbClr val="339933"/>
                                  </a:solidFill>
                                  <a:latin typeface="Cambria Math" panose="02040503050406030204" pitchFamily="18" charset="0"/>
                                </a:rPr>
                                <m:t>70</m:t>
                              </m:r>
                              <m:r>
                                <a:rPr lang="en-SG" sz="2400" b="0" i="1" dirty="0" smtClean="0">
                                  <a:solidFill>
                                    <a:srgbClr val="339933"/>
                                  </a:solidFill>
                                  <a:latin typeface="Cambria Math" panose="02040503050406030204" pitchFamily="18" charset="0"/>
                                </a:rPr>
                                <m:t>𝑛</m:t>
                              </m:r>
                            </m:oMath>
                          </a14:m>
                          <a:endParaRPr lang="en-SG" sz="2400" dirty="0"/>
                        </a:p>
                      </a:txBody>
                      <a:tcPr marL="68580" marR="68580" marT="34290" marB="34290"/>
                    </a:tc>
                    <a:extLst>
                      <a:ext uri="{0D108BD9-81ED-4DB2-BD59-A6C34878D82A}">
                        <a16:rowId xmlns:a16="http://schemas.microsoft.com/office/drawing/2014/main" val="553966198"/>
                      </a:ext>
                    </a:extLst>
                  </a:tr>
                  <a:tr h="388620">
                    <a:tc>
                      <a:txBody>
                        <a:bodyPr/>
                        <a:lstStyle/>
                        <a:p>
                          <a:pPr algn="ctr"/>
                          <a:r>
                            <a:rPr lang="en-SG" sz="2400" dirty="0"/>
                            <a:t>7</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err="1" smtClean="0"/>
                            <a:t>Linearithmic</a:t>
                          </a:r>
                          <a:endParaRPr lang="en-SG" sz="2400" dirty="0" smtClean="0"/>
                        </a:p>
                      </a:txBody>
                      <a:tcPr marL="68580" marR="68580" marT="34290" marB="34290"/>
                    </a:tc>
                    <a:tc>
                      <a:txBody>
                        <a:bodyPr/>
                        <a:lstStyle/>
                        <a:p>
                          <a14:m>
                            <m:oMath xmlns:m="http://schemas.openxmlformats.org/officeDocument/2006/math">
                              <m:r>
                                <a:rPr lang="en-SG" sz="2400" b="0" i="1" smtClean="0">
                                  <a:solidFill>
                                    <a:srgbClr val="339933"/>
                                  </a:solidFill>
                                  <a:latin typeface="Cambria Math" panose="02040503050406030204" pitchFamily="18" charset="0"/>
                                </a:rPr>
                                <m:t>𝑛</m:t>
                              </m:r>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r>
                                    <a:rPr lang="en-SG" sz="2400" b="0" i="1" smtClean="0">
                                      <a:solidFill>
                                        <a:srgbClr val="339933"/>
                                      </a:solidFill>
                                      <a:latin typeface="Cambria Math" panose="02040503050406030204" pitchFamily="18" charset="0"/>
                                    </a:rPr>
                                    <m:t>𝑛</m:t>
                                  </m:r>
                                </m:e>
                              </m:func>
                            </m:oMath>
                          </a14:m>
                          <a:r>
                            <a:rPr lang="en-SG" sz="2400" dirty="0" smtClean="0"/>
                            <a:t>, </a:t>
                          </a:r>
                          <a14:m>
                            <m:oMath xmlns:m="http://schemas.openxmlformats.org/officeDocument/2006/math">
                              <m:r>
                                <a:rPr lang="en-SG" sz="2400" b="0" i="1" smtClean="0">
                                  <a:solidFill>
                                    <a:srgbClr val="339933"/>
                                  </a:solidFill>
                                  <a:latin typeface="Cambria Math" panose="02040503050406030204" pitchFamily="18" charset="0"/>
                                </a:rPr>
                                <m:t>10</m:t>
                              </m:r>
                              <m:r>
                                <a:rPr lang="en-SG" sz="2400" b="0" i="1" smtClean="0">
                                  <a:solidFill>
                                    <a:srgbClr val="339933"/>
                                  </a:solidFill>
                                  <a:latin typeface="Cambria Math" panose="02040503050406030204" pitchFamily="18" charset="0"/>
                                </a:rPr>
                                <m:t>𝑛</m:t>
                              </m:r>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r>
                                    <a:rPr lang="en-SG" sz="2400" b="0" i="1" smtClean="0">
                                      <a:solidFill>
                                        <a:srgbClr val="339933"/>
                                      </a:solidFill>
                                      <a:latin typeface="Cambria Math" panose="02040503050406030204" pitchFamily="18" charset="0"/>
                                    </a:rPr>
                                    <m:t>𝑛</m:t>
                                  </m:r>
                                  <m:r>
                                    <a:rPr lang="en-SG" sz="2400" b="0" i="1" smtClean="0">
                                      <a:solidFill>
                                        <a:srgbClr val="339933"/>
                                      </a:solidFill>
                                      <a:latin typeface="Cambria Math" panose="02040503050406030204" pitchFamily="18" charset="0"/>
                                    </a:rPr>
                                    <m:t>+5</m:t>
                                  </m:r>
                                  <m:r>
                                    <a:rPr lang="en-SG" sz="2400" b="0" i="1" smtClean="0">
                                      <a:solidFill>
                                        <a:srgbClr val="339933"/>
                                      </a:solidFill>
                                      <a:latin typeface="Cambria Math" panose="02040503050406030204" pitchFamily="18" charset="0"/>
                                    </a:rPr>
                                    <m:t>𝑛</m:t>
                                  </m:r>
                                </m:e>
                              </m:func>
                            </m:oMath>
                          </a14:m>
                          <a:endParaRPr lang="en-SG" sz="2400" dirty="0"/>
                        </a:p>
                      </a:txBody>
                      <a:tcPr marL="68580" marR="68580" marT="34290" marB="34290"/>
                    </a:tc>
                    <a:extLst>
                      <a:ext uri="{0D108BD9-81ED-4DB2-BD59-A6C34878D82A}">
                        <a16:rowId xmlns:a16="http://schemas.microsoft.com/office/drawing/2014/main" val="1067747072"/>
                      </a:ext>
                    </a:extLst>
                  </a:tr>
                  <a:tr h="388620">
                    <a:tc>
                      <a:txBody>
                        <a:bodyPr/>
                        <a:lstStyle/>
                        <a:p>
                          <a:pPr algn="ctr"/>
                          <a:r>
                            <a:rPr lang="en-SG" sz="2400" dirty="0"/>
                            <a:t>8</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Polynomial - Quadratic</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SG" sz="2400" b="0" i="1" smtClean="0">
                                        <a:solidFill>
                                          <a:srgbClr val="339933"/>
                                        </a:solidFill>
                                        <a:latin typeface="Cambria Math" panose="02040503050406030204" pitchFamily="18" charset="0"/>
                                      </a:rPr>
                                    </m:ctrlPr>
                                  </m:sSupPr>
                                  <m:e>
                                    <m:r>
                                      <a:rPr lang="en-SG" sz="2400" b="0" i="1" smtClean="0">
                                        <a:solidFill>
                                          <a:srgbClr val="339933"/>
                                        </a:solidFill>
                                        <a:latin typeface="Cambria Math" panose="02040503050406030204" pitchFamily="18" charset="0"/>
                                      </a:rPr>
                                      <m:t>𝑛</m:t>
                                    </m:r>
                                  </m:e>
                                  <m:sup>
                                    <m:r>
                                      <a:rPr lang="en-SG" sz="2400" b="0" i="1" smtClean="0">
                                        <a:solidFill>
                                          <a:srgbClr val="339933"/>
                                        </a:solidFill>
                                        <a:latin typeface="Cambria Math" panose="02040503050406030204" pitchFamily="18" charset="0"/>
                                      </a:rPr>
                                      <m:t>2</m:t>
                                    </m:r>
                                  </m:sup>
                                </m:sSup>
                                <m:r>
                                  <a:rPr lang="en-SG" sz="2400" b="0" i="1" smtClean="0">
                                    <a:solidFill>
                                      <a:srgbClr val="339933"/>
                                    </a:solidFill>
                                    <a:latin typeface="Cambria Math" panose="02040503050406030204" pitchFamily="18" charset="0"/>
                                  </a:rPr>
                                  <m:t>+100</m:t>
                                </m:r>
                                <m:r>
                                  <a:rPr lang="en-SG" sz="2400" b="0" i="1" smtClean="0">
                                    <a:solidFill>
                                      <a:srgbClr val="339933"/>
                                    </a:solidFill>
                                    <a:latin typeface="Cambria Math" panose="02040503050406030204" pitchFamily="18" charset="0"/>
                                  </a:rPr>
                                  <m:t>𝑛</m:t>
                                </m:r>
                              </m:oMath>
                            </m:oMathPara>
                          </a14:m>
                          <a:endParaRPr lang="en-SG" sz="2400" dirty="0"/>
                        </a:p>
                      </a:txBody>
                      <a:tcPr marL="68580" marR="68580" marT="34290" marB="34290"/>
                    </a:tc>
                    <a:extLst>
                      <a:ext uri="{0D108BD9-81ED-4DB2-BD59-A6C34878D82A}">
                        <a16:rowId xmlns:a16="http://schemas.microsoft.com/office/drawing/2014/main" val="2061905385"/>
                      </a:ext>
                    </a:extLst>
                  </a:tr>
                  <a:tr h="388620">
                    <a:tc>
                      <a:txBody>
                        <a:bodyPr/>
                        <a:lstStyle/>
                        <a:p>
                          <a:pPr algn="ctr"/>
                          <a:r>
                            <a:rPr lang="en-SG" sz="2400" dirty="0"/>
                            <a:t>9</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Polynomial</a:t>
                          </a:r>
                          <a:r>
                            <a:rPr lang="en-SG" sz="2400" baseline="0" dirty="0" smtClean="0"/>
                            <a:t> - Cube</a:t>
                          </a:r>
                          <a:endParaRPr lang="en-SG" sz="2400" dirty="0" smtClean="0"/>
                        </a:p>
                      </a:txBody>
                      <a:tcPr marL="68580" marR="68580" marT="34290" marB="34290"/>
                    </a:tc>
                    <a:tc>
                      <a:txBody>
                        <a:bodyPr/>
                        <a:lstStyle/>
                        <a:p>
                          <a:pPr/>
                          <a14:m>
                            <m:oMathPara xmlns:m="http://schemas.openxmlformats.org/officeDocument/2006/math">
                              <m:oMathParaPr>
                                <m:jc m:val="left"/>
                              </m:oMathParaPr>
                              <m:oMath xmlns:m="http://schemas.openxmlformats.org/officeDocument/2006/math">
                                <m:sSup>
                                  <m:sSupPr>
                                    <m:ctrlPr>
                                      <a:rPr lang="en-SG" sz="2400" b="0" i="1" smtClean="0">
                                        <a:solidFill>
                                          <a:srgbClr val="339933"/>
                                        </a:solidFill>
                                        <a:latin typeface="Cambria Math" panose="02040503050406030204" pitchFamily="18" charset="0"/>
                                      </a:rPr>
                                    </m:ctrlPr>
                                  </m:sSupPr>
                                  <m:e>
                                    <m:r>
                                      <a:rPr lang="en-SG" sz="2400" b="0" i="1" smtClean="0">
                                        <a:solidFill>
                                          <a:srgbClr val="339933"/>
                                        </a:solidFill>
                                        <a:latin typeface="Cambria Math" panose="02040503050406030204" pitchFamily="18" charset="0"/>
                                      </a:rPr>
                                      <m:t>𝑛</m:t>
                                    </m:r>
                                  </m:e>
                                  <m:sup>
                                    <m:r>
                                      <a:rPr lang="en-SG" sz="2400" b="0" i="1" smtClean="0">
                                        <a:solidFill>
                                          <a:srgbClr val="339933"/>
                                        </a:solidFill>
                                        <a:latin typeface="Cambria Math" panose="02040503050406030204" pitchFamily="18" charset="0"/>
                                      </a:rPr>
                                      <m:t>3</m:t>
                                    </m:r>
                                  </m:sup>
                                </m:sSup>
                              </m:oMath>
                            </m:oMathPara>
                          </a14:m>
                          <a:endParaRPr lang="en-SG" sz="2400" dirty="0"/>
                        </a:p>
                      </a:txBody>
                      <a:tcPr marL="68580" marR="68580" marT="34290" marB="34290"/>
                    </a:tc>
                    <a:extLst>
                      <a:ext uri="{0D108BD9-81ED-4DB2-BD59-A6C34878D82A}">
                        <a16:rowId xmlns:a16="http://schemas.microsoft.com/office/drawing/2014/main" val="2640730261"/>
                      </a:ext>
                    </a:extLst>
                  </a:tr>
                  <a:tr h="388620">
                    <a:tc>
                      <a:txBody>
                        <a:bodyPr/>
                        <a:lstStyle/>
                        <a:p>
                          <a:pPr algn="ctr"/>
                          <a:r>
                            <a:rPr lang="en-SG" sz="2400" dirty="0" smtClean="0"/>
                            <a:t>10</a:t>
                          </a:r>
                          <a:endParaRPr lang="en-SG" sz="2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Exponentiation</a:t>
                          </a:r>
                        </a:p>
                      </a:txBody>
                      <a:tcPr marL="68580" marR="68580" marT="34290" marB="34290"/>
                    </a:tc>
                    <a:tc>
                      <a:txBody>
                        <a:bodyPr/>
                        <a:lstStyle/>
                        <a:p>
                          <a:pPr/>
                          <a14:m>
                            <m:oMathPara xmlns:m="http://schemas.openxmlformats.org/officeDocument/2006/math">
                              <m:oMathParaPr>
                                <m:jc m:val="left"/>
                              </m:oMathParaPr>
                              <m:oMath xmlns:m="http://schemas.openxmlformats.org/officeDocument/2006/math">
                                <m:sSup>
                                  <m:sSupPr>
                                    <m:ctrlPr>
                                      <a:rPr lang="en-SG" sz="2400" b="0" i="1" smtClean="0">
                                        <a:solidFill>
                                          <a:srgbClr val="FF0000"/>
                                        </a:solidFill>
                                        <a:latin typeface="Cambria Math" panose="02040503050406030204" pitchFamily="18" charset="0"/>
                                      </a:rPr>
                                    </m:ctrlPr>
                                  </m:sSupPr>
                                  <m:e>
                                    <m:r>
                                      <a:rPr lang="en-SG" sz="2400" b="0" i="1" smtClean="0">
                                        <a:solidFill>
                                          <a:srgbClr val="FF0000"/>
                                        </a:solidFill>
                                        <a:latin typeface="Cambria Math" panose="02040503050406030204" pitchFamily="18" charset="0"/>
                                      </a:rPr>
                                      <m:t>2</m:t>
                                    </m:r>
                                  </m:e>
                                  <m:sup>
                                    <m:r>
                                      <a:rPr lang="en-SG" sz="2400" b="0" i="1" smtClean="0">
                                        <a:solidFill>
                                          <a:srgbClr val="FF0000"/>
                                        </a:solidFill>
                                        <a:latin typeface="Cambria Math" panose="02040503050406030204" pitchFamily="18" charset="0"/>
                                      </a:rPr>
                                      <m:t>𝑛</m:t>
                                    </m:r>
                                  </m:sup>
                                </m:sSup>
                              </m:oMath>
                            </m:oMathPara>
                          </a14:m>
                          <a:endParaRPr lang="en-SG" sz="2400" dirty="0">
                            <a:solidFill>
                              <a:srgbClr val="FF0000"/>
                            </a:solidFill>
                          </a:endParaRPr>
                        </a:p>
                      </a:txBody>
                      <a:tcPr marL="68580" marR="68580" marT="34290" marB="34290"/>
                    </a:tc>
                    <a:extLst>
                      <a:ext uri="{0D108BD9-81ED-4DB2-BD59-A6C34878D82A}">
                        <a16:rowId xmlns:a16="http://schemas.microsoft.com/office/drawing/2014/main" val="2066833422"/>
                      </a:ext>
                    </a:extLst>
                  </a:tr>
                </a:tbl>
              </a:graphicData>
            </a:graphic>
          </p:graphicFrame>
        </mc:Choice>
        <mc:Fallback xmlns="">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4116599086"/>
                  </p:ext>
                </p:extLst>
              </p:nvPr>
            </p:nvGraphicFramePr>
            <p:xfrm>
              <a:off x="527956" y="3327143"/>
              <a:ext cx="10896600" cy="2622296"/>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43434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450596">
                    <a:tc>
                      <a:txBody>
                        <a:bodyPr/>
                        <a:lstStyle/>
                        <a:p>
                          <a:pPr algn="ctr"/>
                          <a:r>
                            <a:rPr lang="en-SG" sz="2400" dirty="0"/>
                            <a:t>6</a:t>
                          </a:r>
                        </a:p>
                      </a:txBody>
                      <a:tcPr marL="68580" marR="68580" marT="34290" marB="34290"/>
                    </a:tc>
                    <a:tc>
                      <a:txBody>
                        <a:bodyPr/>
                        <a:lstStyle/>
                        <a:p>
                          <a:r>
                            <a:rPr lang="en-SG" sz="2400" dirty="0" smtClean="0"/>
                            <a:t>Linear</a:t>
                          </a:r>
                          <a:endParaRPr lang="en-SG" sz="2400" dirty="0"/>
                        </a:p>
                      </a:txBody>
                      <a:tcPr marL="68580" marR="68580" marT="34290" marB="34290"/>
                    </a:tc>
                    <a:tc>
                      <a:txBody>
                        <a:bodyPr/>
                        <a:lstStyle/>
                        <a:p>
                          <a:endParaRPr lang="en-US"/>
                        </a:p>
                      </a:txBody>
                      <a:tcPr marL="68580" marR="68580" marT="34290" marB="34290">
                        <a:blipFill>
                          <a:blip r:embed="rId2"/>
                          <a:stretch>
                            <a:fillRect l="-101350" t="-108108" r="-337" b="-420270"/>
                          </a:stretch>
                        </a:blipFill>
                      </a:tcPr>
                    </a:tc>
                    <a:extLst>
                      <a:ext uri="{0D108BD9-81ED-4DB2-BD59-A6C34878D82A}">
                        <a16:rowId xmlns:a16="http://schemas.microsoft.com/office/drawing/2014/main" val="553966198"/>
                      </a:ext>
                    </a:extLst>
                  </a:tr>
                  <a:tr h="434340">
                    <a:tc>
                      <a:txBody>
                        <a:bodyPr/>
                        <a:lstStyle/>
                        <a:p>
                          <a:pPr algn="ctr"/>
                          <a:r>
                            <a:rPr lang="en-SG" sz="2400" dirty="0"/>
                            <a:t>7</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err="1" smtClean="0"/>
                            <a:t>Linearithmic</a:t>
                          </a:r>
                          <a:endParaRPr lang="en-SG" sz="2400" dirty="0" smtClean="0"/>
                        </a:p>
                      </a:txBody>
                      <a:tcPr marL="68580" marR="68580" marT="34290" marB="34290"/>
                    </a:tc>
                    <a:tc>
                      <a:txBody>
                        <a:bodyPr/>
                        <a:lstStyle/>
                        <a:p>
                          <a:endParaRPr lang="en-US"/>
                        </a:p>
                      </a:txBody>
                      <a:tcPr marL="68580" marR="68580" marT="34290" marB="34290">
                        <a:blipFill>
                          <a:blip r:embed="rId2"/>
                          <a:stretch>
                            <a:fillRect l="-101350" t="-213889" r="-337" b="-331944"/>
                          </a:stretch>
                        </a:blipFill>
                      </a:tcPr>
                    </a:tc>
                    <a:extLst>
                      <a:ext uri="{0D108BD9-81ED-4DB2-BD59-A6C34878D82A}">
                        <a16:rowId xmlns:a16="http://schemas.microsoft.com/office/drawing/2014/main" val="1067747072"/>
                      </a:ext>
                    </a:extLst>
                  </a:tr>
                  <a:tr h="434340">
                    <a:tc>
                      <a:txBody>
                        <a:bodyPr/>
                        <a:lstStyle/>
                        <a:p>
                          <a:pPr algn="ctr"/>
                          <a:r>
                            <a:rPr lang="en-SG" sz="2400" dirty="0"/>
                            <a:t>8</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Polynomial - Quadratic</a:t>
                          </a:r>
                        </a:p>
                      </a:txBody>
                      <a:tcPr marL="68580" marR="68580" marT="34290" marB="34290"/>
                    </a:tc>
                    <a:tc>
                      <a:txBody>
                        <a:bodyPr/>
                        <a:lstStyle/>
                        <a:p>
                          <a:endParaRPr lang="en-US"/>
                        </a:p>
                      </a:txBody>
                      <a:tcPr marL="68580" marR="68580" marT="34290" marB="34290">
                        <a:blipFill>
                          <a:blip r:embed="rId2"/>
                          <a:stretch>
                            <a:fillRect l="-101350" t="-318310" r="-337" b="-236620"/>
                          </a:stretch>
                        </a:blipFill>
                      </a:tcPr>
                    </a:tc>
                    <a:extLst>
                      <a:ext uri="{0D108BD9-81ED-4DB2-BD59-A6C34878D82A}">
                        <a16:rowId xmlns:a16="http://schemas.microsoft.com/office/drawing/2014/main" val="2061905385"/>
                      </a:ext>
                    </a:extLst>
                  </a:tr>
                  <a:tr h="434340">
                    <a:tc>
                      <a:txBody>
                        <a:bodyPr/>
                        <a:lstStyle/>
                        <a:p>
                          <a:pPr algn="ctr"/>
                          <a:r>
                            <a:rPr lang="en-SG" sz="2400" dirty="0"/>
                            <a:t>9</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Polynomial</a:t>
                          </a:r>
                          <a:r>
                            <a:rPr lang="en-SG" sz="2400" baseline="0" dirty="0" smtClean="0"/>
                            <a:t> - Cube</a:t>
                          </a:r>
                          <a:endParaRPr lang="en-SG" sz="2400" dirty="0" smtClean="0"/>
                        </a:p>
                      </a:txBody>
                      <a:tcPr marL="68580" marR="68580" marT="34290" marB="34290"/>
                    </a:tc>
                    <a:tc>
                      <a:txBody>
                        <a:bodyPr/>
                        <a:lstStyle/>
                        <a:p>
                          <a:endParaRPr lang="en-US"/>
                        </a:p>
                      </a:txBody>
                      <a:tcPr marL="68580" marR="68580" marT="34290" marB="34290">
                        <a:blipFill>
                          <a:blip r:embed="rId2"/>
                          <a:stretch>
                            <a:fillRect l="-101350" t="-412500" r="-337" b="-133333"/>
                          </a:stretch>
                        </a:blipFill>
                      </a:tcPr>
                    </a:tc>
                    <a:extLst>
                      <a:ext uri="{0D108BD9-81ED-4DB2-BD59-A6C34878D82A}">
                        <a16:rowId xmlns:a16="http://schemas.microsoft.com/office/drawing/2014/main" val="2640730261"/>
                      </a:ext>
                    </a:extLst>
                  </a:tr>
                  <a:tr h="434340">
                    <a:tc>
                      <a:txBody>
                        <a:bodyPr/>
                        <a:lstStyle/>
                        <a:p>
                          <a:pPr algn="ctr"/>
                          <a:r>
                            <a:rPr lang="en-SG" sz="2400" dirty="0" smtClean="0"/>
                            <a:t>10</a:t>
                          </a:r>
                          <a:endParaRPr lang="en-SG" sz="2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Exponentiation</a:t>
                          </a:r>
                        </a:p>
                      </a:txBody>
                      <a:tcPr marL="68580" marR="68580" marT="34290" marB="34290"/>
                    </a:tc>
                    <a:tc>
                      <a:txBody>
                        <a:bodyPr/>
                        <a:lstStyle/>
                        <a:p>
                          <a:endParaRPr lang="en-US"/>
                        </a:p>
                      </a:txBody>
                      <a:tcPr marL="68580" marR="68580" marT="34290" marB="34290">
                        <a:blipFill>
                          <a:blip r:embed="rId2"/>
                          <a:stretch>
                            <a:fillRect l="-101350" t="-519718" r="-337" b="-35211"/>
                          </a:stretch>
                        </a:blipFill>
                      </a:tcPr>
                    </a:tc>
                    <a:extLst>
                      <a:ext uri="{0D108BD9-81ED-4DB2-BD59-A6C34878D82A}">
                        <a16:rowId xmlns:a16="http://schemas.microsoft.com/office/drawing/2014/main" val="2066833422"/>
                      </a:ext>
                    </a:extLst>
                  </a:tr>
                </a:tbl>
              </a:graphicData>
            </a:graphic>
          </p:graphicFrame>
        </mc:Fallback>
      </mc:AlternateContent>
      <p:sp>
        <p:nvSpPr>
          <p:cNvPr id="3" name="Date Placeholder 2"/>
          <p:cNvSpPr>
            <a:spLocks noGrp="1"/>
          </p:cNvSpPr>
          <p:nvPr>
            <p:ph type="dt" sz="half" idx="10"/>
          </p:nvPr>
        </p:nvSpPr>
        <p:spPr/>
        <p:txBody>
          <a:bodyPr/>
          <a:lstStyle/>
          <a:p>
            <a:fld id="{90011863-8BE8-4757-8E17-996CEEBA8EC8}" type="datetime3">
              <a:rPr lang="en-US" smtClean="0"/>
              <a:t>9 July 2020</a:t>
            </a:fld>
            <a:endParaRPr lang="en-SG"/>
          </a:p>
        </p:txBody>
      </p:sp>
      <mc:AlternateContent xmlns:mc="http://schemas.openxmlformats.org/markup-compatibility/2006" xmlns:a14="http://schemas.microsoft.com/office/drawing/2010/main">
        <mc:Choice Requires="a14">
          <p:sp>
            <p:nvSpPr>
              <p:cNvPr id="9" name="TextBox 8"/>
              <p:cNvSpPr txBox="1"/>
              <p:nvPr/>
            </p:nvSpPr>
            <p:spPr>
              <a:xfrm>
                <a:off x="598712" y="1610592"/>
                <a:ext cx="10755088" cy="1207831"/>
              </a:xfrm>
              <a:prstGeom prst="rect">
                <a:avLst/>
              </a:prstGeom>
              <a:noFill/>
            </p:spPr>
            <p:txBody>
              <a:bodyPr wrap="square" lIns="0" tIns="0" rIns="0" bIns="0" rtlCol="0">
                <a:spAutoFit/>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SG" sz="3200" b="0" i="1" smtClean="0">
                          <a:solidFill>
                            <a:srgbClr val="339933"/>
                          </a:solidFill>
                          <a:latin typeface="Cambria Math" panose="02040503050406030204" pitchFamily="18" charset="0"/>
                        </a:rPr>
                        <m:t>10</m:t>
                      </m:r>
                      <m:r>
                        <a:rPr lang="en-SG" sz="3200" b="0" i="1" smtClean="0">
                          <a:solidFill>
                            <a:srgbClr val="339933"/>
                          </a:solidFill>
                          <a:latin typeface="Cambria Math" panose="02040503050406030204" pitchFamily="18" charset="0"/>
                        </a:rPr>
                        <m:t>𝑛</m:t>
                      </m:r>
                      <m:func>
                        <m:funcPr>
                          <m:ctrlPr>
                            <a:rPr lang="en-SG" sz="3200" b="0" i="1" smtClean="0">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r>
                            <a:rPr lang="en-SG" sz="3200" b="0" i="1" smtClean="0">
                              <a:solidFill>
                                <a:srgbClr val="339933"/>
                              </a:solidFill>
                              <a:latin typeface="Cambria Math" panose="02040503050406030204" pitchFamily="18" charset="0"/>
                            </a:rPr>
                            <m:t>+5</m:t>
                          </m:r>
                          <m:r>
                            <a:rPr lang="en-SG" sz="3200" b="0" i="1" smtClean="0">
                              <a:solidFill>
                                <a:srgbClr val="339933"/>
                              </a:solidFill>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00B050"/>
                                  </a:solidFill>
                                  <a:latin typeface="Cambria Math" panose="02040503050406030204" pitchFamily="18" charset="0"/>
                                </a:rPr>
                                <m:t>2</m:t>
                              </m:r>
                            </m:e>
                            <m:sup>
                              <m:r>
                                <a:rPr lang="en-SG" sz="3200" b="0" i="1" smtClean="0">
                                  <a:solidFill>
                                    <a:srgbClr val="00B050"/>
                                  </a:solidFill>
                                  <a:latin typeface="Cambria Math" panose="02040503050406030204" pitchFamily="18" charset="0"/>
                                </a:rPr>
                                <m:t>1000</m:t>
                              </m:r>
                            </m:sup>
                          </m:sSup>
                          <m:r>
                            <a:rPr lang="en-SG" sz="3200" b="0" i="1" smtClean="0">
                              <a:latin typeface="Cambria Math" panose="02040503050406030204" pitchFamily="18" charset="0"/>
                            </a:rPr>
                            <m:t>,</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2</m:t>
                              </m:r>
                            </m:e>
                            <m:sup>
                              <m:func>
                                <m:funcPr>
                                  <m:ctrlPr>
                                    <a:rPr lang="en-SG" sz="3200" b="0" i="1" smtClean="0">
                                      <a:solidFill>
                                        <a:srgbClr val="339933"/>
                                      </a:solidFill>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e>
                              </m:func>
                            </m:sup>
                          </m:sSup>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50</m:t>
                          </m:r>
                          <m:r>
                            <a:rPr lang="en-SG" sz="3200" b="0" i="1" smtClean="0">
                              <a:solidFill>
                                <a:srgbClr val="339933"/>
                              </a:solidFill>
                              <a:latin typeface="Cambria Math" panose="02040503050406030204" pitchFamily="18" charset="0"/>
                            </a:rPr>
                            <m:t>𝑛</m:t>
                          </m:r>
                          <m:r>
                            <a:rPr lang="en-SG" sz="3200" b="0" i="1" smtClean="0">
                              <a:solidFill>
                                <a:srgbClr val="339933"/>
                              </a:solidFill>
                              <a:latin typeface="Cambria Math" panose="02040503050406030204" pitchFamily="18" charset="0"/>
                            </a:rPr>
                            <m:t>+100</m:t>
                          </m:r>
                          <m:func>
                            <m:funcPr>
                              <m:ctrlPr>
                                <a:rPr lang="en-SG" sz="3200" b="0" i="1" smtClean="0">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r>
                                <a:rPr lang="en-SG" sz="3200" b="0" i="1" smtClean="0">
                                  <a:latin typeface="Cambria Math" panose="02040503050406030204" pitchFamily="18" charset="0"/>
                                </a:rPr>
                                <m:t>, </m:t>
                              </m:r>
                              <m:func>
                                <m:funcPr>
                                  <m:ctrlPr>
                                    <a:rPr lang="en-SG" sz="3200" b="0" i="1" smtClean="0">
                                      <a:latin typeface="Cambria Math" panose="02040503050406030204" pitchFamily="18" charset="0"/>
                                    </a:rPr>
                                  </m:ctrlPr>
                                </m:funcPr>
                                <m:fName>
                                  <m:r>
                                    <a:rPr lang="en-SG" sz="3200" b="0" i="1" smtClean="0">
                                      <a:latin typeface="Cambria Math" panose="02040503050406030204" pitchFamily="18" charset="0"/>
                                    </a:rPr>
                                    <m:t> </m:t>
                                  </m:r>
                                  <m:sSub>
                                    <m:sSubPr>
                                      <m:ctrlPr>
                                        <a:rPr lang="en-SG" sz="3200" b="0" i="1" smtClean="0">
                                          <a:solidFill>
                                            <a:srgbClr val="00B050"/>
                                          </a:solidFill>
                                          <a:latin typeface="Cambria Math" panose="02040503050406030204" pitchFamily="18" charset="0"/>
                                        </a:rPr>
                                      </m:ctrlPr>
                                    </m:sSubPr>
                                    <m:e>
                                      <m:r>
                                        <m:rPr>
                                          <m:sty m:val="p"/>
                                        </m:rPr>
                                        <a:rPr lang="en-SG" sz="3200" b="0" i="0" smtClean="0">
                                          <a:solidFill>
                                            <a:srgbClr val="00B050"/>
                                          </a:solidFill>
                                          <a:latin typeface="Cambria Math" panose="02040503050406030204" pitchFamily="18" charset="0"/>
                                        </a:rPr>
                                        <m:t>log</m:t>
                                      </m:r>
                                    </m:e>
                                    <m:sub>
                                      <m:r>
                                        <a:rPr lang="en-SG" sz="3200" b="0" i="1" smtClean="0">
                                          <a:solidFill>
                                            <a:srgbClr val="00B050"/>
                                          </a:solidFill>
                                          <a:latin typeface="Cambria Math" panose="02040503050406030204" pitchFamily="18" charset="0"/>
                                        </a:rPr>
                                        <m:t>3</m:t>
                                      </m:r>
                                    </m:sub>
                                  </m:sSub>
                                </m:fName>
                                <m:e>
                                  <m:d>
                                    <m:dPr>
                                      <m:ctrlPr>
                                        <a:rPr lang="en-SG" sz="3200" b="0" i="1" smtClean="0">
                                          <a:solidFill>
                                            <a:srgbClr val="00B050"/>
                                          </a:solidFill>
                                          <a:latin typeface="Cambria Math" panose="02040503050406030204" pitchFamily="18" charset="0"/>
                                        </a:rPr>
                                      </m:ctrlPr>
                                    </m:dPr>
                                    <m:e>
                                      <m:sSup>
                                        <m:sSupPr>
                                          <m:ctrlPr>
                                            <a:rPr lang="en-SG" sz="3200" b="0" i="1" smtClean="0">
                                              <a:solidFill>
                                                <a:srgbClr val="00B050"/>
                                              </a:solidFill>
                                              <a:latin typeface="Cambria Math" panose="02040503050406030204" pitchFamily="18" charset="0"/>
                                            </a:rPr>
                                          </m:ctrlPr>
                                        </m:sSupPr>
                                        <m:e>
                                          <m:r>
                                            <a:rPr lang="en-SG" sz="3200" b="0" i="1" smtClean="0">
                                              <a:solidFill>
                                                <a:srgbClr val="00B050"/>
                                              </a:solidFill>
                                              <a:latin typeface="Cambria Math" panose="02040503050406030204" pitchFamily="18" charset="0"/>
                                            </a:rPr>
                                            <m:t>3</m:t>
                                          </m:r>
                                        </m:e>
                                        <m:sup>
                                          <m:func>
                                            <m:funcPr>
                                              <m:ctrlPr>
                                                <a:rPr lang="en-SG" sz="3200" b="0" i="1" smtClean="0">
                                                  <a:solidFill>
                                                    <a:srgbClr val="00B050"/>
                                                  </a:solidFill>
                                                  <a:latin typeface="Cambria Math" panose="02040503050406030204" pitchFamily="18" charset="0"/>
                                                </a:rPr>
                                              </m:ctrlPr>
                                            </m:funcPr>
                                            <m:fName>
                                              <m:r>
                                                <m:rPr>
                                                  <m:sty m:val="p"/>
                                                </m:rPr>
                                                <a:rPr lang="en-SG" sz="3200" b="0" i="0" smtClean="0">
                                                  <a:solidFill>
                                                    <a:srgbClr val="00B050"/>
                                                  </a:solidFill>
                                                  <a:latin typeface="Cambria Math" panose="02040503050406030204" pitchFamily="18" charset="0"/>
                                                </a:rPr>
                                                <m:t>lg</m:t>
                                              </m:r>
                                            </m:fName>
                                            <m:e>
                                              <m:func>
                                                <m:funcPr>
                                                  <m:ctrlPr>
                                                    <a:rPr lang="en-SG" sz="3200" b="0" i="1" smtClean="0">
                                                      <a:solidFill>
                                                        <a:srgbClr val="00B050"/>
                                                      </a:solidFill>
                                                      <a:latin typeface="Cambria Math" panose="02040503050406030204" pitchFamily="18" charset="0"/>
                                                    </a:rPr>
                                                  </m:ctrlPr>
                                                </m:funcPr>
                                                <m:fName>
                                                  <m:r>
                                                    <m:rPr>
                                                      <m:sty m:val="p"/>
                                                    </m:rPr>
                                                    <a:rPr lang="en-SG" sz="3200" b="0" i="0" smtClean="0">
                                                      <a:solidFill>
                                                        <a:srgbClr val="00B050"/>
                                                      </a:solidFill>
                                                      <a:latin typeface="Cambria Math" panose="02040503050406030204" pitchFamily="18" charset="0"/>
                                                    </a:rPr>
                                                    <m:t>lg</m:t>
                                                  </m:r>
                                                </m:fName>
                                                <m:e>
                                                  <m:r>
                                                    <a:rPr lang="en-SG" sz="3200" b="0" i="1" smtClean="0">
                                                      <a:solidFill>
                                                        <a:srgbClr val="00B050"/>
                                                      </a:solidFill>
                                                      <a:latin typeface="Cambria Math" panose="02040503050406030204" pitchFamily="18" charset="0"/>
                                                    </a:rPr>
                                                    <m:t>𝑛</m:t>
                                                  </m:r>
                                                </m:e>
                                              </m:func>
                                            </m:e>
                                          </m:func>
                                        </m:sup>
                                      </m:sSup>
                                    </m:e>
                                  </m:d>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𝑛</m:t>
                                      </m:r>
                                    </m:e>
                                    <m:sup>
                                      <m:r>
                                        <a:rPr lang="en-SG" sz="3200" b="0" i="1" smtClean="0">
                                          <a:solidFill>
                                            <a:srgbClr val="339933"/>
                                          </a:solidFill>
                                          <a:latin typeface="Cambria Math" panose="02040503050406030204" pitchFamily="18" charset="0"/>
                                        </a:rPr>
                                        <m:t>0.5</m:t>
                                      </m:r>
                                    </m:sup>
                                  </m:sSup>
                                </m:e>
                              </m:func>
                              <m:r>
                                <a:rPr lang="en-SG" sz="3200" b="0" i="1" smtClean="0">
                                  <a:latin typeface="Cambria Math" panose="02040503050406030204" pitchFamily="18" charset="0"/>
                                </a:rPr>
                                <m:t>, </m:t>
                              </m:r>
                            </m:e>
                          </m:func>
                        </m:e>
                      </m:func>
                    </m:oMath>
                  </m:oMathPara>
                </a14:m>
                <a:endParaRPr lang="en-SG" sz="3200" dirty="0" smtClean="0"/>
              </a:p>
              <a:p>
                <a:pPr>
                  <a:spcBef>
                    <a:spcPts val="600"/>
                  </a:spcBef>
                  <a:spcAft>
                    <a:spcPts val="600"/>
                  </a:spcAft>
                </a:pPr>
                <a14:m>
                  <m:oMath xmlns:m="http://schemas.openxmlformats.org/officeDocument/2006/math">
                    <m:r>
                      <a:rPr lang="en-SG" sz="3200" i="1" smtClean="0">
                        <a:solidFill>
                          <a:srgbClr val="339933"/>
                        </a:solidFill>
                        <a:latin typeface="Cambria Math" panose="02040503050406030204" pitchFamily="18" charset="0"/>
                      </a:rPr>
                      <m:t>70</m:t>
                    </m:r>
                    <m:r>
                      <a:rPr lang="en-SG" sz="3200" i="1" smtClean="0">
                        <a:solidFill>
                          <a:srgbClr val="339933"/>
                        </a:solidFill>
                        <a:latin typeface="Cambria Math" panose="02040503050406030204" pitchFamily="18" charset="0"/>
                      </a:rPr>
                      <m:t>𝑛</m:t>
                    </m:r>
                    <m:r>
                      <a:rPr lang="en-SG" sz="3200" i="1">
                        <a:latin typeface="Cambria Math" panose="02040503050406030204" pitchFamily="18" charset="0"/>
                      </a:rPr>
                      <m:t>, </m:t>
                    </m:r>
                    <m:sSup>
                      <m:sSupPr>
                        <m:ctrlPr>
                          <a:rPr lang="en-SG" sz="3200" i="1" smtClean="0">
                            <a:solidFill>
                              <a:srgbClr val="FF0000"/>
                            </a:solidFill>
                            <a:latin typeface="Cambria Math" panose="02040503050406030204" pitchFamily="18" charset="0"/>
                          </a:rPr>
                        </m:ctrlPr>
                      </m:sSupPr>
                      <m:e>
                        <m:r>
                          <a:rPr lang="en-SG" sz="3200" i="1">
                            <a:solidFill>
                              <a:srgbClr val="FF0000"/>
                            </a:solidFill>
                            <a:latin typeface="Cambria Math" panose="02040503050406030204" pitchFamily="18" charset="0"/>
                          </a:rPr>
                          <m:t>2</m:t>
                        </m:r>
                      </m:e>
                      <m:sup>
                        <m:r>
                          <a:rPr lang="en-SG" sz="3200" i="1">
                            <a:solidFill>
                              <a:srgbClr val="FF0000"/>
                            </a:solidFill>
                            <a:latin typeface="Cambria Math" panose="02040503050406030204" pitchFamily="18" charset="0"/>
                          </a:rPr>
                          <m:t>𝑛</m:t>
                        </m:r>
                      </m:sup>
                    </m:sSup>
                    <m:r>
                      <a:rPr lang="en-SG" sz="3200" i="1">
                        <a:latin typeface="Cambria Math" panose="02040503050406030204" pitchFamily="18" charset="0"/>
                      </a:rPr>
                      <m:t>, </m:t>
                    </m:r>
                    <m:sSup>
                      <m:sSupPr>
                        <m:ctrlPr>
                          <a:rPr lang="en-SG" sz="3200" i="1" smtClean="0">
                            <a:solidFill>
                              <a:srgbClr val="339933"/>
                            </a:solidFill>
                            <a:latin typeface="Cambria Math" panose="02040503050406030204" pitchFamily="18" charset="0"/>
                          </a:rPr>
                        </m:ctrlPr>
                      </m:sSupPr>
                      <m:e>
                        <m:d>
                          <m:dPr>
                            <m:ctrlPr>
                              <a:rPr lang="en-SG" sz="3200" i="1">
                                <a:solidFill>
                                  <a:srgbClr val="339933"/>
                                </a:solidFill>
                                <a:latin typeface="Cambria Math" panose="02040503050406030204" pitchFamily="18" charset="0"/>
                              </a:rPr>
                            </m:ctrlPr>
                          </m:dPr>
                          <m:e>
                            <m:func>
                              <m:funcPr>
                                <m:ctrlPr>
                                  <a:rPr lang="en-SG" sz="3200" i="1">
                                    <a:solidFill>
                                      <a:srgbClr val="339933"/>
                                    </a:solidFill>
                                    <a:latin typeface="Cambria Math" panose="02040503050406030204" pitchFamily="18" charset="0"/>
                                  </a:rPr>
                                </m:ctrlPr>
                              </m:funcPr>
                              <m:fName>
                                <m:r>
                                  <m:rPr>
                                    <m:sty m:val="p"/>
                                  </m:rPr>
                                  <a:rPr lang="en-SG" sz="3200">
                                    <a:solidFill>
                                      <a:srgbClr val="339933"/>
                                    </a:solidFill>
                                    <a:latin typeface="Cambria Math" panose="02040503050406030204" pitchFamily="18" charset="0"/>
                                  </a:rPr>
                                  <m:t>lg</m:t>
                                </m:r>
                              </m:fName>
                              <m:e>
                                <m:r>
                                  <a:rPr lang="en-SG" sz="3200" i="1">
                                    <a:solidFill>
                                      <a:srgbClr val="339933"/>
                                    </a:solidFill>
                                    <a:latin typeface="Cambria Math" panose="02040503050406030204" pitchFamily="18" charset="0"/>
                                  </a:rPr>
                                  <m:t>𝑛</m:t>
                                </m:r>
                              </m:e>
                            </m:func>
                          </m:e>
                        </m:d>
                      </m:e>
                      <m:sup>
                        <m:r>
                          <a:rPr lang="en-SG" sz="3200" i="1">
                            <a:solidFill>
                              <a:srgbClr val="339933"/>
                            </a:solidFill>
                            <a:latin typeface="Cambria Math" panose="02040503050406030204" pitchFamily="18" charset="0"/>
                          </a:rPr>
                          <m:t>5</m:t>
                        </m:r>
                      </m:sup>
                    </m:sSup>
                    <m:r>
                      <a:rPr lang="en-SG" sz="3200" i="1">
                        <a:latin typeface="Cambria Math" panose="02040503050406030204" pitchFamily="18" charset="0"/>
                      </a:rPr>
                      <m:t>,</m:t>
                    </m:r>
                    <m:r>
                      <a:rPr lang="en-SG" sz="3200" b="0" i="1" smtClean="0">
                        <a:latin typeface="Cambria Math" panose="02040503050406030204" pitchFamily="18" charset="0"/>
                      </a:rPr>
                      <m:t> </m:t>
                    </m:r>
                    <m:sSup>
                      <m:sSupPr>
                        <m:ctrlPr>
                          <a:rPr lang="en-SG" sz="3200" b="0" i="1" smtClean="0">
                            <a:solidFill>
                              <a:srgbClr val="339933"/>
                            </a:solidFill>
                            <a:latin typeface="Cambria Math" panose="02040503050406030204" pitchFamily="18" charset="0"/>
                          </a:rPr>
                        </m:ctrlPr>
                      </m:sSupPr>
                      <m:e>
                        <m:r>
                          <a:rPr lang="en-SG" sz="3200" b="0" i="1" smtClean="0">
                            <a:solidFill>
                              <a:srgbClr val="339933"/>
                            </a:solidFill>
                            <a:latin typeface="Cambria Math" panose="02040503050406030204" pitchFamily="18" charset="0"/>
                          </a:rPr>
                          <m:t>𝑛</m:t>
                        </m:r>
                      </m:e>
                      <m:sup>
                        <m:r>
                          <a:rPr lang="en-SG" sz="3200" b="0" i="1" smtClean="0">
                            <a:solidFill>
                              <a:srgbClr val="339933"/>
                            </a:solidFill>
                            <a:latin typeface="Cambria Math" panose="02040503050406030204" pitchFamily="18" charset="0"/>
                          </a:rPr>
                          <m:t>2</m:t>
                        </m:r>
                      </m:sup>
                    </m:sSup>
                    <m:r>
                      <a:rPr lang="en-SG" sz="3200" b="0" i="1" smtClean="0">
                        <a:solidFill>
                          <a:srgbClr val="339933"/>
                        </a:solidFill>
                        <a:latin typeface="Cambria Math" panose="02040503050406030204" pitchFamily="18" charset="0"/>
                      </a:rPr>
                      <m:t>+100</m:t>
                    </m:r>
                    <m:r>
                      <a:rPr lang="en-SG" sz="3200" b="0" i="1" smtClean="0">
                        <a:solidFill>
                          <a:srgbClr val="339933"/>
                        </a:solidFill>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solidFill>
                              <a:srgbClr val="339933"/>
                            </a:solidFill>
                            <a:latin typeface="Cambria Math" panose="02040503050406030204" pitchFamily="18" charset="0"/>
                          </a:rPr>
                        </m:ctrlPr>
                      </m:sSupPr>
                      <m:e>
                        <m:r>
                          <a:rPr lang="en-SG" sz="3200" b="0" i="1" smtClean="0">
                            <a:solidFill>
                              <a:srgbClr val="339933"/>
                            </a:solidFill>
                            <a:latin typeface="Cambria Math" panose="02040503050406030204" pitchFamily="18" charset="0"/>
                          </a:rPr>
                          <m:t>𝑛</m:t>
                        </m:r>
                      </m:e>
                      <m:sup>
                        <m:r>
                          <a:rPr lang="en-SG" sz="3200" b="0" i="1" smtClean="0">
                            <a:solidFill>
                              <a:srgbClr val="339933"/>
                            </a:solidFill>
                            <a:latin typeface="Cambria Math" panose="02040503050406030204" pitchFamily="18" charset="0"/>
                          </a:rPr>
                          <m:t>3</m:t>
                        </m:r>
                      </m:sup>
                    </m:sSup>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𝑛</m:t>
                    </m:r>
                    <m:func>
                      <m:funcPr>
                        <m:ctrlPr>
                          <a:rPr lang="en-SG" sz="3200" b="0" i="1" smtClean="0">
                            <a:solidFill>
                              <a:srgbClr val="339933"/>
                            </a:solidFill>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e>
                    </m:func>
                    <m:r>
                      <a:rPr lang="en-SG" sz="3200" b="0" i="1" smtClean="0">
                        <a:latin typeface="Cambria Math" panose="02040503050406030204" pitchFamily="18" charset="0"/>
                      </a:rPr>
                      <m:t> </m:t>
                    </m:r>
                  </m:oMath>
                </a14:m>
                <a:r>
                  <a:rPr lang="en-SG" sz="3200" dirty="0" smtClean="0"/>
                  <a:t> </a:t>
                </a:r>
                <a:endParaRPr lang="en-SG"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598712" y="1610592"/>
                <a:ext cx="10755088" cy="1207831"/>
              </a:xfrm>
              <a:prstGeom prst="rect">
                <a:avLst/>
              </a:prstGeom>
              <a:blipFill>
                <a:blip r:embed="rId3"/>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763854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Classes of functions</a:t>
            </a:r>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44</a:t>
            </a:fld>
            <a:endParaRPr lang="en-SG"/>
          </a:p>
        </p:txBody>
      </p:sp>
      <mc:AlternateContent xmlns:mc="http://schemas.openxmlformats.org/markup-compatibility/2006" xmlns:a14="http://schemas.microsoft.com/office/drawing/2010/main">
        <mc:Choice Requires="a14">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3402029134"/>
                  </p:ext>
                </p:extLst>
              </p:nvPr>
            </p:nvGraphicFramePr>
            <p:xfrm>
              <a:off x="527956" y="3327143"/>
              <a:ext cx="10896600" cy="3056636"/>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38862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388620">
                    <a:tc>
                      <a:txBody>
                        <a:bodyPr/>
                        <a:lstStyle/>
                        <a:p>
                          <a:pPr algn="ctr"/>
                          <a:r>
                            <a:rPr lang="en-SG" sz="2400" dirty="0"/>
                            <a:t>6</a:t>
                          </a:r>
                        </a:p>
                      </a:txBody>
                      <a:tcPr marL="68580" marR="68580" marT="34290" marB="34290"/>
                    </a:tc>
                    <a:tc>
                      <a:txBody>
                        <a:bodyPr/>
                        <a:lstStyle/>
                        <a:p>
                          <a:r>
                            <a:rPr lang="en-SG" sz="2400" dirty="0" smtClean="0"/>
                            <a:t>Linear</a:t>
                          </a:r>
                          <a:endParaRPr lang="en-SG" sz="2400" dirty="0"/>
                        </a:p>
                      </a:txBody>
                      <a:tcPr marL="68580" marR="68580" marT="34290" marB="34290"/>
                    </a:tc>
                    <a:tc>
                      <a:txBody>
                        <a:bodyPr/>
                        <a:lstStyle/>
                        <a:p>
                          <a14:m>
                            <m:oMath xmlns:m="http://schemas.openxmlformats.org/officeDocument/2006/math">
                              <m:sSup>
                                <m:sSupPr>
                                  <m:ctrlPr>
                                    <a:rPr lang="en-SG" sz="2400" i="1" smtClean="0">
                                      <a:solidFill>
                                        <a:srgbClr val="339933"/>
                                      </a:solidFill>
                                      <a:latin typeface="Cambria Math" panose="02040503050406030204" pitchFamily="18" charset="0"/>
                                    </a:rPr>
                                  </m:ctrlPr>
                                </m:sSupPr>
                                <m:e>
                                  <m:r>
                                    <a:rPr lang="en-SG" sz="2400" b="0" i="1" smtClean="0">
                                      <a:solidFill>
                                        <a:srgbClr val="339933"/>
                                      </a:solidFill>
                                      <a:latin typeface="Cambria Math" panose="02040503050406030204" pitchFamily="18" charset="0"/>
                                    </a:rPr>
                                    <m:t>2</m:t>
                                  </m:r>
                                </m:e>
                                <m:sup>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r>
                                        <a:rPr lang="en-SG" sz="2400" b="0" i="1" smtClean="0">
                                          <a:solidFill>
                                            <a:srgbClr val="339933"/>
                                          </a:solidFill>
                                          <a:latin typeface="Cambria Math" panose="02040503050406030204" pitchFamily="18" charset="0"/>
                                        </a:rPr>
                                        <m:t>𝑛</m:t>
                                      </m:r>
                                    </m:e>
                                  </m:func>
                                </m:sup>
                              </m:sSup>
                              <m:r>
                                <a:rPr lang="en-SG" sz="2400" b="0" i="1" smtClean="0">
                                  <a:solidFill>
                                    <a:schemeClr val="tx1"/>
                                  </a:solidFill>
                                  <a:latin typeface="Cambria Math" panose="02040503050406030204" pitchFamily="18" charset="0"/>
                                </a:rPr>
                                <m:t>=</m:t>
                              </m:r>
                              <m:r>
                                <a:rPr lang="en-SG" sz="2400" b="0" i="1" smtClean="0">
                                  <a:solidFill>
                                    <a:schemeClr val="tx1"/>
                                  </a:solidFill>
                                  <a:latin typeface="Cambria Math" panose="02040503050406030204" pitchFamily="18" charset="0"/>
                                </a:rPr>
                                <m:t>𝑛</m:t>
                              </m:r>
                              <m:r>
                                <a:rPr lang="en-SG" sz="2400" b="0" i="1" smtClean="0">
                                  <a:solidFill>
                                    <a:schemeClr val="tx1"/>
                                  </a:solidFill>
                                  <a:latin typeface="Cambria Math" panose="02040503050406030204" pitchFamily="18" charset="0"/>
                                </a:rPr>
                                <m:t>,</m:t>
                              </m:r>
                            </m:oMath>
                          </a14:m>
                          <a:r>
                            <a:rPr lang="en-SG" sz="2400" dirty="0" smtClean="0">
                              <a:solidFill>
                                <a:srgbClr val="FF0000"/>
                              </a:solidFill>
                            </a:rPr>
                            <a:t> </a:t>
                          </a:r>
                          <a14:m>
                            <m:oMath xmlns:m="http://schemas.openxmlformats.org/officeDocument/2006/math">
                              <m:r>
                                <a:rPr lang="en-SG" sz="2400" b="0" i="1" dirty="0" smtClean="0">
                                  <a:solidFill>
                                    <a:srgbClr val="339933"/>
                                  </a:solidFill>
                                  <a:latin typeface="Cambria Math" panose="02040503050406030204" pitchFamily="18" charset="0"/>
                                </a:rPr>
                                <m:t>50</m:t>
                              </m:r>
                              <m:r>
                                <a:rPr lang="en-SG" sz="2400" b="0" i="1" dirty="0" smtClean="0">
                                  <a:solidFill>
                                    <a:srgbClr val="339933"/>
                                  </a:solidFill>
                                  <a:latin typeface="Cambria Math" panose="02040503050406030204" pitchFamily="18" charset="0"/>
                                </a:rPr>
                                <m:t>𝑛</m:t>
                              </m:r>
                              <m:r>
                                <a:rPr lang="en-SG" sz="2400" b="0" i="1" dirty="0" smtClean="0">
                                  <a:solidFill>
                                    <a:srgbClr val="339933"/>
                                  </a:solidFill>
                                  <a:latin typeface="Cambria Math" panose="02040503050406030204" pitchFamily="18" charset="0"/>
                                </a:rPr>
                                <m:t>+100</m:t>
                              </m:r>
                              <m:func>
                                <m:funcPr>
                                  <m:ctrlPr>
                                    <a:rPr lang="en-SG" sz="2400" b="0" i="1" dirty="0" smtClean="0">
                                      <a:solidFill>
                                        <a:srgbClr val="FF0000"/>
                                      </a:solidFill>
                                      <a:latin typeface="Cambria Math" panose="02040503050406030204" pitchFamily="18" charset="0"/>
                                    </a:rPr>
                                  </m:ctrlPr>
                                </m:funcPr>
                                <m:fName>
                                  <m:r>
                                    <m:rPr>
                                      <m:sty m:val="p"/>
                                    </m:rPr>
                                    <a:rPr lang="en-SG" sz="2400" b="0" i="0" dirty="0" smtClean="0">
                                      <a:solidFill>
                                        <a:srgbClr val="339933"/>
                                      </a:solidFill>
                                      <a:latin typeface="Cambria Math" panose="02040503050406030204" pitchFamily="18" charset="0"/>
                                    </a:rPr>
                                    <m:t>lg</m:t>
                                  </m:r>
                                </m:fName>
                                <m:e>
                                  <m:r>
                                    <a:rPr lang="en-SG" sz="2400" b="0" i="1" dirty="0" smtClean="0">
                                      <a:solidFill>
                                        <a:srgbClr val="339933"/>
                                      </a:solidFill>
                                      <a:latin typeface="Cambria Math" panose="02040503050406030204" pitchFamily="18" charset="0"/>
                                    </a:rPr>
                                    <m:t>𝑛</m:t>
                                  </m:r>
                                  <m:r>
                                    <a:rPr lang="en-SG" sz="2400" b="0" i="1" dirty="0" smtClean="0">
                                      <a:solidFill>
                                        <a:schemeClr val="tx1"/>
                                      </a:solidFill>
                                      <a:latin typeface="Cambria Math" panose="02040503050406030204" pitchFamily="18" charset="0"/>
                                    </a:rPr>
                                    <m:t>,</m:t>
                                  </m:r>
                                </m:e>
                              </m:func>
                            </m:oMath>
                          </a14:m>
                          <a:r>
                            <a:rPr lang="en-SG" sz="2400" dirty="0" smtClean="0">
                              <a:solidFill>
                                <a:srgbClr val="FF0000"/>
                              </a:solidFill>
                            </a:rPr>
                            <a:t> </a:t>
                          </a:r>
                          <a14:m>
                            <m:oMath xmlns:m="http://schemas.openxmlformats.org/officeDocument/2006/math">
                              <m:r>
                                <a:rPr lang="en-SG" sz="2400" b="0" i="1" dirty="0" smtClean="0">
                                  <a:solidFill>
                                    <a:srgbClr val="339933"/>
                                  </a:solidFill>
                                  <a:latin typeface="Cambria Math" panose="02040503050406030204" pitchFamily="18" charset="0"/>
                                </a:rPr>
                                <m:t>70</m:t>
                              </m:r>
                              <m:r>
                                <a:rPr lang="en-SG" sz="2400" b="0" i="1" dirty="0" smtClean="0">
                                  <a:solidFill>
                                    <a:srgbClr val="339933"/>
                                  </a:solidFill>
                                  <a:latin typeface="Cambria Math" panose="02040503050406030204" pitchFamily="18" charset="0"/>
                                </a:rPr>
                                <m:t>𝑛</m:t>
                              </m:r>
                            </m:oMath>
                          </a14:m>
                          <a:endParaRPr lang="en-SG" sz="2400" dirty="0"/>
                        </a:p>
                      </a:txBody>
                      <a:tcPr marL="68580" marR="68580" marT="34290" marB="34290"/>
                    </a:tc>
                    <a:extLst>
                      <a:ext uri="{0D108BD9-81ED-4DB2-BD59-A6C34878D82A}">
                        <a16:rowId xmlns:a16="http://schemas.microsoft.com/office/drawing/2014/main" val="553966198"/>
                      </a:ext>
                    </a:extLst>
                  </a:tr>
                  <a:tr h="388620">
                    <a:tc>
                      <a:txBody>
                        <a:bodyPr/>
                        <a:lstStyle/>
                        <a:p>
                          <a:pPr algn="ctr"/>
                          <a:r>
                            <a:rPr lang="en-SG" sz="2400" dirty="0"/>
                            <a:t>7</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err="1" smtClean="0"/>
                            <a:t>Linearithmic</a:t>
                          </a:r>
                          <a:endParaRPr lang="en-SG" sz="2400" dirty="0" smtClean="0"/>
                        </a:p>
                      </a:txBody>
                      <a:tcPr marL="68580" marR="68580" marT="34290" marB="34290"/>
                    </a:tc>
                    <a:tc>
                      <a:txBody>
                        <a:bodyPr/>
                        <a:lstStyle/>
                        <a:p>
                          <a14:m>
                            <m:oMath xmlns:m="http://schemas.openxmlformats.org/officeDocument/2006/math">
                              <m:r>
                                <a:rPr lang="en-SG" sz="2400" b="0" i="1" smtClean="0">
                                  <a:solidFill>
                                    <a:srgbClr val="339933"/>
                                  </a:solidFill>
                                  <a:latin typeface="Cambria Math" panose="02040503050406030204" pitchFamily="18" charset="0"/>
                                </a:rPr>
                                <m:t>𝑛</m:t>
                              </m:r>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r>
                                    <a:rPr lang="en-SG" sz="2400" b="0" i="1" smtClean="0">
                                      <a:solidFill>
                                        <a:srgbClr val="339933"/>
                                      </a:solidFill>
                                      <a:latin typeface="Cambria Math" panose="02040503050406030204" pitchFamily="18" charset="0"/>
                                    </a:rPr>
                                    <m:t>𝑛</m:t>
                                  </m:r>
                                </m:e>
                              </m:func>
                            </m:oMath>
                          </a14:m>
                          <a:r>
                            <a:rPr lang="en-SG" sz="2400" dirty="0" smtClean="0"/>
                            <a:t>, </a:t>
                          </a:r>
                          <a14:m>
                            <m:oMath xmlns:m="http://schemas.openxmlformats.org/officeDocument/2006/math">
                              <m:r>
                                <a:rPr lang="en-SG" sz="2400" b="0" i="1" smtClean="0">
                                  <a:solidFill>
                                    <a:srgbClr val="339933"/>
                                  </a:solidFill>
                                  <a:latin typeface="Cambria Math" panose="02040503050406030204" pitchFamily="18" charset="0"/>
                                </a:rPr>
                                <m:t>10</m:t>
                              </m:r>
                              <m:r>
                                <a:rPr lang="en-SG" sz="2400" b="0" i="1" smtClean="0">
                                  <a:solidFill>
                                    <a:srgbClr val="339933"/>
                                  </a:solidFill>
                                  <a:latin typeface="Cambria Math" panose="02040503050406030204" pitchFamily="18" charset="0"/>
                                </a:rPr>
                                <m:t>𝑛</m:t>
                              </m:r>
                              <m:func>
                                <m:funcPr>
                                  <m:ctrlPr>
                                    <a:rPr lang="en-SG" sz="2400" b="0" i="1" smtClean="0">
                                      <a:solidFill>
                                        <a:srgbClr val="339933"/>
                                      </a:solidFill>
                                      <a:latin typeface="Cambria Math" panose="02040503050406030204" pitchFamily="18" charset="0"/>
                                    </a:rPr>
                                  </m:ctrlPr>
                                </m:funcPr>
                                <m:fName>
                                  <m:r>
                                    <m:rPr>
                                      <m:sty m:val="p"/>
                                    </m:rPr>
                                    <a:rPr lang="en-SG" sz="2400" b="0" i="0" smtClean="0">
                                      <a:solidFill>
                                        <a:srgbClr val="339933"/>
                                      </a:solidFill>
                                      <a:latin typeface="Cambria Math" panose="02040503050406030204" pitchFamily="18" charset="0"/>
                                    </a:rPr>
                                    <m:t>lg</m:t>
                                  </m:r>
                                </m:fName>
                                <m:e>
                                  <m:r>
                                    <a:rPr lang="en-SG" sz="2400" b="0" i="1" smtClean="0">
                                      <a:solidFill>
                                        <a:srgbClr val="339933"/>
                                      </a:solidFill>
                                      <a:latin typeface="Cambria Math" panose="02040503050406030204" pitchFamily="18" charset="0"/>
                                    </a:rPr>
                                    <m:t>𝑛</m:t>
                                  </m:r>
                                  <m:r>
                                    <a:rPr lang="en-SG" sz="2400" b="0" i="1" smtClean="0">
                                      <a:solidFill>
                                        <a:srgbClr val="339933"/>
                                      </a:solidFill>
                                      <a:latin typeface="Cambria Math" panose="02040503050406030204" pitchFamily="18" charset="0"/>
                                    </a:rPr>
                                    <m:t>+5</m:t>
                                  </m:r>
                                  <m:r>
                                    <a:rPr lang="en-SG" sz="2400" b="0" i="1" smtClean="0">
                                      <a:solidFill>
                                        <a:srgbClr val="339933"/>
                                      </a:solidFill>
                                      <a:latin typeface="Cambria Math" panose="02040503050406030204" pitchFamily="18" charset="0"/>
                                    </a:rPr>
                                    <m:t>𝑛</m:t>
                                  </m:r>
                                </m:e>
                              </m:func>
                            </m:oMath>
                          </a14:m>
                          <a:endParaRPr lang="en-SG" sz="2400" dirty="0"/>
                        </a:p>
                      </a:txBody>
                      <a:tcPr marL="68580" marR="68580" marT="34290" marB="34290"/>
                    </a:tc>
                    <a:extLst>
                      <a:ext uri="{0D108BD9-81ED-4DB2-BD59-A6C34878D82A}">
                        <a16:rowId xmlns:a16="http://schemas.microsoft.com/office/drawing/2014/main" val="1067747072"/>
                      </a:ext>
                    </a:extLst>
                  </a:tr>
                  <a:tr h="388620">
                    <a:tc>
                      <a:txBody>
                        <a:bodyPr/>
                        <a:lstStyle/>
                        <a:p>
                          <a:pPr algn="ctr"/>
                          <a:r>
                            <a:rPr lang="en-SG" sz="2400" dirty="0"/>
                            <a:t>8</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Polynomial - Quadratic</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SG" sz="2400" b="0" i="1" smtClean="0">
                                        <a:solidFill>
                                          <a:srgbClr val="339933"/>
                                        </a:solidFill>
                                        <a:latin typeface="Cambria Math" panose="02040503050406030204" pitchFamily="18" charset="0"/>
                                      </a:rPr>
                                    </m:ctrlPr>
                                  </m:sSupPr>
                                  <m:e>
                                    <m:r>
                                      <a:rPr lang="en-SG" sz="2400" b="0" i="1" smtClean="0">
                                        <a:solidFill>
                                          <a:srgbClr val="339933"/>
                                        </a:solidFill>
                                        <a:latin typeface="Cambria Math" panose="02040503050406030204" pitchFamily="18" charset="0"/>
                                      </a:rPr>
                                      <m:t>𝑛</m:t>
                                    </m:r>
                                  </m:e>
                                  <m:sup>
                                    <m:r>
                                      <a:rPr lang="en-SG" sz="2400" b="0" i="1" smtClean="0">
                                        <a:solidFill>
                                          <a:srgbClr val="339933"/>
                                        </a:solidFill>
                                        <a:latin typeface="Cambria Math" panose="02040503050406030204" pitchFamily="18" charset="0"/>
                                      </a:rPr>
                                      <m:t>2</m:t>
                                    </m:r>
                                  </m:sup>
                                </m:sSup>
                                <m:r>
                                  <a:rPr lang="en-SG" sz="2400" b="0" i="1" smtClean="0">
                                    <a:solidFill>
                                      <a:srgbClr val="339933"/>
                                    </a:solidFill>
                                    <a:latin typeface="Cambria Math" panose="02040503050406030204" pitchFamily="18" charset="0"/>
                                  </a:rPr>
                                  <m:t>+100</m:t>
                                </m:r>
                                <m:r>
                                  <a:rPr lang="en-SG" sz="2400" b="0" i="1" smtClean="0">
                                    <a:solidFill>
                                      <a:srgbClr val="339933"/>
                                    </a:solidFill>
                                    <a:latin typeface="Cambria Math" panose="02040503050406030204" pitchFamily="18" charset="0"/>
                                  </a:rPr>
                                  <m:t>𝑛</m:t>
                                </m:r>
                              </m:oMath>
                            </m:oMathPara>
                          </a14:m>
                          <a:endParaRPr lang="en-SG" sz="2400" dirty="0"/>
                        </a:p>
                      </a:txBody>
                      <a:tcPr marL="68580" marR="68580" marT="34290" marB="34290"/>
                    </a:tc>
                    <a:extLst>
                      <a:ext uri="{0D108BD9-81ED-4DB2-BD59-A6C34878D82A}">
                        <a16:rowId xmlns:a16="http://schemas.microsoft.com/office/drawing/2014/main" val="2061905385"/>
                      </a:ext>
                    </a:extLst>
                  </a:tr>
                  <a:tr h="388620">
                    <a:tc>
                      <a:txBody>
                        <a:bodyPr/>
                        <a:lstStyle/>
                        <a:p>
                          <a:pPr algn="ctr"/>
                          <a:r>
                            <a:rPr lang="en-SG" sz="2400" dirty="0"/>
                            <a:t>9</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Polynomial</a:t>
                          </a:r>
                          <a:r>
                            <a:rPr lang="en-SG" sz="2400" baseline="0" dirty="0" smtClean="0"/>
                            <a:t> - Cube</a:t>
                          </a:r>
                          <a:endParaRPr lang="en-SG" sz="2400" dirty="0" smtClean="0"/>
                        </a:p>
                      </a:txBody>
                      <a:tcPr marL="68580" marR="68580" marT="34290" marB="34290"/>
                    </a:tc>
                    <a:tc>
                      <a:txBody>
                        <a:bodyPr/>
                        <a:lstStyle/>
                        <a:p>
                          <a:pPr/>
                          <a14:m>
                            <m:oMathPara xmlns:m="http://schemas.openxmlformats.org/officeDocument/2006/math">
                              <m:oMathParaPr>
                                <m:jc m:val="left"/>
                              </m:oMathParaPr>
                              <m:oMath xmlns:m="http://schemas.openxmlformats.org/officeDocument/2006/math">
                                <m:sSup>
                                  <m:sSupPr>
                                    <m:ctrlPr>
                                      <a:rPr lang="en-SG" sz="2400" b="0" i="1" smtClean="0">
                                        <a:solidFill>
                                          <a:srgbClr val="339933"/>
                                        </a:solidFill>
                                        <a:latin typeface="Cambria Math" panose="02040503050406030204" pitchFamily="18" charset="0"/>
                                      </a:rPr>
                                    </m:ctrlPr>
                                  </m:sSupPr>
                                  <m:e>
                                    <m:r>
                                      <a:rPr lang="en-SG" sz="2400" b="0" i="1" smtClean="0">
                                        <a:solidFill>
                                          <a:srgbClr val="339933"/>
                                        </a:solidFill>
                                        <a:latin typeface="Cambria Math" panose="02040503050406030204" pitchFamily="18" charset="0"/>
                                      </a:rPr>
                                      <m:t>𝑛</m:t>
                                    </m:r>
                                  </m:e>
                                  <m:sup>
                                    <m:r>
                                      <a:rPr lang="en-SG" sz="2400" b="0" i="1" smtClean="0">
                                        <a:solidFill>
                                          <a:srgbClr val="339933"/>
                                        </a:solidFill>
                                        <a:latin typeface="Cambria Math" panose="02040503050406030204" pitchFamily="18" charset="0"/>
                                      </a:rPr>
                                      <m:t>3</m:t>
                                    </m:r>
                                  </m:sup>
                                </m:sSup>
                              </m:oMath>
                            </m:oMathPara>
                          </a14:m>
                          <a:endParaRPr lang="en-SG" sz="2400" dirty="0"/>
                        </a:p>
                      </a:txBody>
                      <a:tcPr marL="68580" marR="68580" marT="34290" marB="34290"/>
                    </a:tc>
                    <a:extLst>
                      <a:ext uri="{0D108BD9-81ED-4DB2-BD59-A6C34878D82A}">
                        <a16:rowId xmlns:a16="http://schemas.microsoft.com/office/drawing/2014/main" val="2640730261"/>
                      </a:ext>
                    </a:extLst>
                  </a:tr>
                  <a:tr h="388620">
                    <a:tc>
                      <a:txBody>
                        <a:bodyPr/>
                        <a:lstStyle/>
                        <a:p>
                          <a:pPr algn="ctr"/>
                          <a:r>
                            <a:rPr lang="en-SG" sz="2400" dirty="0" smtClean="0"/>
                            <a:t>10</a:t>
                          </a:r>
                          <a:endParaRPr lang="en-SG" sz="2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Exponentiation</a:t>
                          </a:r>
                        </a:p>
                      </a:txBody>
                      <a:tcPr marL="68580" marR="68580" marT="34290" marB="34290"/>
                    </a:tc>
                    <a:tc>
                      <a:txBody>
                        <a:bodyPr/>
                        <a:lstStyle/>
                        <a:p>
                          <a:pPr/>
                          <a14:m>
                            <m:oMathPara xmlns:m="http://schemas.openxmlformats.org/officeDocument/2006/math">
                              <m:oMathParaPr>
                                <m:jc m:val="left"/>
                              </m:oMathParaPr>
                              <m:oMath xmlns:m="http://schemas.openxmlformats.org/officeDocument/2006/math">
                                <m:sSup>
                                  <m:sSupPr>
                                    <m:ctrlPr>
                                      <a:rPr lang="en-SG" sz="2400" b="0" i="1" smtClean="0">
                                        <a:solidFill>
                                          <a:srgbClr val="339933"/>
                                        </a:solidFill>
                                        <a:latin typeface="Cambria Math" panose="02040503050406030204" pitchFamily="18" charset="0"/>
                                      </a:rPr>
                                    </m:ctrlPr>
                                  </m:sSupPr>
                                  <m:e>
                                    <m:r>
                                      <a:rPr lang="en-SG" sz="2400" b="0" i="1" smtClean="0">
                                        <a:solidFill>
                                          <a:srgbClr val="339933"/>
                                        </a:solidFill>
                                        <a:latin typeface="Cambria Math" panose="02040503050406030204" pitchFamily="18" charset="0"/>
                                      </a:rPr>
                                      <m:t>2</m:t>
                                    </m:r>
                                  </m:e>
                                  <m:sup>
                                    <m:r>
                                      <a:rPr lang="en-SG" sz="2400" b="0" i="1" smtClean="0">
                                        <a:solidFill>
                                          <a:srgbClr val="339933"/>
                                        </a:solidFill>
                                        <a:latin typeface="Cambria Math" panose="02040503050406030204" pitchFamily="18" charset="0"/>
                                      </a:rPr>
                                      <m:t>𝑛</m:t>
                                    </m:r>
                                  </m:sup>
                                </m:sSup>
                              </m:oMath>
                            </m:oMathPara>
                          </a14:m>
                          <a:endParaRPr lang="en-SG" sz="2400" dirty="0">
                            <a:solidFill>
                              <a:srgbClr val="FF0000"/>
                            </a:solidFill>
                          </a:endParaRPr>
                        </a:p>
                      </a:txBody>
                      <a:tcPr marL="68580" marR="68580" marT="34290" marB="34290"/>
                    </a:tc>
                    <a:extLst>
                      <a:ext uri="{0D108BD9-81ED-4DB2-BD59-A6C34878D82A}">
                        <a16:rowId xmlns:a16="http://schemas.microsoft.com/office/drawing/2014/main" val="2066833422"/>
                      </a:ext>
                    </a:extLst>
                  </a:tr>
                  <a:tr h="388620">
                    <a:tc>
                      <a:txBody>
                        <a:bodyPr/>
                        <a:lstStyle/>
                        <a:p>
                          <a:pPr algn="ctr"/>
                          <a:r>
                            <a:rPr lang="en-SG" sz="2400" dirty="0" smtClean="0"/>
                            <a:t>11</a:t>
                          </a:r>
                          <a:endParaRPr lang="en-SG" sz="2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Factorial</a:t>
                          </a:r>
                        </a:p>
                      </a:txBody>
                      <a:tcPr marL="68580" marR="68580" marT="34290" marB="34290"/>
                    </a:tc>
                    <a:tc>
                      <a:txBody>
                        <a:bodyPr/>
                        <a:lstStyle/>
                        <a:p>
                          <a:r>
                            <a:rPr lang="en-SG" sz="2400" dirty="0" smtClean="0">
                              <a:solidFill>
                                <a:srgbClr val="FF0000"/>
                              </a:solidFill>
                            </a:rPr>
                            <a:t>-</a:t>
                          </a:r>
                          <a:endParaRPr lang="en-SG" sz="2400" dirty="0">
                            <a:solidFill>
                              <a:srgbClr val="FF0000"/>
                            </a:solidFill>
                          </a:endParaRPr>
                        </a:p>
                      </a:txBody>
                      <a:tcPr marL="68580" marR="68580" marT="34290" marB="34290"/>
                    </a:tc>
                    <a:extLst>
                      <a:ext uri="{0D108BD9-81ED-4DB2-BD59-A6C34878D82A}">
                        <a16:rowId xmlns:a16="http://schemas.microsoft.com/office/drawing/2014/main" val="3806986370"/>
                      </a:ext>
                    </a:extLst>
                  </a:tr>
                </a:tbl>
              </a:graphicData>
            </a:graphic>
          </p:graphicFrame>
        </mc:Choice>
        <mc:Fallback xmlns="">
          <p:graphicFrame>
            <p:nvGraphicFramePr>
              <p:cNvPr id="7" name="Content Placeholder 8">
                <a:extLst>
                  <a:ext uri="{FF2B5EF4-FFF2-40B4-BE49-F238E27FC236}">
                    <a16:creationId xmlns:a16="http://schemas.microsoft.com/office/drawing/2014/main" id="{DA5B1F32-DA3A-443E-97FB-1FF8BEEDAF67}"/>
                  </a:ext>
                </a:extLst>
              </p:cNvPr>
              <p:cNvGraphicFramePr>
                <a:graphicFrameLocks noGrp="1"/>
              </p:cNvGraphicFramePr>
              <p:nvPr>
                <p:ph idx="1"/>
                <p:extLst>
                  <p:ext uri="{D42A27DB-BD31-4B8C-83A1-F6EECF244321}">
                    <p14:modId xmlns:p14="http://schemas.microsoft.com/office/powerpoint/2010/main" val="3402029134"/>
                  </p:ext>
                </p:extLst>
              </p:nvPr>
            </p:nvGraphicFramePr>
            <p:xfrm>
              <a:off x="527956" y="3327143"/>
              <a:ext cx="10896600" cy="3056636"/>
            </p:xfrm>
            <a:graphic>
              <a:graphicData uri="http://schemas.openxmlformats.org/drawingml/2006/table">
                <a:tbl>
                  <a:tblPr firstRow="1" bandRow="1">
                    <a:tableStyleId>{616DA210-FB5B-4158-B5E0-FEB733F419BA}</a:tableStyleId>
                  </a:tblPr>
                  <a:tblGrid>
                    <a:gridCol w="1202776">
                      <a:extLst>
                        <a:ext uri="{9D8B030D-6E8A-4147-A177-3AD203B41FA5}">
                          <a16:colId xmlns:a16="http://schemas.microsoft.com/office/drawing/2014/main" val="840601390"/>
                        </a:ext>
                      </a:extLst>
                    </a:gridCol>
                    <a:gridCol w="4278182">
                      <a:extLst>
                        <a:ext uri="{9D8B030D-6E8A-4147-A177-3AD203B41FA5}">
                          <a16:colId xmlns:a16="http://schemas.microsoft.com/office/drawing/2014/main" val="1775087252"/>
                        </a:ext>
                      </a:extLst>
                    </a:gridCol>
                    <a:gridCol w="5415642">
                      <a:extLst>
                        <a:ext uri="{9D8B030D-6E8A-4147-A177-3AD203B41FA5}">
                          <a16:colId xmlns:a16="http://schemas.microsoft.com/office/drawing/2014/main" val="3095148079"/>
                        </a:ext>
                      </a:extLst>
                    </a:gridCol>
                  </a:tblGrid>
                  <a:tr h="434340">
                    <a:tc>
                      <a:txBody>
                        <a:bodyPr/>
                        <a:lstStyle/>
                        <a:p>
                          <a:r>
                            <a:rPr lang="en-SG" sz="2400" dirty="0"/>
                            <a:t>Order</a:t>
                          </a:r>
                        </a:p>
                      </a:txBody>
                      <a:tcPr marL="68580" marR="68580" marT="34290" marB="34290"/>
                    </a:tc>
                    <a:tc>
                      <a:txBody>
                        <a:bodyPr/>
                        <a:lstStyle/>
                        <a:p>
                          <a:r>
                            <a:rPr lang="en-SG" sz="2400" dirty="0"/>
                            <a:t>Function</a:t>
                          </a:r>
                        </a:p>
                      </a:txBody>
                      <a:tcPr marL="68580" marR="68580" marT="34290" marB="34290"/>
                    </a:tc>
                    <a:tc>
                      <a:txBody>
                        <a:bodyPr/>
                        <a:lstStyle/>
                        <a:p>
                          <a:r>
                            <a:rPr lang="en-SG" sz="2400" dirty="0"/>
                            <a:t>E.g.,</a:t>
                          </a:r>
                        </a:p>
                      </a:txBody>
                      <a:tcPr marL="68580" marR="68580" marT="34290" marB="34290"/>
                    </a:tc>
                    <a:extLst>
                      <a:ext uri="{0D108BD9-81ED-4DB2-BD59-A6C34878D82A}">
                        <a16:rowId xmlns:a16="http://schemas.microsoft.com/office/drawing/2014/main" val="2296993840"/>
                      </a:ext>
                    </a:extLst>
                  </a:tr>
                  <a:tr h="450596">
                    <a:tc>
                      <a:txBody>
                        <a:bodyPr/>
                        <a:lstStyle/>
                        <a:p>
                          <a:pPr algn="ctr"/>
                          <a:r>
                            <a:rPr lang="en-SG" sz="2400" dirty="0"/>
                            <a:t>6</a:t>
                          </a:r>
                        </a:p>
                      </a:txBody>
                      <a:tcPr marL="68580" marR="68580" marT="34290" marB="34290"/>
                    </a:tc>
                    <a:tc>
                      <a:txBody>
                        <a:bodyPr/>
                        <a:lstStyle/>
                        <a:p>
                          <a:r>
                            <a:rPr lang="en-SG" sz="2400" dirty="0" smtClean="0"/>
                            <a:t>Linear</a:t>
                          </a:r>
                          <a:endParaRPr lang="en-SG" sz="2400" dirty="0"/>
                        </a:p>
                      </a:txBody>
                      <a:tcPr marL="68580" marR="68580" marT="34290" marB="34290"/>
                    </a:tc>
                    <a:tc>
                      <a:txBody>
                        <a:bodyPr/>
                        <a:lstStyle/>
                        <a:p>
                          <a:endParaRPr lang="en-US"/>
                        </a:p>
                      </a:txBody>
                      <a:tcPr marL="68580" marR="68580" marT="34290" marB="34290">
                        <a:blipFill>
                          <a:blip r:embed="rId2"/>
                          <a:stretch>
                            <a:fillRect l="-101350" t="-106667" r="-337" b="-508000"/>
                          </a:stretch>
                        </a:blipFill>
                      </a:tcPr>
                    </a:tc>
                    <a:extLst>
                      <a:ext uri="{0D108BD9-81ED-4DB2-BD59-A6C34878D82A}">
                        <a16:rowId xmlns:a16="http://schemas.microsoft.com/office/drawing/2014/main" val="553966198"/>
                      </a:ext>
                    </a:extLst>
                  </a:tr>
                  <a:tr h="434340">
                    <a:tc>
                      <a:txBody>
                        <a:bodyPr/>
                        <a:lstStyle/>
                        <a:p>
                          <a:pPr algn="ctr"/>
                          <a:r>
                            <a:rPr lang="en-SG" sz="2400" dirty="0"/>
                            <a:t>7</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err="1" smtClean="0"/>
                            <a:t>Linearithmic</a:t>
                          </a:r>
                          <a:endParaRPr lang="en-SG" sz="2400" dirty="0" smtClean="0"/>
                        </a:p>
                      </a:txBody>
                      <a:tcPr marL="68580" marR="68580" marT="34290" marB="34290"/>
                    </a:tc>
                    <a:tc>
                      <a:txBody>
                        <a:bodyPr/>
                        <a:lstStyle/>
                        <a:p>
                          <a:endParaRPr lang="en-US"/>
                        </a:p>
                      </a:txBody>
                      <a:tcPr marL="68580" marR="68580" marT="34290" marB="34290">
                        <a:blipFill>
                          <a:blip r:embed="rId2"/>
                          <a:stretch>
                            <a:fillRect l="-101350" t="-218310" r="-337" b="-436620"/>
                          </a:stretch>
                        </a:blipFill>
                      </a:tcPr>
                    </a:tc>
                    <a:extLst>
                      <a:ext uri="{0D108BD9-81ED-4DB2-BD59-A6C34878D82A}">
                        <a16:rowId xmlns:a16="http://schemas.microsoft.com/office/drawing/2014/main" val="1067747072"/>
                      </a:ext>
                    </a:extLst>
                  </a:tr>
                  <a:tr h="434340">
                    <a:tc>
                      <a:txBody>
                        <a:bodyPr/>
                        <a:lstStyle/>
                        <a:p>
                          <a:pPr algn="ctr"/>
                          <a:r>
                            <a:rPr lang="en-SG" sz="2400" dirty="0"/>
                            <a:t>8</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Polynomial - Quadratic</a:t>
                          </a:r>
                        </a:p>
                      </a:txBody>
                      <a:tcPr marL="68580" marR="68580" marT="34290" marB="34290"/>
                    </a:tc>
                    <a:tc>
                      <a:txBody>
                        <a:bodyPr/>
                        <a:lstStyle/>
                        <a:p>
                          <a:endParaRPr lang="en-US"/>
                        </a:p>
                      </a:txBody>
                      <a:tcPr marL="68580" marR="68580" marT="34290" marB="34290">
                        <a:blipFill>
                          <a:blip r:embed="rId2"/>
                          <a:stretch>
                            <a:fillRect l="-101350" t="-313889" r="-337" b="-330556"/>
                          </a:stretch>
                        </a:blipFill>
                      </a:tcPr>
                    </a:tc>
                    <a:extLst>
                      <a:ext uri="{0D108BD9-81ED-4DB2-BD59-A6C34878D82A}">
                        <a16:rowId xmlns:a16="http://schemas.microsoft.com/office/drawing/2014/main" val="2061905385"/>
                      </a:ext>
                    </a:extLst>
                  </a:tr>
                  <a:tr h="434340">
                    <a:tc>
                      <a:txBody>
                        <a:bodyPr/>
                        <a:lstStyle/>
                        <a:p>
                          <a:pPr algn="ctr"/>
                          <a:r>
                            <a:rPr lang="en-SG" sz="2400" dirty="0"/>
                            <a:t>9</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Polynomial</a:t>
                          </a:r>
                          <a:r>
                            <a:rPr lang="en-SG" sz="2400" baseline="0" dirty="0" smtClean="0"/>
                            <a:t> - Cube</a:t>
                          </a:r>
                          <a:endParaRPr lang="en-SG" sz="2400" dirty="0" smtClean="0"/>
                        </a:p>
                      </a:txBody>
                      <a:tcPr marL="68580" marR="68580" marT="34290" marB="34290"/>
                    </a:tc>
                    <a:tc>
                      <a:txBody>
                        <a:bodyPr/>
                        <a:lstStyle/>
                        <a:p>
                          <a:endParaRPr lang="en-US"/>
                        </a:p>
                      </a:txBody>
                      <a:tcPr marL="68580" marR="68580" marT="34290" marB="34290">
                        <a:blipFill>
                          <a:blip r:embed="rId2"/>
                          <a:stretch>
                            <a:fillRect l="-101350" t="-419718" r="-337" b="-235211"/>
                          </a:stretch>
                        </a:blipFill>
                      </a:tcPr>
                    </a:tc>
                    <a:extLst>
                      <a:ext uri="{0D108BD9-81ED-4DB2-BD59-A6C34878D82A}">
                        <a16:rowId xmlns:a16="http://schemas.microsoft.com/office/drawing/2014/main" val="2640730261"/>
                      </a:ext>
                    </a:extLst>
                  </a:tr>
                  <a:tr h="434340">
                    <a:tc>
                      <a:txBody>
                        <a:bodyPr/>
                        <a:lstStyle/>
                        <a:p>
                          <a:pPr algn="ctr"/>
                          <a:r>
                            <a:rPr lang="en-SG" sz="2400" dirty="0" smtClean="0"/>
                            <a:t>10</a:t>
                          </a:r>
                          <a:endParaRPr lang="en-SG" sz="2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Exponentiation</a:t>
                          </a:r>
                        </a:p>
                      </a:txBody>
                      <a:tcPr marL="68580" marR="68580" marT="34290" marB="34290"/>
                    </a:tc>
                    <a:tc>
                      <a:txBody>
                        <a:bodyPr/>
                        <a:lstStyle/>
                        <a:p>
                          <a:endParaRPr lang="en-US"/>
                        </a:p>
                      </a:txBody>
                      <a:tcPr marL="68580" marR="68580" marT="34290" marB="34290">
                        <a:blipFill>
                          <a:blip r:embed="rId2"/>
                          <a:stretch>
                            <a:fillRect l="-101350" t="-512500" r="-337" b="-131944"/>
                          </a:stretch>
                        </a:blipFill>
                      </a:tcPr>
                    </a:tc>
                    <a:extLst>
                      <a:ext uri="{0D108BD9-81ED-4DB2-BD59-A6C34878D82A}">
                        <a16:rowId xmlns:a16="http://schemas.microsoft.com/office/drawing/2014/main" val="2066833422"/>
                      </a:ext>
                    </a:extLst>
                  </a:tr>
                  <a:tr h="434340">
                    <a:tc>
                      <a:txBody>
                        <a:bodyPr/>
                        <a:lstStyle/>
                        <a:p>
                          <a:pPr algn="ctr"/>
                          <a:r>
                            <a:rPr lang="en-SG" sz="2400" dirty="0" smtClean="0"/>
                            <a:t>11</a:t>
                          </a:r>
                          <a:endParaRPr lang="en-SG" sz="2400" dirty="0"/>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2400" dirty="0" smtClean="0"/>
                            <a:t>Factorial</a:t>
                          </a:r>
                        </a:p>
                      </a:txBody>
                      <a:tcPr marL="68580" marR="68580" marT="34290" marB="34290"/>
                    </a:tc>
                    <a:tc>
                      <a:txBody>
                        <a:bodyPr/>
                        <a:lstStyle/>
                        <a:p>
                          <a:pPr/>
                          <a:r>
                            <a:rPr lang="en-SG" sz="2400" dirty="0" smtClean="0">
                              <a:solidFill>
                                <a:srgbClr val="FF0000"/>
                              </a:solidFill>
                            </a:rPr>
                            <a:t>-</a:t>
                          </a:r>
                          <a:endParaRPr lang="en-SG" sz="2400" dirty="0">
                            <a:solidFill>
                              <a:srgbClr val="FF0000"/>
                            </a:solidFill>
                          </a:endParaRPr>
                        </a:p>
                      </a:txBody>
                      <a:tcPr marL="68580" marR="68580" marT="34290" marB="34290"/>
                    </a:tc>
                    <a:extLst>
                      <a:ext uri="{0D108BD9-81ED-4DB2-BD59-A6C34878D82A}">
                        <a16:rowId xmlns:a16="http://schemas.microsoft.com/office/drawing/2014/main" val="3806986370"/>
                      </a:ext>
                    </a:extLst>
                  </a:tr>
                </a:tbl>
              </a:graphicData>
            </a:graphic>
          </p:graphicFrame>
        </mc:Fallback>
      </mc:AlternateContent>
      <p:sp>
        <p:nvSpPr>
          <p:cNvPr id="3" name="Date Placeholder 2"/>
          <p:cNvSpPr>
            <a:spLocks noGrp="1"/>
          </p:cNvSpPr>
          <p:nvPr>
            <p:ph type="dt" sz="half" idx="10"/>
          </p:nvPr>
        </p:nvSpPr>
        <p:spPr/>
        <p:txBody>
          <a:bodyPr/>
          <a:lstStyle/>
          <a:p>
            <a:fld id="{90011863-8BE8-4757-8E17-996CEEBA8EC8}" type="datetime3">
              <a:rPr lang="en-US" smtClean="0"/>
              <a:t>9 July 2020</a:t>
            </a:fld>
            <a:endParaRPr lang="en-SG"/>
          </a:p>
        </p:txBody>
      </p:sp>
      <mc:AlternateContent xmlns:mc="http://schemas.openxmlformats.org/markup-compatibility/2006" xmlns:a14="http://schemas.microsoft.com/office/drawing/2010/main">
        <mc:Choice Requires="a14">
          <p:sp>
            <p:nvSpPr>
              <p:cNvPr id="9" name="TextBox 8"/>
              <p:cNvSpPr txBox="1"/>
              <p:nvPr/>
            </p:nvSpPr>
            <p:spPr>
              <a:xfrm>
                <a:off x="598712" y="1610592"/>
                <a:ext cx="10755088" cy="1207831"/>
              </a:xfrm>
              <a:prstGeom prst="rect">
                <a:avLst/>
              </a:prstGeom>
              <a:noFill/>
            </p:spPr>
            <p:txBody>
              <a:bodyPr wrap="square" lIns="0" tIns="0" rIns="0" bIns="0" rtlCol="0">
                <a:spAutoFit/>
              </a:bodyPr>
              <a:lstStyle/>
              <a:p>
                <a:pPr>
                  <a:spcBef>
                    <a:spcPts val="600"/>
                  </a:spcBef>
                  <a:spcAft>
                    <a:spcPts val="600"/>
                  </a:spcAft>
                </a:pPr>
                <a14:m>
                  <m:oMathPara xmlns:m="http://schemas.openxmlformats.org/officeDocument/2006/math">
                    <m:oMathParaPr>
                      <m:jc m:val="left"/>
                    </m:oMathParaPr>
                    <m:oMath xmlns:m="http://schemas.openxmlformats.org/officeDocument/2006/math">
                      <m:r>
                        <a:rPr lang="en-SG" sz="3200" b="0" i="1" smtClean="0">
                          <a:solidFill>
                            <a:srgbClr val="339933"/>
                          </a:solidFill>
                          <a:latin typeface="Cambria Math" panose="02040503050406030204" pitchFamily="18" charset="0"/>
                        </a:rPr>
                        <m:t>10</m:t>
                      </m:r>
                      <m:r>
                        <a:rPr lang="en-SG" sz="3200" b="0" i="1" smtClean="0">
                          <a:solidFill>
                            <a:srgbClr val="339933"/>
                          </a:solidFill>
                          <a:latin typeface="Cambria Math" panose="02040503050406030204" pitchFamily="18" charset="0"/>
                        </a:rPr>
                        <m:t>𝑛</m:t>
                      </m:r>
                      <m:func>
                        <m:funcPr>
                          <m:ctrlPr>
                            <a:rPr lang="en-SG" sz="3200" b="0" i="1" smtClean="0">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r>
                            <a:rPr lang="en-SG" sz="3200" b="0" i="1" smtClean="0">
                              <a:solidFill>
                                <a:srgbClr val="339933"/>
                              </a:solidFill>
                              <a:latin typeface="Cambria Math" panose="02040503050406030204" pitchFamily="18" charset="0"/>
                            </a:rPr>
                            <m:t>+5</m:t>
                          </m:r>
                          <m:r>
                            <a:rPr lang="en-SG" sz="3200" b="0" i="1" smtClean="0">
                              <a:solidFill>
                                <a:srgbClr val="339933"/>
                              </a:solidFill>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00B050"/>
                                  </a:solidFill>
                                  <a:latin typeface="Cambria Math" panose="02040503050406030204" pitchFamily="18" charset="0"/>
                                </a:rPr>
                                <m:t>2</m:t>
                              </m:r>
                            </m:e>
                            <m:sup>
                              <m:r>
                                <a:rPr lang="en-SG" sz="3200" b="0" i="1" smtClean="0">
                                  <a:solidFill>
                                    <a:srgbClr val="00B050"/>
                                  </a:solidFill>
                                  <a:latin typeface="Cambria Math" panose="02040503050406030204" pitchFamily="18" charset="0"/>
                                </a:rPr>
                                <m:t>1000</m:t>
                              </m:r>
                            </m:sup>
                          </m:sSup>
                          <m:r>
                            <a:rPr lang="en-SG" sz="3200" b="0" i="1" smtClean="0">
                              <a:latin typeface="Cambria Math" panose="02040503050406030204" pitchFamily="18" charset="0"/>
                            </a:rPr>
                            <m:t>,</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2</m:t>
                              </m:r>
                            </m:e>
                            <m:sup>
                              <m:func>
                                <m:funcPr>
                                  <m:ctrlPr>
                                    <a:rPr lang="en-SG" sz="3200" b="0" i="1" smtClean="0">
                                      <a:solidFill>
                                        <a:srgbClr val="339933"/>
                                      </a:solidFill>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e>
                              </m:func>
                            </m:sup>
                          </m:sSup>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50</m:t>
                          </m:r>
                          <m:r>
                            <a:rPr lang="en-SG" sz="3200" b="0" i="1" smtClean="0">
                              <a:solidFill>
                                <a:srgbClr val="339933"/>
                              </a:solidFill>
                              <a:latin typeface="Cambria Math" panose="02040503050406030204" pitchFamily="18" charset="0"/>
                            </a:rPr>
                            <m:t>𝑛</m:t>
                          </m:r>
                          <m:r>
                            <a:rPr lang="en-SG" sz="3200" b="0" i="1" smtClean="0">
                              <a:solidFill>
                                <a:srgbClr val="339933"/>
                              </a:solidFill>
                              <a:latin typeface="Cambria Math" panose="02040503050406030204" pitchFamily="18" charset="0"/>
                            </a:rPr>
                            <m:t>+100</m:t>
                          </m:r>
                          <m:func>
                            <m:funcPr>
                              <m:ctrlPr>
                                <a:rPr lang="en-SG" sz="3200" b="0" i="1" smtClean="0">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r>
                                <a:rPr lang="en-SG" sz="3200" b="0" i="1" smtClean="0">
                                  <a:latin typeface="Cambria Math" panose="02040503050406030204" pitchFamily="18" charset="0"/>
                                </a:rPr>
                                <m:t>, </m:t>
                              </m:r>
                              <m:func>
                                <m:funcPr>
                                  <m:ctrlPr>
                                    <a:rPr lang="en-SG" sz="3200" b="0" i="1" smtClean="0">
                                      <a:latin typeface="Cambria Math" panose="02040503050406030204" pitchFamily="18" charset="0"/>
                                    </a:rPr>
                                  </m:ctrlPr>
                                </m:funcPr>
                                <m:fName>
                                  <m:r>
                                    <a:rPr lang="en-SG" sz="3200" b="0" i="1" smtClean="0">
                                      <a:latin typeface="Cambria Math" panose="02040503050406030204" pitchFamily="18" charset="0"/>
                                    </a:rPr>
                                    <m:t> </m:t>
                                  </m:r>
                                  <m:sSub>
                                    <m:sSubPr>
                                      <m:ctrlPr>
                                        <a:rPr lang="en-SG" sz="3200" b="0" i="1" smtClean="0">
                                          <a:solidFill>
                                            <a:srgbClr val="00B050"/>
                                          </a:solidFill>
                                          <a:latin typeface="Cambria Math" panose="02040503050406030204" pitchFamily="18" charset="0"/>
                                        </a:rPr>
                                      </m:ctrlPr>
                                    </m:sSubPr>
                                    <m:e>
                                      <m:r>
                                        <m:rPr>
                                          <m:sty m:val="p"/>
                                        </m:rPr>
                                        <a:rPr lang="en-SG" sz="3200" b="0" i="0" smtClean="0">
                                          <a:solidFill>
                                            <a:srgbClr val="00B050"/>
                                          </a:solidFill>
                                          <a:latin typeface="Cambria Math" panose="02040503050406030204" pitchFamily="18" charset="0"/>
                                        </a:rPr>
                                        <m:t>log</m:t>
                                      </m:r>
                                    </m:e>
                                    <m:sub>
                                      <m:r>
                                        <a:rPr lang="en-SG" sz="3200" b="0" i="1" smtClean="0">
                                          <a:solidFill>
                                            <a:srgbClr val="00B050"/>
                                          </a:solidFill>
                                          <a:latin typeface="Cambria Math" panose="02040503050406030204" pitchFamily="18" charset="0"/>
                                        </a:rPr>
                                        <m:t>3</m:t>
                                      </m:r>
                                    </m:sub>
                                  </m:sSub>
                                </m:fName>
                                <m:e>
                                  <m:d>
                                    <m:dPr>
                                      <m:ctrlPr>
                                        <a:rPr lang="en-SG" sz="3200" b="0" i="1" smtClean="0">
                                          <a:solidFill>
                                            <a:srgbClr val="00B050"/>
                                          </a:solidFill>
                                          <a:latin typeface="Cambria Math" panose="02040503050406030204" pitchFamily="18" charset="0"/>
                                        </a:rPr>
                                      </m:ctrlPr>
                                    </m:dPr>
                                    <m:e>
                                      <m:sSup>
                                        <m:sSupPr>
                                          <m:ctrlPr>
                                            <a:rPr lang="en-SG" sz="3200" b="0" i="1" smtClean="0">
                                              <a:solidFill>
                                                <a:srgbClr val="00B050"/>
                                              </a:solidFill>
                                              <a:latin typeface="Cambria Math" panose="02040503050406030204" pitchFamily="18" charset="0"/>
                                            </a:rPr>
                                          </m:ctrlPr>
                                        </m:sSupPr>
                                        <m:e>
                                          <m:r>
                                            <a:rPr lang="en-SG" sz="3200" b="0" i="1" smtClean="0">
                                              <a:solidFill>
                                                <a:srgbClr val="00B050"/>
                                              </a:solidFill>
                                              <a:latin typeface="Cambria Math" panose="02040503050406030204" pitchFamily="18" charset="0"/>
                                            </a:rPr>
                                            <m:t>3</m:t>
                                          </m:r>
                                        </m:e>
                                        <m:sup>
                                          <m:func>
                                            <m:funcPr>
                                              <m:ctrlPr>
                                                <a:rPr lang="en-SG" sz="3200" b="0" i="1" smtClean="0">
                                                  <a:solidFill>
                                                    <a:srgbClr val="00B050"/>
                                                  </a:solidFill>
                                                  <a:latin typeface="Cambria Math" panose="02040503050406030204" pitchFamily="18" charset="0"/>
                                                </a:rPr>
                                              </m:ctrlPr>
                                            </m:funcPr>
                                            <m:fName>
                                              <m:r>
                                                <m:rPr>
                                                  <m:sty m:val="p"/>
                                                </m:rPr>
                                                <a:rPr lang="en-SG" sz="3200" b="0" i="0" smtClean="0">
                                                  <a:solidFill>
                                                    <a:srgbClr val="00B050"/>
                                                  </a:solidFill>
                                                  <a:latin typeface="Cambria Math" panose="02040503050406030204" pitchFamily="18" charset="0"/>
                                                </a:rPr>
                                                <m:t>lg</m:t>
                                              </m:r>
                                            </m:fName>
                                            <m:e>
                                              <m:func>
                                                <m:funcPr>
                                                  <m:ctrlPr>
                                                    <a:rPr lang="en-SG" sz="3200" b="0" i="1" smtClean="0">
                                                      <a:solidFill>
                                                        <a:srgbClr val="00B050"/>
                                                      </a:solidFill>
                                                      <a:latin typeface="Cambria Math" panose="02040503050406030204" pitchFamily="18" charset="0"/>
                                                    </a:rPr>
                                                  </m:ctrlPr>
                                                </m:funcPr>
                                                <m:fName>
                                                  <m:r>
                                                    <m:rPr>
                                                      <m:sty m:val="p"/>
                                                    </m:rPr>
                                                    <a:rPr lang="en-SG" sz="3200" b="0" i="0" smtClean="0">
                                                      <a:solidFill>
                                                        <a:srgbClr val="00B050"/>
                                                      </a:solidFill>
                                                      <a:latin typeface="Cambria Math" panose="02040503050406030204" pitchFamily="18" charset="0"/>
                                                    </a:rPr>
                                                    <m:t>lg</m:t>
                                                  </m:r>
                                                </m:fName>
                                                <m:e>
                                                  <m:r>
                                                    <a:rPr lang="en-SG" sz="3200" b="0" i="1" smtClean="0">
                                                      <a:solidFill>
                                                        <a:srgbClr val="00B050"/>
                                                      </a:solidFill>
                                                      <a:latin typeface="Cambria Math" panose="02040503050406030204" pitchFamily="18" charset="0"/>
                                                    </a:rPr>
                                                    <m:t>𝑛</m:t>
                                                  </m:r>
                                                </m:e>
                                              </m:func>
                                            </m:e>
                                          </m:func>
                                        </m:sup>
                                      </m:sSup>
                                    </m:e>
                                  </m:d>
                                  <m:r>
                                    <a:rPr lang="en-SG" sz="3200" b="0" i="1" smtClean="0">
                                      <a:latin typeface="Cambria Math" panose="02040503050406030204" pitchFamily="18" charset="0"/>
                                    </a:rPr>
                                    <m:t>, </m:t>
                                  </m:r>
                                  <m:sSup>
                                    <m:sSupPr>
                                      <m:ctrlPr>
                                        <a:rPr lang="en-SG" sz="3200" b="0" i="1" smtClean="0">
                                          <a:latin typeface="Cambria Math" panose="02040503050406030204" pitchFamily="18" charset="0"/>
                                        </a:rPr>
                                      </m:ctrlPr>
                                    </m:sSupPr>
                                    <m:e>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𝑛</m:t>
                                      </m:r>
                                    </m:e>
                                    <m:sup>
                                      <m:r>
                                        <a:rPr lang="en-SG" sz="3200" b="0" i="1" smtClean="0">
                                          <a:solidFill>
                                            <a:srgbClr val="339933"/>
                                          </a:solidFill>
                                          <a:latin typeface="Cambria Math" panose="02040503050406030204" pitchFamily="18" charset="0"/>
                                        </a:rPr>
                                        <m:t>0.5</m:t>
                                      </m:r>
                                    </m:sup>
                                  </m:sSup>
                                </m:e>
                              </m:func>
                              <m:r>
                                <a:rPr lang="en-SG" sz="3200" b="0" i="1" smtClean="0">
                                  <a:latin typeface="Cambria Math" panose="02040503050406030204" pitchFamily="18" charset="0"/>
                                </a:rPr>
                                <m:t>, </m:t>
                              </m:r>
                            </m:e>
                          </m:func>
                        </m:e>
                      </m:func>
                    </m:oMath>
                  </m:oMathPara>
                </a14:m>
                <a:endParaRPr lang="en-SG" sz="3200" dirty="0" smtClean="0"/>
              </a:p>
              <a:p>
                <a:pPr>
                  <a:spcBef>
                    <a:spcPts val="600"/>
                  </a:spcBef>
                  <a:spcAft>
                    <a:spcPts val="600"/>
                  </a:spcAft>
                </a:pPr>
                <a14:m>
                  <m:oMath xmlns:m="http://schemas.openxmlformats.org/officeDocument/2006/math">
                    <m:r>
                      <a:rPr lang="en-SG" sz="3200" i="1" smtClean="0">
                        <a:solidFill>
                          <a:srgbClr val="339933"/>
                        </a:solidFill>
                        <a:latin typeface="Cambria Math" panose="02040503050406030204" pitchFamily="18" charset="0"/>
                      </a:rPr>
                      <m:t>70</m:t>
                    </m:r>
                    <m:r>
                      <a:rPr lang="en-SG" sz="3200" i="1" smtClean="0">
                        <a:solidFill>
                          <a:srgbClr val="339933"/>
                        </a:solidFill>
                        <a:latin typeface="Cambria Math" panose="02040503050406030204" pitchFamily="18" charset="0"/>
                      </a:rPr>
                      <m:t>𝑛</m:t>
                    </m:r>
                    <m:r>
                      <a:rPr lang="en-SG" sz="3200" i="1">
                        <a:latin typeface="Cambria Math" panose="02040503050406030204" pitchFamily="18" charset="0"/>
                      </a:rPr>
                      <m:t>, </m:t>
                    </m:r>
                    <m:sSup>
                      <m:sSupPr>
                        <m:ctrlPr>
                          <a:rPr lang="en-SG" sz="3200" i="1" smtClean="0">
                            <a:solidFill>
                              <a:srgbClr val="339933"/>
                            </a:solidFill>
                            <a:latin typeface="Cambria Math" panose="02040503050406030204" pitchFamily="18" charset="0"/>
                          </a:rPr>
                        </m:ctrlPr>
                      </m:sSupPr>
                      <m:e>
                        <m:r>
                          <a:rPr lang="en-SG" sz="3200" i="1">
                            <a:solidFill>
                              <a:srgbClr val="339933"/>
                            </a:solidFill>
                            <a:latin typeface="Cambria Math" panose="02040503050406030204" pitchFamily="18" charset="0"/>
                          </a:rPr>
                          <m:t>2</m:t>
                        </m:r>
                      </m:e>
                      <m:sup>
                        <m:r>
                          <a:rPr lang="en-SG" sz="3200" i="1">
                            <a:solidFill>
                              <a:srgbClr val="339933"/>
                            </a:solidFill>
                            <a:latin typeface="Cambria Math" panose="02040503050406030204" pitchFamily="18" charset="0"/>
                          </a:rPr>
                          <m:t>𝑛</m:t>
                        </m:r>
                      </m:sup>
                    </m:sSup>
                    <m:r>
                      <a:rPr lang="en-SG" sz="3200" i="1">
                        <a:latin typeface="Cambria Math" panose="02040503050406030204" pitchFamily="18" charset="0"/>
                      </a:rPr>
                      <m:t>, </m:t>
                    </m:r>
                    <m:sSup>
                      <m:sSupPr>
                        <m:ctrlPr>
                          <a:rPr lang="en-SG" sz="3200" i="1" smtClean="0">
                            <a:solidFill>
                              <a:srgbClr val="339933"/>
                            </a:solidFill>
                            <a:latin typeface="Cambria Math" panose="02040503050406030204" pitchFamily="18" charset="0"/>
                          </a:rPr>
                        </m:ctrlPr>
                      </m:sSupPr>
                      <m:e>
                        <m:d>
                          <m:dPr>
                            <m:ctrlPr>
                              <a:rPr lang="en-SG" sz="3200" i="1">
                                <a:solidFill>
                                  <a:srgbClr val="339933"/>
                                </a:solidFill>
                                <a:latin typeface="Cambria Math" panose="02040503050406030204" pitchFamily="18" charset="0"/>
                              </a:rPr>
                            </m:ctrlPr>
                          </m:dPr>
                          <m:e>
                            <m:func>
                              <m:funcPr>
                                <m:ctrlPr>
                                  <a:rPr lang="en-SG" sz="3200" i="1">
                                    <a:solidFill>
                                      <a:srgbClr val="339933"/>
                                    </a:solidFill>
                                    <a:latin typeface="Cambria Math" panose="02040503050406030204" pitchFamily="18" charset="0"/>
                                  </a:rPr>
                                </m:ctrlPr>
                              </m:funcPr>
                              <m:fName>
                                <m:r>
                                  <m:rPr>
                                    <m:sty m:val="p"/>
                                  </m:rPr>
                                  <a:rPr lang="en-SG" sz="3200">
                                    <a:solidFill>
                                      <a:srgbClr val="339933"/>
                                    </a:solidFill>
                                    <a:latin typeface="Cambria Math" panose="02040503050406030204" pitchFamily="18" charset="0"/>
                                  </a:rPr>
                                  <m:t>lg</m:t>
                                </m:r>
                              </m:fName>
                              <m:e>
                                <m:r>
                                  <a:rPr lang="en-SG" sz="3200" i="1">
                                    <a:solidFill>
                                      <a:srgbClr val="339933"/>
                                    </a:solidFill>
                                    <a:latin typeface="Cambria Math" panose="02040503050406030204" pitchFamily="18" charset="0"/>
                                  </a:rPr>
                                  <m:t>𝑛</m:t>
                                </m:r>
                              </m:e>
                            </m:func>
                          </m:e>
                        </m:d>
                      </m:e>
                      <m:sup>
                        <m:r>
                          <a:rPr lang="en-SG" sz="3200" i="1">
                            <a:solidFill>
                              <a:srgbClr val="339933"/>
                            </a:solidFill>
                            <a:latin typeface="Cambria Math" panose="02040503050406030204" pitchFamily="18" charset="0"/>
                          </a:rPr>
                          <m:t>5</m:t>
                        </m:r>
                      </m:sup>
                    </m:sSup>
                    <m:r>
                      <a:rPr lang="en-SG" sz="3200" i="1">
                        <a:latin typeface="Cambria Math" panose="02040503050406030204" pitchFamily="18" charset="0"/>
                      </a:rPr>
                      <m:t>,</m:t>
                    </m:r>
                    <m:r>
                      <a:rPr lang="en-SG" sz="3200" b="0" i="1" smtClean="0">
                        <a:latin typeface="Cambria Math" panose="02040503050406030204" pitchFamily="18" charset="0"/>
                      </a:rPr>
                      <m:t> </m:t>
                    </m:r>
                    <m:sSup>
                      <m:sSupPr>
                        <m:ctrlPr>
                          <a:rPr lang="en-SG" sz="3200" b="0" i="1" smtClean="0">
                            <a:solidFill>
                              <a:srgbClr val="339933"/>
                            </a:solidFill>
                            <a:latin typeface="Cambria Math" panose="02040503050406030204" pitchFamily="18" charset="0"/>
                          </a:rPr>
                        </m:ctrlPr>
                      </m:sSupPr>
                      <m:e>
                        <m:r>
                          <a:rPr lang="en-SG" sz="3200" b="0" i="1" smtClean="0">
                            <a:solidFill>
                              <a:srgbClr val="339933"/>
                            </a:solidFill>
                            <a:latin typeface="Cambria Math" panose="02040503050406030204" pitchFamily="18" charset="0"/>
                          </a:rPr>
                          <m:t>𝑛</m:t>
                        </m:r>
                      </m:e>
                      <m:sup>
                        <m:r>
                          <a:rPr lang="en-SG" sz="3200" b="0" i="1" smtClean="0">
                            <a:solidFill>
                              <a:srgbClr val="339933"/>
                            </a:solidFill>
                            <a:latin typeface="Cambria Math" panose="02040503050406030204" pitchFamily="18" charset="0"/>
                          </a:rPr>
                          <m:t>2</m:t>
                        </m:r>
                      </m:sup>
                    </m:sSup>
                    <m:r>
                      <a:rPr lang="en-SG" sz="3200" b="0" i="1" smtClean="0">
                        <a:solidFill>
                          <a:srgbClr val="339933"/>
                        </a:solidFill>
                        <a:latin typeface="Cambria Math" panose="02040503050406030204" pitchFamily="18" charset="0"/>
                      </a:rPr>
                      <m:t>+100</m:t>
                    </m:r>
                    <m:r>
                      <a:rPr lang="en-SG" sz="3200" b="0" i="1" smtClean="0">
                        <a:solidFill>
                          <a:srgbClr val="339933"/>
                        </a:solidFill>
                        <a:latin typeface="Cambria Math" panose="02040503050406030204" pitchFamily="18" charset="0"/>
                      </a:rPr>
                      <m:t>𝑛</m:t>
                    </m:r>
                    <m:r>
                      <a:rPr lang="en-SG" sz="3200" b="0" i="1" smtClean="0">
                        <a:latin typeface="Cambria Math" panose="02040503050406030204" pitchFamily="18" charset="0"/>
                      </a:rPr>
                      <m:t>, </m:t>
                    </m:r>
                    <m:sSup>
                      <m:sSupPr>
                        <m:ctrlPr>
                          <a:rPr lang="en-SG" sz="3200" b="0" i="1" smtClean="0">
                            <a:solidFill>
                              <a:srgbClr val="339933"/>
                            </a:solidFill>
                            <a:latin typeface="Cambria Math" panose="02040503050406030204" pitchFamily="18" charset="0"/>
                          </a:rPr>
                        </m:ctrlPr>
                      </m:sSupPr>
                      <m:e>
                        <m:r>
                          <a:rPr lang="en-SG" sz="3200" b="0" i="1" smtClean="0">
                            <a:solidFill>
                              <a:srgbClr val="339933"/>
                            </a:solidFill>
                            <a:latin typeface="Cambria Math" panose="02040503050406030204" pitchFamily="18" charset="0"/>
                          </a:rPr>
                          <m:t>𝑛</m:t>
                        </m:r>
                      </m:e>
                      <m:sup>
                        <m:r>
                          <a:rPr lang="en-SG" sz="3200" b="0" i="1" smtClean="0">
                            <a:solidFill>
                              <a:srgbClr val="339933"/>
                            </a:solidFill>
                            <a:latin typeface="Cambria Math" panose="02040503050406030204" pitchFamily="18" charset="0"/>
                          </a:rPr>
                          <m:t>3</m:t>
                        </m:r>
                      </m:sup>
                    </m:sSup>
                    <m:r>
                      <a:rPr lang="en-SG" sz="3200" b="0" i="1" smtClean="0">
                        <a:latin typeface="Cambria Math" panose="02040503050406030204" pitchFamily="18" charset="0"/>
                      </a:rPr>
                      <m:t>, </m:t>
                    </m:r>
                    <m:r>
                      <a:rPr lang="en-SG" sz="3200" b="0" i="1" smtClean="0">
                        <a:solidFill>
                          <a:srgbClr val="339933"/>
                        </a:solidFill>
                        <a:latin typeface="Cambria Math" panose="02040503050406030204" pitchFamily="18" charset="0"/>
                      </a:rPr>
                      <m:t>𝑛</m:t>
                    </m:r>
                    <m:func>
                      <m:funcPr>
                        <m:ctrlPr>
                          <a:rPr lang="en-SG" sz="3200" b="0" i="1" smtClean="0">
                            <a:solidFill>
                              <a:srgbClr val="339933"/>
                            </a:solidFill>
                            <a:latin typeface="Cambria Math" panose="02040503050406030204" pitchFamily="18" charset="0"/>
                          </a:rPr>
                        </m:ctrlPr>
                      </m:funcPr>
                      <m:fName>
                        <m:r>
                          <m:rPr>
                            <m:sty m:val="p"/>
                          </m:rPr>
                          <a:rPr lang="en-SG" sz="3200" b="0" i="0" smtClean="0">
                            <a:solidFill>
                              <a:srgbClr val="339933"/>
                            </a:solidFill>
                            <a:latin typeface="Cambria Math" panose="02040503050406030204" pitchFamily="18" charset="0"/>
                          </a:rPr>
                          <m:t>lg</m:t>
                        </m:r>
                      </m:fName>
                      <m:e>
                        <m:r>
                          <a:rPr lang="en-SG" sz="3200" b="0" i="1" smtClean="0">
                            <a:solidFill>
                              <a:srgbClr val="339933"/>
                            </a:solidFill>
                            <a:latin typeface="Cambria Math" panose="02040503050406030204" pitchFamily="18" charset="0"/>
                          </a:rPr>
                          <m:t>𝑛</m:t>
                        </m:r>
                      </m:e>
                    </m:func>
                    <m:r>
                      <a:rPr lang="en-SG" sz="3200" b="0" i="1" smtClean="0">
                        <a:latin typeface="Cambria Math" panose="02040503050406030204" pitchFamily="18" charset="0"/>
                      </a:rPr>
                      <m:t> </m:t>
                    </m:r>
                  </m:oMath>
                </a14:m>
                <a:r>
                  <a:rPr lang="en-SG" sz="3200" dirty="0" smtClean="0"/>
                  <a:t> </a:t>
                </a:r>
                <a:endParaRPr lang="en-SG" sz="3200" dirty="0"/>
              </a:p>
            </p:txBody>
          </p:sp>
        </mc:Choice>
        <mc:Fallback xmlns="">
          <p:sp>
            <p:nvSpPr>
              <p:cNvPr id="9" name="TextBox 8"/>
              <p:cNvSpPr txBox="1">
                <a:spLocks noRot="1" noChangeAspect="1" noMove="1" noResize="1" noEditPoints="1" noAdjustHandles="1" noChangeArrowheads="1" noChangeShapeType="1" noTextEdit="1"/>
              </p:cNvSpPr>
              <p:nvPr/>
            </p:nvSpPr>
            <p:spPr>
              <a:xfrm>
                <a:off x="598712" y="1610592"/>
                <a:ext cx="10755088" cy="1207831"/>
              </a:xfrm>
              <a:prstGeom prst="rect">
                <a:avLst/>
              </a:prstGeom>
              <a:blipFill>
                <a:blip r:embed="rId3"/>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675247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Classes of functions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pPr marL="0" indent="0">
                  <a:lnSpc>
                    <a:spcPct val="100000"/>
                  </a:lnSpc>
                  <a:spcBef>
                    <a:spcPts val="600"/>
                  </a:spcBef>
                  <a:spcAft>
                    <a:spcPts val="600"/>
                  </a:spcAft>
                  <a:buNone/>
                </a:pPr>
                <a14:m>
                  <m:oMathPara xmlns:m="http://schemas.openxmlformats.org/officeDocument/2006/math">
                    <m:oMathParaPr>
                      <m:jc m:val="left"/>
                    </m:oMathParaPr>
                    <m:oMath xmlns:m="http://schemas.openxmlformats.org/officeDocument/2006/math">
                      <m:sSup>
                        <m:sSupPr>
                          <m:ctrlPr>
                            <a:rPr lang="en-SG" sz="2800" i="1" smtClean="0">
                              <a:solidFill>
                                <a:srgbClr val="C00000"/>
                              </a:solidFill>
                              <a:latin typeface="Cambria Math" panose="02040503050406030204" pitchFamily="18" charset="0"/>
                            </a:rPr>
                          </m:ctrlPr>
                        </m:sSupPr>
                        <m:e>
                          <m:r>
                            <a:rPr lang="en-SG" sz="2800" b="0" i="1" smtClean="0">
                              <a:solidFill>
                                <a:srgbClr val="C00000"/>
                              </a:solidFill>
                              <a:latin typeface="Cambria Math" panose="02040503050406030204" pitchFamily="18" charset="0"/>
                            </a:rPr>
                            <m:t>2</m:t>
                          </m:r>
                        </m:e>
                        <m:sup>
                          <m:r>
                            <a:rPr lang="en-SG" sz="2800" b="0" i="1" smtClean="0">
                              <a:solidFill>
                                <a:srgbClr val="C00000"/>
                              </a:solidFill>
                              <a:latin typeface="Cambria Math" panose="02040503050406030204" pitchFamily="18" charset="0"/>
                            </a:rPr>
                            <m:t>1000</m:t>
                          </m:r>
                        </m:sup>
                      </m:sSup>
                      <m:r>
                        <a:rPr lang="en-SG" sz="2800" b="0" i="1" smtClean="0">
                          <a:solidFill>
                            <a:srgbClr val="C00000"/>
                          </a:solidFill>
                          <a:latin typeface="Cambria Math" panose="02040503050406030204" pitchFamily="18" charset="0"/>
                        </a:rPr>
                        <m:t>, </m:t>
                      </m:r>
                    </m:oMath>
                  </m:oMathPara>
                </a14:m>
                <a:endParaRPr lang="en-SG" sz="2800" b="0" i="1" dirty="0" smtClean="0">
                  <a:solidFill>
                    <a:srgbClr val="C00000"/>
                  </a:solidFill>
                  <a:latin typeface="Cambria Math" panose="02040503050406030204" pitchFamily="18" charset="0"/>
                </a:endParaRPr>
              </a:p>
              <a:p>
                <a:pPr marL="0" indent="0">
                  <a:lnSpc>
                    <a:spcPct val="100000"/>
                  </a:lnSpc>
                  <a:spcBef>
                    <a:spcPts val="600"/>
                  </a:spcBef>
                  <a:spcAft>
                    <a:spcPts val="600"/>
                  </a:spcAft>
                  <a:buNone/>
                </a:pPr>
                <a14:m>
                  <m:oMathPara xmlns:m="http://schemas.openxmlformats.org/officeDocument/2006/math">
                    <m:oMathParaPr>
                      <m:jc m:val="left"/>
                    </m:oMathParaPr>
                    <m:oMath xmlns:m="http://schemas.openxmlformats.org/officeDocument/2006/math">
                      <m:func>
                        <m:funcPr>
                          <m:ctrlPr>
                            <a:rPr lang="en-SG" sz="2800" b="0" i="1" smtClean="0">
                              <a:solidFill>
                                <a:srgbClr val="C00000"/>
                              </a:solidFill>
                              <a:latin typeface="Cambria Math" panose="02040503050406030204" pitchFamily="18" charset="0"/>
                            </a:rPr>
                          </m:ctrlPr>
                        </m:funcPr>
                        <m:fName>
                          <m:sSub>
                            <m:sSubPr>
                              <m:ctrlPr>
                                <a:rPr lang="en-SG" sz="2800" b="0" i="1" smtClean="0">
                                  <a:solidFill>
                                    <a:srgbClr val="C00000"/>
                                  </a:solidFill>
                                  <a:latin typeface="Cambria Math" panose="02040503050406030204" pitchFamily="18" charset="0"/>
                                </a:rPr>
                              </m:ctrlPr>
                            </m:sSubPr>
                            <m:e>
                              <m:r>
                                <m:rPr>
                                  <m:sty m:val="p"/>
                                </m:rPr>
                                <a:rPr lang="en-SG" sz="2800" b="0" i="0" smtClean="0">
                                  <a:solidFill>
                                    <a:srgbClr val="C00000"/>
                                  </a:solidFill>
                                  <a:latin typeface="Cambria Math" panose="02040503050406030204" pitchFamily="18" charset="0"/>
                                </a:rPr>
                                <m:t>log</m:t>
                              </m:r>
                            </m:e>
                            <m:sub>
                              <m:r>
                                <a:rPr lang="en-SG" sz="2800" b="0" i="1" smtClean="0">
                                  <a:solidFill>
                                    <a:srgbClr val="C00000"/>
                                  </a:solidFill>
                                  <a:latin typeface="Cambria Math" panose="02040503050406030204" pitchFamily="18" charset="0"/>
                                </a:rPr>
                                <m:t>3</m:t>
                              </m:r>
                            </m:sub>
                          </m:sSub>
                        </m:fName>
                        <m:e>
                          <m:d>
                            <m:dPr>
                              <m:ctrlPr>
                                <a:rPr lang="en-SG" sz="2800" b="0" i="1" smtClean="0">
                                  <a:solidFill>
                                    <a:srgbClr val="C00000"/>
                                  </a:solidFill>
                                  <a:latin typeface="Cambria Math" panose="02040503050406030204" pitchFamily="18" charset="0"/>
                                </a:rPr>
                              </m:ctrlPr>
                            </m:dPr>
                            <m:e>
                              <m:sSup>
                                <m:sSupPr>
                                  <m:ctrlPr>
                                    <a:rPr lang="en-SG" sz="2800" b="0" i="1" smtClean="0">
                                      <a:solidFill>
                                        <a:srgbClr val="C00000"/>
                                      </a:solidFill>
                                      <a:latin typeface="Cambria Math" panose="02040503050406030204" pitchFamily="18" charset="0"/>
                                    </a:rPr>
                                  </m:ctrlPr>
                                </m:sSupPr>
                                <m:e>
                                  <m:r>
                                    <a:rPr lang="en-SG" sz="2800" b="0" i="1" smtClean="0">
                                      <a:solidFill>
                                        <a:srgbClr val="C00000"/>
                                      </a:solidFill>
                                      <a:latin typeface="Cambria Math" panose="02040503050406030204" pitchFamily="18" charset="0"/>
                                    </a:rPr>
                                    <m:t>3</m:t>
                                  </m:r>
                                </m:e>
                                <m:sup>
                                  <m:func>
                                    <m:funcPr>
                                      <m:ctrlPr>
                                        <a:rPr lang="en-SG" sz="2800" b="0" i="1" smtClean="0">
                                          <a:solidFill>
                                            <a:srgbClr val="C00000"/>
                                          </a:solidFill>
                                          <a:latin typeface="Cambria Math" panose="02040503050406030204" pitchFamily="18" charset="0"/>
                                        </a:rPr>
                                      </m:ctrlPr>
                                    </m:funcPr>
                                    <m:fName>
                                      <m:r>
                                        <m:rPr>
                                          <m:sty m:val="p"/>
                                        </m:rPr>
                                        <a:rPr lang="en-SG" sz="2800" b="0" i="0" smtClean="0">
                                          <a:solidFill>
                                            <a:srgbClr val="C00000"/>
                                          </a:solidFill>
                                          <a:latin typeface="Cambria Math" panose="02040503050406030204" pitchFamily="18" charset="0"/>
                                        </a:rPr>
                                        <m:t>lg</m:t>
                                      </m:r>
                                    </m:fName>
                                    <m:e>
                                      <m:func>
                                        <m:funcPr>
                                          <m:ctrlPr>
                                            <a:rPr lang="en-SG" sz="2800" b="0" i="1" smtClean="0">
                                              <a:solidFill>
                                                <a:srgbClr val="C00000"/>
                                              </a:solidFill>
                                              <a:latin typeface="Cambria Math" panose="02040503050406030204" pitchFamily="18" charset="0"/>
                                            </a:rPr>
                                          </m:ctrlPr>
                                        </m:funcPr>
                                        <m:fName>
                                          <m:r>
                                            <m:rPr>
                                              <m:sty m:val="p"/>
                                            </m:rPr>
                                            <a:rPr lang="en-SG" sz="2800" b="0" i="0" smtClean="0">
                                              <a:solidFill>
                                                <a:srgbClr val="C00000"/>
                                              </a:solidFill>
                                              <a:latin typeface="Cambria Math" panose="02040503050406030204" pitchFamily="18" charset="0"/>
                                            </a:rPr>
                                            <m:t>lg</m:t>
                                          </m:r>
                                        </m:fName>
                                        <m:e>
                                          <m:r>
                                            <a:rPr lang="en-SG" sz="2800" b="0" i="1" smtClean="0">
                                              <a:solidFill>
                                                <a:srgbClr val="C00000"/>
                                              </a:solidFill>
                                              <a:latin typeface="Cambria Math" panose="02040503050406030204" pitchFamily="18" charset="0"/>
                                            </a:rPr>
                                            <m:t>𝑛</m:t>
                                          </m:r>
                                        </m:e>
                                      </m:func>
                                    </m:e>
                                  </m:func>
                                </m:sup>
                              </m:sSup>
                            </m:e>
                          </m:d>
                        </m:e>
                      </m:func>
                      <m:r>
                        <a:rPr lang="en-SG" sz="2800" b="0" i="1" smtClean="0">
                          <a:solidFill>
                            <a:srgbClr val="C00000"/>
                          </a:solidFill>
                          <a:latin typeface="Cambria Math" panose="02040503050406030204" pitchFamily="18" charset="0"/>
                        </a:rPr>
                        <m:t>, </m:t>
                      </m:r>
                    </m:oMath>
                  </m:oMathPara>
                </a14:m>
                <a:endParaRPr lang="en-SG" sz="2800" b="0" i="1" dirty="0" smtClean="0">
                  <a:solidFill>
                    <a:srgbClr val="C00000"/>
                  </a:solidFill>
                  <a:latin typeface="Cambria Math" panose="02040503050406030204" pitchFamily="18" charset="0"/>
                </a:endParaRPr>
              </a:p>
              <a:p>
                <a:pPr marL="0" indent="0">
                  <a:lnSpc>
                    <a:spcPct val="100000"/>
                  </a:lnSpc>
                  <a:spcBef>
                    <a:spcPts val="600"/>
                  </a:spcBef>
                  <a:spcAft>
                    <a:spcPts val="600"/>
                  </a:spcAft>
                  <a:buNone/>
                </a:pPr>
                <a14:m>
                  <m:oMathPara xmlns:m="http://schemas.openxmlformats.org/officeDocument/2006/math">
                    <m:oMathParaPr>
                      <m:jc m:val="left"/>
                    </m:oMathParaPr>
                    <m:oMath xmlns:m="http://schemas.openxmlformats.org/officeDocument/2006/math">
                      <m:sSup>
                        <m:sSupPr>
                          <m:ctrlPr>
                            <a:rPr lang="en-SG" sz="2800" i="1">
                              <a:solidFill>
                                <a:srgbClr val="C00000"/>
                              </a:solidFill>
                              <a:latin typeface="Cambria Math" panose="02040503050406030204" pitchFamily="18" charset="0"/>
                            </a:rPr>
                          </m:ctrlPr>
                        </m:sSupPr>
                        <m:e>
                          <m:d>
                            <m:dPr>
                              <m:ctrlPr>
                                <a:rPr lang="en-SG" sz="2800" i="1">
                                  <a:solidFill>
                                    <a:srgbClr val="C00000"/>
                                  </a:solidFill>
                                  <a:latin typeface="Cambria Math" panose="02040503050406030204" pitchFamily="18" charset="0"/>
                                </a:rPr>
                              </m:ctrlPr>
                            </m:dPr>
                            <m:e>
                              <m:func>
                                <m:funcPr>
                                  <m:ctrlPr>
                                    <a:rPr lang="en-SG" sz="2800" i="1">
                                      <a:solidFill>
                                        <a:srgbClr val="C00000"/>
                                      </a:solidFill>
                                      <a:latin typeface="Cambria Math" panose="02040503050406030204" pitchFamily="18" charset="0"/>
                                    </a:rPr>
                                  </m:ctrlPr>
                                </m:funcPr>
                                <m:fName>
                                  <m:r>
                                    <m:rPr>
                                      <m:sty m:val="p"/>
                                    </m:rPr>
                                    <a:rPr lang="en-SG" sz="2800">
                                      <a:solidFill>
                                        <a:srgbClr val="C00000"/>
                                      </a:solidFill>
                                      <a:latin typeface="Cambria Math" panose="02040503050406030204" pitchFamily="18" charset="0"/>
                                    </a:rPr>
                                    <m:t>lg</m:t>
                                  </m:r>
                                </m:fName>
                                <m:e>
                                  <m:r>
                                    <a:rPr lang="en-SG" sz="2800" i="1">
                                      <a:solidFill>
                                        <a:srgbClr val="C00000"/>
                                      </a:solidFill>
                                      <a:latin typeface="Cambria Math" panose="02040503050406030204" pitchFamily="18" charset="0"/>
                                    </a:rPr>
                                    <m:t>𝑛</m:t>
                                  </m:r>
                                </m:e>
                              </m:func>
                            </m:e>
                          </m:d>
                        </m:e>
                        <m:sup>
                          <m:r>
                            <a:rPr lang="en-SG" sz="2800" i="1">
                              <a:solidFill>
                                <a:srgbClr val="C00000"/>
                              </a:solidFill>
                              <a:latin typeface="Cambria Math" panose="02040503050406030204" pitchFamily="18" charset="0"/>
                            </a:rPr>
                            <m:t>5</m:t>
                          </m:r>
                        </m:sup>
                      </m:sSup>
                      <m:r>
                        <a:rPr lang="en-SG" sz="2800" b="0" i="1" smtClean="0">
                          <a:solidFill>
                            <a:srgbClr val="C00000"/>
                          </a:solidFill>
                          <a:latin typeface="Cambria Math" panose="02040503050406030204" pitchFamily="18" charset="0"/>
                        </a:rPr>
                        <m:t>,</m:t>
                      </m:r>
                    </m:oMath>
                  </m:oMathPara>
                </a14:m>
                <a:endParaRPr lang="en-SG" sz="2800" b="0" i="1" dirty="0" smtClean="0">
                  <a:solidFill>
                    <a:srgbClr val="C00000"/>
                  </a:solidFill>
                  <a:latin typeface="Cambria Math" panose="02040503050406030204" pitchFamily="18" charset="0"/>
                </a:endParaRPr>
              </a:p>
              <a:p>
                <a:pPr marL="0" indent="0">
                  <a:lnSpc>
                    <a:spcPct val="100000"/>
                  </a:lnSpc>
                  <a:spcBef>
                    <a:spcPts val="600"/>
                  </a:spcBef>
                  <a:spcAft>
                    <a:spcPts val="600"/>
                  </a:spcAft>
                  <a:buNone/>
                </a:pPr>
                <a14:m>
                  <m:oMathPara xmlns:m="http://schemas.openxmlformats.org/officeDocument/2006/math">
                    <m:oMathParaPr>
                      <m:jc m:val="left"/>
                    </m:oMathParaPr>
                    <m:oMath xmlns:m="http://schemas.openxmlformats.org/officeDocument/2006/math">
                      <m:sSup>
                        <m:sSupPr>
                          <m:ctrlPr>
                            <a:rPr lang="en-SG" sz="2800" b="0" i="1" smtClean="0">
                              <a:solidFill>
                                <a:srgbClr val="C00000"/>
                              </a:solidFill>
                              <a:latin typeface="Cambria Math" panose="02040503050406030204" pitchFamily="18" charset="0"/>
                            </a:rPr>
                          </m:ctrlPr>
                        </m:sSupPr>
                        <m:e>
                          <m:r>
                            <a:rPr lang="en-SG" sz="2800" b="0" i="1" smtClean="0">
                              <a:solidFill>
                                <a:srgbClr val="C00000"/>
                              </a:solidFill>
                              <a:latin typeface="Cambria Math" panose="02040503050406030204" pitchFamily="18" charset="0"/>
                            </a:rPr>
                            <m:t>𝑛</m:t>
                          </m:r>
                        </m:e>
                        <m:sup>
                          <m:r>
                            <a:rPr lang="en-SG" sz="2800" b="1" i="1" smtClean="0">
                              <a:solidFill>
                                <a:srgbClr val="C00000"/>
                              </a:solidFill>
                              <a:latin typeface="Cambria Math" panose="02040503050406030204" pitchFamily="18" charset="0"/>
                            </a:rPr>
                            <m:t>𝟎</m:t>
                          </m:r>
                          <m:r>
                            <a:rPr lang="en-SG" sz="2800" b="1" i="1" smtClean="0">
                              <a:solidFill>
                                <a:srgbClr val="C00000"/>
                              </a:solidFill>
                              <a:latin typeface="Cambria Math" panose="02040503050406030204" pitchFamily="18" charset="0"/>
                            </a:rPr>
                            <m:t>.</m:t>
                          </m:r>
                          <m:r>
                            <a:rPr lang="en-SG" sz="2800" b="1" i="1" smtClean="0">
                              <a:solidFill>
                                <a:srgbClr val="C00000"/>
                              </a:solidFill>
                              <a:latin typeface="Cambria Math" panose="02040503050406030204" pitchFamily="18" charset="0"/>
                            </a:rPr>
                            <m:t>𝟓</m:t>
                          </m:r>
                        </m:sup>
                      </m:sSup>
                      <m:r>
                        <a:rPr lang="en-SG" sz="2800" b="0" i="1" smtClean="0">
                          <a:solidFill>
                            <a:srgbClr val="C00000"/>
                          </a:solidFill>
                          <a:latin typeface="Cambria Math" panose="02040503050406030204" pitchFamily="18" charset="0"/>
                        </a:rPr>
                        <m:t>, </m:t>
                      </m:r>
                    </m:oMath>
                  </m:oMathPara>
                </a14:m>
                <a:endParaRPr lang="en-SG" sz="2800" b="0" i="1" dirty="0" smtClean="0">
                  <a:solidFill>
                    <a:srgbClr val="C00000"/>
                  </a:solidFill>
                  <a:latin typeface="Cambria Math" panose="02040503050406030204" pitchFamily="18" charset="0"/>
                </a:endParaRPr>
              </a:p>
              <a:p>
                <a:pPr marL="0" indent="0">
                  <a:lnSpc>
                    <a:spcPct val="100000"/>
                  </a:lnSpc>
                  <a:spcBef>
                    <a:spcPts val="600"/>
                  </a:spcBef>
                  <a:spcAft>
                    <a:spcPts val="600"/>
                  </a:spcAft>
                  <a:buNone/>
                </a:pPr>
                <a14:m>
                  <m:oMathPara xmlns:m="http://schemas.openxmlformats.org/officeDocument/2006/math">
                    <m:oMathParaPr>
                      <m:jc m:val="left"/>
                    </m:oMathParaPr>
                    <m:oMath xmlns:m="http://schemas.openxmlformats.org/officeDocument/2006/math">
                      <m:sSup>
                        <m:sSupPr>
                          <m:ctrlPr>
                            <a:rPr lang="en-SG" sz="2800" b="0" i="1" smtClean="0">
                              <a:solidFill>
                                <a:srgbClr val="C00000"/>
                              </a:solidFill>
                              <a:latin typeface="Cambria Math" panose="02040503050406030204" pitchFamily="18" charset="0"/>
                            </a:rPr>
                          </m:ctrlPr>
                        </m:sSupPr>
                        <m:e>
                          <m:r>
                            <a:rPr lang="en-SG" sz="2800" b="0" i="1" smtClean="0">
                              <a:solidFill>
                                <a:srgbClr val="C00000"/>
                              </a:solidFill>
                              <a:latin typeface="Cambria Math" panose="02040503050406030204" pitchFamily="18" charset="0"/>
                            </a:rPr>
                            <m:t>2</m:t>
                          </m:r>
                        </m:e>
                        <m:sup>
                          <m:func>
                            <m:funcPr>
                              <m:ctrlPr>
                                <a:rPr lang="en-SG" sz="2800" b="0" i="1" smtClean="0">
                                  <a:solidFill>
                                    <a:srgbClr val="C00000"/>
                                  </a:solidFill>
                                  <a:latin typeface="Cambria Math" panose="02040503050406030204" pitchFamily="18" charset="0"/>
                                </a:rPr>
                              </m:ctrlPr>
                            </m:funcPr>
                            <m:fName>
                              <m:r>
                                <m:rPr>
                                  <m:sty m:val="p"/>
                                </m:rPr>
                                <a:rPr lang="en-SG" sz="2800" b="0" i="0" smtClean="0">
                                  <a:solidFill>
                                    <a:srgbClr val="C00000"/>
                                  </a:solidFill>
                                  <a:latin typeface="Cambria Math" panose="02040503050406030204" pitchFamily="18" charset="0"/>
                                </a:rPr>
                                <m:t>lg</m:t>
                              </m:r>
                            </m:fName>
                            <m:e>
                              <m:r>
                                <a:rPr lang="en-SG" sz="2800" b="0" i="1" smtClean="0">
                                  <a:solidFill>
                                    <a:srgbClr val="C00000"/>
                                  </a:solidFill>
                                  <a:latin typeface="Cambria Math" panose="02040503050406030204" pitchFamily="18" charset="0"/>
                                </a:rPr>
                                <m:t>𝑛</m:t>
                              </m:r>
                            </m:e>
                          </m:func>
                        </m:sup>
                      </m:sSup>
                      <m:r>
                        <a:rPr lang="en-SG" sz="2800" b="0" i="1" smtClean="0">
                          <a:solidFill>
                            <a:srgbClr val="C00000"/>
                          </a:solidFill>
                          <a:latin typeface="Cambria Math" panose="02040503050406030204" pitchFamily="18" charset="0"/>
                        </a:rPr>
                        <m:t>, 50</m:t>
                      </m:r>
                      <m:r>
                        <a:rPr lang="en-SG" sz="2800" b="0" i="1" smtClean="0">
                          <a:solidFill>
                            <a:srgbClr val="C00000"/>
                          </a:solidFill>
                          <a:latin typeface="Cambria Math" panose="02040503050406030204" pitchFamily="18" charset="0"/>
                        </a:rPr>
                        <m:t>𝑛</m:t>
                      </m:r>
                      <m:r>
                        <a:rPr lang="en-SG" sz="2800" b="0" i="1" smtClean="0">
                          <a:solidFill>
                            <a:srgbClr val="C00000"/>
                          </a:solidFill>
                          <a:latin typeface="Cambria Math" panose="02040503050406030204" pitchFamily="18" charset="0"/>
                        </a:rPr>
                        <m:t>+100</m:t>
                      </m:r>
                      <m:func>
                        <m:funcPr>
                          <m:ctrlPr>
                            <a:rPr lang="en-SG" sz="2800" b="0" i="1" smtClean="0">
                              <a:solidFill>
                                <a:srgbClr val="C00000"/>
                              </a:solidFill>
                              <a:latin typeface="Cambria Math" panose="02040503050406030204" pitchFamily="18" charset="0"/>
                            </a:rPr>
                          </m:ctrlPr>
                        </m:funcPr>
                        <m:fName>
                          <m:r>
                            <m:rPr>
                              <m:sty m:val="p"/>
                            </m:rPr>
                            <a:rPr lang="en-SG" sz="2800" b="0" i="0" smtClean="0">
                              <a:solidFill>
                                <a:srgbClr val="C00000"/>
                              </a:solidFill>
                              <a:latin typeface="Cambria Math" panose="02040503050406030204" pitchFamily="18" charset="0"/>
                            </a:rPr>
                            <m:t>lg</m:t>
                          </m:r>
                        </m:fName>
                        <m:e>
                          <m:r>
                            <a:rPr lang="en-SG" sz="2800" b="0" i="1" smtClean="0">
                              <a:solidFill>
                                <a:srgbClr val="C00000"/>
                              </a:solidFill>
                              <a:latin typeface="Cambria Math" panose="02040503050406030204" pitchFamily="18" charset="0"/>
                            </a:rPr>
                            <m:t>𝑛</m:t>
                          </m:r>
                        </m:e>
                      </m:func>
                      <m:r>
                        <a:rPr lang="en-SG" sz="2800" b="0" i="1" smtClean="0">
                          <a:solidFill>
                            <a:srgbClr val="C00000"/>
                          </a:solidFill>
                          <a:latin typeface="Cambria Math" panose="02040503050406030204" pitchFamily="18" charset="0"/>
                        </a:rPr>
                        <m:t>, 70</m:t>
                      </m:r>
                      <m:r>
                        <a:rPr lang="en-SG" sz="2800" b="0" i="1" smtClean="0">
                          <a:solidFill>
                            <a:srgbClr val="C00000"/>
                          </a:solidFill>
                          <a:latin typeface="Cambria Math" panose="02040503050406030204" pitchFamily="18" charset="0"/>
                        </a:rPr>
                        <m:t>𝑛</m:t>
                      </m:r>
                      <m:r>
                        <a:rPr lang="en-SG" sz="2800" b="0" i="1" smtClean="0">
                          <a:solidFill>
                            <a:srgbClr val="C00000"/>
                          </a:solidFill>
                          <a:latin typeface="Cambria Math" panose="02040503050406030204" pitchFamily="18" charset="0"/>
                        </a:rPr>
                        <m:t>, </m:t>
                      </m:r>
                    </m:oMath>
                  </m:oMathPara>
                </a14:m>
                <a:endParaRPr lang="en-SG" sz="2800" b="0" i="1" dirty="0" smtClean="0">
                  <a:solidFill>
                    <a:srgbClr val="C00000"/>
                  </a:solidFill>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r>
                      <a:rPr lang="en-SG" sz="2800" b="0" i="1" smtClean="0">
                        <a:solidFill>
                          <a:srgbClr val="C00000"/>
                        </a:solidFill>
                        <a:latin typeface="Cambria Math" panose="02040503050406030204" pitchFamily="18" charset="0"/>
                      </a:rPr>
                      <m:t>𝑛</m:t>
                    </m:r>
                    <m:func>
                      <m:funcPr>
                        <m:ctrlPr>
                          <a:rPr lang="en-SG" sz="2800" b="0" i="1" smtClean="0">
                            <a:solidFill>
                              <a:srgbClr val="C00000"/>
                            </a:solidFill>
                            <a:latin typeface="Cambria Math" panose="02040503050406030204" pitchFamily="18" charset="0"/>
                          </a:rPr>
                        </m:ctrlPr>
                      </m:funcPr>
                      <m:fName>
                        <m:r>
                          <m:rPr>
                            <m:sty m:val="p"/>
                          </m:rPr>
                          <a:rPr lang="en-SG" sz="2800" b="0" i="0" smtClean="0">
                            <a:solidFill>
                              <a:srgbClr val="C00000"/>
                            </a:solidFill>
                            <a:latin typeface="Cambria Math" panose="02040503050406030204" pitchFamily="18" charset="0"/>
                          </a:rPr>
                          <m:t>lg</m:t>
                        </m:r>
                      </m:fName>
                      <m:e>
                        <m:r>
                          <a:rPr lang="en-SG" sz="2800" b="0" i="1" smtClean="0">
                            <a:solidFill>
                              <a:srgbClr val="C00000"/>
                            </a:solidFill>
                            <a:latin typeface="Cambria Math" panose="02040503050406030204" pitchFamily="18" charset="0"/>
                          </a:rPr>
                          <m:t>𝑛</m:t>
                        </m:r>
                        <m:r>
                          <a:rPr lang="en-SG" sz="2800" b="0" i="1" smtClean="0">
                            <a:solidFill>
                              <a:srgbClr val="C00000"/>
                            </a:solidFill>
                            <a:latin typeface="Cambria Math" panose="02040503050406030204" pitchFamily="18" charset="0"/>
                          </a:rPr>
                          <m:t>,</m:t>
                        </m:r>
                      </m:e>
                    </m:func>
                  </m:oMath>
                </a14:m>
                <a:r>
                  <a:rPr lang="en-SG" sz="2800" b="0" i="1" dirty="0" smtClean="0">
                    <a:solidFill>
                      <a:srgbClr val="C00000"/>
                    </a:solidFill>
                    <a:latin typeface="Cambria Math" panose="02040503050406030204" pitchFamily="18" charset="0"/>
                  </a:rPr>
                  <a:t> </a:t>
                </a:r>
                <a14:m>
                  <m:oMath xmlns:m="http://schemas.openxmlformats.org/officeDocument/2006/math">
                    <m:r>
                      <a:rPr lang="en-SG" sz="2800" b="0" i="1" dirty="0" smtClean="0">
                        <a:solidFill>
                          <a:srgbClr val="C00000"/>
                        </a:solidFill>
                        <a:latin typeface="Cambria Math" panose="02040503050406030204" pitchFamily="18" charset="0"/>
                      </a:rPr>
                      <m:t>10</m:t>
                    </m:r>
                    <m:r>
                      <a:rPr lang="en-SG" sz="2800" b="0" i="1" dirty="0" smtClean="0">
                        <a:solidFill>
                          <a:srgbClr val="C00000"/>
                        </a:solidFill>
                        <a:latin typeface="Cambria Math" panose="02040503050406030204" pitchFamily="18" charset="0"/>
                      </a:rPr>
                      <m:t>𝑛</m:t>
                    </m:r>
                    <m:func>
                      <m:funcPr>
                        <m:ctrlPr>
                          <a:rPr lang="en-SG" sz="2800" b="0" i="1" dirty="0" smtClean="0">
                            <a:solidFill>
                              <a:srgbClr val="C00000"/>
                            </a:solidFill>
                            <a:latin typeface="Cambria Math" panose="02040503050406030204" pitchFamily="18" charset="0"/>
                          </a:rPr>
                        </m:ctrlPr>
                      </m:funcPr>
                      <m:fName>
                        <m:r>
                          <m:rPr>
                            <m:sty m:val="p"/>
                          </m:rPr>
                          <a:rPr lang="en-SG" sz="2800" b="0" i="0" dirty="0" smtClean="0">
                            <a:solidFill>
                              <a:srgbClr val="C00000"/>
                            </a:solidFill>
                            <a:latin typeface="Cambria Math" panose="02040503050406030204" pitchFamily="18" charset="0"/>
                          </a:rPr>
                          <m:t>lg</m:t>
                        </m:r>
                      </m:fName>
                      <m:e>
                        <m:r>
                          <a:rPr lang="en-SG" sz="2800" b="0" i="1" dirty="0" smtClean="0">
                            <a:solidFill>
                              <a:srgbClr val="C00000"/>
                            </a:solidFill>
                            <a:latin typeface="Cambria Math" panose="02040503050406030204" pitchFamily="18" charset="0"/>
                          </a:rPr>
                          <m:t>𝑛</m:t>
                        </m:r>
                        <m:r>
                          <a:rPr lang="en-SG" sz="2800" b="0" i="1" dirty="0" smtClean="0">
                            <a:solidFill>
                              <a:srgbClr val="C00000"/>
                            </a:solidFill>
                            <a:latin typeface="Cambria Math" panose="02040503050406030204" pitchFamily="18" charset="0"/>
                          </a:rPr>
                          <m:t>+5</m:t>
                        </m:r>
                        <m:r>
                          <a:rPr lang="en-SG" sz="2800" b="0" i="1" dirty="0" smtClean="0">
                            <a:solidFill>
                              <a:srgbClr val="C00000"/>
                            </a:solidFill>
                            <a:latin typeface="Cambria Math" panose="02040503050406030204" pitchFamily="18" charset="0"/>
                          </a:rPr>
                          <m:t>𝑛</m:t>
                        </m:r>
                        <m:r>
                          <a:rPr lang="en-SG" sz="2800" b="0" i="1" dirty="0" smtClean="0">
                            <a:solidFill>
                              <a:srgbClr val="C00000"/>
                            </a:solidFill>
                            <a:latin typeface="Cambria Math" panose="02040503050406030204" pitchFamily="18" charset="0"/>
                          </a:rPr>
                          <m:t>,   </m:t>
                        </m:r>
                      </m:e>
                    </m:func>
                  </m:oMath>
                </a14:m>
                <a:endParaRPr lang="en-SG" sz="2800" b="0" i="1" dirty="0" smtClean="0">
                  <a:solidFill>
                    <a:srgbClr val="C00000"/>
                  </a:solidFill>
                  <a:latin typeface="Cambria Math" panose="02040503050406030204" pitchFamily="18" charset="0"/>
                </a:endParaRPr>
              </a:p>
              <a:p>
                <a:pPr marL="0" indent="0">
                  <a:lnSpc>
                    <a:spcPct val="100000"/>
                  </a:lnSpc>
                  <a:spcBef>
                    <a:spcPts val="600"/>
                  </a:spcBef>
                  <a:spcAft>
                    <a:spcPts val="600"/>
                  </a:spcAft>
                  <a:buNone/>
                </a:pPr>
                <a14:m>
                  <m:oMathPara xmlns:m="http://schemas.openxmlformats.org/officeDocument/2006/math">
                    <m:oMathParaPr>
                      <m:jc m:val="left"/>
                    </m:oMathParaPr>
                    <m:oMath xmlns:m="http://schemas.openxmlformats.org/officeDocument/2006/math">
                      <m:sSup>
                        <m:sSupPr>
                          <m:ctrlPr>
                            <a:rPr lang="en-SG" sz="2800" i="1" smtClean="0">
                              <a:solidFill>
                                <a:srgbClr val="C00000"/>
                              </a:solidFill>
                              <a:latin typeface="Cambria Math" panose="02040503050406030204" pitchFamily="18" charset="0"/>
                            </a:rPr>
                          </m:ctrlPr>
                        </m:sSupPr>
                        <m:e>
                          <m:r>
                            <a:rPr lang="en-SG" sz="2800" b="0" i="1" smtClean="0">
                              <a:solidFill>
                                <a:srgbClr val="C00000"/>
                              </a:solidFill>
                              <a:latin typeface="Cambria Math" panose="02040503050406030204" pitchFamily="18" charset="0"/>
                            </a:rPr>
                            <m:t>𝑛</m:t>
                          </m:r>
                        </m:e>
                        <m:sup>
                          <m:r>
                            <a:rPr lang="en-SG" sz="2800" b="0" i="1" smtClean="0">
                              <a:solidFill>
                                <a:srgbClr val="C00000"/>
                              </a:solidFill>
                              <a:latin typeface="Cambria Math" panose="02040503050406030204" pitchFamily="18" charset="0"/>
                            </a:rPr>
                            <m:t>2</m:t>
                          </m:r>
                        </m:sup>
                      </m:sSup>
                      <m:r>
                        <a:rPr lang="en-SG" sz="2800" b="0" i="1" smtClean="0">
                          <a:solidFill>
                            <a:srgbClr val="C00000"/>
                          </a:solidFill>
                          <a:latin typeface="Cambria Math" panose="02040503050406030204" pitchFamily="18" charset="0"/>
                        </a:rPr>
                        <m:t>+100</m:t>
                      </m:r>
                      <m:r>
                        <a:rPr lang="en-SG" sz="2800" b="0" i="1" smtClean="0">
                          <a:solidFill>
                            <a:srgbClr val="C00000"/>
                          </a:solidFill>
                          <a:latin typeface="Cambria Math" panose="02040503050406030204" pitchFamily="18" charset="0"/>
                        </a:rPr>
                        <m:t>𝑛</m:t>
                      </m:r>
                      <m:r>
                        <a:rPr lang="en-SG" sz="2800" b="0" i="1" smtClean="0">
                          <a:solidFill>
                            <a:srgbClr val="C00000"/>
                          </a:solidFill>
                          <a:latin typeface="Cambria Math" panose="02040503050406030204" pitchFamily="18" charset="0"/>
                        </a:rPr>
                        <m:t>,</m:t>
                      </m:r>
                    </m:oMath>
                  </m:oMathPara>
                </a14:m>
                <a:endParaRPr lang="en-SG" sz="2800" dirty="0" smtClean="0">
                  <a:solidFill>
                    <a:srgbClr val="C00000"/>
                  </a:solidFill>
                </a:endParaRPr>
              </a:p>
              <a:p>
                <a:pPr marL="0" indent="0">
                  <a:lnSpc>
                    <a:spcPct val="100000"/>
                  </a:lnSpc>
                  <a:spcBef>
                    <a:spcPts val="600"/>
                  </a:spcBef>
                  <a:spcAft>
                    <a:spcPts val="600"/>
                  </a:spcAft>
                  <a:buNone/>
                </a:pPr>
                <a14:m>
                  <m:oMathPara xmlns:m="http://schemas.openxmlformats.org/officeDocument/2006/math">
                    <m:oMathParaPr>
                      <m:jc m:val="left"/>
                    </m:oMathParaPr>
                    <m:oMath xmlns:m="http://schemas.openxmlformats.org/officeDocument/2006/math">
                      <m:sSup>
                        <m:sSupPr>
                          <m:ctrlPr>
                            <a:rPr lang="en-SG" sz="2800" i="1" smtClean="0">
                              <a:solidFill>
                                <a:srgbClr val="C00000"/>
                              </a:solidFill>
                              <a:latin typeface="Cambria Math" panose="02040503050406030204" pitchFamily="18" charset="0"/>
                            </a:rPr>
                          </m:ctrlPr>
                        </m:sSupPr>
                        <m:e>
                          <m:r>
                            <a:rPr lang="en-SG" sz="2800" b="0" i="1" smtClean="0">
                              <a:solidFill>
                                <a:srgbClr val="C00000"/>
                              </a:solidFill>
                              <a:latin typeface="Cambria Math" panose="02040503050406030204" pitchFamily="18" charset="0"/>
                            </a:rPr>
                            <m:t>𝑛</m:t>
                          </m:r>
                        </m:e>
                        <m:sup>
                          <m:r>
                            <a:rPr lang="en-SG" sz="2800" b="0" i="1" smtClean="0">
                              <a:solidFill>
                                <a:srgbClr val="C00000"/>
                              </a:solidFill>
                              <a:latin typeface="Cambria Math" panose="02040503050406030204" pitchFamily="18" charset="0"/>
                            </a:rPr>
                            <m:t>3</m:t>
                          </m:r>
                        </m:sup>
                      </m:sSup>
                      <m:r>
                        <a:rPr lang="en-SG" sz="2800" b="0" i="1" smtClean="0">
                          <a:solidFill>
                            <a:srgbClr val="C00000"/>
                          </a:solidFill>
                          <a:latin typeface="Cambria Math" panose="02040503050406030204" pitchFamily="18" charset="0"/>
                        </a:rPr>
                        <m:t>,</m:t>
                      </m:r>
                    </m:oMath>
                  </m:oMathPara>
                </a14:m>
                <a:endParaRPr lang="en-SG" sz="2800" dirty="0" smtClean="0">
                  <a:solidFill>
                    <a:srgbClr val="C00000"/>
                  </a:solidFill>
                </a:endParaRPr>
              </a:p>
              <a:p>
                <a:pPr marL="0" indent="0">
                  <a:lnSpc>
                    <a:spcPct val="100000"/>
                  </a:lnSpc>
                  <a:spcBef>
                    <a:spcPts val="600"/>
                  </a:spcBef>
                  <a:spcAft>
                    <a:spcPts val="600"/>
                  </a:spcAft>
                  <a:buNone/>
                </a:pPr>
                <a14:m>
                  <m:oMathPara xmlns:m="http://schemas.openxmlformats.org/officeDocument/2006/math">
                    <m:oMathParaPr>
                      <m:jc m:val="left"/>
                    </m:oMathParaPr>
                    <m:oMath xmlns:m="http://schemas.openxmlformats.org/officeDocument/2006/math">
                      <m:sSup>
                        <m:sSupPr>
                          <m:ctrlPr>
                            <a:rPr lang="en-SG" sz="2800" i="1" smtClean="0">
                              <a:solidFill>
                                <a:srgbClr val="C00000"/>
                              </a:solidFill>
                              <a:latin typeface="Cambria Math" panose="02040503050406030204" pitchFamily="18" charset="0"/>
                            </a:rPr>
                          </m:ctrlPr>
                        </m:sSupPr>
                        <m:e>
                          <m:r>
                            <a:rPr lang="en-SG" sz="2800" b="0" i="1" smtClean="0">
                              <a:solidFill>
                                <a:srgbClr val="C00000"/>
                              </a:solidFill>
                              <a:latin typeface="Cambria Math" panose="02040503050406030204" pitchFamily="18" charset="0"/>
                            </a:rPr>
                            <m:t>2</m:t>
                          </m:r>
                        </m:e>
                        <m:sup>
                          <m:r>
                            <a:rPr lang="en-SG" sz="2800" b="0" i="1" smtClean="0">
                              <a:solidFill>
                                <a:srgbClr val="C00000"/>
                              </a:solidFill>
                              <a:latin typeface="Cambria Math" panose="02040503050406030204" pitchFamily="18" charset="0"/>
                            </a:rPr>
                            <m:t>𝑛</m:t>
                          </m:r>
                        </m:sup>
                      </m:sSup>
                    </m:oMath>
                  </m:oMathPara>
                </a14:m>
                <a:endParaRPr lang="en-SG" sz="2800" dirty="0" smtClean="0"/>
              </a:p>
              <a:p>
                <a:pPr marL="0" indent="0">
                  <a:lnSpc>
                    <a:spcPct val="100000"/>
                  </a:lnSpc>
                  <a:spcBef>
                    <a:spcPts val="600"/>
                  </a:spcBef>
                  <a:spcAft>
                    <a:spcPts val="600"/>
                  </a:spcAft>
                  <a:buNone/>
                </a:pPr>
                <a:endParaRPr lang="en-SG"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SG">
                    <a:noFill/>
                  </a:rPr>
                  <a:t> </a:t>
                </a:r>
              </a:p>
            </p:txBody>
          </p:sp>
        </mc:Fallback>
      </mc:AlternateContent>
      <p:sp>
        <p:nvSpPr>
          <p:cNvPr id="4" name="Date Placeholder 3"/>
          <p:cNvSpPr>
            <a:spLocks noGrp="1"/>
          </p:cNvSpPr>
          <p:nvPr>
            <p:ph type="dt" sz="half" idx="10"/>
          </p:nvPr>
        </p:nvSpPr>
        <p:spPr/>
        <p:txBody>
          <a:bodyPr/>
          <a:lstStyle/>
          <a:p>
            <a:fld id="{23628FD2-7A5A-417C-AF63-40EDA27A68CE}" type="datetime3">
              <a:rPr lang="en-US" smtClean="0"/>
              <a:t>9 July 2020</a:t>
            </a:fld>
            <a:endParaRPr lang="en-SG"/>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45</a:t>
            </a:fld>
            <a:endParaRPr lang="en-SG"/>
          </a:p>
        </p:txBody>
      </p:sp>
    </p:spTree>
    <p:extLst>
      <p:ext uri="{BB962C8B-B14F-4D97-AF65-F5344CB8AC3E}">
        <p14:creationId xmlns:p14="http://schemas.microsoft.com/office/powerpoint/2010/main" val="4105756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Classes of Functions</a:t>
            </a:r>
            <a:endParaRPr lang="en-SG" dirty="0"/>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5</a:t>
            </a:fld>
            <a:endParaRPr lang="en-SG"/>
          </a:p>
        </p:txBody>
      </p:sp>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extLst>
                  <p:ext uri="{D42A27DB-BD31-4B8C-83A1-F6EECF244321}">
                    <p14:modId xmlns:p14="http://schemas.microsoft.com/office/powerpoint/2010/main" val="1502306653"/>
                  </p:ext>
                </p:extLst>
              </p:nvPr>
            </p:nvGraphicFramePr>
            <p:xfrm>
              <a:off x="838200" y="1582737"/>
              <a:ext cx="10515600" cy="4668391"/>
            </p:xfrm>
            <a:graphic>
              <a:graphicData uri="http://schemas.openxmlformats.org/drawingml/2006/table">
                <a:tbl>
                  <a:tblPr firstRow="1" bandRow="1">
                    <a:tableStyleId>{93296810-A885-4BE3-A3E7-6D5BEEA58F35}</a:tableStyleId>
                  </a:tblPr>
                  <a:tblGrid>
                    <a:gridCol w="1349950">
                      <a:extLst>
                        <a:ext uri="{9D8B030D-6E8A-4147-A177-3AD203B41FA5}">
                          <a16:colId xmlns:a16="http://schemas.microsoft.com/office/drawing/2014/main" val="20000"/>
                        </a:ext>
                      </a:extLst>
                    </a:gridCol>
                    <a:gridCol w="2528167">
                      <a:extLst>
                        <a:ext uri="{9D8B030D-6E8A-4147-A177-3AD203B41FA5}">
                          <a16:colId xmlns:a16="http://schemas.microsoft.com/office/drawing/2014/main" val="20001"/>
                        </a:ext>
                      </a:extLst>
                    </a:gridCol>
                    <a:gridCol w="6637483">
                      <a:extLst>
                        <a:ext uri="{9D8B030D-6E8A-4147-A177-3AD203B41FA5}">
                          <a16:colId xmlns:a16="http://schemas.microsoft.com/office/drawing/2014/main" val="20002"/>
                        </a:ext>
                      </a:extLst>
                    </a:gridCol>
                  </a:tblGrid>
                  <a:tr h="675511">
                    <a:tc>
                      <a:txBody>
                        <a:bodyPr/>
                        <a:lstStyle/>
                        <a:p>
                          <a:r>
                            <a:rPr lang="en-US" sz="3200" dirty="0"/>
                            <a:t>Class</a:t>
                          </a:r>
                        </a:p>
                      </a:txBody>
                      <a:tcPr/>
                    </a:tc>
                    <a:tc>
                      <a:txBody>
                        <a:bodyPr/>
                        <a:lstStyle/>
                        <a:p>
                          <a:r>
                            <a:rPr lang="en-US" sz="3200" dirty="0"/>
                            <a:t>Name</a:t>
                          </a:r>
                        </a:p>
                      </a:txBody>
                      <a:tcPr/>
                    </a:tc>
                    <a:tc>
                      <a:txBody>
                        <a:bodyPr/>
                        <a:lstStyle/>
                        <a:p>
                          <a:r>
                            <a:rPr lang="en-US" sz="3200" dirty="0"/>
                            <a:t>Comments</a:t>
                          </a:r>
                        </a:p>
                      </a:txBody>
                      <a:tcPr/>
                    </a:tc>
                    <a:extLst>
                      <a:ext uri="{0D108BD9-81ED-4DB2-BD59-A6C34878D82A}">
                        <a16:rowId xmlns:a16="http://schemas.microsoft.com/office/drawing/2014/main" val="10000"/>
                      </a:ext>
                    </a:extLst>
                  </a:tr>
                  <a:tr h="3917962">
                    <a:tc>
                      <a:txBody>
                        <a:bodyPr/>
                        <a:lstStyle/>
                        <a:p>
                          <a:pPr/>
                          <a14:m>
                            <m:oMathPara xmlns:m="http://schemas.openxmlformats.org/officeDocument/2006/math">
                              <m:oMathParaPr>
                                <m:jc m:val="centerGroup"/>
                              </m:oMathParaPr>
                              <m:oMath xmlns:m="http://schemas.openxmlformats.org/officeDocument/2006/math">
                                <m:r>
                                  <a:rPr lang="en-US" sz="3200" i="1" dirty="0" smtClean="0">
                                    <a:solidFill>
                                      <a:srgbClr val="800000"/>
                                    </a:solidFill>
                                    <a:latin typeface="Cambria Math" panose="02040503050406030204" pitchFamily="18" charset="0"/>
                                  </a:rPr>
                                  <m:t>𝐿𝑜𝑔</m:t>
                                </m:r>
                                <m:r>
                                  <a:rPr lang="en-US" sz="3200" i="1" baseline="0" dirty="0">
                                    <a:solidFill>
                                      <a:srgbClr val="800000"/>
                                    </a:solidFill>
                                    <a:latin typeface="Cambria Math" panose="02040503050406030204" pitchFamily="18" charset="0"/>
                                  </a:rPr>
                                  <m:t> </m:t>
                                </m:r>
                                <m:r>
                                  <a:rPr lang="en-US" sz="3200" i="1" baseline="0" dirty="0">
                                    <a:solidFill>
                                      <a:srgbClr val="800000"/>
                                    </a:solidFill>
                                    <a:latin typeface="Cambria Math" panose="02040503050406030204" pitchFamily="18" charset="0"/>
                                  </a:rPr>
                                  <m:t>𝑛</m:t>
                                </m:r>
                              </m:oMath>
                            </m:oMathPara>
                          </a14:m>
                          <a:endParaRPr lang="en-US" sz="3200" dirty="0">
                            <a:solidFill>
                              <a:srgbClr val="800000"/>
                            </a:solidFill>
                          </a:endParaRPr>
                        </a:p>
                      </a:txBody>
                      <a:tcPr/>
                    </a:tc>
                    <a:tc>
                      <a:txBody>
                        <a:bodyPr/>
                        <a:lstStyle/>
                        <a:p>
                          <a:r>
                            <a:rPr lang="en-US" sz="3200" dirty="0">
                              <a:solidFill>
                                <a:srgbClr val="800000"/>
                              </a:solidFill>
                            </a:rPr>
                            <a:t>Logarithmic</a:t>
                          </a:r>
                        </a:p>
                      </a:txBody>
                      <a:tcPr/>
                    </a:tc>
                    <a:tc>
                      <a:txBody>
                        <a:bodyPr/>
                        <a:lstStyle/>
                        <a:p>
                          <a:r>
                            <a:rPr lang="en-US" sz="3200" kern="1200" dirty="0">
                              <a:solidFill>
                                <a:srgbClr val="800000"/>
                              </a:solidFill>
                            </a:rPr>
                            <a:t>Typically, a result of cutting a problem’s size by a constant factor on each iteration of the algorithm. Note that a logarithmic algorithm cannot take into account all its input or even a fixed fraction of it: any algorithm that does so will have at least linear running time.</a:t>
                          </a:r>
                          <a:endParaRPr lang="en-US" sz="3200" dirty="0">
                            <a:solidFill>
                              <a:srgbClr val="800000"/>
                            </a:solidFill>
                          </a:endParaRPr>
                        </a:p>
                      </a:txBody>
                      <a:tcPr/>
                    </a:tc>
                    <a:extLst>
                      <a:ext uri="{0D108BD9-81ED-4DB2-BD59-A6C34878D82A}">
                        <a16:rowId xmlns:a16="http://schemas.microsoft.com/office/drawing/2014/main" val="10001"/>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1502306653"/>
                  </p:ext>
                </p:extLst>
              </p:nvPr>
            </p:nvGraphicFramePr>
            <p:xfrm>
              <a:off x="838200" y="1582737"/>
              <a:ext cx="10515600" cy="4668391"/>
            </p:xfrm>
            <a:graphic>
              <a:graphicData uri="http://schemas.openxmlformats.org/drawingml/2006/table">
                <a:tbl>
                  <a:tblPr firstRow="1" bandRow="1">
                    <a:tableStyleId>{93296810-A885-4BE3-A3E7-6D5BEEA58F35}</a:tableStyleId>
                  </a:tblPr>
                  <a:tblGrid>
                    <a:gridCol w="1349950">
                      <a:extLst>
                        <a:ext uri="{9D8B030D-6E8A-4147-A177-3AD203B41FA5}">
                          <a16:colId xmlns:a16="http://schemas.microsoft.com/office/drawing/2014/main" val="20000"/>
                        </a:ext>
                      </a:extLst>
                    </a:gridCol>
                    <a:gridCol w="2528167">
                      <a:extLst>
                        <a:ext uri="{9D8B030D-6E8A-4147-A177-3AD203B41FA5}">
                          <a16:colId xmlns:a16="http://schemas.microsoft.com/office/drawing/2014/main" val="20001"/>
                        </a:ext>
                      </a:extLst>
                    </a:gridCol>
                    <a:gridCol w="6637483">
                      <a:extLst>
                        <a:ext uri="{9D8B030D-6E8A-4147-A177-3AD203B41FA5}">
                          <a16:colId xmlns:a16="http://schemas.microsoft.com/office/drawing/2014/main" val="20002"/>
                        </a:ext>
                      </a:extLst>
                    </a:gridCol>
                  </a:tblGrid>
                  <a:tr h="675511">
                    <a:tc>
                      <a:txBody>
                        <a:bodyPr/>
                        <a:lstStyle/>
                        <a:p>
                          <a:r>
                            <a:rPr lang="en-US" sz="3200" dirty="0"/>
                            <a:t>Class</a:t>
                          </a:r>
                        </a:p>
                      </a:txBody>
                      <a:tcPr/>
                    </a:tc>
                    <a:tc>
                      <a:txBody>
                        <a:bodyPr/>
                        <a:lstStyle/>
                        <a:p>
                          <a:r>
                            <a:rPr lang="en-US" sz="3200" dirty="0"/>
                            <a:t>Name</a:t>
                          </a:r>
                        </a:p>
                      </a:txBody>
                      <a:tcPr/>
                    </a:tc>
                    <a:tc>
                      <a:txBody>
                        <a:bodyPr/>
                        <a:lstStyle/>
                        <a:p>
                          <a:r>
                            <a:rPr lang="en-US" sz="3200" dirty="0"/>
                            <a:t>Comments</a:t>
                          </a:r>
                        </a:p>
                      </a:txBody>
                      <a:tcPr/>
                    </a:tc>
                    <a:extLst>
                      <a:ext uri="{0D108BD9-81ED-4DB2-BD59-A6C34878D82A}">
                        <a16:rowId xmlns:a16="http://schemas.microsoft.com/office/drawing/2014/main" val="10000"/>
                      </a:ext>
                    </a:extLst>
                  </a:tr>
                  <a:tr h="3992880">
                    <a:tc>
                      <a:txBody>
                        <a:bodyPr/>
                        <a:lstStyle/>
                        <a:p>
                          <a:endParaRPr lang="en-US"/>
                        </a:p>
                      </a:txBody>
                      <a:tcPr>
                        <a:blipFill>
                          <a:blip r:embed="rId2"/>
                          <a:stretch>
                            <a:fillRect l="-450" t="-18750" r="-679279" b="-4878"/>
                          </a:stretch>
                        </a:blipFill>
                      </a:tcPr>
                    </a:tc>
                    <a:tc>
                      <a:txBody>
                        <a:bodyPr/>
                        <a:lstStyle/>
                        <a:p>
                          <a:r>
                            <a:rPr lang="en-US" sz="3200" dirty="0">
                              <a:solidFill>
                                <a:srgbClr val="800000"/>
                              </a:solidFill>
                            </a:rPr>
                            <a:t>Logarithmic</a:t>
                          </a:r>
                        </a:p>
                      </a:txBody>
                      <a:tcPr/>
                    </a:tc>
                    <a:tc>
                      <a:txBody>
                        <a:bodyPr/>
                        <a:lstStyle/>
                        <a:p>
                          <a:r>
                            <a:rPr lang="en-US" sz="3200" kern="1200" dirty="0">
                              <a:solidFill>
                                <a:srgbClr val="800000"/>
                              </a:solidFill>
                            </a:rPr>
                            <a:t>Typically, a result of cutting a problem’s size by a constant factor on each iteration of the algorithm. Note that a logarithmic algorithm cannot take into account all its input or even a fixed fraction of it: any algorithm that does so will have at least linear running time.</a:t>
                          </a:r>
                          <a:endParaRPr lang="en-US" sz="3200" dirty="0">
                            <a:solidFill>
                              <a:srgbClr val="800000"/>
                            </a:solidFill>
                          </a:endParaRPr>
                        </a:p>
                      </a:txBody>
                      <a:tcPr/>
                    </a:tc>
                    <a:extLst>
                      <a:ext uri="{0D108BD9-81ED-4DB2-BD59-A6C34878D82A}">
                        <a16:rowId xmlns:a16="http://schemas.microsoft.com/office/drawing/2014/main" val="10001"/>
                      </a:ext>
                    </a:extLst>
                  </a:tr>
                </a:tbl>
              </a:graphicData>
            </a:graphic>
          </p:graphicFrame>
        </mc:Fallback>
      </mc:AlternateContent>
      <p:sp>
        <p:nvSpPr>
          <p:cNvPr id="3" name="Date Placeholder 2"/>
          <p:cNvSpPr>
            <a:spLocks noGrp="1"/>
          </p:cNvSpPr>
          <p:nvPr>
            <p:ph type="dt" sz="half" idx="10"/>
          </p:nvPr>
        </p:nvSpPr>
        <p:spPr/>
        <p:txBody>
          <a:bodyPr/>
          <a:lstStyle/>
          <a:p>
            <a:fld id="{AFD2F285-AD46-4D28-8EAE-8EE3D79F69B8}" type="datetime3">
              <a:rPr lang="en-US" smtClean="0"/>
              <a:t>9 July 2020</a:t>
            </a:fld>
            <a:endParaRPr lang="en-SG"/>
          </a:p>
        </p:txBody>
      </p:sp>
    </p:spTree>
    <p:extLst>
      <p:ext uri="{BB962C8B-B14F-4D97-AF65-F5344CB8AC3E}">
        <p14:creationId xmlns:p14="http://schemas.microsoft.com/office/powerpoint/2010/main" val="388297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Classes of Functions</a:t>
            </a:r>
            <a:endParaRPr lang="en-SG" dirty="0"/>
          </a:p>
        </p:txBody>
      </p:sp>
      <p:sp>
        <p:nvSpPr>
          <p:cNvPr id="3" name="Content Placeholder 2"/>
          <p:cNvSpPr>
            <a:spLocks noGrp="1"/>
          </p:cNvSpPr>
          <p:nvPr>
            <p:ph idx="1"/>
          </p:nvPr>
        </p:nvSpPr>
        <p:spPr/>
        <p:txBody>
          <a:bodyPr/>
          <a:lstStyle/>
          <a:p>
            <a:pPr marL="0" indent="0">
              <a:buNone/>
            </a:pPr>
            <a:r>
              <a:rPr lang="en-SG" dirty="0" smtClean="0"/>
              <a:t>Definition of Logarithm (Revision)</a:t>
            </a:r>
            <a:endParaRPr lang="en-SG" dirty="0"/>
          </a:p>
        </p:txBody>
      </p:sp>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6</a:t>
            </a:fld>
            <a:endParaRPr lang="en-SG"/>
          </a:p>
        </p:txBody>
      </p:sp>
      <mc:AlternateContent xmlns:mc="http://schemas.openxmlformats.org/markup-compatibility/2006" xmlns:a14="http://schemas.microsoft.com/office/drawing/2010/main">
        <mc:Choice Requires="a14">
          <p:sp>
            <p:nvSpPr>
              <p:cNvPr id="7" name="TextBox 6"/>
              <p:cNvSpPr txBox="1"/>
              <p:nvPr/>
            </p:nvSpPr>
            <p:spPr>
              <a:xfrm>
                <a:off x="838199" y="2261937"/>
                <a:ext cx="10952748" cy="1569660"/>
              </a:xfrm>
              <a:prstGeom prst="rect">
                <a:avLst/>
              </a:prstGeom>
              <a:solidFill>
                <a:schemeClr val="bg2">
                  <a:lumMod val="20000"/>
                  <a:lumOff val="80000"/>
                </a:schemeClr>
              </a:solidFill>
              <a:ln>
                <a:solidFill>
                  <a:schemeClr val="bg2">
                    <a:lumMod val="50000"/>
                  </a:schemeClr>
                </a:solidFill>
              </a:ln>
            </p:spPr>
            <p:txBody>
              <a:bodyPr wrap="square" rtlCol="0">
                <a:spAutoFit/>
              </a:bodyPr>
              <a:lstStyle/>
              <a:p>
                <a:r>
                  <a:rPr lang="en-SG" sz="3200" dirty="0" smtClean="0"/>
                  <a:t>The logarithm of </a:t>
                </a:r>
                <a14:m>
                  <m:oMath xmlns:m="http://schemas.openxmlformats.org/officeDocument/2006/math">
                    <m:r>
                      <a:rPr lang="en-SG" sz="3200" i="1" dirty="0" smtClean="0">
                        <a:latin typeface="Cambria Math" panose="02040503050406030204" pitchFamily="18" charset="0"/>
                      </a:rPr>
                      <m:t>𝑥</m:t>
                    </m:r>
                  </m:oMath>
                </a14:m>
                <a:r>
                  <a:rPr lang="en-SG" sz="3200" dirty="0" smtClean="0"/>
                  <a:t> in base </a:t>
                </a:r>
                <a14:m>
                  <m:oMath xmlns:m="http://schemas.openxmlformats.org/officeDocument/2006/math">
                    <m:r>
                      <a:rPr lang="en-SG" sz="3200" i="1" dirty="0" smtClean="0">
                        <a:latin typeface="Cambria Math" panose="02040503050406030204" pitchFamily="18" charset="0"/>
                      </a:rPr>
                      <m:t>𝑏</m:t>
                    </m:r>
                  </m:oMath>
                </a14:m>
                <a:r>
                  <a:rPr lang="en-SG" sz="3200" dirty="0" smtClean="0"/>
                  <a:t> is written </a:t>
                </a:r>
                <a14:m>
                  <m:oMath xmlns:m="http://schemas.openxmlformats.org/officeDocument/2006/math">
                    <m:func>
                      <m:funcPr>
                        <m:ctrlPr>
                          <a:rPr lang="en-SG" sz="3200" i="1" smtClean="0">
                            <a:latin typeface="Cambria Math" panose="02040503050406030204" pitchFamily="18" charset="0"/>
                          </a:rPr>
                        </m:ctrlPr>
                      </m:funcPr>
                      <m:fName>
                        <m:sSub>
                          <m:sSubPr>
                            <m:ctrlPr>
                              <a:rPr lang="en-SG" sz="3200" i="1" smtClean="0">
                                <a:latin typeface="Cambria Math" panose="02040503050406030204" pitchFamily="18" charset="0"/>
                              </a:rPr>
                            </m:ctrlPr>
                          </m:sSubPr>
                          <m:e>
                            <m:r>
                              <m:rPr>
                                <m:sty m:val="p"/>
                              </m:rPr>
                              <a:rPr lang="en-SG" sz="3200" i="0" smtClean="0">
                                <a:latin typeface="Cambria Math" panose="02040503050406030204" pitchFamily="18" charset="0"/>
                              </a:rPr>
                              <m:t>log</m:t>
                            </m:r>
                          </m:e>
                          <m:sub>
                            <m:r>
                              <a:rPr lang="en-SG" sz="3200" b="0" i="1" smtClean="0">
                                <a:latin typeface="Cambria Math" panose="02040503050406030204" pitchFamily="18" charset="0"/>
                              </a:rPr>
                              <m:t>𝑏</m:t>
                            </m:r>
                          </m:sub>
                        </m:sSub>
                      </m:fName>
                      <m:e>
                        <m:r>
                          <a:rPr lang="en-SG" sz="3200" b="0" i="1" smtClean="0">
                            <a:latin typeface="Cambria Math" panose="02040503050406030204" pitchFamily="18" charset="0"/>
                          </a:rPr>
                          <m:t>𝑥</m:t>
                        </m:r>
                      </m:e>
                    </m:func>
                  </m:oMath>
                </a14:m>
                <a:r>
                  <a:rPr lang="en-SG" sz="3200" dirty="0" smtClean="0"/>
                  <a:t> and is defined as:</a:t>
                </a:r>
              </a:p>
              <a:p>
                <a:endParaRPr lang="en-SG" sz="3200" dirty="0"/>
              </a:p>
              <a:p>
                <a14:m>
                  <m:oMath xmlns:m="http://schemas.openxmlformats.org/officeDocument/2006/math">
                    <m:func>
                      <m:funcPr>
                        <m:ctrlPr>
                          <a:rPr lang="en-SG" sz="3200" i="1" smtClean="0">
                            <a:latin typeface="Cambria Math" panose="02040503050406030204" pitchFamily="18" charset="0"/>
                          </a:rPr>
                        </m:ctrlPr>
                      </m:funcPr>
                      <m:fName>
                        <m:sSub>
                          <m:sSubPr>
                            <m:ctrlPr>
                              <a:rPr lang="en-SG" sz="3200" i="1" smtClean="0">
                                <a:latin typeface="Cambria Math" panose="02040503050406030204" pitchFamily="18" charset="0"/>
                              </a:rPr>
                            </m:ctrlPr>
                          </m:sSubPr>
                          <m:e>
                            <m:r>
                              <m:rPr>
                                <m:sty m:val="p"/>
                              </m:rPr>
                              <a:rPr lang="en-SG" sz="3200" i="0" smtClean="0">
                                <a:latin typeface="Cambria Math" panose="02040503050406030204" pitchFamily="18" charset="0"/>
                              </a:rPr>
                              <m:t>log</m:t>
                            </m:r>
                          </m:e>
                          <m:sub>
                            <m:r>
                              <a:rPr lang="en-SG" sz="3200" b="0" i="1" smtClean="0">
                                <a:latin typeface="Cambria Math" panose="02040503050406030204" pitchFamily="18" charset="0"/>
                              </a:rPr>
                              <m:t>𝑏</m:t>
                            </m:r>
                          </m:sub>
                        </m:sSub>
                      </m:fName>
                      <m:e>
                        <m:r>
                          <a:rPr lang="en-SG" sz="3200" b="0" i="1" smtClean="0">
                            <a:latin typeface="Cambria Math" panose="02040503050406030204" pitchFamily="18" charset="0"/>
                          </a:rPr>
                          <m:t>𝑥</m:t>
                        </m:r>
                      </m:e>
                    </m:func>
                    <m:r>
                      <a:rPr lang="en-SG" sz="3200" b="0" i="1" smtClean="0">
                        <a:latin typeface="Cambria Math" panose="02040503050406030204" pitchFamily="18" charset="0"/>
                      </a:rPr>
                      <m:t>=</m:t>
                    </m:r>
                    <m:r>
                      <a:rPr lang="en-SG" sz="3200" b="0" i="1" smtClean="0">
                        <a:latin typeface="Cambria Math" panose="02040503050406030204" pitchFamily="18" charset="0"/>
                      </a:rPr>
                      <m:t>𝑦</m:t>
                    </m:r>
                    <m:r>
                      <a:rPr lang="en-SG" sz="3200" b="0" i="1" smtClean="0">
                        <a:latin typeface="Cambria Math" panose="02040503050406030204" pitchFamily="18" charset="0"/>
                      </a:rPr>
                      <m:t> </m:t>
                    </m:r>
                    <m:r>
                      <m:rPr>
                        <m:sty m:val="p"/>
                      </m:rPr>
                      <a:rPr lang="en-SG" sz="3200" b="0" i="0" smtClean="0">
                        <a:latin typeface="Cambria Math" panose="02040503050406030204" pitchFamily="18" charset="0"/>
                      </a:rPr>
                      <m:t>if</m:t>
                    </m:r>
                    <m:r>
                      <a:rPr lang="en-SG" sz="3200" b="0" i="0" smtClean="0">
                        <a:latin typeface="Cambria Math" panose="02040503050406030204" pitchFamily="18" charset="0"/>
                      </a:rPr>
                      <m:t> </m:t>
                    </m:r>
                    <m:r>
                      <m:rPr>
                        <m:sty m:val="p"/>
                      </m:rPr>
                      <a:rPr lang="en-SG" sz="3200" b="0" i="0" smtClean="0">
                        <a:latin typeface="Cambria Math" panose="02040503050406030204" pitchFamily="18" charset="0"/>
                      </a:rPr>
                      <m:t>and</m:t>
                    </m:r>
                    <m:r>
                      <a:rPr lang="en-SG" sz="3200" b="0" i="0" smtClean="0">
                        <a:latin typeface="Cambria Math" panose="02040503050406030204" pitchFamily="18" charset="0"/>
                      </a:rPr>
                      <m:t> </m:t>
                    </m:r>
                    <m:r>
                      <m:rPr>
                        <m:sty m:val="p"/>
                      </m:rPr>
                      <a:rPr lang="en-SG" sz="3200" b="0" i="0" smtClean="0">
                        <a:latin typeface="Cambria Math" panose="02040503050406030204" pitchFamily="18" charset="0"/>
                      </a:rPr>
                      <m:t>only</m:t>
                    </m:r>
                    <m:r>
                      <a:rPr lang="en-SG" sz="3200" b="0" i="0" smtClean="0">
                        <a:latin typeface="Cambria Math" panose="02040503050406030204" pitchFamily="18" charset="0"/>
                      </a:rPr>
                      <m:t> </m:t>
                    </m:r>
                    <m:r>
                      <m:rPr>
                        <m:sty m:val="p"/>
                      </m:rPr>
                      <a:rPr lang="en-SG" sz="3200" b="0" i="0" smtClean="0">
                        <a:latin typeface="Cambria Math" panose="02040503050406030204" pitchFamily="18" charset="0"/>
                      </a:rPr>
                      <m:t>if</m:t>
                    </m:r>
                    <m:r>
                      <a:rPr lang="en-SG" sz="3200" b="0" i="0" smtClean="0">
                        <a:latin typeface="Cambria Math" panose="02040503050406030204" pitchFamily="18" charset="0"/>
                      </a:rPr>
                      <m:t> </m:t>
                    </m:r>
                    <m:sSup>
                      <m:sSupPr>
                        <m:ctrlPr>
                          <a:rPr lang="en-SG" sz="3200" b="0" i="1" smtClean="0">
                            <a:solidFill>
                              <a:srgbClr val="C00000"/>
                            </a:solidFill>
                            <a:latin typeface="Cambria Math" panose="02040503050406030204" pitchFamily="18" charset="0"/>
                          </a:rPr>
                        </m:ctrlPr>
                      </m:sSupPr>
                      <m:e>
                        <m:r>
                          <a:rPr lang="en-SG" sz="3200" b="0" i="1" smtClean="0">
                            <a:solidFill>
                              <a:srgbClr val="C00000"/>
                            </a:solidFill>
                            <a:latin typeface="Cambria Math" panose="02040503050406030204" pitchFamily="18" charset="0"/>
                          </a:rPr>
                          <m:t>𝑏</m:t>
                        </m:r>
                      </m:e>
                      <m:sup>
                        <m:r>
                          <a:rPr lang="en-SG" sz="3200" b="0" i="1" smtClean="0">
                            <a:solidFill>
                              <a:srgbClr val="C00000"/>
                            </a:solidFill>
                            <a:latin typeface="Cambria Math" panose="02040503050406030204" pitchFamily="18" charset="0"/>
                          </a:rPr>
                          <m:t>𝑦</m:t>
                        </m:r>
                      </m:sup>
                    </m:sSup>
                    <m:r>
                      <a:rPr lang="en-SG" sz="3200" b="0" i="1" smtClean="0">
                        <a:solidFill>
                          <a:srgbClr val="C00000"/>
                        </a:solidFill>
                        <a:latin typeface="Cambria Math" panose="02040503050406030204" pitchFamily="18" charset="0"/>
                      </a:rPr>
                      <m:t>=</m:t>
                    </m:r>
                    <m:r>
                      <a:rPr lang="en-SG" sz="3200" b="0" i="1" smtClean="0">
                        <a:solidFill>
                          <a:srgbClr val="C00000"/>
                        </a:solidFill>
                        <a:latin typeface="Cambria Math" panose="02040503050406030204" pitchFamily="18" charset="0"/>
                      </a:rPr>
                      <m:t>𝑥</m:t>
                    </m:r>
                    <m:r>
                      <a:rPr lang="en-SG" sz="3200" b="0" i="1" smtClean="0">
                        <a:latin typeface="Cambria Math" panose="02040503050406030204" pitchFamily="18" charset="0"/>
                      </a:rPr>
                      <m:t>, </m:t>
                    </m:r>
                    <m:r>
                      <m:rPr>
                        <m:sty m:val="p"/>
                      </m:rPr>
                      <a:rPr lang="en-SG" sz="3200" b="0" i="0" smtClean="0">
                        <a:latin typeface="Cambria Math" panose="02040503050406030204" pitchFamily="18" charset="0"/>
                      </a:rPr>
                      <m:t>where</m:t>
                    </m:r>
                    <m:r>
                      <a:rPr lang="en-SG" sz="3200" b="0" i="0" smtClean="0">
                        <a:latin typeface="Cambria Math" panose="02040503050406030204" pitchFamily="18" charset="0"/>
                      </a:rPr>
                      <m:t> </m:t>
                    </m:r>
                    <m:r>
                      <a:rPr lang="en-SG" sz="3200" b="0" i="1" smtClean="0">
                        <a:latin typeface="Cambria Math" panose="02040503050406030204" pitchFamily="18" charset="0"/>
                      </a:rPr>
                      <m:t>𝑥</m:t>
                    </m:r>
                    <m:r>
                      <a:rPr lang="en-SG" sz="3200" b="0" i="1" smtClean="0">
                        <a:latin typeface="Cambria Math" panose="02040503050406030204" pitchFamily="18" charset="0"/>
                      </a:rPr>
                      <m:t>&gt;0 </m:t>
                    </m:r>
                    <m:r>
                      <m:rPr>
                        <m:sty m:val="p"/>
                      </m:rPr>
                      <a:rPr lang="en-SG" sz="3200" b="0" i="0" smtClean="0">
                        <a:latin typeface="Cambria Math" panose="02040503050406030204" pitchFamily="18" charset="0"/>
                      </a:rPr>
                      <m:t>and</m:t>
                    </m:r>
                    <m:r>
                      <a:rPr lang="en-SG" sz="3200" b="0" i="0" smtClean="0">
                        <a:latin typeface="Cambria Math" panose="02040503050406030204" pitchFamily="18" charset="0"/>
                      </a:rPr>
                      <m:t> </m:t>
                    </m:r>
                    <m:r>
                      <a:rPr lang="en-SG" sz="3200" b="0" i="1" smtClean="0">
                        <a:latin typeface="Cambria Math" panose="02040503050406030204" pitchFamily="18" charset="0"/>
                      </a:rPr>
                      <m:t>𝑏</m:t>
                    </m:r>
                    <m:r>
                      <a:rPr lang="en-SG" sz="3200" b="0" i="1" smtClean="0">
                        <a:latin typeface="Cambria Math" panose="02040503050406030204" pitchFamily="18" charset="0"/>
                      </a:rPr>
                      <m:t>&gt;0, </m:t>
                    </m:r>
                    <m:r>
                      <a:rPr lang="en-SG" sz="3200" b="0" i="1" smtClean="0">
                        <a:latin typeface="Cambria Math" panose="02040503050406030204" pitchFamily="18" charset="0"/>
                      </a:rPr>
                      <m:t>𝑏</m:t>
                    </m:r>
                    <m:r>
                      <a:rPr lang="en-SG" sz="3200" b="0" i="1" smtClean="0">
                        <a:latin typeface="Cambria Math" panose="02040503050406030204" pitchFamily="18" charset="0"/>
                        <a:ea typeface="Cambria Math" panose="02040503050406030204" pitchFamily="18" charset="0"/>
                      </a:rPr>
                      <m:t>≠1.</m:t>
                    </m:r>
                  </m:oMath>
                </a14:m>
                <a:r>
                  <a:rPr lang="en-SG" sz="3200" dirty="0" smtClean="0"/>
                  <a:t> </a:t>
                </a:r>
                <a:endParaRPr lang="en-SG" sz="3200" dirty="0"/>
              </a:p>
            </p:txBody>
          </p:sp>
        </mc:Choice>
        <mc:Fallback xmlns="">
          <p:sp>
            <p:nvSpPr>
              <p:cNvPr id="7" name="TextBox 6"/>
              <p:cNvSpPr txBox="1">
                <a:spLocks noRot="1" noChangeAspect="1" noMove="1" noResize="1" noEditPoints="1" noAdjustHandles="1" noChangeArrowheads="1" noChangeShapeType="1" noTextEdit="1"/>
              </p:cNvSpPr>
              <p:nvPr/>
            </p:nvSpPr>
            <p:spPr>
              <a:xfrm>
                <a:off x="838199" y="2261937"/>
                <a:ext cx="10952748" cy="1569660"/>
              </a:xfrm>
              <a:prstGeom prst="rect">
                <a:avLst/>
              </a:prstGeom>
              <a:blipFill>
                <a:blip r:embed="rId2"/>
                <a:stretch>
                  <a:fillRect l="-1334" t="-4231"/>
                </a:stretch>
              </a:blipFill>
              <a:ln>
                <a:solidFill>
                  <a:schemeClr val="bg2">
                    <a:lumMod val="50000"/>
                  </a:schemeClr>
                </a:solidFill>
              </a:ln>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796716" y="4086286"/>
                <a:ext cx="8871284" cy="492443"/>
              </a:xfrm>
              <a:prstGeom prst="rect">
                <a:avLst/>
              </a:prstGeom>
              <a:noFill/>
            </p:spPr>
            <p:txBody>
              <a:bodyPr wrap="square" lIns="0" tIns="0" rIns="0" bIns="0" rtlCol="0">
                <a:spAutoFit/>
              </a:bodyPr>
              <a:lstStyle/>
              <a:p>
                <a:pPr algn="ctr"/>
                <a14:m>
                  <m:oMath xmlns:m="http://schemas.openxmlformats.org/officeDocument/2006/math">
                    <m:r>
                      <a:rPr lang="en-SG" sz="3200" b="0" i="1" smtClean="0">
                        <a:solidFill>
                          <a:srgbClr val="C00000"/>
                        </a:solidFill>
                        <a:latin typeface="Cambria Math" panose="02040503050406030204" pitchFamily="18" charset="0"/>
                      </a:rPr>
                      <m:t>𝑦</m:t>
                    </m:r>
                    <m:r>
                      <a:rPr lang="en-SG" sz="3200" b="0" i="1" smtClean="0">
                        <a:solidFill>
                          <a:srgbClr val="C00000"/>
                        </a:solidFill>
                        <a:latin typeface="Cambria Math" panose="02040503050406030204" pitchFamily="18" charset="0"/>
                      </a:rPr>
                      <m:t>=</m:t>
                    </m:r>
                    <m:func>
                      <m:funcPr>
                        <m:ctrlPr>
                          <a:rPr lang="en-SG" sz="3200" b="0" i="1" smtClean="0">
                            <a:solidFill>
                              <a:srgbClr val="C00000"/>
                            </a:solidFill>
                            <a:latin typeface="Cambria Math" panose="02040503050406030204" pitchFamily="18" charset="0"/>
                          </a:rPr>
                        </m:ctrlPr>
                      </m:funcPr>
                      <m:fName>
                        <m:sSub>
                          <m:sSubPr>
                            <m:ctrlPr>
                              <a:rPr lang="en-SG" sz="3200" b="0" i="1" smtClean="0">
                                <a:solidFill>
                                  <a:srgbClr val="C00000"/>
                                </a:solidFill>
                                <a:latin typeface="Cambria Math" panose="02040503050406030204" pitchFamily="18" charset="0"/>
                              </a:rPr>
                            </m:ctrlPr>
                          </m:sSubPr>
                          <m:e>
                            <m:r>
                              <m:rPr>
                                <m:sty m:val="p"/>
                              </m:rPr>
                              <a:rPr lang="en-SG" sz="3200" b="0" i="0" smtClean="0">
                                <a:solidFill>
                                  <a:srgbClr val="C00000"/>
                                </a:solidFill>
                                <a:latin typeface="Cambria Math" panose="02040503050406030204" pitchFamily="18" charset="0"/>
                              </a:rPr>
                              <m:t>log</m:t>
                            </m:r>
                          </m:e>
                          <m:sub>
                            <m:r>
                              <a:rPr lang="en-SG" sz="3200" b="0" i="1" smtClean="0">
                                <a:solidFill>
                                  <a:srgbClr val="C00000"/>
                                </a:solidFill>
                                <a:latin typeface="Cambria Math" panose="02040503050406030204" pitchFamily="18" charset="0"/>
                              </a:rPr>
                              <m:t>𝑏</m:t>
                            </m:r>
                          </m:sub>
                        </m:sSub>
                      </m:fName>
                      <m:e>
                        <m:r>
                          <a:rPr lang="en-SG" sz="3200" b="0" i="1" smtClean="0">
                            <a:solidFill>
                              <a:srgbClr val="C00000"/>
                            </a:solidFill>
                            <a:latin typeface="Cambria Math" panose="02040503050406030204" pitchFamily="18" charset="0"/>
                          </a:rPr>
                          <m:t>𝑥</m:t>
                        </m:r>
                      </m:e>
                    </m:func>
                  </m:oMath>
                </a14:m>
                <a:r>
                  <a:rPr lang="en-SG" sz="3200" dirty="0" smtClean="0">
                    <a:solidFill>
                      <a:srgbClr val="C00000"/>
                    </a:solidFill>
                  </a:rPr>
                  <a:t> means </a:t>
                </a:r>
                <a14:m>
                  <m:oMath xmlns:m="http://schemas.openxmlformats.org/officeDocument/2006/math">
                    <m:sSup>
                      <m:sSupPr>
                        <m:ctrlPr>
                          <a:rPr lang="en-SG" sz="3200" i="1" smtClean="0">
                            <a:solidFill>
                              <a:srgbClr val="C00000"/>
                            </a:solidFill>
                            <a:latin typeface="Cambria Math" panose="02040503050406030204" pitchFamily="18" charset="0"/>
                          </a:rPr>
                        </m:ctrlPr>
                      </m:sSupPr>
                      <m:e>
                        <m:r>
                          <a:rPr lang="en-SG" sz="3200" b="0" i="1" smtClean="0">
                            <a:solidFill>
                              <a:srgbClr val="C00000"/>
                            </a:solidFill>
                            <a:latin typeface="Cambria Math" panose="02040503050406030204" pitchFamily="18" charset="0"/>
                          </a:rPr>
                          <m:t>𝑏</m:t>
                        </m:r>
                      </m:e>
                      <m:sup>
                        <m:r>
                          <a:rPr lang="en-SG" sz="3200" b="0" i="1" smtClean="0">
                            <a:solidFill>
                              <a:srgbClr val="C00000"/>
                            </a:solidFill>
                            <a:latin typeface="Cambria Math" panose="02040503050406030204" pitchFamily="18" charset="0"/>
                          </a:rPr>
                          <m:t>𝑦</m:t>
                        </m:r>
                      </m:sup>
                    </m:sSup>
                    <m:r>
                      <a:rPr lang="en-SG" sz="3200" b="0" i="1" smtClean="0">
                        <a:solidFill>
                          <a:srgbClr val="C00000"/>
                        </a:solidFill>
                        <a:latin typeface="Cambria Math" panose="02040503050406030204" pitchFamily="18" charset="0"/>
                      </a:rPr>
                      <m:t>=</m:t>
                    </m:r>
                    <m:r>
                      <a:rPr lang="en-SG" sz="3200" b="0" i="1" smtClean="0">
                        <a:solidFill>
                          <a:srgbClr val="C00000"/>
                        </a:solidFill>
                        <a:latin typeface="Cambria Math" panose="02040503050406030204" pitchFamily="18" charset="0"/>
                      </a:rPr>
                      <m:t>𝑥</m:t>
                    </m:r>
                  </m:oMath>
                </a14:m>
                <a:endParaRPr lang="en-SG" sz="3200" dirty="0">
                  <a:solidFill>
                    <a:srgbClr val="C0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796716" y="4086286"/>
                <a:ext cx="8871284" cy="492443"/>
              </a:xfrm>
              <a:prstGeom prst="rect">
                <a:avLst/>
              </a:prstGeom>
              <a:blipFill>
                <a:blip r:embed="rId3"/>
                <a:stretch>
                  <a:fillRect t="-23457" b="-50617"/>
                </a:stretch>
              </a:blipFill>
            </p:spPr>
            <p:txBody>
              <a:bodyPr/>
              <a:lstStyle/>
              <a:p>
                <a:r>
                  <a:rPr lang="en-SG">
                    <a:noFill/>
                  </a:rPr>
                  <a:t> </a:t>
                </a:r>
              </a:p>
            </p:txBody>
          </p:sp>
        </mc:Fallback>
      </mc:AlternateContent>
      <p:sp>
        <p:nvSpPr>
          <p:cNvPr id="9" name="Date Placeholder 8"/>
          <p:cNvSpPr>
            <a:spLocks noGrp="1"/>
          </p:cNvSpPr>
          <p:nvPr>
            <p:ph type="dt" sz="half" idx="10"/>
          </p:nvPr>
        </p:nvSpPr>
        <p:spPr/>
        <p:txBody>
          <a:bodyPr/>
          <a:lstStyle/>
          <a:p>
            <a:fld id="{C45F9F25-41E6-46C1-9F34-E5FC81118C0A}" type="datetime3">
              <a:rPr lang="en-US" smtClean="0"/>
              <a:t>9 July 2020</a:t>
            </a:fld>
            <a:endParaRPr lang="en-SG"/>
          </a:p>
        </p:txBody>
      </p:sp>
    </p:spTree>
    <p:extLst>
      <p:ext uri="{BB962C8B-B14F-4D97-AF65-F5344CB8AC3E}">
        <p14:creationId xmlns:p14="http://schemas.microsoft.com/office/powerpoint/2010/main" val="40352616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Classes of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SG" dirty="0" smtClean="0"/>
                  <a:t>Logarithm properties:</a:t>
                </a:r>
              </a:p>
              <a:p>
                <a14:m>
                  <m:oMath xmlns:m="http://schemas.openxmlformats.org/officeDocument/2006/math">
                    <m:func>
                      <m:funcPr>
                        <m:ctrlPr>
                          <a:rPr lang="en-SG" i="1" smtClean="0">
                            <a:solidFill>
                              <a:srgbClr val="C00000"/>
                            </a:solidFill>
                            <a:latin typeface="Cambria Math" panose="02040503050406030204" pitchFamily="18" charset="0"/>
                          </a:rPr>
                        </m:ctrlPr>
                      </m:funcPr>
                      <m:fName>
                        <m:sSub>
                          <m:sSubPr>
                            <m:ctrlPr>
                              <a:rPr lang="en-SG" i="1" smtClean="0">
                                <a:solidFill>
                                  <a:srgbClr val="C00000"/>
                                </a:solidFill>
                                <a:latin typeface="Cambria Math" panose="02040503050406030204" pitchFamily="18" charset="0"/>
                              </a:rPr>
                            </m:ctrlPr>
                          </m:sSubPr>
                          <m:e>
                            <m:r>
                              <m:rPr>
                                <m:sty m:val="p"/>
                              </m:rPr>
                              <a:rPr lang="en-SG" i="0" smtClean="0">
                                <a:solidFill>
                                  <a:srgbClr val="C00000"/>
                                </a:solidFill>
                                <a:latin typeface="Cambria Math" panose="02040503050406030204" pitchFamily="18" charset="0"/>
                              </a:rPr>
                              <m:t>log</m:t>
                            </m:r>
                          </m:e>
                          <m:sub>
                            <m:r>
                              <a:rPr lang="en-SG" b="0" i="1" smtClean="0">
                                <a:solidFill>
                                  <a:srgbClr val="C00000"/>
                                </a:solidFill>
                                <a:latin typeface="Cambria Math" panose="02040503050406030204" pitchFamily="18" charset="0"/>
                              </a:rPr>
                              <m:t>𝑎</m:t>
                            </m:r>
                          </m:sub>
                        </m:sSub>
                      </m:fName>
                      <m:e>
                        <m:r>
                          <a:rPr lang="en-SG" b="0" i="1" smtClean="0">
                            <a:solidFill>
                              <a:srgbClr val="C00000"/>
                            </a:solidFill>
                            <a:latin typeface="Cambria Math" panose="02040503050406030204" pitchFamily="18" charset="0"/>
                          </a:rPr>
                          <m:t>1</m:t>
                        </m:r>
                      </m:e>
                    </m:func>
                    <m:r>
                      <a:rPr lang="en-SG" b="0" i="1" smtClean="0">
                        <a:solidFill>
                          <a:srgbClr val="C00000"/>
                        </a:solidFill>
                        <a:latin typeface="Cambria Math" panose="02040503050406030204" pitchFamily="18" charset="0"/>
                      </a:rPr>
                      <m:t>=0</m:t>
                    </m:r>
                  </m:oMath>
                </a14:m>
                <a:endParaRPr lang="en-SG" b="0" dirty="0" smtClean="0">
                  <a:solidFill>
                    <a:srgbClr val="C00000"/>
                  </a:solidFill>
                </a:endParaRPr>
              </a:p>
              <a:p>
                <a14:m>
                  <m:oMath xmlns:m="http://schemas.openxmlformats.org/officeDocument/2006/math">
                    <m:func>
                      <m:funcPr>
                        <m:ctrlPr>
                          <a:rPr lang="en-SG" i="1" smtClean="0">
                            <a:solidFill>
                              <a:srgbClr val="C00000"/>
                            </a:solidFill>
                            <a:latin typeface="Cambria Math" panose="02040503050406030204" pitchFamily="18" charset="0"/>
                          </a:rPr>
                        </m:ctrlPr>
                      </m:funcPr>
                      <m:fName>
                        <m:sSub>
                          <m:sSubPr>
                            <m:ctrlPr>
                              <a:rPr lang="en-SG" i="1" smtClean="0">
                                <a:solidFill>
                                  <a:srgbClr val="C00000"/>
                                </a:solidFill>
                                <a:latin typeface="Cambria Math" panose="02040503050406030204" pitchFamily="18" charset="0"/>
                              </a:rPr>
                            </m:ctrlPr>
                          </m:sSubPr>
                          <m:e>
                            <m:r>
                              <m:rPr>
                                <m:sty m:val="p"/>
                              </m:rPr>
                              <a:rPr lang="en-SG" i="0" smtClean="0">
                                <a:solidFill>
                                  <a:srgbClr val="C00000"/>
                                </a:solidFill>
                                <a:latin typeface="Cambria Math" panose="02040503050406030204" pitchFamily="18" charset="0"/>
                              </a:rPr>
                              <m:t>log</m:t>
                            </m:r>
                          </m:e>
                          <m:sub>
                            <m:r>
                              <a:rPr lang="en-SG" b="0" i="1" smtClean="0">
                                <a:solidFill>
                                  <a:srgbClr val="C00000"/>
                                </a:solidFill>
                                <a:latin typeface="Cambria Math" panose="02040503050406030204" pitchFamily="18" charset="0"/>
                              </a:rPr>
                              <m:t>𝑎</m:t>
                            </m:r>
                          </m:sub>
                        </m:sSub>
                      </m:fName>
                      <m:e>
                        <m:r>
                          <a:rPr lang="en-SG" b="0" i="1" smtClean="0">
                            <a:solidFill>
                              <a:srgbClr val="C00000"/>
                            </a:solidFill>
                            <a:latin typeface="Cambria Math" panose="02040503050406030204" pitchFamily="18" charset="0"/>
                          </a:rPr>
                          <m:t>𝑎</m:t>
                        </m:r>
                      </m:e>
                    </m:func>
                    <m:r>
                      <a:rPr lang="en-SG" b="0" i="1" smtClean="0">
                        <a:solidFill>
                          <a:srgbClr val="C00000"/>
                        </a:solidFill>
                        <a:latin typeface="Cambria Math" panose="02040503050406030204" pitchFamily="18" charset="0"/>
                      </a:rPr>
                      <m:t>=1</m:t>
                    </m:r>
                  </m:oMath>
                </a14:m>
                <a:endParaRPr lang="en-SG" b="0" dirty="0" smtClean="0">
                  <a:solidFill>
                    <a:srgbClr val="C00000"/>
                  </a:solidFill>
                </a:endParaRPr>
              </a:p>
              <a:p>
                <a14:m>
                  <m:oMath xmlns:m="http://schemas.openxmlformats.org/officeDocument/2006/math">
                    <m:func>
                      <m:funcPr>
                        <m:ctrlPr>
                          <a:rPr lang="en-SG" i="1" smtClean="0">
                            <a:solidFill>
                              <a:srgbClr val="C00000"/>
                            </a:solidFill>
                            <a:latin typeface="Cambria Math" panose="02040503050406030204" pitchFamily="18" charset="0"/>
                          </a:rPr>
                        </m:ctrlPr>
                      </m:funcPr>
                      <m:fName>
                        <m:sSub>
                          <m:sSubPr>
                            <m:ctrlPr>
                              <a:rPr lang="en-SG" i="1" smtClean="0">
                                <a:solidFill>
                                  <a:srgbClr val="C00000"/>
                                </a:solidFill>
                                <a:latin typeface="Cambria Math" panose="02040503050406030204" pitchFamily="18" charset="0"/>
                              </a:rPr>
                            </m:ctrlPr>
                          </m:sSubPr>
                          <m:e>
                            <m:r>
                              <m:rPr>
                                <m:sty m:val="p"/>
                              </m:rPr>
                              <a:rPr lang="en-SG" i="0" smtClean="0">
                                <a:solidFill>
                                  <a:srgbClr val="C00000"/>
                                </a:solidFill>
                                <a:latin typeface="Cambria Math" panose="02040503050406030204" pitchFamily="18" charset="0"/>
                              </a:rPr>
                              <m:t>log</m:t>
                            </m:r>
                          </m:e>
                          <m:sub>
                            <m:r>
                              <a:rPr lang="en-SG" b="0" i="1" smtClean="0">
                                <a:solidFill>
                                  <a:srgbClr val="C00000"/>
                                </a:solidFill>
                                <a:latin typeface="Cambria Math" panose="02040503050406030204" pitchFamily="18" charset="0"/>
                              </a:rPr>
                              <m:t>𝑎</m:t>
                            </m:r>
                          </m:sub>
                        </m:sSub>
                      </m:fName>
                      <m:e>
                        <m:r>
                          <a:rPr lang="en-SG" b="0" i="1" smtClean="0">
                            <a:solidFill>
                              <a:srgbClr val="C00000"/>
                            </a:solidFill>
                            <a:latin typeface="Cambria Math" panose="02040503050406030204" pitchFamily="18" charset="0"/>
                          </a:rPr>
                          <m:t>𝑥</m:t>
                        </m:r>
                      </m:e>
                    </m:func>
                    <m:r>
                      <a:rPr lang="en-SG" b="0" i="1" smtClean="0">
                        <a:solidFill>
                          <a:srgbClr val="C00000"/>
                        </a:solidFill>
                        <a:latin typeface="Cambria Math" panose="02040503050406030204" pitchFamily="18" charset="0"/>
                      </a:rPr>
                      <m:t>&lt;0 </m:t>
                    </m:r>
                    <m:r>
                      <a:rPr lang="en-SG" b="0" i="1" smtClean="0">
                        <a:latin typeface="Cambria Math" panose="02040503050406030204" pitchFamily="18" charset="0"/>
                      </a:rPr>
                      <m:t>(</m:t>
                    </m:r>
                    <m:r>
                      <m:rPr>
                        <m:sty m:val="p"/>
                      </m:rPr>
                      <a:rPr lang="en-SG" b="0" i="0" smtClean="0">
                        <a:latin typeface="Cambria Math" panose="02040503050406030204" pitchFamily="18" charset="0"/>
                      </a:rPr>
                      <m:t>for</m:t>
                    </m:r>
                    <m:r>
                      <a:rPr lang="en-SG" b="0" i="0" smtClean="0">
                        <a:latin typeface="Cambria Math" panose="02040503050406030204" pitchFamily="18" charset="0"/>
                      </a:rPr>
                      <m:t> </m:t>
                    </m:r>
                    <m:r>
                      <m:rPr>
                        <m:sty m:val="p"/>
                      </m:rPr>
                      <a:rPr lang="en-SG" b="0" i="0" smtClean="0">
                        <a:latin typeface="Cambria Math" panose="02040503050406030204" pitchFamily="18" charset="0"/>
                      </a:rPr>
                      <m:t>all</m:t>
                    </m:r>
                    <m:r>
                      <a:rPr lang="en-SG" b="0" i="0" smtClean="0">
                        <a:latin typeface="Cambria Math" panose="02040503050406030204" pitchFamily="18" charset="0"/>
                      </a:rPr>
                      <m:t> </m:t>
                    </m:r>
                    <m:r>
                      <m:rPr>
                        <m:sty m:val="p"/>
                      </m:rPr>
                      <a:rPr lang="en-SG" b="0" i="0" smtClean="0">
                        <a:latin typeface="Cambria Math" panose="02040503050406030204" pitchFamily="18" charset="0"/>
                      </a:rPr>
                      <m:t>x</m:t>
                    </m:r>
                    <m:r>
                      <a:rPr lang="en-SG" b="0" i="0" smtClean="0">
                        <a:latin typeface="Cambria Math" panose="02040503050406030204" pitchFamily="18" charset="0"/>
                      </a:rPr>
                      <m:t> </m:t>
                    </m:r>
                    <m:r>
                      <m:rPr>
                        <m:sty m:val="p"/>
                      </m:rPr>
                      <a:rPr lang="en-SG" b="0" i="0" smtClean="0">
                        <a:latin typeface="Cambria Math" panose="02040503050406030204" pitchFamily="18" charset="0"/>
                      </a:rPr>
                      <m:t>such</m:t>
                    </m:r>
                    <m:r>
                      <a:rPr lang="en-SG" b="0" i="0" smtClean="0">
                        <a:latin typeface="Cambria Math" panose="02040503050406030204" pitchFamily="18" charset="0"/>
                      </a:rPr>
                      <m:t> </m:t>
                    </m:r>
                    <m:r>
                      <m:rPr>
                        <m:sty m:val="p"/>
                      </m:rPr>
                      <a:rPr lang="en-SG" b="0" i="0" smtClean="0">
                        <a:latin typeface="Cambria Math" panose="02040503050406030204" pitchFamily="18" charset="0"/>
                      </a:rPr>
                      <m:t>that</m:t>
                    </m:r>
                    <m:r>
                      <a:rPr lang="en-SG" b="0" i="1" smtClean="0">
                        <a:latin typeface="Cambria Math" panose="02040503050406030204" pitchFamily="18" charset="0"/>
                      </a:rPr>
                      <m:t> 0&lt;</m:t>
                    </m:r>
                    <m:r>
                      <a:rPr lang="en-SG" b="0" i="1" smtClean="0">
                        <a:latin typeface="Cambria Math" panose="02040503050406030204" pitchFamily="18" charset="0"/>
                      </a:rPr>
                      <m:t>𝑥</m:t>
                    </m:r>
                    <m:r>
                      <a:rPr lang="en-SG" b="0" i="1" smtClean="0">
                        <a:latin typeface="Cambria Math" panose="02040503050406030204" pitchFamily="18" charset="0"/>
                      </a:rPr>
                      <m:t>&lt;1)</m:t>
                    </m:r>
                  </m:oMath>
                </a14:m>
                <a:endParaRPr lang="en-SG" dirty="0" smtClean="0"/>
              </a:p>
              <a:p>
                <a14:m>
                  <m:oMath xmlns:m="http://schemas.openxmlformats.org/officeDocument/2006/math">
                    <m:r>
                      <a:rPr lang="en-SG" b="0" i="1" smtClean="0">
                        <a:solidFill>
                          <a:srgbClr val="C00000"/>
                        </a:solidFill>
                        <a:latin typeface="Cambria Math" panose="02040503050406030204" pitchFamily="18" charset="0"/>
                      </a:rPr>
                      <m:t>0&lt;</m:t>
                    </m:r>
                    <m:func>
                      <m:funcPr>
                        <m:ctrlPr>
                          <a:rPr lang="en-SG" b="0" i="1" smtClean="0">
                            <a:solidFill>
                              <a:srgbClr val="C00000"/>
                            </a:solidFill>
                            <a:latin typeface="Cambria Math" panose="02040503050406030204" pitchFamily="18" charset="0"/>
                          </a:rPr>
                        </m:ctrlPr>
                      </m:funcPr>
                      <m:fName>
                        <m:sSub>
                          <m:sSubPr>
                            <m:ctrlPr>
                              <a:rPr lang="en-SG" b="0" i="1" smtClean="0">
                                <a:solidFill>
                                  <a:srgbClr val="C00000"/>
                                </a:solidFill>
                                <a:latin typeface="Cambria Math" panose="02040503050406030204" pitchFamily="18" charset="0"/>
                              </a:rPr>
                            </m:ctrlPr>
                          </m:sSubPr>
                          <m:e>
                            <m:r>
                              <m:rPr>
                                <m:sty m:val="p"/>
                              </m:rPr>
                              <a:rPr lang="en-SG" b="0" i="0" smtClean="0">
                                <a:solidFill>
                                  <a:srgbClr val="C00000"/>
                                </a:solidFill>
                                <a:latin typeface="Cambria Math" panose="02040503050406030204" pitchFamily="18" charset="0"/>
                              </a:rPr>
                              <m:t>log</m:t>
                            </m:r>
                          </m:e>
                          <m:sub>
                            <m:r>
                              <a:rPr lang="en-SG" b="0" i="1" smtClean="0">
                                <a:solidFill>
                                  <a:srgbClr val="C00000"/>
                                </a:solidFill>
                                <a:latin typeface="Cambria Math" panose="02040503050406030204" pitchFamily="18" charset="0"/>
                              </a:rPr>
                              <m:t>𝑎</m:t>
                            </m:r>
                          </m:sub>
                        </m:sSub>
                      </m:fName>
                      <m:e>
                        <m:r>
                          <a:rPr lang="en-SG" b="0" i="1" smtClean="0">
                            <a:solidFill>
                              <a:srgbClr val="C00000"/>
                            </a:solidFill>
                            <a:latin typeface="Cambria Math" panose="02040503050406030204" pitchFamily="18" charset="0"/>
                          </a:rPr>
                          <m:t>𝑥</m:t>
                        </m:r>
                      </m:e>
                    </m:func>
                    <m:r>
                      <a:rPr lang="en-SG" b="0" i="1" smtClean="0">
                        <a:solidFill>
                          <a:srgbClr val="C00000"/>
                        </a:solidFill>
                        <a:latin typeface="Cambria Math" panose="02040503050406030204" pitchFamily="18" charset="0"/>
                      </a:rPr>
                      <m:t>&lt;1 </m:t>
                    </m:r>
                    <m:r>
                      <a:rPr lang="en-SG" b="0" i="1" smtClean="0">
                        <a:latin typeface="Cambria Math" panose="02040503050406030204" pitchFamily="18" charset="0"/>
                      </a:rPr>
                      <m:t>(</m:t>
                    </m:r>
                    <m:r>
                      <m:rPr>
                        <m:sty m:val="p"/>
                      </m:rPr>
                      <a:rPr lang="en-SG" b="0" i="0" smtClean="0">
                        <a:latin typeface="Cambria Math" panose="02040503050406030204" pitchFamily="18" charset="0"/>
                      </a:rPr>
                      <m:t>for</m:t>
                    </m:r>
                    <m:r>
                      <a:rPr lang="en-SG" b="0" i="0" smtClean="0">
                        <a:latin typeface="Cambria Math" panose="02040503050406030204" pitchFamily="18" charset="0"/>
                      </a:rPr>
                      <m:t> </m:t>
                    </m:r>
                    <m:r>
                      <m:rPr>
                        <m:sty m:val="p"/>
                      </m:rPr>
                      <a:rPr lang="en-SG" b="0" i="0" smtClean="0">
                        <a:latin typeface="Cambria Math" panose="02040503050406030204" pitchFamily="18" charset="0"/>
                      </a:rPr>
                      <m:t>all</m:t>
                    </m:r>
                    <m:r>
                      <a:rPr lang="en-SG" b="0" i="0" smtClean="0">
                        <a:latin typeface="Cambria Math" panose="02040503050406030204" pitchFamily="18" charset="0"/>
                      </a:rPr>
                      <m:t> </m:t>
                    </m:r>
                    <m:r>
                      <m:rPr>
                        <m:sty m:val="p"/>
                      </m:rPr>
                      <a:rPr lang="en-SG" b="0" i="0" smtClean="0">
                        <a:latin typeface="Cambria Math" panose="02040503050406030204" pitchFamily="18" charset="0"/>
                      </a:rPr>
                      <m:t>x</m:t>
                    </m:r>
                    <m:r>
                      <a:rPr lang="en-SG" b="0" i="0" smtClean="0">
                        <a:latin typeface="Cambria Math" panose="02040503050406030204" pitchFamily="18" charset="0"/>
                      </a:rPr>
                      <m:t> </m:t>
                    </m:r>
                    <m:r>
                      <m:rPr>
                        <m:sty m:val="p"/>
                      </m:rPr>
                      <a:rPr lang="en-SG" b="0" i="0" smtClean="0">
                        <a:latin typeface="Cambria Math" panose="02040503050406030204" pitchFamily="18" charset="0"/>
                      </a:rPr>
                      <m:t>such</m:t>
                    </m:r>
                    <m:r>
                      <a:rPr lang="en-SG" b="0" i="0" smtClean="0">
                        <a:latin typeface="Cambria Math" panose="02040503050406030204" pitchFamily="18" charset="0"/>
                      </a:rPr>
                      <m:t> </m:t>
                    </m:r>
                    <m:r>
                      <m:rPr>
                        <m:sty m:val="p"/>
                      </m:rPr>
                      <a:rPr lang="en-SG" b="0" i="0" smtClean="0">
                        <a:latin typeface="Cambria Math" panose="02040503050406030204" pitchFamily="18" charset="0"/>
                      </a:rPr>
                      <m:t>that</m:t>
                    </m:r>
                    <m:r>
                      <a:rPr lang="en-SG" b="0" i="1" smtClean="0">
                        <a:latin typeface="Cambria Math" panose="02040503050406030204" pitchFamily="18" charset="0"/>
                      </a:rPr>
                      <m:t> 1&lt;</m:t>
                    </m:r>
                    <m:r>
                      <a:rPr lang="en-SG" b="0" i="1" smtClean="0">
                        <a:latin typeface="Cambria Math" panose="02040503050406030204" pitchFamily="18" charset="0"/>
                      </a:rPr>
                      <m:t>𝑥</m:t>
                    </m:r>
                    <m:r>
                      <a:rPr lang="en-SG" b="0" i="1" smtClean="0">
                        <a:latin typeface="Cambria Math" panose="02040503050406030204" pitchFamily="18" charset="0"/>
                      </a:rPr>
                      <m:t>&lt;</m:t>
                    </m:r>
                    <m:r>
                      <a:rPr lang="en-SG" b="0" i="1" smtClean="0">
                        <a:latin typeface="Cambria Math" panose="02040503050406030204" pitchFamily="18" charset="0"/>
                      </a:rPr>
                      <m:t>𝑎</m:t>
                    </m:r>
                    <m:r>
                      <a:rPr lang="en-SG" b="0" i="1" smtClean="0">
                        <a:latin typeface="Cambria Math" panose="02040503050406030204" pitchFamily="18" charset="0"/>
                      </a:rPr>
                      <m:t>)</m:t>
                    </m:r>
                  </m:oMath>
                </a14:m>
                <a:endParaRPr lang="en-SG" dirty="0" smtClean="0"/>
              </a:p>
              <a:p>
                <a14:m>
                  <m:oMath xmlns:m="http://schemas.openxmlformats.org/officeDocument/2006/math">
                    <m:func>
                      <m:funcPr>
                        <m:ctrlPr>
                          <a:rPr lang="en-SG" i="1" smtClean="0">
                            <a:latin typeface="Cambria Math" panose="02040503050406030204" pitchFamily="18" charset="0"/>
                          </a:rPr>
                        </m:ctrlPr>
                      </m:funcPr>
                      <m:fName>
                        <m:sSub>
                          <m:sSubPr>
                            <m:ctrlPr>
                              <a:rPr lang="en-SG" i="1" smtClean="0">
                                <a:solidFill>
                                  <a:srgbClr val="C00000"/>
                                </a:solidFill>
                                <a:latin typeface="Cambria Math" panose="02040503050406030204" pitchFamily="18" charset="0"/>
                              </a:rPr>
                            </m:ctrlPr>
                          </m:sSubPr>
                          <m:e>
                            <m:r>
                              <m:rPr>
                                <m:sty m:val="p"/>
                              </m:rPr>
                              <a:rPr lang="en-SG" i="0" smtClean="0">
                                <a:solidFill>
                                  <a:srgbClr val="C00000"/>
                                </a:solidFill>
                                <a:latin typeface="Cambria Math" panose="02040503050406030204" pitchFamily="18" charset="0"/>
                              </a:rPr>
                              <m:t>log</m:t>
                            </m:r>
                          </m:e>
                          <m:sub>
                            <m:r>
                              <a:rPr lang="en-SG" b="0" i="1" smtClean="0">
                                <a:solidFill>
                                  <a:srgbClr val="C00000"/>
                                </a:solidFill>
                                <a:latin typeface="Cambria Math" panose="02040503050406030204" pitchFamily="18" charset="0"/>
                              </a:rPr>
                              <m:t>𝑎</m:t>
                            </m:r>
                          </m:sub>
                        </m:sSub>
                      </m:fName>
                      <m:e>
                        <m:r>
                          <a:rPr lang="en-SG" b="0" i="1" smtClean="0">
                            <a:solidFill>
                              <a:srgbClr val="C00000"/>
                            </a:solidFill>
                            <a:latin typeface="Cambria Math" panose="02040503050406030204" pitchFamily="18" charset="0"/>
                          </a:rPr>
                          <m:t>𝑥</m:t>
                        </m:r>
                        <m:r>
                          <a:rPr lang="en-SG" b="0" i="1" smtClean="0">
                            <a:solidFill>
                              <a:srgbClr val="C00000"/>
                            </a:solidFill>
                            <a:latin typeface="Cambria Math" panose="02040503050406030204" pitchFamily="18" charset="0"/>
                          </a:rPr>
                          <m:t>&gt;1 (</m:t>
                        </m:r>
                        <m:r>
                          <m:rPr>
                            <m:sty m:val="p"/>
                          </m:rPr>
                          <a:rPr lang="en-SG" b="0" i="0" smtClean="0">
                            <a:latin typeface="Cambria Math" panose="02040503050406030204" pitchFamily="18" charset="0"/>
                          </a:rPr>
                          <m:t>for</m:t>
                        </m:r>
                        <m:r>
                          <a:rPr lang="en-SG" b="0" i="0" smtClean="0">
                            <a:latin typeface="Cambria Math" panose="02040503050406030204" pitchFamily="18" charset="0"/>
                          </a:rPr>
                          <m:t> </m:t>
                        </m:r>
                        <m:r>
                          <m:rPr>
                            <m:sty m:val="p"/>
                          </m:rPr>
                          <a:rPr lang="en-SG" b="0" i="0" smtClean="0">
                            <a:latin typeface="Cambria Math" panose="02040503050406030204" pitchFamily="18" charset="0"/>
                          </a:rPr>
                          <m:t>all</m:t>
                        </m:r>
                        <m:r>
                          <a:rPr lang="en-SG" b="0" i="0" smtClean="0">
                            <a:latin typeface="Cambria Math" panose="02040503050406030204" pitchFamily="18" charset="0"/>
                          </a:rPr>
                          <m:t> </m:t>
                        </m:r>
                        <m:r>
                          <m:rPr>
                            <m:sty m:val="p"/>
                          </m:rPr>
                          <a:rPr lang="en-SG" b="0" i="0" smtClean="0">
                            <a:latin typeface="Cambria Math" panose="02040503050406030204" pitchFamily="18" charset="0"/>
                          </a:rPr>
                          <m:t>x</m:t>
                        </m:r>
                        <m:r>
                          <a:rPr lang="en-SG" b="0" i="0" smtClean="0">
                            <a:latin typeface="Cambria Math" panose="02040503050406030204" pitchFamily="18" charset="0"/>
                          </a:rPr>
                          <m:t> </m:t>
                        </m:r>
                        <m:r>
                          <m:rPr>
                            <m:sty m:val="p"/>
                          </m:rPr>
                          <a:rPr lang="en-SG" b="0" i="0" smtClean="0">
                            <a:latin typeface="Cambria Math" panose="02040503050406030204" pitchFamily="18" charset="0"/>
                          </a:rPr>
                          <m:t>such</m:t>
                        </m:r>
                        <m:r>
                          <a:rPr lang="en-SG" b="0" i="0" smtClean="0">
                            <a:latin typeface="Cambria Math" panose="02040503050406030204" pitchFamily="18" charset="0"/>
                          </a:rPr>
                          <m:t> </m:t>
                        </m:r>
                        <m:r>
                          <m:rPr>
                            <m:sty m:val="p"/>
                          </m:rPr>
                          <a:rPr lang="en-SG" b="0" i="0" smtClean="0">
                            <a:latin typeface="Cambria Math" panose="02040503050406030204" pitchFamily="18" charset="0"/>
                          </a:rPr>
                          <m:t>that</m:t>
                        </m:r>
                        <m:r>
                          <a:rPr lang="en-SG" b="0" i="1" smtClean="0">
                            <a:latin typeface="Cambria Math" panose="02040503050406030204" pitchFamily="18" charset="0"/>
                          </a:rPr>
                          <m:t> 1&lt;</m:t>
                        </m:r>
                        <m:r>
                          <a:rPr lang="en-SG" b="0" i="1" smtClean="0">
                            <a:latin typeface="Cambria Math" panose="02040503050406030204" pitchFamily="18" charset="0"/>
                          </a:rPr>
                          <m:t>𝑥</m:t>
                        </m:r>
                        <m:r>
                          <a:rPr lang="en-SG" b="0" i="1" smtClean="0">
                            <a:latin typeface="Cambria Math" panose="02040503050406030204" pitchFamily="18" charset="0"/>
                          </a:rPr>
                          <m:t>&gt;</m:t>
                        </m:r>
                        <m:r>
                          <a:rPr lang="en-SG" b="0" i="1" smtClean="0">
                            <a:latin typeface="Cambria Math" panose="02040503050406030204" pitchFamily="18" charset="0"/>
                          </a:rPr>
                          <m:t>𝑎</m:t>
                        </m:r>
                        <m:r>
                          <a:rPr lang="en-SG" b="0" i="1" smtClean="0">
                            <a:latin typeface="Cambria Math" panose="02040503050406030204" pitchFamily="18" charset="0"/>
                          </a:rPr>
                          <m:t>)</m:t>
                        </m:r>
                      </m:e>
                    </m:func>
                  </m:oMath>
                </a14:m>
                <a:endParaRPr lang="en-S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07" t="-2749"/>
                </a:stretch>
              </a:blipFill>
            </p:spPr>
            <p:txBody>
              <a:bodyPr/>
              <a:lstStyle/>
              <a:p>
                <a:r>
                  <a:rPr lang="en-SG">
                    <a:noFill/>
                  </a:rPr>
                  <a:t> </a:t>
                </a:r>
              </a:p>
            </p:txBody>
          </p:sp>
        </mc:Fallback>
      </mc:AlternateContent>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7</a:t>
            </a:fld>
            <a:endParaRPr lang="en-SG"/>
          </a:p>
        </p:txBody>
      </p:sp>
      <p:sp>
        <p:nvSpPr>
          <p:cNvPr id="7" name="Date Placeholder 6"/>
          <p:cNvSpPr>
            <a:spLocks noGrp="1"/>
          </p:cNvSpPr>
          <p:nvPr>
            <p:ph type="dt" sz="half" idx="10"/>
          </p:nvPr>
        </p:nvSpPr>
        <p:spPr/>
        <p:txBody>
          <a:bodyPr/>
          <a:lstStyle/>
          <a:p>
            <a:fld id="{CA4C1D41-8F46-44C5-A79A-D7E0E12EE3E7}" type="datetime3">
              <a:rPr lang="en-US" smtClean="0"/>
              <a:t>9 July 2020</a:t>
            </a:fld>
            <a:endParaRPr lang="en-SG"/>
          </a:p>
        </p:txBody>
      </p:sp>
    </p:spTree>
    <p:extLst>
      <p:ext uri="{BB962C8B-B14F-4D97-AF65-F5344CB8AC3E}">
        <p14:creationId xmlns:p14="http://schemas.microsoft.com/office/powerpoint/2010/main" val="2405441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Classes of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lnSpc>
                    <a:spcPct val="100000"/>
                  </a:lnSpc>
                  <a:spcBef>
                    <a:spcPts val="600"/>
                  </a:spcBef>
                  <a:spcAft>
                    <a:spcPts val="600"/>
                  </a:spcAft>
                  <a:buNone/>
                </a:pPr>
                <a:r>
                  <a:rPr lang="en-SG" dirty="0" smtClean="0"/>
                  <a:t>Logarithms identities:</a:t>
                </a:r>
              </a:p>
              <a:p>
                <a:pPr marL="0" indent="0">
                  <a:lnSpc>
                    <a:spcPct val="100000"/>
                  </a:lnSpc>
                  <a:spcBef>
                    <a:spcPts val="600"/>
                  </a:spcBef>
                  <a:spcAft>
                    <a:spcPts val="600"/>
                  </a:spcAft>
                  <a:buNone/>
                </a:pPr>
                <a:r>
                  <a:rPr lang="en-SG" dirty="0" smtClean="0"/>
                  <a:t>The following identities hold for any positive real numbers </a:t>
                </a:r>
                <a14:m>
                  <m:oMath xmlns:m="http://schemas.openxmlformats.org/officeDocument/2006/math">
                    <m:r>
                      <a:rPr lang="en-SG" i="1" dirty="0" smtClean="0">
                        <a:latin typeface="Cambria Math" panose="02040503050406030204" pitchFamily="18" charset="0"/>
                      </a:rPr>
                      <m:t>𝑥</m:t>
                    </m:r>
                  </m:oMath>
                </a14:m>
                <a:r>
                  <a:rPr lang="en-SG" dirty="0" smtClean="0"/>
                  <a:t> and </a:t>
                </a:r>
                <a14:m>
                  <m:oMath xmlns:m="http://schemas.openxmlformats.org/officeDocument/2006/math">
                    <m:r>
                      <a:rPr lang="en-SG" i="1" dirty="0" smtClean="0">
                        <a:latin typeface="Cambria Math" panose="02040503050406030204" pitchFamily="18" charset="0"/>
                      </a:rPr>
                      <m:t>𝑦</m:t>
                    </m:r>
                  </m:oMath>
                </a14:m>
                <a:r>
                  <a:rPr lang="en-SG" dirty="0" smtClean="0"/>
                  <a:t>, and for any real number </a:t>
                </a:r>
                <a14:m>
                  <m:oMath xmlns:m="http://schemas.openxmlformats.org/officeDocument/2006/math">
                    <m:r>
                      <a:rPr lang="en-SG" i="1" dirty="0" smtClean="0">
                        <a:latin typeface="Cambria Math" panose="02040503050406030204" pitchFamily="18" charset="0"/>
                      </a:rPr>
                      <m:t>𝑧</m:t>
                    </m:r>
                  </m:oMath>
                </a14:m>
                <a:r>
                  <a:rPr lang="en-SG" dirty="0" smtClean="0"/>
                  <a:t>.</a:t>
                </a:r>
              </a:p>
              <a:p>
                <a:pPr>
                  <a:lnSpc>
                    <a:spcPct val="100000"/>
                  </a:lnSpc>
                  <a:spcBef>
                    <a:spcPts val="600"/>
                  </a:spcBef>
                  <a:spcAft>
                    <a:spcPts val="600"/>
                  </a:spcAft>
                </a:pPr>
                <a14:m>
                  <m:oMath xmlns:m="http://schemas.openxmlformats.org/officeDocument/2006/math">
                    <m:func>
                      <m:funcPr>
                        <m:ctrlPr>
                          <a:rPr lang="en-SG" i="1" smtClean="0">
                            <a:solidFill>
                              <a:srgbClr val="C00000"/>
                            </a:solidFill>
                            <a:latin typeface="Cambria Math" panose="02040503050406030204" pitchFamily="18" charset="0"/>
                          </a:rPr>
                        </m:ctrlPr>
                      </m:funcPr>
                      <m:fName>
                        <m:sSub>
                          <m:sSubPr>
                            <m:ctrlPr>
                              <a:rPr lang="en-SG" i="1" smtClean="0">
                                <a:solidFill>
                                  <a:srgbClr val="C00000"/>
                                </a:solidFill>
                                <a:latin typeface="Cambria Math" panose="02040503050406030204" pitchFamily="18" charset="0"/>
                              </a:rPr>
                            </m:ctrlPr>
                          </m:sSubPr>
                          <m:e>
                            <m:r>
                              <m:rPr>
                                <m:sty m:val="p"/>
                              </m:rPr>
                              <a:rPr lang="en-SG" i="0" smtClean="0">
                                <a:solidFill>
                                  <a:srgbClr val="C00000"/>
                                </a:solidFill>
                                <a:latin typeface="Cambria Math" panose="02040503050406030204" pitchFamily="18" charset="0"/>
                              </a:rPr>
                              <m:t>log</m:t>
                            </m:r>
                          </m:e>
                          <m:sub>
                            <m:r>
                              <a:rPr lang="en-SG" b="0" i="1" smtClean="0">
                                <a:solidFill>
                                  <a:srgbClr val="C00000"/>
                                </a:solidFill>
                                <a:latin typeface="Cambria Math" panose="02040503050406030204" pitchFamily="18" charset="0"/>
                              </a:rPr>
                              <m:t>𝑎</m:t>
                            </m:r>
                          </m:sub>
                        </m:sSub>
                      </m:fName>
                      <m:e>
                        <m:d>
                          <m:dPr>
                            <m:ctrlPr>
                              <a:rPr lang="en-SG" i="1" smtClean="0">
                                <a:solidFill>
                                  <a:srgbClr val="C00000"/>
                                </a:solidFill>
                                <a:latin typeface="Cambria Math" panose="02040503050406030204" pitchFamily="18" charset="0"/>
                              </a:rPr>
                            </m:ctrlPr>
                          </m:dPr>
                          <m:e>
                            <m:r>
                              <a:rPr lang="en-SG" b="0" i="1" smtClean="0">
                                <a:solidFill>
                                  <a:srgbClr val="C00000"/>
                                </a:solidFill>
                                <a:latin typeface="Cambria Math" panose="02040503050406030204" pitchFamily="18" charset="0"/>
                              </a:rPr>
                              <m:t>𝑥𝑦</m:t>
                            </m:r>
                          </m:e>
                        </m:d>
                        <m:r>
                          <a:rPr lang="en-SG" b="0" i="1" smtClean="0">
                            <a:solidFill>
                              <a:srgbClr val="C00000"/>
                            </a:solidFill>
                            <a:latin typeface="Cambria Math" panose="02040503050406030204" pitchFamily="18" charset="0"/>
                          </a:rPr>
                          <m:t>=</m:t>
                        </m:r>
                        <m:d>
                          <m:dPr>
                            <m:ctrlPr>
                              <a:rPr lang="en-SG" b="0" i="1" smtClean="0">
                                <a:solidFill>
                                  <a:srgbClr val="C00000"/>
                                </a:solidFill>
                                <a:latin typeface="Cambria Math" panose="02040503050406030204" pitchFamily="18" charset="0"/>
                              </a:rPr>
                            </m:ctrlPr>
                          </m:dPr>
                          <m:e>
                            <m:func>
                              <m:funcPr>
                                <m:ctrlPr>
                                  <a:rPr lang="en-SG" b="0" i="1" smtClean="0">
                                    <a:solidFill>
                                      <a:srgbClr val="C00000"/>
                                    </a:solidFill>
                                    <a:latin typeface="Cambria Math" panose="02040503050406030204" pitchFamily="18" charset="0"/>
                                  </a:rPr>
                                </m:ctrlPr>
                              </m:funcPr>
                              <m:fName>
                                <m:sSub>
                                  <m:sSubPr>
                                    <m:ctrlPr>
                                      <a:rPr lang="en-SG" b="0" i="1" smtClean="0">
                                        <a:solidFill>
                                          <a:srgbClr val="C00000"/>
                                        </a:solidFill>
                                        <a:latin typeface="Cambria Math" panose="02040503050406030204" pitchFamily="18" charset="0"/>
                                      </a:rPr>
                                    </m:ctrlPr>
                                  </m:sSubPr>
                                  <m:e>
                                    <m:r>
                                      <m:rPr>
                                        <m:sty m:val="p"/>
                                      </m:rPr>
                                      <a:rPr lang="en-SG" b="0" i="0" smtClean="0">
                                        <a:solidFill>
                                          <a:srgbClr val="C00000"/>
                                        </a:solidFill>
                                        <a:latin typeface="Cambria Math" panose="02040503050406030204" pitchFamily="18" charset="0"/>
                                      </a:rPr>
                                      <m:t>log</m:t>
                                    </m:r>
                                  </m:e>
                                  <m:sub>
                                    <m:r>
                                      <a:rPr lang="en-SG" b="0" i="1" smtClean="0">
                                        <a:solidFill>
                                          <a:srgbClr val="C00000"/>
                                        </a:solidFill>
                                        <a:latin typeface="Cambria Math" panose="02040503050406030204" pitchFamily="18" charset="0"/>
                                      </a:rPr>
                                      <m:t>𝑎</m:t>
                                    </m:r>
                                  </m:sub>
                                </m:sSub>
                              </m:fName>
                              <m:e>
                                <m:r>
                                  <a:rPr lang="en-SG" b="0" i="1" smtClean="0">
                                    <a:solidFill>
                                      <a:srgbClr val="C00000"/>
                                    </a:solidFill>
                                    <a:latin typeface="Cambria Math" panose="02040503050406030204" pitchFamily="18" charset="0"/>
                                  </a:rPr>
                                  <m:t>𝑥</m:t>
                                </m:r>
                              </m:e>
                            </m:func>
                          </m:e>
                        </m:d>
                        <m:r>
                          <a:rPr lang="en-SG" b="0" i="1" smtClean="0">
                            <a:solidFill>
                              <a:srgbClr val="C00000"/>
                            </a:solidFill>
                            <a:latin typeface="Cambria Math" panose="02040503050406030204" pitchFamily="18" charset="0"/>
                            <a:ea typeface="Cambria Math" panose="02040503050406030204" pitchFamily="18" charset="0"/>
                          </a:rPr>
                          <m:t>+</m:t>
                        </m:r>
                        <m:d>
                          <m:dPr>
                            <m:ctrlPr>
                              <a:rPr lang="en-SG" b="0" i="1" smtClean="0">
                                <a:solidFill>
                                  <a:srgbClr val="C00000"/>
                                </a:solidFill>
                                <a:latin typeface="Cambria Math" panose="02040503050406030204" pitchFamily="18" charset="0"/>
                                <a:ea typeface="Cambria Math" panose="02040503050406030204" pitchFamily="18" charset="0"/>
                              </a:rPr>
                            </m:ctrlPr>
                          </m:dPr>
                          <m:e>
                            <m:func>
                              <m:funcPr>
                                <m:ctrlPr>
                                  <a:rPr lang="en-SG" b="0" i="1" smtClean="0">
                                    <a:solidFill>
                                      <a:srgbClr val="C00000"/>
                                    </a:solidFill>
                                    <a:latin typeface="Cambria Math" panose="02040503050406030204" pitchFamily="18" charset="0"/>
                                    <a:ea typeface="Cambria Math" panose="02040503050406030204" pitchFamily="18" charset="0"/>
                                  </a:rPr>
                                </m:ctrlPr>
                              </m:funcPr>
                              <m:fName>
                                <m:sSub>
                                  <m:sSubPr>
                                    <m:ctrlPr>
                                      <a:rPr lang="en-SG" b="0" i="1" smtClean="0">
                                        <a:solidFill>
                                          <a:srgbClr val="C00000"/>
                                        </a:solidFill>
                                        <a:latin typeface="Cambria Math" panose="02040503050406030204" pitchFamily="18" charset="0"/>
                                        <a:ea typeface="Cambria Math" panose="02040503050406030204" pitchFamily="18" charset="0"/>
                                      </a:rPr>
                                    </m:ctrlPr>
                                  </m:sSubPr>
                                  <m:e>
                                    <m:r>
                                      <m:rPr>
                                        <m:sty m:val="p"/>
                                      </m:rPr>
                                      <a:rPr lang="en-SG" b="0" i="0" smtClean="0">
                                        <a:solidFill>
                                          <a:srgbClr val="C00000"/>
                                        </a:solidFill>
                                        <a:latin typeface="Cambria Math" panose="02040503050406030204" pitchFamily="18" charset="0"/>
                                        <a:ea typeface="Cambria Math" panose="02040503050406030204" pitchFamily="18" charset="0"/>
                                      </a:rPr>
                                      <m:t>log</m:t>
                                    </m:r>
                                  </m:e>
                                  <m:sub>
                                    <m:r>
                                      <a:rPr lang="en-SG" b="0" i="1" smtClean="0">
                                        <a:solidFill>
                                          <a:srgbClr val="C00000"/>
                                        </a:solidFill>
                                        <a:latin typeface="Cambria Math" panose="02040503050406030204" pitchFamily="18" charset="0"/>
                                        <a:ea typeface="Cambria Math" panose="02040503050406030204" pitchFamily="18" charset="0"/>
                                      </a:rPr>
                                      <m:t>𝑎</m:t>
                                    </m:r>
                                  </m:sub>
                                </m:sSub>
                              </m:fName>
                              <m:e>
                                <m:r>
                                  <a:rPr lang="en-SG" b="0" i="1" smtClean="0">
                                    <a:solidFill>
                                      <a:srgbClr val="C00000"/>
                                    </a:solidFill>
                                    <a:latin typeface="Cambria Math" panose="02040503050406030204" pitchFamily="18" charset="0"/>
                                    <a:ea typeface="Cambria Math" panose="02040503050406030204" pitchFamily="18" charset="0"/>
                                  </a:rPr>
                                  <m:t>𝑦</m:t>
                                </m:r>
                              </m:e>
                            </m:func>
                          </m:e>
                        </m:d>
                      </m:e>
                    </m:func>
                  </m:oMath>
                </a14:m>
                <a:endParaRPr lang="en-SG" dirty="0" smtClean="0">
                  <a:solidFill>
                    <a:srgbClr val="C00000"/>
                  </a:solidFill>
                </a:endParaRPr>
              </a:p>
              <a:p>
                <a:pPr>
                  <a:lnSpc>
                    <a:spcPct val="100000"/>
                  </a:lnSpc>
                  <a:spcBef>
                    <a:spcPts val="600"/>
                  </a:spcBef>
                  <a:spcAft>
                    <a:spcPts val="600"/>
                  </a:spcAft>
                </a:pPr>
                <a14:m>
                  <m:oMath xmlns:m="http://schemas.openxmlformats.org/officeDocument/2006/math">
                    <m:func>
                      <m:funcPr>
                        <m:ctrlPr>
                          <a:rPr lang="en-SG" i="1" smtClean="0">
                            <a:solidFill>
                              <a:srgbClr val="C00000"/>
                            </a:solidFill>
                            <a:latin typeface="Cambria Math" panose="02040503050406030204" pitchFamily="18" charset="0"/>
                          </a:rPr>
                        </m:ctrlPr>
                      </m:funcPr>
                      <m:fName>
                        <m:sSub>
                          <m:sSubPr>
                            <m:ctrlPr>
                              <a:rPr lang="en-SG" i="1" smtClean="0">
                                <a:solidFill>
                                  <a:srgbClr val="C00000"/>
                                </a:solidFill>
                                <a:latin typeface="Cambria Math" panose="02040503050406030204" pitchFamily="18" charset="0"/>
                              </a:rPr>
                            </m:ctrlPr>
                          </m:sSubPr>
                          <m:e>
                            <m:r>
                              <m:rPr>
                                <m:sty m:val="p"/>
                              </m:rPr>
                              <a:rPr lang="en-SG" i="0" smtClean="0">
                                <a:solidFill>
                                  <a:srgbClr val="C00000"/>
                                </a:solidFill>
                                <a:latin typeface="Cambria Math" panose="02040503050406030204" pitchFamily="18" charset="0"/>
                              </a:rPr>
                              <m:t>log</m:t>
                            </m:r>
                          </m:e>
                          <m:sub>
                            <m:r>
                              <a:rPr lang="en-SG" b="0" i="1" smtClean="0">
                                <a:solidFill>
                                  <a:srgbClr val="C00000"/>
                                </a:solidFill>
                                <a:latin typeface="Cambria Math" panose="02040503050406030204" pitchFamily="18" charset="0"/>
                              </a:rPr>
                              <m:t>𝑎</m:t>
                            </m:r>
                          </m:sub>
                        </m:sSub>
                      </m:fName>
                      <m:e>
                        <m:d>
                          <m:dPr>
                            <m:ctrlPr>
                              <a:rPr lang="en-SG" i="1" smtClean="0">
                                <a:solidFill>
                                  <a:srgbClr val="C00000"/>
                                </a:solidFill>
                                <a:latin typeface="Cambria Math" panose="02040503050406030204" pitchFamily="18" charset="0"/>
                              </a:rPr>
                            </m:ctrlPr>
                          </m:dPr>
                          <m:e>
                            <m:f>
                              <m:fPr>
                                <m:type m:val="skw"/>
                                <m:ctrlPr>
                                  <a:rPr lang="en-SG" i="1" smtClean="0">
                                    <a:solidFill>
                                      <a:srgbClr val="C00000"/>
                                    </a:solidFill>
                                    <a:latin typeface="Cambria Math" panose="02040503050406030204" pitchFamily="18" charset="0"/>
                                  </a:rPr>
                                </m:ctrlPr>
                              </m:fPr>
                              <m:num>
                                <m:r>
                                  <a:rPr lang="en-SG" b="0" i="1" smtClean="0">
                                    <a:solidFill>
                                      <a:srgbClr val="C00000"/>
                                    </a:solidFill>
                                    <a:latin typeface="Cambria Math" panose="02040503050406030204" pitchFamily="18" charset="0"/>
                                  </a:rPr>
                                  <m:t>𝑥</m:t>
                                </m:r>
                              </m:num>
                              <m:den>
                                <m:r>
                                  <a:rPr lang="en-SG" b="0" i="1" smtClean="0">
                                    <a:solidFill>
                                      <a:srgbClr val="C00000"/>
                                    </a:solidFill>
                                    <a:latin typeface="Cambria Math" panose="02040503050406030204" pitchFamily="18" charset="0"/>
                                  </a:rPr>
                                  <m:t>𝑦</m:t>
                                </m:r>
                              </m:den>
                            </m:f>
                          </m:e>
                        </m:d>
                        <m:r>
                          <a:rPr lang="en-SG" b="0" i="1" smtClean="0">
                            <a:solidFill>
                              <a:srgbClr val="C00000"/>
                            </a:solidFill>
                            <a:latin typeface="Cambria Math" panose="02040503050406030204" pitchFamily="18" charset="0"/>
                          </a:rPr>
                          <m:t>=</m:t>
                        </m:r>
                        <m:d>
                          <m:dPr>
                            <m:ctrlPr>
                              <a:rPr lang="en-SG" b="0" i="1" smtClean="0">
                                <a:solidFill>
                                  <a:srgbClr val="C00000"/>
                                </a:solidFill>
                                <a:latin typeface="Cambria Math" panose="02040503050406030204" pitchFamily="18" charset="0"/>
                              </a:rPr>
                            </m:ctrlPr>
                          </m:dPr>
                          <m:e>
                            <m:func>
                              <m:funcPr>
                                <m:ctrlPr>
                                  <a:rPr lang="en-SG" b="0" i="1" smtClean="0">
                                    <a:solidFill>
                                      <a:srgbClr val="C00000"/>
                                    </a:solidFill>
                                    <a:latin typeface="Cambria Math" panose="02040503050406030204" pitchFamily="18" charset="0"/>
                                  </a:rPr>
                                </m:ctrlPr>
                              </m:funcPr>
                              <m:fName>
                                <m:sSub>
                                  <m:sSubPr>
                                    <m:ctrlPr>
                                      <a:rPr lang="en-SG" b="0" i="1" smtClean="0">
                                        <a:solidFill>
                                          <a:srgbClr val="C00000"/>
                                        </a:solidFill>
                                        <a:latin typeface="Cambria Math" panose="02040503050406030204" pitchFamily="18" charset="0"/>
                                      </a:rPr>
                                    </m:ctrlPr>
                                  </m:sSubPr>
                                  <m:e>
                                    <m:r>
                                      <m:rPr>
                                        <m:sty m:val="p"/>
                                      </m:rPr>
                                      <a:rPr lang="en-SG" b="0" i="0" smtClean="0">
                                        <a:solidFill>
                                          <a:srgbClr val="C00000"/>
                                        </a:solidFill>
                                        <a:latin typeface="Cambria Math" panose="02040503050406030204" pitchFamily="18" charset="0"/>
                                      </a:rPr>
                                      <m:t>log</m:t>
                                    </m:r>
                                  </m:e>
                                  <m:sub>
                                    <m:r>
                                      <a:rPr lang="en-SG" b="0" i="1" smtClean="0">
                                        <a:solidFill>
                                          <a:srgbClr val="C00000"/>
                                        </a:solidFill>
                                        <a:latin typeface="Cambria Math" panose="02040503050406030204" pitchFamily="18" charset="0"/>
                                      </a:rPr>
                                      <m:t>𝑎</m:t>
                                    </m:r>
                                  </m:sub>
                                </m:sSub>
                              </m:fName>
                              <m:e>
                                <m:r>
                                  <a:rPr lang="en-SG" b="0" i="1" smtClean="0">
                                    <a:solidFill>
                                      <a:srgbClr val="C00000"/>
                                    </a:solidFill>
                                    <a:latin typeface="Cambria Math" panose="02040503050406030204" pitchFamily="18" charset="0"/>
                                  </a:rPr>
                                  <m:t>𝑥</m:t>
                                </m:r>
                              </m:e>
                            </m:func>
                          </m:e>
                        </m:d>
                        <m:r>
                          <a:rPr lang="en-SG" b="0" i="1" smtClean="0">
                            <a:solidFill>
                              <a:srgbClr val="C00000"/>
                            </a:solidFill>
                            <a:latin typeface="Cambria Math" panose="02040503050406030204" pitchFamily="18" charset="0"/>
                          </a:rPr>
                          <m:t>−</m:t>
                        </m:r>
                        <m:d>
                          <m:dPr>
                            <m:ctrlPr>
                              <a:rPr lang="en-SG" b="0" i="1" smtClean="0">
                                <a:solidFill>
                                  <a:srgbClr val="C00000"/>
                                </a:solidFill>
                                <a:latin typeface="Cambria Math" panose="02040503050406030204" pitchFamily="18" charset="0"/>
                              </a:rPr>
                            </m:ctrlPr>
                          </m:dPr>
                          <m:e>
                            <m:func>
                              <m:funcPr>
                                <m:ctrlPr>
                                  <a:rPr lang="en-SG" b="0" i="1" smtClean="0">
                                    <a:solidFill>
                                      <a:srgbClr val="C00000"/>
                                    </a:solidFill>
                                    <a:latin typeface="Cambria Math" panose="02040503050406030204" pitchFamily="18" charset="0"/>
                                  </a:rPr>
                                </m:ctrlPr>
                              </m:funcPr>
                              <m:fName>
                                <m:sSub>
                                  <m:sSubPr>
                                    <m:ctrlPr>
                                      <a:rPr lang="en-SG" b="0" i="1" smtClean="0">
                                        <a:solidFill>
                                          <a:srgbClr val="C00000"/>
                                        </a:solidFill>
                                        <a:latin typeface="Cambria Math" panose="02040503050406030204" pitchFamily="18" charset="0"/>
                                      </a:rPr>
                                    </m:ctrlPr>
                                  </m:sSubPr>
                                  <m:e>
                                    <m:r>
                                      <m:rPr>
                                        <m:sty m:val="p"/>
                                      </m:rPr>
                                      <a:rPr lang="en-SG" b="0" i="0" smtClean="0">
                                        <a:solidFill>
                                          <a:srgbClr val="C00000"/>
                                        </a:solidFill>
                                        <a:latin typeface="Cambria Math" panose="02040503050406030204" pitchFamily="18" charset="0"/>
                                      </a:rPr>
                                      <m:t>log</m:t>
                                    </m:r>
                                  </m:e>
                                  <m:sub>
                                    <m:r>
                                      <a:rPr lang="en-SG" b="0" i="1" smtClean="0">
                                        <a:solidFill>
                                          <a:srgbClr val="C00000"/>
                                        </a:solidFill>
                                        <a:latin typeface="Cambria Math" panose="02040503050406030204" pitchFamily="18" charset="0"/>
                                      </a:rPr>
                                      <m:t>𝑎</m:t>
                                    </m:r>
                                  </m:sub>
                                </m:sSub>
                              </m:fName>
                              <m:e>
                                <m:r>
                                  <a:rPr lang="en-SG" b="0" i="1" smtClean="0">
                                    <a:solidFill>
                                      <a:srgbClr val="C00000"/>
                                    </a:solidFill>
                                    <a:latin typeface="Cambria Math" panose="02040503050406030204" pitchFamily="18" charset="0"/>
                                  </a:rPr>
                                  <m:t>𝑦</m:t>
                                </m:r>
                              </m:e>
                            </m:func>
                          </m:e>
                        </m:d>
                      </m:e>
                    </m:func>
                  </m:oMath>
                </a14:m>
                <a:endParaRPr lang="en-SG" dirty="0" smtClean="0">
                  <a:solidFill>
                    <a:srgbClr val="C00000"/>
                  </a:solidFill>
                </a:endParaRPr>
              </a:p>
              <a:p>
                <a:pPr>
                  <a:lnSpc>
                    <a:spcPct val="100000"/>
                  </a:lnSpc>
                  <a:spcBef>
                    <a:spcPts val="600"/>
                  </a:spcBef>
                  <a:spcAft>
                    <a:spcPts val="600"/>
                  </a:spcAft>
                </a:pPr>
                <a14:m>
                  <m:oMath xmlns:m="http://schemas.openxmlformats.org/officeDocument/2006/math">
                    <m:func>
                      <m:funcPr>
                        <m:ctrlPr>
                          <a:rPr lang="en-SG" i="1" smtClean="0">
                            <a:solidFill>
                              <a:srgbClr val="C00000"/>
                            </a:solidFill>
                            <a:latin typeface="Cambria Math" panose="02040503050406030204" pitchFamily="18" charset="0"/>
                          </a:rPr>
                        </m:ctrlPr>
                      </m:funcPr>
                      <m:fName>
                        <m:sSub>
                          <m:sSubPr>
                            <m:ctrlPr>
                              <a:rPr lang="en-SG" i="1" smtClean="0">
                                <a:solidFill>
                                  <a:srgbClr val="C00000"/>
                                </a:solidFill>
                                <a:latin typeface="Cambria Math" panose="02040503050406030204" pitchFamily="18" charset="0"/>
                              </a:rPr>
                            </m:ctrlPr>
                          </m:sSubPr>
                          <m:e>
                            <m:r>
                              <m:rPr>
                                <m:sty m:val="p"/>
                              </m:rPr>
                              <a:rPr lang="en-SG" i="0" smtClean="0">
                                <a:solidFill>
                                  <a:srgbClr val="C00000"/>
                                </a:solidFill>
                                <a:latin typeface="Cambria Math" panose="02040503050406030204" pitchFamily="18" charset="0"/>
                              </a:rPr>
                              <m:t>log</m:t>
                            </m:r>
                          </m:e>
                          <m:sub>
                            <m:r>
                              <a:rPr lang="en-SG" b="0" i="1" smtClean="0">
                                <a:solidFill>
                                  <a:srgbClr val="C00000"/>
                                </a:solidFill>
                                <a:latin typeface="Cambria Math" panose="02040503050406030204" pitchFamily="18" charset="0"/>
                              </a:rPr>
                              <m:t>𝑎</m:t>
                            </m:r>
                          </m:sub>
                        </m:sSub>
                      </m:fName>
                      <m:e>
                        <m:sSup>
                          <m:sSupPr>
                            <m:ctrlPr>
                              <a:rPr lang="en-SG" i="1" smtClean="0">
                                <a:solidFill>
                                  <a:srgbClr val="C00000"/>
                                </a:solidFill>
                                <a:latin typeface="Cambria Math" panose="02040503050406030204" pitchFamily="18" charset="0"/>
                              </a:rPr>
                            </m:ctrlPr>
                          </m:sSupPr>
                          <m:e>
                            <m:r>
                              <a:rPr lang="en-SG" b="0" i="1" smtClean="0">
                                <a:solidFill>
                                  <a:srgbClr val="C00000"/>
                                </a:solidFill>
                                <a:latin typeface="Cambria Math" panose="02040503050406030204" pitchFamily="18" charset="0"/>
                              </a:rPr>
                              <m:t>𝑥</m:t>
                            </m:r>
                          </m:e>
                          <m:sup>
                            <m:r>
                              <a:rPr lang="en-SG" b="0" i="1" smtClean="0">
                                <a:solidFill>
                                  <a:srgbClr val="C00000"/>
                                </a:solidFill>
                                <a:latin typeface="Cambria Math" panose="02040503050406030204" pitchFamily="18" charset="0"/>
                              </a:rPr>
                              <m:t>𝑧</m:t>
                            </m:r>
                          </m:sup>
                        </m:sSup>
                        <m:r>
                          <a:rPr lang="en-SG" b="0" i="1" smtClean="0">
                            <a:solidFill>
                              <a:srgbClr val="C00000"/>
                            </a:solidFill>
                            <a:latin typeface="Cambria Math" panose="02040503050406030204" pitchFamily="18" charset="0"/>
                          </a:rPr>
                          <m:t>=</m:t>
                        </m:r>
                        <m:r>
                          <a:rPr lang="en-SG" b="0" i="1" smtClean="0">
                            <a:solidFill>
                              <a:srgbClr val="C00000"/>
                            </a:solidFill>
                            <a:latin typeface="Cambria Math" panose="02040503050406030204" pitchFamily="18" charset="0"/>
                          </a:rPr>
                          <m:t>𝑧</m:t>
                        </m:r>
                        <m:func>
                          <m:funcPr>
                            <m:ctrlPr>
                              <a:rPr lang="en-SG" b="0" i="1" smtClean="0">
                                <a:solidFill>
                                  <a:srgbClr val="C00000"/>
                                </a:solidFill>
                                <a:latin typeface="Cambria Math" panose="02040503050406030204" pitchFamily="18" charset="0"/>
                              </a:rPr>
                            </m:ctrlPr>
                          </m:funcPr>
                          <m:fName>
                            <m:sSub>
                              <m:sSubPr>
                                <m:ctrlPr>
                                  <a:rPr lang="en-SG" b="0" i="1" smtClean="0">
                                    <a:solidFill>
                                      <a:srgbClr val="C00000"/>
                                    </a:solidFill>
                                    <a:latin typeface="Cambria Math" panose="02040503050406030204" pitchFamily="18" charset="0"/>
                                  </a:rPr>
                                </m:ctrlPr>
                              </m:sSubPr>
                              <m:e>
                                <m:r>
                                  <m:rPr>
                                    <m:sty m:val="p"/>
                                  </m:rPr>
                                  <a:rPr lang="en-SG" b="0" i="0" smtClean="0">
                                    <a:solidFill>
                                      <a:srgbClr val="C00000"/>
                                    </a:solidFill>
                                    <a:latin typeface="Cambria Math" panose="02040503050406030204" pitchFamily="18" charset="0"/>
                                  </a:rPr>
                                  <m:t>log</m:t>
                                </m:r>
                              </m:e>
                              <m:sub>
                                <m:r>
                                  <a:rPr lang="en-SG" b="0" i="1" smtClean="0">
                                    <a:solidFill>
                                      <a:srgbClr val="C00000"/>
                                    </a:solidFill>
                                    <a:latin typeface="Cambria Math" panose="02040503050406030204" pitchFamily="18" charset="0"/>
                                  </a:rPr>
                                  <m:t>𝑎</m:t>
                                </m:r>
                              </m:sub>
                            </m:sSub>
                          </m:fName>
                          <m:e>
                            <m:r>
                              <a:rPr lang="en-SG" b="0" i="1" smtClean="0">
                                <a:solidFill>
                                  <a:srgbClr val="C00000"/>
                                </a:solidFill>
                                <a:latin typeface="Cambria Math" panose="02040503050406030204" pitchFamily="18" charset="0"/>
                              </a:rPr>
                              <m:t>𝑥</m:t>
                            </m:r>
                          </m:e>
                        </m:func>
                      </m:e>
                    </m:func>
                  </m:oMath>
                </a14:m>
                <a:endParaRPr lang="en-SG" dirty="0" smtClean="0">
                  <a:solidFill>
                    <a:srgbClr val="C00000"/>
                  </a:solidFill>
                </a:endParaRPr>
              </a:p>
              <a:p>
                <a:pPr>
                  <a:lnSpc>
                    <a:spcPct val="100000"/>
                  </a:lnSpc>
                  <a:spcBef>
                    <a:spcPts val="600"/>
                  </a:spcBef>
                  <a:spcAft>
                    <a:spcPts val="600"/>
                  </a:spcAft>
                </a:pPr>
                <a14:m>
                  <m:oMath xmlns:m="http://schemas.openxmlformats.org/officeDocument/2006/math">
                    <m:func>
                      <m:funcPr>
                        <m:ctrlPr>
                          <a:rPr lang="en-SG" i="1" smtClean="0">
                            <a:solidFill>
                              <a:srgbClr val="C00000"/>
                            </a:solidFill>
                            <a:latin typeface="Cambria Math" panose="02040503050406030204" pitchFamily="18" charset="0"/>
                          </a:rPr>
                        </m:ctrlPr>
                      </m:funcPr>
                      <m:fName>
                        <m:sSub>
                          <m:sSubPr>
                            <m:ctrlPr>
                              <a:rPr lang="en-SG" i="1" smtClean="0">
                                <a:solidFill>
                                  <a:srgbClr val="C00000"/>
                                </a:solidFill>
                                <a:latin typeface="Cambria Math" panose="02040503050406030204" pitchFamily="18" charset="0"/>
                              </a:rPr>
                            </m:ctrlPr>
                          </m:sSubPr>
                          <m:e>
                            <m:r>
                              <m:rPr>
                                <m:sty m:val="p"/>
                              </m:rPr>
                              <a:rPr lang="en-SG" i="0" smtClean="0">
                                <a:solidFill>
                                  <a:srgbClr val="C00000"/>
                                </a:solidFill>
                                <a:latin typeface="Cambria Math" panose="02040503050406030204" pitchFamily="18" charset="0"/>
                              </a:rPr>
                              <m:t>log</m:t>
                            </m:r>
                          </m:e>
                          <m:sub>
                            <m:r>
                              <a:rPr lang="en-SG" b="0" i="1" smtClean="0">
                                <a:solidFill>
                                  <a:srgbClr val="C00000"/>
                                </a:solidFill>
                                <a:latin typeface="Cambria Math" panose="02040503050406030204" pitchFamily="18" charset="0"/>
                              </a:rPr>
                              <m:t>𝑎</m:t>
                            </m:r>
                          </m:sub>
                        </m:sSub>
                      </m:fName>
                      <m:e>
                        <m:sSup>
                          <m:sSupPr>
                            <m:ctrlPr>
                              <a:rPr lang="en-SG" i="1" smtClean="0">
                                <a:solidFill>
                                  <a:srgbClr val="C00000"/>
                                </a:solidFill>
                                <a:latin typeface="Cambria Math" panose="02040503050406030204" pitchFamily="18" charset="0"/>
                              </a:rPr>
                            </m:ctrlPr>
                          </m:sSupPr>
                          <m:e>
                            <m:r>
                              <a:rPr lang="en-SG" b="0" i="1" smtClean="0">
                                <a:solidFill>
                                  <a:srgbClr val="C00000"/>
                                </a:solidFill>
                                <a:latin typeface="Cambria Math" panose="02040503050406030204" pitchFamily="18" charset="0"/>
                              </a:rPr>
                              <m:t>𝑎</m:t>
                            </m:r>
                          </m:e>
                          <m:sup>
                            <m:r>
                              <a:rPr lang="en-SG" b="0" i="1" smtClean="0">
                                <a:solidFill>
                                  <a:srgbClr val="C00000"/>
                                </a:solidFill>
                                <a:latin typeface="Cambria Math" panose="02040503050406030204" pitchFamily="18" charset="0"/>
                              </a:rPr>
                              <m:t>𝑧</m:t>
                            </m:r>
                          </m:sup>
                        </m:sSup>
                      </m:e>
                    </m:func>
                    <m:r>
                      <a:rPr lang="en-SG" b="0" i="1" smtClean="0">
                        <a:solidFill>
                          <a:srgbClr val="C00000"/>
                        </a:solidFill>
                        <a:latin typeface="Cambria Math" panose="02040503050406030204" pitchFamily="18" charset="0"/>
                      </a:rPr>
                      <m:t>=</m:t>
                    </m:r>
                    <m:r>
                      <a:rPr lang="en-SG" b="0" i="1" smtClean="0">
                        <a:solidFill>
                          <a:srgbClr val="C00000"/>
                        </a:solidFill>
                        <a:latin typeface="Cambria Math" panose="02040503050406030204" pitchFamily="18" charset="0"/>
                      </a:rPr>
                      <m:t>𝑧</m:t>
                    </m:r>
                  </m:oMath>
                </a14:m>
                <a:endParaRPr lang="en-SG" b="0" dirty="0" smtClean="0">
                  <a:solidFill>
                    <a:srgbClr val="C00000"/>
                  </a:solidFill>
                </a:endParaRPr>
              </a:p>
              <a:p>
                <a:pPr>
                  <a:lnSpc>
                    <a:spcPct val="100000"/>
                  </a:lnSpc>
                  <a:spcBef>
                    <a:spcPts val="600"/>
                  </a:spcBef>
                  <a:spcAft>
                    <a:spcPts val="600"/>
                  </a:spcAft>
                </a:pPr>
                <a14:m>
                  <m:oMath xmlns:m="http://schemas.openxmlformats.org/officeDocument/2006/math">
                    <m:sSup>
                      <m:sSupPr>
                        <m:ctrlPr>
                          <a:rPr lang="en-SG" i="1" smtClean="0">
                            <a:solidFill>
                              <a:srgbClr val="C00000"/>
                            </a:solidFill>
                            <a:latin typeface="Cambria Math" panose="02040503050406030204" pitchFamily="18" charset="0"/>
                          </a:rPr>
                        </m:ctrlPr>
                      </m:sSupPr>
                      <m:e>
                        <m:r>
                          <a:rPr lang="en-SG" b="0" i="1" smtClean="0">
                            <a:solidFill>
                              <a:srgbClr val="C00000"/>
                            </a:solidFill>
                            <a:latin typeface="Cambria Math" panose="02040503050406030204" pitchFamily="18" charset="0"/>
                          </a:rPr>
                          <m:t>𝑎</m:t>
                        </m:r>
                      </m:e>
                      <m:sup>
                        <m:func>
                          <m:funcPr>
                            <m:ctrlPr>
                              <a:rPr lang="en-SG" i="1" smtClean="0">
                                <a:solidFill>
                                  <a:srgbClr val="C00000"/>
                                </a:solidFill>
                                <a:latin typeface="Cambria Math" panose="02040503050406030204" pitchFamily="18" charset="0"/>
                              </a:rPr>
                            </m:ctrlPr>
                          </m:funcPr>
                          <m:fName>
                            <m:sSub>
                              <m:sSubPr>
                                <m:ctrlPr>
                                  <a:rPr lang="en-SG" i="1" smtClean="0">
                                    <a:solidFill>
                                      <a:srgbClr val="C00000"/>
                                    </a:solidFill>
                                    <a:latin typeface="Cambria Math" panose="02040503050406030204" pitchFamily="18" charset="0"/>
                                  </a:rPr>
                                </m:ctrlPr>
                              </m:sSubPr>
                              <m:e>
                                <m:r>
                                  <m:rPr>
                                    <m:sty m:val="p"/>
                                  </m:rPr>
                                  <a:rPr lang="en-SG" i="0" smtClean="0">
                                    <a:solidFill>
                                      <a:srgbClr val="C00000"/>
                                    </a:solidFill>
                                    <a:latin typeface="Cambria Math" panose="02040503050406030204" pitchFamily="18" charset="0"/>
                                  </a:rPr>
                                  <m:t>log</m:t>
                                </m:r>
                              </m:e>
                              <m:sub>
                                <m:r>
                                  <a:rPr lang="en-SG" b="0" i="1" smtClean="0">
                                    <a:solidFill>
                                      <a:srgbClr val="C00000"/>
                                    </a:solidFill>
                                    <a:latin typeface="Cambria Math" panose="02040503050406030204" pitchFamily="18" charset="0"/>
                                  </a:rPr>
                                  <m:t>𝑎</m:t>
                                </m:r>
                              </m:sub>
                            </m:sSub>
                          </m:fName>
                          <m:e>
                            <m:r>
                              <a:rPr lang="en-SG" b="0" i="1" smtClean="0">
                                <a:solidFill>
                                  <a:srgbClr val="C00000"/>
                                </a:solidFill>
                                <a:latin typeface="Cambria Math" panose="02040503050406030204" pitchFamily="18" charset="0"/>
                              </a:rPr>
                              <m:t>𝑥</m:t>
                            </m:r>
                          </m:e>
                        </m:func>
                      </m:sup>
                    </m:sSup>
                    <m:r>
                      <a:rPr lang="en-SG" b="0" i="1" smtClean="0">
                        <a:solidFill>
                          <a:srgbClr val="C00000"/>
                        </a:solidFill>
                        <a:latin typeface="Cambria Math" panose="02040503050406030204" pitchFamily="18" charset="0"/>
                      </a:rPr>
                      <m:t>=</m:t>
                    </m:r>
                    <m:r>
                      <a:rPr lang="en-SG" b="0" i="1" smtClean="0">
                        <a:solidFill>
                          <a:srgbClr val="C00000"/>
                        </a:solidFill>
                        <a:latin typeface="Cambria Math" panose="02040503050406030204" pitchFamily="18" charset="0"/>
                      </a:rPr>
                      <m:t>𝑥</m:t>
                    </m:r>
                  </m:oMath>
                </a14:m>
                <a:endParaRPr lang="en-SG"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07" t="-1702" b="-2749"/>
                </a:stretch>
              </a:blipFill>
            </p:spPr>
            <p:txBody>
              <a:bodyPr/>
              <a:lstStyle/>
              <a:p>
                <a:r>
                  <a:rPr lang="en-SG">
                    <a:noFill/>
                  </a:rPr>
                  <a:t> </a:t>
                </a:r>
              </a:p>
            </p:txBody>
          </p:sp>
        </mc:Fallback>
      </mc:AlternateContent>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8</a:t>
            </a:fld>
            <a:endParaRPr lang="en-SG"/>
          </a:p>
        </p:txBody>
      </p:sp>
      <p:sp>
        <p:nvSpPr>
          <p:cNvPr id="7" name="Date Placeholder 6"/>
          <p:cNvSpPr>
            <a:spLocks noGrp="1"/>
          </p:cNvSpPr>
          <p:nvPr>
            <p:ph type="dt" sz="half" idx="10"/>
          </p:nvPr>
        </p:nvSpPr>
        <p:spPr/>
        <p:txBody>
          <a:bodyPr/>
          <a:lstStyle/>
          <a:p>
            <a:fld id="{DC0E40DC-784C-42FE-AAD3-B28BC9DF9073}" type="datetime3">
              <a:rPr lang="en-US" smtClean="0"/>
              <a:t>9 July 2020</a:t>
            </a:fld>
            <a:endParaRPr lang="en-SG"/>
          </a:p>
        </p:txBody>
      </p:sp>
    </p:spTree>
    <p:extLst>
      <p:ext uri="{BB962C8B-B14F-4D97-AF65-F5344CB8AC3E}">
        <p14:creationId xmlns:p14="http://schemas.microsoft.com/office/powerpoint/2010/main" val="1547068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Classes of Functions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0" indent="0">
                  <a:buNone/>
                </a:pPr>
                <a:r>
                  <a:rPr lang="en-SG" dirty="0" smtClean="0"/>
                  <a:t>Useful theorem:</a:t>
                </a:r>
              </a:p>
              <a:p>
                <a:pPr marL="0" indent="0">
                  <a:lnSpc>
                    <a:spcPct val="150000"/>
                  </a:lnSpc>
                  <a:buNone/>
                </a:pPr>
                <a14:m>
                  <m:oMathPara xmlns:m="http://schemas.openxmlformats.org/officeDocument/2006/math">
                    <m:oMathParaPr>
                      <m:jc m:val="centerGroup"/>
                    </m:oMathParaPr>
                    <m:oMath xmlns:m="http://schemas.openxmlformats.org/officeDocument/2006/math">
                      <m:func>
                        <m:funcPr>
                          <m:ctrlPr>
                            <a:rPr lang="en-SG" i="1" smtClean="0">
                              <a:solidFill>
                                <a:srgbClr val="C00000"/>
                              </a:solidFill>
                              <a:latin typeface="Cambria Math" panose="02040503050406030204" pitchFamily="18" charset="0"/>
                            </a:rPr>
                          </m:ctrlPr>
                        </m:funcPr>
                        <m:fName>
                          <m:sSub>
                            <m:sSubPr>
                              <m:ctrlPr>
                                <a:rPr lang="en-SG" i="1" smtClean="0">
                                  <a:solidFill>
                                    <a:srgbClr val="C00000"/>
                                  </a:solidFill>
                                  <a:latin typeface="Cambria Math" panose="02040503050406030204" pitchFamily="18" charset="0"/>
                                </a:rPr>
                              </m:ctrlPr>
                            </m:sSubPr>
                            <m:e>
                              <m:r>
                                <m:rPr>
                                  <m:sty m:val="p"/>
                                </m:rPr>
                                <a:rPr lang="en-SG" i="0" smtClean="0">
                                  <a:solidFill>
                                    <a:srgbClr val="C00000"/>
                                  </a:solidFill>
                                  <a:latin typeface="Cambria Math" panose="02040503050406030204" pitchFamily="18" charset="0"/>
                                </a:rPr>
                                <m:t>log</m:t>
                              </m:r>
                            </m:e>
                            <m:sub>
                              <m:r>
                                <a:rPr lang="en-SG" b="0" i="1" smtClean="0">
                                  <a:solidFill>
                                    <a:srgbClr val="C00000"/>
                                  </a:solidFill>
                                  <a:latin typeface="Cambria Math" panose="02040503050406030204" pitchFamily="18" charset="0"/>
                                </a:rPr>
                                <m:t>𝑎</m:t>
                              </m:r>
                            </m:sub>
                          </m:sSub>
                        </m:fName>
                        <m:e>
                          <m:r>
                            <a:rPr lang="en-SG" b="0" i="1" smtClean="0">
                              <a:solidFill>
                                <a:srgbClr val="C00000"/>
                              </a:solidFill>
                              <a:latin typeface="Cambria Math" panose="02040503050406030204" pitchFamily="18" charset="0"/>
                            </a:rPr>
                            <m:t>𝑏</m:t>
                          </m:r>
                        </m:e>
                      </m:func>
                      <m:r>
                        <a:rPr lang="en-SG" b="0" i="1" smtClean="0">
                          <a:solidFill>
                            <a:srgbClr val="C00000"/>
                          </a:solidFill>
                          <a:latin typeface="Cambria Math" panose="02040503050406030204" pitchFamily="18" charset="0"/>
                        </a:rPr>
                        <m:t>=</m:t>
                      </m:r>
                      <m:f>
                        <m:fPr>
                          <m:ctrlPr>
                            <a:rPr lang="en-SG" b="0" i="1" smtClean="0">
                              <a:solidFill>
                                <a:srgbClr val="C00000"/>
                              </a:solidFill>
                              <a:latin typeface="Cambria Math" panose="02040503050406030204" pitchFamily="18" charset="0"/>
                            </a:rPr>
                          </m:ctrlPr>
                        </m:fPr>
                        <m:num>
                          <m:func>
                            <m:funcPr>
                              <m:ctrlPr>
                                <a:rPr lang="en-SG" b="0" i="1" smtClean="0">
                                  <a:solidFill>
                                    <a:srgbClr val="C00000"/>
                                  </a:solidFill>
                                  <a:latin typeface="Cambria Math" panose="02040503050406030204" pitchFamily="18" charset="0"/>
                                </a:rPr>
                              </m:ctrlPr>
                            </m:funcPr>
                            <m:fName>
                              <m:sSub>
                                <m:sSubPr>
                                  <m:ctrlPr>
                                    <a:rPr lang="en-SG" b="0" i="1" smtClean="0">
                                      <a:solidFill>
                                        <a:srgbClr val="C00000"/>
                                      </a:solidFill>
                                      <a:latin typeface="Cambria Math" panose="02040503050406030204" pitchFamily="18" charset="0"/>
                                    </a:rPr>
                                  </m:ctrlPr>
                                </m:sSubPr>
                                <m:e>
                                  <m:r>
                                    <m:rPr>
                                      <m:sty m:val="p"/>
                                    </m:rPr>
                                    <a:rPr lang="en-SG" b="0" i="0" smtClean="0">
                                      <a:solidFill>
                                        <a:srgbClr val="C00000"/>
                                      </a:solidFill>
                                      <a:latin typeface="Cambria Math" panose="02040503050406030204" pitchFamily="18" charset="0"/>
                                    </a:rPr>
                                    <m:t>log</m:t>
                                  </m:r>
                                </m:e>
                                <m:sub>
                                  <m:r>
                                    <a:rPr lang="en-SG" b="0" i="1" smtClean="0">
                                      <a:solidFill>
                                        <a:srgbClr val="C00000"/>
                                      </a:solidFill>
                                      <a:latin typeface="Cambria Math" panose="02040503050406030204" pitchFamily="18" charset="0"/>
                                    </a:rPr>
                                    <m:t>𝑐</m:t>
                                  </m:r>
                                </m:sub>
                              </m:sSub>
                            </m:fName>
                            <m:e>
                              <m:r>
                                <a:rPr lang="en-SG" b="0" i="1" smtClean="0">
                                  <a:solidFill>
                                    <a:srgbClr val="C00000"/>
                                  </a:solidFill>
                                  <a:latin typeface="Cambria Math" panose="02040503050406030204" pitchFamily="18" charset="0"/>
                                </a:rPr>
                                <m:t>𝑏</m:t>
                              </m:r>
                            </m:e>
                          </m:func>
                        </m:num>
                        <m:den>
                          <m:func>
                            <m:funcPr>
                              <m:ctrlPr>
                                <a:rPr lang="en-SG" b="0" i="1" smtClean="0">
                                  <a:solidFill>
                                    <a:srgbClr val="C00000"/>
                                  </a:solidFill>
                                  <a:latin typeface="Cambria Math" panose="02040503050406030204" pitchFamily="18" charset="0"/>
                                </a:rPr>
                              </m:ctrlPr>
                            </m:funcPr>
                            <m:fName>
                              <m:sSub>
                                <m:sSubPr>
                                  <m:ctrlPr>
                                    <a:rPr lang="en-SG" b="0" i="1" smtClean="0">
                                      <a:solidFill>
                                        <a:srgbClr val="C00000"/>
                                      </a:solidFill>
                                      <a:latin typeface="Cambria Math" panose="02040503050406030204" pitchFamily="18" charset="0"/>
                                    </a:rPr>
                                  </m:ctrlPr>
                                </m:sSubPr>
                                <m:e>
                                  <m:r>
                                    <m:rPr>
                                      <m:sty m:val="p"/>
                                    </m:rPr>
                                    <a:rPr lang="en-SG" b="0" i="0" smtClean="0">
                                      <a:solidFill>
                                        <a:srgbClr val="C00000"/>
                                      </a:solidFill>
                                      <a:latin typeface="Cambria Math" panose="02040503050406030204" pitchFamily="18" charset="0"/>
                                    </a:rPr>
                                    <m:t>log</m:t>
                                  </m:r>
                                </m:e>
                                <m:sub>
                                  <m:r>
                                    <a:rPr lang="en-SG" b="0" i="1" smtClean="0">
                                      <a:solidFill>
                                        <a:srgbClr val="C00000"/>
                                      </a:solidFill>
                                      <a:latin typeface="Cambria Math" panose="02040503050406030204" pitchFamily="18" charset="0"/>
                                    </a:rPr>
                                    <m:t>𝑐</m:t>
                                  </m:r>
                                </m:sub>
                              </m:sSub>
                            </m:fName>
                            <m:e>
                              <m:r>
                                <a:rPr lang="en-SG" b="0" i="1" smtClean="0">
                                  <a:solidFill>
                                    <a:srgbClr val="C00000"/>
                                  </a:solidFill>
                                  <a:latin typeface="Cambria Math" panose="02040503050406030204" pitchFamily="18" charset="0"/>
                                </a:rPr>
                                <m:t>𝑎</m:t>
                              </m:r>
                            </m:e>
                          </m:func>
                        </m:den>
                      </m:f>
                      <m:r>
                        <a:rPr lang="en-SG" b="0" i="1" smtClean="0">
                          <a:solidFill>
                            <a:srgbClr val="C00000"/>
                          </a:solidFill>
                          <a:latin typeface="Cambria Math" panose="02040503050406030204" pitchFamily="18" charset="0"/>
                        </a:rPr>
                        <m:t>, </m:t>
                      </m:r>
                      <m:r>
                        <m:rPr>
                          <m:sty m:val="p"/>
                        </m:rPr>
                        <a:rPr lang="en-SG" b="0" i="0" smtClean="0">
                          <a:solidFill>
                            <a:srgbClr val="C00000"/>
                          </a:solidFill>
                          <a:latin typeface="Cambria Math" panose="02040503050406030204" pitchFamily="18" charset="0"/>
                        </a:rPr>
                        <m:t>where</m:t>
                      </m:r>
                      <m:r>
                        <a:rPr lang="en-SG" b="0" i="0" smtClean="0">
                          <a:solidFill>
                            <a:srgbClr val="C00000"/>
                          </a:solidFill>
                          <a:latin typeface="Cambria Math" panose="02040503050406030204" pitchFamily="18" charset="0"/>
                        </a:rPr>
                        <m:t> </m:t>
                      </m:r>
                      <m:r>
                        <m:rPr>
                          <m:sty m:val="p"/>
                        </m:rPr>
                        <a:rPr lang="en-SG" b="0" i="0" smtClean="0">
                          <a:solidFill>
                            <a:srgbClr val="C00000"/>
                          </a:solidFill>
                          <a:latin typeface="Cambria Math" panose="02040503050406030204" pitchFamily="18" charset="0"/>
                        </a:rPr>
                        <m:t>a</m:t>
                      </m:r>
                      <m:r>
                        <a:rPr lang="en-SG" b="0" i="0" smtClean="0">
                          <a:solidFill>
                            <a:srgbClr val="C00000"/>
                          </a:solidFill>
                          <a:latin typeface="Cambria Math" panose="02040503050406030204" pitchFamily="18" charset="0"/>
                        </a:rPr>
                        <m:t>,</m:t>
                      </m:r>
                      <m:r>
                        <m:rPr>
                          <m:sty m:val="p"/>
                        </m:rPr>
                        <a:rPr lang="en-SG" b="0" i="0" smtClean="0">
                          <a:solidFill>
                            <a:srgbClr val="C00000"/>
                          </a:solidFill>
                          <a:latin typeface="Cambria Math" panose="02040503050406030204" pitchFamily="18" charset="0"/>
                        </a:rPr>
                        <m:t>b</m:t>
                      </m:r>
                      <m:r>
                        <a:rPr lang="en-SG" b="0" i="0" smtClean="0">
                          <a:solidFill>
                            <a:srgbClr val="C00000"/>
                          </a:solidFill>
                          <a:latin typeface="Cambria Math" panose="02040503050406030204" pitchFamily="18" charset="0"/>
                        </a:rPr>
                        <m:t>,</m:t>
                      </m:r>
                      <m:r>
                        <m:rPr>
                          <m:sty m:val="p"/>
                        </m:rPr>
                        <a:rPr lang="en-SG" b="0" i="0" smtClean="0">
                          <a:solidFill>
                            <a:srgbClr val="C00000"/>
                          </a:solidFill>
                          <a:latin typeface="Cambria Math" panose="02040503050406030204" pitchFamily="18" charset="0"/>
                        </a:rPr>
                        <m:t>c</m:t>
                      </m:r>
                      <m:r>
                        <a:rPr lang="en-SG" b="0" i="0" smtClean="0">
                          <a:solidFill>
                            <a:srgbClr val="C00000"/>
                          </a:solidFill>
                          <a:latin typeface="Cambria Math" panose="02040503050406030204" pitchFamily="18" charset="0"/>
                        </a:rPr>
                        <m:t>&gt;0, </m:t>
                      </m:r>
                      <m:r>
                        <m:rPr>
                          <m:sty m:val="p"/>
                        </m:rPr>
                        <a:rPr lang="en-SG" b="0" i="0" smtClean="0">
                          <a:solidFill>
                            <a:srgbClr val="C00000"/>
                          </a:solidFill>
                          <a:latin typeface="Cambria Math" panose="02040503050406030204" pitchFamily="18" charset="0"/>
                        </a:rPr>
                        <m:t>and</m:t>
                      </m:r>
                      <m:r>
                        <a:rPr lang="en-SG" b="0" i="0" smtClean="0">
                          <a:solidFill>
                            <a:srgbClr val="C00000"/>
                          </a:solidFill>
                          <a:latin typeface="Cambria Math" panose="02040503050406030204" pitchFamily="18" charset="0"/>
                        </a:rPr>
                        <m:t> </m:t>
                      </m:r>
                      <m:r>
                        <m:rPr>
                          <m:sty m:val="p"/>
                        </m:rPr>
                        <a:rPr lang="en-SG" b="0" i="0" smtClean="0">
                          <a:solidFill>
                            <a:srgbClr val="C00000"/>
                          </a:solidFill>
                          <a:latin typeface="Cambria Math" panose="02040503050406030204" pitchFamily="18" charset="0"/>
                        </a:rPr>
                        <m:t>a</m:t>
                      </m:r>
                      <m:r>
                        <a:rPr lang="en-SG" b="0" i="1" smtClean="0">
                          <a:solidFill>
                            <a:srgbClr val="C00000"/>
                          </a:solidFill>
                          <a:latin typeface="Cambria Math" panose="02040503050406030204" pitchFamily="18" charset="0"/>
                          <a:ea typeface="Cambria Math" panose="02040503050406030204" pitchFamily="18" charset="0"/>
                        </a:rPr>
                        <m:t>≠1</m:t>
                      </m:r>
                    </m:oMath>
                  </m:oMathPara>
                </a14:m>
                <a:endParaRPr lang="en-SG" dirty="0" smtClean="0">
                  <a:solidFill>
                    <a:srgbClr val="C00000"/>
                  </a:solidFill>
                </a:endParaRPr>
              </a:p>
              <a:p>
                <a:pPr marL="0" indent="0">
                  <a:lnSpc>
                    <a:spcPct val="150000"/>
                  </a:lnSpc>
                  <a:buNone/>
                </a:pPr>
                <a:r>
                  <a:rPr lang="en-SG" sz="3000" dirty="0" smtClean="0">
                    <a:solidFill>
                      <a:schemeClr val="accent6">
                        <a:lumMod val="50000"/>
                      </a:schemeClr>
                    </a:solidFill>
                  </a:rPr>
                  <a:t>Proof:</a:t>
                </a:r>
              </a:p>
              <a:p>
                <a:pPr marL="0" indent="0">
                  <a:lnSpc>
                    <a:spcPct val="150000"/>
                  </a:lnSpc>
                  <a:buNone/>
                </a:pPr>
                <a14:m>
                  <m:oMathPara xmlns:m="http://schemas.openxmlformats.org/officeDocument/2006/math">
                    <m:oMathParaPr>
                      <m:jc m:val="left"/>
                    </m:oMathParaPr>
                    <m:oMath xmlns:m="http://schemas.openxmlformats.org/officeDocument/2006/math">
                      <m:r>
                        <m:rPr>
                          <m:sty m:val="p"/>
                        </m:rPr>
                        <a:rPr lang="en-SG" sz="3000" b="0" i="0" smtClean="0">
                          <a:solidFill>
                            <a:schemeClr val="accent6">
                              <a:lumMod val="50000"/>
                            </a:schemeClr>
                          </a:solidFill>
                          <a:latin typeface="Cambria Math" panose="02040503050406030204" pitchFamily="18" charset="0"/>
                        </a:rPr>
                        <m:t>Let</m:t>
                      </m:r>
                      <m:r>
                        <a:rPr lang="en-SG" sz="3000" b="0" i="0" smtClean="0">
                          <a:solidFill>
                            <a:schemeClr val="accent6">
                              <a:lumMod val="50000"/>
                            </a:schemeClr>
                          </a:solidFill>
                          <a:latin typeface="Cambria Math" panose="02040503050406030204" pitchFamily="18" charset="0"/>
                        </a:rPr>
                        <m:t> </m:t>
                      </m:r>
                      <m:r>
                        <m:rPr>
                          <m:sty m:val="p"/>
                        </m:rPr>
                        <a:rPr lang="en-SG" sz="3000" b="0" i="0" smtClean="0">
                          <a:solidFill>
                            <a:schemeClr val="accent6">
                              <a:lumMod val="50000"/>
                            </a:schemeClr>
                          </a:solidFill>
                          <a:latin typeface="Cambria Math" panose="02040503050406030204" pitchFamily="18" charset="0"/>
                        </a:rPr>
                        <m:t>X</m:t>
                      </m:r>
                      <m:r>
                        <a:rPr lang="en-SG" sz="3000" b="0" i="0" smtClean="0">
                          <a:solidFill>
                            <a:schemeClr val="accent6">
                              <a:lumMod val="50000"/>
                            </a:schemeClr>
                          </a:solidFill>
                          <a:latin typeface="Cambria Math" panose="02040503050406030204" pitchFamily="18" charset="0"/>
                        </a:rPr>
                        <m:t>=</m:t>
                      </m:r>
                      <m:func>
                        <m:funcPr>
                          <m:ctrlPr>
                            <a:rPr lang="en-SG" sz="3000" b="0" i="1" smtClean="0">
                              <a:solidFill>
                                <a:schemeClr val="accent6">
                                  <a:lumMod val="50000"/>
                                </a:schemeClr>
                              </a:solidFill>
                              <a:latin typeface="Cambria Math" panose="02040503050406030204" pitchFamily="18" charset="0"/>
                            </a:rPr>
                          </m:ctrlPr>
                        </m:funcPr>
                        <m:fName>
                          <m:sSub>
                            <m:sSubPr>
                              <m:ctrlPr>
                                <a:rPr lang="en-SG" sz="3000" b="0" i="1" smtClean="0">
                                  <a:solidFill>
                                    <a:schemeClr val="accent6">
                                      <a:lumMod val="50000"/>
                                    </a:schemeClr>
                                  </a:solidFill>
                                  <a:latin typeface="Cambria Math" panose="02040503050406030204" pitchFamily="18" charset="0"/>
                                </a:rPr>
                              </m:ctrlPr>
                            </m:sSubPr>
                            <m:e>
                              <m:r>
                                <m:rPr>
                                  <m:sty m:val="p"/>
                                </m:rPr>
                                <a:rPr lang="en-SG" sz="3000" b="0" i="0" smtClean="0">
                                  <a:solidFill>
                                    <a:schemeClr val="accent6">
                                      <a:lumMod val="50000"/>
                                    </a:schemeClr>
                                  </a:solidFill>
                                  <a:latin typeface="Cambria Math" panose="02040503050406030204" pitchFamily="18" charset="0"/>
                                </a:rPr>
                                <m:t>log</m:t>
                              </m:r>
                            </m:e>
                            <m:sub>
                              <m:r>
                                <a:rPr lang="en-SG" sz="3000" b="0" i="1" smtClean="0">
                                  <a:solidFill>
                                    <a:schemeClr val="accent6">
                                      <a:lumMod val="50000"/>
                                    </a:schemeClr>
                                  </a:solidFill>
                                  <a:latin typeface="Cambria Math" panose="02040503050406030204" pitchFamily="18" charset="0"/>
                                </a:rPr>
                                <m:t>𝑐</m:t>
                              </m:r>
                            </m:sub>
                          </m:sSub>
                        </m:fName>
                        <m:e>
                          <m:r>
                            <a:rPr lang="en-SG" sz="3000" b="0" i="1" smtClean="0">
                              <a:solidFill>
                                <a:schemeClr val="accent6">
                                  <a:lumMod val="50000"/>
                                </a:schemeClr>
                              </a:solidFill>
                              <a:latin typeface="Cambria Math" panose="02040503050406030204" pitchFamily="18" charset="0"/>
                            </a:rPr>
                            <m:t>𝑏</m:t>
                          </m:r>
                        </m:e>
                      </m:func>
                    </m:oMath>
                  </m:oMathPara>
                </a14:m>
                <a:endParaRPr lang="en-SG" sz="3000" dirty="0" smtClean="0">
                  <a:solidFill>
                    <a:schemeClr val="accent6">
                      <a:lumMod val="50000"/>
                    </a:schemeClr>
                  </a:solidFill>
                </a:endParaRPr>
              </a:p>
              <a:p>
                <a:pPr marL="0" indent="0">
                  <a:lnSpc>
                    <a:spcPct val="150000"/>
                  </a:lnSpc>
                  <a:buNone/>
                </a:pPr>
                <a14:m>
                  <m:oMathPara xmlns:m="http://schemas.openxmlformats.org/officeDocument/2006/math">
                    <m:oMathParaPr>
                      <m:jc m:val="left"/>
                    </m:oMathParaPr>
                    <m:oMath xmlns:m="http://schemas.openxmlformats.org/officeDocument/2006/math">
                      <m:r>
                        <a:rPr lang="en-SG" sz="3000" b="0" i="0" smtClean="0">
                          <a:solidFill>
                            <a:schemeClr val="accent6">
                              <a:lumMod val="50000"/>
                            </a:schemeClr>
                          </a:solidFill>
                          <a:latin typeface="Cambria Math" panose="02040503050406030204" pitchFamily="18" charset="0"/>
                        </a:rPr>
                        <m:t>       </m:t>
                      </m:r>
                      <m:r>
                        <m:rPr>
                          <m:sty m:val="p"/>
                        </m:rPr>
                        <a:rPr lang="en-SG" sz="3000" b="0" i="0" smtClean="0">
                          <a:solidFill>
                            <a:schemeClr val="accent6">
                              <a:lumMod val="50000"/>
                            </a:schemeClr>
                          </a:solidFill>
                          <a:latin typeface="Cambria Math" panose="02040503050406030204" pitchFamily="18" charset="0"/>
                        </a:rPr>
                        <m:t>Y</m:t>
                      </m:r>
                      <m:r>
                        <a:rPr lang="en-SG" sz="3000" b="0" i="0" smtClean="0">
                          <a:solidFill>
                            <a:schemeClr val="accent6">
                              <a:lumMod val="50000"/>
                            </a:schemeClr>
                          </a:solidFill>
                          <a:latin typeface="Cambria Math" panose="02040503050406030204" pitchFamily="18" charset="0"/>
                        </a:rPr>
                        <m:t>=</m:t>
                      </m:r>
                      <m:func>
                        <m:funcPr>
                          <m:ctrlPr>
                            <a:rPr lang="en-SG" sz="3000" b="0" i="1" smtClean="0">
                              <a:solidFill>
                                <a:schemeClr val="accent6">
                                  <a:lumMod val="50000"/>
                                </a:schemeClr>
                              </a:solidFill>
                              <a:latin typeface="Cambria Math" panose="02040503050406030204" pitchFamily="18" charset="0"/>
                            </a:rPr>
                          </m:ctrlPr>
                        </m:funcPr>
                        <m:fName>
                          <m:sSub>
                            <m:sSubPr>
                              <m:ctrlPr>
                                <a:rPr lang="en-SG" sz="3000" b="0" i="1" smtClean="0">
                                  <a:solidFill>
                                    <a:schemeClr val="accent6">
                                      <a:lumMod val="50000"/>
                                    </a:schemeClr>
                                  </a:solidFill>
                                  <a:latin typeface="Cambria Math" panose="02040503050406030204" pitchFamily="18" charset="0"/>
                                </a:rPr>
                              </m:ctrlPr>
                            </m:sSubPr>
                            <m:e>
                              <m:r>
                                <m:rPr>
                                  <m:sty m:val="p"/>
                                </m:rPr>
                                <a:rPr lang="en-SG" sz="3000" b="0" i="0" smtClean="0">
                                  <a:solidFill>
                                    <a:schemeClr val="accent6">
                                      <a:lumMod val="50000"/>
                                    </a:schemeClr>
                                  </a:solidFill>
                                  <a:latin typeface="Cambria Math" panose="02040503050406030204" pitchFamily="18" charset="0"/>
                                </a:rPr>
                                <m:t>log</m:t>
                              </m:r>
                            </m:e>
                            <m:sub>
                              <m:r>
                                <a:rPr lang="en-SG" sz="3000" b="0" i="1" smtClean="0">
                                  <a:solidFill>
                                    <a:schemeClr val="accent6">
                                      <a:lumMod val="50000"/>
                                    </a:schemeClr>
                                  </a:solidFill>
                                  <a:latin typeface="Cambria Math" panose="02040503050406030204" pitchFamily="18" charset="0"/>
                                </a:rPr>
                                <m:t>𝑐</m:t>
                              </m:r>
                            </m:sub>
                          </m:sSub>
                        </m:fName>
                        <m:e>
                          <m:r>
                            <a:rPr lang="en-SG" sz="3000" b="0" i="1" smtClean="0">
                              <a:solidFill>
                                <a:schemeClr val="accent6">
                                  <a:lumMod val="50000"/>
                                </a:schemeClr>
                              </a:solidFill>
                              <a:latin typeface="Cambria Math" panose="02040503050406030204" pitchFamily="18" charset="0"/>
                            </a:rPr>
                            <m:t>𝑎</m:t>
                          </m:r>
                        </m:e>
                      </m:func>
                    </m:oMath>
                  </m:oMathPara>
                </a14:m>
                <a:endParaRPr lang="en-SG" sz="3000" b="0" dirty="0" smtClean="0">
                  <a:solidFill>
                    <a:schemeClr val="accent6">
                      <a:lumMod val="50000"/>
                    </a:schemeClr>
                  </a:solidFill>
                </a:endParaRPr>
              </a:p>
              <a:p>
                <a:pPr marL="0" indent="0">
                  <a:lnSpc>
                    <a:spcPct val="150000"/>
                  </a:lnSpc>
                  <a:buNone/>
                </a:pPr>
                <a14:m>
                  <m:oMathPara xmlns:m="http://schemas.openxmlformats.org/officeDocument/2006/math">
                    <m:oMathParaPr>
                      <m:jc m:val="left"/>
                    </m:oMathParaPr>
                    <m:oMath xmlns:m="http://schemas.openxmlformats.org/officeDocument/2006/math">
                      <m:r>
                        <a:rPr lang="en-SG" sz="3000" b="0" i="1" smtClean="0">
                          <a:solidFill>
                            <a:schemeClr val="accent6">
                              <a:lumMod val="50000"/>
                            </a:schemeClr>
                          </a:solidFill>
                          <a:latin typeface="Cambria Math" panose="02040503050406030204" pitchFamily="18" charset="0"/>
                        </a:rPr>
                        <m:t>       </m:t>
                      </m:r>
                      <m:r>
                        <m:rPr>
                          <m:sty m:val="p"/>
                        </m:rPr>
                        <a:rPr lang="en-SG" sz="3000" b="0" i="0" smtClean="0">
                          <a:solidFill>
                            <a:schemeClr val="accent6">
                              <a:lumMod val="50000"/>
                            </a:schemeClr>
                          </a:solidFill>
                          <a:latin typeface="Cambria Math" panose="02040503050406030204" pitchFamily="18" charset="0"/>
                        </a:rPr>
                        <m:t>Z</m:t>
                      </m:r>
                      <m:r>
                        <a:rPr lang="en-SG" sz="3000" b="0" i="0" smtClean="0">
                          <a:solidFill>
                            <a:schemeClr val="accent6">
                              <a:lumMod val="50000"/>
                            </a:schemeClr>
                          </a:solidFill>
                          <a:latin typeface="Cambria Math" panose="02040503050406030204" pitchFamily="18" charset="0"/>
                        </a:rPr>
                        <m:t>=</m:t>
                      </m:r>
                      <m:func>
                        <m:funcPr>
                          <m:ctrlPr>
                            <a:rPr lang="en-SG" sz="3000" b="0" i="1" smtClean="0">
                              <a:solidFill>
                                <a:schemeClr val="accent6">
                                  <a:lumMod val="50000"/>
                                </a:schemeClr>
                              </a:solidFill>
                              <a:latin typeface="Cambria Math" panose="02040503050406030204" pitchFamily="18" charset="0"/>
                            </a:rPr>
                          </m:ctrlPr>
                        </m:funcPr>
                        <m:fName>
                          <m:sSub>
                            <m:sSubPr>
                              <m:ctrlPr>
                                <a:rPr lang="en-SG" sz="3000" b="0" i="1" smtClean="0">
                                  <a:solidFill>
                                    <a:schemeClr val="accent6">
                                      <a:lumMod val="50000"/>
                                    </a:schemeClr>
                                  </a:solidFill>
                                  <a:latin typeface="Cambria Math" panose="02040503050406030204" pitchFamily="18" charset="0"/>
                                </a:rPr>
                              </m:ctrlPr>
                            </m:sSubPr>
                            <m:e>
                              <m:r>
                                <m:rPr>
                                  <m:sty m:val="p"/>
                                </m:rPr>
                                <a:rPr lang="en-SG" sz="3000" b="0" i="0" smtClean="0">
                                  <a:solidFill>
                                    <a:schemeClr val="accent6">
                                      <a:lumMod val="50000"/>
                                    </a:schemeClr>
                                  </a:solidFill>
                                  <a:latin typeface="Cambria Math" panose="02040503050406030204" pitchFamily="18" charset="0"/>
                                </a:rPr>
                                <m:t>log</m:t>
                              </m:r>
                            </m:e>
                            <m:sub>
                              <m:r>
                                <a:rPr lang="en-SG" sz="3000" b="0" i="1" smtClean="0">
                                  <a:solidFill>
                                    <a:schemeClr val="accent6">
                                      <a:lumMod val="50000"/>
                                    </a:schemeClr>
                                  </a:solidFill>
                                  <a:latin typeface="Cambria Math" panose="02040503050406030204" pitchFamily="18" charset="0"/>
                                </a:rPr>
                                <m:t>𝑎</m:t>
                              </m:r>
                            </m:sub>
                          </m:sSub>
                        </m:fName>
                        <m:e>
                          <m:r>
                            <a:rPr lang="en-SG" sz="3000" b="0" i="1" smtClean="0">
                              <a:solidFill>
                                <a:schemeClr val="accent6">
                                  <a:lumMod val="50000"/>
                                </a:schemeClr>
                              </a:solidFill>
                              <a:latin typeface="Cambria Math" panose="02040503050406030204" pitchFamily="18" charset="0"/>
                            </a:rPr>
                            <m:t>𝑏</m:t>
                          </m:r>
                        </m:e>
                      </m:func>
                    </m:oMath>
                  </m:oMathPara>
                </a14:m>
                <a:endParaRPr lang="en-SG" dirty="0">
                  <a:solidFill>
                    <a:srgbClr val="00B05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618"/>
                </a:stretch>
              </a:blipFill>
            </p:spPr>
            <p:txBody>
              <a:bodyPr/>
              <a:lstStyle/>
              <a:p>
                <a:r>
                  <a:rPr lang="en-SG">
                    <a:noFill/>
                  </a:rPr>
                  <a:t> </a:t>
                </a:r>
              </a:p>
            </p:txBody>
          </p:sp>
        </mc:Fallback>
      </mc:AlternateContent>
      <p:sp>
        <p:nvSpPr>
          <p:cNvPr id="5" name="Footer Placeholder 4"/>
          <p:cNvSpPr>
            <a:spLocks noGrp="1"/>
          </p:cNvSpPr>
          <p:nvPr>
            <p:ph type="ftr" sz="quarter" idx="11"/>
          </p:nvPr>
        </p:nvSpPr>
        <p:spPr/>
        <p:txBody>
          <a:bodyPr/>
          <a:lstStyle/>
          <a:p>
            <a:r>
              <a:rPr lang="en-US" smtClean="0"/>
              <a:t>CSCI203 - Algorithm and Data Structure</a:t>
            </a:r>
            <a:endParaRPr lang="en-SG"/>
          </a:p>
        </p:txBody>
      </p:sp>
      <p:sp>
        <p:nvSpPr>
          <p:cNvPr id="6" name="Slide Number Placeholder 5"/>
          <p:cNvSpPr>
            <a:spLocks noGrp="1"/>
          </p:cNvSpPr>
          <p:nvPr>
            <p:ph type="sldNum" sz="quarter" idx="12"/>
          </p:nvPr>
        </p:nvSpPr>
        <p:spPr/>
        <p:txBody>
          <a:bodyPr/>
          <a:lstStyle/>
          <a:p>
            <a:fld id="{DB4194E0-7DBC-427D-A19D-8437E3CFC0A5}" type="slidenum">
              <a:rPr lang="en-SG" smtClean="0"/>
              <a:t>9</a:t>
            </a:fld>
            <a:endParaRPr lang="en-SG"/>
          </a:p>
        </p:txBody>
      </p:sp>
      <mc:AlternateContent xmlns:mc="http://schemas.openxmlformats.org/markup-compatibility/2006" xmlns:a14="http://schemas.microsoft.com/office/drawing/2010/main">
        <mc:Choice Requires="a14">
          <p:sp>
            <p:nvSpPr>
              <p:cNvPr id="7" name="TextBox 6"/>
              <p:cNvSpPr txBox="1"/>
              <p:nvPr/>
            </p:nvSpPr>
            <p:spPr>
              <a:xfrm>
                <a:off x="4038600" y="3871886"/>
                <a:ext cx="7768389" cy="2370392"/>
              </a:xfrm>
              <a:prstGeom prst="rect">
                <a:avLst/>
              </a:prstGeom>
              <a:noFill/>
            </p:spPr>
            <p:txBody>
              <a:bodyPr wrap="square" rtlCol="0">
                <a:spAutoFit/>
              </a:bodyPr>
              <a:lstStyle/>
              <a:p>
                <a:r>
                  <a:rPr lang="en-SG" sz="2800" dirty="0" smtClean="0">
                    <a:solidFill>
                      <a:schemeClr val="accent6">
                        <a:lumMod val="50000"/>
                      </a:schemeClr>
                    </a:solidFill>
                  </a:rPr>
                  <a:t>then, from the definition, we have</a:t>
                </a:r>
              </a:p>
              <a:p>
                <a:pPr/>
                <a14:m>
                  <m:oMathPara xmlns:m="http://schemas.openxmlformats.org/officeDocument/2006/math">
                    <m:oMathParaPr>
                      <m:jc m:val="left"/>
                    </m:oMathParaPr>
                    <m:oMath xmlns:m="http://schemas.openxmlformats.org/officeDocument/2006/math">
                      <m:sSup>
                        <m:sSupPr>
                          <m:ctrlPr>
                            <a:rPr lang="en-SG" sz="2800" i="1" smtClean="0">
                              <a:solidFill>
                                <a:schemeClr val="accent6">
                                  <a:lumMod val="50000"/>
                                </a:schemeClr>
                              </a:solidFill>
                              <a:latin typeface="Cambria Math" panose="02040503050406030204" pitchFamily="18" charset="0"/>
                            </a:rPr>
                          </m:ctrlPr>
                        </m:sSupPr>
                        <m:e>
                          <m:r>
                            <a:rPr lang="en-SG" sz="2800" b="0" i="1" smtClean="0">
                              <a:solidFill>
                                <a:schemeClr val="accent6">
                                  <a:lumMod val="50000"/>
                                </a:schemeClr>
                              </a:solidFill>
                              <a:latin typeface="Cambria Math" panose="02040503050406030204" pitchFamily="18" charset="0"/>
                            </a:rPr>
                            <m:t>𝑐</m:t>
                          </m:r>
                        </m:e>
                        <m:sup>
                          <m:r>
                            <a:rPr lang="en-SG" sz="2800" b="0" i="1" smtClean="0">
                              <a:solidFill>
                                <a:schemeClr val="accent6">
                                  <a:lumMod val="50000"/>
                                </a:schemeClr>
                              </a:solidFill>
                              <a:latin typeface="Cambria Math" panose="02040503050406030204" pitchFamily="18" charset="0"/>
                            </a:rPr>
                            <m:t>𝑋</m:t>
                          </m:r>
                        </m:sup>
                      </m:sSup>
                      <m:r>
                        <a:rPr lang="en-SG" sz="2800" b="0" i="1" smtClean="0">
                          <a:solidFill>
                            <a:schemeClr val="accent6">
                              <a:lumMod val="50000"/>
                            </a:schemeClr>
                          </a:solidFill>
                          <a:latin typeface="Cambria Math" panose="02040503050406030204" pitchFamily="18" charset="0"/>
                        </a:rPr>
                        <m:t>=</m:t>
                      </m:r>
                      <m:r>
                        <a:rPr lang="en-SG" sz="2800" b="0" i="1" smtClean="0">
                          <a:solidFill>
                            <a:schemeClr val="accent6">
                              <a:lumMod val="50000"/>
                            </a:schemeClr>
                          </a:solidFill>
                          <a:latin typeface="Cambria Math" panose="02040503050406030204" pitchFamily="18" charset="0"/>
                        </a:rPr>
                        <m:t>𝑏</m:t>
                      </m:r>
                      <m:r>
                        <a:rPr lang="en-SG" sz="2800" b="0" i="1" smtClean="0">
                          <a:solidFill>
                            <a:schemeClr val="accent6">
                              <a:lumMod val="50000"/>
                            </a:schemeClr>
                          </a:solidFill>
                          <a:latin typeface="Cambria Math" panose="02040503050406030204" pitchFamily="18" charset="0"/>
                        </a:rPr>
                        <m:t>, </m:t>
                      </m:r>
                      <m:sSup>
                        <m:sSupPr>
                          <m:ctrlPr>
                            <a:rPr lang="en-SG" sz="2800" b="0" i="1" smtClean="0">
                              <a:solidFill>
                                <a:schemeClr val="accent6">
                                  <a:lumMod val="50000"/>
                                </a:schemeClr>
                              </a:solidFill>
                              <a:latin typeface="Cambria Math" panose="02040503050406030204" pitchFamily="18" charset="0"/>
                            </a:rPr>
                          </m:ctrlPr>
                        </m:sSupPr>
                        <m:e>
                          <m:r>
                            <a:rPr lang="en-SG" sz="2800" b="0" i="1" smtClean="0">
                              <a:solidFill>
                                <a:schemeClr val="accent6">
                                  <a:lumMod val="50000"/>
                                </a:schemeClr>
                              </a:solidFill>
                              <a:latin typeface="Cambria Math" panose="02040503050406030204" pitchFamily="18" charset="0"/>
                            </a:rPr>
                            <m:t>𝑐</m:t>
                          </m:r>
                        </m:e>
                        <m:sup>
                          <m:r>
                            <a:rPr lang="en-SG" sz="2800" b="0" i="1" smtClean="0">
                              <a:solidFill>
                                <a:schemeClr val="accent6">
                                  <a:lumMod val="50000"/>
                                </a:schemeClr>
                              </a:solidFill>
                              <a:latin typeface="Cambria Math" panose="02040503050406030204" pitchFamily="18" charset="0"/>
                            </a:rPr>
                            <m:t>𝑌</m:t>
                          </m:r>
                        </m:sup>
                      </m:sSup>
                      <m:r>
                        <a:rPr lang="en-SG" sz="2800" b="0" i="1" smtClean="0">
                          <a:solidFill>
                            <a:schemeClr val="accent6">
                              <a:lumMod val="50000"/>
                            </a:schemeClr>
                          </a:solidFill>
                          <a:latin typeface="Cambria Math" panose="02040503050406030204" pitchFamily="18" charset="0"/>
                        </a:rPr>
                        <m:t>=</m:t>
                      </m:r>
                      <m:r>
                        <a:rPr lang="en-SG" sz="2800" b="0" i="1" smtClean="0">
                          <a:solidFill>
                            <a:schemeClr val="accent6">
                              <a:lumMod val="50000"/>
                            </a:schemeClr>
                          </a:solidFill>
                          <a:latin typeface="Cambria Math" panose="02040503050406030204" pitchFamily="18" charset="0"/>
                        </a:rPr>
                        <m:t>𝑎</m:t>
                      </m:r>
                      <m:r>
                        <a:rPr lang="en-SG" sz="2800" b="0" i="1" smtClean="0">
                          <a:solidFill>
                            <a:schemeClr val="accent6">
                              <a:lumMod val="50000"/>
                            </a:schemeClr>
                          </a:solidFill>
                          <a:latin typeface="Cambria Math" panose="02040503050406030204" pitchFamily="18" charset="0"/>
                        </a:rPr>
                        <m:t>, </m:t>
                      </m:r>
                      <m:r>
                        <m:rPr>
                          <m:sty m:val="p"/>
                        </m:rPr>
                        <a:rPr lang="en-SG" sz="2800" b="0" i="0" smtClean="0">
                          <a:solidFill>
                            <a:schemeClr val="accent6">
                              <a:lumMod val="50000"/>
                            </a:schemeClr>
                          </a:solidFill>
                          <a:latin typeface="Cambria Math" panose="02040503050406030204" pitchFamily="18" charset="0"/>
                        </a:rPr>
                        <m:t>and</m:t>
                      </m:r>
                      <m:r>
                        <a:rPr lang="en-SG" sz="2800" b="0" i="0" smtClean="0">
                          <a:solidFill>
                            <a:schemeClr val="accent6">
                              <a:lumMod val="50000"/>
                            </a:schemeClr>
                          </a:solidFill>
                          <a:latin typeface="Cambria Math" panose="02040503050406030204" pitchFamily="18" charset="0"/>
                        </a:rPr>
                        <m:t> </m:t>
                      </m:r>
                      <m:sSup>
                        <m:sSupPr>
                          <m:ctrlPr>
                            <a:rPr lang="en-SG" sz="2800" b="0" i="1" smtClean="0">
                              <a:solidFill>
                                <a:schemeClr val="accent6">
                                  <a:lumMod val="50000"/>
                                </a:schemeClr>
                              </a:solidFill>
                              <a:latin typeface="Cambria Math" panose="02040503050406030204" pitchFamily="18" charset="0"/>
                            </a:rPr>
                          </m:ctrlPr>
                        </m:sSupPr>
                        <m:e>
                          <m:r>
                            <a:rPr lang="en-SG" sz="2800" b="0" i="1" smtClean="0">
                              <a:solidFill>
                                <a:schemeClr val="accent6">
                                  <a:lumMod val="50000"/>
                                </a:schemeClr>
                              </a:solidFill>
                              <a:latin typeface="Cambria Math" panose="02040503050406030204" pitchFamily="18" charset="0"/>
                            </a:rPr>
                            <m:t>𝑎</m:t>
                          </m:r>
                        </m:e>
                        <m:sup>
                          <m:r>
                            <a:rPr lang="en-SG" sz="2800" b="0" i="1" smtClean="0">
                              <a:solidFill>
                                <a:schemeClr val="accent6">
                                  <a:lumMod val="50000"/>
                                </a:schemeClr>
                              </a:solidFill>
                              <a:latin typeface="Cambria Math" panose="02040503050406030204" pitchFamily="18" charset="0"/>
                            </a:rPr>
                            <m:t>𝑍</m:t>
                          </m:r>
                        </m:sup>
                      </m:sSup>
                      <m:r>
                        <a:rPr lang="en-SG" sz="2800" b="0" i="1" smtClean="0">
                          <a:solidFill>
                            <a:schemeClr val="accent6">
                              <a:lumMod val="50000"/>
                            </a:schemeClr>
                          </a:solidFill>
                          <a:latin typeface="Cambria Math" panose="02040503050406030204" pitchFamily="18" charset="0"/>
                        </a:rPr>
                        <m:t>=</m:t>
                      </m:r>
                      <m:r>
                        <a:rPr lang="en-SG" sz="2800" b="0" i="1" smtClean="0">
                          <a:solidFill>
                            <a:schemeClr val="accent6">
                              <a:lumMod val="50000"/>
                            </a:schemeClr>
                          </a:solidFill>
                          <a:latin typeface="Cambria Math" panose="02040503050406030204" pitchFamily="18" charset="0"/>
                        </a:rPr>
                        <m:t>𝑏</m:t>
                      </m:r>
                    </m:oMath>
                  </m:oMathPara>
                </a14:m>
                <a:endParaRPr lang="en-SG" sz="2800" b="0" dirty="0" smtClean="0">
                  <a:solidFill>
                    <a:schemeClr val="accent6">
                      <a:lumMod val="50000"/>
                    </a:schemeClr>
                  </a:solidFill>
                </a:endParaRPr>
              </a:p>
              <a:p>
                <a:r>
                  <a:rPr lang="en-SG" sz="2800" dirty="0" smtClean="0">
                    <a:solidFill>
                      <a:schemeClr val="accent6">
                        <a:lumMod val="50000"/>
                      </a:schemeClr>
                    </a:solidFill>
                  </a:rPr>
                  <a:t>Substituting the above equalities, we have: </a:t>
                </a:r>
                <a14:m>
                  <m:oMath xmlns:m="http://schemas.openxmlformats.org/officeDocument/2006/math">
                    <m:r>
                      <a:rPr lang="en-SG" sz="2800" b="0" i="1" smtClean="0">
                        <a:solidFill>
                          <a:schemeClr val="accent6">
                            <a:lumMod val="50000"/>
                          </a:schemeClr>
                        </a:solidFill>
                        <a:latin typeface="Cambria Math" panose="02040503050406030204" pitchFamily="18" charset="0"/>
                      </a:rPr>
                      <m:t>𝑏</m:t>
                    </m:r>
                    <m:r>
                      <a:rPr lang="en-SG" sz="2800" b="0" i="1" smtClean="0">
                        <a:solidFill>
                          <a:schemeClr val="accent6">
                            <a:lumMod val="50000"/>
                          </a:schemeClr>
                        </a:solidFill>
                        <a:latin typeface="Cambria Math" panose="02040503050406030204" pitchFamily="18" charset="0"/>
                      </a:rPr>
                      <m:t>=</m:t>
                    </m:r>
                    <m:sSup>
                      <m:sSupPr>
                        <m:ctrlPr>
                          <a:rPr lang="en-SG" sz="2800" b="0" i="1" smtClean="0">
                            <a:solidFill>
                              <a:schemeClr val="accent6">
                                <a:lumMod val="50000"/>
                              </a:schemeClr>
                            </a:solidFill>
                            <a:latin typeface="Cambria Math" panose="02040503050406030204" pitchFamily="18" charset="0"/>
                          </a:rPr>
                        </m:ctrlPr>
                      </m:sSupPr>
                      <m:e>
                        <m:r>
                          <a:rPr lang="en-SG" sz="2800" b="0" i="1" smtClean="0">
                            <a:solidFill>
                              <a:schemeClr val="accent6">
                                <a:lumMod val="50000"/>
                              </a:schemeClr>
                            </a:solidFill>
                            <a:latin typeface="Cambria Math" panose="02040503050406030204" pitchFamily="18" charset="0"/>
                          </a:rPr>
                          <m:t>𝑐</m:t>
                        </m:r>
                      </m:e>
                      <m:sup>
                        <m:r>
                          <a:rPr lang="en-SG" sz="2800" b="0" i="1" smtClean="0">
                            <a:solidFill>
                              <a:schemeClr val="accent6">
                                <a:lumMod val="50000"/>
                              </a:schemeClr>
                            </a:solidFill>
                            <a:latin typeface="Cambria Math" panose="02040503050406030204" pitchFamily="18" charset="0"/>
                          </a:rPr>
                          <m:t>𝑋</m:t>
                        </m:r>
                      </m:sup>
                    </m:sSup>
                  </m:oMath>
                </a14:m>
                <a:endParaRPr lang="en-SG" sz="2800" b="0" i="1" dirty="0" smtClean="0">
                  <a:solidFill>
                    <a:schemeClr val="accent6">
                      <a:lumMod val="50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SG" sz="2800" b="0" i="1" smtClean="0">
                          <a:solidFill>
                            <a:schemeClr val="accent6">
                              <a:lumMod val="50000"/>
                            </a:schemeClr>
                          </a:solidFill>
                          <a:latin typeface="Cambria Math" panose="02040503050406030204" pitchFamily="18" charset="0"/>
                        </a:rPr>
                        <m:t>𝑏</m:t>
                      </m:r>
                      <m:r>
                        <a:rPr lang="en-SG" sz="2800" b="0" i="1" smtClean="0">
                          <a:solidFill>
                            <a:schemeClr val="accent6">
                              <a:lumMod val="50000"/>
                            </a:schemeClr>
                          </a:solidFill>
                          <a:latin typeface="Cambria Math" panose="02040503050406030204" pitchFamily="18" charset="0"/>
                        </a:rPr>
                        <m:t>=</m:t>
                      </m:r>
                      <m:sSup>
                        <m:sSupPr>
                          <m:ctrlPr>
                            <a:rPr lang="en-SG" sz="2800" b="0" i="1" smtClean="0">
                              <a:solidFill>
                                <a:schemeClr val="accent6">
                                  <a:lumMod val="50000"/>
                                </a:schemeClr>
                              </a:solidFill>
                              <a:latin typeface="Cambria Math" panose="02040503050406030204" pitchFamily="18" charset="0"/>
                            </a:rPr>
                          </m:ctrlPr>
                        </m:sSupPr>
                        <m:e>
                          <m:r>
                            <a:rPr lang="en-SG" sz="2800" b="0" i="1" smtClean="0">
                              <a:solidFill>
                                <a:schemeClr val="accent6">
                                  <a:lumMod val="50000"/>
                                </a:schemeClr>
                              </a:solidFill>
                              <a:latin typeface="Cambria Math" panose="02040503050406030204" pitchFamily="18" charset="0"/>
                            </a:rPr>
                            <m:t>𝑎</m:t>
                          </m:r>
                        </m:e>
                        <m:sup>
                          <m:r>
                            <a:rPr lang="en-SG" sz="2800" b="0" i="1" smtClean="0">
                              <a:solidFill>
                                <a:schemeClr val="accent6">
                                  <a:lumMod val="50000"/>
                                </a:schemeClr>
                              </a:solidFill>
                              <a:latin typeface="Cambria Math" panose="02040503050406030204" pitchFamily="18" charset="0"/>
                            </a:rPr>
                            <m:t>𝑍</m:t>
                          </m:r>
                        </m:sup>
                      </m:sSup>
                      <m:r>
                        <a:rPr lang="en-SG" sz="2800" b="0" i="1" smtClean="0">
                          <a:solidFill>
                            <a:schemeClr val="accent6">
                              <a:lumMod val="50000"/>
                            </a:schemeClr>
                          </a:solidFill>
                          <a:latin typeface="Cambria Math" panose="02040503050406030204" pitchFamily="18" charset="0"/>
                        </a:rPr>
                        <m:t>=</m:t>
                      </m:r>
                      <m:sSup>
                        <m:sSupPr>
                          <m:ctrlPr>
                            <a:rPr lang="en-SG" sz="2800" b="0" i="1" smtClean="0">
                              <a:solidFill>
                                <a:schemeClr val="accent6">
                                  <a:lumMod val="50000"/>
                                </a:schemeClr>
                              </a:solidFill>
                              <a:latin typeface="Cambria Math" panose="02040503050406030204" pitchFamily="18" charset="0"/>
                            </a:rPr>
                          </m:ctrlPr>
                        </m:sSupPr>
                        <m:e>
                          <m:d>
                            <m:dPr>
                              <m:ctrlPr>
                                <a:rPr lang="en-SG" sz="2800" b="0" i="1" smtClean="0">
                                  <a:solidFill>
                                    <a:schemeClr val="accent6">
                                      <a:lumMod val="50000"/>
                                    </a:schemeClr>
                                  </a:solidFill>
                                  <a:latin typeface="Cambria Math" panose="02040503050406030204" pitchFamily="18" charset="0"/>
                                </a:rPr>
                              </m:ctrlPr>
                            </m:dPr>
                            <m:e>
                              <m:sSup>
                                <m:sSupPr>
                                  <m:ctrlPr>
                                    <a:rPr lang="en-SG" sz="2800" b="0" i="1" smtClean="0">
                                      <a:solidFill>
                                        <a:schemeClr val="accent6">
                                          <a:lumMod val="50000"/>
                                        </a:schemeClr>
                                      </a:solidFill>
                                      <a:latin typeface="Cambria Math" panose="02040503050406030204" pitchFamily="18" charset="0"/>
                                    </a:rPr>
                                  </m:ctrlPr>
                                </m:sSupPr>
                                <m:e>
                                  <m:r>
                                    <a:rPr lang="en-SG" sz="2800" b="0" i="1" smtClean="0">
                                      <a:solidFill>
                                        <a:schemeClr val="accent6">
                                          <a:lumMod val="50000"/>
                                        </a:schemeClr>
                                      </a:solidFill>
                                      <a:latin typeface="Cambria Math" panose="02040503050406030204" pitchFamily="18" charset="0"/>
                                    </a:rPr>
                                    <m:t>𝑐</m:t>
                                  </m:r>
                                </m:e>
                                <m:sup>
                                  <m:r>
                                    <a:rPr lang="en-SG" sz="2800" b="0" i="1" smtClean="0">
                                      <a:solidFill>
                                        <a:schemeClr val="accent6">
                                          <a:lumMod val="50000"/>
                                        </a:schemeClr>
                                      </a:solidFill>
                                      <a:latin typeface="Cambria Math" panose="02040503050406030204" pitchFamily="18" charset="0"/>
                                    </a:rPr>
                                    <m:t>𝑌</m:t>
                                  </m:r>
                                </m:sup>
                              </m:sSup>
                            </m:e>
                          </m:d>
                        </m:e>
                        <m:sup>
                          <m:r>
                            <a:rPr lang="en-SG" sz="2800" b="0" i="1" smtClean="0">
                              <a:solidFill>
                                <a:schemeClr val="accent6">
                                  <a:lumMod val="50000"/>
                                </a:schemeClr>
                              </a:solidFill>
                              <a:latin typeface="Cambria Math" panose="02040503050406030204" pitchFamily="18" charset="0"/>
                            </a:rPr>
                            <m:t>𝑍</m:t>
                          </m:r>
                        </m:sup>
                      </m:sSup>
                      <m:r>
                        <a:rPr lang="en-SG" sz="2800" b="0" i="1" smtClean="0">
                          <a:solidFill>
                            <a:schemeClr val="accent6">
                              <a:lumMod val="50000"/>
                            </a:schemeClr>
                          </a:solidFill>
                          <a:latin typeface="Cambria Math" panose="02040503050406030204" pitchFamily="18" charset="0"/>
                        </a:rPr>
                        <m:t>=</m:t>
                      </m:r>
                      <m:sSup>
                        <m:sSupPr>
                          <m:ctrlPr>
                            <a:rPr lang="en-SG" sz="2800" b="0" i="1" smtClean="0">
                              <a:solidFill>
                                <a:schemeClr val="accent6">
                                  <a:lumMod val="50000"/>
                                </a:schemeClr>
                              </a:solidFill>
                              <a:latin typeface="Cambria Math" panose="02040503050406030204" pitchFamily="18" charset="0"/>
                            </a:rPr>
                          </m:ctrlPr>
                        </m:sSupPr>
                        <m:e>
                          <m:r>
                            <a:rPr lang="en-SG" sz="2800" b="0" i="1" smtClean="0">
                              <a:solidFill>
                                <a:schemeClr val="accent6">
                                  <a:lumMod val="50000"/>
                                </a:schemeClr>
                              </a:solidFill>
                              <a:latin typeface="Cambria Math" panose="02040503050406030204" pitchFamily="18" charset="0"/>
                            </a:rPr>
                            <m:t>𝑐</m:t>
                          </m:r>
                        </m:e>
                        <m:sup>
                          <m:r>
                            <a:rPr lang="en-SG" sz="2800" b="0" i="1" smtClean="0">
                              <a:solidFill>
                                <a:schemeClr val="accent6">
                                  <a:lumMod val="50000"/>
                                </a:schemeClr>
                              </a:solidFill>
                              <a:latin typeface="Cambria Math" panose="02040503050406030204" pitchFamily="18" charset="0"/>
                            </a:rPr>
                            <m:t>𝑌𝑍</m:t>
                          </m:r>
                        </m:sup>
                      </m:sSup>
                    </m:oMath>
                  </m:oMathPara>
                </a14:m>
                <a:endParaRPr lang="en-SG" sz="2800" dirty="0" smtClean="0">
                  <a:solidFill>
                    <a:schemeClr val="accent6">
                      <a:lumMod val="50000"/>
                    </a:schemeClr>
                  </a:solidFill>
                </a:endParaRPr>
              </a:p>
              <a:p>
                <a:pPr/>
                <a14:m>
                  <m:oMathPara xmlns:m="http://schemas.openxmlformats.org/officeDocument/2006/math">
                    <m:oMathParaPr>
                      <m:jc m:val="left"/>
                    </m:oMathParaPr>
                    <m:oMath xmlns:m="http://schemas.openxmlformats.org/officeDocument/2006/math">
                      <m:r>
                        <a:rPr lang="en-SG" sz="2800" i="1" smtClean="0">
                          <a:solidFill>
                            <a:schemeClr val="accent6">
                              <a:lumMod val="50000"/>
                            </a:schemeClr>
                          </a:solidFill>
                          <a:latin typeface="Cambria Math" panose="02040503050406030204" pitchFamily="18" charset="0"/>
                          <a:ea typeface="Cambria Math" panose="02040503050406030204" pitchFamily="18" charset="0"/>
                        </a:rPr>
                        <m:t>∴</m:t>
                      </m:r>
                      <m:sSup>
                        <m:sSupPr>
                          <m:ctrlPr>
                            <a:rPr lang="en-SG" sz="2800" i="1" smtClean="0">
                              <a:solidFill>
                                <a:schemeClr val="accent6">
                                  <a:lumMod val="50000"/>
                                </a:schemeClr>
                              </a:solidFill>
                              <a:latin typeface="Cambria Math" panose="02040503050406030204" pitchFamily="18" charset="0"/>
                              <a:ea typeface="Cambria Math" panose="02040503050406030204" pitchFamily="18" charset="0"/>
                            </a:rPr>
                          </m:ctrlPr>
                        </m:sSupPr>
                        <m:e>
                          <m:r>
                            <a:rPr lang="en-SG" sz="2800" b="0" i="1" smtClean="0">
                              <a:solidFill>
                                <a:schemeClr val="accent6">
                                  <a:lumMod val="50000"/>
                                </a:schemeClr>
                              </a:solidFill>
                              <a:latin typeface="Cambria Math" panose="02040503050406030204" pitchFamily="18" charset="0"/>
                              <a:ea typeface="Cambria Math" panose="02040503050406030204" pitchFamily="18" charset="0"/>
                            </a:rPr>
                            <m:t>𝑐</m:t>
                          </m:r>
                        </m:e>
                        <m:sup>
                          <m:r>
                            <a:rPr lang="en-SG" sz="2800" b="0" i="1" smtClean="0">
                              <a:solidFill>
                                <a:schemeClr val="accent6">
                                  <a:lumMod val="50000"/>
                                </a:schemeClr>
                              </a:solidFill>
                              <a:latin typeface="Cambria Math" panose="02040503050406030204" pitchFamily="18" charset="0"/>
                              <a:ea typeface="Cambria Math" panose="02040503050406030204" pitchFamily="18" charset="0"/>
                            </a:rPr>
                            <m:t>𝑋</m:t>
                          </m:r>
                        </m:sup>
                      </m:sSup>
                      <m:r>
                        <a:rPr lang="en-SG" sz="2800" b="0" i="1" smtClean="0">
                          <a:solidFill>
                            <a:schemeClr val="accent6">
                              <a:lumMod val="50000"/>
                            </a:schemeClr>
                          </a:solidFill>
                          <a:latin typeface="Cambria Math" panose="02040503050406030204" pitchFamily="18" charset="0"/>
                          <a:ea typeface="Cambria Math" panose="02040503050406030204" pitchFamily="18" charset="0"/>
                        </a:rPr>
                        <m:t>=</m:t>
                      </m:r>
                      <m:sSup>
                        <m:sSupPr>
                          <m:ctrlPr>
                            <a:rPr lang="en-SG" sz="2800" b="0" i="1" smtClean="0">
                              <a:solidFill>
                                <a:schemeClr val="accent6">
                                  <a:lumMod val="50000"/>
                                </a:schemeClr>
                              </a:solidFill>
                              <a:latin typeface="Cambria Math" panose="02040503050406030204" pitchFamily="18" charset="0"/>
                              <a:ea typeface="Cambria Math" panose="02040503050406030204" pitchFamily="18" charset="0"/>
                            </a:rPr>
                          </m:ctrlPr>
                        </m:sSupPr>
                        <m:e>
                          <m:r>
                            <a:rPr lang="en-SG" sz="2800" b="0" i="1" smtClean="0">
                              <a:solidFill>
                                <a:schemeClr val="accent6">
                                  <a:lumMod val="50000"/>
                                </a:schemeClr>
                              </a:solidFill>
                              <a:latin typeface="Cambria Math" panose="02040503050406030204" pitchFamily="18" charset="0"/>
                              <a:ea typeface="Cambria Math" panose="02040503050406030204" pitchFamily="18" charset="0"/>
                            </a:rPr>
                            <m:t>𝑐</m:t>
                          </m:r>
                        </m:e>
                        <m:sup>
                          <m:r>
                            <a:rPr lang="en-SG" sz="2800" b="0" i="1" smtClean="0">
                              <a:solidFill>
                                <a:schemeClr val="accent6">
                                  <a:lumMod val="50000"/>
                                </a:schemeClr>
                              </a:solidFill>
                              <a:latin typeface="Cambria Math" panose="02040503050406030204" pitchFamily="18" charset="0"/>
                              <a:ea typeface="Cambria Math" panose="02040503050406030204" pitchFamily="18" charset="0"/>
                            </a:rPr>
                            <m:t>𝑌𝑍</m:t>
                          </m:r>
                        </m:sup>
                      </m:sSup>
                      <m:r>
                        <a:rPr lang="en-SG" sz="2800" b="0" i="1" smtClean="0">
                          <a:solidFill>
                            <a:schemeClr val="accent6">
                              <a:lumMod val="50000"/>
                            </a:schemeClr>
                          </a:solidFill>
                          <a:latin typeface="Cambria Math" panose="02040503050406030204" pitchFamily="18" charset="0"/>
                          <a:ea typeface="Cambria Math" panose="02040503050406030204" pitchFamily="18" charset="0"/>
                        </a:rPr>
                        <m:t>, </m:t>
                      </m:r>
                      <m:r>
                        <m:rPr>
                          <m:sty m:val="p"/>
                        </m:rPr>
                        <a:rPr lang="en-SG" sz="2800" b="0" i="0" smtClean="0">
                          <a:solidFill>
                            <a:schemeClr val="accent6">
                              <a:lumMod val="50000"/>
                            </a:schemeClr>
                          </a:solidFill>
                          <a:latin typeface="Cambria Math" panose="02040503050406030204" pitchFamily="18" charset="0"/>
                          <a:ea typeface="Cambria Math" panose="02040503050406030204" pitchFamily="18" charset="0"/>
                        </a:rPr>
                        <m:t>which</m:t>
                      </m:r>
                      <m:r>
                        <a:rPr lang="en-SG" sz="2800" b="0" i="0" smtClean="0">
                          <a:solidFill>
                            <a:schemeClr val="accent6">
                              <a:lumMod val="50000"/>
                            </a:schemeClr>
                          </a:solidFill>
                          <a:latin typeface="Cambria Math" panose="02040503050406030204" pitchFamily="18" charset="0"/>
                          <a:ea typeface="Cambria Math" panose="02040503050406030204" pitchFamily="18" charset="0"/>
                        </a:rPr>
                        <m:t> </m:t>
                      </m:r>
                      <m:r>
                        <m:rPr>
                          <m:sty m:val="p"/>
                        </m:rPr>
                        <a:rPr lang="en-SG" sz="2800" b="0" i="0" smtClean="0">
                          <a:solidFill>
                            <a:schemeClr val="accent6">
                              <a:lumMod val="50000"/>
                            </a:schemeClr>
                          </a:solidFill>
                          <a:latin typeface="Cambria Math" panose="02040503050406030204" pitchFamily="18" charset="0"/>
                          <a:ea typeface="Cambria Math" panose="02040503050406030204" pitchFamily="18" charset="0"/>
                        </a:rPr>
                        <m:t>leads</m:t>
                      </m:r>
                      <m:r>
                        <a:rPr lang="en-SG" sz="2800" b="0" i="0" smtClean="0">
                          <a:solidFill>
                            <a:schemeClr val="accent6">
                              <a:lumMod val="50000"/>
                            </a:schemeClr>
                          </a:solidFill>
                          <a:latin typeface="Cambria Math" panose="02040503050406030204" pitchFamily="18" charset="0"/>
                          <a:ea typeface="Cambria Math" panose="02040503050406030204" pitchFamily="18" charset="0"/>
                        </a:rPr>
                        <m:t> </m:t>
                      </m:r>
                      <m:r>
                        <m:rPr>
                          <m:sty m:val="p"/>
                        </m:rPr>
                        <a:rPr lang="en-SG" sz="2800" b="0" i="0" smtClean="0">
                          <a:solidFill>
                            <a:schemeClr val="accent6">
                              <a:lumMod val="50000"/>
                            </a:schemeClr>
                          </a:solidFill>
                          <a:latin typeface="Cambria Math" panose="02040503050406030204" pitchFamily="18" charset="0"/>
                          <a:ea typeface="Cambria Math" panose="02040503050406030204" pitchFamily="18" charset="0"/>
                        </a:rPr>
                        <m:t>to</m:t>
                      </m:r>
                      <m:r>
                        <a:rPr lang="en-SG" sz="2800" b="0" i="0" smtClean="0">
                          <a:solidFill>
                            <a:schemeClr val="accent6">
                              <a:lumMod val="50000"/>
                            </a:schemeClr>
                          </a:solidFill>
                          <a:latin typeface="Cambria Math" panose="02040503050406030204" pitchFamily="18" charset="0"/>
                          <a:ea typeface="Cambria Math" panose="02040503050406030204" pitchFamily="18" charset="0"/>
                        </a:rPr>
                        <m:t> </m:t>
                      </m:r>
                      <m:r>
                        <m:rPr>
                          <m:sty m:val="p"/>
                        </m:rPr>
                        <a:rPr lang="en-SG" sz="2800" b="0" i="0" smtClean="0">
                          <a:solidFill>
                            <a:schemeClr val="accent6">
                              <a:lumMod val="50000"/>
                            </a:schemeClr>
                          </a:solidFill>
                          <a:latin typeface="Cambria Math" panose="02040503050406030204" pitchFamily="18" charset="0"/>
                          <a:ea typeface="Cambria Math" panose="02040503050406030204" pitchFamily="18" charset="0"/>
                        </a:rPr>
                        <m:t>X</m:t>
                      </m:r>
                      <m:r>
                        <a:rPr lang="en-SG" sz="2800" b="0" i="0" smtClean="0">
                          <a:solidFill>
                            <a:schemeClr val="accent6">
                              <a:lumMod val="50000"/>
                            </a:schemeClr>
                          </a:solidFill>
                          <a:latin typeface="Cambria Math" panose="02040503050406030204" pitchFamily="18" charset="0"/>
                          <a:ea typeface="Cambria Math" panose="02040503050406030204" pitchFamily="18" charset="0"/>
                        </a:rPr>
                        <m:t>=</m:t>
                      </m:r>
                      <m:r>
                        <m:rPr>
                          <m:sty m:val="p"/>
                        </m:rPr>
                        <a:rPr lang="en-SG" sz="2800" b="0" i="0" smtClean="0">
                          <a:solidFill>
                            <a:schemeClr val="accent6">
                              <a:lumMod val="50000"/>
                            </a:schemeClr>
                          </a:solidFill>
                          <a:latin typeface="Cambria Math" panose="02040503050406030204" pitchFamily="18" charset="0"/>
                          <a:ea typeface="Cambria Math" panose="02040503050406030204" pitchFamily="18" charset="0"/>
                        </a:rPr>
                        <m:t>YZ</m:t>
                      </m:r>
                      <m:r>
                        <a:rPr lang="en-SG" sz="2800" b="0" i="0" smtClean="0">
                          <a:solidFill>
                            <a:schemeClr val="accent6">
                              <a:lumMod val="50000"/>
                            </a:schemeClr>
                          </a:solidFill>
                          <a:latin typeface="Cambria Math" panose="02040503050406030204" pitchFamily="18" charset="0"/>
                          <a:ea typeface="Cambria Math" panose="02040503050406030204" pitchFamily="18" charset="0"/>
                        </a:rPr>
                        <m:t>, </m:t>
                      </m:r>
                      <m:r>
                        <m:rPr>
                          <m:sty m:val="p"/>
                        </m:rPr>
                        <a:rPr lang="en-SG" sz="2800" b="0" i="0" smtClean="0">
                          <a:solidFill>
                            <a:schemeClr val="accent6">
                              <a:lumMod val="50000"/>
                            </a:schemeClr>
                          </a:solidFill>
                          <a:latin typeface="Cambria Math" panose="02040503050406030204" pitchFamily="18" charset="0"/>
                          <a:ea typeface="Cambria Math" panose="02040503050406030204" pitchFamily="18" charset="0"/>
                        </a:rPr>
                        <m:t>and</m:t>
                      </m:r>
                      <m:r>
                        <a:rPr lang="en-SG" sz="2800" b="0" i="0" smtClean="0">
                          <a:solidFill>
                            <a:schemeClr val="accent6">
                              <a:lumMod val="50000"/>
                            </a:schemeClr>
                          </a:solidFill>
                          <a:latin typeface="Cambria Math" panose="02040503050406030204" pitchFamily="18" charset="0"/>
                          <a:ea typeface="Cambria Math" panose="02040503050406030204" pitchFamily="18" charset="0"/>
                        </a:rPr>
                        <m:t> </m:t>
                      </m:r>
                      <m:r>
                        <m:rPr>
                          <m:sty m:val="p"/>
                        </m:rPr>
                        <a:rPr lang="en-SG" sz="2800" b="0" i="0" smtClean="0">
                          <a:solidFill>
                            <a:schemeClr val="accent6">
                              <a:lumMod val="50000"/>
                            </a:schemeClr>
                          </a:solidFill>
                          <a:latin typeface="Cambria Math" panose="02040503050406030204" pitchFamily="18" charset="0"/>
                          <a:ea typeface="Cambria Math" panose="02040503050406030204" pitchFamily="18" charset="0"/>
                        </a:rPr>
                        <m:t>Z</m:t>
                      </m:r>
                      <m:r>
                        <a:rPr lang="en-SG" sz="2800" b="0" i="0" smtClean="0">
                          <a:solidFill>
                            <a:schemeClr val="accent6">
                              <a:lumMod val="50000"/>
                            </a:schemeClr>
                          </a:solidFill>
                          <a:latin typeface="Cambria Math" panose="02040503050406030204" pitchFamily="18" charset="0"/>
                          <a:ea typeface="Cambria Math" panose="02040503050406030204" pitchFamily="18" charset="0"/>
                        </a:rPr>
                        <m:t>=</m:t>
                      </m:r>
                      <m:f>
                        <m:fPr>
                          <m:type m:val="skw"/>
                          <m:ctrlPr>
                            <a:rPr lang="en-SG" sz="2800" b="0" i="1" smtClean="0">
                              <a:solidFill>
                                <a:schemeClr val="accent6">
                                  <a:lumMod val="50000"/>
                                </a:schemeClr>
                              </a:solidFill>
                              <a:latin typeface="Cambria Math" panose="02040503050406030204" pitchFamily="18" charset="0"/>
                              <a:ea typeface="Cambria Math" panose="02040503050406030204" pitchFamily="18" charset="0"/>
                            </a:rPr>
                          </m:ctrlPr>
                        </m:fPr>
                        <m:num>
                          <m:r>
                            <a:rPr lang="en-SG" sz="2800" b="0" i="1" smtClean="0">
                              <a:solidFill>
                                <a:schemeClr val="accent6">
                                  <a:lumMod val="50000"/>
                                </a:schemeClr>
                              </a:solidFill>
                              <a:latin typeface="Cambria Math" panose="02040503050406030204" pitchFamily="18" charset="0"/>
                              <a:ea typeface="Cambria Math" panose="02040503050406030204" pitchFamily="18" charset="0"/>
                            </a:rPr>
                            <m:t>𝑋</m:t>
                          </m:r>
                        </m:num>
                        <m:den>
                          <m:r>
                            <a:rPr lang="en-SG" sz="2800" b="0" i="1" smtClean="0">
                              <a:solidFill>
                                <a:schemeClr val="accent6">
                                  <a:lumMod val="50000"/>
                                </a:schemeClr>
                              </a:solidFill>
                              <a:latin typeface="Cambria Math" panose="02040503050406030204" pitchFamily="18" charset="0"/>
                              <a:ea typeface="Cambria Math" panose="02040503050406030204" pitchFamily="18" charset="0"/>
                            </a:rPr>
                            <m:t>𝑌</m:t>
                          </m:r>
                        </m:den>
                      </m:f>
                      <m:r>
                        <a:rPr lang="en-SG" sz="2800" b="0" i="1" smtClean="0">
                          <a:solidFill>
                            <a:schemeClr val="accent6">
                              <a:lumMod val="50000"/>
                            </a:schemeClr>
                          </a:solidFill>
                          <a:latin typeface="Cambria Math" panose="02040503050406030204" pitchFamily="18" charset="0"/>
                          <a:ea typeface="Cambria Math" panose="02040503050406030204" pitchFamily="18" charset="0"/>
                        </a:rPr>
                        <m:t>.</m:t>
                      </m:r>
                    </m:oMath>
                  </m:oMathPara>
                </a14:m>
                <a:endParaRPr lang="en-SG" sz="2800" dirty="0">
                  <a:solidFill>
                    <a:schemeClr val="accent6">
                      <a:lumMod val="50000"/>
                    </a:schemeClr>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4038600" y="3871886"/>
                <a:ext cx="7768389" cy="2370392"/>
              </a:xfrm>
              <a:prstGeom prst="rect">
                <a:avLst/>
              </a:prstGeom>
              <a:blipFill>
                <a:blip r:embed="rId3"/>
                <a:stretch>
                  <a:fillRect l="-1648" t="-2314"/>
                </a:stretch>
              </a:blipFill>
            </p:spPr>
            <p:txBody>
              <a:bodyPr/>
              <a:lstStyle/>
              <a:p>
                <a:r>
                  <a:rPr lang="en-SG">
                    <a:noFill/>
                  </a:rPr>
                  <a:t> </a:t>
                </a:r>
              </a:p>
            </p:txBody>
          </p:sp>
        </mc:Fallback>
      </mc:AlternateContent>
      <p:sp>
        <p:nvSpPr>
          <p:cNvPr id="8" name="Date Placeholder 7"/>
          <p:cNvSpPr>
            <a:spLocks noGrp="1"/>
          </p:cNvSpPr>
          <p:nvPr>
            <p:ph type="dt" sz="half" idx="10"/>
          </p:nvPr>
        </p:nvSpPr>
        <p:spPr/>
        <p:txBody>
          <a:bodyPr/>
          <a:lstStyle/>
          <a:p>
            <a:fld id="{748AC89E-D8AE-43DE-A06E-46D64B6592EC}" type="datetime3">
              <a:rPr lang="en-US" smtClean="0"/>
              <a:t>9 July 2020</a:t>
            </a:fld>
            <a:endParaRPr lang="en-SG"/>
          </a:p>
        </p:txBody>
      </p:sp>
    </p:spTree>
    <p:extLst>
      <p:ext uri="{BB962C8B-B14F-4D97-AF65-F5344CB8AC3E}">
        <p14:creationId xmlns:p14="http://schemas.microsoft.com/office/powerpoint/2010/main" val="747778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1976</TotalTime>
  <Words>1941</Words>
  <Application>Microsoft Office PowerPoint</Application>
  <PresentationFormat>Widescreen</PresentationFormat>
  <Paragraphs>698</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Bookman Old Style</vt:lpstr>
      <vt:lpstr>Calibri</vt:lpstr>
      <vt:lpstr>Calibri Light</vt:lpstr>
      <vt:lpstr>Cambria Math</vt:lpstr>
      <vt:lpstr>Verdana</vt:lpstr>
      <vt:lpstr>Office Theme</vt:lpstr>
      <vt:lpstr>CSCI203 - Algorithms and Data Structures</vt:lpstr>
      <vt:lpstr>Algorithm Analysis</vt:lpstr>
      <vt:lpstr>Algorithm Analysis</vt:lpstr>
      <vt:lpstr>Classes of Functions</vt:lpstr>
      <vt:lpstr>Classes of Functions</vt:lpstr>
      <vt:lpstr>Classes of Functions</vt:lpstr>
      <vt:lpstr>Classes of Functions</vt:lpstr>
      <vt:lpstr>Classes of Functions</vt:lpstr>
      <vt:lpstr>Classes of Functions</vt:lpstr>
      <vt:lpstr>Classes of Functions</vt:lpstr>
      <vt:lpstr>Classes of Functions</vt:lpstr>
      <vt:lpstr>PowerPoint Presentation</vt:lpstr>
      <vt:lpstr>PowerPoint Presentation</vt:lpstr>
      <vt:lpstr>PowerPoint Presentation</vt:lpstr>
      <vt:lpstr>Classes of Functions</vt:lpstr>
      <vt:lpstr>Classes of Functions</vt:lpstr>
      <vt:lpstr>Classes of Functions</vt:lpstr>
      <vt:lpstr>Classes of Functions</vt:lpstr>
      <vt:lpstr>Classes of Functions</vt:lpstr>
      <vt:lpstr>Classes of Functions</vt:lpstr>
      <vt:lpstr>PowerPoint Presentation</vt:lpstr>
      <vt:lpstr>Classes of Functions</vt:lpstr>
      <vt:lpstr>Classes of Functions</vt:lpstr>
      <vt:lpstr>In conclusion</vt:lpstr>
      <vt:lpstr>Algorithm Analysis - Example</vt:lpstr>
      <vt:lpstr>PowerPoint Presentation</vt:lpstr>
      <vt:lpstr>Algorithm Analysis - Example</vt:lpstr>
      <vt:lpstr>Algorithm Analysis - Example</vt:lpstr>
      <vt:lpstr>Algorithm Efficiency</vt:lpstr>
      <vt:lpstr>Algorithm Efficiency</vt:lpstr>
      <vt:lpstr>Algorithm Efficiency</vt:lpstr>
      <vt:lpstr>Classes of functions</vt:lpstr>
      <vt:lpstr>Classes of functions</vt:lpstr>
      <vt:lpstr>Classes of functions</vt:lpstr>
      <vt:lpstr>Classes of functions</vt:lpstr>
      <vt:lpstr>Classes of functions</vt:lpstr>
      <vt:lpstr>Classes of functions</vt:lpstr>
      <vt:lpstr>Classes of functions</vt:lpstr>
      <vt:lpstr>Classes of functions</vt:lpstr>
      <vt:lpstr>Classes of functions</vt:lpstr>
      <vt:lpstr>Classes of functions</vt:lpstr>
      <vt:lpstr>Classes of functions</vt:lpstr>
      <vt:lpstr>Classes of functions</vt:lpstr>
      <vt:lpstr>Classes of functions</vt:lpstr>
      <vt:lpstr>Classes of functions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CSCI235 – Database Systems</dc:title>
  <dc:creator>user</dc:creator>
  <cp:lastModifiedBy>Sionggo Japit</cp:lastModifiedBy>
  <cp:revision>66</cp:revision>
  <dcterms:created xsi:type="dcterms:W3CDTF">2019-04-16T01:33:17Z</dcterms:created>
  <dcterms:modified xsi:type="dcterms:W3CDTF">2020-07-09T00:16:55Z</dcterms:modified>
</cp:coreProperties>
</file>