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352" r:id="rId2"/>
    <p:sldId id="364" r:id="rId3"/>
    <p:sldId id="418" r:id="rId4"/>
    <p:sldId id="419" r:id="rId5"/>
    <p:sldId id="420" r:id="rId6"/>
    <p:sldId id="421" r:id="rId7"/>
    <p:sldId id="423" r:id="rId8"/>
    <p:sldId id="422" r:id="rId9"/>
    <p:sldId id="427" r:id="rId10"/>
    <p:sldId id="424" r:id="rId11"/>
    <p:sldId id="428" r:id="rId12"/>
    <p:sldId id="425" r:id="rId13"/>
    <p:sldId id="429" r:id="rId14"/>
    <p:sldId id="426" r:id="rId15"/>
    <p:sldId id="430" r:id="rId16"/>
    <p:sldId id="431" r:id="rId17"/>
    <p:sldId id="385" r:id="rId18"/>
    <p:sldId id="433" r:id="rId19"/>
    <p:sldId id="432" r:id="rId20"/>
    <p:sldId id="434" r:id="rId21"/>
    <p:sldId id="435" r:id="rId22"/>
    <p:sldId id="436" r:id="rId23"/>
    <p:sldId id="437" r:id="rId24"/>
    <p:sldId id="438" r:id="rId25"/>
    <p:sldId id="447" r:id="rId26"/>
    <p:sldId id="440" r:id="rId27"/>
    <p:sldId id="441" r:id="rId28"/>
    <p:sldId id="442" r:id="rId29"/>
    <p:sldId id="443" r:id="rId30"/>
    <p:sldId id="444" r:id="rId31"/>
    <p:sldId id="445" r:id="rId32"/>
    <p:sldId id="448" r:id="rId33"/>
    <p:sldId id="44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336699"/>
    <a:srgbClr val="EC7F42"/>
    <a:srgbClr val="0099FF"/>
    <a:srgbClr val="3399FF"/>
    <a:srgbClr val="6699FF"/>
    <a:srgbClr val="0066FF"/>
    <a:srgbClr val="9F27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Workbook3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Workbook4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3n^2+5</c:v>
                </c:pt>
              </c:strCache>
            </c:strRef>
          </c:tx>
          <c:spPr>
            <a:ln w="38100"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</c:numCache>
            </c:numRef>
          </c:xVal>
          <c:yVal>
            <c:numRef>
              <c:f>Sheet1!$B$2:$B$52</c:f>
              <c:numCache>
                <c:formatCode>General</c:formatCode>
                <c:ptCount val="51"/>
                <c:pt idx="0">
                  <c:v>5</c:v>
                </c:pt>
                <c:pt idx="1">
                  <c:v>5.03</c:v>
                </c:pt>
                <c:pt idx="2">
                  <c:v>5.1199999999999974</c:v>
                </c:pt>
                <c:pt idx="3">
                  <c:v>5.27</c:v>
                </c:pt>
                <c:pt idx="4">
                  <c:v>5.48</c:v>
                </c:pt>
                <c:pt idx="5">
                  <c:v>5.75</c:v>
                </c:pt>
                <c:pt idx="6">
                  <c:v>6.08</c:v>
                </c:pt>
                <c:pt idx="7">
                  <c:v>6.47</c:v>
                </c:pt>
                <c:pt idx="8">
                  <c:v>6.92</c:v>
                </c:pt>
                <c:pt idx="9">
                  <c:v>7.43</c:v>
                </c:pt>
                <c:pt idx="10">
                  <c:v>8</c:v>
                </c:pt>
                <c:pt idx="11">
                  <c:v>8.6300000000000008</c:v>
                </c:pt>
                <c:pt idx="12">
                  <c:v>9.32</c:v>
                </c:pt>
                <c:pt idx="13">
                  <c:v>10.07</c:v>
                </c:pt>
                <c:pt idx="14">
                  <c:v>10.88</c:v>
                </c:pt>
                <c:pt idx="15">
                  <c:v>11.75</c:v>
                </c:pt>
                <c:pt idx="16">
                  <c:v>12.68</c:v>
                </c:pt>
                <c:pt idx="17">
                  <c:v>13.67</c:v>
                </c:pt>
                <c:pt idx="18">
                  <c:v>14.72</c:v>
                </c:pt>
                <c:pt idx="19">
                  <c:v>15.83</c:v>
                </c:pt>
                <c:pt idx="20">
                  <c:v>17</c:v>
                </c:pt>
                <c:pt idx="21">
                  <c:v>18.23</c:v>
                </c:pt>
                <c:pt idx="22">
                  <c:v>19.52</c:v>
                </c:pt>
                <c:pt idx="23">
                  <c:v>20.87</c:v>
                </c:pt>
                <c:pt idx="24">
                  <c:v>22.28</c:v>
                </c:pt>
                <c:pt idx="25">
                  <c:v>23.75</c:v>
                </c:pt>
                <c:pt idx="26">
                  <c:v>25.28</c:v>
                </c:pt>
                <c:pt idx="27">
                  <c:v>26.87</c:v>
                </c:pt>
                <c:pt idx="28">
                  <c:v>28.52</c:v>
                </c:pt>
                <c:pt idx="29">
                  <c:v>30.23</c:v>
                </c:pt>
                <c:pt idx="30">
                  <c:v>32</c:v>
                </c:pt>
                <c:pt idx="31">
                  <c:v>33.830000000000013</c:v>
                </c:pt>
                <c:pt idx="32">
                  <c:v>35.72</c:v>
                </c:pt>
                <c:pt idx="33">
                  <c:v>37.67</c:v>
                </c:pt>
                <c:pt idx="34">
                  <c:v>39.68</c:v>
                </c:pt>
                <c:pt idx="35">
                  <c:v>41.75</c:v>
                </c:pt>
                <c:pt idx="36">
                  <c:v>43.88</c:v>
                </c:pt>
                <c:pt idx="37">
                  <c:v>46.070000000000007</c:v>
                </c:pt>
                <c:pt idx="38">
                  <c:v>48.32</c:v>
                </c:pt>
                <c:pt idx="39">
                  <c:v>50.63</c:v>
                </c:pt>
                <c:pt idx="40">
                  <c:v>53</c:v>
                </c:pt>
                <c:pt idx="41">
                  <c:v>55.43</c:v>
                </c:pt>
                <c:pt idx="42">
                  <c:v>57.92</c:v>
                </c:pt>
                <c:pt idx="43">
                  <c:v>60.47</c:v>
                </c:pt>
                <c:pt idx="44">
                  <c:v>63.080000000000013</c:v>
                </c:pt>
                <c:pt idx="45">
                  <c:v>65.75</c:v>
                </c:pt>
                <c:pt idx="46">
                  <c:v>68.479999999999976</c:v>
                </c:pt>
                <c:pt idx="47">
                  <c:v>71.27000000000001</c:v>
                </c:pt>
                <c:pt idx="48">
                  <c:v>74.12</c:v>
                </c:pt>
                <c:pt idx="49">
                  <c:v>77.030000000000015</c:v>
                </c:pt>
                <c:pt idx="50">
                  <c:v>80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DB0-4F4B-A01D-4BEDFD62C87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4n^2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</c:numCache>
            </c:numRef>
          </c:xVal>
          <c:yVal>
            <c:numRef>
              <c:f>Sheet1!$D$2:$D$52</c:f>
              <c:numCache>
                <c:formatCode>General</c:formatCode>
                <c:ptCount val="51"/>
                <c:pt idx="0">
                  <c:v>0</c:v>
                </c:pt>
                <c:pt idx="1">
                  <c:v>0.04</c:v>
                </c:pt>
                <c:pt idx="2">
                  <c:v>0.16</c:v>
                </c:pt>
                <c:pt idx="3">
                  <c:v>0.36</c:v>
                </c:pt>
                <c:pt idx="4">
                  <c:v>0.64</c:v>
                </c:pt>
                <c:pt idx="5">
                  <c:v>1</c:v>
                </c:pt>
                <c:pt idx="6">
                  <c:v>1.44</c:v>
                </c:pt>
                <c:pt idx="7">
                  <c:v>1.96</c:v>
                </c:pt>
                <c:pt idx="8">
                  <c:v>2.56</c:v>
                </c:pt>
                <c:pt idx="9">
                  <c:v>3.24</c:v>
                </c:pt>
                <c:pt idx="10">
                  <c:v>4</c:v>
                </c:pt>
                <c:pt idx="11">
                  <c:v>4.8400000000000007</c:v>
                </c:pt>
                <c:pt idx="12">
                  <c:v>5.76</c:v>
                </c:pt>
                <c:pt idx="13">
                  <c:v>6.7600000000000007</c:v>
                </c:pt>
                <c:pt idx="14">
                  <c:v>7.839999999999999</c:v>
                </c:pt>
                <c:pt idx="15">
                  <c:v>9</c:v>
                </c:pt>
                <c:pt idx="16">
                  <c:v>10.24</c:v>
                </c:pt>
                <c:pt idx="17">
                  <c:v>11.56</c:v>
                </c:pt>
                <c:pt idx="18">
                  <c:v>12.96</c:v>
                </c:pt>
                <c:pt idx="19">
                  <c:v>14.44</c:v>
                </c:pt>
                <c:pt idx="20">
                  <c:v>16</c:v>
                </c:pt>
                <c:pt idx="21">
                  <c:v>17.64</c:v>
                </c:pt>
                <c:pt idx="22">
                  <c:v>19.36</c:v>
                </c:pt>
                <c:pt idx="23">
                  <c:v>21.16</c:v>
                </c:pt>
                <c:pt idx="24">
                  <c:v>23.04</c:v>
                </c:pt>
                <c:pt idx="25">
                  <c:v>25</c:v>
                </c:pt>
                <c:pt idx="26">
                  <c:v>27.04</c:v>
                </c:pt>
                <c:pt idx="27">
                  <c:v>29.16</c:v>
                </c:pt>
                <c:pt idx="28">
                  <c:v>31.36</c:v>
                </c:pt>
                <c:pt idx="29">
                  <c:v>33.64</c:v>
                </c:pt>
                <c:pt idx="30">
                  <c:v>36</c:v>
                </c:pt>
                <c:pt idx="31">
                  <c:v>38.44</c:v>
                </c:pt>
                <c:pt idx="32">
                  <c:v>40.960000000000008</c:v>
                </c:pt>
                <c:pt idx="33">
                  <c:v>43.56</c:v>
                </c:pt>
                <c:pt idx="34">
                  <c:v>46.24</c:v>
                </c:pt>
                <c:pt idx="35">
                  <c:v>49</c:v>
                </c:pt>
                <c:pt idx="36">
                  <c:v>51.84</c:v>
                </c:pt>
                <c:pt idx="37">
                  <c:v>54.76</c:v>
                </c:pt>
                <c:pt idx="38">
                  <c:v>57.76</c:v>
                </c:pt>
                <c:pt idx="39">
                  <c:v>60.84</c:v>
                </c:pt>
                <c:pt idx="40">
                  <c:v>64</c:v>
                </c:pt>
                <c:pt idx="41">
                  <c:v>67.239999999999995</c:v>
                </c:pt>
                <c:pt idx="42">
                  <c:v>70.56</c:v>
                </c:pt>
                <c:pt idx="43">
                  <c:v>73.959999999999994</c:v>
                </c:pt>
                <c:pt idx="44">
                  <c:v>77.44</c:v>
                </c:pt>
                <c:pt idx="45">
                  <c:v>81</c:v>
                </c:pt>
                <c:pt idx="46">
                  <c:v>84.639999999999986</c:v>
                </c:pt>
                <c:pt idx="47">
                  <c:v>88.360000000000014</c:v>
                </c:pt>
                <c:pt idx="48">
                  <c:v>92.16</c:v>
                </c:pt>
                <c:pt idx="49">
                  <c:v>96.04000000000002</c:v>
                </c:pt>
                <c:pt idx="50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DB0-4F4B-A01D-4BEDFD62C870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8n^2</c:v>
                </c:pt>
              </c:strCache>
            </c:strRef>
          </c:tx>
          <c:spPr>
            <a:ln w="38100">
              <a:solidFill>
                <a:schemeClr val="tx2"/>
              </a:solidFill>
            </a:ln>
          </c:spPr>
          <c:marker>
            <c:symbol val="none"/>
          </c:marker>
          <c:xVal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</c:numCache>
            </c:numRef>
          </c:xVal>
          <c:yVal>
            <c:numRef>
              <c:f>Sheet1!$E$2:$E$52</c:f>
              <c:numCache>
                <c:formatCode>General</c:formatCode>
                <c:ptCount val="51"/>
                <c:pt idx="0">
                  <c:v>0</c:v>
                </c:pt>
                <c:pt idx="1">
                  <c:v>0.08</c:v>
                </c:pt>
                <c:pt idx="2">
                  <c:v>0.32</c:v>
                </c:pt>
                <c:pt idx="3">
                  <c:v>0.72</c:v>
                </c:pt>
                <c:pt idx="4">
                  <c:v>1.28</c:v>
                </c:pt>
                <c:pt idx="5">
                  <c:v>2</c:v>
                </c:pt>
                <c:pt idx="6">
                  <c:v>2.88</c:v>
                </c:pt>
                <c:pt idx="7">
                  <c:v>3.919999999999999</c:v>
                </c:pt>
                <c:pt idx="8">
                  <c:v>5.1199999999999974</c:v>
                </c:pt>
                <c:pt idx="9">
                  <c:v>6.48</c:v>
                </c:pt>
                <c:pt idx="10">
                  <c:v>8</c:v>
                </c:pt>
                <c:pt idx="11">
                  <c:v>9.6800000000000015</c:v>
                </c:pt>
                <c:pt idx="12">
                  <c:v>11.52</c:v>
                </c:pt>
                <c:pt idx="13">
                  <c:v>13.52</c:v>
                </c:pt>
                <c:pt idx="14">
                  <c:v>15.68</c:v>
                </c:pt>
                <c:pt idx="15">
                  <c:v>18</c:v>
                </c:pt>
                <c:pt idx="16">
                  <c:v>20.48</c:v>
                </c:pt>
                <c:pt idx="17">
                  <c:v>23.12</c:v>
                </c:pt>
                <c:pt idx="18">
                  <c:v>25.92</c:v>
                </c:pt>
                <c:pt idx="19">
                  <c:v>28.88</c:v>
                </c:pt>
                <c:pt idx="20">
                  <c:v>32</c:v>
                </c:pt>
                <c:pt idx="21">
                  <c:v>35.28</c:v>
                </c:pt>
                <c:pt idx="22">
                  <c:v>38.72</c:v>
                </c:pt>
                <c:pt idx="23">
                  <c:v>42.32</c:v>
                </c:pt>
                <c:pt idx="24">
                  <c:v>46.08</c:v>
                </c:pt>
                <c:pt idx="25">
                  <c:v>50</c:v>
                </c:pt>
                <c:pt idx="26">
                  <c:v>54.080000000000013</c:v>
                </c:pt>
                <c:pt idx="27">
                  <c:v>58.320000000000007</c:v>
                </c:pt>
                <c:pt idx="28">
                  <c:v>62.72</c:v>
                </c:pt>
                <c:pt idx="29">
                  <c:v>67.28</c:v>
                </c:pt>
                <c:pt idx="30">
                  <c:v>72</c:v>
                </c:pt>
                <c:pt idx="31">
                  <c:v>76.88000000000001</c:v>
                </c:pt>
                <c:pt idx="32">
                  <c:v>81.920000000000016</c:v>
                </c:pt>
                <c:pt idx="33">
                  <c:v>87.12</c:v>
                </c:pt>
                <c:pt idx="34">
                  <c:v>92.479999999999976</c:v>
                </c:pt>
                <c:pt idx="35">
                  <c:v>98</c:v>
                </c:pt>
                <c:pt idx="36">
                  <c:v>103.68</c:v>
                </c:pt>
                <c:pt idx="37">
                  <c:v>109.52</c:v>
                </c:pt>
                <c:pt idx="38">
                  <c:v>115.52</c:v>
                </c:pt>
                <c:pt idx="39">
                  <c:v>121.68</c:v>
                </c:pt>
                <c:pt idx="40">
                  <c:v>128</c:v>
                </c:pt>
                <c:pt idx="41">
                  <c:v>134.47999999999999</c:v>
                </c:pt>
                <c:pt idx="42">
                  <c:v>141.12</c:v>
                </c:pt>
                <c:pt idx="43">
                  <c:v>147.91999999999999</c:v>
                </c:pt>
                <c:pt idx="44">
                  <c:v>154.88</c:v>
                </c:pt>
                <c:pt idx="45">
                  <c:v>162</c:v>
                </c:pt>
                <c:pt idx="46">
                  <c:v>169.28</c:v>
                </c:pt>
                <c:pt idx="47">
                  <c:v>176.72</c:v>
                </c:pt>
                <c:pt idx="48">
                  <c:v>184.32</c:v>
                </c:pt>
                <c:pt idx="49">
                  <c:v>192.08</c:v>
                </c:pt>
                <c:pt idx="50">
                  <c:v>200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9DB0-4F4B-A01D-4BEDFD62C8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2110776"/>
        <c:axId val="261282152"/>
      </c:scatterChart>
      <c:valAx>
        <c:axId val="262110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61282152"/>
        <c:crosses val="autoZero"/>
        <c:crossBetween val="midCat"/>
      </c:valAx>
      <c:valAx>
        <c:axId val="2612821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62110776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576851534862491"/>
          <c:y val="5.0034654367851154E-3"/>
          <c:w val="0.22842595762486206"/>
          <c:h val="0.32629310327326438"/>
        </c:manualLayout>
      </c:layout>
      <c:overlay val="0"/>
      <c:txPr>
        <a:bodyPr/>
        <a:lstStyle/>
        <a:p>
          <a:pPr>
            <a:defRPr sz="3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3lgn+lg(lg n)</c:v>
                </c:pt>
              </c:strCache>
            </c:strRef>
          </c:tx>
          <c:spPr>
            <a:ln>
              <a:solidFill>
                <a:srgbClr val="008000"/>
              </a:solidFill>
            </a:ln>
          </c:spPr>
          <c:marker>
            <c:symbol val="none"/>
          </c:marker>
          <c:xVal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xVal>
          <c:yVal>
            <c:numRef>
              <c:f>Sheet1!$B$2:$B$17</c:f>
              <c:numCache>
                <c:formatCode>General</c:formatCode>
                <c:ptCount val="16"/>
                <c:pt idx="0">
                  <c:v>0</c:v>
                </c:pt>
                <c:pt idx="1">
                  <c:v>3</c:v>
                </c:pt>
                <c:pt idx="2">
                  <c:v>5.4193362096173576</c:v>
                </c:pt>
                <c:pt idx="3">
                  <c:v>7</c:v>
                </c:pt>
                <c:pt idx="4">
                  <c:v>8.1811075803988675</c:v>
                </c:pt>
                <c:pt idx="5">
                  <c:v>9.12503085410947</c:v>
                </c:pt>
                <c:pt idx="6">
                  <c:v>9.9112762354109396</c:v>
                </c:pt>
                <c:pt idx="7">
                  <c:v>10.58496250072116</c:v>
                </c:pt>
                <c:pt idx="8">
                  <c:v>11.174223711780829</c:v>
                </c:pt>
                <c:pt idx="9">
                  <c:v>11.69780513030671</c:v>
                </c:pt>
                <c:pt idx="10">
                  <c:v>12.168829879805021</c:v>
                </c:pt>
                <c:pt idx="11">
                  <c:v>12.596845530349629</c:v>
                </c:pt>
                <c:pt idx="12">
                  <c:v>12.989015868810499</c:v>
                </c:pt>
                <c:pt idx="13">
                  <c:v>13.350853830537201</c:v>
                </c:pt>
                <c:pt idx="14">
                  <c:v>13.686692643221731</c:v>
                </c:pt>
                <c:pt idx="15">
                  <c:v>14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590-477F-8AF1-B061D54DCD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 lg n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Sheet1!$A$2:$A$17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xVal>
          <c:yVal>
            <c:numRef>
              <c:f>Sheet1!$C$2:$C$17</c:f>
              <c:numCache>
                <c:formatCode>General</c:formatCode>
                <c:ptCount val="16"/>
                <c:pt idx="0">
                  <c:v>0</c:v>
                </c:pt>
                <c:pt idx="1">
                  <c:v>4</c:v>
                </c:pt>
                <c:pt idx="2">
                  <c:v>6.3398500028846296</c:v>
                </c:pt>
                <c:pt idx="3">
                  <c:v>8</c:v>
                </c:pt>
                <c:pt idx="4">
                  <c:v>9.2877123795494505</c:v>
                </c:pt>
                <c:pt idx="5">
                  <c:v>10.339850002884621</c:v>
                </c:pt>
                <c:pt idx="6">
                  <c:v>11.22941968823042</c:v>
                </c:pt>
                <c:pt idx="7">
                  <c:v>12</c:v>
                </c:pt>
                <c:pt idx="8">
                  <c:v>12.67970000576925</c:v>
                </c:pt>
                <c:pt idx="9">
                  <c:v>13.287712379549451</c:v>
                </c:pt>
                <c:pt idx="10">
                  <c:v>13.8377264745492</c:v>
                </c:pt>
                <c:pt idx="11">
                  <c:v>14.33985000288463</c:v>
                </c:pt>
                <c:pt idx="12">
                  <c:v>14.801758872564371</c:v>
                </c:pt>
                <c:pt idx="13">
                  <c:v>15.22941968823041</c:v>
                </c:pt>
                <c:pt idx="14">
                  <c:v>15.627562382434069</c:v>
                </c:pt>
                <c:pt idx="15">
                  <c:v>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590-477F-8AF1-B061D54DCD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1940936"/>
        <c:axId val="261664184"/>
      </c:scatterChart>
      <c:valAx>
        <c:axId val="261940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61664184"/>
        <c:crosses val="autoZero"/>
        <c:crossBetween val="midCat"/>
      </c:valAx>
      <c:valAx>
        <c:axId val="2616641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61940936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5432098765432101"/>
          <c:y val="0.15012996593334099"/>
          <c:w val="0.32253086419753102"/>
          <c:h val="0.246053800225325"/>
        </c:manualLayout>
      </c:layout>
      <c:overlay val="0"/>
      <c:txPr>
        <a:bodyPr/>
        <a:lstStyle/>
        <a:p>
          <a:pPr>
            <a:defRPr sz="3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0.16692</cdr:x>
      <cdr:y>0.07465</cdr:y>
    </cdr:from>
    <cdr:to>
      <cdr:x>0.16898</cdr:x>
      <cdr:y>1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9E1D3B6D-9683-48A6-892B-16CC8A890859}"/>
            </a:ext>
          </a:extLst>
        </cdr:cNvPr>
        <cdr:cNvCxnSpPr/>
      </cdr:nvCxnSpPr>
      <cdr:spPr>
        <a:xfrm xmlns:a="http://schemas.openxmlformats.org/drawingml/2006/main">
          <a:off x="1833389" y="367710"/>
          <a:ext cx="22626" cy="4558076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0.33228</cdr:x>
      <cdr:y>0.06597</cdr:y>
    </cdr:from>
    <cdr:to>
      <cdr:x>0.33228</cdr:x>
      <cdr:y>1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6CA86500-5F39-4E53-B712-F36DD4A34C99}"/>
            </a:ext>
          </a:extLst>
        </cdr:cNvPr>
        <cdr:cNvCxnSpPr/>
      </cdr:nvCxnSpPr>
      <cdr:spPr>
        <a:xfrm xmlns:a="http://schemas.openxmlformats.org/drawingml/2006/main">
          <a:off x="3494170" y="321722"/>
          <a:ext cx="0" cy="4555078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0.11934</cdr:x>
      <cdr:y>0.0482</cdr:y>
    </cdr:from>
    <cdr:to>
      <cdr:x>0.38272</cdr:x>
      <cdr:y>0.20321</cdr:y>
    </cdr:to>
    <cdr:sp macro="" textlink="">
      <cdr:nvSpPr>
        <cdr:cNvPr id="2" name="Line Callout 1 1"/>
        <cdr:cNvSpPr/>
      </cdr:nvSpPr>
      <cdr:spPr>
        <a:xfrm xmlns:a="http://schemas.openxmlformats.org/drawingml/2006/main">
          <a:off x="982133" y="215900"/>
          <a:ext cx="2167468" cy="694267"/>
        </a:xfrm>
        <a:prstGeom xmlns:a="http://schemas.openxmlformats.org/drawingml/2006/main" prst="borderCallout1">
          <a:avLst>
            <a:gd name="adj1" fmla="val 99238"/>
            <a:gd name="adj2" fmla="val 49479"/>
            <a:gd name="adj3" fmla="val 141769"/>
            <a:gd name="adj4" fmla="val 91355"/>
          </a:avLst>
        </a:prstGeom>
        <a:solidFill xmlns:a="http://schemas.openxmlformats.org/drawingml/2006/main">
          <a:schemeClr val="tx2">
            <a:lumMod val="20000"/>
            <a:lumOff val="80000"/>
          </a:schemeClr>
        </a:solidFill>
        <a:ln xmlns:a="http://schemas.openxmlformats.org/drawingml/2006/main">
          <a:solidFill>
            <a:schemeClr val="tx2">
              <a:lumMod val="50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3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en-US" sz="3600" dirty="0">
              <a:solidFill>
                <a:srgbClr val="FF0000"/>
              </a:solidFill>
            </a:rPr>
            <a:t>4 </a:t>
          </a:r>
          <a:r>
            <a:rPr lang="en-US" sz="3600" dirty="0" err="1">
              <a:solidFill>
                <a:srgbClr val="FF0000"/>
              </a:solidFill>
            </a:rPr>
            <a:t>lg</a:t>
          </a:r>
          <a:r>
            <a:rPr lang="en-US" sz="3600" dirty="0">
              <a:solidFill>
                <a:srgbClr val="FF0000"/>
              </a:solidFill>
            </a:rPr>
            <a:t> n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61562-E87B-4A89-B907-0FF06C80D924}" type="datetimeFigureOut">
              <a:rPr lang="en-SG" smtClean="0"/>
              <a:t>14/7/2020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F3895-415A-4555-B413-D7ECDD32F5C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0536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3958-CD38-4BB2-A522-05650EC42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514" y="1435875"/>
            <a:ext cx="5943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708A2-2331-4585-8022-D67FF72E3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514" y="3915550"/>
            <a:ext cx="5943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C41C0-B33C-486A-93E9-FB5BE3B4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4FC6-A752-4C0E-AF09-0E3D3CBEEE9D}" type="datetime3">
              <a:rPr lang="en-US" smtClean="0"/>
              <a:t>14 July 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AD59D-06D2-43B4-9194-2ECAB114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CSCI203 - Algorithm and Data Structure</a:t>
            </a: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C4184-5CB5-49CA-83B0-E2107FA0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4E0-7DBC-427D-A19D-8437E3CFC0A5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Picture Placeholder 3" descr="Open book on table, blurred shelves of books in background">
            <a:extLst>
              <a:ext uri="{FF2B5EF4-FFF2-40B4-BE49-F238E27FC236}">
                <a16:creationId xmlns:a16="http://schemas.microsoft.com/office/drawing/2014/main" id="{D7167C40-40DB-4806-9CC8-CB7415FAE4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5" r="8895"/>
          <a:stretch>
            <a:fillRect/>
          </a:stretch>
        </p:blipFill>
        <p:spPr>
          <a:xfrm>
            <a:off x="6662057" y="1310656"/>
            <a:ext cx="5529943" cy="420860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0E7D949-6582-494A-933B-93BCAC9033E9}"/>
              </a:ext>
            </a:extLst>
          </p:cNvPr>
          <p:cNvSpPr/>
          <p:nvPr userDrawn="1"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9F59090-6485-4874-B360-8314FE29C9BA}"/>
              </a:ext>
            </a:extLst>
          </p:cNvPr>
          <p:cNvGrpSpPr/>
          <p:nvPr userDrawn="1"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14A05E1-3289-4270-B81D-36006FF8CFA1}"/>
                </a:ext>
              </a:extLst>
            </p:cNvPr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9EEAC69-7AB7-40E3-9A2A-19853A3A9CCC}"/>
                </a:ext>
              </a:extLst>
            </p:cNvPr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0ADB61F-D546-4195-B39B-E27FD06C5D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24ABCAC-7C11-41D6-949B-0BEA26D4F988}"/>
              </a:ext>
            </a:extLst>
          </p:cNvPr>
          <p:cNvGrpSpPr/>
          <p:nvPr userDrawn="1"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0697E07-6BE9-405A-9420-4FBA92115D4E}"/>
                </a:ext>
              </a:extLst>
            </p:cNvPr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24640EC-08F3-4150-94F9-724BE0C6C899}"/>
                </a:ext>
              </a:extLst>
            </p:cNvPr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E24E169-B8B0-4255-A868-50D566A982B1}"/>
              </a:ext>
            </a:extLst>
          </p:cNvPr>
          <p:cNvSpPr/>
          <p:nvPr userDrawn="1"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03077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6FD4-CE4E-4A4E-84C5-AB545D22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49DD9-FA0E-42EE-B906-0445CA276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F1D54-07FB-42E2-AB2A-466892AD5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83C1-ECBC-4023-8D63-74AE6210B2A2}" type="datetime3">
              <a:rPr lang="en-US" smtClean="0"/>
              <a:t>14 July 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1AE70-B091-4440-959E-50F4B157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CSCI203 - Algorithm and Data Structure</a:t>
            </a: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70685-31BD-4FF7-9B6C-182F9BBC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4E0-7DBC-427D-A19D-8437E3CFC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378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BD56AB-F6EE-4D2D-A5B3-DBA4C1022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133C8-C867-49A6-B1CA-E388D57D3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B04D8-28A7-4E89-98F1-C66A9DFF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7471-BC1E-4677-9A4E-2463CFFDCE86}" type="datetime3">
              <a:rPr lang="en-US" smtClean="0"/>
              <a:t>14 July 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79043-5267-4C94-B6C7-4279CD69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CSCI203 - Algorithm and Data Structure</a:t>
            </a: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E7643-11F3-4402-A5AE-9FAAACDD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4E0-7DBC-427D-A19D-8437E3CFC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908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and Picture Fade on Path">
    <p:bg>
      <p:bgPr>
        <a:gradFill>
          <a:gsLst>
            <a:gs pos="0">
              <a:srgbClr val="FFFFFF"/>
            </a:gs>
            <a:gs pos="28000">
              <a:srgbClr val="FFFFFF"/>
            </a:gs>
            <a:gs pos="100000">
              <a:srgbClr val="E8E3D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512125"/>
            <a:ext cx="11541512" cy="2895600"/>
          </a:xfrm>
          <a:prstGeom prst="rect">
            <a:avLst/>
          </a:prstGeom>
          <a:gradFill flip="none" rotWithShape="1">
            <a:gsLst>
              <a:gs pos="36000">
                <a:srgbClr val="E46C0A"/>
              </a:gs>
              <a:gs pos="0">
                <a:srgbClr val="F79646">
                  <a:lumMod val="50000"/>
                </a:srgbClr>
              </a:gs>
              <a:gs pos="100000">
                <a:srgbClr val="E46C0A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303" y="463675"/>
            <a:ext cx="7086600" cy="584775"/>
          </a:xfrm>
        </p:spPr>
        <p:txBody>
          <a:bodyPr anchor="t">
            <a:noAutofit/>
          </a:bodyPr>
          <a:lstStyle>
            <a:lvl1pPr>
              <a:defRPr sz="3800" b="1">
                <a:solidFill>
                  <a:srgbClr val="E46C0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219303" y="1905676"/>
            <a:ext cx="7086600" cy="21084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14400" y="0"/>
            <a:ext cx="2734697" cy="6858000"/>
          </a:xfrm>
          <a:effectLst>
            <a:glow rad="101600">
              <a:srgbClr val="FFFFFF">
                <a:alpha val="40000"/>
              </a:srgbClr>
            </a:glow>
            <a:reflection blurRad="6350" stA="50000" endA="300" endPos="55000" dir="5400000" sy="-100000" algn="bl" rotWithShape="0"/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2565117" y="10886"/>
            <a:ext cx="1853340" cy="684711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Edit the text with your own</a:t>
            </a:r>
            <a:r>
              <a:rPr lang="en-US" sz="1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short phrases.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change the sample image, select the picture and delete it. Now click the Pictures icon in the placeholder to insert your own image.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animation is already done for you; just copy and paste the slide into your existing presentation. </a:t>
            </a:r>
          </a:p>
          <a:p>
            <a:pPr>
              <a:spcBef>
                <a:spcPts val="600"/>
              </a:spcBef>
            </a:pPr>
            <a:endParaRPr lang="en-US" sz="1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22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8353E-6 L -0.86666 3.78353E-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D8F3-52A4-4CAF-92A3-718D6065A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2947"/>
          </a:xfrm>
        </p:spPr>
        <p:txBody>
          <a:bodyPr>
            <a:normAutofit/>
          </a:bodyPr>
          <a:lstStyle>
            <a:lvl1pPr>
              <a:defRPr sz="54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F95A9-9359-44BB-8E2C-38EFBB584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762"/>
            <a:ext cx="10515600" cy="4659516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598E5-022C-4B26-8636-416E4869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8FD2-7A5A-417C-AF63-40EDA27A68CE}" type="datetime3">
              <a:rPr lang="en-US" smtClean="0"/>
              <a:t>14 July 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94112-4F01-4C78-BB04-0F3B7425A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CSCI203 - Algorithm and Data Structure</a:t>
            </a: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5B52E-4C8F-4385-84F1-9424B4B8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4E0-7DBC-427D-A19D-8437E3CFC0A5}" type="slidenum">
              <a:rPr lang="en-SG" smtClean="0"/>
              <a:t>‹#›</a:t>
            </a:fld>
            <a:endParaRPr lang="en-SG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A5D1502-358A-4BD6-B8D9-9FBC1DBDD6DB}"/>
              </a:ext>
            </a:extLst>
          </p:cNvPr>
          <p:cNvGrpSpPr/>
          <p:nvPr userDrawn="1"/>
        </p:nvGrpSpPr>
        <p:grpSpPr>
          <a:xfrm>
            <a:off x="0" y="1391197"/>
            <a:ext cx="12192000" cy="63125"/>
            <a:chOff x="507492" y="1501519"/>
            <a:chExt cx="8129016" cy="6312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67579C-E80E-477F-8DA1-F0D133CBCE82}"/>
                </a:ext>
              </a:extLst>
            </p:cNvPr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08F74DE-7F81-433A-A56C-E47B6D5D7417}"/>
                </a:ext>
              </a:extLst>
            </p:cNvPr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7909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8339-2A22-4BF2-916E-B74995EF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5BF92-C783-44D2-BEA6-71FBEF7C5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0195F-5851-44CD-8E8E-C6A72CE8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0758-F645-4AA5-89EC-159219B66517}" type="datetime3">
              <a:rPr lang="en-US" smtClean="0"/>
              <a:t>14 July 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7DAFB-E447-4E0F-A39C-CEDED392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CSCI203 - Algorithm and Data Structure</a:t>
            </a: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35EFA-ADDD-4A96-B50F-68D96E5C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4E0-7DBC-427D-A19D-8437E3CFC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549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F706-25B5-4BBB-9AF9-2C097C1E7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32409-B44D-4D52-9524-154861031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D4295-0044-4AB1-BB63-C6A0F3996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C9AF0-B6C9-415A-81C3-A1B1D7BC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152D-6462-43CA-BE6D-F5243EBE5B97}" type="datetime3">
              <a:rPr lang="en-US" smtClean="0"/>
              <a:t>14 July 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88918-A611-4E95-BEEA-6725BA87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CSCI203 - Algorithm and Data Structure</a:t>
            </a: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EC14E-268D-4548-95A0-FED50A33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4E0-7DBC-427D-A19D-8437E3CFC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8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3DEC-3BEC-4739-B32B-7761BA7A6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E17F7-3893-4531-BD68-9C6C9448F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5BF94-035E-4F0A-9AE7-872C8FCAC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FB0170-D3AA-45C6-9477-075CF5E64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3D10A-0D1B-40C2-ADEE-A8D0BF696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0E0E3D-1309-4228-BD1C-255AECAF2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7F9-8434-4F76-BD42-838EF3C2F231}" type="datetime3">
              <a:rPr lang="en-US" smtClean="0"/>
              <a:t>14 July 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5F6DEE-B201-41C5-B5B0-7564E6B1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CSCI203 - Algorithm and Data Structure</a:t>
            </a:r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784CDE-E195-44A8-BCEC-719B32F5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4E0-7DBC-427D-A19D-8437E3CFC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123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E42C-437F-453A-97B5-EB919826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98C72A-A974-41A8-BA93-4276B078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47F7-DF9F-465C-B39D-8E1634480E11}" type="datetime3">
              <a:rPr lang="en-US" smtClean="0"/>
              <a:t>14 July 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8E32D-39E9-4725-987B-F10CE296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CSCI203 - Algorithm and Data Structure</a:t>
            </a:r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ACB36-9ED1-4665-B103-3D4A4921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4E0-7DBC-427D-A19D-8437E3CFC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605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19D581-4755-403A-8988-E3300357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ACCC-A215-43AB-A253-1BAC8472EC63}" type="datetime3">
              <a:rPr lang="en-US" smtClean="0"/>
              <a:t>14 July 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3E3AD-0CD8-4073-AE8D-03359590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CSCI203 - Algorithm and Data Structure</a:t>
            </a:r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D8520-7540-4129-9B9F-ACAD8999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4E0-7DBC-427D-A19D-8437E3CFC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164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730A-87FC-4F67-99F7-2A93992F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BCF00-8641-47CB-9BCA-BCE8D7224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76FC1-30BE-438F-A94D-2D7581BA1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6E35A-2787-4456-A698-D3C7BAD8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F375-8547-414E-9D56-51ED4EE3185A}" type="datetime3">
              <a:rPr lang="en-US" smtClean="0"/>
              <a:t>14 July 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F2DCB-4BAC-4C43-837B-2A1919ED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CSCI203 - Algorithm and Data Structure</a:t>
            </a:r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21A63-5927-4DC3-B28D-E23C6612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4E0-7DBC-427D-A19D-8437E3CFC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778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C886-9527-469B-B523-430583BA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8236A4-0D7F-4C14-907C-B140A0118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C1215-6FF1-4E38-A2FA-7B51028A0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D4771-811F-4814-9D14-7C1361E62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1A9F5-6ECE-4FF2-9712-9D92CD647A99}" type="datetime3">
              <a:rPr lang="en-US" smtClean="0"/>
              <a:t>14 July 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A71A7-D669-4D2D-870E-A8613A94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CSCI203 - Algorithm and Data Structure</a:t>
            </a: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67E5F-D802-4386-B197-2A7592DB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4E0-7DBC-427D-A19D-8437E3CFC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275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54D727-3DEC-4071-96E1-9DF219C0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F3B75-7C23-4D24-8792-DE7C81975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EC5EF-8AD0-4708-A111-A386BD84F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47C17-2884-45B7-8CC0-53C8EDE718F0}" type="datetime3">
              <a:rPr lang="en-US" smtClean="0"/>
              <a:t>14 July 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F9DDE-030D-4678-8830-B0E83D772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CSCI203 - Algorithm and Data Structure</a:t>
            </a: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F8ABD-2FD3-46E3-B92F-DA6470687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94E0-7DBC-427D-A19D-8437E3CFC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658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sjapit@uow.edu.au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dirty="0" smtClean="0">
                <a:solidFill>
                  <a:srgbClr val="FFC000"/>
                </a:solidFill>
                <a:latin typeface="+mj-lt"/>
              </a:rPr>
              <a:t>CSCI203 - </a:t>
            </a:r>
            <a:r>
              <a:rPr lang="en-GB" dirty="0">
                <a:solidFill>
                  <a:srgbClr val="FFC000"/>
                </a:solidFill>
              </a:rPr>
              <a:t>Algorithms and Data Structures</a:t>
            </a:r>
            <a:endParaRPr lang="en-US" sz="5400" kern="12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77078" y="4515729"/>
            <a:ext cx="3988905" cy="1631852"/>
          </a:xfr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3000" kern="1200" dirty="0"/>
              <a:t>Tutorial / Laboratory </a:t>
            </a:r>
            <a:r>
              <a:rPr lang="en-US" sz="3000" kern="1200" dirty="0" smtClean="0"/>
              <a:t>1b</a:t>
            </a:r>
            <a:endParaRPr lang="en-US" sz="3000" kern="1200" dirty="0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3000" dirty="0">
                <a:hlinkClick r:id="rId2"/>
              </a:rPr>
              <a:t>sjapit@uow.edu.au</a:t>
            </a:r>
            <a:endParaRPr lang="en-US" sz="3000" dirty="0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fld id="{FE545B99-F0C9-46FF-A757-0212CD3C5152}" type="datetime3">
              <a:rPr lang="en-US" sz="3000" kern="1200" smtClean="0"/>
              <a:t>14 July 2020</a:t>
            </a:fld>
            <a:endParaRPr lang="en-US" sz="3000" kern="12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076C4CFE-3C34-4D47-AD4C-4AA9BAB70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581" y="492573"/>
            <a:ext cx="3896027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03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Algorithm efficiency </a:t>
            </a:r>
            <a:r>
              <a:rPr lang="en-SG" smtClean="0"/>
              <a:t>- Revisit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8FD2-7A5A-417C-AF63-40EDA27A68CE}" type="datetime3">
              <a:rPr lang="en-US" smtClean="0"/>
              <a:t>14 July 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CSCI203 - Algorithm and Data Structure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4E0-7DBC-427D-A19D-8437E3CFC0A5}" type="slidenum">
              <a:rPr lang="en-SG" smtClean="0"/>
              <a:t>10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𝑇h𝑢𝑠</m:t>
                      </m:r>
                      <m:r>
                        <a:rPr lang="en-SG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3</m:t>
                      </m:r>
                      <m:func>
                        <m:funcPr>
                          <m:ctrlPr>
                            <a:rPr lang="en-SG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SG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SG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SG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d>
                            <m:dPr>
                              <m:ctrlPr>
                                <a:rPr lang="en-SG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SG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SG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lg</m:t>
                                  </m:r>
                                </m:fName>
                                <m:e>
                                  <m:r>
                                    <a:rPr lang="en-SG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  <m:r>
                            <a:rPr lang="en-SG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SG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func>
                            <m:funcPr>
                              <m:ctrlPr>
                                <a:rPr lang="en-SG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SG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SG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SG" b="0" dirty="0" smtClean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SG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d>
                            <m:dPr>
                              <m:ctrlPr>
                                <a:rPr lang="en-SG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SG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SG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lg</m:t>
                                  </m:r>
                                </m:fName>
                                <m:e>
                                  <m:r>
                                    <a:rPr lang="en-SG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  <m:r>
                            <a:rPr lang="en-SG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SG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func>
                            <m:funcPr>
                              <m:ctrlPr>
                                <a:rPr lang="en-SG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SG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SG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SG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  <m:func>
                            <m:funcPr>
                              <m:ctrlPr>
                                <a:rPr lang="en-SG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SG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SG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SG" b="0" dirty="0" smtClean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SG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d>
                            <m:dPr>
                              <m:ctrlPr>
                                <a:rPr lang="en-SG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SG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SG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lg</m:t>
                                  </m:r>
                                </m:fName>
                                <m:e>
                                  <m:r>
                                    <a:rPr lang="en-SG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  <m:r>
                            <a:rPr lang="en-SG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d>
                            <m:dPr>
                              <m:ctrlPr>
                                <a:rPr lang="en-SG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SG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SG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SG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SG" dirty="0" smtClean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SG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SG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SG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SG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SG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lg</m:t>
                                      </m:r>
                                    </m:fName>
                                    <m:e>
                                      <m:r>
                                        <a:rPr lang="en-SG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SG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SG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SG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den>
                      </m:f>
                      <m:r>
                        <a:rPr lang="en-SG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SG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SG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</m:oMath>
                  </m:oMathPara>
                </a14:m>
                <a:endParaRPr lang="en-SG" dirty="0" smtClean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:r>
                  <a:rPr lang="en-SG" dirty="0" smtClean="0">
                    <a:solidFill>
                      <a:srgbClr val="C00000"/>
                    </a:solidFill>
                  </a:rPr>
                  <a:t>For the above to be true,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SG" dirty="0" smtClean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SG" dirty="0" smtClean="0">
                    <a:solidFill>
                      <a:srgbClr val="C00000"/>
                    </a:solidFill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:r>
                  <a:rPr lang="en-SG" dirty="0" smtClean="0">
                    <a:solidFill>
                      <a:srgbClr val="C00000"/>
                    </a:solidFill>
                  </a:rPr>
                  <a:t>(Note: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G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G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SG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1=0</m:t>
                        </m:r>
                      </m:e>
                    </m:func>
                  </m:oMath>
                </a14:m>
                <a:r>
                  <a:rPr lang="en-SG" dirty="0" smtClean="0">
                    <a:solidFill>
                      <a:srgbClr val="C00000"/>
                    </a:solidFill>
                  </a:rPr>
                  <a:t>)</a:t>
                </a:r>
                <a:endParaRPr lang="en-SG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b="-9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87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efficiency - Revisit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0E58-8010-5149-9DD9-2F34F43273BE}" type="datetime2">
              <a:rPr lang="en-US" smtClean="0"/>
              <a:t>Tuesday, July 14,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CSCI203 - Algorithms and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/>
          </p:nvPr>
        </p:nvGraphicFramePr>
        <p:xfrm>
          <a:off x="1981200" y="1714500"/>
          <a:ext cx="8229600" cy="4478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Line Callout 1 7"/>
          <p:cNvSpPr/>
          <p:nvPr/>
        </p:nvSpPr>
        <p:spPr>
          <a:xfrm>
            <a:off x="5130802" y="3848102"/>
            <a:ext cx="3234265" cy="740833"/>
          </a:xfrm>
          <a:prstGeom prst="borderCallout1">
            <a:avLst>
              <a:gd name="adj1" fmla="val 53036"/>
              <a:gd name="adj2" fmla="val -1003"/>
              <a:gd name="adj3" fmla="val -15120"/>
              <a:gd name="adj4" fmla="val -29654"/>
            </a:avLst>
          </a:prstGeom>
          <a:solidFill>
            <a:srgbClr val="CCFFCC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solidFill>
                  <a:srgbClr val="008000"/>
                </a:solidFill>
              </a:rPr>
              <a:t>3lg n + </a:t>
            </a:r>
            <a:r>
              <a:rPr lang="en-US" sz="3600" dirty="0" err="1">
                <a:solidFill>
                  <a:srgbClr val="008000"/>
                </a:solidFill>
              </a:rPr>
              <a:t>lg</a:t>
            </a:r>
            <a:r>
              <a:rPr lang="en-US" sz="3600" dirty="0">
                <a:solidFill>
                  <a:srgbClr val="008000"/>
                </a:solidFill>
              </a:rPr>
              <a:t>(</a:t>
            </a:r>
            <a:r>
              <a:rPr lang="en-US" sz="3600" dirty="0" err="1">
                <a:solidFill>
                  <a:srgbClr val="008000"/>
                </a:solidFill>
              </a:rPr>
              <a:t>lg</a:t>
            </a:r>
            <a:r>
              <a:rPr lang="en-US" sz="3600" dirty="0">
                <a:solidFill>
                  <a:srgbClr val="008000"/>
                </a:solidFill>
              </a:rPr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24190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Algorithm efficiency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Determine the big O running time of the method </a:t>
            </a:r>
            <a:r>
              <a:rPr lang="en-US" dirty="0" err="1"/>
              <a:t>myMethod</a:t>
            </a:r>
            <a:r>
              <a:rPr lang="en-US" dirty="0"/>
              <a:t>() by counting the approximate number of operations it performs. Show all details of your answer. 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8FD2-7A5A-417C-AF63-40EDA27A68CE}" type="datetime3">
              <a:rPr lang="en-US" smtClean="0"/>
              <a:t>14 July 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CSCI203 - Algorithm and Data Structure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4E0-7DBC-427D-A19D-8437E3CFC0A5}" type="slidenum">
              <a:rPr lang="en-SG" smtClean="0"/>
              <a:t>12</a:t>
            </a:fld>
            <a:endParaRPr lang="en-SG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451697"/>
              </p:ext>
            </p:extLst>
          </p:nvPr>
        </p:nvGraphicFramePr>
        <p:xfrm>
          <a:off x="1246421" y="3092219"/>
          <a:ext cx="4994513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4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2800" dirty="0"/>
                        <a:t>static </a:t>
                      </a:r>
                      <a:r>
                        <a:rPr lang="en-US" sz="2800" dirty="0" err="1"/>
                        <a:t>int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myMethod</a:t>
                      </a:r>
                      <a:r>
                        <a:rPr lang="en-US" sz="2800" dirty="0"/>
                        <a:t>(</a:t>
                      </a:r>
                      <a:r>
                        <a:rPr lang="en-US" sz="2800" dirty="0" err="1"/>
                        <a:t>int</a:t>
                      </a:r>
                      <a:r>
                        <a:rPr lang="en-US" sz="2800" dirty="0"/>
                        <a:t> n) {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800" dirty="0" err="1"/>
                        <a:t>int</a:t>
                      </a:r>
                      <a:r>
                        <a:rPr lang="en-US" sz="2800" dirty="0"/>
                        <a:t> sum = 0;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800" dirty="0"/>
                        <a:t>for (</a:t>
                      </a:r>
                      <a:r>
                        <a:rPr lang="en-US" sz="2800" dirty="0" err="1"/>
                        <a:t>int</a:t>
                      </a:r>
                      <a:r>
                        <a:rPr lang="en-US" sz="2800" dirty="0"/>
                        <a:t> i = 1; i &lt;= n; i =</a:t>
                      </a:r>
                      <a:r>
                        <a:rPr lang="en-US" sz="2800" baseline="0" dirty="0"/>
                        <a:t> i * 2)</a:t>
                      </a:r>
                      <a:endParaRPr lang="en-US" sz="28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r>
                        <a:rPr lang="en-US" sz="2800" dirty="0"/>
                        <a:t>sum = sum + i + helper(i);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800" dirty="0"/>
                        <a:t>return sum;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2800" dirty="0"/>
                        <a:t>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924198"/>
              </p:ext>
            </p:extLst>
          </p:nvPr>
        </p:nvGraphicFramePr>
        <p:xfrm>
          <a:off x="6458215" y="3294853"/>
          <a:ext cx="4841150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4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2800" dirty="0"/>
                        <a:t>static </a:t>
                      </a:r>
                      <a:r>
                        <a:rPr lang="en-US" sz="2800" dirty="0" err="1"/>
                        <a:t>int</a:t>
                      </a:r>
                      <a:r>
                        <a:rPr lang="en-US" sz="2800" dirty="0"/>
                        <a:t> helper(</a:t>
                      </a:r>
                      <a:r>
                        <a:rPr lang="en-US" sz="2800" dirty="0" err="1"/>
                        <a:t>int</a:t>
                      </a:r>
                      <a:r>
                        <a:rPr lang="en-US" sz="2800" dirty="0"/>
                        <a:t> n) {</a:t>
                      </a:r>
                    </a:p>
                  </a:txBody>
                  <a:tcPr>
                    <a:solidFill>
                      <a:srgbClr val="F6DD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800" dirty="0" err="1"/>
                        <a:t>int</a:t>
                      </a:r>
                      <a:r>
                        <a:rPr lang="en-US" sz="2800" dirty="0"/>
                        <a:t> sum = 0;</a:t>
                      </a:r>
                    </a:p>
                  </a:txBody>
                  <a:tcPr>
                    <a:solidFill>
                      <a:srgbClr val="F6DD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800" dirty="0"/>
                        <a:t>for (</a:t>
                      </a:r>
                      <a:r>
                        <a:rPr lang="en-US" sz="2800" dirty="0" err="1"/>
                        <a:t>int</a:t>
                      </a:r>
                      <a:r>
                        <a:rPr lang="en-US" sz="2800" dirty="0"/>
                        <a:t> i = 1; i &lt;= n; i++</a:t>
                      </a:r>
                      <a:r>
                        <a:rPr lang="en-US" sz="2800" baseline="0" dirty="0"/>
                        <a:t>)</a:t>
                      </a:r>
                      <a:endParaRPr lang="en-US" sz="2800" dirty="0"/>
                    </a:p>
                  </a:txBody>
                  <a:tcPr>
                    <a:solidFill>
                      <a:srgbClr val="F6DD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r>
                        <a:rPr lang="en-US" sz="2800" dirty="0"/>
                        <a:t>sum = sum + i;</a:t>
                      </a:r>
                    </a:p>
                  </a:txBody>
                  <a:tcPr>
                    <a:solidFill>
                      <a:srgbClr val="F6DD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800" dirty="0"/>
                        <a:t>return sum;</a:t>
                      </a:r>
                    </a:p>
                  </a:txBody>
                  <a:tcPr>
                    <a:solidFill>
                      <a:srgbClr val="F6DD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2800" dirty="0"/>
                        <a:t>}</a:t>
                      </a:r>
                    </a:p>
                  </a:txBody>
                  <a:tcPr>
                    <a:solidFill>
                      <a:srgbClr val="F6DD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29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en-SG" sz="3200" dirty="0" smtClean="0">
                <a:solidFill>
                  <a:srgbClr val="C00000"/>
                </a:solidFill>
              </a:rPr>
              <a:t>10 </a:t>
            </a:r>
            <a:r>
              <a:rPr lang="en-SG" sz="3200" dirty="0">
                <a:solidFill>
                  <a:srgbClr val="C00000"/>
                </a:solidFill>
              </a:rPr>
              <a:t>minutes to discuss</a:t>
            </a:r>
            <a:endParaRPr lang="en-SG" sz="32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r="22781"/>
          <a:stretch/>
        </p:blipFill>
        <p:spPr/>
      </p:pic>
    </p:spTree>
    <p:extLst>
      <p:ext uri="{BB962C8B-B14F-4D97-AF65-F5344CB8AC3E}">
        <p14:creationId xmlns:p14="http://schemas.microsoft.com/office/powerpoint/2010/main" val="353621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Algorithm efficiency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 smtClean="0"/>
              <a:t>We first determine the running time of the method helper():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8FD2-7A5A-417C-AF63-40EDA27A68CE}" type="datetime3">
              <a:rPr lang="en-US" smtClean="0"/>
              <a:t>14 July 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CSCI203 - Algorithm and Data Structure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4E0-7DBC-427D-A19D-8437E3CFC0A5}" type="slidenum">
              <a:rPr lang="en-SG" smtClean="0"/>
              <a:t>14</a:t>
            </a:fld>
            <a:endParaRPr lang="en-SG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372607"/>
              </p:ext>
            </p:extLst>
          </p:nvPr>
        </p:nvGraphicFramePr>
        <p:xfrm>
          <a:off x="838200" y="2358040"/>
          <a:ext cx="5023757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3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3200" dirty="0"/>
                        <a:t>static </a:t>
                      </a:r>
                      <a:r>
                        <a:rPr lang="en-US" sz="3200" dirty="0" err="1"/>
                        <a:t>int</a:t>
                      </a:r>
                      <a:r>
                        <a:rPr lang="en-US" sz="3200" dirty="0"/>
                        <a:t> helper(</a:t>
                      </a:r>
                      <a:r>
                        <a:rPr lang="en-US" sz="3200" dirty="0" err="1"/>
                        <a:t>int</a:t>
                      </a:r>
                      <a:r>
                        <a:rPr lang="en-US" sz="3200" dirty="0"/>
                        <a:t> n) {</a:t>
                      </a:r>
                    </a:p>
                  </a:txBody>
                  <a:tcPr>
                    <a:solidFill>
                      <a:srgbClr val="F6DD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3200" dirty="0" err="1"/>
                        <a:t>int</a:t>
                      </a:r>
                      <a:r>
                        <a:rPr lang="en-US" sz="3200" dirty="0"/>
                        <a:t> sum = 0;</a:t>
                      </a:r>
                    </a:p>
                  </a:txBody>
                  <a:tcPr>
                    <a:solidFill>
                      <a:srgbClr val="F6DD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3200" dirty="0"/>
                        <a:t>for (</a:t>
                      </a:r>
                      <a:r>
                        <a:rPr lang="en-US" sz="3200" dirty="0" err="1"/>
                        <a:t>int</a:t>
                      </a:r>
                      <a:r>
                        <a:rPr lang="en-US" sz="3200" dirty="0"/>
                        <a:t> i = 1; i &lt;= n; i++</a:t>
                      </a:r>
                      <a:r>
                        <a:rPr lang="en-US" sz="3200" baseline="0" dirty="0"/>
                        <a:t>)</a:t>
                      </a:r>
                      <a:endParaRPr lang="en-US" sz="3200" dirty="0"/>
                    </a:p>
                  </a:txBody>
                  <a:tcPr>
                    <a:solidFill>
                      <a:srgbClr val="F6DD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r>
                        <a:rPr lang="en-US" sz="3200" dirty="0"/>
                        <a:t>sum = sum + i;</a:t>
                      </a:r>
                    </a:p>
                  </a:txBody>
                  <a:tcPr>
                    <a:solidFill>
                      <a:srgbClr val="F6DD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3200" dirty="0"/>
                        <a:t>return sum;</a:t>
                      </a:r>
                    </a:p>
                  </a:txBody>
                  <a:tcPr>
                    <a:solidFill>
                      <a:srgbClr val="F6DD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3200" dirty="0"/>
                        <a:t>}</a:t>
                      </a:r>
                    </a:p>
                  </a:txBody>
                  <a:tcPr>
                    <a:solidFill>
                      <a:srgbClr val="F6DD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45351" y="2917419"/>
            <a:ext cx="1464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800000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45351" y="3484110"/>
            <a:ext cx="1464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800000"/>
                </a:solidFill>
              </a:rPr>
              <a:t>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45351" y="4050801"/>
            <a:ext cx="1464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800000"/>
                </a:solidFill>
              </a:rPr>
              <a:t>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45351" y="4617493"/>
            <a:ext cx="1464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80000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87575" y="4270608"/>
            <a:ext cx="29882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800000"/>
                </a:solidFill>
              </a:rPr>
              <a:t>Total = 1 + 2n + 1</a:t>
            </a:r>
          </a:p>
          <a:p>
            <a:r>
              <a:rPr lang="en-US" sz="3200" dirty="0">
                <a:solidFill>
                  <a:srgbClr val="800000"/>
                </a:solidFill>
              </a:rPr>
              <a:t>        = 2n+2</a:t>
            </a:r>
          </a:p>
          <a:p>
            <a:r>
              <a:rPr lang="en-US" sz="3200" b="1" dirty="0">
                <a:solidFill>
                  <a:srgbClr val="800000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84335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Algorithm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82762"/>
            <a:ext cx="11079617" cy="4659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rgbClr val="800000"/>
                </a:solidFill>
              </a:rPr>
              <a:t>Next, we determine the running time for the method </a:t>
            </a:r>
            <a:r>
              <a:rPr lang="en-US" sz="3000" dirty="0" err="1">
                <a:solidFill>
                  <a:srgbClr val="800000"/>
                </a:solidFill>
              </a:rPr>
              <a:t>myMethod</a:t>
            </a:r>
            <a:r>
              <a:rPr lang="en-US" sz="3000" dirty="0">
                <a:solidFill>
                  <a:srgbClr val="800000"/>
                </a:solidFill>
              </a:rPr>
              <a:t>():</a:t>
            </a:r>
          </a:p>
          <a:p>
            <a:pPr marL="0" indent="0">
              <a:buNone/>
            </a:pPr>
            <a:endParaRPr lang="en-SG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8FD2-7A5A-417C-AF63-40EDA27A68CE}" type="datetime3">
              <a:rPr lang="en-US" smtClean="0"/>
              <a:t>14 July 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CSCI203 - Algorithm and Data Structure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4E0-7DBC-427D-A19D-8437E3CFC0A5}" type="slidenum">
              <a:rPr lang="en-SG" smtClean="0"/>
              <a:t>15</a:t>
            </a:fld>
            <a:endParaRPr lang="en-SG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275430"/>
              </p:ext>
            </p:extLst>
          </p:nvPr>
        </p:nvGraphicFramePr>
        <p:xfrm>
          <a:off x="942562" y="2142502"/>
          <a:ext cx="6183086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3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3200" dirty="0"/>
                        <a:t>static </a:t>
                      </a:r>
                      <a:r>
                        <a:rPr lang="en-US" sz="3200" dirty="0" err="1"/>
                        <a:t>int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myMethod</a:t>
                      </a:r>
                      <a:r>
                        <a:rPr lang="en-US" sz="3200" dirty="0"/>
                        <a:t>(</a:t>
                      </a:r>
                      <a:r>
                        <a:rPr lang="en-US" sz="3200" dirty="0" err="1"/>
                        <a:t>int</a:t>
                      </a:r>
                      <a:r>
                        <a:rPr lang="en-US" sz="3200" dirty="0"/>
                        <a:t> n) {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3200" dirty="0" err="1"/>
                        <a:t>int</a:t>
                      </a:r>
                      <a:r>
                        <a:rPr lang="en-US" sz="3200" dirty="0"/>
                        <a:t> sum = 0;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3200" dirty="0"/>
                        <a:t>for (</a:t>
                      </a:r>
                      <a:r>
                        <a:rPr lang="en-US" sz="3200" dirty="0" err="1"/>
                        <a:t>int</a:t>
                      </a:r>
                      <a:r>
                        <a:rPr lang="en-US" sz="3200" dirty="0"/>
                        <a:t> i = 1; i &lt;= n; i =</a:t>
                      </a:r>
                      <a:r>
                        <a:rPr lang="en-US" sz="3200" baseline="0" dirty="0"/>
                        <a:t> i * 2)</a:t>
                      </a:r>
                      <a:endParaRPr lang="en-US" sz="32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r>
                        <a:rPr lang="en-US" sz="3200" dirty="0"/>
                        <a:t>sum = sum + i + helper(i);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3200" dirty="0"/>
                        <a:t>return sum;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3200" dirty="0"/>
                        <a:t>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230011" y="2656660"/>
            <a:ext cx="2359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80000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30011" y="3191256"/>
                <a:ext cx="38518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800000"/>
                    </a:solidFill>
                  </a:rPr>
                  <a:t>1, 2, 4, 8,…,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dirty="0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i="1" dirty="0" err="1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sz="3200" i="1" dirty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3200" i="1" dirty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>
                  <a:solidFill>
                    <a:srgbClr val="8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011" y="3191256"/>
                <a:ext cx="3851834" cy="584775"/>
              </a:xfrm>
              <a:prstGeom prst="rect">
                <a:avLst/>
              </a:prstGeom>
              <a:blipFill>
                <a:blip r:embed="rId2"/>
                <a:stretch>
                  <a:fillRect l="-3956" t="-12632" b="-347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230011" y="3799469"/>
                <a:ext cx="38518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3200" i="1" dirty="0" err="1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lg</m:t>
                      </m:r>
                      <m:r>
                        <a:rPr lang="en-US" sz="3200" i="1" dirty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sz="3200" i="1" dirty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i="1" dirty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) (</m:t>
                      </m:r>
                      <m:r>
                        <a:rPr lang="en-US" sz="3200" i="1" dirty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i="1" dirty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3200" i="1" dirty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i="1" dirty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i="1" dirty="0" err="1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lg</m:t>
                      </m:r>
                      <m:r>
                        <a:rPr lang="en-US" sz="3200" i="1" dirty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sz="3200" i="1" dirty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200" dirty="0">
                  <a:solidFill>
                    <a:srgbClr val="80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011" y="3799469"/>
                <a:ext cx="385183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230011" y="4486050"/>
            <a:ext cx="385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80000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42562" y="5637383"/>
            <a:ext cx="10411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</a:rPr>
              <a:t>Total = 1 + </a:t>
            </a:r>
            <a:r>
              <a:rPr lang="en-US" sz="2400" dirty="0" err="1">
                <a:solidFill>
                  <a:srgbClr val="800000"/>
                </a:solidFill>
              </a:rPr>
              <a:t>lg</a:t>
            </a:r>
            <a:r>
              <a:rPr lang="en-US" sz="2400" dirty="0">
                <a:solidFill>
                  <a:srgbClr val="800000"/>
                </a:solidFill>
              </a:rPr>
              <a:t> n + n </a:t>
            </a:r>
            <a:r>
              <a:rPr lang="en-US" sz="2400" dirty="0" err="1">
                <a:solidFill>
                  <a:srgbClr val="800000"/>
                </a:solidFill>
              </a:rPr>
              <a:t>lg</a:t>
            </a:r>
            <a:r>
              <a:rPr lang="en-US" sz="2400" dirty="0">
                <a:solidFill>
                  <a:srgbClr val="800000"/>
                </a:solidFill>
              </a:rPr>
              <a:t> n + 1</a:t>
            </a:r>
          </a:p>
          <a:p>
            <a:r>
              <a:rPr lang="en-US" sz="2400" dirty="0">
                <a:solidFill>
                  <a:srgbClr val="800000"/>
                </a:solidFill>
              </a:rPr>
              <a:t>         = n </a:t>
            </a:r>
            <a:r>
              <a:rPr lang="en-US" sz="2400" dirty="0" err="1">
                <a:solidFill>
                  <a:srgbClr val="800000"/>
                </a:solidFill>
              </a:rPr>
              <a:t>lg</a:t>
            </a:r>
            <a:r>
              <a:rPr lang="en-US" sz="2400" dirty="0">
                <a:solidFill>
                  <a:srgbClr val="800000"/>
                </a:solidFill>
              </a:rPr>
              <a:t> n + </a:t>
            </a:r>
            <a:r>
              <a:rPr lang="en-US" sz="2400" dirty="0" err="1">
                <a:solidFill>
                  <a:srgbClr val="800000"/>
                </a:solidFill>
              </a:rPr>
              <a:t>lg</a:t>
            </a:r>
            <a:r>
              <a:rPr lang="en-US" sz="2400" dirty="0">
                <a:solidFill>
                  <a:srgbClr val="800000"/>
                </a:solidFill>
              </a:rPr>
              <a:t> n + 2   or   (n+1) </a:t>
            </a:r>
            <a:r>
              <a:rPr lang="en-US" sz="2400" dirty="0" err="1">
                <a:solidFill>
                  <a:srgbClr val="800000"/>
                </a:solidFill>
              </a:rPr>
              <a:t>lg</a:t>
            </a:r>
            <a:r>
              <a:rPr lang="en-US" sz="2400" dirty="0">
                <a:solidFill>
                  <a:srgbClr val="800000"/>
                </a:solidFill>
              </a:rPr>
              <a:t> n + 2	</a:t>
            </a:r>
            <a:r>
              <a:rPr lang="en-US" sz="2400" b="1" dirty="0">
                <a:solidFill>
                  <a:srgbClr val="800000"/>
                </a:solidFill>
              </a:rPr>
              <a:t>O(n </a:t>
            </a:r>
            <a:r>
              <a:rPr lang="en-US" sz="2400" b="1" dirty="0" err="1">
                <a:solidFill>
                  <a:srgbClr val="800000"/>
                </a:solidFill>
              </a:rPr>
              <a:t>lg</a:t>
            </a:r>
            <a:r>
              <a:rPr lang="en-US" sz="2400" b="1" dirty="0">
                <a:solidFill>
                  <a:srgbClr val="800000"/>
                </a:solidFill>
              </a:rPr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30246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Algorithm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2762"/>
            <a:ext cx="10657114" cy="4659516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Give the best asymptotic (Big-Oh) characterization of the </a:t>
            </a:r>
            <a:r>
              <a:rPr lang="en-AU" b="1" dirty="0"/>
              <a:t>worst-case</a:t>
            </a:r>
            <a:r>
              <a:rPr lang="en-AU" dirty="0"/>
              <a:t> and the </a:t>
            </a:r>
            <a:r>
              <a:rPr lang="en-AU" b="1" dirty="0"/>
              <a:t>best-case</a:t>
            </a:r>
            <a:r>
              <a:rPr lang="en-AU" dirty="0"/>
              <a:t> time complexity of the algorithm </a:t>
            </a:r>
            <a:r>
              <a:rPr lang="en-AU" dirty="0" err="1"/>
              <a:t>myMethod</a:t>
            </a:r>
            <a:r>
              <a:rPr lang="en-AU" dirty="0"/>
              <a:t>(</a:t>
            </a:r>
            <a:r>
              <a:rPr lang="en-AU" dirty="0" err="1"/>
              <a:t>A,n</a:t>
            </a:r>
            <a:r>
              <a:rPr lang="en-AU" dirty="0"/>
              <a:t>).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8FD2-7A5A-417C-AF63-40EDA27A68CE}" type="datetime3">
              <a:rPr lang="en-US" smtClean="0"/>
              <a:t>14 July 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CSCI203 - Algorithm and Data Structure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4E0-7DBC-427D-A19D-8437E3CFC0A5}" type="slidenum">
              <a:rPr lang="en-SG" smtClean="0"/>
              <a:t>16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136502"/>
                  </p:ext>
                </p:extLst>
              </p:nvPr>
            </p:nvGraphicFramePr>
            <p:xfrm>
              <a:off x="1365245" y="3108603"/>
              <a:ext cx="4217870" cy="31089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21787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sz="2400" dirty="0"/>
                            <a:t>static </a:t>
                          </a:r>
                          <a:r>
                            <a:rPr lang="en-US" sz="2400" dirty="0" err="1"/>
                            <a:t>myMethod</a:t>
                          </a:r>
                          <a:r>
                            <a:rPr lang="en-US" sz="2400" dirty="0"/>
                            <a:t>(int A[],int n) {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1"/>
                          <a14:m>
                            <m:oMath xmlns:m="http://schemas.openxmlformats.org/officeDocument/2006/math"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←1</m:t>
                              </m:r>
                            </m:oMath>
                          </a14:m>
                          <a:r>
                            <a:rPr lang="en-US" sz="2400" dirty="0"/>
                            <a:t>;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</a:rPr>
                                  <m:t>𝑤h𝑖𝑙𝑒</m:t>
                                </m:r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SG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SG" sz="2400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SG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2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</a:rPr>
                                  <m:t>𝑑𝑜𝐼𝑡</m:t>
                                </m:r>
                                <m:d>
                                  <m:dPr>
                                    <m:ctrlPr>
                                      <a:rPr lang="en-SG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SG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SG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G" sz="2400" b="0" dirty="0"/>
                        </a:p>
                        <a:p>
                          <a:pPr lvl="2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</a:rPr>
                                  <m:t>𝑒𝑛𝑑</m:t>
                                </m:r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</a:rPr>
                                  <m:t>𝑤h𝑖𝑙𝑒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sz="2400" dirty="0"/>
                            <a:t>}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136502"/>
                  </p:ext>
                </p:extLst>
              </p:nvPr>
            </p:nvGraphicFramePr>
            <p:xfrm>
              <a:off x="1365245" y="3108603"/>
              <a:ext cx="4217870" cy="31089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21787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sz="2400" dirty="0"/>
                            <a:t>static </a:t>
                          </a:r>
                          <a:r>
                            <a:rPr lang="en-US" sz="2400" dirty="0" err="1"/>
                            <a:t>myMethod</a:t>
                          </a:r>
                          <a:r>
                            <a:rPr lang="en-US" sz="2400" dirty="0"/>
                            <a:t>(int A[],int n) {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9333" b="-5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9333" b="-4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70588" b="-1272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90667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sz="2400" dirty="0"/>
                            <a:t>}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1489891"/>
                  </p:ext>
                </p:extLst>
              </p:nvPr>
            </p:nvGraphicFramePr>
            <p:xfrm>
              <a:off x="5946113" y="2742843"/>
              <a:ext cx="4710240" cy="3474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7102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sz="2400" dirty="0"/>
                            <a:t>static int </a:t>
                          </a:r>
                          <a:r>
                            <a:rPr lang="en-US" sz="2400" dirty="0" err="1"/>
                            <a:t>doIt</a:t>
                          </a:r>
                          <a:r>
                            <a:rPr lang="en-US" sz="2400" dirty="0"/>
                            <a:t>(int A[], int n) {</a:t>
                          </a:r>
                        </a:p>
                      </a:txBody>
                      <a:tcPr>
                        <a:solidFill>
                          <a:srgbClr val="F6DD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𝑖𝑛𝑡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 ← 0;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rgbClr val="F6DD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SG" sz="24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SG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←0 </m:t>
                                </m:r>
                                <m:r>
                                  <a:rPr lang="en-SG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SG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1000 </m:t>
                                </m:r>
                                <m:r>
                                  <a:rPr lang="en-SG" sz="2400" b="0" i="1" baseline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𝑑𝑜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rgbClr val="F6DD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2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SG" sz="2400" b="0" i="1" dirty="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SG" sz="24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SG" sz="2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SG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400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SG" sz="2400" b="0" i="1" dirty="0" smtClean="0">
                                    <a:latin typeface="Cambria Math" panose="02040503050406030204" pitchFamily="18" charset="0"/>
                                  </a:rPr>
                                  <m:t>&lt;0 </m:t>
                                </m:r>
                                <m:r>
                                  <a:rPr lang="en-SG" sz="2400" b="0" i="1" dirty="0" smtClean="0">
                                    <a:latin typeface="Cambria Math" panose="02040503050406030204" pitchFamily="18" charset="0"/>
                                  </a:rPr>
                                  <m:t>𝑡h𝑒𝑛</m:t>
                                </m:r>
                              </m:oMath>
                            </m:oMathPara>
                          </a14:m>
                          <a:endParaRPr lang="en-SG" sz="2400" b="0" dirty="0"/>
                        </a:p>
                        <a:p>
                          <a:pPr lvl="3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←0 </m:t>
                                </m:r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SG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SG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𝑑𝑜</m:t>
                                </m:r>
                              </m:oMath>
                            </m:oMathPara>
                          </a14:m>
                          <a:endParaRPr lang="en-SG" sz="2400" b="0" dirty="0">
                            <a:ea typeface="Cambria Math" panose="02040503050406030204" pitchFamily="18" charset="0"/>
                          </a:endParaRPr>
                        </a:p>
                        <a:p>
                          <a:pPr lvl="4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+(</m:t>
                                </m:r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SG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rgbClr val="F6DD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rgbClr val="F6DD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sz="2400" dirty="0"/>
                            <a:t>}</a:t>
                          </a:r>
                        </a:p>
                      </a:txBody>
                      <a:tcPr>
                        <a:solidFill>
                          <a:srgbClr val="F6DD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1489891"/>
                  </p:ext>
                </p:extLst>
              </p:nvPr>
            </p:nvGraphicFramePr>
            <p:xfrm>
              <a:off x="5946113" y="2742843"/>
              <a:ext cx="4710240" cy="3474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7102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sz="2400" dirty="0"/>
                            <a:t>static int </a:t>
                          </a:r>
                          <a:r>
                            <a:rPr lang="en-US" sz="2400" dirty="0" err="1"/>
                            <a:t>doIt</a:t>
                          </a:r>
                          <a:r>
                            <a:rPr lang="en-US" sz="2400" dirty="0"/>
                            <a:t>(int A[], int n) {</a:t>
                          </a:r>
                        </a:p>
                      </a:txBody>
                      <a:tcPr>
                        <a:solidFill>
                          <a:srgbClr val="F6DD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9333" b="-59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9333" b="-49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18367" b="-882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570667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sz="2400" dirty="0"/>
                            <a:t>}</a:t>
                          </a:r>
                        </a:p>
                      </a:txBody>
                      <a:tcPr>
                        <a:solidFill>
                          <a:srgbClr val="F6DD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7775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4E51F-A7FC-43EE-87A6-4B221E006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7322" y="2855067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kern="1200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15 minutes to discuss</a:t>
            </a:r>
            <a:endParaRPr lang="en-US" sz="3200" kern="12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ABC28-B645-45C8-BC1F-C5FAB214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DB4194E0-7DBC-427D-A19D-8437E3CFC0A5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17</a:t>
            </a:fld>
            <a:endParaRPr lang="en-US" sz="150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552" y="1152144"/>
            <a:ext cx="2438400" cy="399097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CSCI203 - Algorithm and Data Structure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CD0B-5776-4017-8CF1-FD4A824445F7}" type="datetime3">
              <a:rPr lang="en-US" smtClean="0"/>
              <a:t>14 July 2020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004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ACCC-A215-43AB-A253-1BAC8472EC63}" type="datetime3">
              <a:rPr lang="en-US" smtClean="0"/>
              <a:t>14 July 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CSCI203 - Algorithm and Data Structure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4E0-7DBC-427D-A19D-8437E3CFC0A5}" type="slidenum">
              <a:rPr lang="en-SG" smtClean="0"/>
              <a:t>18</a:t>
            </a:fld>
            <a:endParaRPr lang="en-SG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2E12E7-044D-4406-B0B9-AD080E0B3EEF}"/>
              </a:ext>
            </a:extLst>
          </p:cNvPr>
          <p:cNvSpPr txBox="1">
            <a:spLocks/>
          </p:cNvSpPr>
          <p:nvPr/>
        </p:nvSpPr>
        <p:spPr>
          <a:xfrm>
            <a:off x="457200" y="511175"/>
            <a:ext cx="11250386" cy="4876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3200" smtClean="0">
                <a:solidFill>
                  <a:srgbClr val="C00000"/>
                </a:solidFill>
              </a:rPr>
              <a:t>First we evaluate the worst case complexity of the algorithms doIt():</a:t>
            </a:r>
            <a:endParaRPr lang="en-SG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99E700C-D157-4B7B-9FFC-83B30880AC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7776270"/>
                  </p:ext>
                </p:extLst>
              </p:nvPr>
            </p:nvGraphicFramePr>
            <p:xfrm>
              <a:off x="457200" y="1445415"/>
              <a:ext cx="10896600" cy="428601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4425043">
                      <a:extLst>
                        <a:ext uri="{9D8B030D-6E8A-4147-A177-3AD203B41FA5}">
                          <a16:colId xmlns:a16="http://schemas.microsoft.com/office/drawing/2014/main" val="4037658380"/>
                        </a:ext>
                      </a:extLst>
                    </a:gridCol>
                    <a:gridCol w="6471557">
                      <a:extLst>
                        <a:ext uri="{9D8B030D-6E8A-4147-A177-3AD203B41FA5}">
                          <a16:colId xmlns:a16="http://schemas.microsoft.com/office/drawing/2014/main" val="335790775"/>
                        </a:ext>
                      </a:extLst>
                    </a:gridCol>
                  </a:tblGrid>
                  <a:tr h="37002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2400" dirty="0">
                              <a:solidFill>
                                <a:srgbClr val="C00000"/>
                              </a:solidFill>
                              <a:effectLst/>
                            </a:rPr>
                            <a:t> </a:t>
                          </a:r>
                          <a:endParaRPr lang="en-SG" sz="24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2400">
                              <a:solidFill>
                                <a:srgbClr val="C00000"/>
                              </a:solidFill>
                              <a:effectLst/>
                            </a:rPr>
                            <a:t>Cost</a:t>
                          </a:r>
                          <a:endParaRPr lang="en-SG" sz="24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45483063"/>
                      </a:ext>
                    </a:extLst>
                  </a:tr>
                  <a:tr h="31207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2400">
                              <a:solidFill>
                                <a:srgbClr val="C00000"/>
                              </a:solidFill>
                              <a:effectLst/>
                            </a:rPr>
                            <a:t>Algorithm doIt(int A[], int n) {</a:t>
                          </a:r>
                          <a:endParaRPr lang="en-SG" sz="24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endParaRPr lang="en-SG" sz="24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74665508"/>
                      </a:ext>
                    </a:extLst>
                  </a:tr>
                  <a:tr h="31207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AU" sz="24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</m:rPr>
                                <a:rPr lang="en-AU" sz="24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AU" sz="24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← 0</m:t>
                              </m:r>
                            </m:oMath>
                          </a14:m>
                          <a:r>
                            <a:rPr lang="en-AU" sz="2400" dirty="0">
                              <a:solidFill>
                                <a:srgbClr val="C00000"/>
                              </a:solidFill>
                              <a:effectLst/>
                            </a:rPr>
                            <a:t> </a:t>
                          </a:r>
                          <a:endParaRPr lang="en-SG" sz="24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2400">
                              <a:solidFill>
                                <a:srgbClr val="C00000"/>
                              </a:solidFill>
                              <a:effectLst/>
                            </a:rPr>
                            <a:t>1</a:t>
                          </a:r>
                          <a:endParaRPr lang="en-SG" sz="24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39493966"/>
                      </a:ext>
                    </a:extLst>
                  </a:tr>
                  <a:tr h="624156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AU" sz="24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</m:rPr>
                                <a:rPr lang="en-AU" sz="24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AU" sz="24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AU" sz="24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AU" sz="24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← 0 </m:t>
                              </m:r>
                              <m:r>
                                <m:rPr>
                                  <m:sty m:val="p"/>
                                </m:rPr>
                                <a:rPr lang="en-AU" sz="24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to</m:t>
                              </m:r>
                              <m:r>
                                <a:rPr lang="en-AU" sz="24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1000 </m:t>
                              </m:r>
                              <m:r>
                                <m:rPr>
                                  <m:sty m:val="p"/>
                                </m:rPr>
                                <a:rPr lang="en-AU" sz="24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do</m:t>
                              </m:r>
                            </m:oMath>
                          </a14:m>
                          <a:r>
                            <a:rPr lang="en-AU" sz="2400">
                              <a:solidFill>
                                <a:srgbClr val="C00000"/>
                              </a:solidFill>
                              <a:effectLst/>
                            </a:rPr>
                            <a:t> </a:t>
                          </a:r>
                          <a:endParaRPr lang="en-SG" sz="24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2400">
                              <a:solidFill>
                                <a:srgbClr val="C00000"/>
                              </a:solidFill>
                              <a:effectLst/>
                            </a:rPr>
                            <a:t>1000     (this loop is always executed 1000 times)</a:t>
                          </a:r>
                          <a:endParaRPr lang="en-SG" sz="24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08161119"/>
                      </a:ext>
                    </a:extLst>
                  </a:tr>
                  <a:tr h="312078">
                    <a:tc>
                      <a:txBody>
                        <a:bodyPr/>
                        <a:lstStyle/>
                        <a:p>
                          <a:pPr marL="457200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AU" sz="24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AU" sz="24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AU" sz="24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AU" sz="24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AU" sz="24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AU" sz="24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] &lt; 0 </m:t>
                              </m:r>
                              <m:r>
                                <m:rPr>
                                  <m:sty m:val="p"/>
                                </m:rPr>
                                <a:rPr lang="en-AU" sz="24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then</m:t>
                              </m:r>
                            </m:oMath>
                          </a14:m>
                          <a:r>
                            <a:rPr lang="en-AU" sz="2400">
                              <a:solidFill>
                                <a:srgbClr val="C00000"/>
                              </a:solidFill>
                              <a:effectLst/>
                            </a:rPr>
                            <a:t> </a:t>
                          </a:r>
                          <a:endParaRPr lang="en-SG" sz="24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2400">
                              <a:solidFill>
                                <a:srgbClr val="C00000"/>
                              </a:solidFill>
                              <a:effectLst/>
                            </a:rPr>
                            <a:t>1000</a:t>
                          </a:r>
                          <a:endParaRPr lang="en-SG" sz="24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19922725"/>
                      </a:ext>
                    </a:extLst>
                  </a:tr>
                  <a:tr h="624156">
                    <a:tc>
                      <a:txBody>
                        <a:bodyPr/>
                        <a:lstStyle/>
                        <a:p>
                          <a:pPr marL="457200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AU" sz="24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</m:rPr>
                                <a:rPr lang="en-AU" sz="24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AU" sz="24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AU" sz="24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AU" sz="24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← 0 </m:t>
                              </m:r>
                              <m:r>
                                <m:rPr>
                                  <m:sty m:val="p"/>
                                </m:rPr>
                                <a:rPr lang="en-AU" sz="24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to</m:t>
                              </m:r>
                              <m:r>
                                <a:rPr lang="en-AU" sz="24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sty m:val="p"/>
                                </m:rPr>
                                <a:rPr lang="en-AU" sz="24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AU" sz="24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−1) </m:t>
                              </m:r>
                              <m:r>
                                <m:rPr>
                                  <m:sty m:val="p"/>
                                </m:rPr>
                                <a:rPr lang="en-AU" sz="24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do</m:t>
                              </m:r>
                            </m:oMath>
                          </a14:m>
                          <a:r>
                            <a:rPr lang="en-AU" sz="2400">
                              <a:solidFill>
                                <a:srgbClr val="C00000"/>
                              </a:solidFill>
                              <a:effectLst/>
                            </a:rPr>
                            <a:t> </a:t>
                          </a:r>
                          <a:endParaRPr lang="en-SG" sz="24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2400">
                              <a:solidFill>
                                <a:srgbClr val="C00000"/>
                              </a:solidFill>
                              <a:effectLst/>
                            </a:rPr>
                            <a:t>1000 n          (for worst case, it is 1000 n times because all elements of A[j] are &lt; 0)    </a:t>
                          </a:r>
                          <a:endParaRPr lang="en-SG" sz="24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5743232"/>
                      </a:ext>
                    </a:extLst>
                  </a:tr>
                  <a:tr h="312078">
                    <a:tc>
                      <a:txBody>
                        <a:bodyPr/>
                        <a:lstStyle/>
                        <a:p>
                          <a:pPr marL="914400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AU" sz="24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AU" sz="24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lang="en-AU" sz="24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AU" sz="24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AU" sz="24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AU" sz="24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r>
                                <a:rPr lang="en-AU" sz="24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SG" sz="2400" i="1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40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AU" sz="240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AU" sz="2400" dirty="0">
                              <a:solidFill>
                                <a:srgbClr val="C00000"/>
                              </a:solidFill>
                              <a:effectLst/>
                            </a:rPr>
                            <a:t> </a:t>
                          </a:r>
                          <a:endParaRPr lang="en-SG" sz="24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2400">
                              <a:solidFill>
                                <a:srgbClr val="C00000"/>
                              </a:solidFill>
                              <a:effectLst/>
                            </a:rPr>
                            <a:t>1000 n</a:t>
                          </a:r>
                          <a:endParaRPr lang="en-SG" sz="24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6068621"/>
                      </a:ext>
                    </a:extLst>
                  </a:tr>
                  <a:tr h="31207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2400">
                              <a:solidFill>
                                <a:srgbClr val="C00000"/>
                              </a:solidFill>
                              <a:effectLst/>
                            </a:rPr>
                            <a:t>}</a:t>
                          </a:r>
                          <a:endParaRPr lang="en-SG" sz="24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2400">
                              <a:solidFill>
                                <a:srgbClr val="C00000"/>
                              </a:solidFill>
                              <a:effectLst/>
                            </a:rPr>
                            <a:t> </a:t>
                          </a:r>
                          <a:endParaRPr lang="en-SG" sz="24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96272316"/>
                      </a:ext>
                    </a:extLst>
                  </a:tr>
                  <a:tr h="624156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AU" sz="2400">
                              <a:solidFill>
                                <a:srgbClr val="C00000"/>
                              </a:solidFill>
                              <a:effectLst/>
                            </a:rPr>
                            <a:t>=</a:t>
                          </a:r>
                          <a:endParaRPr lang="en-SG" sz="2400">
                            <a:solidFill>
                              <a:srgbClr val="C00000"/>
                            </a:solidFill>
                            <a:effectLst/>
                          </a:endParaRPr>
                        </a:p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AU" sz="2400">
                              <a:solidFill>
                                <a:srgbClr val="C00000"/>
                              </a:solidFill>
                              <a:effectLst/>
                            </a:rPr>
                            <a:t>=</a:t>
                          </a:r>
                          <a:endParaRPr lang="en-SG" sz="24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AU" sz="24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1+1000+1000+1000 </m:t>
                              </m:r>
                              <m:r>
                                <a:rPr lang="en-AU" sz="24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AU" sz="24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+1000 </m:t>
                              </m:r>
                              <m:r>
                                <a:rPr lang="en-AU" sz="24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AU" sz="2400" dirty="0">
                              <a:solidFill>
                                <a:srgbClr val="C00000"/>
                              </a:solidFill>
                              <a:effectLst/>
                            </a:rPr>
                            <a:t> </a:t>
                          </a:r>
                          <a:endParaRPr lang="en-SG" sz="2400" dirty="0">
                            <a:solidFill>
                              <a:srgbClr val="C00000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AU" sz="240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  <m:r>
                                <a:rPr lang="en-SG" sz="2400" b="0" i="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AU" sz="240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+2000 </m:t>
                              </m:r>
                              <m:r>
                                <a:rPr lang="en-AU" sz="240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AU" sz="240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oMath>
                          </a14:m>
                          <a:r>
                            <a:rPr lang="en-AU" sz="2400" dirty="0">
                              <a:solidFill>
                                <a:srgbClr val="C00000"/>
                              </a:solidFill>
                              <a:effectLst/>
                            </a:rPr>
                            <a:t> </a:t>
                          </a:r>
                          <a:endParaRPr lang="en-SG" sz="24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221864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99E700C-D157-4B7B-9FFC-83B30880AC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7776270"/>
                  </p:ext>
                </p:extLst>
              </p:nvPr>
            </p:nvGraphicFramePr>
            <p:xfrm>
              <a:off x="457200" y="1445415"/>
              <a:ext cx="10896600" cy="428601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4425043">
                      <a:extLst>
                        <a:ext uri="{9D8B030D-6E8A-4147-A177-3AD203B41FA5}">
                          <a16:colId xmlns:a16="http://schemas.microsoft.com/office/drawing/2014/main" val="4037658380"/>
                        </a:ext>
                      </a:extLst>
                    </a:gridCol>
                    <a:gridCol w="6471557">
                      <a:extLst>
                        <a:ext uri="{9D8B030D-6E8A-4147-A177-3AD203B41FA5}">
                          <a16:colId xmlns:a16="http://schemas.microsoft.com/office/drawing/2014/main" val="335790775"/>
                        </a:ext>
                      </a:extLst>
                    </a:gridCol>
                  </a:tblGrid>
                  <a:tr h="37002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2400" dirty="0">
                              <a:solidFill>
                                <a:srgbClr val="C00000"/>
                              </a:solidFill>
                              <a:effectLst/>
                            </a:rPr>
                            <a:t> </a:t>
                          </a:r>
                          <a:endParaRPr lang="en-SG" sz="24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2400">
                              <a:solidFill>
                                <a:srgbClr val="C00000"/>
                              </a:solidFill>
                              <a:effectLst/>
                            </a:rPr>
                            <a:t>Cost</a:t>
                          </a:r>
                          <a:endParaRPr lang="en-SG" sz="24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454830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2400">
                              <a:solidFill>
                                <a:srgbClr val="C00000"/>
                              </a:solidFill>
                              <a:effectLst/>
                            </a:rPr>
                            <a:t>Algorithm doIt(int A[], int n) {</a:t>
                          </a:r>
                          <a:endParaRPr lang="en-SG" sz="24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endParaRPr lang="en-SG" sz="24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746655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75" t="-226667" r="-146556" b="-9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2400">
                              <a:solidFill>
                                <a:srgbClr val="C00000"/>
                              </a:solidFill>
                              <a:effectLst/>
                            </a:rPr>
                            <a:t>1</a:t>
                          </a:r>
                          <a:endParaRPr lang="en-SG" sz="24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39493966"/>
                      </a:ext>
                    </a:extLst>
                  </a:tr>
                  <a:tr h="6241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75" t="-192157" r="-146556" b="-4421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2400">
                              <a:solidFill>
                                <a:srgbClr val="C00000"/>
                              </a:solidFill>
                              <a:effectLst/>
                            </a:rPr>
                            <a:t>1000     (this loop is always executed 1000 times)</a:t>
                          </a:r>
                          <a:endParaRPr lang="en-SG" sz="24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081611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75" t="-488525" r="-146556" b="-639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2400">
                              <a:solidFill>
                                <a:srgbClr val="C00000"/>
                              </a:solidFill>
                              <a:effectLst/>
                            </a:rPr>
                            <a:t>1000</a:t>
                          </a:r>
                          <a:endParaRPr lang="en-SG" sz="24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19922725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75" t="-299167" r="-146556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2400">
                              <a:solidFill>
                                <a:srgbClr val="C00000"/>
                              </a:solidFill>
                              <a:effectLst/>
                            </a:rPr>
                            <a:t>1000 n          (for worst case, it is 1000 n times because all elements of A[j] are &lt; 0)    </a:t>
                          </a:r>
                          <a:endParaRPr lang="en-SG" sz="24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57432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75" t="-798333" r="-146556" b="-3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2400">
                              <a:solidFill>
                                <a:srgbClr val="C00000"/>
                              </a:solidFill>
                              <a:effectLst/>
                            </a:rPr>
                            <a:t>1000 n</a:t>
                          </a:r>
                          <a:endParaRPr lang="en-SG" sz="24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60686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2400">
                              <a:solidFill>
                                <a:srgbClr val="C00000"/>
                              </a:solidFill>
                              <a:effectLst/>
                            </a:rPr>
                            <a:t>}</a:t>
                          </a:r>
                          <a:endParaRPr lang="en-SG" sz="24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2400">
                              <a:solidFill>
                                <a:srgbClr val="C00000"/>
                              </a:solidFill>
                              <a:effectLst/>
                            </a:rPr>
                            <a:t> </a:t>
                          </a:r>
                          <a:endParaRPr lang="en-SG" sz="24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96272316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AU" sz="2400">
                              <a:solidFill>
                                <a:srgbClr val="C00000"/>
                              </a:solidFill>
                              <a:effectLst/>
                            </a:rPr>
                            <a:t>=</a:t>
                          </a:r>
                          <a:endParaRPr lang="en-SG" sz="2400">
                            <a:solidFill>
                              <a:srgbClr val="C00000"/>
                            </a:solidFill>
                            <a:effectLst/>
                          </a:endParaRPr>
                        </a:p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AU" sz="2400">
                              <a:solidFill>
                                <a:srgbClr val="C00000"/>
                              </a:solidFill>
                              <a:effectLst/>
                            </a:rPr>
                            <a:t>=</a:t>
                          </a:r>
                          <a:endParaRPr lang="en-SG" sz="24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8550" t="-499167" r="-188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218642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6B3DD5-6D76-46D3-A2B1-794F7AF0763E}"/>
                  </a:ext>
                </a:extLst>
              </p:cNvPr>
              <p:cNvSpPr txBox="1"/>
              <p:nvPr/>
            </p:nvSpPr>
            <p:spPr>
              <a:xfrm>
                <a:off x="457200" y="4986057"/>
                <a:ext cx="3788229" cy="83099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b="1" dirty="0">
                    <a:solidFill>
                      <a:srgbClr val="FF0000"/>
                    </a:solidFill>
                  </a:rPr>
                  <a:t>The worst-case efficiency of </a:t>
                </a:r>
                <a:r>
                  <a:rPr lang="en-SG" sz="2400" b="1" dirty="0" err="1">
                    <a:solidFill>
                      <a:srgbClr val="FF0000"/>
                    </a:solidFill>
                  </a:rPr>
                  <a:t>doIt</a:t>
                </a:r>
                <a:r>
                  <a:rPr lang="en-SG" sz="2400" b="1" dirty="0">
                    <a:solidFill>
                      <a:srgbClr val="FF0000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SG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SG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SG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6B3DD5-6D76-46D3-A2B1-794F7AF07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986057"/>
                <a:ext cx="3788229" cy="830997"/>
              </a:xfrm>
              <a:prstGeom prst="rect">
                <a:avLst/>
              </a:prstGeom>
              <a:blipFill>
                <a:blip r:embed="rId3"/>
                <a:stretch>
                  <a:fillRect l="-1124" t="-5072" r="-2889" b="-15217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08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AU" sz="3200" dirty="0">
                <a:solidFill>
                  <a:srgbClr val="C10000"/>
                </a:solidFill>
                <a:latin typeface="Verdana" panose="020B0604030504040204" pitchFamily="34" charset="0"/>
                <a:ea typeface="PMingLiU" panose="02020500000000000000" pitchFamily="18" charset="-120"/>
              </a:rPr>
              <a:t>Next, we evaluate the best case complexity of the algorithms </a:t>
            </a:r>
            <a:r>
              <a:rPr lang="en-AU" sz="3200" dirty="0" err="1">
                <a:solidFill>
                  <a:srgbClr val="C10000"/>
                </a:solidFill>
                <a:latin typeface="Verdana" panose="020B0604030504040204" pitchFamily="34" charset="0"/>
                <a:ea typeface="PMingLiU" panose="02020500000000000000" pitchFamily="18" charset="-120"/>
              </a:rPr>
              <a:t>doIt</a:t>
            </a:r>
            <a:r>
              <a:rPr lang="en-AU" sz="3200" dirty="0">
                <a:solidFill>
                  <a:srgbClr val="C10000"/>
                </a:solidFill>
                <a:latin typeface="Verdana" panose="020B0604030504040204" pitchFamily="34" charset="0"/>
                <a:ea typeface="PMingLiU" panose="02020500000000000000" pitchFamily="18" charset="-120"/>
              </a:rPr>
              <a:t>():</a:t>
            </a:r>
            <a:endParaRPr lang="en-SG" sz="32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8FD2-7A5A-417C-AF63-40EDA27A68CE}" type="datetime3">
              <a:rPr lang="en-US" smtClean="0"/>
              <a:t>14 July 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CSCI203 - Algorithm and Data Structure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4E0-7DBC-427D-A19D-8437E3CFC0A5}" type="slidenum">
              <a:rPr lang="en-SG" smtClean="0"/>
              <a:t>19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6CB5E38-F1A0-45DC-A475-D78C680A42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7826544"/>
                  </p:ext>
                </p:extLst>
              </p:nvPr>
            </p:nvGraphicFramePr>
            <p:xfrm>
              <a:off x="587829" y="1428973"/>
              <a:ext cx="11299371" cy="5011482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4801648">
                      <a:extLst>
                        <a:ext uri="{9D8B030D-6E8A-4147-A177-3AD203B41FA5}">
                          <a16:colId xmlns:a16="http://schemas.microsoft.com/office/drawing/2014/main" val="2443545201"/>
                        </a:ext>
                      </a:extLst>
                    </a:gridCol>
                    <a:gridCol w="6497723">
                      <a:extLst>
                        <a:ext uri="{9D8B030D-6E8A-4147-A177-3AD203B41FA5}">
                          <a16:colId xmlns:a16="http://schemas.microsoft.com/office/drawing/2014/main" val="1603199406"/>
                        </a:ext>
                      </a:extLst>
                    </a:gridCol>
                  </a:tblGrid>
                  <a:tr h="41815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2700">
                              <a:solidFill>
                                <a:srgbClr val="C00000"/>
                              </a:solidFill>
                              <a:effectLst/>
                            </a:rPr>
                            <a:t> </a:t>
                          </a:r>
                          <a:endParaRPr lang="en-SG" sz="27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2700" dirty="0">
                              <a:solidFill>
                                <a:srgbClr val="C00000"/>
                              </a:solidFill>
                              <a:effectLst/>
                            </a:rPr>
                            <a:t>Cost</a:t>
                          </a:r>
                          <a:endParaRPr lang="en-SG" sz="27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14713790"/>
                      </a:ext>
                    </a:extLst>
                  </a:tr>
                  <a:tr h="41815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2700">
                              <a:solidFill>
                                <a:srgbClr val="C00000"/>
                              </a:solidFill>
                              <a:effectLst/>
                            </a:rPr>
                            <a:t>Algorithm doIt(int A[], int n) {</a:t>
                          </a:r>
                          <a:endParaRPr lang="en-SG" sz="27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endParaRPr lang="en-SG" sz="27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37643842"/>
                      </a:ext>
                    </a:extLst>
                  </a:tr>
                  <a:tr h="41815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AU" sz="27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</m:rPr>
                                <a:rPr lang="en-AU" sz="27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AU" sz="27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←0</m:t>
                              </m:r>
                            </m:oMath>
                          </a14:m>
                          <a:r>
                            <a:rPr lang="en-AU" sz="2700" dirty="0">
                              <a:solidFill>
                                <a:srgbClr val="C00000"/>
                              </a:solidFill>
                              <a:effectLst/>
                            </a:rPr>
                            <a:t> </a:t>
                          </a:r>
                          <a:endParaRPr lang="en-SG" sz="27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2700">
                              <a:solidFill>
                                <a:srgbClr val="C00000"/>
                              </a:solidFill>
                              <a:effectLst/>
                            </a:rPr>
                            <a:t>1</a:t>
                          </a:r>
                          <a:endParaRPr lang="en-SG" sz="27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47518924"/>
                      </a:ext>
                    </a:extLst>
                  </a:tr>
                  <a:tr h="83631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AU" sz="27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</m:rPr>
                                <a:rPr lang="en-AU" sz="27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AU" sz="27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AU" sz="27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AU" sz="27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←0 </m:t>
                              </m:r>
                              <m:r>
                                <m:rPr>
                                  <m:sty m:val="p"/>
                                </m:rPr>
                                <a:rPr lang="en-AU" sz="27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to</m:t>
                              </m:r>
                              <m:r>
                                <a:rPr lang="en-AU" sz="27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1000 </m:t>
                              </m:r>
                              <m:r>
                                <m:rPr>
                                  <m:sty m:val="p"/>
                                </m:rPr>
                                <a:rPr lang="en-AU" sz="27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do</m:t>
                              </m:r>
                            </m:oMath>
                          </a14:m>
                          <a:r>
                            <a:rPr lang="en-AU" sz="2700" dirty="0">
                              <a:solidFill>
                                <a:srgbClr val="C00000"/>
                              </a:solidFill>
                              <a:effectLst/>
                            </a:rPr>
                            <a:t> </a:t>
                          </a:r>
                          <a:endParaRPr lang="en-SG" sz="27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2700">
                              <a:solidFill>
                                <a:srgbClr val="C00000"/>
                              </a:solidFill>
                              <a:effectLst/>
                            </a:rPr>
                            <a:t>1000     (this loop is always executed 1000 times)</a:t>
                          </a:r>
                          <a:endParaRPr lang="en-SG" sz="27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7853772"/>
                      </a:ext>
                    </a:extLst>
                  </a:tr>
                  <a:tr h="418155">
                    <a:tc>
                      <a:txBody>
                        <a:bodyPr/>
                        <a:lstStyle/>
                        <a:p>
                          <a:pPr marL="457200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AU" sz="27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AU" sz="27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AU" sz="27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AU" sz="27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AU" sz="27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AU" sz="27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]&lt;0 </m:t>
                              </m:r>
                              <m:r>
                                <m:rPr>
                                  <m:sty m:val="p"/>
                                </m:rPr>
                                <a:rPr lang="en-AU" sz="27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then</m:t>
                              </m:r>
                            </m:oMath>
                          </a14:m>
                          <a:r>
                            <a:rPr lang="en-AU" sz="2700" dirty="0">
                              <a:solidFill>
                                <a:srgbClr val="C00000"/>
                              </a:solidFill>
                              <a:effectLst/>
                            </a:rPr>
                            <a:t> </a:t>
                          </a:r>
                          <a:endParaRPr lang="en-SG" sz="27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2700">
                              <a:solidFill>
                                <a:srgbClr val="C00000"/>
                              </a:solidFill>
                              <a:effectLst/>
                            </a:rPr>
                            <a:t>1000</a:t>
                          </a:r>
                          <a:endParaRPr lang="en-SG" sz="27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10543637"/>
                      </a:ext>
                    </a:extLst>
                  </a:tr>
                  <a:tr h="836310">
                    <a:tc>
                      <a:txBody>
                        <a:bodyPr/>
                        <a:lstStyle/>
                        <a:p>
                          <a:pPr marL="457200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AU" sz="27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</m:rPr>
                                <a:rPr lang="en-AU" sz="27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AU" sz="27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AU" sz="27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AU" sz="27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←0 </m:t>
                              </m:r>
                              <m:r>
                                <m:rPr>
                                  <m:sty m:val="p"/>
                                </m:rPr>
                                <a:rPr lang="en-AU" sz="27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to</m:t>
                              </m:r>
                              <m:r>
                                <a:rPr lang="en-AU" sz="27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sty m:val="p"/>
                                </m:rPr>
                                <a:rPr lang="en-AU" sz="27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AU" sz="27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−1) </m:t>
                              </m:r>
                              <m:r>
                                <m:rPr>
                                  <m:sty m:val="p"/>
                                </m:rPr>
                                <a:rPr lang="en-AU" sz="27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do</m:t>
                              </m:r>
                            </m:oMath>
                          </a14:m>
                          <a:r>
                            <a:rPr lang="en-AU" sz="2700" dirty="0">
                              <a:solidFill>
                                <a:srgbClr val="C00000"/>
                              </a:solidFill>
                              <a:effectLst/>
                            </a:rPr>
                            <a:t> </a:t>
                          </a:r>
                          <a:endParaRPr lang="en-SG" sz="27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2700">
                              <a:solidFill>
                                <a:srgbClr val="C00000"/>
                              </a:solidFill>
                              <a:effectLst/>
                            </a:rPr>
                            <a:t>n          (for best case, it is n time, that is when the array A has only one positive integer.)</a:t>
                          </a:r>
                          <a:endParaRPr lang="en-SG" sz="27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50139209"/>
                      </a:ext>
                    </a:extLst>
                  </a:tr>
                  <a:tr h="418155">
                    <a:tc>
                      <a:txBody>
                        <a:bodyPr/>
                        <a:lstStyle/>
                        <a:p>
                          <a:pPr marL="914400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AU" sz="27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AU" sz="27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lang="en-AU" sz="27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AU" sz="27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AU" sz="27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AU" sz="27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AU" sz="27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SG" sz="2700" i="1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70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AU" sz="270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AU" sz="2700" dirty="0">
                              <a:solidFill>
                                <a:srgbClr val="C00000"/>
                              </a:solidFill>
                              <a:effectLst/>
                            </a:rPr>
                            <a:t> </a:t>
                          </a:r>
                          <a:endParaRPr lang="en-SG" sz="27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2700" dirty="0">
                              <a:solidFill>
                                <a:srgbClr val="C00000"/>
                              </a:solidFill>
                              <a:effectLst/>
                            </a:rPr>
                            <a:t>n</a:t>
                          </a:r>
                          <a:endParaRPr lang="en-SG" sz="27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43254218"/>
                      </a:ext>
                    </a:extLst>
                  </a:tr>
                  <a:tr h="41815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2700" dirty="0">
                              <a:solidFill>
                                <a:srgbClr val="C00000"/>
                              </a:solidFill>
                              <a:effectLst/>
                            </a:rPr>
                            <a:t>}</a:t>
                          </a:r>
                          <a:endParaRPr lang="en-SG" sz="27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2700" dirty="0">
                              <a:solidFill>
                                <a:srgbClr val="C00000"/>
                              </a:solidFill>
                              <a:effectLst/>
                            </a:rPr>
                            <a:t> </a:t>
                          </a:r>
                          <a:endParaRPr lang="en-SG" sz="27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03682494"/>
                      </a:ext>
                    </a:extLst>
                  </a:tr>
                  <a:tr h="829932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AU" sz="2700">
                              <a:solidFill>
                                <a:srgbClr val="C00000"/>
                              </a:solidFill>
                              <a:effectLst/>
                            </a:rPr>
                            <a:t>=</a:t>
                          </a:r>
                          <a:endParaRPr lang="en-SG" sz="2700">
                            <a:solidFill>
                              <a:srgbClr val="C00000"/>
                            </a:solidFill>
                            <a:effectLst/>
                          </a:endParaRPr>
                        </a:p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AU" sz="2700">
                              <a:solidFill>
                                <a:srgbClr val="C00000"/>
                              </a:solidFill>
                              <a:effectLst/>
                            </a:rPr>
                            <a:t>=</a:t>
                          </a:r>
                          <a:endParaRPr lang="en-SG" sz="27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AU" sz="27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1+1000+1000+</m:t>
                              </m:r>
                              <m:r>
                                <a:rPr lang="en-AU" sz="27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AU" sz="27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AU" sz="27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AU" sz="2700" dirty="0">
                              <a:solidFill>
                                <a:srgbClr val="C00000"/>
                              </a:solidFill>
                              <a:effectLst/>
                            </a:rPr>
                            <a:t> </a:t>
                          </a:r>
                          <a:endParaRPr lang="en-SG" sz="2700" dirty="0">
                            <a:solidFill>
                              <a:srgbClr val="C00000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AU" sz="270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  <m:r>
                                <a:rPr lang="en-SG" sz="2700" b="0" i="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AU" sz="270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AU" sz="270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AU" sz="2700" dirty="0">
                              <a:solidFill>
                                <a:srgbClr val="C00000"/>
                              </a:solidFill>
                              <a:effectLst/>
                            </a:rPr>
                            <a:t> </a:t>
                          </a:r>
                          <a:endParaRPr lang="en-SG" sz="27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627801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6CB5E38-F1A0-45DC-A475-D78C680A42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7826544"/>
                  </p:ext>
                </p:extLst>
              </p:nvPr>
            </p:nvGraphicFramePr>
            <p:xfrm>
              <a:off x="587829" y="1428973"/>
              <a:ext cx="11299371" cy="5011482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4801648">
                      <a:extLst>
                        <a:ext uri="{9D8B030D-6E8A-4147-A177-3AD203B41FA5}">
                          <a16:colId xmlns:a16="http://schemas.microsoft.com/office/drawing/2014/main" val="2443545201"/>
                        </a:ext>
                      </a:extLst>
                    </a:gridCol>
                    <a:gridCol w="6497723">
                      <a:extLst>
                        <a:ext uri="{9D8B030D-6E8A-4147-A177-3AD203B41FA5}">
                          <a16:colId xmlns:a16="http://schemas.microsoft.com/office/drawing/2014/main" val="1603199406"/>
                        </a:ext>
                      </a:extLst>
                    </a:gridCol>
                  </a:tblGrid>
                  <a:tr h="41815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2700">
                              <a:solidFill>
                                <a:srgbClr val="C00000"/>
                              </a:solidFill>
                              <a:effectLst/>
                            </a:rPr>
                            <a:t> </a:t>
                          </a:r>
                          <a:endParaRPr lang="en-SG" sz="27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2700" dirty="0">
                              <a:solidFill>
                                <a:srgbClr val="C00000"/>
                              </a:solidFill>
                              <a:effectLst/>
                            </a:rPr>
                            <a:t>Cost</a:t>
                          </a:r>
                          <a:endParaRPr lang="en-SG" sz="27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14713790"/>
                      </a:ext>
                    </a:extLst>
                  </a:tr>
                  <a:tr h="41815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2700">
                              <a:solidFill>
                                <a:srgbClr val="C00000"/>
                              </a:solidFill>
                              <a:effectLst/>
                            </a:rPr>
                            <a:t>Algorithm doIt(int A[], int n) {</a:t>
                          </a:r>
                          <a:endParaRPr lang="en-SG" sz="27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endParaRPr lang="en-SG" sz="27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37643842"/>
                      </a:ext>
                    </a:extLst>
                  </a:tr>
                  <a:tr h="4181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27" t="-221739" r="-135660" b="-9420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2700">
                              <a:solidFill>
                                <a:srgbClr val="C00000"/>
                              </a:solidFill>
                              <a:effectLst/>
                            </a:rPr>
                            <a:t>1</a:t>
                          </a:r>
                          <a:endParaRPr lang="en-SG" sz="27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47518924"/>
                      </a:ext>
                    </a:extLst>
                  </a:tr>
                  <a:tr h="8363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27" t="-162044" r="-135660" b="-3744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2700">
                              <a:solidFill>
                                <a:srgbClr val="C00000"/>
                              </a:solidFill>
                              <a:effectLst/>
                            </a:rPr>
                            <a:t>1000     (this loop is always executed 1000 times)</a:t>
                          </a:r>
                          <a:endParaRPr lang="en-SG" sz="27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7853772"/>
                      </a:ext>
                    </a:extLst>
                  </a:tr>
                  <a:tr h="4181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27" t="-520290" r="-135660" b="-6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2700">
                              <a:solidFill>
                                <a:srgbClr val="C00000"/>
                              </a:solidFill>
                              <a:effectLst/>
                            </a:rPr>
                            <a:t>1000</a:t>
                          </a:r>
                          <a:endParaRPr lang="en-SG" sz="27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10543637"/>
                      </a:ext>
                    </a:extLst>
                  </a:tr>
                  <a:tr h="8363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27" t="-312409" r="-135660" b="-224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2700">
                              <a:solidFill>
                                <a:srgbClr val="C00000"/>
                              </a:solidFill>
                              <a:effectLst/>
                            </a:rPr>
                            <a:t>n          (for best case, it is n time, that is when the array A has only one positive integer.)</a:t>
                          </a:r>
                          <a:endParaRPr lang="en-SG" sz="27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50139209"/>
                      </a:ext>
                    </a:extLst>
                  </a:tr>
                  <a:tr h="4181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27" t="-818841" r="-135660" b="-3449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2700" dirty="0">
                              <a:solidFill>
                                <a:srgbClr val="C00000"/>
                              </a:solidFill>
                              <a:effectLst/>
                            </a:rPr>
                            <a:t>n</a:t>
                          </a:r>
                          <a:endParaRPr lang="en-SG" sz="27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43254218"/>
                      </a:ext>
                    </a:extLst>
                  </a:tr>
                  <a:tr h="41815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2700" dirty="0">
                              <a:solidFill>
                                <a:srgbClr val="C00000"/>
                              </a:solidFill>
                              <a:effectLst/>
                            </a:rPr>
                            <a:t>}</a:t>
                          </a:r>
                          <a:endParaRPr lang="en-SG" sz="27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2700" dirty="0">
                              <a:solidFill>
                                <a:srgbClr val="C00000"/>
                              </a:solidFill>
                              <a:effectLst/>
                            </a:rPr>
                            <a:t> </a:t>
                          </a:r>
                          <a:endParaRPr lang="en-SG" sz="27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03682494"/>
                      </a:ext>
                    </a:extLst>
                  </a:tr>
                  <a:tr h="829932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AU" sz="2700">
                              <a:solidFill>
                                <a:srgbClr val="C00000"/>
                              </a:solidFill>
                              <a:effectLst/>
                            </a:rPr>
                            <a:t>=</a:t>
                          </a:r>
                          <a:endParaRPr lang="en-SG" sz="2700">
                            <a:solidFill>
                              <a:srgbClr val="C00000"/>
                            </a:solidFill>
                            <a:effectLst/>
                          </a:endParaRPr>
                        </a:p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AU" sz="2700">
                              <a:solidFill>
                                <a:srgbClr val="C00000"/>
                              </a:solidFill>
                              <a:effectLst/>
                            </a:rPr>
                            <a:t>=</a:t>
                          </a:r>
                          <a:endParaRPr lang="en-SG" sz="27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4015" t="-516912" r="-281" b="-242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27801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54D6B2-E3E4-4D8D-9AAF-682E9CDCDFE3}"/>
                  </a:ext>
                </a:extLst>
              </p:cNvPr>
              <p:cNvSpPr txBox="1"/>
              <p:nvPr/>
            </p:nvSpPr>
            <p:spPr>
              <a:xfrm>
                <a:off x="838200" y="5609458"/>
                <a:ext cx="3798277" cy="83099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b="1" dirty="0">
                    <a:solidFill>
                      <a:srgbClr val="C00000"/>
                    </a:solidFill>
                  </a:rPr>
                  <a:t>The best-case </a:t>
                </a:r>
                <a:r>
                  <a:rPr lang="en-SG" sz="2400" b="1" dirty="0" smtClean="0">
                    <a:solidFill>
                      <a:srgbClr val="C00000"/>
                    </a:solidFill>
                  </a:rPr>
                  <a:t>efficiency of </a:t>
                </a:r>
                <a:r>
                  <a:rPr lang="en-SG" sz="2400" b="1" dirty="0" err="1" smtClean="0">
                    <a:solidFill>
                      <a:srgbClr val="C00000"/>
                    </a:solidFill>
                  </a:rPr>
                  <a:t>doIt</a:t>
                </a:r>
                <a:r>
                  <a:rPr lang="en-SG" sz="24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SG" sz="2400" b="1" dirty="0">
                    <a:solidFill>
                      <a:srgbClr val="C00000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SG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SG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SG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54D6B2-E3E4-4D8D-9AAF-682E9CDCD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09458"/>
                <a:ext cx="3798277" cy="830997"/>
              </a:xfrm>
              <a:prstGeom prst="rect">
                <a:avLst/>
              </a:prstGeom>
              <a:blipFill>
                <a:blip r:embed="rId3"/>
                <a:stretch>
                  <a:fillRect t="-5036" r="-320" b="-14388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Algorithm efficiency - Revisit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CSCI203 - Algorithm and Data Structure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4E0-7DBC-427D-A19D-8437E3CFC0A5}" type="slidenum">
              <a:rPr lang="en-SG" smtClean="0"/>
              <a:t>2</a:t>
            </a:fld>
            <a:endParaRPr lang="en-SG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5784-999D-490F-B4FC-9D779DD251EC}" type="datetime3">
              <a:rPr lang="en-US" smtClean="0"/>
              <a:t>14 July 2020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4B6C92-CB5C-4178-8605-D3FF89947C30}"/>
                  </a:ext>
                </a:extLst>
              </p:cNvPr>
              <p:cNvSpPr txBox="1"/>
              <p:nvPr/>
            </p:nvSpPr>
            <p:spPr>
              <a:xfrm>
                <a:off x="838200" y="1769046"/>
                <a:ext cx="631916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𝑆h𝑜𝑤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G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SG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SG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SG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SG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SG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SG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4B6C92-CB5C-4178-8605-D3FF89947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9046"/>
                <a:ext cx="6319166" cy="492443"/>
              </a:xfrm>
              <a:prstGeom prst="rect">
                <a:avLst/>
              </a:prstGeom>
              <a:blipFill>
                <a:blip r:embed="rId2"/>
                <a:stretch>
                  <a:fillRect l="-9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103E435-AE4F-4FA1-BC61-011A5C2613A6}"/>
              </a:ext>
            </a:extLst>
          </p:cNvPr>
          <p:cNvSpPr txBox="1"/>
          <p:nvPr/>
        </p:nvSpPr>
        <p:spPr>
          <a:xfrm>
            <a:off x="1981200" y="3524089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C00000"/>
                </a:solidFill>
              </a:rPr>
              <a:t>15 minutes to discuss.</a:t>
            </a:r>
          </a:p>
        </p:txBody>
      </p:sp>
    </p:spTree>
    <p:extLst>
      <p:ext uri="{BB962C8B-B14F-4D97-AF65-F5344CB8AC3E}">
        <p14:creationId xmlns:p14="http://schemas.microsoft.com/office/powerpoint/2010/main" val="60519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2947"/>
          </a:xfrm>
        </p:spPr>
        <p:txBody>
          <a:bodyPr>
            <a:noAutofit/>
          </a:bodyPr>
          <a:lstStyle/>
          <a:p>
            <a:r>
              <a:rPr lang="en-AU" sz="2800" dirty="0">
                <a:solidFill>
                  <a:srgbClr val="C10000"/>
                </a:solidFill>
                <a:latin typeface="Verdana" panose="020B0604030504040204" pitchFamily="34" charset="0"/>
                <a:ea typeface="PMingLiU" panose="02020500000000000000" pitchFamily="18" charset="-120"/>
              </a:rPr>
              <a:t>Since the algorithm </a:t>
            </a:r>
            <a:r>
              <a:rPr lang="en-AU" sz="2800" dirty="0" err="1">
                <a:solidFill>
                  <a:srgbClr val="C10000"/>
                </a:solidFill>
                <a:latin typeface="Verdana" panose="020B0604030504040204" pitchFamily="34" charset="0"/>
                <a:ea typeface="PMingLiU" panose="02020500000000000000" pitchFamily="18" charset="-120"/>
              </a:rPr>
              <a:t>myMethod</a:t>
            </a:r>
            <a:r>
              <a:rPr lang="en-AU" sz="2800" dirty="0">
                <a:solidFill>
                  <a:srgbClr val="C10000"/>
                </a:solidFill>
                <a:latin typeface="Verdana" panose="020B0604030504040204" pitchFamily="34" charset="0"/>
                <a:ea typeface="PMingLiU" panose="02020500000000000000" pitchFamily="18" charset="-120"/>
              </a:rPr>
              <a:t>() calls the algorithm </a:t>
            </a:r>
            <a:r>
              <a:rPr lang="en-AU" sz="2800" dirty="0" err="1">
                <a:solidFill>
                  <a:srgbClr val="C10000"/>
                </a:solidFill>
                <a:latin typeface="Verdana" panose="020B0604030504040204" pitchFamily="34" charset="0"/>
                <a:ea typeface="PMingLiU" panose="02020500000000000000" pitchFamily="18" charset="-120"/>
              </a:rPr>
              <a:t>doIT</a:t>
            </a:r>
            <a:r>
              <a:rPr lang="en-AU" sz="2800" dirty="0">
                <a:solidFill>
                  <a:srgbClr val="C10000"/>
                </a:solidFill>
                <a:latin typeface="Verdana" panose="020B0604030504040204" pitchFamily="34" charset="0"/>
                <a:ea typeface="PMingLiU" panose="02020500000000000000" pitchFamily="18" charset="-120"/>
              </a:rPr>
              <a:t>() within a loop, we evaluate the complexity of the algorithm </a:t>
            </a:r>
            <a:r>
              <a:rPr lang="en-AU" sz="2800" dirty="0" err="1">
                <a:solidFill>
                  <a:srgbClr val="C10000"/>
                </a:solidFill>
                <a:latin typeface="Verdana" panose="020B0604030504040204" pitchFamily="34" charset="0"/>
                <a:ea typeface="PMingLiU" panose="02020500000000000000" pitchFamily="18" charset="-120"/>
              </a:rPr>
              <a:t>myMethod</a:t>
            </a:r>
            <a:r>
              <a:rPr lang="en-AU" sz="2800" dirty="0">
                <a:solidFill>
                  <a:srgbClr val="C10000"/>
                </a:solidFill>
                <a:latin typeface="Verdana" panose="020B0604030504040204" pitchFamily="34" charset="0"/>
                <a:ea typeface="PMingLiU" panose="02020500000000000000" pitchFamily="18" charset="-120"/>
              </a:rPr>
              <a:t>() as follow</a:t>
            </a:r>
            <a:r>
              <a:rPr lang="en-AU" sz="2800" dirty="0" smtClean="0">
                <a:solidFill>
                  <a:srgbClr val="C10000"/>
                </a:solidFill>
                <a:latin typeface="Verdana" panose="020B0604030504040204" pitchFamily="34" charset="0"/>
                <a:ea typeface="PMingLiU" panose="02020500000000000000" pitchFamily="18" charset="-120"/>
              </a:rPr>
              <a:t>:</a:t>
            </a:r>
            <a:endParaRPr lang="en-SG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8FD2-7A5A-417C-AF63-40EDA27A68CE}" type="datetime3">
              <a:rPr lang="en-US" smtClean="0"/>
              <a:t>14 July 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CSCI203 - Algorithm and Data Structure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4E0-7DBC-427D-A19D-8437E3CFC0A5}" type="slidenum">
              <a:rPr lang="en-SG" smtClean="0"/>
              <a:t>20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E3A42C18-C036-4FA0-AC39-05473D6E1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28525"/>
                  </p:ext>
                </p:extLst>
              </p:nvPr>
            </p:nvGraphicFramePr>
            <p:xfrm>
              <a:off x="838199" y="1516466"/>
              <a:ext cx="10836729" cy="465148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4992075">
                      <a:extLst>
                        <a:ext uri="{9D8B030D-6E8A-4147-A177-3AD203B41FA5}">
                          <a16:colId xmlns:a16="http://schemas.microsoft.com/office/drawing/2014/main" val="2218438727"/>
                        </a:ext>
                      </a:extLst>
                    </a:gridCol>
                    <a:gridCol w="5844654">
                      <a:extLst>
                        <a:ext uri="{9D8B030D-6E8A-4147-A177-3AD203B41FA5}">
                          <a16:colId xmlns:a16="http://schemas.microsoft.com/office/drawing/2014/main" val="4237780318"/>
                        </a:ext>
                      </a:extLst>
                    </a:gridCol>
                  </a:tblGrid>
                  <a:tr h="43213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2400">
                              <a:solidFill>
                                <a:srgbClr val="C00000"/>
                              </a:solidFill>
                              <a:effectLst/>
                            </a:rPr>
                            <a:t> </a:t>
                          </a:r>
                          <a:endParaRPr lang="en-SG" sz="24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2400" dirty="0">
                              <a:solidFill>
                                <a:srgbClr val="C00000"/>
                              </a:solidFill>
                              <a:effectLst/>
                            </a:rPr>
                            <a:t>Cost</a:t>
                          </a:r>
                          <a:endParaRPr lang="en-SG" sz="24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81315988"/>
                      </a:ext>
                    </a:extLst>
                  </a:tr>
                  <a:tr h="43213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2400" dirty="0">
                              <a:solidFill>
                                <a:srgbClr val="C00000"/>
                              </a:solidFill>
                              <a:effectLst/>
                            </a:rPr>
                            <a:t>Algorithm </a:t>
                          </a:r>
                          <a:r>
                            <a:rPr lang="en-AU" sz="2400" dirty="0" err="1">
                              <a:solidFill>
                                <a:srgbClr val="C00000"/>
                              </a:solidFill>
                              <a:effectLst/>
                            </a:rPr>
                            <a:t>myMethod</a:t>
                          </a:r>
                          <a:r>
                            <a:rPr lang="en-AU" sz="2400" dirty="0">
                              <a:solidFill>
                                <a:srgbClr val="C00000"/>
                              </a:solidFill>
                              <a:effectLst/>
                            </a:rPr>
                            <a:t>(int A[], int n) {</a:t>
                          </a:r>
                          <a:endParaRPr lang="en-SG" sz="24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endParaRPr lang="en-SG" sz="24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19269597"/>
                      </a:ext>
                    </a:extLst>
                  </a:tr>
                  <a:tr h="432134">
                    <a:tc>
                      <a:txBody>
                        <a:bodyPr/>
                        <a:lstStyle/>
                        <a:p>
                          <a:pPr marL="457200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AU" sz="2400" i="1" dirty="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AU" sz="2400" i="1" dirty="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←1</m:t>
                              </m:r>
                            </m:oMath>
                          </a14:m>
                          <a:r>
                            <a:rPr lang="en-AU" sz="2400" dirty="0">
                              <a:solidFill>
                                <a:srgbClr val="C00000"/>
                              </a:solidFill>
                              <a:effectLst/>
                            </a:rPr>
                            <a:t> </a:t>
                          </a:r>
                          <a:endParaRPr lang="en-SG" sz="24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2400">
                              <a:solidFill>
                                <a:srgbClr val="C00000"/>
                              </a:solidFill>
                              <a:effectLst/>
                            </a:rPr>
                            <a:t>1</a:t>
                          </a:r>
                          <a:endParaRPr lang="en-SG" sz="24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41405807"/>
                      </a:ext>
                    </a:extLst>
                  </a:tr>
                  <a:tr h="432134">
                    <a:tc>
                      <a:txBody>
                        <a:bodyPr/>
                        <a:lstStyle/>
                        <a:p>
                          <a:pPr marL="457200" algn="just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AU" sz="24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loop</m:t>
                              </m:r>
                              <m:r>
                                <a:rPr lang="en-AU" sz="24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SG" sz="2400" i="1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40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AU" sz="240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AU" sz="240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</m:d>
                            </m:oMath>
                          </a14:m>
                          <a:r>
                            <a:rPr lang="en-AU" sz="2400" dirty="0">
                              <a:solidFill>
                                <a:srgbClr val="C00000"/>
                              </a:solidFill>
                              <a:effectLst/>
                            </a:rPr>
                            <a:t> </a:t>
                          </a:r>
                          <a:endParaRPr lang="en-SG" sz="24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AU" sz="24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1, 2, 4, 8, 16, …, </m:t>
                              </m:r>
                              <m:r>
                                <a:rPr lang="en-AU" sz="24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AU" sz="24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≈</m:t>
                              </m:r>
                              <m:func>
                                <m:funcPr>
                                  <m:ctrlPr>
                                    <a:rPr lang="en-SG" sz="2400" i="1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40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lg</m:t>
                                  </m:r>
                                </m:fName>
                                <m:e>
                                  <m:r>
                                    <a:rPr lang="en-AU" sz="240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oMath>
                          </a14:m>
                          <a:r>
                            <a:rPr lang="en-AU" sz="2400">
                              <a:solidFill>
                                <a:srgbClr val="C00000"/>
                              </a:solidFill>
                              <a:effectLst/>
                            </a:rPr>
                            <a:t> </a:t>
                          </a:r>
                          <a:endParaRPr lang="en-SG" sz="24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45289528"/>
                      </a:ext>
                    </a:extLst>
                  </a:tr>
                  <a:tr h="864267">
                    <a:tc>
                      <a:txBody>
                        <a:bodyPr/>
                        <a:lstStyle/>
                        <a:p>
                          <a:pPr marL="457200" lvl="0"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AU" sz="24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en-AU" sz="2400" i="1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𝑑𝑜𝐼𝑡</m:t>
                                </m:r>
                                <m:r>
                                  <a:rPr lang="en-SG" sz="2400" i="1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i="1" dirty="0" err="1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AU" sz="2400" i="1" dirty="0" err="1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2400" i="1" dirty="0" err="1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AU" sz="2400" i="1" dirty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SG" sz="24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AU" sz="24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(2000</m:t>
                              </m:r>
                              <m:r>
                                <a:rPr lang="en-AU" sz="24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AU" sz="24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+2002)</m:t>
                              </m:r>
                              <m:func>
                                <m:funcPr>
                                  <m:ctrlPr>
                                    <a:rPr lang="en-SG" sz="2400" i="1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40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lg</m:t>
                                  </m:r>
                                </m:fName>
                                <m:e>
                                  <m:r>
                                    <a:rPr lang="en-AU" sz="240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oMath>
                          </a14:m>
                          <a:r>
                            <a:rPr lang="en-AU" sz="2400">
                              <a:solidFill>
                                <a:srgbClr val="C00000"/>
                              </a:solidFill>
                              <a:effectLst/>
                            </a:rPr>
                            <a:t>      (for worst case scenario)</a:t>
                          </a:r>
                          <a:endParaRPr lang="en-SG" sz="24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24073139"/>
                      </a:ext>
                    </a:extLst>
                  </a:tr>
                  <a:tr h="432134">
                    <a:tc>
                      <a:txBody>
                        <a:bodyPr/>
                        <a:lstStyle/>
                        <a:p>
                          <a:pPr marL="914400" lvl="1" algn="l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SG" sz="2400" b="0" i="1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AU" sz="2400" i="1" dirty="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lang="en-SG" sz="2400" b="0" i="1" dirty="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SG" sz="2400" b="0" i="1" dirty="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oMath>
                          </a14:m>
                          <a:r>
                            <a:rPr lang="en-AU" sz="2400" dirty="0">
                              <a:solidFill>
                                <a:srgbClr val="C00000"/>
                              </a:solidFill>
                              <a:effectLst/>
                            </a:rPr>
                            <a:t> </a:t>
                          </a:r>
                          <a:endParaRPr lang="en-SG" sz="24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SG" sz="2400" i="1" smtClean="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40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lg</m:t>
                                  </m:r>
                                </m:fName>
                                <m:e>
                                  <m:r>
                                    <a:rPr lang="en-AU" sz="240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oMath>
                          </a14:m>
                          <a:r>
                            <a:rPr lang="en-AU" sz="2400">
                              <a:solidFill>
                                <a:srgbClr val="C00000"/>
                              </a:solidFill>
                              <a:effectLst/>
                            </a:rPr>
                            <a:t> </a:t>
                          </a:r>
                          <a:endParaRPr lang="en-SG" sz="24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68112923"/>
                      </a:ext>
                    </a:extLst>
                  </a:tr>
                  <a:tr h="432134">
                    <a:tc>
                      <a:txBody>
                        <a:bodyPr/>
                        <a:lstStyle/>
                        <a:p>
                          <a:pPr marL="457200" algn="just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AU" sz="24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end</m:t>
                              </m:r>
                              <m:r>
                                <a:rPr lang="en-AU" sz="24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AU" sz="24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loop</m:t>
                              </m:r>
                            </m:oMath>
                          </a14:m>
                          <a:r>
                            <a:rPr lang="en-AU" sz="2400" dirty="0">
                              <a:solidFill>
                                <a:srgbClr val="C00000"/>
                              </a:solidFill>
                              <a:effectLst/>
                            </a:rPr>
                            <a:t> }</a:t>
                          </a:r>
                          <a:endParaRPr lang="en-SG" sz="24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2400">
                              <a:solidFill>
                                <a:srgbClr val="C00000"/>
                              </a:solidFill>
                              <a:effectLst/>
                            </a:rPr>
                            <a:t> </a:t>
                          </a:r>
                          <a:endParaRPr lang="en-SG" sz="24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07833124"/>
                      </a:ext>
                    </a:extLst>
                  </a:tr>
                  <a:tr h="1194417">
                    <a:tc>
                      <a:txBody>
                        <a:bodyPr/>
                        <a:lstStyle/>
                        <a:p>
                          <a:pPr marL="457200" algn="r">
                            <a:spcAft>
                              <a:spcPts val="0"/>
                            </a:spcAft>
                          </a:pPr>
                          <a:r>
                            <a:rPr lang="en-AU" sz="2400" dirty="0">
                              <a:solidFill>
                                <a:srgbClr val="C00000"/>
                              </a:solidFill>
                              <a:effectLst/>
                            </a:rPr>
                            <a:t>=</a:t>
                          </a:r>
                          <a:endParaRPr lang="en-SG" sz="2400" dirty="0">
                            <a:solidFill>
                              <a:srgbClr val="C00000"/>
                            </a:solidFill>
                            <a:effectLst/>
                          </a:endParaRPr>
                        </a:p>
                        <a:p>
                          <a:pPr marL="457200" algn="r">
                            <a:spcAft>
                              <a:spcPts val="0"/>
                            </a:spcAft>
                          </a:pPr>
                          <a:endParaRPr lang="en-AU" sz="2400" dirty="0">
                            <a:solidFill>
                              <a:srgbClr val="C00000"/>
                            </a:solidFill>
                            <a:effectLst/>
                          </a:endParaRPr>
                        </a:p>
                        <a:p>
                          <a:pPr marL="457200" algn="r">
                            <a:spcAft>
                              <a:spcPts val="0"/>
                            </a:spcAft>
                          </a:pPr>
                          <a:r>
                            <a:rPr lang="en-AU" sz="2400" dirty="0">
                              <a:solidFill>
                                <a:srgbClr val="C00000"/>
                              </a:solidFill>
                              <a:effectLst/>
                            </a:rPr>
                            <a:t>=</a:t>
                          </a:r>
                          <a:endParaRPr lang="en-SG" sz="24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SG" sz="2400" b="0" i="1" smtClean="0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SG" sz="2400" b="0" i="0" smtClean="0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</a:rPr>
                                      <m:t>1+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SG" sz="2400" b="0" i="0" smtClean="0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</a:rPr>
                                      <m:t>lg</m:t>
                                    </m:r>
                                  </m:fName>
                                  <m:e>
                                    <m:r>
                                      <a:rPr lang="en-SG" sz="2400" b="0" i="1" smtClean="0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SG" sz="2400" b="0" i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PMingLiU" panose="02020500000000000000" pitchFamily="18" charset="-120"/>
                                  </a:rPr>
                                  <m:t>+2000</m:t>
                                </m:r>
                                <m:r>
                                  <a:rPr lang="en-SG" sz="2400" b="0" i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PMingLiU" panose="02020500000000000000" pitchFamily="18" charset="-12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SG" sz="2400" b="0" i="1" smtClean="0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SG" sz="2400" b="0" i="0" smtClean="0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</a:rPr>
                                      <m:t>lg</m:t>
                                    </m:r>
                                  </m:fName>
                                  <m:e>
                                    <m:r>
                                      <a:rPr lang="en-SG" sz="2400" b="0" i="1" smtClean="0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SG" sz="2400" b="0" i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PMingLiU" panose="02020500000000000000" pitchFamily="18" charset="-12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SG" sz="24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SG" sz="2400" b="0" i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PMingLiU" panose="02020500000000000000" pitchFamily="18" charset="-120"/>
                                  </a:rPr>
                                  <m:t>2002</m:t>
                                </m:r>
                                <m:func>
                                  <m:funcPr>
                                    <m:ctrlPr>
                                      <a:rPr lang="en-SG" sz="2400" b="0" i="1" smtClean="0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SG" sz="2400" b="0" i="0" smtClean="0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</a:rPr>
                                      <m:t>lg</m:t>
                                    </m:r>
                                  </m:fName>
                                  <m:e>
                                    <m:r>
                                      <a:rPr lang="en-SG" sz="2400" b="0" i="1" smtClean="0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</a:rPr>
                                      <m:t>𝑛</m:t>
                                    </m:r>
                                    <m:r>
                                      <a:rPr lang="en-SG" sz="2400" b="0" i="1" smtClean="0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en-SG" sz="2400" b="0" i="1" smtClean="0">
                                            <a:solidFill>
                                              <a:srgbClr val="C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PMingLiU" panose="02020500000000000000" pitchFamily="18" charset="-12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SG" sz="2400" b="0" i="0" smtClean="0">
                                            <a:solidFill>
                                              <a:srgbClr val="C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PMingLiU" panose="02020500000000000000" pitchFamily="18" charset="-120"/>
                                          </a:rPr>
                                          <m:t>lg</m:t>
                                        </m:r>
                                      </m:fName>
                                      <m:e>
                                        <m:r>
                                          <a:rPr lang="en-SG" sz="2400" b="0" i="1" smtClean="0">
                                            <a:solidFill>
                                              <a:srgbClr val="C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PMingLiU" panose="02020500000000000000" pitchFamily="18" charset="-12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en-SG" sz="24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SG" sz="2400" b="0" i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PMingLiU" panose="02020500000000000000" pitchFamily="18" charset="-120"/>
                                  </a:rPr>
                                  <m:t>2000</m:t>
                                </m:r>
                                <m:r>
                                  <a:rPr lang="en-SG" sz="2400" b="0" i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PMingLiU" panose="02020500000000000000" pitchFamily="18" charset="-12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SG" sz="2400" b="0" i="1" smtClean="0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SG" sz="2400" b="0" i="0" smtClean="0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</a:rPr>
                                      <m:t>lg</m:t>
                                    </m:r>
                                  </m:fName>
                                  <m:e>
                                    <m:r>
                                      <a:rPr lang="en-SG" sz="2400" b="0" i="1" smtClean="0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</a:rPr>
                                      <m:t>𝑛</m:t>
                                    </m:r>
                                    <m:r>
                                      <a:rPr lang="en-SG" sz="2400" b="0" i="1" smtClean="0">
                                        <a:solidFill>
                                          <a:srgbClr val="C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</a:rPr>
                                      <m:t>+2004</m:t>
                                    </m:r>
                                    <m:func>
                                      <m:funcPr>
                                        <m:ctrlPr>
                                          <a:rPr lang="en-SG" sz="2400" b="0" i="1" smtClean="0">
                                            <a:solidFill>
                                              <a:srgbClr val="C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PMingLiU" panose="02020500000000000000" pitchFamily="18" charset="-12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SG" sz="2400" b="0" i="0" smtClean="0">
                                            <a:solidFill>
                                              <a:srgbClr val="C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PMingLiU" panose="02020500000000000000" pitchFamily="18" charset="-120"/>
                                          </a:rPr>
                                          <m:t>lg</m:t>
                                        </m:r>
                                      </m:fName>
                                      <m:e>
                                        <m:r>
                                          <a:rPr lang="en-SG" sz="2400" b="0" i="1" smtClean="0">
                                            <a:solidFill>
                                              <a:srgbClr val="C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PMingLiU" panose="02020500000000000000" pitchFamily="18" charset="-120"/>
                                          </a:rPr>
                                          <m:t>𝑛</m:t>
                                        </m:r>
                                        <m:r>
                                          <a:rPr lang="en-SG" sz="2400" b="0" i="1" smtClean="0">
                                            <a:solidFill>
                                              <a:srgbClr val="C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PMingLiU" panose="02020500000000000000" pitchFamily="18" charset="-120"/>
                                          </a:rPr>
                                          <m:t>+1</m:t>
                                        </m:r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en-SG" sz="24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30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E3A42C18-C036-4FA0-AC39-05473D6E1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28525"/>
                  </p:ext>
                </p:extLst>
              </p:nvPr>
            </p:nvGraphicFramePr>
            <p:xfrm>
              <a:off x="838199" y="1516466"/>
              <a:ext cx="10836729" cy="465148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4992075">
                      <a:extLst>
                        <a:ext uri="{9D8B030D-6E8A-4147-A177-3AD203B41FA5}">
                          <a16:colId xmlns:a16="http://schemas.microsoft.com/office/drawing/2014/main" val="2218438727"/>
                        </a:ext>
                      </a:extLst>
                    </a:gridCol>
                    <a:gridCol w="5844654">
                      <a:extLst>
                        <a:ext uri="{9D8B030D-6E8A-4147-A177-3AD203B41FA5}">
                          <a16:colId xmlns:a16="http://schemas.microsoft.com/office/drawing/2014/main" val="4237780318"/>
                        </a:ext>
                      </a:extLst>
                    </a:gridCol>
                  </a:tblGrid>
                  <a:tr h="43213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2400">
                              <a:solidFill>
                                <a:srgbClr val="C00000"/>
                              </a:solidFill>
                              <a:effectLst/>
                            </a:rPr>
                            <a:t> </a:t>
                          </a:r>
                          <a:endParaRPr lang="en-SG" sz="24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2400" dirty="0">
                              <a:solidFill>
                                <a:srgbClr val="C00000"/>
                              </a:solidFill>
                              <a:effectLst/>
                            </a:rPr>
                            <a:t>Cost</a:t>
                          </a:r>
                          <a:endParaRPr lang="en-SG" sz="24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81315988"/>
                      </a:ext>
                    </a:extLst>
                  </a:tr>
                  <a:tr h="43213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2400" dirty="0">
                              <a:solidFill>
                                <a:srgbClr val="C00000"/>
                              </a:solidFill>
                              <a:effectLst/>
                            </a:rPr>
                            <a:t>Algorithm </a:t>
                          </a:r>
                          <a:r>
                            <a:rPr lang="en-AU" sz="2400" dirty="0" err="1">
                              <a:solidFill>
                                <a:srgbClr val="C00000"/>
                              </a:solidFill>
                              <a:effectLst/>
                            </a:rPr>
                            <a:t>myMethod</a:t>
                          </a:r>
                          <a:r>
                            <a:rPr lang="en-AU" sz="2400" dirty="0">
                              <a:solidFill>
                                <a:srgbClr val="C00000"/>
                              </a:solidFill>
                              <a:effectLst/>
                            </a:rPr>
                            <a:t>(int A[], int n) {</a:t>
                          </a:r>
                          <a:endParaRPr lang="en-SG" sz="24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endParaRPr lang="en-SG" sz="24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19269597"/>
                      </a:ext>
                    </a:extLst>
                  </a:tr>
                  <a:tr h="4321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22" t="-221127" r="-117195" b="-7957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2400">
                              <a:solidFill>
                                <a:srgbClr val="C00000"/>
                              </a:solidFill>
                              <a:effectLst/>
                            </a:rPr>
                            <a:t>1</a:t>
                          </a:r>
                          <a:endParaRPr lang="en-SG" sz="24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41405807"/>
                      </a:ext>
                    </a:extLst>
                  </a:tr>
                  <a:tr h="4321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22" t="-321127" r="-117195" b="-6957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85610" t="-321127" r="-209" b="-6957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5289528"/>
                      </a:ext>
                    </a:extLst>
                  </a:tr>
                  <a:tr h="864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22" t="-210563" r="-117195" b="-247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85610" t="-210563" r="-209" b="-247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4073139"/>
                      </a:ext>
                    </a:extLst>
                  </a:tr>
                  <a:tr h="4321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22" t="-621127" r="-117195" b="-3957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85610" t="-621127" r="-209" b="-3957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8112923"/>
                      </a:ext>
                    </a:extLst>
                  </a:tr>
                  <a:tr h="4321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22" t="-721127" r="-117195" b="-2957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2400">
                              <a:solidFill>
                                <a:srgbClr val="C00000"/>
                              </a:solidFill>
                              <a:effectLst/>
                            </a:rPr>
                            <a:t> </a:t>
                          </a:r>
                          <a:endParaRPr lang="en-SG" sz="24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07833124"/>
                      </a:ext>
                    </a:extLst>
                  </a:tr>
                  <a:tr h="1194417">
                    <a:tc>
                      <a:txBody>
                        <a:bodyPr/>
                        <a:lstStyle/>
                        <a:p>
                          <a:pPr marL="457200" algn="r">
                            <a:spcAft>
                              <a:spcPts val="0"/>
                            </a:spcAft>
                          </a:pPr>
                          <a:r>
                            <a:rPr lang="en-AU" sz="2400" dirty="0">
                              <a:solidFill>
                                <a:srgbClr val="C00000"/>
                              </a:solidFill>
                              <a:effectLst/>
                            </a:rPr>
                            <a:t>=</a:t>
                          </a:r>
                          <a:endParaRPr lang="en-SG" sz="2400" dirty="0">
                            <a:solidFill>
                              <a:srgbClr val="C00000"/>
                            </a:solidFill>
                            <a:effectLst/>
                          </a:endParaRPr>
                        </a:p>
                        <a:p>
                          <a:pPr marL="457200" algn="r">
                            <a:spcAft>
                              <a:spcPts val="0"/>
                            </a:spcAft>
                          </a:pPr>
                          <a:endParaRPr lang="en-AU" sz="2400" dirty="0">
                            <a:solidFill>
                              <a:srgbClr val="C00000"/>
                            </a:solidFill>
                            <a:effectLst/>
                          </a:endParaRPr>
                        </a:p>
                        <a:p>
                          <a:pPr marL="457200" algn="r">
                            <a:spcAft>
                              <a:spcPts val="0"/>
                            </a:spcAft>
                          </a:pPr>
                          <a:r>
                            <a:rPr lang="en-AU" sz="2400" dirty="0">
                              <a:solidFill>
                                <a:srgbClr val="C00000"/>
                              </a:solidFill>
                              <a:effectLst/>
                            </a:rPr>
                            <a:t>=</a:t>
                          </a:r>
                          <a:endParaRPr lang="en-SG" sz="24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85610" t="-297449" r="-209" b="-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30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6186AB-49D1-4A37-A601-53257F791E4A}"/>
                  </a:ext>
                </a:extLst>
              </p:cNvPr>
              <p:cNvSpPr txBox="1"/>
              <p:nvPr/>
            </p:nvSpPr>
            <p:spPr>
              <a:xfrm>
                <a:off x="1003580" y="5021663"/>
                <a:ext cx="4237892" cy="101566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b="1" dirty="0">
                    <a:solidFill>
                      <a:srgbClr val="C00000"/>
                    </a:solidFill>
                  </a:rPr>
                  <a:t>For worst-case scenario, the efficiency of </a:t>
                </a:r>
                <a:r>
                  <a:rPr lang="en-SG" sz="2000" b="1" dirty="0" err="1">
                    <a:solidFill>
                      <a:srgbClr val="C00000"/>
                    </a:solidFill>
                  </a:rPr>
                  <a:t>myMethod</a:t>
                </a:r>
                <a:r>
                  <a:rPr lang="en-SG" sz="2000" b="1" dirty="0">
                    <a:solidFill>
                      <a:srgbClr val="C00000"/>
                    </a:solidFill>
                  </a:rPr>
                  <a:t>() is </a:t>
                </a:r>
                <a14:m>
                  <m:oMath xmlns:m="http://schemas.openxmlformats.org/officeDocument/2006/math">
                    <m:r>
                      <a:rPr lang="en-SG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SG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SG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SG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𝐥𝐠</m:t>
                        </m:r>
                      </m:fName>
                      <m:e>
                        <m:r>
                          <a:rPr lang="en-SG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SG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SG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6186AB-49D1-4A37-A601-53257F791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80" y="5021663"/>
                <a:ext cx="4237892" cy="1015663"/>
              </a:xfrm>
              <a:prstGeom prst="rect">
                <a:avLst/>
              </a:prstGeom>
              <a:blipFill>
                <a:blip r:embed="rId3"/>
                <a:stretch>
                  <a:fillRect l="-1148" t="-2976" r="-200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36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ACCC-A215-43AB-A253-1BAC8472EC63}" type="datetime3">
              <a:rPr lang="en-US" smtClean="0"/>
              <a:t>14 July 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CSCI203 - Algorithm and Data Structure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4E0-7DBC-427D-A19D-8437E3CFC0A5}" type="slidenum">
              <a:rPr lang="en-SG" smtClean="0"/>
              <a:t>21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217D798-1FE8-41A0-9853-D7A9A3CDBB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502704"/>
                  </p:ext>
                </p:extLst>
              </p:nvPr>
            </p:nvGraphicFramePr>
            <p:xfrm>
              <a:off x="219270" y="685799"/>
              <a:ext cx="11504643" cy="5650524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6545852">
                      <a:extLst>
                        <a:ext uri="{9D8B030D-6E8A-4147-A177-3AD203B41FA5}">
                          <a16:colId xmlns:a16="http://schemas.microsoft.com/office/drawing/2014/main" val="4015982259"/>
                        </a:ext>
                      </a:extLst>
                    </a:gridCol>
                    <a:gridCol w="4958791">
                      <a:extLst>
                        <a:ext uri="{9D8B030D-6E8A-4147-A177-3AD203B41FA5}">
                          <a16:colId xmlns:a16="http://schemas.microsoft.com/office/drawing/2014/main" val="3866504953"/>
                        </a:ext>
                      </a:extLst>
                    </a:gridCol>
                  </a:tblGrid>
                  <a:tr h="53535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3200">
                              <a:solidFill>
                                <a:srgbClr val="C00000"/>
                              </a:solidFill>
                              <a:effectLst/>
                            </a:rPr>
                            <a:t> </a:t>
                          </a:r>
                          <a:endParaRPr lang="en-SG" sz="3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3200">
                              <a:solidFill>
                                <a:srgbClr val="C00000"/>
                              </a:solidFill>
                              <a:effectLst/>
                            </a:rPr>
                            <a:t>Cost</a:t>
                          </a:r>
                          <a:endParaRPr lang="en-SG" sz="3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0001798"/>
                      </a:ext>
                    </a:extLst>
                  </a:tr>
                  <a:tr h="53535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3200">
                              <a:solidFill>
                                <a:srgbClr val="C00000"/>
                              </a:solidFill>
                              <a:effectLst/>
                            </a:rPr>
                            <a:t>Algorithm myMethod(int A[], int n) {</a:t>
                          </a:r>
                          <a:endParaRPr lang="en-SG" sz="3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endParaRPr lang="en-SG" sz="3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17852010"/>
                      </a:ext>
                    </a:extLst>
                  </a:tr>
                  <a:tr h="535354">
                    <a:tc>
                      <a:txBody>
                        <a:bodyPr/>
                        <a:lstStyle/>
                        <a:p>
                          <a:pPr marL="457200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AU" sz="32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AU" sz="32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←1</m:t>
                              </m:r>
                            </m:oMath>
                          </a14:m>
                          <a:r>
                            <a:rPr lang="en-AU" sz="3200">
                              <a:solidFill>
                                <a:srgbClr val="C00000"/>
                              </a:solidFill>
                              <a:effectLst/>
                            </a:rPr>
                            <a:t> </a:t>
                          </a:r>
                          <a:endParaRPr lang="en-SG" sz="3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3200">
                              <a:solidFill>
                                <a:srgbClr val="C00000"/>
                              </a:solidFill>
                              <a:effectLst/>
                            </a:rPr>
                            <a:t>1</a:t>
                          </a:r>
                          <a:endParaRPr lang="en-SG" sz="3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46326828"/>
                      </a:ext>
                    </a:extLst>
                  </a:tr>
                  <a:tr h="535354">
                    <a:tc>
                      <a:txBody>
                        <a:bodyPr/>
                        <a:lstStyle/>
                        <a:p>
                          <a:pPr marL="457200" algn="just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AU" sz="32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loop</m:t>
                              </m:r>
                              <m:r>
                                <a:rPr lang="en-AU" sz="32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SG" sz="3200" i="1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320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AU" sz="320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AU" sz="320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</m:d>
                            </m:oMath>
                          </a14:m>
                          <a:r>
                            <a:rPr lang="en-AU" sz="3200">
                              <a:solidFill>
                                <a:srgbClr val="C00000"/>
                              </a:solidFill>
                              <a:effectLst/>
                            </a:rPr>
                            <a:t> </a:t>
                          </a:r>
                          <a:endParaRPr lang="en-SG" sz="3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AU" sz="32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1, 2, 4, 8, 16, …, </m:t>
                              </m:r>
                              <m:r>
                                <a:rPr lang="en-AU" sz="32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AU" sz="32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≈</m:t>
                              </m:r>
                              <m:func>
                                <m:funcPr>
                                  <m:ctrlPr>
                                    <a:rPr lang="en-SG" sz="3200" i="1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320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lg</m:t>
                                  </m:r>
                                </m:fName>
                                <m:e>
                                  <m:r>
                                    <a:rPr lang="en-AU" sz="320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oMath>
                          </a14:m>
                          <a:r>
                            <a:rPr lang="en-AU" sz="3200">
                              <a:solidFill>
                                <a:srgbClr val="C00000"/>
                              </a:solidFill>
                              <a:effectLst/>
                            </a:rPr>
                            <a:t> </a:t>
                          </a:r>
                          <a:endParaRPr lang="en-SG" sz="3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27520500"/>
                      </a:ext>
                    </a:extLst>
                  </a:tr>
                  <a:tr h="535354">
                    <a:tc>
                      <a:txBody>
                        <a:bodyPr/>
                        <a:lstStyle/>
                        <a:p>
                          <a:pPr marL="457200" algn="just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AU" sz="32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</m:rPr>
                                <a:rPr lang="en-AU" sz="32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doIt</m:t>
                              </m:r>
                              <m:d>
                                <m:dPr>
                                  <m:ctrlPr>
                                    <a:rPr lang="en-SG" sz="3200" i="1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320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AU" sz="320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AU" sz="320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AU" sz="3200">
                              <a:solidFill>
                                <a:srgbClr val="C00000"/>
                              </a:solidFill>
                              <a:effectLst/>
                            </a:rPr>
                            <a:t> </a:t>
                          </a:r>
                          <a:endParaRPr lang="en-SG" sz="3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AU" sz="32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(2002+2</m:t>
                              </m:r>
                              <m:r>
                                <a:rPr lang="en-AU" sz="32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AU" sz="32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SG" sz="3200" i="1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320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lg</m:t>
                                  </m:r>
                                </m:fName>
                                <m:e>
                                  <m:r>
                                    <a:rPr lang="en-AU" sz="320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oMath>
                          </a14:m>
                          <a:r>
                            <a:rPr lang="en-AU" sz="3200">
                              <a:solidFill>
                                <a:srgbClr val="C00000"/>
                              </a:solidFill>
                              <a:effectLst/>
                            </a:rPr>
                            <a:t>      (for best case scenario)</a:t>
                          </a:r>
                          <a:endParaRPr lang="en-SG" sz="3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16332771"/>
                      </a:ext>
                    </a:extLst>
                  </a:tr>
                  <a:tr h="535354">
                    <a:tc>
                      <a:txBody>
                        <a:bodyPr/>
                        <a:lstStyle/>
                        <a:p>
                          <a:pPr marL="457200" algn="just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AU" sz="32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</m:rPr>
                                <a:rPr lang="en-AU" sz="32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AU" sz="32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m:rPr>
                                  <m:sty m:val="p"/>
                                </m:rPr>
                                <a:rPr lang="en-AU" sz="32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AU" sz="32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× 2</m:t>
                              </m:r>
                            </m:oMath>
                          </a14:m>
                          <a:r>
                            <a:rPr lang="en-AU" sz="3200">
                              <a:solidFill>
                                <a:srgbClr val="C00000"/>
                              </a:solidFill>
                              <a:effectLst/>
                            </a:rPr>
                            <a:t> </a:t>
                          </a:r>
                          <a:endParaRPr lang="en-SG" sz="3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SG" sz="3200" i="1" smtClean="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320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lg</m:t>
                                  </m:r>
                                </m:fName>
                                <m:e>
                                  <m:r>
                                    <a:rPr lang="en-AU" sz="320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oMath>
                          </a14:m>
                          <a:r>
                            <a:rPr lang="en-AU" sz="3200">
                              <a:solidFill>
                                <a:srgbClr val="C00000"/>
                              </a:solidFill>
                              <a:effectLst/>
                            </a:rPr>
                            <a:t> </a:t>
                          </a:r>
                          <a:endParaRPr lang="en-SG" sz="3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62786203"/>
                      </a:ext>
                    </a:extLst>
                  </a:tr>
                  <a:tr h="535354">
                    <a:tc>
                      <a:txBody>
                        <a:bodyPr/>
                        <a:lstStyle/>
                        <a:p>
                          <a:pPr marL="457200" algn="just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AU" sz="32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end</m:t>
                              </m:r>
                              <m:r>
                                <a:rPr lang="en-AU" sz="32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AU" sz="32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loop</m:t>
                              </m:r>
                            </m:oMath>
                          </a14:m>
                          <a:r>
                            <a:rPr lang="en-AU" sz="3200">
                              <a:solidFill>
                                <a:srgbClr val="C00000"/>
                              </a:solidFill>
                              <a:effectLst/>
                            </a:rPr>
                            <a:t> }</a:t>
                          </a:r>
                          <a:endParaRPr lang="en-SG" sz="3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3200">
                              <a:solidFill>
                                <a:srgbClr val="C00000"/>
                              </a:solidFill>
                              <a:effectLst/>
                            </a:rPr>
                            <a:t> </a:t>
                          </a:r>
                          <a:endParaRPr lang="en-SG" sz="3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848294651"/>
                      </a:ext>
                    </a:extLst>
                  </a:tr>
                  <a:tr h="1070708">
                    <a:tc>
                      <a:txBody>
                        <a:bodyPr/>
                        <a:lstStyle/>
                        <a:p>
                          <a:pPr marL="457200" algn="r">
                            <a:spcAft>
                              <a:spcPts val="0"/>
                            </a:spcAft>
                          </a:pPr>
                          <a:r>
                            <a:rPr lang="en-AU" sz="3200" dirty="0">
                              <a:solidFill>
                                <a:srgbClr val="C00000"/>
                              </a:solidFill>
                              <a:effectLst/>
                            </a:rPr>
                            <a:t>=</a:t>
                          </a:r>
                          <a:endParaRPr lang="en-SG" sz="3200" dirty="0">
                            <a:solidFill>
                              <a:srgbClr val="C00000"/>
                            </a:solidFill>
                            <a:effectLst/>
                          </a:endParaRPr>
                        </a:p>
                        <a:p>
                          <a:pPr marL="457200" algn="r">
                            <a:spcAft>
                              <a:spcPts val="0"/>
                            </a:spcAft>
                          </a:pPr>
                          <a:r>
                            <a:rPr lang="en-AU" sz="3200" dirty="0" smtClean="0">
                              <a:solidFill>
                                <a:srgbClr val="C00000"/>
                              </a:solidFill>
                              <a:effectLst/>
                            </a:rPr>
                            <a:t>=</a:t>
                          </a:r>
                        </a:p>
                        <a:p>
                          <a:pPr marL="457200" algn="r">
                            <a:spcAft>
                              <a:spcPts val="0"/>
                            </a:spcAft>
                          </a:pPr>
                          <a:r>
                            <a:rPr lang="en-AU" sz="3200" b="1" dirty="0" smtClean="0">
                              <a:solidFill>
                                <a:srgbClr val="C00000"/>
                              </a:solidFill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=</a:t>
                          </a:r>
                          <a:endParaRPr lang="en-SG" sz="3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AU" sz="320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SG" sz="3200" i="1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320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lg</m:t>
                                  </m:r>
                                </m:fName>
                                <m:e>
                                  <m:r>
                                    <a:rPr lang="en-AU" sz="320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AU" sz="320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+2002</m:t>
                                  </m:r>
                                  <m:func>
                                    <m:funcPr>
                                      <m:ctrlPr>
                                        <a:rPr lang="en-SG" sz="3200" i="1">
                                          <a:solidFill>
                                            <a:srgbClr val="C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AU" sz="3200">
                                          <a:solidFill>
                                            <a:srgbClr val="C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lg</m:t>
                                      </m:r>
                                    </m:fName>
                                    <m:e>
                                      <m:r>
                                        <a:rPr lang="en-AU" sz="3200">
                                          <a:solidFill>
                                            <a:srgbClr val="C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AU" sz="3200">
                                          <a:solidFill>
                                            <a:srgbClr val="C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  <m:r>
                                        <a:rPr lang="en-AU" sz="3200">
                                          <a:solidFill>
                                            <a:srgbClr val="C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AU" sz="3200">
                                          <a:solidFill>
                                            <a:srgbClr val="C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func>
                                        <m:funcPr>
                                          <m:ctrlPr>
                                            <a:rPr lang="en-SG" sz="3200" i="1">
                                              <a:solidFill>
                                                <a:srgbClr val="C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AU" sz="3200">
                                              <a:solidFill>
                                                <a:srgbClr val="C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lg</m:t>
                                          </m:r>
                                        </m:fName>
                                        <m:e>
                                          <m:r>
                                            <a:rPr lang="en-AU" sz="3200">
                                              <a:solidFill>
                                                <a:srgbClr val="C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</m:func>
                            </m:oMath>
                          </a14:m>
                          <a:r>
                            <a:rPr lang="en-AU" sz="3200" dirty="0">
                              <a:solidFill>
                                <a:srgbClr val="C00000"/>
                              </a:solidFill>
                              <a:effectLst/>
                            </a:rPr>
                            <a:t> </a:t>
                          </a:r>
                          <a:endParaRPr lang="en-SG" sz="3200" dirty="0">
                            <a:solidFill>
                              <a:srgbClr val="C00000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AU" sz="320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1+ 2003</m:t>
                              </m:r>
                              <m:func>
                                <m:funcPr>
                                  <m:ctrlPr>
                                    <a:rPr lang="en-SG" sz="3200" i="1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320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lg</m:t>
                                  </m:r>
                                </m:fName>
                                <m:e>
                                  <m:r>
                                    <a:rPr lang="en-AU" sz="320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AU" sz="320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n-AU" sz="3200"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func>
                                    <m:funcPr>
                                      <m:ctrlPr>
                                        <a:rPr lang="en-SG" sz="3200" i="1">
                                          <a:solidFill>
                                            <a:srgbClr val="C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AU" sz="3200">
                                          <a:solidFill>
                                            <a:srgbClr val="C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lg</m:t>
                                      </m:r>
                                    </m:fName>
                                    <m:e>
                                      <m:r>
                                        <a:rPr lang="en-AU" sz="3200">
                                          <a:solidFill>
                                            <a:srgbClr val="C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func>
                            </m:oMath>
                          </a14:m>
                          <a:r>
                            <a:rPr lang="en-AU" sz="3200" dirty="0">
                              <a:solidFill>
                                <a:srgbClr val="C00000"/>
                              </a:solidFill>
                              <a:effectLst/>
                            </a:rPr>
                            <a:t> </a:t>
                          </a:r>
                          <a:endParaRPr lang="en-SG" sz="3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273876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217D798-1FE8-41A0-9853-D7A9A3CDBB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502704"/>
                  </p:ext>
                </p:extLst>
              </p:nvPr>
            </p:nvGraphicFramePr>
            <p:xfrm>
              <a:off x="219270" y="685799"/>
              <a:ext cx="11504643" cy="5650524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6545852">
                      <a:extLst>
                        <a:ext uri="{9D8B030D-6E8A-4147-A177-3AD203B41FA5}">
                          <a16:colId xmlns:a16="http://schemas.microsoft.com/office/drawing/2014/main" val="4015982259"/>
                        </a:ext>
                      </a:extLst>
                    </a:gridCol>
                    <a:gridCol w="4958791">
                      <a:extLst>
                        <a:ext uri="{9D8B030D-6E8A-4147-A177-3AD203B41FA5}">
                          <a16:colId xmlns:a16="http://schemas.microsoft.com/office/drawing/2014/main" val="3866504953"/>
                        </a:ext>
                      </a:extLst>
                    </a:gridCol>
                  </a:tblGrid>
                  <a:tr h="53535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3200">
                              <a:solidFill>
                                <a:srgbClr val="C00000"/>
                              </a:solidFill>
                              <a:effectLst/>
                            </a:rPr>
                            <a:t> </a:t>
                          </a:r>
                          <a:endParaRPr lang="en-SG" sz="3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3200">
                              <a:solidFill>
                                <a:srgbClr val="C00000"/>
                              </a:solidFill>
                              <a:effectLst/>
                            </a:rPr>
                            <a:t>Cost</a:t>
                          </a:r>
                          <a:endParaRPr lang="en-SG" sz="3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0001798"/>
                      </a:ext>
                    </a:extLst>
                  </a:tr>
                  <a:tr h="53535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3200">
                              <a:solidFill>
                                <a:srgbClr val="C00000"/>
                              </a:solidFill>
                              <a:effectLst/>
                            </a:rPr>
                            <a:t>Algorithm myMethod(int A[], int n) {</a:t>
                          </a:r>
                          <a:endParaRPr lang="en-SG" sz="3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endParaRPr lang="en-SG" sz="3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17852010"/>
                      </a:ext>
                    </a:extLst>
                  </a:tr>
                  <a:tr h="5353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93" t="-221591" r="-75907" b="-7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3200">
                              <a:solidFill>
                                <a:srgbClr val="C00000"/>
                              </a:solidFill>
                              <a:effectLst/>
                            </a:rPr>
                            <a:t>1</a:t>
                          </a:r>
                          <a:endParaRPr lang="en-SG" sz="3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46326828"/>
                      </a:ext>
                    </a:extLst>
                  </a:tr>
                  <a:tr h="5353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93" t="-321591" r="-75907" b="-6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2187" t="-321591" r="-246" b="-6988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7520500"/>
                      </a:ext>
                    </a:extLst>
                  </a:tr>
                  <a:tr h="975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93" t="-231875" r="-75907" b="-28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2187" t="-231875" r="-246" b="-284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6332771"/>
                      </a:ext>
                    </a:extLst>
                  </a:tr>
                  <a:tr h="5353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93" t="-603409" r="-75907" b="-4170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2187" t="-603409" r="-246" b="-4170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2786203"/>
                      </a:ext>
                    </a:extLst>
                  </a:tr>
                  <a:tr h="5353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93" t="-703409" r="-75907" b="-3170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AU" sz="3200">
                              <a:solidFill>
                                <a:srgbClr val="C00000"/>
                              </a:solidFill>
                              <a:effectLst/>
                            </a:rPr>
                            <a:t> </a:t>
                          </a:r>
                          <a:endParaRPr lang="en-SG" sz="3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848294651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pPr marL="457200" algn="r">
                            <a:spcAft>
                              <a:spcPts val="0"/>
                            </a:spcAft>
                          </a:pPr>
                          <a:r>
                            <a:rPr lang="en-AU" sz="3200" dirty="0">
                              <a:solidFill>
                                <a:srgbClr val="C00000"/>
                              </a:solidFill>
                              <a:effectLst/>
                            </a:rPr>
                            <a:t>=</a:t>
                          </a:r>
                          <a:endParaRPr lang="en-SG" sz="3200" dirty="0">
                            <a:solidFill>
                              <a:srgbClr val="C00000"/>
                            </a:solidFill>
                            <a:effectLst/>
                          </a:endParaRPr>
                        </a:p>
                        <a:p>
                          <a:pPr marL="457200" algn="r">
                            <a:spcAft>
                              <a:spcPts val="0"/>
                            </a:spcAft>
                          </a:pPr>
                          <a:r>
                            <a:rPr lang="en-AU" sz="3200" dirty="0" smtClean="0">
                              <a:solidFill>
                                <a:srgbClr val="C00000"/>
                              </a:solidFill>
                              <a:effectLst/>
                            </a:rPr>
                            <a:t>=</a:t>
                          </a:r>
                        </a:p>
                        <a:p>
                          <a:pPr marL="457200" algn="r">
                            <a:spcAft>
                              <a:spcPts val="0"/>
                            </a:spcAft>
                          </a:pPr>
                          <a:r>
                            <a:rPr lang="en-AU" sz="3200" b="1" dirty="0" smtClean="0">
                              <a:solidFill>
                                <a:srgbClr val="C00000"/>
                              </a:solidFill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</a:rPr>
                            <a:t>=</a:t>
                          </a:r>
                          <a:endParaRPr lang="en-SG" sz="3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PMingLiU" panose="02020500000000000000" pitchFamily="18" charset="-12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2187" t="-294583" r="-246" b="-1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73876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4E2690-DC2E-44CD-92E5-3AD139816F14}"/>
                  </a:ext>
                </a:extLst>
              </p:cNvPr>
              <p:cNvSpPr txBox="1"/>
              <p:nvPr/>
            </p:nvSpPr>
            <p:spPr>
              <a:xfrm>
                <a:off x="481066" y="5143486"/>
                <a:ext cx="5663832" cy="95410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b="1" dirty="0">
                    <a:solidFill>
                      <a:srgbClr val="C00000"/>
                    </a:solidFill>
                  </a:rPr>
                  <a:t>For best-case scenario, the efficiency of </a:t>
                </a:r>
                <a:r>
                  <a:rPr lang="en-SG" sz="2800" b="1" dirty="0" err="1">
                    <a:solidFill>
                      <a:srgbClr val="C00000"/>
                    </a:solidFill>
                  </a:rPr>
                  <a:t>myMethod</a:t>
                </a:r>
                <a:r>
                  <a:rPr lang="en-SG" sz="2800" b="1" dirty="0">
                    <a:solidFill>
                      <a:srgbClr val="C00000"/>
                    </a:solidFill>
                  </a:rPr>
                  <a:t>() is </a:t>
                </a:r>
                <a14:m>
                  <m:oMath xmlns:m="http://schemas.openxmlformats.org/officeDocument/2006/math">
                    <m:r>
                      <a:rPr lang="en-SG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SG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SG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SG" sz="28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𝐥𝐠</m:t>
                        </m:r>
                      </m:fName>
                      <m:e>
                        <m:r>
                          <a:rPr lang="en-SG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SG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SG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4E2690-DC2E-44CD-92E5-3AD139816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66" y="5143486"/>
                <a:ext cx="5663832" cy="954107"/>
              </a:xfrm>
              <a:prstGeom prst="rect">
                <a:avLst/>
              </a:prstGeom>
              <a:blipFill>
                <a:blip r:embed="rId3"/>
                <a:stretch>
                  <a:fillRect l="-1396" t="-5696" r="-3115" b="-1708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37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5B414-AB44-4B02-ABB2-863C8359D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C00000"/>
                </a:solidFill>
              </a:rPr>
              <a:t>Recursion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FFB01-F8FB-472C-95E9-4D069EAD93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14940-4720-4915-AD7C-7648948A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EBE5-F8BB-EF46-AFA0-CBCACF311039}" type="datetime2">
              <a:rPr lang="en-US" smtClean="0"/>
              <a:t>Tuesday, July 14,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04F0C-7F42-4B39-84BD-31A12732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CSCI203 - Algorithms and Data Structures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FD4DB-F40B-4B0D-9A2D-62FD0D5B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9A180881-C3A8-4184-BCDF-F2CDC37C681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124" y="1467303"/>
            <a:ext cx="2873461" cy="433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3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A7D55E-ECDE-41A0-A337-83AE637A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6FF7-29F6-F243-B507-09A3F2654BE2}" type="datetime2">
              <a:rPr lang="en-US" smtClean="0"/>
              <a:t>Tuesday, July 14,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75C277-FF05-4CEC-AEF2-FE793B56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CSCI203 - Algorithms and Data Structures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FBDEA-093F-4FE7-A53C-7D993DC8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1B44FB-C9A7-40B2-AE94-23FA7D557590}"/>
              </a:ext>
            </a:extLst>
          </p:cNvPr>
          <p:cNvSpPr/>
          <p:nvPr/>
        </p:nvSpPr>
        <p:spPr>
          <a:xfrm>
            <a:off x="838200" y="468278"/>
            <a:ext cx="10515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>
                <a:latin typeface="Verdana" panose="020B060403050404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Your lecturer is a funny guy; given an unsorted list of numbers, he will use the following recursive search algorithm to do the search:</a:t>
            </a:r>
            <a:endParaRPr lang="en-S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D80DC6-A0E6-4F65-8244-45DBA4E2D9F6}"/>
                  </a:ext>
                </a:extLst>
              </p:cNvPr>
              <p:cNvSpPr/>
              <p:nvPr/>
            </p:nvSpPr>
            <p:spPr>
              <a:xfrm>
                <a:off x="1752600" y="1853273"/>
                <a:ext cx="8686800" cy="4522392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457200"/>
                <a:r>
                  <a:rPr lang="en-AU" b="1" dirty="0">
                    <a:latin typeface="Courier"/>
                    <a:ea typeface="PMingLiU" panose="02020500000000000000" pitchFamily="18" charset="-120"/>
                  </a:rPr>
                  <a:t>SearchUnsortedList ( L, target, first, last)</a:t>
                </a:r>
                <a:endParaRPr lang="en-SG" sz="1200" b="1" dirty="0"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  <a:p>
                <a:pPr marL="457200"/>
                <a:r>
                  <a:rPr lang="en-AU" b="1" dirty="0">
                    <a:latin typeface="Courier"/>
                    <a:ea typeface="PMingLiU" panose="02020500000000000000" pitchFamily="18" charset="-120"/>
                  </a:rPr>
                  <a:t>If (last – first) &lt; 1 then</a:t>
                </a:r>
                <a:endParaRPr lang="en-SG" sz="1200" b="1" dirty="0"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  <a:p>
                <a:pPr marL="457200"/>
                <a:r>
                  <a:rPr lang="en-AU" b="1" dirty="0">
                    <a:latin typeface="Courier"/>
                    <a:ea typeface="PMingLiU" panose="02020500000000000000" pitchFamily="18" charset="-120"/>
                  </a:rPr>
                  <a:t>	If L[first] = target then</a:t>
                </a:r>
                <a:endParaRPr lang="en-SG" sz="1200" b="1" dirty="0"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  <a:p>
                <a:pPr marL="914400" indent="457200"/>
                <a:r>
                  <a:rPr lang="en-AU" b="1" dirty="0">
                    <a:latin typeface="Courier"/>
                    <a:ea typeface="PMingLiU" panose="02020500000000000000" pitchFamily="18" charset="-120"/>
                  </a:rPr>
                  <a:t>Return true	// target if found</a:t>
                </a:r>
                <a:endParaRPr lang="en-SG" sz="1200" b="1" dirty="0"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  <a:p>
                <a:pPr marL="457200"/>
                <a:r>
                  <a:rPr lang="en-AU" b="1" dirty="0">
                    <a:latin typeface="Courier"/>
                    <a:ea typeface="PMingLiU" panose="02020500000000000000" pitchFamily="18" charset="-120"/>
                  </a:rPr>
                  <a:t>	Else </a:t>
                </a:r>
                <a:endParaRPr lang="en-SG" sz="1200" b="1" dirty="0"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  <a:p>
                <a:pPr marL="914400" indent="457200"/>
                <a:r>
                  <a:rPr lang="en-AU" b="1" dirty="0">
                    <a:latin typeface="Courier"/>
                    <a:ea typeface="PMingLiU" panose="02020500000000000000" pitchFamily="18" charset="-120"/>
                  </a:rPr>
                  <a:t>Return false	// target is not found</a:t>
                </a:r>
                <a:endParaRPr lang="en-SG" sz="1200" b="1" dirty="0"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  <a:p>
                <a:pPr marL="457200"/>
                <a:r>
                  <a:rPr lang="en-AU" b="1" dirty="0">
                    <a:latin typeface="Courier"/>
                    <a:ea typeface="PMingLiU" panose="02020500000000000000" pitchFamily="18" charset="-120"/>
                  </a:rPr>
                  <a:t>	</a:t>
                </a:r>
                <a:r>
                  <a:rPr lang="en-AU" b="1" dirty="0" err="1">
                    <a:latin typeface="Courier"/>
                    <a:ea typeface="PMingLiU" panose="02020500000000000000" pitchFamily="18" charset="-120"/>
                  </a:rPr>
                  <a:t>EndIf</a:t>
                </a:r>
                <a:endParaRPr lang="en-SG" sz="1200" b="1" dirty="0"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  <a:p>
                <a:pPr marL="457200"/>
                <a:r>
                  <a:rPr lang="en-AU" b="1" dirty="0" err="1">
                    <a:latin typeface="Courier"/>
                    <a:ea typeface="PMingLiU" panose="02020500000000000000" pitchFamily="18" charset="-120"/>
                  </a:rPr>
                  <a:t>EndIf</a:t>
                </a:r>
                <a:endParaRPr lang="en-SG" sz="1200" b="1" dirty="0"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  <a:p>
                <a:pPr marL="457200"/>
                <a:r>
                  <a:rPr lang="en-AU" b="1" dirty="0">
                    <a:latin typeface="Courier"/>
                    <a:ea typeface="PMingLiU" panose="02020500000000000000" pitchFamily="18" charset="-120"/>
                  </a:rPr>
                  <a:t>If </a:t>
                </a:r>
                <a14:m>
                  <m:oMath xmlns:m="http://schemas.openxmlformats.org/officeDocument/2006/math">
                    <m:r>
                      <a:rPr lang="en-AU" b="1" i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𝑺𝒆𝒂𝒓𝒄𝒉𝑼𝒏𝒔𝒐𝒓𝒕𝒆𝒅𝑳𝒊𝒔𝒕</m:t>
                    </m:r>
                    <m:r>
                      <a:rPr lang="en-AU" b="1" i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 </m:t>
                    </m:r>
                    <m:d>
                      <m:dPr>
                        <m:ctrlPr>
                          <a:rPr lang="en-SG" b="1" i="1">
                            <a:latin typeface="Cambria Math" panose="02040503050406030204" pitchFamily="18" charset="0"/>
                            <a:ea typeface="PMingLiU" panose="02020500000000000000" pitchFamily="18" charset="-120"/>
                          </a:rPr>
                        </m:ctrlPr>
                      </m:dPr>
                      <m:e>
                        <m:r>
                          <a:rPr lang="en-AU" b="1" i="1">
                            <a:latin typeface="Cambria Math" panose="02040503050406030204" pitchFamily="18" charset="0"/>
                            <a:ea typeface="PMingLiU" panose="02020500000000000000" pitchFamily="18" charset="-120"/>
                          </a:rPr>
                          <m:t> </m:t>
                        </m:r>
                        <m:r>
                          <a:rPr lang="en-AU" b="1" i="1">
                            <a:latin typeface="Cambria Math" panose="02040503050406030204" pitchFamily="18" charset="0"/>
                            <a:ea typeface="PMingLiU" panose="02020500000000000000" pitchFamily="18" charset="-120"/>
                          </a:rPr>
                          <m:t>𝑳</m:t>
                        </m:r>
                        <m:r>
                          <a:rPr lang="en-AU" b="1" i="1">
                            <a:latin typeface="Cambria Math" panose="02040503050406030204" pitchFamily="18" charset="0"/>
                            <a:ea typeface="PMingLiU" panose="02020500000000000000" pitchFamily="18" charset="-120"/>
                          </a:rPr>
                          <m:t>, </m:t>
                        </m:r>
                        <m:r>
                          <a:rPr lang="en-AU" b="1" i="1">
                            <a:latin typeface="Cambria Math" panose="02040503050406030204" pitchFamily="18" charset="0"/>
                            <a:ea typeface="PMingLiU" panose="02020500000000000000" pitchFamily="18" charset="-120"/>
                          </a:rPr>
                          <m:t>𝒕𝒂𝒓𝒈𝒆𝒕</m:t>
                        </m:r>
                        <m:r>
                          <a:rPr lang="en-AU" b="1" i="1">
                            <a:latin typeface="Cambria Math" panose="02040503050406030204" pitchFamily="18" charset="0"/>
                            <a:ea typeface="PMingLiU" panose="02020500000000000000" pitchFamily="18" charset="-120"/>
                          </a:rPr>
                          <m:t>, </m:t>
                        </m:r>
                        <m:r>
                          <a:rPr lang="en-AU" b="1" i="1">
                            <a:latin typeface="Cambria Math" panose="02040503050406030204" pitchFamily="18" charset="0"/>
                            <a:ea typeface="PMingLiU" panose="02020500000000000000" pitchFamily="18" charset="-120"/>
                          </a:rPr>
                          <m:t>𝒇𝒊𝒓𝒔𝒕</m:t>
                        </m:r>
                        <m:r>
                          <a:rPr lang="en-AU" b="1" i="1">
                            <a:latin typeface="Cambria Math" panose="02040503050406030204" pitchFamily="18" charset="0"/>
                            <a:ea typeface="PMingLiU" panose="02020500000000000000" pitchFamily="18" charset="-120"/>
                          </a:rPr>
                          <m:t>, 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SG" b="1" i="1"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SG" b="1" i="1">
                                    <a:latin typeface="Cambria Math" panose="02040503050406030204" pitchFamily="18" charset="0"/>
                                    <a:ea typeface="PMingLiU" panose="02020500000000000000" pitchFamily="18" charset="-120"/>
                                  </a:rPr>
                                </m:ctrlPr>
                              </m:fPr>
                              <m:num>
                                <m:r>
                                  <a:rPr lang="en-AU" b="1" i="1">
                                    <a:latin typeface="Cambria Math" panose="02040503050406030204" pitchFamily="18" charset="0"/>
                                    <a:ea typeface="PMingLiU" panose="02020500000000000000" pitchFamily="18" charset="-120"/>
                                  </a:rPr>
                                  <m:t>𝒇𝒊𝒓𝒔𝒕</m:t>
                                </m:r>
                                <m:r>
                                  <a:rPr lang="en-AU" b="1" i="1">
                                    <a:latin typeface="Cambria Math" panose="02040503050406030204" pitchFamily="18" charset="0"/>
                                    <a:ea typeface="PMingLiU" panose="02020500000000000000" pitchFamily="18" charset="-120"/>
                                  </a:rPr>
                                  <m:t>+</m:t>
                                </m:r>
                                <m:r>
                                  <a:rPr lang="en-AU" b="1" i="1">
                                    <a:latin typeface="Cambria Math" panose="02040503050406030204" pitchFamily="18" charset="0"/>
                                    <a:ea typeface="PMingLiU" panose="02020500000000000000" pitchFamily="18" charset="-120"/>
                                  </a:rPr>
                                  <m:t>𝒍𝒂𝒔𝒕</m:t>
                                </m:r>
                              </m:num>
                              <m:den>
                                <m:r>
                                  <a:rPr lang="en-AU" b="1" i="1">
                                    <a:latin typeface="Cambria Math" panose="02040503050406030204" pitchFamily="18" charset="0"/>
                                    <a:ea typeface="PMingLiU" panose="02020500000000000000" pitchFamily="18" charset="-12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AU" b="1" i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= </m:t>
                    </m:r>
                    <m:r>
                      <a:rPr lang="en-AU" b="1" i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𝒕𝒓𝒖𝒆</m:t>
                    </m:r>
                  </m:oMath>
                </a14:m>
                <a:r>
                  <a:rPr lang="en-AU" b="1" dirty="0">
                    <a:latin typeface="Courier"/>
                    <a:ea typeface="PMingLiU" panose="02020500000000000000" pitchFamily="18" charset="-120"/>
                  </a:rPr>
                  <a:t> then</a:t>
                </a:r>
                <a:endParaRPr lang="en-SG" sz="1200" b="1" dirty="0"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  <a:p>
                <a:pPr marL="457200"/>
                <a:r>
                  <a:rPr lang="en-AU" b="1" dirty="0">
                    <a:latin typeface="Courier"/>
                    <a:ea typeface="PMingLiU" panose="02020500000000000000" pitchFamily="18" charset="-120"/>
                  </a:rPr>
                  <a:t>	Return true		// target is found</a:t>
                </a:r>
                <a:endParaRPr lang="en-SG" sz="1200" b="1" dirty="0"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  <a:p>
                <a:pPr marL="457200"/>
                <a:r>
                  <a:rPr lang="en-AU" b="1" dirty="0" err="1">
                    <a:latin typeface="Courier"/>
                    <a:ea typeface="PMingLiU" panose="02020500000000000000" pitchFamily="18" charset="-120"/>
                  </a:rPr>
                  <a:t>EndIf</a:t>
                </a:r>
                <a:endParaRPr lang="en-SG" sz="1200" b="1" dirty="0"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  <a:p>
                <a:pPr marL="457200"/>
                <a:r>
                  <a:rPr lang="en-AU" b="1" dirty="0">
                    <a:latin typeface="Courier"/>
                    <a:ea typeface="PMingLiU" panose="02020500000000000000" pitchFamily="18" charset="-120"/>
                  </a:rPr>
                  <a:t>If </a:t>
                </a:r>
                <a14:m>
                  <m:oMath xmlns:m="http://schemas.openxmlformats.org/officeDocument/2006/math">
                    <m:r>
                      <a:rPr lang="en-AU" b="1" i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𝑺𝒆𝒂𝒓𝒄𝒉𝑼𝒏𝒔𝒐𝒓𝒕𝒆𝒅𝑳𝒊𝒔𝒕</m:t>
                    </m:r>
                    <m:r>
                      <a:rPr lang="en-AU" b="1" i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 </m:t>
                    </m:r>
                    <m:d>
                      <m:dPr>
                        <m:ctrlPr>
                          <a:rPr lang="en-SG" b="1" i="1">
                            <a:latin typeface="Cambria Math" panose="02040503050406030204" pitchFamily="18" charset="0"/>
                            <a:ea typeface="PMingLiU" panose="02020500000000000000" pitchFamily="18" charset="-120"/>
                          </a:rPr>
                        </m:ctrlPr>
                      </m:dPr>
                      <m:e>
                        <m:r>
                          <a:rPr lang="en-AU" b="1" i="1">
                            <a:latin typeface="Cambria Math" panose="02040503050406030204" pitchFamily="18" charset="0"/>
                            <a:ea typeface="PMingLiU" panose="02020500000000000000" pitchFamily="18" charset="-120"/>
                          </a:rPr>
                          <m:t> </m:t>
                        </m:r>
                        <m:r>
                          <a:rPr lang="en-AU" b="1" i="1">
                            <a:latin typeface="Cambria Math" panose="02040503050406030204" pitchFamily="18" charset="0"/>
                            <a:ea typeface="PMingLiU" panose="02020500000000000000" pitchFamily="18" charset="-120"/>
                          </a:rPr>
                          <m:t>𝑳</m:t>
                        </m:r>
                        <m:r>
                          <a:rPr lang="en-AU" b="1" i="1">
                            <a:latin typeface="Cambria Math" panose="02040503050406030204" pitchFamily="18" charset="0"/>
                            <a:ea typeface="PMingLiU" panose="02020500000000000000" pitchFamily="18" charset="-120"/>
                          </a:rPr>
                          <m:t>, </m:t>
                        </m:r>
                        <m:r>
                          <a:rPr lang="en-AU" b="1" i="1">
                            <a:latin typeface="Cambria Math" panose="02040503050406030204" pitchFamily="18" charset="0"/>
                            <a:ea typeface="PMingLiU" panose="02020500000000000000" pitchFamily="18" charset="-120"/>
                          </a:rPr>
                          <m:t>𝒕𝒂𝒓𝒈𝒆𝒕</m:t>
                        </m:r>
                        <m:r>
                          <a:rPr lang="en-AU" b="1" i="1">
                            <a:latin typeface="Cambria Math" panose="02040503050406030204" pitchFamily="18" charset="0"/>
                            <a:ea typeface="PMingLiU" panose="02020500000000000000" pitchFamily="18" charset="-120"/>
                          </a:rPr>
                          <m:t>, 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SG" b="1" i="1"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SG" b="1" i="1">
                                    <a:latin typeface="Cambria Math" panose="02040503050406030204" pitchFamily="18" charset="0"/>
                                    <a:ea typeface="PMingLiU" panose="02020500000000000000" pitchFamily="18" charset="-120"/>
                                  </a:rPr>
                                </m:ctrlPr>
                              </m:fPr>
                              <m:num>
                                <m:r>
                                  <a:rPr lang="en-AU" b="1" i="1">
                                    <a:latin typeface="Cambria Math" panose="02040503050406030204" pitchFamily="18" charset="0"/>
                                    <a:ea typeface="PMingLiU" panose="02020500000000000000" pitchFamily="18" charset="-120"/>
                                  </a:rPr>
                                  <m:t>𝒇𝒊𝒓𝒔𝒕</m:t>
                                </m:r>
                                <m:r>
                                  <a:rPr lang="en-AU" b="1" i="1">
                                    <a:latin typeface="Cambria Math" panose="02040503050406030204" pitchFamily="18" charset="0"/>
                                    <a:ea typeface="PMingLiU" panose="02020500000000000000" pitchFamily="18" charset="-120"/>
                                  </a:rPr>
                                  <m:t>+</m:t>
                                </m:r>
                                <m:r>
                                  <a:rPr lang="en-AU" b="1" i="1">
                                    <a:latin typeface="Cambria Math" panose="02040503050406030204" pitchFamily="18" charset="0"/>
                                    <a:ea typeface="PMingLiU" panose="02020500000000000000" pitchFamily="18" charset="-120"/>
                                  </a:rPr>
                                  <m:t>𝒍𝒂𝒔𝒕</m:t>
                                </m:r>
                              </m:num>
                              <m:den>
                                <m:r>
                                  <a:rPr lang="en-AU" b="1" i="1">
                                    <a:latin typeface="Cambria Math" panose="02040503050406030204" pitchFamily="18" charset="0"/>
                                    <a:ea typeface="PMingLiU" panose="02020500000000000000" pitchFamily="18" charset="-12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  <m:r>
                          <a:rPr lang="en-AU" b="1" i="1">
                            <a:latin typeface="Cambria Math" panose="02040503050406030204" pitchFamily="18" charset="0"/>
                            <a:ea typeface="PMingLiU" panose="02020500000000000000" pitchFamily="18" charset="-120"/>
                          </a:rPr>
                          <m:t>+</m:t>
                        </m:r>
                        <m:r>
                          <a:rPr lang="en-AU" b="1" i="1">
                            <a:latin typeface="Cambria Math" panose="02040503050406030204" pitchFamily="18" charset="0"/>
                            <a:ea typeface="PMingLiU" panose="02020500000000000000" pitchFamily="18" charset="-120"/>
                          </a:rPr>
                          <m:t>𝟏</m:t>
                        </m:r>
                        <m:r>
                          <a:rPr lang="en-AU" b="1" i="1">
                            <a:latin typeface="Cambria Math" panose="02040503050406030204" pitchFamily="18" charset="0"/>
                            <a:ea typeface="PMingLiU" panose="02020500000000000000" pitchFamily="18" charset="-120"/>
                          </a:rPr>
                          <m:t>, </m:t>
                        </m:r>
                        <m:r>
                          <a:rPr lang="en-AU" b="1" i="1">
                            <a:latin typeface="Cambria Math" panose="02040503050406030204" pitchFamily="18" charset="0"/>
                            <a:ea typeface="PMingLiU" panose="02020500000000000000" pitchFamily="18" charset="-120"/>
                          </a:rPr>
                          <m:t>𝒍𝒂𝒔𝒕</m:t>
                        </m:r>
                      </m:e>
                    </m:d>
                    <m:r>
                      <a:rPr lang="en-AU" b="1" i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= </m:t>
                    </m:r>
                    <m:r>
                      <a:rPr lang="en-AU" b="1" i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𝒕𝒓𝒖𝒆</m:t>
                    </m:r>
                  </m:oMath>
                </a14:m>
                <a:r>
                  <a:rPr lang="en-AU" b="1" dirty="0">
                    <a:latin typeface="Courier"/>
                    <a:ea typeface="PMingLiU" panose="02020500000000000000" pitchFamily="18" charset="-120"/>
                  </a:rPr>
                  <a:t> then</a:t>
                </a:r>
                <a:endParaRPr lang="en-SG" sz="1200" b="1" dirty="0"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  <a:p>
                <a:pPr marL="457200" indent="457200"/>
                <a:r>
                  <a:rPr lang="en-AU" b="1" dirty="0">
                    <a:latin typeface="Courier"/>
                    <a:ea typeface="PMingLiU" panose="02020500000000000000" pitchFamily="18" charset="-120"/>
                  </a:rPr>
                  <a:t>Return true		// target is found</a:t>
                </a:r>
                <a:endParaRPr lang="en-SG" sz="1200" b="1" dirty="0"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  <a:p>
                <a:pPr marL="457200"/>
                <a:r>
                  <a:rPr lang="en-AU" b="1" dirty="0">
                    <a:latin typeface="Courier"/>
                    <a:ea typeface="PMingLiU" panose="02020500000000000000" pitchFamily="18" charset="-120"/>
                  </a:rPr>
                  <a:t>Endif</a:t>
                </a:r>
                <a:endParaRPr lang="en-SG" sz="1200" b="1" dirty="0"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  <a:p>
                <a:pPr marL="457200"/>
                <a:r>
                  <a:rPr lang="en-AU" b="1" dirty="0">
                    <a:latin typeface="Courier"/>
                    <a:ea typeface="PMingLiU" panose="02020500000000000000" pitchFamily="18" charset="-120"/>
                  </a:rPr>
                  <a:t>Return false			// target is not found</a:t>
                </a:r>
                <a:endParaRPr lang="en-SG" sz="1200" b="1" dirty="0"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D80DC6-A0E6-4F65-8244-45DBA4E2D9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853273"/>
                <a:ext cx="8686800" cy="4522392"/>
              </a:xfrm>
              <a:prstGeom prst="rect">
                <a:avLst/>
              </a:prstGeom>
              <a:blipFill>
                <a:blip r:embed="rId2"/>
                <a:stretch>
                  <a:fillRect t="-403" b="-1210"/>
                </a:stretch>
              </a:blip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32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B218A-18BA-449B-85DC-015E7115D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6FF7-29F6-F243-B507-09A3F2654BE2}" type="datetime2">
              <a:rPr lang="en-US" smtClean="0"/>
              <a:t>Tuesday, July 14,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98249-13F7-4916-8A52-55775E12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CSCI203 - Algorithms and Data Structures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4BFF7-9F5B-41C1-92AE-BA5A3ED6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8F9B035-003C-4CCF-B9F9-07B855A5A8AC}"/>
                  </a:ext>
                </a:extLst>
              </p:cNvPr>
              <p:cNvSpPr/>
              <p:nvPr/>
            </p:nvSpPr>
            <p:spPr>
              <a:xfrm>
                <a:off x="838200" y="579312"/>
                <a:ext cx="10515600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>
                  <a:buFont typeface="+mj-lt"/>
                  <a:buAutoNum type="alphaLcParenR"/>
                </a:pPr>
                <a:r>
                  <a:rPr lang="en-AU" sz="3200" dirty="0" err="1">
                    <a:latin typeface="Verdana" panose="020B0604030504040204" pitchFamily="34" charset="0"/>
                    <a:ea typeface="PMingLiU" panose="02020500000000000000" pitchFamily="18" charset="-120"/>
                  </a:rPr>
                  <a:t>Analyze</a:t>
                </a:r>
                <a:r>
                  <a:rPr lang="en-AU" sz="3200" dirty="0">
                    <a:latin typeface="Verdana" panose="020B0604030504040204" pitchFamily="34" charset="0"/>
                    <a:ea typeface="PMingLiU" panose="02020500000000000000" pitchFamily="18" charset="-120"/>
                  </a:rPr>
                  <a:t> the </a:t>
                </a:r>
                <a:r>
                  <a:rPr lang="en-AU" sz="3200" b="1" dirty="0">
                    <a:latin typeface="Verdana" panose="020B0604030504040204" pitchFamily="34" charset="0"/>
                    <a:ea typeface="PMingLiU" panose="02020500000000000000" pitchFamily="18" charset="-120"/>
                  </a:rPr>
                  <a:t>worst-case</a:t>
                </a:r>
                <a:r>
                  <a:rPr lang="en-AU" sz="3200" dirty="0">
                    <a:latin typeface="Verdana" panose="020B0604030504040204" pitchFamily="34" charset="0"/>
                    <a:ea typeface="PMingLiU" panose="02020500000000000000" pitchFamily="18" charset="-120"/>
                  </a:rPr>
                  <a:t> asymptotic complexity of the algorithm your lecturer uses. Give the worst-case running time in terms of </a:t>
                </a:r>
                <a14:m>
                  <m:oMath xmlns:m="http://schemas.openxmlformats.org/officeDocument/2006/math">
                    <m:r>
                      <a:rPr lang="en-AU" sz="3200" b="1" i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𝚯</m:t>
                    </m:r>
                  </m:oMath>
                </a14:m>
                <a:r>
                  <a:rPr lang="en-AU" sz="3200" dirty="0">
                    <a:latin typeface="Verdana" panose="020B0604030504040204" pitchFamily="34" charset="0"/>
                    <a:ea typeface="PMingLiU" panose="02020500000000000000" pitchFamily="18" charset="-120"/>
                  </a:rPr>
                  <a:t> notation.</a:t>
                </a:r>
              </a:p>
              <a:p>
                <a:endParaRPr lang="en-SG" sz="3200" dirty="0"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AU" sz="3200" dirty="0">
                    <a:latin typeface="Verdana" panose="020B0604030504040204" pitchFamily="34" charset="0"/>
                    <a:ea typeface="PMingLiU" panose="02020500000000000000" pitchFamily="18" charset="-120"/>
                  </a:rPr>
                  <a:t>How does this algorithm compare to the algorithm that simply linearly iterates through the list to look for the target?</a:t>
                </a:r>
                <a:endParaRPr lang="en-SG" sz="3200" dirty="0"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8F9B035-003C-4CCF-B9F9-07B855A5A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79312"/>
                <a:ext cx="10515600" cy="3539430"/>
              </a:xfrm>
              <a:prstGeom prst="rect">
                <a:avLst/>
              </a:prstGeom>
              <a:blipFill>
                <a:blip r:embed="rId2"/>
                <a:stretch>
                  <a:fillRect l="-1507" t="-2410" r="-2493" b="-44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70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4E51F-A7FC-43EE-87A6-4B221E006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7322" y="2855067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20</a:t>
            </a:r>
            <a:r>
              <a:rPr lang="en-US" sz="3200" kern="1200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minutes to discuss</a:t>
            </a:r>
            <a:endParaRPr lang="en-US" sz="3200" kern="12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ABC28-B645-45C8-BC1F-C5FAB214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DB4194E0-7DBC-427D-A19D-8437E3CFC0A5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25</a:t>
            </a:fld>
            <a:endParaRPr lang="en-US" sz="150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552" y="1152144"/>
            <a:ext cx="2438400" cy="399097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CSCI203 - Algorithm and Data Structure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CD0B-5776-4017-8CF1-FD4A824445F7}" type="datetime3">
              <a:rPr lang="en-US" smtClean="0"/>
              <a:t>14 July 2020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758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84BA58-A379-4D08-8FB3-1978DAA7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6FF7-29F6-F243-B507-09A3F2654BE2}" type="datetime2">
              <a:rPr lang="en-US" smtClean="0"/>
              <a:t>Tuesday, July 14,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5E6991-EF47-45C4-8E60-4FAF563A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CSCI203 - Algorithms and Data Structures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B0537-F0B5-4D98-BFC4-D2DD43B6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10A64E-C324-4D6F-89A5-AB8EBE8FFE12}"/>
              </a:ext>
            </a:extLst>
          </p:cNvPr>
          <p:cNvSpPr/>
          <p:nvPr/>
        </p:nvSpPr>
        <p:spPr>
          <a:xfrm>
            <a:off x="838200" y="527264"/>
            <a:ext cx="1051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AU" sz="2800" dirty="0">
                <a:solidFill>
                  <a:srgbClr val="C00000"/>
                </a:solidFill>
                <a:latin typeface="Verdana" panose="020B0604030504040204" pitchFamily="34" charset="0"/>
                <a:ea typeface="PMingLiU" panose="02020500000000000000" pitchFamily="18" charset="-120"/>
              </a:rPr>
              <a:t>The algorithm is given an array </a:t>
            </a:r>
            <a:r>
              <a:rPr lang="en-AU" sz="2800" i="1" dirty="0">
                <a:solidFill>
                  <a:srgbClr val="C00000"/>
                </a:solidFill>
                <a:latin typeface="Verdana" panose="020B0604030504040204" pitchFamily="34" charset="0"/>
                <a:ea typeface="PMingLiU" panose="02020500000000000000" pitchFamily="18" charset="-120"/>
              </a:rPr>
              <a:t>L</a:t>
            </a:r>
            <a:r>
              <a:rPr lang="en-AU" sz="2800" dirty="0">
                <a:solidFill>
                  <a:srgbClr val="C00000"/>
                </a:solidFill>
                <a:latin typeface="Verdana" panose="020B0604030504040204" pitchFamily="34" charset="0"/>
                <a:ea typeface="PMingLiU" panose="02020500000000000000" pitchFamily="18" charset="-120"/>
              </a:rPr>
              <a:t> of </a:t>
            </a:r>
            <a:r>
              <a:rPr lang="en-AU" sz="2800" i="1" dirty="0">
                <a:solidFill>
                  <a:srgbClr val="C00000"/>
                </a:solidFill>
                <a:latin typeface="Verdana" panose="020B0604030504040204" pitchFamily="34" charset="0"/>
                <a:ea typeface="PMingLiU" panose="02020500000000000000" pitchFamily="18" charset="-120"/>
              </a:rPr>
              <a:t>n</a:t>
            </a:r>
            <a:r>
              <a:rPr lang="en-AU" sz="2800" dirty="0">
                <a:solidFill>
                  <a:srgbClr val="C00000"/>
                </a:solidFill>
                <a:latin typeface="Verdana" panose="020B0604030504040204" pitchFamily="34" charset="0"/>
                <a:ea typeface="PMingLiU" panose="02020500000000000000" pitchFamily="18" charset="-120"/>
              </a:rPr>
              <a:t> unsorted numbers and a </a:t>
            </a:r>
            <a:r>
              <a:rPr lang="en-AU" sz="2800" i="1" dirty="0">
                <a:solidFill>
                  <a:srgbClr val="C00000"/>
                </a:solidFill>
                <a:latin typeface="Verdana" panose="020B0604030504040204" pitchFamily="34" charset="0"/>
                <a:ea typeface="PMingLiU" panose="02020500000000000000" pitchFamily="18" charset="-120"/>
              </a:rPr>
              <a:t>target</a:t>
            </a:r>
            <a:r>
              <a:rPr lang="en-AU" sz="2800" dirty="0">
                <a:solidFill>
                  <a:srgbClr val="C00000"/>
                </a:solidFill>
                <a:latin typeface="Verdana" panose="020B0604030504040204" pitchFamily="34" charset="0"/>
                <a:ea typeface="PMingLiU" panose="02020500000000000000" pitchFamily="18" charset="-120"/>
              </a:rPr>
              <a:t> number. The first ‘if’ statement will take constant time since it will return a </a:t>
            </a:r>
            <a:r>
              <a:rPr lang="en-AU" sz="2800" i="1" dirty="0">
                <a:solidFill>
                  <a:srgbClr val="C00000"/>
                </a:solidFill>
                <a:latin typeface="Verdana" panose="020B0604030504040204" pitchFamily="34" charset="0"/>
                <a:ea typeface="PMingLiU" panose="02020500000000000000" pitchFamily="18" charset="-120"/>
              </a:rPr>
              <a:t>true</a:t>
            </a:r>
            <a:r>
              <a:rPr lang="en-AU" sz="2800" dirty="0">
                <a:solidFill>
                  <a:srgbClr val="C00000"/>
                </a:solidFill>
                <a:latin typeface="Verdana" panose="020B0604030504040204" pitchFamily="34" charset="0"/>
                <a:ea typeface="PMingLiU" panose="02020500000000000000" pitchFamily="18" charset="-120"/>
              </a:rPr>
              <a:t> if a target is found otherwise it will return </a:t>
            </a:r>
            <a:r>
              <a:rPr lang="en-AU" sz="2800" i="1" dirty="0">
                <a:solidFill>
                  <a:srgbClr val="C00000"/>
                </a:solidFill>
                <a:latin typeface="Verdana" panose="020B0604030504040204" pitchFamily="34" charset="0"/>
                <a:ea typeface="PMingLiU" panose="02020500000000000000" pitchFamily="18" charset="-120"/>
              </a:rPr>
              <a:t>false</a:t>
            </a:r>
            <a:r>
              <a:rPr lang="en-AU" sz="2800" dirty="0">
                <a:solidFill>
                  <a:srgbClr val="C00000"/>
                </a:solidFill>
                <a:latin typeface="Verdana" panose="020B0604030504040204" pitchFamily="34" charset="0"/>
                <a:ea typeface="PMingLiU" panose="02020500000000000000" pitchFamily="18" charset="-120"/>
              </a:rPr>
              <a:t>; we call this time component </a:t>
            </a:r>
            <a:r>
              <a:rPr lang="en-AU" sz="2800" i="1" dirty="0">
                <a:solidFill>
                  <a:srgbClr val="C00000"/>
                </a:solidFill>
                <a:latin typeface="Verdana" panose="020B0604030504040204" pitchFamily="34" charset="0"/>
                <a:ea typeface="PMingLiU" panose="02020500000000000000" pitchFamily="18" charset="-120"/>
              </a:rPr>
              <a:t>c</a:t>
            </a:r>
            <a:r>
              <a:rPr lang="en-AU" sz="2800" dirty="0">
                <a:solidFill>
                  <a:srgbClr val="C00000"/>
                </a:solidFill>
                <a:latin typeface="Verdana" panose="020B0604030504040204" pitchFamily="34" charset="0"/>
                <a:ea typeface="PMingLiU" panose="02020500000000000000" pitchFamily="18" charset="-120"/>
              </a:rPr>
              <a:t>.</a:t>
            </a:r>
            <a:endParaRPr lang="en-SG" sz="2800" dirty="0">
              <a:solidFill>
                <a:srgbClr val="C00000"/>
              </a:solidFill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AU" sz="2800" dirty="0">
                <a:solidFill>
                  <a:srgbClr val="C00000"/>
                </a:solidFill>
                <a:latin typeface="Verdana" panose="020B0604030504040204" pitchFamily="34" charset="0"/>
                <a:ea typeface="PMingLiU" panose="02020500000000000000" pitchFamily="18" charset="-120"/>
              </a:rPr>
              <a:t> </a:t>
            </a:r>
            <a:endParaRPr lang="en-SG" sz="2800" dirty="0">
              <a:solidFill>
                <a:srgbClr val="C00000"/>
              </a:solidFill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lvl="1"/>
            <a:r>
              <a:rPr lang="en-AU" sz="2800" dirty="0">
                <a:solidFill>
                  <a:srgbClr val="C00000"/>
                </a:solidFill>
                <a:latin typeface="Verdana" panose="020B060403050404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The next two ‘if’ statements will recursively call </a:t>
            </a:r>
            <a:r>
              <a:rPr lang="en-AU" sz="2800" i="1" dirty="0" err="1">
                <a:solidFill>
                  <a:srgbClr val="C00000"/>
                </a:solidFill>
                <a:latin typeface="Verdana" panose="020B060403050404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SearchUnsortedList</a:t>
            </a:r>
            <a:r>
              <a:rPr lang="en-AU" sz="2800" dirty="0">
                <a:solidFill>
                  <a:srgbClr val="C00000"/>
                </a:solidFill>
                <a:latin typeface="Verdana" panose="020B060403050404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on inputs of size n/2. Hence the worst-case asymptotic complexity is</a:t>
            </a:r>
            <a:endParaRPr lang="en-SG" sz="28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0809915-84E0-4C71-AC24-0160EA69C393}"/>
                  </a:ext>
                </a:extLst>
              </p:cNvPr>
              <p:cNvSpPr/>
              <p:nvPr/>
            </p:nvSpPr>
            <p:spPr>
              <a:xfrm>
                <a:off x="4132506" y="4869678"/>
                <a:ext cx="3926988" cy="12851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SG" sz="280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SG" sz="28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28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SG" sz="28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 2</m:t>
                      </m:r>
                      <m:r>
                        <a:rPr lang="en-SG" sz="28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SG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SG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SG" sz="28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SG" sz="28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SG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0809915-84E0-4C71-AC24-0160EA69C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506" y="4869678"/>
                <a:ext cx="3926988" cy="12851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05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AE5AD0-E88C-4103-82F0-C9222B59C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6FF7-29F6-F243-B507-09A3F2654BE2}" type="datetime2">
              <a:rPr lang="en-US" smtClean="0"/>
              <a:t>Tuesday, July 14,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0DB01-978A-4B6D-8909-98625A79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CSCI203 - Algorithms and Data Structures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4BAE2-43DA-47E1-9109-6CCBDD36A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FCB8C0-10BF-4C83-A0CA-F2CA59BFFF6C}"/>
                  </a:ext>
                </a:extLst>
              </p:cNvPr>
              <p:cNvSpPr txBox="1"/>
              <p:nvPr/>
            </p:nvSpPr>
            <p:spPr>
              <a:xfrm>
                <a:off x="1023048" y="184122"/>
                <a:ext cx="10145904" cy="6386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SG" sz="3200" dirty="0" smtClean="0">
                    <a:solidFill>
                      <a:srgbClr val="C00000"/>
                    </a:solidFill>
                  </a:rPr>
                  <a:t>Expanding the recurrence relation, we have: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SG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SG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SG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SG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SG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SG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SG" sz="32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     =2</m:t>
                      </m:r>
                      <m:d>
                        <m:dPr>
                          <m:begChr m:val="["/>
                          <m:endChr m:val="]"/>
                          <m:ctrlPr>
                            <a:rPr lang="en-SG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SG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SG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SG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SG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SG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SG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SG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SG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SG" sz="32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     =</m:t>
                      </m:r>
                      <m:sSup>
                        <m:sSupPr>
                          <m:ctrlPr>
                            <a:rPr lang="en-SG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3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SG" sz="3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SG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SG" sz="3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SG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SG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SG" sz="32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SG" sz="32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SG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SG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SG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SG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SG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SG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SG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SG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SG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SG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SG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SG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SG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SG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SG" sz="32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SG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         =</m:t>
                    </m:r>
                    <m:sSup>
                      <m:sSupPr>
                        <m:ctrlPr>
                          <a:rPr lang="en-SG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SG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SG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G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SG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SG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SG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SG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en-SG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SG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SG" sz="3200" dirty="0" smtClean="0">
                    <a:solidFill>
                      <a:srgbClr val="C00000"/>
                    </a:solidFill>
                  </a:rPr>
                  <a:t> </a:t>
                </a:r>
                <a:endParaRPr lang="en-SG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FCB8C0-10BF-4C83-A0CA-F2CA59BFF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048" y="184122"/>
                <a:ext cx="10145904" cy="6386107"/>
              </a:xfrm>
              <a:prstGeom prst="rect">
                <a:avLst/>
              </a:prstGeom>
              <a:blipFill>
                <a:blip r:embed="rId2"/>
                <a:stretch>
                  <a:fillRect l="-1563" t="-124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76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EEDD6-DE9C-47C5-9847-BCF2AF7D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6FF7-29F6-F243-B507-09A3F2654BE2}" type="datetime2">
              <a:rPr lang="en-US" smtClean="0"/>
              <a:t>Tuesday, July 14,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2A903-A95D-419E-9DDE-80278AC4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CSCI203 - Algorithms and Data Structures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EFA82-93C5-4789-8ABB-14AB56E5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5268FA-F5A4-48DE-A00B-50232DA60BFD}"/>
                  </a:ext>
                </a:extLst>
              </p:cNvPr>
              <p:cNvSpPr txBox="1"/>
              <p:nvPr/>
            </p:nvSpPr>
            <p:spPr>
              <a:xfrm>
                <a:off x="679939" y="467249"/>
                <a:ext cx="10673861" cy="4869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SG" sz="3200" dirty="0" smtClean="0">
                    <a:solidFill>
                      <a:srgbClr val="C00000"/>
                    </a:solidFill>
                  </a:rPr>
                  <a:t>Generalize the recurrence relation to: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SG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SG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SG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SG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SG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SG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SG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sSup>
                        <m:sSupPr>
                          <m:ctrlPr>
                            <a:rPr lang="en-SG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SG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SG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SG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SG" sz="32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SG" sz="3200" dirty="0">
                    <a:solidFill>
                      <a:srgbClr val="C00000"/>
                    </a:solidFill>
                  </a:rPr>
                  <a:t>The recursive call will stop when the base case condition is met; that is, when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SG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SG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SG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SG" sz="32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SG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SG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SG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SG" sz="32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SG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SG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SG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SG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SG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SG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SG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5268FA-F5A4-48DE-A00B-50232DA60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39" y="467249"/>
                <a:ext cx="10673861" cy="4869282"/>
              </a:xfrm>
              <a:prstGeom prst="rect">
                <a:avLst/>
              </a:prstGeom>
              <a:blipFill>
                <a:blip r:embed="rId2"/>
                <a:stretch>
                  <a:fillRect l="-1485" t="-162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97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A9FCA-FCFD-432C-A28D-073C91C05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6FF7-29F6-F243-B507-09A3F2654BE2}" type="datetime2">
              <a:rPr lang="en-US" smtClean="0"/>
              <a:t>Tuesday, July 14,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EEC9AE-CB53-47F3-8971-F08B5922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CSCI203 - Algorithms and Data Structures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D419F-3ACA-4800-806B-D7024BEE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CED78D-2DCA-4EF1-9BFA-5885402D26B6}"/>
                  </a:ext>
                </a:extLst>
              </p:cNvPr>
              <p:cNvSpPr txBox="1"/>
              <p:nvPr/>
            </p:nvSpPr>
            <p:spPr>
              <a:xfrm>
                <a:off x="838200" y="287634"/>
                <a:ext cx="10918371" cy="5925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SG" sz="3200" dirty="0" smtClean="0">
                    <a:solidFill>
                      <a:srgbClr val="C00000"/>
                    </a:solidFill>
                  </a:rPr>
                  <a:t>Substituting k to the generalized recurrence relation, we have: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SG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SG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SG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SG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SG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SG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SG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sSup>
                        <m:sSupPr>
                          <m:ctrlPr>
                            <a:rPr lang="en-SG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SG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SG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SG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SG" sz="32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     = </m:t>
                      </m:r>
                      <m:sSup>
                        <m:sSupPr>
                          <m:ctrlPr>
                            <a:rPr lang="en-SG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unc>
                            <m:funcPr>
                              <m:ctrlPr>
                                <a:rPr lang="en-SG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SG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SG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SG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SG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SG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en-SG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SG" sz="32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lg</m:t>
                                      </m:r>
                                    </m:fName>
                                    <m:e>
                                      <m:r>
                                        <a:rPr lang="en-SG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SG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SG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unc>
                            <m:funcPr>
                              <m:ctrlPr>
                                <a:rPr lang="en-SG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SG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SG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SG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SG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SG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SG" sz="32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SG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     =</m:t>
                    </m:r>
                    <m:r>
                      <a:rPr lang="en-SG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𝑛𝑇</m:t>
                    </m:r>
                    <m:d>
                      <m:dPr>
                        <m:ctrlPr>
                          <a:rPr lang="en-SG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G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SG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SG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SG" sz="3200" dirty="0">
                    <a:solidFill>
                      <a:srgbClr val="C00000"/>
                    </a:solidFill>
                  </a:rPr>
                  <a:t>		Note: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SG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SG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SG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SG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SG" sz="32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     =</m:t>
                      </m:r>
                      <m:r>
                        <a:rPr lang="en-SG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𝑛𝑇</m:t>
                      </m:r>
                      <m:d>
                        <m:dPr>
                          <m:ctrlPr>
                            <a:rPr lang="en-SG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SG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SG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SG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SG" sz="32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SG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     =</m:t>
                    </m:r>
                    <m:r>
                      <a:rPr lang="en-SG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SG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SG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SG" sz="3200" dirty="0">
                    <a:solidFill>
                      <a:srgbClr val="C00000"/>
                    </a:solidFill>
                  </a:rPr>
                  <a:t>			Note: </a:t>
                </a:r>
                <a14:m>
                  <m:oMath xmlns:m="http://schemas.openxmlformats.org/officeDocument/2006/math">
                    <m:r>
                      <a:rPr lang="en-SG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SG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(1)=1</m:t>
                    </m:r>
                  </m:oMath>
                </a14:m>
                <a:endParaRPr lang="en-SG" sz="32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SG" sz="3200" dirty="0">
                    <a:solidFill>
                      <a:srgbClr val="C00000"/>
                    </a:solidFill>
                  </a:rPr>
                  <a:t>Hence, the running time efficiency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SG" sz="32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CED78D-2DCA-4EF1-9BFA-5885402D2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7634"/>
                <a:ext cx="10918371" cy="5925853"/>
              </a:xfrm>
              <a:prstGeom prst="rect">
                <a:avLst/>
              </a:prstGeom>
              <a:blipFill>
                <a:blip r:embed="rId2"/>
                <a:stretch>
                  <a:fillRect l="-1452" t="-1337" b="-246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067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Algorithm efficiency - Revisit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CSCI203 - Algorithm and Data Structure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4E0-7DBC-427D-A19D-8437E3CFC0A5}" type="slidenum">
              <a:rPr lang="en-SG" smtClean="0"/>
              <a:t>3</a:t>
            </a:fld>
            <a:endParaRPr lang="en-SG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5784-999D-490F-B4FC-9D779DD251EC}" type="datetime3">
              <a:rPr lang="en-US" smtClean="0"/>
              <a:t>14 July 2020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4B6C92-CB5C-4178-8605-D3FF89947C30}"/>
                  </a:ext>
                </a:extLst>
              </p:cNvPr>
              <p:cNvSpPr txBox="1"/>
              <p:nvPr/>
            </p:nvSpPr>
            <p:spPr>
              <a:xfrm>
                <a:off x="838200" y="1769046"/>
                <a:ext cx="631916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𝑆h𝑜𝑤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G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SG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SG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3200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SG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SG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SG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SG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4B6C92-CB5C-4178-8605-D3FF89947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9046"/>
                <a:ext cx="6319166" cy="492443"/>
              </a:xfrm>
              <a:prstGeom prst="rect">
                <a:avLst/>
              </a:prstGeom>
              <a:blipFill>
                <a:blip r:embed="rId2"/>
                <a:stretch>
                  <a:fillRect l="-9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2547257"/>
            <a:ext cx="10515600" cy="357595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Method 1: (formal)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59D884-2E36-42AA-AFE0-770A618DDD81}"/>
                  </a:ext>
                </a:extLst>
              </p:cNvPr>
              <p:cNvSpPr txBox="1"/>
              <p:nvPr/>
            </p:nvSpPr>
            <p:spPr>
              <a:xfrm>
                <a:off x="838200" y="3351107"/>
                <a:ext cx="10515600" cy="25256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3200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SG" sz="3200" b="0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3200" b="0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SG" sz="3200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3200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SG" sz="3200" b="0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3200" b="0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SG" sz="3200" b="0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3200" b="0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SG" sz="3200" dirty="0">
                    <a:solidFill>
                      <a:srgbClr val="800000"/>
                    </a:solidFill>
                  </a:rPr>
                  <a:t> if there exist a non-negative integer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3200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3200" b="0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SG" sz="3200" b="0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SG" sz="3200" dirty="0">
                    <a:solidFill>
                      <a:srgbClr val="800000"/>
                    </a:solidFill>
                  </a:rPr>
                  <a:t> and positive real constant </a:t>
                </a:r>
                <a14:m>
                  <m:oMath xmlns:m="http://schemas.openxmlformats.org/officeDocument/2006/math">
                    <m:r>
                      <a:rPr lang="en-SG" sz="3200" i="1" dirty="0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SG" sz="3200" dirty="0">
                    <a:solidFill>
                      <a:srgbClr val="800000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SG" sz="3200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G" sz="3200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3200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3200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SG" sz="3200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𝑐𝑔</m:t>
                    </m:r>
                    <m:d>
                      <m:dPr>
                        <m:ctrlPr>
                          <a:rPr lang="en-SG" sz="3200" b="0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3200" b="0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SG" sz="3200" dirty="0">
                    <a:solidFill>
                      <a:srgbClr val="80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SG" sz="3200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3200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SG" sz="3200" b="0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3200" b="0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SG" sz="3200" b="0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SG" sz="3200" dirty="0">
                    <a:solidFill>
                      <a:srgbClr val="800000"/>
                    </a:solidFill>
                  </a:rPr>
                  <a:t>.</a:t>
                </a:r>
              </a:p>
              <a:p>
                <a:endParaRPr lang="en-SG" sz="3200" dirty="0">
                  <a:solidFill>
                    <a:srgbClr val="8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3200" b="0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G" sz="32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32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SG" sz="3200" b="0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SG" sz="32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32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SG" sz="32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3200" b="0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SG" sz="3200" b="0" dirty="0">
                  <a:solidFill>
                    <a:srgbClr val="8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3200" b="0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SG" sz="32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32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SG" sz="3200" b="0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32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32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SG" sz="32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sz="3200" dirty="0">
                  <a:solidFill>
                    <a:srgbClr val="8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59D884-2E36-42AA-AFE0-770A618DD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51107"/>
                <a:ext cx="10515600" cy="2525628"/>
              </a:xfrm>
              <a:prstGeom prst="rect">
                <a:avLst/>
              </a:prstGeom>
              <a:blipFill>
                <a:blip r:embed="rId3"/>
                <a:stretch>
                  <a:fillRect l="-2377" t="-3382" r="-5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54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36BF-E338-4BE9-A109-9167F57C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A193-637B-4D09-B1A2-1F601C449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dirty="0">
                <a:solidFill>
                  <a:srgbClr val="C00000"/>
                </a:solidFill>
              </a:rPr>
              <a:t>The worst-case asymptotic complexity of this algorithm is the same as the algorithm that linearly iterates through the list.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B2DF7-ECA6-41DD-A06E-0CE30600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0E58-8010-5149-9DD9-2F34F43273BE}" type="datetime2">
              <a:rPr lang="en-US" smtClean="0"/>
              <a:t>Tuesday, July 14,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1023B-6E44-4D69-B644-315E144D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CSCI203 - Algorithms and Data Structures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DBDD6-4FA8-4526-8F4E-2E16C515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8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0E58-8010-5149-9DD9-2F34F43273BE}" type="datetime2">
              <a:rPr lang="en-US" smtClean="0"/>
              <a:t>Tuesday, July 14,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CSCI203 - Algorithms and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838200" y="1600201"/>
            <a:ext cx="10515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3200" dirty="0">
                <a:latin typeface="Bookman Old Style" pitchFamily="18" charset="0"/>
              </a:rPr>
              <a:t>Write an algorithm that reverse the array A[1],…,A[n].</a:t>
            </a:r>
          </a:p>
          <a:p>
            <a:pPr lvl="2">
              <a:spcBef>
                <a:spcPts val="600"/>
              </a:spcBef>
            </a:pPr>
            <a:r>
              <a:rPr lang="en-US" sz="3200" dirty="0">
                <a:latin typeface="Bookman Old Style" pitchFamily="18" charset="0"/>
              </a:rPr>
              <a:t>What is the best case and worst case of your algorithm?</a:t>
            </a:r>
          </a:p>
          <a:p>
            <a:pPr>
              <a:spcBef>
                <a:spcPts val="600"/>
              </a:spcBef>
              <a:buFont typeface="Arial" pitchFamily="34" charset="0"/>
              <a:buNone/>
            </a:pPr>
            <a:endParaRPr lang="en-US" sz="32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91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0E58-8010-5149-9DD9-2F34F43273BE}" type="datetime2">
              <a:rPr lang="en-US" smtClean="0"/>
              <a:t>Tuesday, July 14,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CSCI203 - Algorithms and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838200" y="1600201"/>
            <a:ext cx="10515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600"/>
              </a:spcBef>
              <a:buFont typeface="+mj-lt"/>
              <a:buAutoNum type="arabicPeriod" startAt="2"/>
            </a:pPr>
            <a:r>
              <a:rPr lang="en-US" sz="2800" dirty="0" smtClean="0">
                <a:latin typeface="Bookman Old Style" pitchFamily="18" charset="0"/>
              </a:rPr>
              <a:t>The </a:t>
            </a:r>
            <a:r>
              <a:rPr lang="en-US" sz="2800" dirty="0">
                <a:latin typeface="Bookman Old Style" pitchFamily="18" charset="0"/>
              </a:rPr>
              <a:t>algorithm for finding the maximum element of an array is as following:</a:t>
            </a:r>
          </a:p>
          <a:p>
            <a:pPr marL="514350" indent="-514350">
              <a:spcBef>
                <a:spcPts val="600"/>
              </a:spcBef>
              <a:buNone/>
            </a:pPr>
            <a:endParaRPr lang="en-US" sz="2800" dirty="0">
              <a:latin typeface="Bookman Old Style" pitchFamily="18" charset="0"/>
            </a:endParaRPr>
          </a:p>
          <a:p>
            <a:pPr marL="514350" indent="-514350">
              <a:spcBef>
                <a:spcPts val="600"/>
              </a:spcBef>
              <a:buNone/>
            </a:pPr>
            <a:endParaRPr lang="en-US" sz="2800" dirty="0">
              <a:latin typeface="Bookman Old Style" pitchFamily="18" charset="0"/>
            </a:endParaRPr>
          </a:p>
          <a:p>
            <a:pPr marL="514350" indent="-514350">
              <a:spcBef>
                <a:spcPts val="600"/>
              </a:spcBef>
              <a:buNone/>
            </a:pPr>
            <a:endParaRPr lang="en-US" sz="2800" dirty="0">
              <a:latin typeface="Bookman Old Style" pitchFamily="18" charset="0"/>
            </a:endParaRPr>
          </a:p>
          <a:p>
            <a:pPr marL="514350" indent="-514350">
              <a:spcBef>
                <a:spcPts val="600"/>
              </a:spcBef>
              <a:buNone/>
            </a:pPr>
            <a:endParaRPr lang="en-US" sz="2800" dirty="0">
              <a:latin typeface="Bookman Old Style" pitchFamily="18" charset="0"/>
            </a:endParaRPr>
          </a:p>
          <a:p>
            <a:pPr marL="514350" indent="-514350">
              <a:spcBef>
                <a:spcPts val="600"/>
              </a:spcBef>
              <a:buNone/>
            </a:pPr>
            <a:endParaRPr lang="en-US" sz="2800" dirty="0">
              <a:latin typeface="Bookman Old Style" pitchFamily="18" charset="0"/>
            </a:endParaRPr>
          </a:p>
          <a:p>
            <a:pPr marL="914400" lvl="1" indent="-514350">
              <a:spcBef>
                <a:spcPts val="600"/>
              </a:spcBef>
              <a:buNone/>
            </a:pPr>
            <a:r>
              <a:rPr lang="en-US" sz="2800" dirty="0" smtClean="0">
                <a:latin typeface="Bookman Old Style" pitchFamily="18" charset="0"/>
              </a:rPr>
              <a:t>Determine </a:t>
            </a:r>
            <a:r>
              <a:rPr lang="en-US" sz="2800" dirty="0">
                <a:latin typeface="Bookman Old Style" pitchFamily="18" charset="0"/>
              </a:rPr>
              <a:t>the number of times that the statement “</a:t>
            </a:r>
            <a:r>
              <a:rPr lang="en-US" sz="2800" dirty="0">
                <a:solidFill>
                  <a:srgbClr val="008000"/>
                </a:solidFill>
                <a:latin typeface="Bookman Old Style" pitchFamily="18" charset="0"/>
              </a:rPr>
              <a:t>currentMax = A[i]</a:t>
            </a:r>
            <a:r>
              <a:rPr lang="en-US" sz="2800" dirty="0">
                <a:latin typeface="Bookman Old Style" pitchFamily="18" charset="0"/>
              </a:rPr>
              <a:t>” will be executed in the best case and in the worst case.</a:t>
            </a:r>
          </a:p>
        </p:txBody>
      </p:sp>
      <p:sp>
        <p:nvSpPr>
          <p:cNvPr id="8" name="Rectangle 7"/>
          <p:cNvSpPr/>
          <p:nvPr/>
        </p:nvSpPr>
        <p:spPr>
          <a:xfrm>
            <a:off x="1469571" y="2664046"/>
            <a:ext cx="9884229" cy="23488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sz="2400" dirty="0">
                <a:solidFill>
                  <a:srgbClr val="C00000"/>
                </a:solidFill>
                <a:latin typeface="Bookman Old Style" pitchFamily="18" charset="0"/>
              </a:rPr>
              <a:t>Function arrayMax( A[1..n] )</a:t>
            </a:r>
          </a:p>
          <a:p>
            <a:pPr lvl="2"/>
            <a:r>
              <a:rPr lang="en-US" sz="2400" dirty="0">
                <a:solidFill>
                  <a:srgbClr val="C00000"/>
                </a:solidFill>
                <a:latin typeface="Bookman Old Style" pitchFamily="18" charset="0"/>
              </a:rPr>
              <a:t>currentMax = A[1]</a:t>
            </a:r>
          </a:p>
          <a:p>
            <a:pPr lvl="2"/>
            <a:r>
              <a:rPr lang="en-US" sz="2400" dirty="0">
                <a:solidFill>
                  <a:srgbClr val="C00000"/>
                </a:solidFill>
                <a:latin typeface="Bookman Old Style" pitchFamily="18" charset="0"/>
              </a:rPr>
              <a:t>For i = 2 to n do</a:t>
            </a:r>
          </a:p>
          <a:p>
            <a:pPr lvl="2"/>
            <a:r>
              <a:rPr lang="en-US" sz="2400" dirty="0">
                <a:solidFill>
                  <a:srgbClr val="C00000"/>
                </a:solidFill>
                <a:latin typeface="Bookman Old Style" pitchFamily="18" charset="0"/>
              </a:rPr>
              <a:t>	if A[i] &gt; currentMax then</a:t>
            </a:r>
          </a:p>
          <a:p>
            <a:pPr lvl="2"/>
            <a:r>
              <a:rPr lang="en-US" sz="2400" dirty="0">
                <a:solidFill>
                  <a:srgbClr val="C00000"/>
                </a:solidFill>
                <a:latin typeface="Bookman Old Style" pitchFamily="18" charset="0"/>
              </a:rPr>
              <a:t>		</a:t>
            </a:r>
            <a:r>
              <a:rPr lang="en-US" sz="2400" b="1" dirty="0">
                <a:solidFill>
                  <a:srgbClr val="008000"/>
                </a:solidFill>
                <a:latin typeface="Bookman Old Style" pitchFamily="18" charset="0"/>
              </a:rPr>
              <a:t>currentMax = A[i]</a:t>
            </a:r>
          </a:p>
          <a:p>
            <a:pPr lvl="2"/>
            <a:r>
              <a:rPr lang="en-US" sz="2400" dirty="0">
                <a:solidFill>
                  <a:srgbClr val="C00000"/>
                </a:solidFill>
                <a:latin typeface="Bookman Old Style" pitchFamily="18" charset="0"/>
              </a:rPr>
              <a:t>Return currentMax</a:t>
            </a:r>
            <a:endParaRPr lang="en-SG" sz="24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55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best case and worst case of the algorithm depends on how the algorithm is constructed.</a:t>
            </a:r>
          </a:p>
          <a:p>
            <a:pPr marL="0" indent="0">
              <a:buNone/>
            </a:pP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 the best case, the largest value is in the first element, i.e., A[1], thus the number of time the statement ‘</a:t>
            </a:r>
            <a:r>
              <a:rPr lang="en-US" dirty="0">
                <a:solidFill>
                  <a:srgbClr val="008000"/>
                </a:solidFill>
                <a:latin typeface="Bookman Old Style" pitchFamily="18" charset="0"/>
              </a:rPr>
              <a:t>currentMax = A[i]’</a:t>
            </a:r>
            <a:r>
              <a:rPr lang="en-US" dirty="0">
                <a:latin typeface="Bookman Old Style" pitchFamily="18" charset="0"/>
              </a:rPr>
              <a:t> is executed is 0.</a:t>
            </a:r>
          </a:p>
          <a:p>
            <a:pPr marL="0" indent="0">
              <a:buNone/>
            </a:pPr>
            <a:endParaRPr lang="en-US" dirty="0">
              <a:latin typeface="Bookman Old Style" pitchFamily="18" charset="0"/>
            </a:endParaRPr>
          </a:p>
          <a:p>
            <a:pPr marL="548640" lvl="2" indent="0">
              <a:buNone/>
            </a:pPr>
            <a:r>
              <a:rPr lang="en-US" sz="3200" dirty="0"/>
              <a:t>For the worst case, the largest value is in the last element, i.e., A[n], thus the number of time the statement </a:t>
            </a:r>
            <a:r>
              <a:rPr lang="en-US" sz="3200" dirty="0">
                <a:solidFill>
                  <a:srgbClr val="008000"/>
                </a:solidFill>
              </a:rPr>
              <a:t>‘currentMax = A[i]’ </a:t>
            </a:r>
            <a:r>
              <a:rPr lang="en-US" sz="3200" dirty="0"/>
              <a:t>is executed is 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0E58-8010-5149-9DD9-2F34F43273BE}" type="datetime2">
              <a:rPr lang="en-US" smtClean="0"/>
              <a:t>Tuesday, July 14,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CSCI203 - Algorithms and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1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Algorithm efficiency - Revisit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8FD2-7A5A-417C-AF63-40EDA27A68CE}" type="datetime3">
              <a:rPr lang="en-US" smtClean="0"/>
              <a:t>14 July 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CSCI203 - Algorithm and Data Structure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4E0-7DBC-427D-A19D-8437E3CFC0A5}" type="slidenum">
              <a:rPr lang="en-SG" smtClean="0"/>
              <a:t>4</a:t>
            </a:fld>
            <a:endParaRPr lang="en-SG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07571" y="1484788"/>
            <a:ext cx="10515600" cy="465951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Method 1: (formal)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36F5A3-AD77-41C6-BB5E-8978F254151D}"/>
                  </a:ext>
                </a:extLst>
              </p:cNvPr>
              <p:cNvSpPr txBox="1"/>
              <p:nvPr/>
            </p:nvSpPr>
            <p:spPr>
              <a:xfrm>
                <a:off x="838200" y="2025883"/>
                <a:ext cx="10755086" cy="45125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3000" b="0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𝑇h𝑢𝑠</m:t>
                      </m:r>
                      <m:r>
                        <a:rPr lang="en-SG" sz="3000" b="0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, 3</m:t>
                      </m:r>
                      <m:sSup>
                        <m:sSupPr>
                          <m:ctrlPr>
                            <a:rPr lang="en-SG" sz="30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30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SG" sz="30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3000" b="0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SG" sz="3000" b="0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SG" sz="3000" b="0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SG" sz="30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30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SG" sz="30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sz="3000" b="0" i="1" dirty="0">
                  <a:solidFill>
                    <a:srgbClr val="8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3000" b="0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5≤</m:t>
                      </m:r>
                      <m:r>
                        <a:rPr lang="en-SG" sz="3000" b="0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SG" sz="30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30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SG" sz="30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3000" b="0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SG" sz="30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30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SG" sz="30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sz="3000" b="0" i="1" dirty="0">
                  <a:solidFill>
                    <a:srgbClr val="8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3000" b="0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5≤</m:t>
                      </m:r>
                      <m:d>
                        <m:dPr>
                          <m:ctrlPr>
                            <a:rPr lang="en-SG" sz="30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30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SG" sz="30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sSup>
                        <m:sSupPr>
                          <m:ctrlPr>
                            <a:rPr lang="en-SG" sz="30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30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SG" sz="30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sz="3000" b="0" i="1" dirty="0">
                  <a:solidFill>
                    <a:srgbClr val="8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8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8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d>
                            <m:dPr>
                              <m:ctrlPr>
                                <a:rPr lang="en-SG" sz="2800" b="0" i="1" smtClean="0">
                                  <a:solidFill>
                                    <a:srgbClr val="8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800" b="0" i="1" smtClean="0">
                                  <a:solidFill>
                                    <a:srgbClr val="8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SG" sz="2800" b="0" i="1" smtClean="0">
                                  <a:solidFill>
                                    <a:srgbClr val="8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den>
                      </m:f>
                      <m:r>
                        <a:rPr lang="en-SG" sz="2800" b="0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SG" sz="28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8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SG" sz="28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800" b="0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⇒</m:t>
                      </m:r>
                      <m:r>
                        <a:rPr lang="en-SG" sz="2800" b="0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SG" sz="2800" b="0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ad>
                        <m:radPr>
                          <m:degHide m:val="on"/>
                          <m:ctrlPr>
                            <a:rPr lang="en-SG" sz="28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SG" sz="2800" b="0" i="1" smtClean="0">
                                  <a:solidFill>
                                    <a:srgbClr val="8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800" b="0" i="1" smtClean="0">
                                  <a:solidFill>
                                    <a:srgbClr val="8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SG" sz="2800" b="0" i="1" smtClean="0">
                                  <a:solidFill>
                                    <a:srgbClr val="8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SG" sz="2800" b="0" i="1" smtClean="0">
                                  <a:solidFill>
                                    <a:srgbClr val="8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SG" sz="3000" b="0" i="1" dirty="0">
                  <a:solidFill>
                    <a:srgbClr val="8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SG" sz="3000" b="0" dirty="0">
                    <a:solidFill>
                      <a:srgbClr val="800000"/>
                    </a:solidFill>
                    <a:ea typeface="Cambria Math" panose="02040503050406030204" pitchFamily="18" charset="0"/>
                  </a:rPr>
                  <a:t>For the above to be true, </a:t>
                </a:r>
                <a14:m>
                  <m:oMath xmlns:m="http://schemas.openxmlformats.org/officeDocument/2006/math">
                    <m:r>
                      <a:rPr lang="en-SG" sz="3000" b="0" i="1" dirty="0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SG" sz="3000" b="0" i="1" dirty="0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 </m:t>
                    </m:r>
                  </m:oMath>
                </a14:m>
                <a:r>
                  <a:rPr lang="en-SG" sz="3000" b="0" dirty="0">
                    <a:solidFill>
                      <a:srgbClr val="800000"/>
                    </a:solidFill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SG" sz="3000" b="0" i="1" dirty="0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SG" sz="3000" b="0" i="1" dirty="0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≈2.24 </m:t>
                    </m:r>
                    <m:r>
                      <a:rPr lang="en-SG" sz="3000" b="0" i="1" dirty="0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SG" sz="3000" b="0" i="1" dirty="0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SG" sz="3000" b="0" i="1" dirty="0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SG" sz="3000" b="0" i="1" dirty="0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SG" sz="3000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36F5A3-AD77-41C6-BB5E-8978F2541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25883"/>
                <a:ext cx="10755086" cy="4512517"/>
              </a:xfrm>
              <a:prstGeom prst="rect">
                <a:avLst/>
              </a:prstGeom>
              <a:blipFill>
                <a:blip r:embed="rId2"/>
                <a:stretch>
                  <a:fillRect l="-2211" b="-135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17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Algorithm efficiency - Revisit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Method 2: (informal</a:t>
            </a:r>
            <a:r>
              <a:rPr lang="en-US" dirty="0" smtClean="0">
                <a:solidFill>
                  <a:srgbClr val="800000"/>
                </a:solidFill>
              </a:rPr>
              <a:t>)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8FD2-7A5A-417C-AF63-40EDA27A68CE}" type="datetime3">
              <a:rPr lang="en-US" smtClean="0"/>
              <a:t>14 July 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CSCI203 - Algorithm and Data Structure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4E0-7DBC-427D-A19D-8437E3CFC0A5}" type="slidenum">
              <a:rPr lang="en-SG" smtClean="0"/>
              <a:t>5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13D2E4-6888-4413-8952-B649CBF09535}"/>
                  </a:ext>
                </a:extLst>
              </p:cNvPr>
              <p:cNvSpPr txBox="1"/>
              <p:nvPr/>
            </p:nvSpPr>
            <p:spPr>
              <a:xfrm>
                <a:off x="838200" y="2328031"/>
                <a:ext cx="10515600" cy="19697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3200" b="0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SG" sz="32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32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SG" sz="32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3200" b="0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SG" sz="3200" b="0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≤3</m:t>
                      </m:r>
                      <m:sSup>
                        <m:sSupPr>
                          <m:ctrlPr>
                            <a:rPr lang="en-SG" sz="32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32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SG" sz="32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3200" b="0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SG" sz="32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32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SG" sz="32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3200" b="0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∀</m:t>
                      </m:r>
                      <m:r>
                        <a:rPr lang="en-SG" sz="3200" b="0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SG" sz="3200" b="0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SG" sz="3200" b="0" i="1" dirty="0">
                  <a:solidFill>
                    <a:srgbClr val="8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3200" b="0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SG" sz="32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32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SG" sz="32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3200" b="0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+5≤8</m:t>
                      </m:r>
                      <m:sSup>
                        <m:sSupPr>
                          <m:ctrlPr>
                            <a:rPr lang="en-SG" sz="32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32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SG" sz="32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3200" b="0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∀</m:t>
                      </m:r>
                      <m:r>
                        <a:rPr lang="en-SG" sz="3200" b="0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SG" sz="3200" b="0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SG" sz="3200" b="0" dirty="0">
                  <a:solidFill>
                    <a:srgbClr val="800000"/>
                  </a:solidFill>
                  <a:ea typeface="Cambria Math" panose="02040503050406030204" pitchFamily="18" charset="0"/>
                </a:endParaRPr>
              </a:p>
              <a:p>
                <a:endParaRPr lang="en-SG" sz="3200" dirty="0">
                  <a:solidFill>
                    <a:srgbClr val="800000"/>
                  </a:solidFill>
                </a:endParaRPr>
              </a:p>
              <a:p>
                <a:r>
                  <a:rPr lang="en-SG" sz="3200" dirty="0">
                    <a:solidFill>
                      <a:srgbClr val="800000"/>
                    </a:solidFill>
                  </a:rPr>
                  <a:t>The above is true for </a:t>
                </a:r>
                <a14:m>
                  <m:oMath xmlns:m="http://schemas.openxmlformats.org/officeDocument/2006/math">
                    <m:r>
                      <a:rPr lang="en-SG" sz="3200" i="1" dirty="0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3200" i="1" dirty="0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SG" sz="3200" dirty="0">
                    <a:solidFill>
                      <a:srgbClr val="8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SG" sz="3200" i="1" dirty="0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sz="3200" i="1" dirty="0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SG" sz="3200" dirty="0">
                    <a:solidFill>
                      <a:srgbClr val="8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13D2E4-6888-4413-8952-B649CBF09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28031"/>
                <a:ext cx="10515600" cy="1969770"/>
              </a:xfrm>
              <a:prstGeom prst="rect">
                <a:avLst/>
              </a:prstGeom>
              <a:blipFill>
                <a:blip r:embed="rId2"/>
                <a:stretch>
                  <a:fillRect l="-2377" b="-117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3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Algorithm efficiency - Revisit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800000"/>
                    </a:solidFill>
                  </a:rPr>
                  <a:t>Through method 1, we have </a:t>
                </a:r>
              </a:p>
              <a:p>
                <a:pPr marL="0" indent="0">
                  <a:buNone/>
                </a:pPr>
                <a:endParaRPr lang="en-US" dirty="0" smtClean="0">
                  <a:solidFill>
                    <a:srgbClr val="800000"/>
                  </a:solidFill>
                </a:endParaRPr>
              </a:p>
              <a:p>
                <a:pPr marL="822960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3200" i="1" dirty="0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i="1" baseline="30000" dirty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200" i="1" dirty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 + 5 ≤ 4</m:t>
                      </m:r>
                      <m:r>
                        <a:rPr lang="en-US" sz="3200" i="1" dirty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i="1" baseline="30000" dirty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200" i="1" dirty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3200" b="0" i="1" dirty="0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sz="3200" i="1" dirty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  <m:r>
                        <m:rPr>
                          <m:sty m:val="p"/>
                        </m:rPr>
                        <a:rPr lang="en-US" sz="3200" i="0" dirty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3200" i="1" dirty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i="1" dirty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 ≥ 2.24 </m:t>
                      </m:r>
                      <m:r>
                        <a:rPr lang="en-US" sz="3200" i="1" dirty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3200" i="1" dirty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i="1" dirty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 ≥ 3.</m:t>
                      </m:r>
                    </m:oMath>
                  </m:oMathPara>
                </a14:m>
                <a:endParaRPr lang="en-US" sz="3200" dirty="0">
                  <a:solidFill>
                    <a:srgbClr val="80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800000"/>
                  </a:solidFill>
                </a:endParaRPr>
              </a:p>
              <a:p>
                <a:r>
                  <a:rPr lang="en-US" dirty="0">
                    <a:solidFill>
                      <a:srgbClr val="800000"/>
                    </a:solidFill>
                  </a:rPr>
                  <a:t>Through method 2, we have</a:t>
                </a:r>
              </a:p>
              <a:p>
                <a:endParaRPr lang="en-US" dirty="0">
                  <a:solidFill>
                    <a:srgbClr val="800000"/>
                  </a:solidFill>
                </a:endParaRPr>
              </a:p>
              <a:p>
                <a:pPr marL="822960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3200" i="1" dirty="0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i="1" baseline="30000" dirty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200" i="1" dirty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 + 5 ≤ 8</m:t>
                      </m:r>
                      <m:r>
                        <a:rPr lang="en-US" sz="3200" i="1" dirty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i="1" baseline="30000" dirty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2	</m:t>
                      </m:r>
                      <m:r>
                        <a:rPr lang="en-SG" sz="3200" b="0" i="0" baseline="30000" dirty="0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3200" b="0" i="0" dirty="0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m:rPr>
                          <m:sty m:val="p"/>
                        </m:rPr>
                        <a:rPr lang="en-SG" sz="3200" b="0" i="0" dirty="0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3200" i="1" dirty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i="1" dirty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 ≥ 1.</m:t>
                      </m:r>
                    </m:oMath>
                  </m:oMathPara>
                </a14:m>
                <a:endParaRPr lang="en-US" sz="3200" baseline="30000" dirty="0">
                  <a:solidFill>
                    <a:srgbClr val="80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8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7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8FD2-7A5A-417C-AF63-40EDA27A68CE}" type="datetime3">
              <a:rPr lang="en-US" smtClean="0"/>
              <a:t>14 July 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CSCI203 - Algorithm and Data Structure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4E0-7DBC-427D-A19D-8437E3CFC0A5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442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efficiency - Revisit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0E58-8010-5149-9DD9-2F34F43273BE}" type="datetime2">
              <a:rPr lang="en-US" smtClean="0"/>
              <a:t>Tuesday, July 14,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CSCI203 - Algorithms and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337841"/>
              </p:ext>
            </p:extLst>
          </p:nvPr>
        </p:nvGraphicFramePr>
        <p:xfrm>
          <a:off x="838200" y="1551214"/>
          <a:ext cx="10983686" cy="4925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Line Callout 1 7"/>
          <p:cNvSpPr/>
          <p:nvPr/>
        </p:nvSpPr>
        <p:spPr>
          <a:xfrm>
            <a:off x="6330043" y="1964115"/>
            <a:ext cx="1456267" cy="778934"/>
          </a:xfrm>
          <a:prstGeom prst="borderCallout1">
            <a:avLst>
              <a:gd name="adj1" fmla="val 99185"/>
              <a:gd name="adj2" fmla="val 48644"/>
              <a:gd name="adj3" fmla="val 149457"/>
              <a:gd name="adj4" fmla="val 1046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6"/>
                </a:solidFill>
              </a:rPr>
              <a:t>8n</a:t>
            </a:r>
            <a:r>
              <a:rPr lang="en-US" sz="3600" baseline="300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8417077" y="3702055"/>
            <a:ext cx="1565123" cy="624104"/>
          </a:xfrm>
          <a:prstGeom prst="borderCallout1">
            <a:avLst>
              <a:gd name="adj1" fmla="val 51359"/>
              <a:gd name="adj2" fmla="val -1356"/>
              <a:gd name="adj3" fmla="val 149456"/>
              <a:gd name="adj4" fmla="val -29031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4n</a:t>
            </a:r>
            <a:r>
              <a:rPr lang="en-US" sz="3600" baseline="30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8727922" y="5102870"/>
            <a:ext cx="1981201" cy="778934"/>
          </a:xfrm>
          <a:prstGeom prst="borderCallout1">
            <a:avLst>
              <a:gd name="adj1" fmla="val 18750"/>
              <a:gd name="adj2" fmla="val -8333"/>
              <a:gd name="adj3" fmla="val -4892"/>
              <a:gd name="adj4" fmla="val -56838"/>
            </a:avLst>
          </a:prstGeom>
          <a:solidFill>
            <a:srgbClr val="CCFFCC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8000"/>
                </a:solidFill>
              </a:rPr>
              <a:t>3n</a:t>
            </a:r>
            <a:r>
              <a:rPr lang="en-US" sz="3600" baseline="30000" dirty="0">
                <a:solidFill>
                  <a:srgbClr val="008000"/>
                </a:solidFill>
              </a:rPr>
              <a:t>2</a:t>
            </a:r>
            <a:r>
              <a:rPr lang="en-US" sz="3600" dirty="0">
                <a:solidFill>
                  <a:srgbClr val="008000"/>
                </a:solidFill>
              </a:rPr>
              <a:t>+5</a:t>
            </a:r>
            <a:endParaRPr lang="en-US" sz="3600" baseline="30000" dirty="0">
              <a:solidFill>
                <a:srgbClr val="008000"/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5464326" y="5676984"/>
            <a:ext cx="1171424" cy="567796"/>
          </a:xfrm>
          <a:prstGeom prst="borderCallout1">
            <a:avLst>
              <a:gd name="adj1" fmla="val 18750"/>
              <a:gd name="adj2" fmla="val -8333"/>
              <a:gd name="adj3" fmla="val 86184"/>
              <a:gd name="adj4" fmla="val -8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2.24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1632857" y="4927600"/>
            <a:ext cx="884767" cy="563034"/>
          </a:xfrm>
          <a:prstGeom prst="borderCallout1">
            <a:avLst>
              <a:gd name="adj1" fmla="val 113487"/>
              <a:gd name="adj2" fmla="val 51667"/>
              <a:gd name="adj3" fmla="val 233552"/>
              <a:gd name="adj4" fmla="val 10992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3388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Algorithm efficiency - Revisit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8FD2-7A5A-417C-AF63-40EDA27A68CE}" type="datetime3">
              <a:rPr lang="en-US" smtClean="0"/>
              <a:t>14 July 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CSCI203 - Algorithm and Data Structure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4E0-7DBC-427D-A19D-8437E3CFC0A5}" type="slidenum">
              <a:rPr lang="en-SG" smtClean="0"/>
              <a:t>8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id="{6BF43A15-7B2D-4D18-8BFA-29D6F296605E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582762"/>
                <a:ext cx="10515600" cy="4431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𝑆h𝑜𝑤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 3</m:t>
                      </m:r>
                      <m:func>
                        <m:func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b="0" i="0" smtClean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b="0" i="0" smtClean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d>
                            <m:d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SG" b="0" i="0" smtClean="0">
                                      <a:latin typeface="Cambria Math" panose="02040503050406030204" pitchFamily="18" charset="0"/>
                                    </a:rPr>
                                    <m:t>lg</m:t>
                                  </m:r>
                                </m:fName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SG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lg</m:t>
                                  </m:r>
                                </m:fName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SG" sz="3600" dirty="0"/>
              </a:p>
            </p:txBody>
          </p:sp>
        </mc:Choice>
        <mc:Fallback xmlns=""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id="{6BF43A15-7B2D-4D18-8BFA-29D6F296605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2762"/>
                <a:ext cx="10515600" cy="443198"/>
              </a:xfrm>
              <a:prstGeom prst="rect">
                <a:avLst/>
              </a:prstGeom>
              <a:blipFill>
                <a:blip r:embed="rId2"/>
                <a:stretch>
                  <a:fillRect l="-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59804041-32EA-4470-A489-B54B0C388688}"/>
              </a:ext>
            </a:extLst>
          </p:cNvPr>
          <p:cNvSpPr txBox="1"/>
          <p:nvPr/>
        </p:nvSpPr>
        <p:spPr>
          <a:xfrm>
            <a:off x="1981200" y="2960693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C00000"/>
                </a:solidFill>
              </a:rPr>
              <a:t>15 minutes to discuss.</a:t>
            </a:r>
          </a:p>
        </p:txBody>
      </p:sp>
    </p:spTree>
    <p:extLst>
      <p:ext uri="{BB962C8B-B14F-4D97-AF65-F5344CB8AC3E}">
        <p14:creationId xmlns:p14="http://schemas.microsoft.com/office/powerpoint/2010/main" val="349248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Algorithm efficiency - Revisit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8FD2-7A5A-417C-AF63-40EDA27A68CE}" type="datetime3">
              <a:rPr lang="en-US" smtClean="0"/>
              <a:t>14 July 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CSCI203 - Algorithm and Data Structure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4E0-7DBC-427D-A19D-8437E3CFC0A5}" type="slidenum">
              <a:rPr lang="en-SG" smtClean="0"/>
              <a:t>9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id="{6BF43A15-7B2D-4D18-8BFA-29D6F296605E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582762"/>
                <a:ext cx="10515600" cy="4431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𝑆h𝑜𝑤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 3</m:t>
                      </m:r>
                      <m:func>
                        <m:func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b="0" i="0" smtClean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b="0" i="0" smtClean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d>
                            <m:d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SG" b="0" i="0" smtClean="0">
                                      <a:latin typeface="Cambria Math" panose="02040503050406030204" pitchFamily="18" charset="0"/>
                                    </a:rPr>
                                    <m:t>lg</m:t>
                                  </m:r>
                                </m:fName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SG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lg</m:t>
                                  </m:r>
                                </m:fName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SG" sz="3600" dirty="0"/>
              </a:p>
            </p:txBody>
          </p:sp>
        </mc:Choice>
        <mc:Fallback xmlns=""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id="{6BF43A15-7B2D-4D18-8BFA-29D6F296605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2762"/>
                <a:ext cx="10515600" cy="443198"/>
              </a:xfrm>
              <a:prstGeom prst="rect">
                <a:avLst/>
              </a:prstGeom>
              <a:blipFill>
                <a:blip r:embed="rId2"/>
                <a:stretch>
                  <a:fillRect l="-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FB5D0F-006E-4E72-857A-0AFD15E5F890}"/>
                  </a:ext>
                </a:extLst>
              </p:cNvPr>
              <p:cNvSpPr txBox="1"/>
              <p:nvPr/>
            </p:nvSpPr>
            <p:spPr>
              <a:xfrm>
                <a:off x="838200" y="2280649"/>
                <a:ext cx="10515600" cy="24622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3200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SG" sz="3200" b="0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3200" b="0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SG" sz="3200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3200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SG" sz="3200" b="0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SG" sz="3200" b="0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SG" sz="3200" b="0" i="0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SG" sz="3200" b="0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SG" sz="3200" dirty="0">
                    <a:solidFill>
                      <a:srgbClr val="800000"/>
                    </a:solidFill>
                  </a:rPr>
                  <a:t> if there exist a non-negative integer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3200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3200" b="0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SG" sz="3200" b="0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SG" sz="3200" dirty="0">
                    <a:solidFill>
                      <a:srgbClr val="800000"/>
                    </a:solidFill>
                  </a:rPr>
                  <a:t> and positive real constant </a:t>
                </a:r>
                <a14:m>
                  <m:oMath xmlns:m="http://schemas.openxmlformats.org/officeDocument/2006/math">
                    <m:r>
                      <a:rPr lang="en-SG" sz="3200" i="1" dirty="0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SG" sz="3200" dirty="0">
                    <a:solidFill>
                      <a:srgbClr val="800000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SG" sz="3200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SG" sz="3200" b="0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3200" b="0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SG" sz="3200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SG" sz="3200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𝑐𝑔</m:t>
                    </m:r>
                    <m:d>
                      <m:dPr>
                        <m:ctrlPr>
                          <a:rPr lang="en-SG" sz="3200" b="0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3200" b="0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SG" sz="3200" dirty="0">
                    <a:solidFill>
                      <a:srgbClr val="80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SG" sz="3200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3200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SG" sz="3200" b="0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3200" b="0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SG" sz="3200" b="0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SG" sz="3200" dirty="0">
                    <a:solidFill>
                      <a:srgbClr val="800000"/>
                    </a:solidFill>
                  </a:rPr>
                  <a:t>.</a:t>
                </a:r>
              </a:p>
              <a:p>
                <a:endParaRPr lang="en-SG" sz="3200" dirty="0">
                  <a:solidFill>
                    <a:srgbClr val="8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3200" b="0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G" sz="32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32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SG" sz="3200" b="0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func>
                        <m:funcPr>
                          <m:ctrlPr>
                            <a:rPr lang="en-SG" sz="32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3200" b="0" i="0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SG" sz="32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SG" sz="3200" b="0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SG" sz="32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3200" b="0" i="0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d>
                            <m:dPr>
                              <m:ctrlPr>
                                <a:rPr lang="en-SG" sz="3200" b="0" i="1" smtClean="0">
                                  <a:solidFill>
                                    <a:srgbClr val="8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SG" sz="3200" b="0" i="1" smtClean="0">
                                      <a:solidFill>
                                        <a:srgbClr val="8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SG" sz="3200" b="0" i="0" smtClean="0">
                                      <a:solidFill>
                                        <a:srgbClr val="8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lg</m:t>
                                  </m:r>
                                </m:fName>
                                <m:e>
                                  <m:r>
                                    <a:rPr lang="en-SG" sz="3200" b="0" i="1" smtClean="0">
                                      <a:solidFill>
                                        <a:srgbClr val="8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SG" sz="3200" b="0" dirty="0">
                  <a:solidFill>
                    <a:srgbClr val="8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3200" b="0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SG" sz="32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32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SG" sz="3200" b="0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SG" sz="32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3200" b="0" i="0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SG" sz="320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SG" sz="3200" dirty="0">
                  <a:solidFill>
                    <a:srgbClr val="8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FB5D0F-006E-4E72-857A-0AFD15E5F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80649"/>
                <a:ext cx="10515600" cy="2462213"/>
              </a:xfrm>
              <a:prstGeom prst="rect">
                <a:avLst/>
              </a:prstGeom>
              <a:blipFill>
                <a:blip r:embed="rId3"/>
                <a:stretch>
                  <a:fillRect l="-2377" t="-4703" r="-5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4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1498</Words>
  <Application>Microsoft Office PowerPoint</Application>
  <PresentationFormat>Widescreen</PresentationFormat>
  <Paragraphs>366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Courier</vt:lpstr>
      <vt:lpstr>PMingLiU</vt:lpstr>
      <vt:lpstr>Arial</vt:lpstr>
      <vt:lpstr>Bookman Old Style</vt:lpstr>
      <vt:lpstr>Calibri</vt:lpstr>
      <vt:lpstr>Calibri Light</vt:lpstr>
      <vt:lpstr>Cambria Math</vt:lpstr>
      <vt:lpstr>Times New Roman</vt:lpstr>
      <vt:lpstr>Verdana</vt:lpstr>
      <vt:lpstr>Office Theme</vt:lpstr>
      <vt:lpstr>CSCI203 - Algorithms and Data Structures</vt:lpstr>
      <vt:lpstr>Algorithm efficiency - Revisit</vt:lpstr>
      <vt:lpstr>Algorithm efficiency - Revisit</vt:lpstr>
      <vt:lpstr>Algorithm efficiency - Revisit</vt:lpstr>
      <vt:lpstr>Algorithm efficiency - Revisit</vt:lpstr>
      <vt:lpstr>Algorithm efficiency - Revisit</vt:lpstr>
      <vt:lpstr>Algorithm efficiency - Revisit</vt:lpstr>
      <vt:lpstr>Algorithm efficiency - Revisit</vt:lpstr>
      <vt:lpstr>Algorithm efficiency - Revisit</vt:lpstr>
      <vt:lpstr>Algorithm efficiency - Revisit</vt:lpstr>
      <vt:lpstr>Algorithm efficiency - Revisit</vt:lpstr>
      <vt:lpstr>Algorithm efficiency</vt:lpstr>
      <vt:lpstr>PowerPoint Presentation</vt:lpstr>
      <vt:lpstr>Algorithm efficiency</vt:lpstr>
      <vt:lpstr>Algorithm efficiency</vt:lpstr>
      <vt:lpstr>Algorithm efficiency</vt:lpstr>
      <vt:lpstr>PowerPoint Presentation</vt:lpstr>
      <vt:lpstr>PowerPoint Presentation</vt:lpstr>
      <vt:lpstr>Next, we evaluate the best case complexity of the algorithms doIt():</vt:lpstr>
      <vt:lpstr>Since the algorithm myMethod() calls the algorithm doIT() within a loop, we evaluate the complexity of the algorithm myMethod() as follow:</vt:lpstr>
      <vt:lpstr>PowerPoint Presentation</vt:lpstr>
      <vt:lpstr>Recursion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Algorithms</vt:lpstr>
      <vt:lpstr>Algorithms</vt:lpstr>
      <vt:lpstr>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CSCI235 – Database Systems</dc:title>
  <dc:creator>user</dc:creator>
  <cp:lastModifiedBy>Sionggo Japit</cp:lastModifiedBy>
  <cp:revision>67</cp:revision>
  <dcterms:created xsi:type="dcterms:W3CDTF">2019-04-16T01:33:17Z</dcterms:created>
  <dcterms:modified xsi:type="dcterms:W3CDTF">2020-07-14T05:21:43Z</dcterms:modified>
</cp:coreProperties>
</file>