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41"/>
  </p:notesMasterIdLst>
  <p:handoutMasterIdLst>
    <p:handoutMasterId r:id="rId42"/>
  </p:handoutMasterIdLst>
  <p:sldIdLst>
    <p:sldId id="256" r:id="rId2"/>
    <p:sldId id="364" r:id="rId3"/>
    <p:sldId id="257" r:id="rId4"/>
    <p:sldId id="260" r:id="rId5"/>
    <p:sldId id="262" r:id="rId6"/>
    <p:sldId id="377" r:id="rId7"/>
    <p:sldId id="378" r:id="rId8"/>
    <p:sldId id="380" r:id="rId9"/>
    <p:sldId id="370" r:id="rId10"/>
    <p:sldId id="371" r:id="rId11"/>
    <p:sldId id="372" r:id="rId12"/>
    <p:sldId id="373" r:id="rId13"/>
    <p:sldId id="376" r:id="rId14"/>
    <p:sldId id="365" r:id="rId15"/>
    <p:sldId id="375" r:id="rId16"/>
    <p:sldId id="261" r:id="rId17"/>
    <p:sldId id="316" r:id="rId18"/>
    <p:sldId id="317" r:id="rId19"/>
    <p:sldId id="366" r:id="rId20"/>
    <p:sldId id="374" r:id="rId21"/>
    <p:sldId id="264" r:id="rId22"/>
    <p:sldId id="263" r:id="rId23"/>
    <p:sldId id="319" r:id="rId24"/>
    <p:sldId id="318" r:id="rId25"/>
    <p:sldId id="367" r:id="rId26"/>
    <p:sldId id="265"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945"/>
    <a:srgbClr val="D37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0C812-B224-1D4F-960B-9C62C14345E3}" type="datetimeFigureOut">
              <a:rPr lang="en-US" smtClean="0"/>
              <a:t>8/1/2019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FE862-6B92-3E4E-A14E-F48885546692}" type="slidenum">
              <a:rPr lang="en-US" smtClean="0"/>
              <a:t>‹#›</a:t>
            </a:fld>
            <a:endParaRPr lang="en-US" dirty="0"/>
          </a:p>
        </p:txBody>
      </p:sp>
    </p:spTree>
    <p:extLst>
      <p:ext uri="{BB962C8B-B14F-4D97-AF65-F5344CB8AC3E}">
        <p14:creationId xmlns:p14="http://schemas.microsoft.com/office/powerpoint/2010/main" val="379906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B48D-613B-2948-A3C1-FC7349BD34CF}" type="datetimeFigureOut">
              <a:rPr lang="en-US" smtClean="0"/>
              <a:t>8/1/2019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45669-B959-E94E-A73F-E59FD7C86B36}" type="slidenum">
              <a:rPr lang="en-US" smtClean="0"/>
              <a:t>‹#›</a:t>
            </a:fld>
            <a:endParaRPr lang="en-US" dirty="0"/>
          </a:p>
        </p:txBody>
      </p:sp>
    </p:spTree>
    <p:extLst>
      <p:ext uri="{BB962C8B-B14F-4D97-AF65-F5344CB8AC3E}">
        <p14:creationId xmlns:p14="http://schemas.microsoft.com/office/powerpoint/2010/main" val="12892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Swapping 6 to the head of the heap, to compare 6 with both its children and to exchange it with the smaller child. Thus 3 comes to the top and 6 goes left. We then compare 6 to its children in this location resulting in 6 and 5 exchanging places.</a:t>
            </a:r>
            <a:endParaRPr lang="en-US" dirty="0"/>
          </a:p>
        </p:txBody>
      </p:sp>
      <p:sp>
        <p:nvSpPr>
          <p:cNvPr id="4" name="Slide Number Placeholder 3"/>
          <p:cNvSpPr>
            <a:spLocks noGrp="1"/>
          </p:cNvSpPr>
          <p:nvPr>
            <p:ph type="sldNum" sz="quarter" idx="10"/>
          </p:nvPr>
        </p:nvSpPr>
        <p:spPr/>
        <p:txBody>
          <a:bodyPr/>
          <a:lstStyle/>
          <a:p>
            <a:fld id="{CD545669-B959-E94E-A73F-E59FD7C86B36}" type="slidenum">
              <a:rPr lang="en-US" smtClean="0"/>
              <a:t>16</a:t>
            </a:fld>
            <a:endParaRPr lang="en-US" dirty="0"/>
          </a:p>
        </p:txBody>
      </p:sp>
    </p:spTree>
    <p:extLst>
      <p:ext uri="{BB962C8B-B14F-4D97-AF65-F5344CB8AC3E}">
        <p14:creationId xmlns:p14="http://schemas.microsoft.com/office/powerpoint/2010/main" val="3636836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1E1E63-E718-0D47-8C93-8D747F2102EF}"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descr="Logo-SIMGE-2013June-Gree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464736"/>
            <a:ext cx="1498600" cy="749300"/>
          </a:xfrm>
          <a:prstGeom prst="rect">
            <a:avLst/>
          </a:prstGeom>
        </p:spPr>
      </p:pic>
      <p:pic>
        <p:nvPicPr>
          <p:cNvPr id="11" name="Picture 10" descr="Logo-UOW-2013June-Black.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262438" y="464736"/>
            <a:ext cx="2325414" cy="7493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0E1BB-C8C0-7C49-A271-78299D38CD75}"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F5DED9-F88C-3B43-BC3E-8DDAEDB6DF2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none">
                <a:latin typeface="Apple Chancery"/>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9EBE5-F8BB-EF46-AFA0-CBCACF31103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D6E1A5-3141-3149-9D4C-700E9303E444}" type="datetime2">
              <a:rPr lang="en-US" smtClean="0"/>
              <a:t>Thursday, August 1, 2019</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DE5D3-F53A-B948-AC5E-C90D399F92D5}" type="datetime2">
              <a:rPr lang="en-US" smtClean="0"/>
              <a:t>Thursday, August 1, 2019</a:t>
            </a:fld>
            <a:endParaRPr lang="en-US" dirty="0"/>
          </a:p>
        </p:txBody>
      </p:sp>
      <p:sp>
        <p:nvSpPr>
          <p:cNvPr id="8" name="Footer Placeholder 7"/>
          <p:cNvSpPr>
            <a:spLocks noGrp="1"/>
          </p:cNvSpPr>
          <p:nvPr>
            <p:ph type="ftr" sz="quarter" idx="11"/>
          </p:nvPr>
        </p:nvSpPr>
        <p:spPr/>
        <p:txBody>
          <a:bodyPr/>
          <a:lstStyle/>
          <a:p>
            <a:pPr algn="r"/>
            <a:r>
              <a:rPr lang="en-US" dirty="0" smtClean="0"/>
              <a:t>CSCI203 - Algorithms and Data Structures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F721F-B773-E143-9C8D-DAAD410C87E3}" type="datetime2">
              <a:rPr lang="en-US" smtClean="0"/>
              <a:t>Thursday, August 1, 2019</a:t>
            </a:fld>
            <a:endParaRPr lang="en-US" dirty="0"/>
          </a:p>
        </p:txBody>
      </p:sp>
      <p:sp>
        <p:nvSpPr>
          <p:cNvPr id="4" name="Footer Placeholder 3"/>
          <p:cNvSpPr>
            <a:spLocks noGrp="1"/>
          </p:cNvSpPr>
          <p:nvPr>
            <p:ph type="ftr" sz="quarter" idx="11"/>
          </p:nvPr>
        </p:nvSpPr>
        <p:spPr/>
        <p:txBody>
          <a:bodyPr/>
          <a:lstStyle/>
          <a:p>
            <a:pPr algn="r"/>
            <a:r>
              <a:rPr lang="en-US" dirty="0"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6FF7-29F6-F243-B507-09A3F2654BE2}" type="datetime2">
              <a:rPr lang="en-US" smtClean="0"/>
              <a:t>Thursday, August 1, 2019</a:t>
            </a:fld>
            <a:endParaRPr lang="en-US" dirty="0"/>
          </a:p>
        </p:txBody>
      </p:sp>
      <p:sp>
        <p:nvSpPr>
          <p:cNvPr id="3" name="Footer Placeholder 2"/>
          <p:cNvSpPr>
            <a:spLocks noGrp="1"/>
          </p:cNvSpPr>
          <p:nvPr>
            <p:ph type="ftr" sz="quarter" idx="11"/>
          </p:nvPr>
        </p:nvSpPr>
        <p:spPr/>
        <p:txBody>
          <a:bodyPr/>
          <a:lstStyle/>
          <a:p>
            <a:pPr algn="r"/>
            <a:r>
              <a:rPr lang="en-US" dirty="0"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8E603-9015-494C-8409-F5232ACEB040}" type="datetime2">
              <a:rPr lang="en-US" smtClean="0"/>
              <a:t>Thursday, August 1, 2019</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D99DB-F82C-4349-AC7E-2EE940759241}" type="datetime2">
              <a:rPr lang="en-US" smtClean="0"/>
              <a:t>Thursday, August 1, 2019</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1EC27DD-5F95-C042-837F-F1955AFB5C41}" type="datetime2">
              <a:rPr lang="en-US" smtClean="0"/>
              <a:t>Thursday, August 1,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dirty="0" smtClean="0"/>
              <a:t>CSCI203 - Algorithms and Data Structures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CSCI203 – Algorithms and data structures</a:t>
            </a:r>
            <a:endParaRPr lang="en-US" sz="4800" dirty="0"/>
          </a:p>
        </p:txBody>
      </p:sp>
      <p:sp>
        <p:nvSpPr>
          <p:cNvPr id="3" name="Subtitle 2"/>
          <p:cNvSpPr>
            <a:spLocks noGrp="1"/>
          </p:cNvSpPr>
          <p:nvPr>
            <p:ph type="subTitle" idx="1"/>
          </p:nvPr>
        </p:nvSpPr>
        <p:spPr>
          <a:xfrm>
            <a:off x="685800" y="3505199"/>
            <a:ext cx="6400800" cy="2631687"/>
          </a:xfrm>
        </p:spPr>
        <p:txBody>
          <a:bodyPr>
            <a:noAutofit/>
          </a:bodyPr>
          <a:lstStyle/>
          <a:p>
            <a:r>
              <a:rPr lang="en-US" sz="2800" dirty="0" smtClean="0">
                <a:solidFill>
                  <a:srgbClr val="800000"/>
                </a:solidFill>
                <a:latin typeface="Bookman Old Style"/>
                <a:cs typeface="Bookman Old Style"/>
              </a:rPr>
              <a:t>Tutorial 3</a:t>
            </a:r>
          </a:p>
          <a:p>
            <a:r>
              <a:rPr lang="en-US" sz="2800" dirty="0" smtClean="0">
                <a:solidFill>
                  <a:srgbClr val="800000"/>
                </a:solidFill>
                <a:latin typeface="Bookman Old Style"/>
                <a:cs typeface="Bookman Old Style"/>
              </a:rPr>
              <a:t>Sionggo Japit</a:t>
            </a:r>
          </a:p>
          <a:p>
            <a:r>
              <a:rPr lang="en-US" sz="2800" dirty="0" smtClean="0">
                <a:solidFill>
                  <a:srgbClr val="800000"/>
                </a:solidFill>
                <a:latin typeface="Bookman Old Style"/>
                <a:cs typeface="Bookman Old Style"/>
                <a:hlinkClick r:id="rId2"/>
              </a:rPr>
              <a:t>sjapit@uow.edu.au</a:t>
            </a:r>
            <a:endParaRPr lang="en-US" sz="2800" dirty="0" smtClean="0">
              <a:solidFill>
                <a:srgbClr val="800000"/>
              </a:solidFill>
              <a:latin typeface="Bookman Old Style"/>
              <a:cs typeface="Bookman Old Style"/>
            </a:endParaRPr>
          </a:p>
          <a:p>
            <a:endParaRPr lang="en-US" sz="2800" dirty="0" smtClean="0">
              <a:solidFill>
                <a:srgbClr val="800000"/>
              </a:solidFill>
              <a:latin typeface="Bookman Old Style"/>
              <a:cs typeface="Bookman Old Style"/>
            </a:endParaRPr>
          </a:p>
          <a:p>
            <a:fld id="{81EA5B60-6764-2C4B-93FE-8FEEF770CCE7}" type="datetime3">
              <a:rPr lang="en-SG" sz="2800" smtClean="0">
                <a:solidFill>
                  <a:srgbClr val="800000"/>
                </a:solidFill>
                <a:latin typeface="Bookman Old Style"/>
                <a:cs typeface="Bookman Old Style"/>
              </a:rPr>
              <a:t>1 August 2019</a:t>
            </a:fld>
            <a:endParaRPr lang="en-US" sz="2800" dirty="0" smtClean="0">
              <a:solidFill>
                <a:srgbClr val="800000"/>
              </a:solidFill>
              <a:latin typeface="Bookman Old Style"/>
              <a:cs typeface="Bookman Old Style"/>
            </a:endParaRPr>
          </a:p>
        </p:txBody>
      </p:sp>
      <p:sp>
        <p:nvSpPr>
          <p:cNvPr id="4" name="TextBox 3"/>
          <p:cNvSpPr txBox="1"/>
          <p:nvPr/>
        </p:nvSpPr>
        <p:spPr>
          <a:xfrm>
            <a:off x="-21502844" y="1265754"/>
            <a:ext cx="28382341" cy="523220"/>
          </a:xfrm>
          <a:prstGeom prst="rect">
            <a:avLst/>
          </a:prstGeom>
          <a:noFill/>
        </p:spPr>
        <p:txBody>
          <a:bodyPr wrap="square" rtlCol="0">
            <a:spAutoFit/>
          </a:bodyPr>
          <a:lstStyle/>
          <a:p>
            <a:r>
              <a:rPr lang="en-US" sz="2800" dirty="0" smtClean="0">
                <a:solidFill>
                  <a:srgbClr val="008000"/>
                </a:solidFill>
                <a:latin typeface="Lucida Calligraphy"/>
                <a:cs typeface="Lucida Calligraphy"/>
              </a:rPr>
              <a:t>Welcome to CSCI203 – Algorithm and Data Structure (Tutorial)… Please remember to tap your attendance </a:t>
            </a:r>
            <a:r>
              <a:rPr lang="en-US" sz="2800" dirty="0" smtClean="0">
                <a:solidFill>
                  <a:srgbClr val="008000"/>
                </a:solidFill>
                <a:latin typeface="Lucida Calligraphy"/>
                <a:cs typeface="Lucida Calligraphy"/>
                <a:sym typeface="Wingdings"/>
              </a:rPr>
              <a:t>  </a:t>
            </a:r>
            <a:endParaRPr lang="en-US" sz="2800" dirty="0">
              <a:solidFill>
                <a:srgbClr val="008000"/>
              </a:solidFill>
              <a:latin typeface="Lucida Calligraphy"/>
              <a:cs typeface="Lucida Calligraphy"/>
            </a:endParaRPr>
          </a:p>
        </p:txBody>
      </p:sp>
    </p:spTree>
    <p:extLst>
      <p:ext uri="{BB962C8B-B14F-4D97-AF65-F5344CB8AC3E}">
        <p14:creationId xmlns:p14="http://schemas.microsoft.com/office/powerpoint/2010/main" val="332465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0"/>
                                        <p:tgtEl>
                                          <p:spTgt spid="4"/>
                                        </p:tgtEl>
                                        <p:attrNameLst>
                                          <p:attrName>ppt_x</p:attrName>
                                        </p:attrNameLst>
                                      </p:cBhvr>
                                      <p:tavLst>
                                        <p:tav tm="0">
                                          <p:val>
                                            <p:strVal val="#ppt_x+#ppt_w*1.125000"/>
                                          </p:val>
                                        </p:tav>
                                        <p:tav tm="100000">
                                          <p:val>
                                            <p:strVal val="#ppt_x"/>
                                          </p:val>
                                        </p:tav>
                                      </p:tavLst>
                                    </p:anim>
                                    <p:animEffect transition="in" filter="wipe(left)">
                                      <p:cBhvr>
                                        <p:cTn id="8" dur="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smtClean="0">
                <a:solidFill>
                  <a:schemeClr val="tx2">
                    <a:lumMod val="75000"/>
                  </a:schemeClr>
                </a:solidFill>
              </a:rPr>
              <a:t>The algorithm makes uses of </a:t>
            </a:r>
            <a:r>
              <a:rPr lang="en-US" sz="2000" dirty="0">
                <a:solidFill>
                  <a:schemeClr val="tx2">
                    <a:lumMod val="75000"/>
                  </a:schemeClr>
                </a:solidFill>
              </a:rPr>
              <a:t>a queue to store </a:t>
            </a:r>
            <a:r>
              <a:rPr lang="en-US" sz="2000" dirty="0" err="1">
                <a:solidFill>
                  <a:schemeClr val="tx2">
                    <a:lumMod val="75000"/>
                  </a:schemeClr>
                </a:solidFill>
              </a:rPr>
              <a:t>subtrees</a:t>
            </a:r>
            <a:r>
              <a:rPr lang="en-US" sz="2000" dirty="0">
                <a:solidFill>
                  <a:schemeClr val="tx2">
                    <a:lumMod val="75000"/>
                  </a:schemeClr>
                </a:solidFill>
              </a:rPr>
              <a:t> to be processed</a:t>
            </a:r>
            <a:r>
              <a:rPr lang="en-US" sz="2000" dirty="0" smtClean="0">
                <a:solidFill>
                  <a:schemeClr val="tx2">
                    <a:lumMod val="75000"/>
                  </a:schemeClr>
                </a:solidFill>
              </a:rPr>
              <a:t>.</a:t>
            </a:r>
          </a:p>
          <a:p>
            <a:pPr marL="0" indent="0">
              <a:spcBef>
                <a:spcPts val="0"/>
              </a:spcBef>
              <a:buNone/>
            </a:pPr>
            <a:endParaRPr lang="en-US" sz="2000" dirty="0" smtClean="0">
              <a:solidFill>
                <a:schemeClr val="tx2">
                  <a:lumMod val="75000"/>
                </a:schemeClr>
              </a:solidFill>
            </a:endParaRPr>
          </a:p>
          <a:p>
            <a:pPr marL="0" indent="0">
              <a:spcBef>
                <a:spcPts val="0"/>
              </a:spcBef>
              <a:buNone/>
            </a:pPr>
            <a:r>
              <a:rPr lang="en-US" sz="2000" dirty="0" smtClean="0">
                <a:solidFill>
                  <a:schemeClr val="tx2">
                    <a:lumMod val="75000"/>
                  </a:schemeClr>
                </a:solidFill>
              </a:rPr>
              <a:t>Algorithm </a:t>
            </a:r>
            <a:r>
              <a:rPr lang="en-US" sz="2000" dirty="0" err="1" smtClean="0">
                <a:solidFill>
                  <a:schemeClr val="tx2">
                    <a:lumMod val="75000"/>
                  </a:schemeClr>
                </a:solidFill>
              </a:rPr>
              <a:t>LevelPrint</a:t>
            </a:r>
            <a:r>
              <a:rPr lang="en-US" sz="2000" dirty="0" smtClean="0">
                <a:solidFill>
                  <a:schemeClr val="tx2">
                    <a:lumMod val="75000"/>
                  </a:schemeClr>
                </a:solidFill>
              </a:rPr>
              <a:t>(Node* </a:t>
            </a:r>
            <a:r>
              <a:rPr lang="en-US" sz="2000" dirty="0" err="1">
                <a:solidFill>
                  <a:schemeClr val="tx2">
                    <a:lumMod val="75000"/>
                  </a:schemeClr>
                </a:solidFill>
              </a:rPr>
              <a:t>subroot</a:t>
            </a:r>
            <a:r>
              <a:rPr lang="en-US" sz="2000" dirty="0">
                <a:solidFill>
                  <a:schemeClr val="tx2">
                    <a:lumMod val="75000"/>
                  </a:schemeClr>
                </a:solidFill>
              </a:rPr>
              <a:t>) </a:t>
            </a:r>
            <a:r>
              <a:rPr lang="en-US" sz="2000" dirty="0" smtClean="0">
                <a:solidFill>
                  <a:schemeClr val="tx2">
                    <a:lumMod val="75000"/>
                  </a:schemeClr>
                </a:solidFill>
              </a:rPr>
              <a:t>{</a:t>
            </a:r>
          </a:p>
          <a:p>
            <a:pPr marL="274320" lvl="1" indent="0">
              <a:spcBef>
                <a:spcPts val="0"/>
              </a:spcBef>
              <a:buNone/>
            </a:pPr>
            <a:r>
              <a:rPr lang="en-US" dirty="0" smtClean="0">
                <a:solidFill>
                  <a:schemeClr val="tx2">
                    <a:lumMod val="75000"/>
                  </a:schemeClr>
                </a:solidFill>
              </a:rPr>
              <a:t>Node *temp;</a:t>
            </a:r>
            <a:endParaRPr lang="en-US" dirty="0">
              <a:solidFill>
                <a:schemeClr val="tx2">
                  <a:lumMod val="75000"/>
                </a:schemeClr>
              </a:solidFill>
            </a:endParaRPr>
          </a:p>
          <a:p>
            <a:pPr marL="274320" lvl="1" indent="0">
              <a:spcBef>
                <a:spcPts val="0"/>
              </a:spcBef>
              <a:buNone/>
            </a:pPr>
            <a:r>
              <a:rPr lang="en-US" dirty="0" smtClean="0">
                <a:solidFill>
                  <a:schemeClr val="tx2">
                    <a:lumMod val="75000"/>
                  </a:schemeClr>
                </a:solidFill>
              </a:rPr>
              <a:t>Queue </a:t>
            </a:r>
            <a:r>
              <a:rPr lang="en-US" dirty="0">
                <a:solidFill>
                  <a:schemeClr val="tx2">
                    <a:lumMod val="75000"/>
                  </a:schemeClr>
                </a:solidFill>
              </a:rPr>
              <a:t>Q;</a:t>
            </a:r>
          </a:p>
          <a:p>
            <a:pPr marL="274320" lvl="1" indent="0">
              <a:spcBef>
                <a:spcPts val="0"/>
              </a:spcBef>
              <a:buNone/>
            </a:pPr>
            <a:r>
              <a:rPr lang="en-US" dirty="0" err="1">
                <a:solidFill>
                  <a:schemeClr val="tx2">
                    <a:lumMod val="75000"/>
                  </a:schemeClr>
                </a:solidFill>
              </a:rPr>
              <a:t>Q.enqueue</a:t>
            </a:r>
            <a:r>
              <a:rPr lang="en-US" dirty="0">
                <a:solidFill>
                  <a:schemeClr val="tx2">
                    <a:lumMod val="75000"/>
                  </a:schemeClr>
                </a:solidFill>
              </a:rPr>
              <a:t>(</a:t>
            </a:r>
            <a:r>
              <a:rPr lang="en-US" dirty="0" err="1">
                <a:solidFill>
                  <a:schemeClr val="tx2">
                    <a:lumMod val="75000"/>
                  </a:schemeClr>
                </a:solidFill>
              </a:rPr>
              <a:t>subroot</a:t>
            </a:r>
            <a:r>
              <a:rPr lang="en-US" dirty="0">
                <a:solidFill>
                  <a:schemeClr val="tx2">
                    <a:lumMod val="75000"/>
                  </a:schemeClr>
                </a:solidFill>
              </a:rPr>
              <a:t>);</a:t>
            </a:r>
          </a:p>
          <a:p>
            <a:pPr marL="274320" lvl="1" indent="0">
              <a:spcBef>
                <a:spcPts val="0"/>
              </a:spcBef>
              <a:buNone/>
            </a:pPr>
            <a:r>
              <a:rPr lang="en-US" dirty="0">
                <a:solidFill>
                  <a:schemeClr val="tx2">
                    <a:lumMod val="75000"/>
                  </a:schemeClr>
                </a:solidFill>
              </a:rPr>
              <a:t>while(!</a:t>
            </a:r>
            <a:r>
              <a:rPr lang="en-US" dirty="0" err="1">
                <a:solidFill>
                  <a:schemeClr val="tx2">
                    <a:lumMod val="75000"/>
                  </a:schemeClr>
                </a:solidFill>
              </a:rPr>
              <a:t>Q.isEmpty</a:t>
            </a:r>
            <a:r>
              <a:rPr lang="en-US" dirty="0">
                <a:solidFill>
                  <a:schemeClr val="tx2">
                    <a:lumMod val="75000"/>
                  </a:schemeClr>
                </a:solidFill>
              </a:rPr>
              <a:t>()) {</a:t>
            </a:r>
          </a:p>
          <a:p>
            <a:pPr marL="548640" lvl="2" indent="0">
              <a:spcBef>
                <a:spcPts val="0"/>
              </a:spcBef>
              <a:buNone/>
            </a:pPr>
            <a:r>
              <a:rPr lang="en-US" sz="2000" dirty="0" err="1" smtClean="0">
                <a:solidFill>
                  <a:schemeClr val="tx2">
                    <a:lumMod val="75000"/>
                  </a:schemeClr>
                </a:solidFill>
              </a:rPr>
              <a:t>Q.dequeue</a:t>
            </a:r>
            <a:r>
              <a:rPr lang="en-US" sz="2000" dirty="0">
                <a:solidFill>
                  <a:schemeClr val="tx2">
                    <a:lumMod val="75000"/>
                  </a:schemeClr>
                </a:solidFill>
              </a:rPr>
              <a:t>(temp);</a:t>
            </a:r>
          </a:p>
          <a:p>
            <a:pPr marL="548640" lvl="2" indent="0">
              <a:spcBef>
                <a:spcPts val="0"/>
              </a:spcBef>
              <a:buNone/>
            </a:pPr>
            <a:r>
              <a:rPr lang="en-US" sz="2000" dirty="0">
                <a:solidFill>
                  <a:schemeClr val="tx2">
                    <a:lumMod val="75000"/>
                  </a:schemeClr>
                </a:solidFill>
              </a:rPr>
              <a:t>if(temp != NULL) {</a:t>
            </a:r>
          </a:p>
          <a:p>
            <a:pPr marL="822960" lvl="3" indent="0">
              <a:spcBef>
                <a:spcPts val="0"/>
              </a:spcBef>
              <a:buNone/>
            </a:pPr>
            <a:r>
              <a:rPr lang="en-US" sz="2000" dirty="0">
                <a:solidFill>
                  <a:schemeClr val="tx2">
                    <a:lumMod val="75000"/>
                  </a:schemeClr>
                </a:solidFill>
              </a:rPr>
              <a:t>Print(temp);</a:t>
            </a:r>
          </a:p>
          <a:p>
            <a:pPr marL="822960" lvl="3" indent="0">
              <a:spcBef>
                <a:spcPts val="0"/>
              </a:spcBef>
              <a:buNone/>
            </a:pPr>
            <a:r>
              <a:rPr lang="en-US" sz="2000" dirty="0" err="1">
                <a:solidFill>
                  <a:schemeClr val="tx2">
                    <a:lumMod val="75000"/>
                  </a:schemeClr>
                </a:solidFill>
              </a:rPr>
              <a:t>Q.enqueue</a:t>
            </a:r>
            <a:r>
              <a:rPr lang="en-US" sz="2000" dirty="0">
                <a:solidFill>
                  <a:schemeClr val="tx2">
                    <a:lumMod val="75000"/>
                  </a:schemeClr>
                </a:solidFill>
              </a:rPr>
              <a:t>(temp-&gt;left());</a:t>
            </a:r>
          </a:p>
          <a:p>
            <a:pPr marL="822960" lvl="3" indent="0">
              <a:spcBef>
                <a:spcPts val="0"/>
              </a:spcBef>
              <a:buNone/>
            </a:pPr>
            <a:r>
              <a:rPr lang="en-US" sz="2000" dirty="0" err="1">
                <a:solidFill>
                  <a:schemeClr val="tx2">
                    <a:lumMod val="75000"/>
                  </a:schemeClr>
                </a:solidFill>
              </a:rPr>
              <a:t>Q.enqueue</a:t>
            </a:r>
            <a:r>
              <a:rPr lang="en-US" sz="2000" dirty="0">
                <a:solidFill>
                  <a:schemeClr val="tx2">
                    <a:lumMod val="75000"/>
                  </a:schemeClr>
                </a:solidFill>
              </a:rPr>
              <a:t>(temp-&gt;right())</a:t>
            </a:r>
            <a:r>
              <a:rPr lang="en-US" sz="2000" dirty="0" smtClean="0">
                <a:solidFill>
                  <a:schemeClr val="tx2">
                    <a:lumMod val="75000"/>
                  </a:schemeClr>
                </a:solidFill>
              </a:rPr>
              <a:t>;</a:t>
            </a:r>
          </a:p>
          <a:p>
            <a:pPr marL="548640" lvl="2" indent="0">
              <a:spcBef>
                <a:spcPts val="0"/>
              </a:spcBef>
              <a:buNone/>
            </a:pPr>
            <a:r>
              <a:rPr lang="en-US" sz="2000" dirty="0" smtClean="0">
                <a:solidFill>
                  <a:schemeClr val="tx2">
                    <a:lumMod val="75000"/>
                  </a:schemeClr>
                </a:solidFill>
              </a:rPr>
              <a:t>}</a:t>
            </a:r>
          </a:p>
          <a:p>
            <a:pPr marL="274320" lvl="1" indent="0">
              <a:spcBef>
                <a:spcPts val="0"/>
              </a:spcBef>
              <a:buNone/>
            </a:pPr>
            <a:r>
              <a:rPr lang="en-US" dirty="0" smtClean="0">
                <a:solidFill>
                  <a:schemeClr val="tx2">
                    <a:lumMod val="75000"/>
                  </a:schemeClr>
                </a:solidFill>
              </a:rPr>
              <a:t>}</a:t>
            </a:r>
          </a:p>
          <a:p>
            <a:pPr marL="0" indent="0">
              <a:spcBef>
                <a:spcPts val="0"/>
              </a:spcBef>
              <a:buNone/>
            </a:pPr>
            <a:r>
              <a:rPr lang="en-US" sz="2000" dirty="0" smtClean="0">
                <a:solidFill>
                  <a:schemeClr val="tx2">
                    <a:lumMod val="75000"/>
                  </a:schemeClr>
                </a:solidFill>
              </a:rPr>
              <a:t>}</a:t>
            </a:r>
            <a:endParaRPr lang="en-US" sz="2000" dirty="0">
              <a:solidFill>
                <a:schemeClr val="tx2">
                  <a:lumMod val="75000"/>
                </a:schemeClr>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dirty="0"/>
          </a:p>
        </p:txBody>
      </p:sp>
    </p:spTree>
    <p:extLst>
      <p:ext uri="{BB962C8B-B14F-4D97-AF65-F5344CB8AC3E}">
        <p14:creationId xmlns:p14="http://schemas.microsoft.com/office/powerpoint/2010/main" val="3760761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the height of a binary </a:t>
            </a:r>
            <a:r>
              <a:rPr lang="en-US" sz="2800" dirty="0" smtClean="0"/>
              <a:t>tree.</a:t>
            </a: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dirty="0"/>
          </a:p>
        </p:txBody>
      </p:sp>
      <p:sp>
        <p:nvSpPr>
          <p:cNvPr id="7" name="Rectangle 6"/>
          <p:cNvSpPr/>
          <p:nvPr/>
        </p:nvSpPr>
        <p:spPr>
          <a:xfrm>
            <a:off x="457200" y="2992865"/>
            <a:ext cx="8229600" cy="3108544"/>
          </a:xfrm>
          <a:prstGeom prst="rect">
            <a:avLst/>
          </a:prstGeom>
        </p:spPr>
        <p:txBody>
          <a:bodyPr wrap="square">
            <a:spAutoFit/>
          </a:bodyPr>
          <a:lstStyle/>
          <a:p>
            <a:r>
              <a:rPr lang="en-US" sz="2800" dirty="0" smtClean="0">
                <a:solidFill>
                  <a:srgbClr val="A53926"/>
                </a:solidFill>
              </a:rPr>
              <a:t>integer </a:t>
            </a:r>
            <a:r>
              <a:rPr lang="en-US" sz="2800" dirty="0">
                <a:solidFill>
                  <a:srgbClr val="A53926"/>
                </a:solidFill>
              </a:rPr>
              <a:t>height</a:t>
            </a:r>
            <a:r>
              <a:rPr lang="en-US" sz="2800" dirty="0" smtClean="0">
                <a:solidFill>
                  <a:srgbClr val="A53926"/>
                </a:solidFill>
              </a:rPr>
              <a:t>(Node* </a:t>
            </a:r>
            <a:r>
              <a:rPr lang="en-US" sz="2800" dirty="0" err="1">
                <a:solidFill>
                  <a:srgbClr val="A53926"/>
                </a:solidFill>
              </a:rPr>
              <a:t>subroot</a:t>
            </a:r>
            <a:r>
              <a:rPr lang="en-US" sz="2800" dirty="0">
                <a:solidFill>
                  <a:srgbClr val="A53926"/>
                </a:solidFill>
              </a:rPr>
              <a:t>) {</a:t>
            </a:r>
          </a:p>
          <a:p>
            <a:r>
              <a:rPr lang="en-US" sz="2800" dirty="0">
                <a:solidFill>
                  <a:srgbClr val="A53926"/>
                </a:solidFill>
              </a:rPr>
              <a:t>if (</a:t>
            </a:r>
            <a:r>
              <a:rPr lang="en-US" sz="2800" dirty="0" err="1">
                <a:solidFill>
                  <a:srgbClr val="A53926"/>
                </a:solidFill>
              </a:rPr>
              <a:t>subroot</a:t>
            </a:r>
            <a:r>
              <a:rPr lang="en-US" sz="2800" dirty="0">
                <a:solidFill>
                  <a:srgbClr val="A53926"/>
                </a:solidFill>
              </a:rPr>
              <a:t> == NULL) </a:t>
            </a:r>
            <a:endParaRPr lang="en-US" sz="2800" dirty="0" smtClean="0">
              <a:solidFill>
                <a:srgbClr val="A53926"/>
              </a:solidFill>
            </a:endParaRPr>
          </a:p>
          <a:p>
            <a:pPr lvl="1"/>
            <a:r>
              <a:rPr lang="en-US" sz="2800" dirty="0" smtClean="0">
                <a:solidFill>
                  <a:srgbClr val="A53926"/>
                </a:solidFill>
              </a:rPr>
              <a:t>return </a:t>
            </a:r>
            <a:r>
              <a:rPr lang="en-US" sz="2800" dirty="0">
                <a:solidFill>
                  <a:srgbClr val="A53926"/>
                </a:solidFill>
              </a:rPr>
              <a:t>0; // Empty </a:t>
            </a:r>
            <a:r>
              <a:rPr lang="en-US" sz="2800" dirty="0" err="1" smtClean="0">
                <a:solidFill>
                  <a:srgbClr val="A53926"/>
                </a:solidFill>
              </a:rPr>
              <a:t>subtree</a:t>
            </a:r>
            <a:endParaRPr lang="en-US" sz="2800" dirty="0" smtClean="0">
              <a:solidFill>
                <a:srgbClr val="A53926"/>
              </a:solidFill>
            </a:endParaRPr>
          </a:p>
          <a:p>
            <a:r>
              <a:rPr lang="en-US" sz="2800" dirty="0" smtClean="0">
                <a:solidFill>
                  <a:srgbClr val="A53926"/>
                </a:solidFill>
              </a:rPr>
              <a:t>else</a:t>
            </a:r>
            <a:endParaRPr lang="en-US" sz="2800" dirty="0">
              <a:solidFill>
                <a:srgbClr val="A53926"/>
              </a:solidFill>
            </a:endParaRPr>
          </a:p>
          <a:p>
            <a:pPr lvl="1"/>
            <a:r>
              <a:rPr lang="en-US" sz="2800" dirty="0">
                <a:solidFill>
                  <a:srgbClr val="A53926"/>
                </a:solidFill>
              </a:rPr>
              <a:t>return 1 + max</a:t>
            </a:r>
            <a:r>
              <a:rPr lang="en-US" sz="2800" dirty="0" smtClean="0">
                <a:solidFill>
                  <a:srgbClr val="A53926"/>
                </a:solidFill>
              </a:rPr>
              <a:t>( height</a:t>
            </a:r>
            <a:r>
              <a:rPr lang="en-US" sz="2800" dirty="0">
                <a:solidFill>
                  <a:srgbClr val="A53926"/>
                </a:solidFill>
              </a:rPr>
              <a:t>(</a:t>
            </a:r>
            <a:r>
              <a:rPr lang="en-US" sz="2800" dirty="0" err="1">
                <a:solidFill>
                  <a:srgbClr val="A53926"/>
                </a:solidFill>
              </a:rPr>
              <a:t>subroot</a:t>
            </a:r>
            <a:r>
              <a:rPr lang="en-US" sz="2800" dirty="0">
                <a:solidFill>
                  <a:srgbClr val="A53926"/>
                </a:solidFill>
              </a:rPr>
              <a:t>-&gt;left()),</a:t>
            </a:r>
          </a:p>
          <a:p>
            <a:pPr lvl="7"/>
            <a:r>
              <a:rPr lang="en-US" sz="2800" dirty="0">
                <a:solidFill>
                  <a:srgbClr val="A53926"/>
                </a:solidFill>
              </a:rPr>
              <a:t>height(</a:t>
            </a:r>
            <a:r>
              <a:rPr lang="en-US" sz="2800" dirty="0" err="1">
                <a:solidFill>
                  <a:srgbClr val="A53926"/>
                </a:solidFill>
              </a:rPr>
              <a:t>subroot</a:t>
            </a:r>
            <a:r>
              <a:rPr lang="en-US" sz="2800" dirty="0">
                <a:solidFill>
                  <a:srgbClr val="A53926"/>
                </a:solidFill>
              </a:rPr>
              <a:t>-&gt;right()</a:t>
            </a:r>
            <a:r>
              <a:rPr lang="en-US" sz="2800" dirty="0" smtClean="0">
                <a:solidFill>
                  <a:srgbClr val="A53926"/>
                </a:solidFill>
              </a:rPr>
              <a:t>) );</a:t>
            </a:r>
          </a:p>
          <a:p>
            <a:r>
              <a:rPr lang="en-US" sz="2800" dirty="0" smtClean="0">
                <a:solidFill>
                  <a:srgbClr val="A53926"/>
                </a:solidFill>
              </a:rPr>
              <a:t>};</a:t>
            </a:r>
            <a:endParaRPr lang="en-US" sz="2800" dirty="0">
              <a:solidFill>
                <a:srgbClr val="A53926"/>
              </a:solidFill>
            </a:endParaRPr>
          </a:p>
        </p:txBody>
      </p:sp>
    </p:spTree>
    <p:extLst>
      <p:ext uri="{BB962C8B-B14F-4D97-AF65-F5344CB8AC3E}">
        <p14:creationId xmlns:p14="http://schemas.microsoft.com/office/powerpoint/2010/main" val="419591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a count of </a:t>
            </a:r>
            <a:r>
              <a:rPr lang="en-US" sz="2800" dirty="0" smtClean="0"/>
              <a:t>the number </a:t>
            </a:r>
            <a:r>
              <a:rPr lang="en-US" sz="2800" dirty="0"/>
              <a:t>of leaf nodes </a:t>
            </a:r>
            <a:r>
              <a:rPr lang="en-US" sz="2800" dirty="0" smtClean="0"/>
              <a:t>in a </a:t>
            </a:r>
            <a:r>
              <a:rPr lang="en-US" sz="2800" dirty="0"/>
              <a:t>binary tree</a:t>
            </a:r>
            <a:r>
              <a:rPr lang="en-US" sz="2800" dirty="0" smtClean="0"/>
              <a:t>.</a:t>
            </a:r>
          </a:p>
          <a:p>
            <a:pPr marL="0" indent="0">
              <a:buNone/>
            </a:pP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dirty="0"/>
          </a:p>
        </p:txBody>
      </p:sp>
      <p:sp>
        <p:nvSpPr>
          <p:cNvPr id="8" name="Rectangle 7"/>
          <p:cNvSpPr/>
          <p:nvPr/>
        </p:nvSpPr>
        <p:spPr>
          <a:xfrm>
            <a:off x="457200" y="2781173"/>
            <a:ext cx="8229600" cy="3785652"/>
          </a:xfrm>
          <a:prstGeom prst="rect">
            <a:avLst/>
          </a:prstGeom>
        </p:spPr>
        <p:txBody>
          <a:bodyPr wrap="square">
            <a:spAutoFit/>
          </a:bodyPr>
          <a:lstStyle/>
          <a:p>
            <a:r>
              <a:rPr lang="en-US" sz="2400" dirty="0" smtClean="0">
                <a:solidFill>
                  <a:srgbClr val="800000"/>
                </a:solidFill>
              </a:rPr>
              <a:t>integer </a:t>
            </a:r>
            <a:r>
              <a:rPr lang="en-US" sz="2400" dirty="0">
                <a:solidFill>
                  <a:srgbClr val="800000"/>
                </a:solidFill>
              </a:rPr>
              <a:t>count</a:t>
            </a:r>
            <a:r>
              <a:rPr lang="en-US" sz="2400" dirty="0" smtClean="0">
                <a:solidFill>
                  <a:srgbClr val="800000"/>
                </a:solidFill>
              </a:rPr>
              <a:t>(Node* </a:t>
            </a:r>
            <a:r>
              <a:rPr lang="en-US" sz="2400" dirty="0" err="1">
                <a:solidFill>
                  <a:srgbClr val="800000"/>
                </a:solidFill>
              </a:rPr>
              <a:t>subroot</a:t>
            </a:r>
            <a:r>
              <a:rPr lang="en-US" sz="2400" dirty="0">
                <a:solidFill>
                  <a:srgbClr val="800000"/>
                </a:solidFill>
              </a:rPr>
              <a:t>) {</a:t>
            </a:r>
          </a:p>
          <a:p>
            <a:r>
              <a:rPr lang="en-US" sz="2400" dirty="0">
                <a:solidFill>
                  <a:srgbClr val="800000"/>
                </a:solidFill>
              </a:rPr>
              <a:t>if (</a:t>
            </a:r>
            <a:r>
              <a:rPr lang="en-US" sz="2400" dirty="0" err="1">
                <a:solidFill>
                  <a:srgbClr val="800000"/>
                </a:solidFill>
              </a:rPr>
              <a:t>subroot</a:t>
            </a:r>
            <a:r>
              <a:rPr lang="en-US" sz="2400" dirty="0">
                <a:solidFill>
                  <a:srgbClr val="800000"/>
                </a:solidFill>
              </a:rPr>
              <a:t> == NULL) </a:t>
            </a:r>
            <a:endParaRPr lang="en-US" sz="2400" dirty="0" smtClean="0">
              <a:solidFill>
                <a:srgbClr val="800000"/>
              </a:solidFill>
            </a:endParaRPr>
          </a:p>
          <a:p>
            <a:pPr lvl="1"/>
            <a:r>
              <a:rPr lang="en-US" sz="2400" dirty="0" smtClean="0">
                <a:solidFill>
                  <a:srgbClr val="800000"/>
                </a:solidFill>
              </a:rPr>
              <a:t>return </a:t>
            </a:r>
            <a:r>
              <a:rPr lang="en-US" sz="2400" dirty="0">
                <a:solidFill>
                  <a:srgbClr val="800000"/>
                </a:solidFill>
              </a:rPr>
              <a:t>0; // Empty </a:t>
            </a:r>
            <a:r>
              <a:rPr lang="en-US" sz="2400" dirty="0" err="1" smtClean="0">
                <a:solidFill>
                  <a:srgbClr val="800000"/>
                </a:solidFill>
              </a:rPr>
              <a:t>subtree</a:t>
            </a:r>
            <a:endParaRPr lang="en-US" sz="2400" dirty="0" smtClean="0">
              <a:solidFill>
                <a:srgbClr val="800000"/>
              </a:solidFill>
            </a:endParaRPr>
          </a:p>
          <a:p>
            <a:r>
              <a:rPr lang="en-US" sz="2400" dirty="0" smtClean="0">
                <a:solidFill>
                  <a:srgbClr val="800000"/>
                </a:solidFill>
              </a:rPr>
              <a:t>else</a:t>
            </a:r>
            <a:endParaRPr lang="en-US" sz="2400" dirty="0">
              <a:solidFill>
                <a:srgbClr val="800000"/>
              </a:solidFill>
            </a:endParaRPr>
          </a:p>
          <a:p>
            <a:pPr lvl="1"/>
            <a:r>
              <a:rPr lang="en-US" sz="2400" dirty="0">
                <a:solidFill>
                  <a:srgbClr val="800000"/>
                </a:solidFill>
              </a:rPr>
              <a:t>if (</a:t>
            </a:r>
            <a:r>
              <a:rPr lang="en-US" sz="2400" dirty="0" err="1">
                <a:solidFill>
                  <a:srgbClr val="800000"/>
                </a:solidFill>
              </a:rPr>
              <a:t>subroot</a:t>
            </a:r>
            <a:r>
              <a:rPr lang="en-US" sz="2400" dirty="0">
                <a:solidFill>
                  <a:srgbClr val="800000"/>
                </a:solidFill>
              </a:rPr>
              <a:t>-&gt;</a:t>
            </a:r>
            <a:r>
              <a:rPr lang="en-US" sz="2400" dirty="0" err="1">
                <a:solidFill>
                  <a:srgbClr val="800000"/>
                </a:solidFill>
              </a:rPr>
              <a:t>isLeaf</a:t>
            </a:r>
            <a:r>
              <a:rPr lang="en-US" sz="2400" dirty="0">
                <a:solidFill>
                  <a:srgbClr val="800000"/>
                </a:solidFill>
              </a:rPr>
              <a:t>()) </a:t>
            </a:r>
            <a:endParaRPr lang="en-US" sz="2400" dirty="0" smtClean="0">
              <a:solidFill>
                <a:srgbClr val="800000"/>
              </a:solidFill>
            </a:endParaRPr>
          </a:p>
          <a:p>
            <a:pPr lvl="2"/>
            <a:r>
              <a:rPr lang="en-US" sz="2400" dirty="0" smtClean="0">
                <a:solidFill>
                  <a:srgbClr val="800000"/>
                </a:solidFill>
              </a:rPr>
              <a:t>return </a:t>
            </a:r>
            <a:r>
              <a:rPr lang="en-US" sz="2400" dirty="0">
                <a:solidFill>
                  <a:srgbClr val="800000"/>
                </a:solidFill>
              </a:rPr>
              <a:t>1; // A </a:t>
            </a:r>
            <a:r>
              <a:rPr lang="en-US" sz="2400" dirty="0" smtClean="0">
                <a:solidFill>
                  <a:srgbClr val="800000"/>
                </a:solidFill>
              </a:rPr>
              <a:t>leaf</a:t>
            </a:r>
          </a:p>
          <a:p>
            <a:pPr lvl="1"/>
            <a:r>
              <a:rPr lang="en-US" sz="2400" dirty="0" smtClean="0">
                <a:solidFill>
                  <a:srgbClr val="800000"/>
                </a:solidFill>
              </a:rPr>
              <a:t>else</a:t>
            </a:r>
            <a:endParaRPr lang="en-US" sz="2400" dirty="0">
              <a:solidFill>
                <a:srgbClr val="800000"/>
              </a:solidFill>
            </a:endParaRPr>
          </a:p>
          <a:p>
            <a:pPr lvl="2"/>
            <a:r>
              <a:rPr lang="en-US" sz="2400" dirty="0" smtClean="0">
                <a:solidFill>
                  <a:srgbClr val="800000"/>
                </a:solidFill>
              </a:rPr>
              <a:t>Return </a:t>
            </a:r>
            <a:r>
              <a:rPr lang="en-US" sz="2400" dirty="0">
                <a:solidFill>
                  <a:srgbClr val="800000"/>
                </a:solidFill>
              </a:rPr>
              <a:t>(</a:t>
            </a:r>
            <a:r>
              <a:rPr lang="en-US" sz="2400" dirty="0" smtClean="0">
                <a:solidFill>
                  <a:srgbClr val="800000"/>
                </a:solidFill>
              </a:rPr>
              <a:t> </a:t>
            </a:r>
            <a:r>
              <a:rPr lang="en-US" sz="2400" dirty="0">
                <a:solidFill>
                  <a:srgbClr val="800000"/>
                </a:solidFill>
              </a:rPr>
              <a:t>count(</a:t>
            </a:r>
            <a:r>
              <a:rPr lang="en-US" sz="2400" dirty="0" err="1">
                <a:solidFill>
                  <a:srgbClr val="800000"/>
                </a:solidFill>
              </a:rPr>
              <a:t>subroot</a:t>
            </a:r>
            <a:r>
              <a:rPr lang="en-US" sz="2400" dirty="0">
                <a:solidFill>
                  <a:srgbClr val="800000"/>
                </a:solidFill>
              </a:rPr>
              <a:t>-&gt;left()) +</a:t>
            </a:r>
          </a:p>
          <a:p>
            <a:pPr lvl="6"/>
            <a:r>
              <a:rPr lang="en-US" sz="2400" dirty="0">
                <a:solidFill>
                  <a:srgbClr val="800000"/>
                </a:solidFill>
              </a:rPr>
              <a:t>count(</a:t>
            </a:r>
            <a:r>
              <a:rPr lang="en-US" sz="2400" dirty="0" err="1">
                <a:solidFill>
                  <a:srgbClr val="800000"/>
                </a:solidFill>
              </a:rPr>
              <a:t>subroot</a:t>
            </a:r>
            <a:r>
              <a:rPr lang="en-US" sz="2400" dirty="0">
                <a:solidFill>
                  <a:srgbClr val="800000"/>
                </a:solidFill>
              </a:rPr>
              <a:t>-&gt;right()</a:t>
            </a:r>
            <a:r>
              <a:rPr lang="en-US" sz="2400" dirty="0" smtClean="0">
                <a:solidFill>
                  <a:srgbClr val="800000"/>
                </a:solidFill>
              </a:rPr>
              <a:t>) );</a:t>
            </a:r>
          </a:p>
          <a:p>
            <a:r>
              <a:rPr lang="en-US" sz="2400" dirty="0">
                <a:solidFill>
                  <a:srgbClr val="800000"/>
                </a:solidFill>
              </a:rPr>
              <a:t>}</a:t>
            </a:r>
          </a:p>
        </p:txBody>
      </p:sp>
    </p:spTree>
    <p:extLst>
      <p:ext uri="{BB962C8B-B14F-4D97-AF65-F5344CB8AC3E}">
        <p14:creationId xmlns:p14="http://schemas.microsoft.com/office/powerpoint/2010/main" val="239148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a count of </a:t>
            </a:r>
            <a:r>
              <a:rPr lang="en-US" sz="2800" dirty="0" smtClean="0"/>
              <a:t>the total number </a:t>
            </a:r>
            <a:r>
              <a:rPr lang="en-US" sz="2800" dirty="0"/>
              <a:t>of </a:t>
            </a:r>
            <a:r>
              <a:rPr lang="en-US" sz="2800" dirty="0" smtClean="0"/>
              <a:t>nodes in a </a:t>
            </a:r>
            <a:r>
              <a:rPr lang="en-US" sz="2800" dirty="0"/>
              <a:t>binary tree</a:t>
            </a:r>
            <a:r>
              <a:rPr lang="en-US" sz="2800" dirty="0" smtClean="0"/>
              <a:t>.</a:t>
            </a:r>
          </a:p>
          <a:p>
            <a:pPr marL="0" indent="0">
              <a:buNone/>
            </a:pP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dirty="0"/>
          </a:p>
        </p:txBody>
      </p:sp>
      <p:sp>
        <p:nvSpPr>
          <p:cNvPr id="8" name="Rectangle 7"/>
          <p:cNvSpPr/>
          <p:nvPr/>
        </p:nvSpPr>
        <p:spPr>
          <a:xfrm>
            <a:off x="457200" y="2781173"/>
            <a:ext cx="8229600" cy="3785652"/>
          </a:xfrm>
          <a:prstGeom prst="rect">
            <a:avLst/>
          </a:prstGeom>
        </p:spPr>
        <p:txBody>
          <a:bodyPr wrap="square">
            <a:spAutoFit/>
          </a:bodyPr>
          <a:lstStyle/>
          <a:p>
            <a:r>
              <a:rPr lang="en-US" sz="2400" dirty="0" smtClean="0">
                <a:solidFill>
                  <a:srgbClr val="800000"/>
                </a:solidFill>
              </a:rPr>
              <a:t>integer </a:t>
            </a:r>
            <a:r>
              <a:rPr lang="en-US" sz="2400" dirty="0">
                <a:solidFill>
                  <a:srgbClr val="800000"/>
                </a:solidFill>
              </a:rPr>
              <a:t>count</a:t>
            </a:r>
            <a:r>
              <a:rPr lang="en-US" sz="2400" dirty="0" smtClean="0">
                <a:solidFill>
                  <a:srgbClr val="800000"/>
                </a:solidFill>
              </a:rPr>
              <a:t>(Node* </a:t>
            </a:r>
            <a:r>
              <a:rPr lang="en-US" sz="2400" dirty="0" err="1">
                <a:solidFill>
                  <a:srgbClr val="800000"/>
                </a:solidFill>
              </a:rPr>
              <a:t>subroot</a:t>
            </a:r>
            <a:r>
              <a:rPr lang="en-US" sz="2400" dirty="0">
                <a:solidFill>
                  <a:srgbClr val="800000"/>
                </a:solidFill>
              </a:rPr>
              <a:t>) {</a:t>
            </a:r>
          </a:p>
          <a:p>
            <a:r>
              <a:rPr lang="en-US" sz="2400" dirty="0">
                <a:solidFill>
                  <a:srgbClr val="800000"/>
                </a:solidFill>
              </a:rPr>
              <a:t>if (</a:t>
            </a:r>
            <a:r>
              <a:rPr lang="en-US" sz="2400" dirty="0" err="1">
                <a:solidFill>
                  <a:srgbClr val="800000"/>
                </a:solidFill>
              </a:rPr>
              <a:t>subroot</a:t>
            </a:r>
            <a:r>
              <a:rPr lang="en-US" sz="2400" dirty="0">
                <a:solidFill>
                  <a:srgbClr val="800000"/>
                </a:solidFill>
              </a:rPr>
              <a:t> == NULL) </a:t>
            </a:r>
            <a:endParaRPr lang="en-US" sz="2400" dirty="0" smtClean="0">
              <a:solidFill>
                <a:srgbClr val="800000"/>
              </a:solidFill>
            </a:endParaRPr>
          </a:p>
          <a:p>
            <a:pPr lvl="1"/>
            <a:r>
              <a:rPr lang="en-US" sz="2400" dirty="0" smtClean="0">
                <a:solidFill>
                  <a:srgbClr val="800000"/>
                </a:solidFill>
              </a:rPr>
              <a:t>return </a:t>
            </a:r>
            <a:r>
              <a:rPr lang="en-US" sz="2400" dirty="0">
                <a:solidFill>
                  <a:srgbClr val="800000"/>
                </a:solidFill>
              </a:rPr>
              <a:t>0; // Empty </a:t>
            </a:r>
            <a:r>
              <a:rPr lang="en-US" sz="2400" dirty="0" err="1" smtClean="0">
                <a:solidFill>
                  <a:srgbClr val="800000"/>
                </a:solidFill>
              </a:rPr>
              <a:t>subtree</a:t>
            </a:r>
            <a:endParaRPr lang="en-US" sz="2400" dirty="0" smtClean="0">
              <a:solidFill>
                <a:srgbClr val="800000"/>
              </a:solidFill>
            </a:endParaRPr>
          </a:p>
          <a:p>
            <a:r>
              <a:rPr lang="en-US" sz="2400" dirty="0" smtClean="0">
                <a:solidFill>
                  <a:srgbClr val="800000"/>
                </a:solidFill>
              </a:rPr>
              <a:t>else</a:t>
            </a:r>
            <a:endParaRPr lang="en-US" sz="2400" dirty="0">
              <a:solidFill>
                <a:srgbClr val="800000"/>
              </a:solidFill>
            </a:endParaRPr>
          </a:p>
          <a:p>
            <a:pPr lvl="1"/>
            <a:r>
              <a:rPr lang="en-US" sz="2400" dirty="0">
                <a:solidFill>
                  <a:srgbClr val="800000"/>
                </a:solidFill>
              </a:rPr>
              <a:t>if (</a:t>
            </a:r>
            <a:r>
              <a:rPr lang="en-US" sz="2400" dirty="0" err="1">
                <a:solidFill>
                  <a:srgbClr val="800000"/>
                </a:solidFill>
              </a:rPr>
              <a:t>subroot</a:t>
            </a:r>
            <a:r>
              <a:rPr lang="en-US" sz="2400" dirty="0">
                <a:solidFill>
                  <a:srgbClr val="800000"/>
                </a:solidFill>
              </a:rPr>
              <a:t>-&gt;</a:t>
            </a:r>
            <a:r>
              <a:rPr lang="en-US" sz="2400" dirty="0" err="1">
                <a:solidFill>
                  <a:srgbClr val="800000"/>
                </a:solidFill>
              </a:rPr>
              <a:t>isLeaf</a:t>
            </a:r>
            <a:r>
              <a:rPr lang="en-US" sz="2400" dirty="0">
                <a:solidFill>
                  <a:srgbClr val="800000"/>
                </a:solidFill>
              </a:rPr>
              <a:t>()) </a:t>
            </a:r>
            <a:endParaRPr lang="en-US" sz="2400" dirty="0" smtClean="0">
              <a:solidFill>
                <a:srgbClr val="800000"/>
              </a:solidFill>
            </a:endParaRPr>
          </a:p>
          <a:p>
            <a:pPr lvl="2"/>
            <a:r>
              <a:rPr lang="en-US" sz="2400" dirty="0" smtClean="0">
                <a:solidFill>
                  <a:srgbClr val="800000"/>
                </a:solidFill>
              </a:rPr>
              <a:t>return </a:t>
            </a:r>
            <a:r>
              <a:rPr lang="en-US" sz="2400" dirty="0">
                <a:solidFill>
                  <a:srgbClr val="800000"/>
                </a:solidFill>
              </a:rPr>
              <a:t>1; // A </a:t>
            </a:r>
            <a:r>
              <a:rPr lang="en-US" sz="2400" dirty="0" smtClean="0">
                <a:solidFill>
                  <a:srgbClr val="800000"/>
                </a:solidFill>
              </a:rPr>
              <a:t>leaf</a:t>
            </a:r>
          </a:p>
          <a:p>
            <a:pPr lvl="1"/>
            <a:r>
              <a:rPr lang="en-US" sz="2400" dirty="0" smtClean="0">
                <a:solidFill>
                  <a:srgbClr val="800000"/>
                </a:solidFill>
              </a:rPr>
              <a:t>else</a:t>
            </a:r>
            <a:endParaRPr lang="en-US" sz="2400" dirty="0">
              <a:solidFill>
                <a:srgbClr val="800000"/>
              </a:solidFill>
            </a:endParaRPr>
          </a:p>
          <a:p>
            <a:pPr lvl="2"/>
            <a:r>
              <a:rPr lang="en-US" sz="2400" dirty="0" smtClean="0">
                <a:solidFill>
                  <a:srgbClr val="800000"/>
                </a:solidFill>
              </a:rPr>
              <a:t>Return ( 1 + </a:t>
            </a:r>
            <a:r>
              <a:rPr lang="en-US" sz="2400" dirty="0">
                <a:solidFill>
                  <a:srgbClr val="800000"/>
                </a:solidFill>
              </a:rPr>
              <a:t>count(</a:t>
            </a:r>
            <a:r>
              <a:rPr lang="en-US" sz="2400" dirty="0" err="1">
                <a:solidFill>
                  <a:srgbClr val="800000"/>
                </a:solidFill>
              </a:rPr>
              <a:t>subroot</a:t>
            </a:r>
            <a:r>
              <a:rPr lang="en-US" sz="2400" dirty="0">
                <a:solidFill>
                  <a:srgbClr val="800000"/>
                </a:solidFill>
              </a:rPr>
              <a:t>-&gt;left()) +</a:t>
            </a:r>
          </a:p>
          <a:p>
            <a:pPr lvl="6"/>
            <a:r>
              <a:rPr lang="en-US" sz="2400" dirty="0">
                <a:solidFill>
                  <a:srgbClr val="800000"/>
                </a:solidFill>
              </a:rPr>
              <a:t>count(</a:t>
            </a:r>
            <a:r>
              <a:rPr lang="en-US" sz="2400" dirty="0" err="1">
                <a:solidFill>
                  <a:srgbClr val="800000"/>
                </a:solidFill>
              </a:rPr>
              <a:t>subroot</a:t>
            </a:r>
            <a:r>
              <a:rPr lang="en-US" sz="2400" dirty="0">
                <a:solidFill>
                  <a:srgbClr val="800000"/>
                </a:solidFill>
              </a:rPr>
              <a:t>-&gt;right()</a:t>
            </a:r>
            <a:r>
              <a:rPr lang="en-US" sz="2400" dirty="0" smtClean="0">
                <a:solidFill>
                  <a:srgbClr val="800000"/>
                </a:solidFill>
              </a:rPr>
              <a:t>) );</a:t>
            </a:r>
          </a:p>
          <a:p>
            <a:r>
              <a:rPr lang="en-US" sz="2400" dirty="0">
                <a:solidFill>
                  <a:srgbClr val="800000"/>
                </a:solidFill>
              </a:rPr>
              <a:t>}</a:t>
            </a:r>
          </a:p>
        </p:txBody>
      </p:sp>
    </p:spTree>
    <p:extLst>
      <p:ext uri="{BB962C8B-B14F-4D97-AF65-F5344CB8AC3E}">
        <p14:creationId xmlns:p14="http://schemas.microsoft.com/office/powerpoint/2010/main" val="34115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dirty="0"/>
          </a:p>
        </p:txBody>
      </p:sp>
    </p:spTree>
    <p:extLst>
      <p:ext uri="{BB962C8B-B14F-4D97-AF65-F5344CB8AC3E}">
        <p14:creationId xmlns:p14="http://schemas.microsoft.com/office/powerpoint/2010/main" val="4289651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heap</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What are the minimum and maximum number of elements in a heap </a:t>
            </a:r>
            <a:r>
              <a:rPr lang="en-US" sz="2800" dirty="0" smtClean="0"/>
              <a:t>of height </a:t>
            </a:r>
            <a:r>
              <a:rPr lang="en-US" sz="2800" dirty="0"/>
              <a:t>h?</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dirty="0"/>
          </a:p>
        </p:txBody>
      </p:sp>
      <p:sp>
        <p:nvSpPr>
          <p:cNvPr id="7" name="Rectangle 6"/>
          <p:cNvSpPr/>
          <p:nvPr/>
        </p:nvSpPr>
        <p:spPr>
          <a:xfrm>
            <a:off x="457200" y="3013138"/>
            <a:ext cx="8229600" cy="3108544"/>
          </a:xfrm>
          <a:prstGeom prst="rect">
            <a:avLst/>
          </a:prstGeom>
        </p:spPr>
        <p:txBody>
          <a:bodyPr wrap="square">
            <a:spAutoFit/>
          </a:bodyPr>
          <a:lstStyle/>
          <a:p>
            <a:r>
              <a:rPr lang="en-US" sz="2800" dirty="0">
                <a:solidFill>
                  <a:srgbClr val="800000"/>
                </a:solidFill>
              </a:rPr>
              <a:t>The minimum number of elements is contained in the heap with a single </a:t>
            </a:r>
            <a:r>
              <a:rPr lang="en-US" sz="2800" dirty="0" smtClean="0">
                <a:solidFill>
                  <a:srgbClr val="800000"/>
                </a:solidFill>
              </a:rPr>
              <a:t>node at </a:t>
            </a:r>
            <a:r>
              <a:rPr lang="en-US" sz="2800" dirty="0">
                <a:solidFill>
                  <a:srgbClr val="800000"/>
                </a:solidFill>
              </a:rPr>
              <a:t>depth h − 1, for a total of 2</a:t>
            </a:r>
            <a:r>
              <a:rPr lang="en-US" sz="2800" baseline="30000" dirty="0">
                <a:solidFill>
                  <a:srgbClr val="800000"/>
                </a:solidFill>
              </a:rPr>
              <a:t>h−1</a:t>
            </a:r>
            <a:r>
              <a:rPr lang="en-US" sz="2800" dirty="0">
                <a:solidFill>
                  <a:srgbClr val="800000"/>
                </a:solidFill>
              </a:rPr>
              <a:t> nodes</a:t>
            </a:r>
            <a:r>
              <a:rPr lang="en-US" sz="2800" dirty="0" smtClean="0">
                <a:solidFill>
                  <a:srgbClr val="800000"/>
                </a:solidFill>
              </a:rPr>
              <a:t>.</a:t>
            </a:r>
          </a:p>
          <a:p>
            <a:endParaRPr lang="en-US" sz="2800" dirty="0">
              <a:solidFill>
                <a:srgbClr val="800000"/>
              </a:solidFill>
            </a:endParaRPr>
          </a:p>
          <a:p>
            <a:r>
              <a:rPr lang="en-US" sz="2800" dirty="0">
                <a:solidFill>
                  <a:srgbClr val="800000"/>
                </a:solidFill>
              </a:rPr>
              <a:t>The maximum number of elements is contained in the heap that has </a:t>
            </a:r>
            <a:r>
              <a:rPr lang="en-US" sz="2800" dirty="0" smtClean="0">
                <a:solidFill>
                  <a:srgbClr val="800000"/>
                </a:solidFill>
              </a:rPr>
              <a:t>completely filled </a:t>
            </a:r>
            <a:r>
              <a:rPr lang="en-US" sz="2800" dirty="0">
                <a:solidFill>
                  <a:srgbClr val="800000"/>
                </a:solidFill>
              </a:rPr>
              <a:t>up level h − 1, for a total of 2</a:t>
            </a:r>
            <a:r>
              <a:rPr lang="en-US" sz="2800" baseline="30000" dirty="0">
                <a:solidFill>
                  <a:srgbClr val="800000"/>
                </a:solidFill>
              </a:rPr>
              <a:t>h − 1</a:t>
            </a:r>
            <a:r>
              <a:rPr lang="en-US" sz="2800" dirty="0">
                <a:solidFill>
                  <a:srgbClr val="800000"/>
                </a:solidFill>
              </a:rPr>
              <a:t> nodes.</a:t>
            </a:r>
          </a:p>
        </p:txBody>
      </p:sp>
    </p:spTree>
    <p:extLst>
      <p:ext uri="{BB962C8B-B14F-4D97-AF65-F5344CB8AC3E}">
        <p14:creationId xmlns:p14="http://schemas.microsoft.com/office/powerpoint/2010/main" val="224057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heap</a:t>
            </a:r>
            <a:endParaRPr lang="en-US" dirty="0"/>
          </a:p>
        </p:txBody>
      </p:sp>
      <p:sp>
        <p:nvSpPr>
          <p:cNvPr id="3" name="Content Placeholder 2"/>
          <p:cNvSpPr>
            <a:spLocks noGrp="1"/>
          </p:cNvSpPr>
          <p:nvPr>
            <p:ph idx="1"/>
          </p:nvPr>
        </p:nvSpPr>
        <p:spPr/>
        <p:txBody>
          <a:bodyPr/>
          <a:lstStyle/>
          <a:p>
            <a:pPr marL="0" indent="0">
              <a:buNone/>
            </a:pPr>
            <a:r>
              <a:rPr lang="en-US" dirty="0"/>
              <a:t>Show all the steps of the algorithm for removing key 2 from the heap of </a:t>
            </a:r>
            <a:r>
              <a:rPr lang="en-US" dirty="0" smtClean="0"/>
              <a:t>Figure T3-1.</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dirty="0"/>
          </a:p>
        </p:txBody>
      </p:sp>
      <p:grpSp>
        <p:nvGrpSpPr>
          <p:cNvPr id="27" name="Group 26"/>
          <p:cNvGrpSpPr/>
          <p:nvPr/>
        </p:nvGrpSpPr>
        <p:grpSpPr>
          <a:xfrm>
            <a:off x="1422400" y="2847477"/>
            <a:ext cx="5426247" cy="2989544"/>
            <a:chOff x="1422400" y="2847477"/>
            <a:chExt cx="5426247" cy="2989544"/>
          </a:xfrm>
        </p:grpSpPr>
        <p:grpSp>
          <p:nvGrpSpPr>
            <p:cNvPr id="25" name="Group 24"/>
            <p:cNvGrpSpPr/>
            <p:nvPr/>
          </p:nvGrpSpPr>
          <p:grpSpPr>
            <a:xfrm>
              <a:off x="1422400" y="2847477"/>
              <a:ext cx="5426247" cy="2358186"/>
              <a:chOff x="1422400" y="2847477"/>
              <a:chExt cx="5426247" cy="2358186"/>
            </a:xfrm>
          </p:grpSpPr>
          <p:grpSp>
            <p:nvGrpSpPr>
              <p:cNvPr id="24" name="Group 23"/>
              <p:cNvGrpSpPr/>
              <p:nvPr/>
            </p:nvGrpSpPr>
            <p:grpSpPr>
              <a:xfrm>
                <a:off x="1818105" y="3195053"/>
                <a:ext cx="4625474" cy="1697789"/>
                <a:chOff x="1818105" y="3195053"/>
                <a:chExt cx="4625474" cy="1697789"/>
              </a:xfrm>
            </p:grpSpPr>
            <p:cxnSp>
              <p:nvCxnSpPr>
                <p:cNvPr id="17" name="Straight Connector 16"/>
                <p:cNvCxnSpPr/>
                <p:nvPr/>
              </p:nvCxnSpPr>
              <p:spPr>
                <a:xfrm flipV="1">
                  <a:off x="1818105" y="3195053"/>
                  <a:ext cx="2406316" cy="16977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224421" y="3195053"/>
                  <a:ext cx="2219158" cy="16977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625474" y="4184316"/>
                  <a:ext cx="868947" cy="708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2753895" y="4184316"/>
                  <a:ext cx="815473" cy="708526"/>
                </a:xfrm>
                <a:prstGeom prst="line">
                  <a:avLst/>
                </a:prstGeom>
              </p:spPr>
              <p:style>
                <a:lnRef idx="2">
                  <a:schemeClr val="accent1"/>
                </a:lnRef>
                <a:fillRef idx="0">
                  <a:schemeClr val="accent1"/>
                </a:fillRef>
                <a:effectRef idx="1">
                  <a:schemeClr val="accent1"/>
                </a:effectRef>
                <a:fontRef idx="minor">
                  <a:schemeClr val="tx1"/>
                </a:fontRef>
              </p:style>
            </p:cxnSp>
          </p:grpSp>
          <p:sp>
            <p:nvSpPr>
              <p:cNvPr id="9" name="Oval 8"/>
              <p:cNvSpPr/>
              <p:nvPr/>
            </p:nvSpPr>
            <p:spPr>
              <a:xfrm>
                <a:off x="3823368" y="2847477"/>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800000"/>
                    </a:solidFill>
                  </a:rPr>
                  <a:t>2</a:t>
                </a:r>
                <a:endParaRPr lang="en-US" sz="3600" dirty="0">
                  <a:solidFill>
                    <a:srgbClr val="800000"/>
                  </a:solidFill>
                </a:endParaRPr>
              </a:p>
            </p:txBody>
          </p:sp>
          <p:sp>
            <p:nvSpPr>
              <p:cNvPr id="10" name="Oval 9"/>
              <p:cNvSpPr/>
              <p:nvPr/>
            </p:nvSpPr>
            <p:spPr>
              <a:xfrm>
                <a:off x="5071981" y="3761886"/>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4</a:t>
                </a:r>
              </a:p>
            </p:txBody>
          </p:sp>
          <p:sp>
            <p:nvSpPr>
              <p:cNvPr id="11" name="Oval 10"/>
              <p:cNvSpPr/>
              <p:nvPr/>
            </p:nvSpPr>
            <p:spPr>
              <a:xfrm>
                <a:off x="6046541"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6</a:t>
                </a:r>
              </a:p>
            </p:txBody>
          </p:sp>
          <p:sp>
            <p:nvSpPr>
              <p:cNvPr id="12" name="Oval 11"/>
              <p:cNvSpPr/>
              <p:nvPr/>
            </p:nvSpPr>
            <p:spPr>
              <a:xfrm>
                <a:off x="4224421"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7</a:t>
                </a:r>
              </a:p>
            </p:txBody>
          </p:sp>
          <p:sp>
            <p:nvSpPr>
              <p:cNvPr id="13" name="Oval 12"/>
              <p:cNvSpPr/>
              <p:nvPr/>
            </p:nvSpPr>
            <p:spPr>
              <a:xfrm>
                <a:off x="3173662"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5</a:t>
                </a:r>
              </a:p>
            </p:txBody>
          </p:sp>
          <p:sp>
            <p:nvSpPr>
              <p:cNvPr id="14" name="Oval 13"/>
              <p:cNvSpPr/>
              <p:nvPr/>
            </p:nvSpPr>
            <p:spPr>
              <a:xfrm>
                <a:off x="1422400"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8</a:t>
                </a:r>
              </a:p>
            </p:txBody>
          </p:sp>
          <p:sp>
            <p:nvSpPr>
              <p:cNvPr id="15" name="Oval 14"/>
              <p:cNvSpPr/>
              <p:nvPr/>
            </p:nvSpPr>
            <p:spPr>
              <a:xfrm>
                <a:off x="2371557" y="3761886"/>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3</a:t>
                </a:r>
              </a:p>
            </p:txBody>
          </p:sp>
        </p:grpSp>
        <p:sp>
          <p:nvSpPr>
            <p:cNvPr id="26" name="TextBox 25"/>
            <p:cNvSpPr txBox="1"/>
            <p:nvPr/>
          </p:nvSpPr>
          <p:spPr>
            <a:xfrm>
              <a:off x="1422400" y="5467689"/>
              <a:ext cx="4491789" cy="369332"/>
            </a:xfrm>
            <a:prstGeom prst="rect">
              <a:avLst/>
            </a:prstGeom>
            <a:noFill/>
          </p:spPr>
          <p:txBody>
            <a:bodyPr wrap="square" rtlCol="0">
              <a:spAutoFit/>
            </a:bodyPr>
            <a:lstStyle/>
            <a:p>
              <a:r>
                <a:rPr lang="en-US" dirty="0" smtClean="0"/>
                <a:t>Figure T3-1: A heap</a:t>
              </a:r>
              <a:endParaRPr lang="en-US" dirty="0"/>
            </a:p>
          </p:txBody>
        </p:sp>
      </p:grpSp>
    </p:spTree>
    <p:extLst>
      <p:ext uri="{BB962C8B-B14F-4D97-AF65-F5344CB8AC3E}">
        <p14:creationId xmlns:p14="http://schemas.microsoft.com/office/powerpoint/2010/main" val="1812022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heap</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dirty="0"/>
          </a:p>
        </p:txBody>
      </p:sp>
      <p:grpSp>
        <p:nvGrpSpPr>
          <p:cNvPr id="80" name="Group 79"/>
          <p:cNvGrpSpPr/>
          <p:nvPr/>
        </p:nvGrpSpPr>
        <p:grpSpPr>
          <a:xfrm>
            <a:off x="203208" y="1537369"/>
            <a:ext cx="4227093" cy="2548384"/>
            <a:chOff x="203208" y="1537369"/>
            <a:chExt cx="4227093" cy="2548384"/>
          </a:xfrm>
        </p:grpSpPr>
        <p:grpSp>
          <p:nvGrpSpPr>
            <p:cNvPr id="28" name="Group 27"/>
            <p:cNvGrpSpPr/>
            <p:nvPr/>
          </p:nvGrpSpPr>
          <p:grpSpPr>
            <a:xfrm>
              <a:off x="203208" y="1537369"/>
              <a:ext cx="4227093" cy="1927725"/>
              <a:chOff x="457200" y="1537369"/>
              <a:chExt cx="4227093" cy="1927725"/>
            </a:xfrm>
          </p:grpSpPr>
          <p:sp>
            <p:nvSpPr>
              <p:cNvPr id="7" name="Oval 6"/>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2</a:t>
                </a:r>
                <a:endParaRPr lang="en-US" sz="3200" dirty="0">
                  <a:solidFill>
                    <a:srgbClr val="800000"/>
                  </a:solidFill>
                </a:endParaRPr>
              </a:p>
            </p:txBody>
          </p:sp>
          <p:sp>
            <p:nvSpPr>
              <p:cNvPr id="9" name="Oval 8"/>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10" name="Oval 9"/>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11" name="Oval 10"/>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13" name="Oval 12"/>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14" name="Oval 13"/>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sp>
            <p:nvSpPr>
              <p:cNvPr id="15" name="Oval 14"/>
              <p:cNvSpPr/>
              <p:nvPr/>
            </p:nvSpPr>
            <p:spPr>
              <a:xfrm>
                <a:off x="4055977" y="2876884"/>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solidFill>
                      <a:srgbClr val="800000"/>
                    </a:solidFill>
                  </a:rPr>
                  <a:t>6</a:t>
                </a:r>
                <a:endParaRPr lang="en-US" sz="3200" dirty="0">
                  <a:solidFill>
                    <a:srgbClr val="800000"/>
                  </a:solidFill>
                </a:endParaRPr>
              </a:p>
            </p:txBody>
          </p:sp>
          <p:cxnSp>
            <p:nvCxnSpPr>
              <p:cNvPr id="17" name="Straight Connector 16"/>
              <p:cNvCxnSpPr>
                <a:stCxn id="9" idx="7"/>
                <a:endCxn id="10"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1"/>
                <a:endCxn id="10"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3" idx="7"/>
                <a:endCxn id="14"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1"/>
                <a:endCxn id="14" idx="5"/>
              </p:cNvCxnSpPr>
              <p:nvPr/>
            </p:nvCxnSpPr>
            <p:spPr>
              <a:xfrm flipH="1" flipV="1">
                <a:off x="3889100" y="2750657"/>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1"/>
                <a:endCxn id="7"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7"/>
                <a:endCxn id="7"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2553599" y="3479241"/>
              <a:ext cx="1483663" cy="606512"/>
              <a:chOff x="2553599" y="3479241"/>
              <a:chExt cx="1483663" cy="606512"/>
            </a:xfrm>
          </p:grpSpPr>
          <p:sp>
            <p:nvSpPr>
              <p:cNvPr id="76" name="TextBox 75"/>
              <p:cNvSpPr txBox="1"/>
              <p:nvPr/>
            </p:nvSpPr>
            <p:spPr>
              <a:xfrm>
                <a:off x="2553599" y="3716421"/>
                <a:ext cx="1483663" cy="369332"/>
              </a:xfrm>
              <a:prstGeom prst="rect">
                <a:avLst/>
              </a:prstGeom>
              <a:noFill/>
            </p:spPr>
            <p:txBody>
              <a:bodyPr wrap="square" rtlCol="0">
                <a:spAutoFit/>
              </a:bodyPr>
              <a:lstStyle/>
              <a:p>
                <a:pPr algn="ctr"/>
                <a:r>
                  <a:rPr lang="en-US" dirty="0" smtClean="0"/>
                  <a:t>Last node</a:t>
                </a:r>
                <a:endParaRPr lang="en-US" dirty="0"/>
              </a:p>
            </p:txBody>
          </p:sp>
          <p:cxnSp>
            <p:nvCxnSpPr>
              <p:cNvPr id="78" name="Straight Arrow Connector 77"/>
              <p:cNvCxnSpPr/>
              <p:nvPr/>
            </p:nvCxnSpPr>
            <p:spPr>
              <a:xfrm flipV="1">
                <a:off x="3429000" y="3479241"/>
                <a:ext cx="465000" cy="237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87" name="Group 86"/>
          <p:cNvGrpSpPr/>
          <p:nvPr/>
        </p:nvGrpSpPr>
        <p:grpSpPr>
          <a:xfrm>
            <a:off x="4331364" y="1588947"/>
            <a:ext cx="4633494" cy="1927725"/>
            <a:chOff x="4331364" y="1588947"/>
            <a:chExt cx="4633494" cy="1927725"/>
          </a:xfrm>
        </p:grpSpPr>
        <p:grpSp>
          <p:nvGrpSpPr>
            <p:cNvPr id="49" name="Group 48"/>
            <p:cNvGrpSpPr/>
            <p:nvPr/>
          </p:nvGrpSpPr>
          <p:grpSpPr>
            <a:xfrm>
              <a:off x="4737765" y="1588947"/>
              <a:ext cx="4227093" cy="1927725"/>
              <a:chOff x="4737765" y="1588947"/>
              <a:chExt cx="4227093" cy="1927725"/>
            </a:xfrm>
          </p:grpSpPr>
          <p:grpSp>
            <p:nvGrpSpPr>
              <p:cNvPr id="29" name="Group 28"/>
              <p:cNvGrpSpPr/>
              <p:nvPr/>
            </p:nvGrpSpPr>
            <p:grpSpPr>
              <a:xfrm>
                <a:off x="4737765" y="1588947"/>
                <a:ext cx="4227093" cy="1927725"/>
                <a:chOff x="457200" y="1537369"/>
                <a:chExt cx="4227093" cy="1927725"/>
              </a:xfrm>
            </p:grpSpPr>
            <p:sp>
              <p:nvSpPr>
                <p:cNvPr id="30" name="Oval 29"/>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31" name="Oval 30"/>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32" name="Oval 31"/>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33" name="Oval 32"/>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34" name="Oval 33"/>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35" name="Oval 34"/>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sp>
              <p:nvSpPr>
                <p:cNvPr id="36" name="Oval 35"/>
                <p:cNvSpPr/>
                <p:nvPr/>
              </p:nvSpPr>
              <p:spPr>
                <a:xfrm>
                  <a:off x="4055977" y="2876884"/>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solidFill>
                        <a:srgbClr val="800000"/>
                      </a:solidFill>
                    </a:rPr>
                    <a:t>6</a:t>
                  </a:r>
                  <a:endParaRPr lang="en-US" sz="3200" dirty="0">
                    <a:solidFill>
                      <a:srgbClr val="800000"/>
                    </a:solidFill>
                  </a:endParaRPr>
                </a:p>
              </p:txBody>
            </p:sp>
            <p:cxnSp>
              <p:nvCxnSpPr>
                <p:cNvPr id="37" name="Straight Connector 36"/>
                <p:cNvCxnSpPr>
                  <a:stCxn id="31" idx="7"/>
                  <a:endCxn id="32"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1"/>
                  <a:endCxn id="32"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4" idx="7"/>
                  <a:endCxn id="35"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5" idx="1"/>
                  <a:endCxn id="30"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2" idx="7"/>
                  <a:endCxn id="30"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7285789" y="1831474"/>
                <a:ext cx="1401011" cy="1005324"/>
                <a:chOff x="7285789" y="1831474"/>
                <a:chExt cx="1401011" cy="1005324"/>
              </a:xfrm>
            </p:grpSpPr>
            <p:cxnSp>
              <p:nvCxnSpPr>
                <p:cNvPr id="44" name="Straight Arrow Connector 43"/>
                <p:cNvCxnSpPr/>
                <p:nvPr/>
              </p:nvCxnSpPr>
              <p:spPr>
                <a:xfrm flipV="1">
                  <a:off x="8686800" y="1831474"/>
                  <a:ext cx="0" cy="1005324"/>
                </a:xfrm>
                <a:prstGeom prst="straightConnector1">
                  <a:avLst/>
                </a:prstGeom>
                <a:ln>
                  <a:solidFill>
                    <a:schemeClr val="accent2">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7285789" y="1831474"/>
                  <a:ext cx="1401011" cy="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82" name="Straight Arrow Connector 81"/>
            <p:cNvCxnSpPr/>
            <p:nvPr/>
          </p:nvCxnSpPr>
          <p:spPr>
            <a:xfrm>
              <a:off x="4331364" y="1965154"/>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03208" y="4389010"/>
            <a:ext cx="4954321" cy="1927725"/>
            <a:chOff x="203208" y="4389010"/>
            <a:chExt cx="4954321" cy="1927725"/>
          </a:xfrm>
        </p:grpSpPr>
        <p:grpSp>
          <p:nvGrpSpPr>
            <p:cNvPr id="64" name="Group 63"/>
            <p:cNvGrpSpPr/>
            <p:nvPr/>
          </p:nvGrpSpPr>
          <p:grpSpPr>
            <a:xfrm>
              <a:off x="203208" y="4389010"/>
              <a:ext cx="3523915" cy="1927725"/>
              <a:chOff x="457200" y="1537369"/>
              <a:chExt cx="3523915" cy="1927725"/>
            </a:xfrm>
          </p:grpSpPr>
          <p:sp>
            <p:nvSpPr>
              <p:cNvPr id="65" name="Oval 64"/>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3</a:t>
                </a:r>
              </a:p>
            </p:txBody>
          </p:sp>
          <p:sp>
            <p:nvSpPr>
              <p:cNvPr id="66" name="Oval 65"/>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67" name="Oval 66"/>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68" name="Oval 67"/>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69" name="Oval 68"/>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70" name="Oval 69"/>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71" name="Straight Connector 70"/>
              <p:cNvCxnSpPr>
                <a:stCxn id="66" idx="7"/>
                <a:endCxn id="67"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8" idx="1"/>
                <a:endCxn id="67"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9" idx="7"/>
                <a:endCxn id="70"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0" idx="1"/>
                <a:endCxn id="65"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67" idx="7"/>
                <a:endCxn id="65"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5" name="Straight Arrow Connector 84"/>
            <p:cNvCxnSpPr/>
            <p:nvPr/>
          </p:nvCxnSpPr>
          <p:spPr>
            <a:xfrm flipH="1">
              <a:off x="4315318" y="4604080"/>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5158883" y="3664647"/>
            <a:ext cx="3523915" cy="2652088"/>
            <a:chOff x="5158883" y="3664647"/>
            <a:chExt cx="3523915" cy="2652088"/>
          </a:xfrm>
        </p:grpSpPr>
        <p:grpSp>
          <p:nvGrpSpPr>
            <p:cNvPr id="50" name="Group 49"/>
            <p:cNvGrpSpPr/>
            <p:nvPr/>
          </p:nvGrpSpPr>
          <p:grpSpPr>
            <a:xfrm>
              <a:off x="5158883" y="4389010"/>
              <a:ext cx="3523915" cy="1927725"/>
              <a:chOff x="457200" y="1537369"/>
              <a:chExt cx="3523915" cy="1927725"/>
            </a:xfrm>
          </p:grpSpPr>
          <p:sp>
            <p:nvSpPr>
              <p:cNvPr id="51" name="Oval 50"/>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52" name="Oval 51"/>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53" name="Oval 52"/>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3</a:t>
                </a:r>
              </a:p>
            </p:txBody>
          </p:sp>
          <p:sp>
            <p:nvSpPr>
              <p:cNvPr id="54" name="Oval 53"/>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55" name="Oval 54"/>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56" name="Oval 55"/>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58" name="Straight Connector 57"/>
              <p:cNvCxnSpPr>
                <a:stCxn id="52" idx="7"/>
                <a:endCxn id="53"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4" idx="1"/>
                <a:endCxn id="53"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5" idx="7"/>
                <a:endCxn id="56"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1"/>
                <a:endCxn id="51"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3" idx="7"/>
                <a:endCxn id="51"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6" name="Straight Arrow Connector 85"/>
            <p:cNvCxnSpPr/>
            <p:nvPr/>
          </p:nvCxnSpPr>
          <p:spPr>
            <a:xfrm rot="16200000" flipH="1">
              <a:off x="7814952" y="4085753"/>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2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 calcmode="lin" valueType="num">
                                      <p:cBhvr>
                                        <p:cTn id="9" dur="500" fill="hold"/>
                                        <p:tgtEl>
                                          <p:spTgt spid="87"/>
                                        </p:tgtEl>
                                        <p:attrNameLst>
                                          <p:attrName>style.rotation</p:attrName>
                                        </p:attrNameLst>
                                      </p:cBhvr>
                                      <p:tavLst>
                                        <p:tav tm="0">
                                          <p:val>
                                            <p:fltVal val="360"/>
                                          </p:val>
                                        </p:tav>
                                        <p:tav tm="100000">
                                          <p:val>
                                            <p:fltVal val="0"/>
                                          </p:val>
                                        </p:tav>
                                      </p:tavLst>
                                    </p:anim>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p:cTn id="15" dur="500" fill="hold"/>
                                        <p:tgtEl>
                                          <p:spTgt spid="88"/>
                                        </p:tgtEl>
                                        <p:attrNameLst>
                                          <p:attrName>ppt_w</p:attrName>
                                        </p:attrNameLst>
                                      </p:cBhvr>
                                      <p:tavLst>
                                        <p:tav tm="0">
                                          <p:val>
                                            <p:fltVal val="0"/>
                                          </p:val>
                                        </p:tav>
                                        <p:tav tm="100000">
                                          <p:val>
                                            <p:strVal val="#ppt_w"/>
                                          </p:val>
                                        </p:tav>
                                      </p:tavLst>
                                    </p:anim>
                                    <p:anim calcmode="lin" valueType="num">
                                      <p:cBhvr>
                                        <p:cTn id="16" dur="500" fill="hold"/>
                                        <p:tgtEl>
                                          <p:spTgt spid="88"/>
                                        </p:tgtEl>
                                        <p:attrNameLst>
                                          <p:attrName>ppt_h</p:attrName>
                                        </p:attrNameLst>
                                      </p:cBhvr>
                                      <p:tavLst>
                                        <p:tav tm="0">
                                          <p:val>
                                            <p:fltVal val="0"/>
                                          </p:val>
                                        </p:tav>
                                        <p:tav tm="100000">
                                          <p:val>
                                            <p:strVal val="#ppt_h"/>
                                          </p:val>
                                        </p:tav>
                                      </p:tavLst>
                                    </p:anim>
                                    <p:anim calcmode="lin" valueType="num">
                                      <p:cBhvr>
                                        <p:cTn id="17" dur="500" fill="hold"/>
                                        <p:tgtEl>
                                          <p:spTgt spid="88"/>
                                        </p:tgtEl>
                                        <p:attrNameLst>
                                          <p:attrName>style.rotation</p:attrName>
                                        </p:attrNameLst>
                                      </p:cBhvr>
                                      <p:tavLst>
                                        <p:tav tm="0">
                                          <p:val>
                                            <p:fltVal val="360"/>
                                          </p:val>
                                        </p:tav>
                                        <p:tav tm="100000">
                                          <p:val>
                                            <p:fltVal val="0"/>
                                          </p:val>
                                        </p:tav>
                                      </p:tavLst>
                                    </p:anim>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p:cTn id="23" dur="1000" fill="hold"/>
                                        <p:tgtEl>
                                          <p:spTgt spid="89"/>
                                        </p:tgtEl>
                                        <p:attrNameLst>
                                          <p:attrName>ppt_w</p:attrName>
                                        </p:attrNameLst>
                                      </p:cBhvr>
                                      <p:tavLst>
                                        <p:tav tm="0">
                                          <p:val>
                                            <p:fltVal val="0"/>
                                          </p:val>
                                        </p:tav>
                                        <p:tav tm="100000">
                                          <p:val>
                                            <p:strVal val="#ppt_w"/>
                                          </p:val>
                                        </p:tav>
                                      </p:tavLst>
                                    </p:anim>
                                    <p:anim calcmode="lin" valueType="num">
                                      <p:cBhvr>
                                        <p:cTn id="24" dur="1000" fill="hold"/>
                                        <p:tgtEl>
                                          <p:spTgt spid="89"/>
                                        </p:tgtEl>
                                        <p:attrNameLst>
                                          <p:attrName>ppt_h</p:attrName>
                                        </p:attrNameLst>
                                      </p:cBhvr>
                                      <p:tavLst>
                                        <p:tav tm="0">
                                          <p:val>
                                            <p:fltVal val="0"/>
                                          </p:val>
                                        </p:tav>
                                        <p:tav tm="100000">
                                          <p:val>
                                            <p:strVal val="#ppt_h"/>
                                          </p:val>
                                        </p:tav>
                                      </p:tavLst>
                                    </p:anim>
                                    <p:anim calcmode="lin" valueType="num">
                                      <p:cBhvr>
                                        <p:cTn id="25" dur="1000" fill="hold"/>
                                        <p:tgtEl>
                                          <p:spTgt spid="89"/>
                                        </p:tgtEl>
                                        <p:attrNameLst>
                                          <p:attrName>style.rotation</p:attrName>
                                        </p:attrNameLst>
                                      </p:cBhvr>
                                      <p:tavLst>
                                        <p:tav tm="0">
                                          <p:val>
                                            <p:fltVal val="90"/>
                                          </p:val>
                                        </p:tav>
                                        <p:tav tm="100000">
                                          <p:val>
                                            <p:fltVal val="0"/>
                                          </p:val>
                                        </p:tav>
                                      </p:tavLst>
                                    </p:anim>
                                    <p:animEffect transition="in" filter="fade">
                                      <p:cBhvr>
                                        <p:cTn id="26"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heap</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dirty="0"/>
          </a:p>
        </p:txBody>
      </p:sp>
      <p:grpSp>
        <p:nvGrpSpPr>
          <p:cNvPr id="8" name="Group 7"/>
          <p:cNvGrpSpPr/>
          <p:nvPr/>
        </p:nvGrpSpPr>
        <p:grpSpPr>
          <a:xfrm>
            <a:off x="777819" y="1906514"/>
            <a:ext cx="3523915" cy="1927725"/>
            <a:chOff x="457200" y="1537369"/>
            <a:chExt cx="3523915" cy="1927725"/>
          </a:xfrm>
        </p:grpSpPr>
        <p:sp>
          <p:nvSpPr>
            <p:cNvPr id="10" name="Oval 9"/>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11" name="Oval 10"/>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12" name="Oval 11"/>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13" name="Oval 12"/>
            <p:cNvSpPr/>
            <p:nvPr/>
          </p:nvSpPr>
          <p:spPr>
            <a:xfrm>
              <a:off x="1863557" y="2839453"/>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5</a:t>
              </a:r>
            </a:p>
          </p:txBody>
        </p:sp>
        <p:sp>
          <p:nvSpPr>
            <p:cNvPr id="14" name="Oval 13"/>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15" name="Oval 14"/>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16" name="Straight Connector 15"/>
            <p:cNvCxnSpPr>
              <a:stCxn id="11" idx="7"/>
              <a:endCxn id="12"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3" idx="1"/>
              <a:endCxn id="12"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4" idx="7"/>
              <a:endCxn id="15"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5" idx="1"/>
              <a:endCxn id="10"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7"/>
              <a:endCxn id="10"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454134" y="2534097"/>
            <a:ext cx="3523915" cy="3380267"/>
            <a:chOff x="4454134" y="2534097"/>
            <a:chExt cx="3523915" cy="3380267"/>
          </a:xfrm>
        </p:grpSpPr>
        <p:grpSp>
          <p:nvGrpSpPr>
            <p:cNvPr id="21" name="Group 20"/>
            <p:cNvGrpSpPr/>
            <p:nvPr/>
          </p:nvGrpSpPr>
          <p:grpSpPr>
            <a:xfrm>
              <a:off x="4454134" y="3986639"/>
              <a:ext cx="3523915" cy="1927725"/>
              <a:chOff x="457200" y="1537369"/>
              <a:chExt cx="3523915" cy="1927725"/>
            </a:xfrm>
          </p:grpSpPr>
          <p:sp>
            <p:nvSpPr>
              <p:cNvPr id="22" name="Oval 21"/>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23" name="Oval 22"/>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24" name="Oval 23"/>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5</a:t>
                </a:r>
                <a:endParaRPr lang="en-US" sz="3200" dirty="0">
                  <a:solidFill>
                    <a:srgbClr val="800000"/>
                  </a:solidFill>
                </a:endParaRPr>
              </a:p>
            </p:txBody>
          </p:sp>
          <p:sp>
            <p:nvSpPr>
              <p:cNvPr id="25" name="Oval 24"/>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6</a:t>
                </a:r>
              </a:p>
            </p:txBody>
          </p:sp>
          <p:sp>
            <p:nvSpPr>
              <p:cNvPr id="26" name="Oval 25"/>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27" name="Oval 26"/>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28" name="Straight Connector 27"/>
              <p:cNvCxnSpPr>
                <a:stCxn id="23" idx="7"/>
                <a:endCxn id="24"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5" idx="1"/>
                <a:endCxn id="24"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6" idx="7"/>
                <a:endCxn id="27"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7" idx="1"/>
                <a:endCxn id="22"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4" idx="7"/>
                <a:endCxn id="22"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Bent Arrow 2"/>
            <p:cNvSpPr/>
            <p:nvPr/>
          </p:nvSpPr>
          <p:spPr>
            <a:xfrm rot="5400000">
              <a:off x="5637073" y="2487474"/>
              <a:ext cx="1129407" cy="1222654"/>
            </a:xfrm>
            <a:prstGeom prst="bentArrow">
              <a:avLst>
                <a:gd name="adj1" fmla="val 15884"/>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81003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 (BST)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dirty="0"/>
          </a:p>
        </p:txBody>
      </p:sp>
    </p:spTree>
    <p:extLst>
      <p:ext uri="{BB962C8B-B14F-4D97-AF65-F5344CB8AC3E}">
        <p14:creationId xmlns:p14="http://schemas.microsoft.com/office/powerpoint/2010/main" val="211465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dirty="0"/>
          </a:p>
        </p:txBody>
      </p:sp>
    </p:spTree>
    <p:extLst>
      <p:ext uri="{BB962C8B-B14F-4D97-AF65-F5344CB8AC3E}">
        <p14:creationId xmlns:p14="http://schemas.microsoft.com/office/powerpoint/2010/main" val="1680303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BST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Why is the BST Property defined so that nodes with values equal to the </a:t>
            </a:r>
            <a:r>
              <a:rPr lang="en-US" sz="2800" dirty="0" smtClean="0"/>
              <a:t>value of </a:t>
            </a:r>
            <a:r>
              <a:rPr lang="en-US" sz="2800" dirty="0"/>
              <a:t>the root appear only in the </a:t>
            </a:r>
            <a:r>
              <a:rPr lang="en-US" sz="2800" dirty="0" smtClean="0"/>
              <a:t>right </a:t>
            </a:r>
            <a:r>
              <a:rPr lang="en-US" sz="2800" dirty="0" err="1" smtClean="0"/>
              <a:t>subtree</a:t>
            </a:r>
            <a:r>
              <a:rPr lang="en-US" sz="2800" dirty="0"/>
              <a:t>, rather than allow equal-</a:t>
            </a:r>
            <a:r>
              <a:rPr lang="en-US" sz="2800" dirty="0" smtClean="0"/>
              <a:t>valued nodes </a:t>
            </a:r>
            <a:r>
              <a:rPr lang="en-US" sz="2800" dirty="0"/>
              <a:t>to appear in either </a:t>
            </a:r>
            <a:r>
              <a:rPr lang="en-US" sz="2800" dirty="0" err="1"/>
              <a:t>subtree</a:t>
            </a:r>
            <a:r>
              <a:rPr lang="en-US" sz="2800" dirty="0"/>
              <a:t>?</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endParaRPr lang="en-US" dirty="0"/>
          </a:p>
        </p:txBody>
      </p:sp>
      <p:sp>
        <p:nvSpPr>
          <p:cNvPr id="7" name="Rectangle 6"/>
          <p:cNvSpPr/>
          <p:nvPr/>
        </p:nvSpPr>
        <p:spPr>
          <a:xfrm>
            <a:off x="457200" y="3610307"/>
            <a:ext cx="8229600" cy="2246769"/>
          </a:xfrm>
          <a:prstGeom prst="rect">
            <a:avLst/>
          </a:prstGeom>
        </p:spPr>
        <p:txBody>
          <a:bodyPr wrap="square">
            <a:spAutoFit/>
          </a:bodyPr>
          <a:lstStyle/>
          <a:p>
            <a:r>
              <a:rPr lang="en-US" sz="2800" dirty="0">
                <a:solidFill>
                  <a:srgbClr val="800000"/>
                </a:solidFill>
              </a:rPr>
              <a:t>If equal valued nodes were allowed to appear in either </a:t>
            </a:r>
            <a:r>
              <a:rPr lang="en-US" sz="2800" dirty="0" err="1">
                <a:solidFill>
                  <a:srgbClr val="800000"/>
                </a:solidFill>
              </a:rPr>
              <a:t>subtree</a:t>
            </a:r>
            <a:r>
              <a:rPr lang="en-US" sz="2800" dirty="0">
                <a:solidFill>
                  <a:srgbClr val="800000"/>
                </a:solidFill>
              </a:rPr>
              <a:t>, then during </a:t>
            </a:r>
            <a:r>
              <a:rPr lang="en-US" sz="2800" dirty="0" smtClean="0">
                <a:solidFill>
                  <a:srgbClr val="800000"/>
                </a:solidFill>
              </a:rPr>
              <a:t>a search </a:t>
            </a:r>
            <a:r>
              <a:rPr lang="en-US" sz="2800" dirty="0">
                <a:solidFill>
                  <a:srgbClr val="800000"/>
                </a:solidFill>
              </a:rPr>
              <a:t>for all nodes of a given value, whenever we encounter a node of </a:t>
            </a:r>
            <a:r>
              <a:rPr lang="en-US" sz="2800" dirty="0" smtClean="0">
                <a:solidFill>
                  <a:srgbClr val="800000"/>
                </a:solidFill>
              </a:rPr>
              <a:t>that value </a:t>
            </a:r>
            <a:r>
              <a:rPr lang="en-US" sz="2800" dirty="0">
                <a:solidFill>
                  <a:srgbClr val="800000"/>
                </a:solidFill>
              </a:rPr>
              <a:t>the search would be required to search in both directions.</a:t>
            </a:r>
          </a:p>
        </p:txBody>
      </p:sp>
    </p:spTree>
    <p:extLst>
      <p:ext uri="{BB962C8B-B14F-4D97-AF65-F5344CB8AC3E}">
        <p14:creationId xmlns:p14="http://schemas.microsoft.com/office/powerpoint/2010/main" val="31982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BST</a:t>
            </a:r>
            <a:endParaRPr lang="en-US" dirty="0"/>
          </a:p>
        </p:txBody>
      </p:sp>
      <p:sp>
        <p:nvSpPr>
          <p:cNvPr id="3" name="Content Placeholder 2"/>
          <p:cNvSpPr>
            <a:spLocks noGrp="1"/>
          </p:cNvSpPr>
          <p:nvPr>
            <p:ph idx="1"/>
          </p:nvPr>
        </p:nvSpPr>
        <p:spPr/>
        <p:txBody>
          <a:bodyPr/>
          <a:lstStyle/>
          <a:p>
            <a:pPr marL="0" indent="0">
              <a:buNone/>
            </a:pPr>
            <a:r>
              <a:rPr lang="en-US" dirty="0"/>
              <a:t>Insert, into an empty binary search tree, entries with keys 30, 40, 24, 58, 48, 26, 25 (in this order). Draw the tree after each insertion.</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21</a:t>
            </a:fld>
            <a:endParaRPr lang="en-US" dirty="0"/>
          </a:p>
        </p:txBody>
      </p:sp>
      <p:grpSp>
        <p:nvGrpSpPr>
          <p:cNvPr id="37" name="Group 36"/>
          <p:cNvGrpSpPr/>
          <p:nvPr/>
        </p:nvGrpSpPr>
        <p:grpSpPr>
          <a:xfrm>
            <a:off x="483935" y="4407198"/>
            <a:ext cx="1465176" cy="842210"/>
            <a:chOff x="286098" y="3061370"/>
            <a:chExt cx="1465176" cy="842210"/>
          </a:xfrm>
        </p:grpSpPr>
        <p:sp>
          <p:nvSpPr>
            <p:cNvPr id="8" name="Oval 7"/>
            <p:cNvSpPr/>
            <p:nvPr/>
          </p:nvSpPr>
          <p:spPr>
            <a:xfrm>
              <a:off x="668431" y="3061370"/>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22" name="Group 21"/>
            <p:cNvGrpSpPr/>
            <p:nvPr/>
          </p:nvGrpSpPr>
          <p:grpSpPr>
            <a:xfrm>
              <a:off x="1256641" y="3622843"/>
              <a:ext cx="494633" cy="280737"/>
              <a:chOff x="1577473" y="3676315"/>
              <a:chExt cx="494633" cy="280737"/>
            </a:xfrm>
          </p:grpSpPr>
          <p:cxnSp>
            <p:nvCxnSpPr>
              <p:cNvPr id="10" name="Straight Connector 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16" name="Straight Connector 1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flipH="1">
              <a:off x="286098" y="3608138"/>
              <a:ext cx="494633" cy="280737"/>
              <a:chOff x="1577473" y="3676315"/>
              <a:chExt cx="494633" cy="280737"/>
            </a:xfrm>
          </p:grpSpPr>
          <p:cxnSp>
            <p:nvCxnSpPr>
              <p:cNvPr id="24" name="Straight Connector 2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1590842" y="3823372"/>
                <a:ext cx="481264" cy="133680"/>
                <a:chOff x="1577473" y="3997156"/>
                <a:chExt cx="481264" cy="133680"/>
              </a:xfrm>
            </p:grpSpPr>
            <p:cxnSp>
              <p:nvCxnSpPr>
                <p:cNvPr id="26" name="Straight Connector 2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2" name="TextBox 101"/>
          <p:cNvSpPr txBox="1"/>
          <p:nvPr/>
        </p:nvSpPr>
        <p:spPr>
          <a:xfrm>
            <a:off x="384336" y="3582737"/>
            <a:ext cx="1664374" cy="369332"/>
          </a:xfrm>
          <a:prstGeom prst="rect">
            <a:avLst/>
          </a:prstGeom>
          <a:noFill/>
        </p:spPr>
        <p:txBody>
          <a:bodyPr wrap="square" rtlCol="0">
            <a:spAutoFit/>
          </a:bodyPr>
          <a:lstStyle/>
          <a:p>
            <a:pPr algn="ctr"/>
            <a:r>
              <a:rPr lang="en-US" dirty="0" smtClean="0"/>
              <a:t>Insert 30</a:t>
            </a:r>
            <a:endParaRPr lang="en-US" dirty="0"/>
          </a:p>
        </p:txBody>
      </p:sp>
      <p:grpSp>
        <p:nvGrpSpPr>
          <p:cNvPr id="60" name="Group 59"/>
          <p:cNvGrpSpPr/>
          <p:nvPr/>
        </p:nvGrpSpPr>
        <p:grpSpPr>
          <a:xfrm>
            <a:off x="2777265" y="4407198"/>
            <a:ext cx="2188436" cy="1536029"/>
            <a:chOff x="2077441" y="3101479"/>
            <a:chExt cx="2188436" cy="1536029"/>
          </a:xfrm>
        </p:grpSpPr>
        <p:sp>
          <p:nvSpPr>
            <p:cNvPr id="30" name="Oval 29"/>
            <p:cNvSpPr/>
            <p:nvPr/>
          </p:nvSpPr>
          <p:spPr>
            <a:xfrm>
              <a:off x="2505252" y="310147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38" name="Group 37"/>
            <p:cNvGrpSpPr/>
            <p:nvPr/>
          </p:nvGrpSpPr>
          <p:grpSpPr>
            <a:xfrm flipH="1">
              <a:off x="2077441" y="3628195"/>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7" name="Group 56"/>
            <p:cNvGrpSpPr/>
            <p:nvPr/>
          </p:nvGrpSpPr>
          <p:grpSpPr>
            <a:xfrm>
              <a:off x="2854159" y="3743159"/>
              <a:ext cx="1411718" cy="894349"/>
              <a:chOff x="2934367" y="3729791"/>
              <a:chExt cx="1411718" cy="894349"/>
            </a:xfrm>
          </p:grpSpPr>
          <p:sp>
            <p:nvSpPr>
              <p:cNvPr id="44" name="Oval 43"/>
              <p:cNvSpPr/>
              <p:nvPr/>
            </p:nvSpPr>
            <p:spPr>
              <a:xfrm>
                <a:off x="3291315"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45" name="Group 44"/>
              <p:cNvGrpSpPr/>
              <p:nvPr/>
            </p:nvGrpSpPr>
            <p:grpSpPr>
              <a:xfrm>
                <a:off x="3851452" y="432468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flipH="1">
                <a:off x="2934367" y="4343403"/>
                <a:ext cx="494633" cy="280737"/>
                <a:chOff x="1577473" y="3676315"/>
                <a:chExt cx="494633" cy="280737"/>
              </a:xfrm>
            </p:grpSpPr>
            <p:cxnSp>
              <p:nvCxnSpPr>
                <p:cNvPr id="52" name="Straight Connector 5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590842" y="3823372"/>
                  <a:ext cx="481264" cy="133680"/>
                  <a:chOff x="1577473" y="3997156"/>
                  <a:chExt cx="481264" cy="133680"/>
                </a:xfrm>
              </p:grpSpPr>
              <p:cxnSp>
                <p:nvCxnSpPr>
                  <p:cNvPr id="54" name="Straight Connector 5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9" name="Straight Connector 58"/>
            <p:cNvCxnSpPr>
              <a:stCxn id="30" idx="5"/>
              <a:endCxn id="44" idx="1"/>
            </p:cNvCxnSpPr>
            <p:nvPr/>
          </p:nvCxnSpPr>
          <p:spPr>
            <a:xfrm>
              <a:off x="3075785" y="3672012"/>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3039296" y="3580058"/>
            <a:ext cx="1664374" cy="369332"/>
          </a:xfrm>
          <a:prstGeom prst="rect">
            <a:avLst/>
          </a:prstGeom>
          <a:noFill/>
        </p:spPr>
        <p:txBody>
          <a:bodyPr wrap="square" rtlCol="0">
            <a:spAutoFit/>
          </a:bodyPr>
          <a:lstStyle/>
          <a:p>
            <a:pPr algn="ctr"/>
            <a:r>
              <a:rPr lang="en-US" dirty="0" smtClean="0"/>
              <a:t>Insert 40</a:t>
            </a:r>
            <a:endParaRPr lang="en-US" dirty="0"/>
          </a:p>
        </p:txBody>
      </p:sp>
      <p:grpSp>
        <p:nvGrpSpPr>
          <p:cNvPr id="101" name="Group 100"/>
          <p:cNvGrpSpPr/>
          <p:nvPr/>
        </p:nvGrpSpPr>
        <p:grpSpPr>
          <a:xfrm>
            <a:off x="5817908" y="4407198"/>
            <a:ext cx="2971825" cy="1536029"/>
            <a:chOff x="5550548" y="3012580"/>
            <a:chExt cx="2971825" cy="1536029"/>
          </a:xfrm>
        </p:grpSpPr>
        <p:sp>
          <p:nvSpPr>
            <p:cNvPr id="62" name="Oval 61"/>
            <p:cNvSpPr/>
            <p:nvPr/>
          </p:nvSpPr>
          <p:spPr>
            <a:xfrm>
              <a:off x="6761748" y="30125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64" name="Group 63"/>
            <p:cNvGrpSpPr/>
            <p:nvPr/>
          </p:nvGrpSpPr>
          <p:grpSpPr>
            <a:xfrm>
              <a:off x="7110655" y="3654260"/>
              <a:ext cx="1411718" cy="894349"/>
              <a:chOff x="2934367" y="3729791"/>
              <a:chExt cx="1411718" cy="894349"/>
            </a:xfrm>
          </p:grpSpPr>
          <p:sp>
            <p:nvSpPr>
              <p:cNvPr id="66" name="Oval 65"/>
              <p:cNvSpPr/>
              <p:nvPr/>
            </p:nvSpPr>
            <p:spPr>
              <a:xfrm>
                <a:off x="3291315"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67" name="Group 66"/>
              <p:cNvGrpSpPr/>
              <p:nvPr/>
            </p:nvGrpSpPr>
            <p:grpSpPr>
              <a:xfrm>
                <a:off x="3851452" y="4324683"/>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flipH="1">
                <a:off x="2934367" y="4343403"/>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5" name="Straight Connector 64"/>
            <p:cNvCxnSpPr>
              <a:stCxn id="62" idx="5"/>
              <a:endCxn id="66" idx="1"/>
            </p:cNvCxnSpPr>
            <p:nvPr/>
          </p:nvCxnSpPr>
          <p:spPr>
            <a:xfrm>
              <a:off x="7332281" y="3583113"/>
              <a:ext cx="233210" cy="1690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567881" y="4261857"/>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5550548" y="3667339"/>
              <a:ext cx="1511966" cy="875255"/>
              <a:chOff x="5550548" y="3667339"/>
              <a:chExt cx="1511966" cy="875255"/>
            </a:xfrm>
          </p:grpSpPr>
          <p:sp>
            <p:nvSpPr>
              <p:cNvPr id="84" name="Oval 83"/>
              <p:cNvSpPr/>
              <p:nvPr/>
            </p:nvSpPr>
            <p:spPr>
              <a:xfrm>
                <a:off x="5978359" y="3667339"/>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85" name="Group 84"/>
              <p:cNvGrpSpPr/>
              <p:nvPr/>
            </p:nvGrpSpPr>
            <p:grpSpPr>
              <a:xfrm flipH="1">
                <a:off x="5550548" y="4234159"/>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4" name="Group 93"/>
              <p:cNvGrpSpPr/>
              <p:nvPr/>
            </p:nvGrpSpPr>
            <p:grpSpPr>
              <a:xfrm>
                <a:off x="6581250" y="4408914"/>
                <a:ext cx="481264" cy="133680"/>
                <a:chOff x="1577473" y="3997156"/>
                <a:chExt cx="481264" cy="133680"/>
              </a:xfrm>
            </p:grpSpPr>
            <p:cxnSp>
              <p:nvCxnSpPr>
                <p:cNvPr id="95" name="Straight Connector 9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0" name="Straight Connector 99"/>
            <p:cNvCxnSpPr>
              <a:stCxn id="84" idx="7"/>
              <a:endCxn id="62" idx="3"/>
            </p:cNvCxnSpPr>
            <p:nvPr/>
          </p:nvCxnSpPr>
          <p:spPr>
            <a:xfrm flipV="1">
              <a:off x="6548892" y="3583113"/>
              <a:ext cx="310744" cy="1821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6471633" y="3585765"/>
            <a:ext cx="1664374" cy="369332"/>
          </a:xfrm>
          <a:prstGeom prst="rect">
            <a:avLst/>
          </a:prstGeom>
          <a:noFill/>
        </p:spPr>
        <p:txBody>
          <a:bodyPr wrap="square" rtlCol="0">
            <a:spAutoFit/>
          </a:bodyPr>
          <a:lstStyle/>
          <a:p>
            <a:pPr algn="ctr"/>
            <a:r>
              <a:rPr lang="en-US" dirty="0" smtClean="0"/>
              <a:t>Insert 24</a:t>
            </a:r>
            <a:endParaRPr lang="en-US" dirty="0"/>
          </a:p>
        </p:txBody>
      </p:sp>
      <p:sp>
        <p:nvSpPr>
          <p:cNvPr id="108" name="TextBox 107"/>
          <p:cNvSpPr txBox="1"/>
          <p:nvPr/>
        </p:nvSpPr>
        <p:spPr>
          <a:xfrm>
            <a:off x="3104793" y="2646947"/>
            <a:ext cx="4439008" cy="523220"/>
          </a:xfrm>
          <a:prstGeom prst="rect">
            <a:avLst/>
          </a:prstGeom>
          <a:solidFill>
            <a:schemeClr val="bg1"/>
          </a:solidFill>
        </p:spPr>
        <p:txBody>
          <a:bodyPr wrap="square" rtlCol="0">
            <a:spAutoFit/>
          </a:bodyPr>
          <a:lstStyle/>
          <a:p>
            <a:r>
              <a:rPr lang="en-US" sz="2800" b="1" dirty="0" smtClean="0">
                <a:solidFill>
                  <a:srgbClr val="FF0000"/>
                </a:solidFill>
              </a:rPr>
              <a:t>30</a:t>
            </a:r>
            <a:r>
              <a:rPr lang="en-US" sz="2800" dirty="0" smtClean="0">
                <a:solidFill>
                  <a:srgbClr val="6E2619"/>
                </a:solidFill>
              </a:rPr>
              <a:t>, 40, 24, 58, 48, 26, 25</a:t>
            </a:r>
            <a:endParaRPr lang="en-US" sz="2800" dirty="0">
              <a:solidFill>
                <a:srgbClr val="6E2619"/>
              </a:solidFill>
            </a:endParaRPr>
          </a:p>
        </p:txBody>
      </p:sp>
      <p:sp>
        <p:nvSpPr>
          <p:cNvPr id="109" name="TextBox 108"/>
          <p:cNvSpPr txBox="1"/>
          <p:nvPr/>
        </p:nvSpPr>
        <p:spPr>
          <a:xfrm>
            <a:off x="3096777" y="2652299"/>
            <a:ext cx="4439008" cy="523220"/>
          </a:xfrm>
          <a:prstGeom prst="rect">
            <a:avLst/>
          </a:prstGeom>
          <a:solidFill>
            <a:schemeClr val="bg1"/>
          </a:solidFill>
        </p:spPr>
        <p:txBody>
          <a:bodyPr wrap="square" rtlCol="0">
            <a:spAutoFit/>
          </a:bodyPr>
          <a:lstStyle/>
          <a:p>
            <a:r>
              <a:rPr lang="en-US" sz="2800" dirty="0" smtClean="0">
                <a:solidFill>
                  <a:srgbClr val="008000"/>
                </a:solidFill>
              </a:rPr>
              <a:t>30</a:t>
            </a:r>
            <a:r>
              <a:rPr lang="en-US" sz="2800" dirty="0" smtClean="0">
                <a:solidFill>
                  <a:srgbClr val="6E2619"/>
                </a:solidFill>
              </a:rPr>
              <a:t>, </a:t>
            </a:r>
            <a:r>
              <a:rPr lang="en-US" sz="2800" b="1" dirty="0" smtClean="0">
                <a:solidFill>
                  <a:srgbClr val="FF0000"/>
                </a:solidFill>
              </a:rPr>
              <a:t>40</a:t>
            </a:r>
            <a:r>
              <a:rPr lang="en-US" sz="2800" dirty="0" smtClean="0">
                <a:solidFill>
                  <a:srgbClr val="6E2619"/>
                </a:solidFill>
              </a:rPr>
              <a:t>, 24, 58, 48, 26, 25</a:t>
            </a:r>
            <a:endParaRPr lang="en-US" sz="2800" dirty="0">
              <a:solidFill>
                <a:srgbClr val="6E2619"/>
              </a:solidFill>
            </a:endParaRPr>
          </a:p>
        </p:txBody>
      </p:sp>
      <p:sp>
        <p:nvSpPr>
          <p:cNvPr id="110" name="TextBox 109"/>
          <p:cNvSpPr txBox="1"/>
          <p:nvPr/>
        </p:nvSpPr>
        <p:spPr>
          <a:xfrm>
            <a:off x="3102129" y="2644283"/>
            <a:ext cx="4439008" cy="523220"/>
          </a:xfrm>
          <a:prstGeom prst="rect">
            <a:avLst/>
          </a:prstGeom>
          <a:solidFill>
            <a:schemeClr val="bg1"/>
          </a:solidFill>
        </p:spPr>
        <p:txBody>
          <a:bodyPr wrap="square" rtlCol="0">
            <a:spAutoFit/>
          </a:bodyPr>
          <a:lstStyle/>
          <a:p>
            <a:r>
              <a:rPr lang="en-US" sz="2800" dirty="0" smtClean="0">
                <a:solidFill>
                  <a:srgbClr val="008000"/>
                </a:solidFill>
              </a:rPr>
              <a:t>30, 40</a:t>
            </a:r>
            <a:r>
              <a:rPr lang="en-US" sz="2800" dirty="0" smtClean="0">
                <a:solidFill>
                  <a:srgbClr val="6E2619"/>
                </a:solidFill>
              </a:rPr>
              <a:t>, </a:t>
            </a:r>
            <a:r>
              <a:rPr lang="en-US" sz="2800" b="1" dirty="0" smtClean="0">
                <a:solidFill>
                  <a:srgbClr val="FF0000"/>
                </a:solidFill>
              </a:rPr>
              <a:t>24</a:t>
            </a:r>
            <a:r>
              <a:rPr lang="en-US" sz="2800" dirty="0" smtClean="0">
                <a:solidFill>
                  <a:srgbClr val="6E2619"/>
                </a:solidFill>
              </a:rPr>
              <a:t>, 58, 48, 26, 25</a:t>
            </a:r>
            <a:endParaRPr lang="en-US" sz="2800" dirty="0">
              <a:solidFill>
                <a:srgbClr val="6E2619"/>
              </a:solidFill>
            </a:endParaRPr>
          </a:p>
        </p:txBody>
      </p:sp>
    </p:spTree>
    <p:extLst>
      <p:ext uri="{BB962C8B-B14F-4D97-AF65-F5344CB8AC3E}">
        <p14:creationId xmlns:p14="http://schemas.microsoft.com/office/powerpoint/2010/main" val="227763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animEffect transition="in" filter="checkerboard(across)">
                                      <p:cBhvr>
                                        <p:cTn id="9" dur="500"/>
                                        <p:tgtEl>
                                          <p:spTgt spid="108"/>
                                        </p:tgtEl>
                                      </p:cBhvr>
                                    </p:animEffect>
                                  </p:childTnLst>
                                </p:cTn>
                              </p:par>
                            </p:childTnLst>
                          </p:cTn>
                        </p:par>
                        <p:par>
                          <p:cTn id="10" fill="hold">
                            <p:stCondLst>
                              <p:cond delay="500"/>
                            </p:stCondLst>
                            <p:childTnLst>
                              <p:par>
                                <p:cTn id="11" presetID="42" presetClass="entr" presetSubtype="0" fill="hold" nodeType="afterEffect">
                                  <p:stCondLst>
                                    <p:cond delay="200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1" presetClass="entr" presetSubtype="0" fill="hold" grpId="0" nodeType="afterEffect">
                                  <p:stCondLst>
                                    <p:cond delay="2000"/>
                                  </p:stCondLst>
                                  <p:childTnLst>
                                    <p:set>
                                      <p:cBhvr>
                                        <p:cTn id="18" dur="1" fill="hold">
                                          <p:stCondLst>
                                            <p:cond delay="0"/>
                                          </p:stCondLst>
                                        </p:cTn>
                                        <p:tgtEl>
                                          <p:spTgt spid="104"/>
                                        </p:tgtEl>
                                        <p:attrNameLst>
                                          <p:attrName>style.visibility</p:attrName>
                                        </p:attrNameLst>
                                      </p:cBhvr>
                                      <p:to>
                                        <p:strVal val="visible"/>
                                      </p:to>
                                    </p:set>
                                  </p:childTnLst>
                                </p:cTn>
                              </p:par>
                            </p:childTnLst>
                          </p:cTn>
                        </p:par>
                        <p:par>
                          <p:cTn id="19" fill="hold">
                            <p:stCondLst>
                              <p:cond delay="5500"/>
                            </p:stCondLst>
                            <p:childTnLst>
                              <p:par>
                                <p:cTn id="20" presetID="5" presetClass="entr" presetSubtype="1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checkerboard(across)">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animEffect transition="in" filter="fade">
                                      <p:cBhvr>
                                        <p:cTn id="29" dur="500"/>
                                        <p:tgtEl>
                                          <p:spTgt spid="60"/>
                                        </p:tgtEl>
                                      </p:cBhvr>
                                    </p:animEffect>
                                  </p:childTnLst>
                                </p:cTn>
                              </p:par>
                            </p:childTnLst>
                          </p:cTn>
                        </p:par>
                        <p:par>
                          <p:cTn id="30" fill="hold">
                            <p:stCondLst>
                              <p:cond delay="500"/>
                            </p:stCondLst>
                            <p:childTnLst>
                              <p:par>
                                <p:cTn id="31" presetID="53" presetClass="entr" presetSubtype="16" fill="hold" grpId="0" nodeType="afterEffect">
                                  <p:stCondLst>
                                    <p:cond delay="2000"/>
                                  </p:stCondLst>
                                  <p:childTnLst>
                                    <p:set>
                                      <p:cBhvr>
                                        <p:cTn id="32" dur="1" fill="hold">
                                          <p:stCondLst>
                                            <p:cond delay="0"/>
                                          </p:stCondLst>
                                        </p:cTn>
                                        <p:tgtEl>
                                          <p:spTgt spid="106"/>
                                        </p:tgtEl>
                                        <p:attrNameLst>
                                          <p:attrName>style.visibility</p:attrName>
                                        </p:attrNameLst>
                                      </p:cBhvr>
                                      <p:to>
                                        <p:strVal val="visible"/>
                                      </p:to>
                                    </p:set>
                                    <p:anim calcmode="lin" valueType="num">
                                      <p:cBhvr>
                                        <p:cTn id="33" dur="500" fill="hold"/>
                                        <p:tgtEl>
                                          <p:spTgt spid="106"/>
                                        </p:tgtEl>
                                        <p:attrNameLst>
                                          <p:attrName>ppt_w</p:attrName>
                                        </p:attrNameLst>
                                      </p:cBhvr>
                                      <p:tavLst>
                                        <p:tav tm="0">
                                          <p:val>
                                            <p:fltVal val="0"/>
                                          </p:val>
                                        </p:tav>
                                        <p:tav tm="100000">
                                          <p:val>
                                            <p:strVal val="#ppt_w"/>
                                          </p:val>
                                        </p:tav>
                                      </p:tavLst>
                                    </p:anim>
                                    <p:anim calcmode="lin" valueType="num">
                                      <p:cBhvr>
                                        <p:cTn id="34" dur="500" fill="hold"/>
                                        <p:tgtEl>
                                          <p:spTgt spid="106"/>
                                        </p:tgtEl>
                                        <p:attrNameLst>
                                          <p:attrName>ppt_h</p:attrName>
                                        </p:attrNameLst>
                                      </p:cBhvr>
                                      <p:tavLst>
                                        <p:tav tm="0">
                                          <p:val>
                                            <p:fltVal val="0"/>
                                          </p:val>
                                        </p:tav>
                                        <p:tav tm="100000">
                                          <p:val>
                                            <p:strVal val="#ppt_h"/>
                                          </p:val>
                                        </p:tav>
                                      </p:tavLst>
                                    </p:anim>
                                    <p:animEffect transition="in" filter="fade">
                                      <p:cBhvr>
                                        <p:cTn id="35" dur="500"/>
                                        <p:tgtEl>
                                          <p:spTgt spid="106"/>
                                        </p:tgtEl>
                                      </p:cBhvr>
                                    </p:animEffect>
                                  </p:childTnLst>
                                </p:cTn>
                              </p:par>
                            </p:childTnLst>
                          </p:cTn>
                        </p:par>
                        <p:par>
                          <p:cTn id="36" fill="hold">
                            <p:stCondLst>
                              <p:cond delay="3000"/>
                            </p:stCondLst>
                            <p:childTnLst>
                              <p:par>
                                <p:cTn id="37" presetID="5" presetClass="entr" presetSubtype="10" fill="hold" grpId="0" nodeType="after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checkerboard(across)">
                                      <p:cBhvr>
                                        <p:cTn id="39" dur="500"/>
                                        <p:tgtEl>
                                          <p:spTgt spid="110"/>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01"/>
                                        </p:tgtEl>
                                        <p:attrNameLst>
                                          <p:attrName>style.visibility</p:attrName>
                                        </p:attrNameLst>
                                      </p:cBhvr>
                                      <p:to>
                                        <p:strVal val="visible"/>
                                      </p:to>
                                    </p:set>
                                    <p:anim calcmode="lin" valueType="num">
                                      <p:cBhvr>
                                        <p:cTn id="44" dur="1000" fill="hold"/>
                                        <p:tgtEl>
                                          <p:spTgt spid="101"/>
                                        </p:tgtEl>
                                        <p:attrNameLst>
                                          <p:attrName>ppt_w</p:attrName>
                                        </p:attrNameLst>
                                      </p:cBhvr>
                                      <p:tavLst>
                                        <p:tav tm="0">
                                          <p:val>
                                            <p:fltVal val="0"/>
                                          </p:val>
                                        </p:tav>
                                        <p:tav tm="100000">
                                          <p:val>
                                            <p:strVal val="#ppt_w"/>
                                          </p:val>
                                        </p:tav>
                                      </p:tavLst>
                                    </p:anim>
                                    <p:anim calcmode="lin" valueType="num">
                                      <p:cBhvr>
                                        <p:cTn id="45" dur="1000" fill="hold"/>
                                        <p:tgtEl>
                                          <p:spTgt spid="101"/>
                                        </p:tgtEl>
                                        <p:attrNameLst>
                                          <p:attrName>ppt_h</p:attrName>
                                        </p:attrNameLst>
                                      </p:cBhvr>
                                      <p:tavLst>
                                        <p:tav tm="0">
                                          <p:val>
                                            <p:fltVal val="0"/>
                                          </p:val>
                                        </p:tav>
                                        <p:tav tm="100000">
                                          <p:val>
                                            <p:strVal val="#ppt_h"/>
                                          </p:val>
                                        </p:tav>
                                      </p:tavLst>
                                    </p:anim>
                                    <p:anim calcmode="lin" valueType="num">
                                      <p:cBhvr>
                                        <p:cTn id="46" dur="1000" fill="hold"/>
                                        <p:tgtEl>
                                          <p:spTgt spid="101"/>
                                        </p:tgtEl>
                                        <p:attrNameLst>
                                          <p:attrName>style.rotation</p:attrName>
                                        </p:attrNameLst>
                                      </p:cBhvr>
                                      <p:tavLst>
                                        <p:tav tm="0">
                                          <p:val>
                                            <p:fltVal val="90"/>
                                          </p:val>
                                        </p:tav>
                                        <p:tav tm="100000">
                                          <p:val>
                                            <p:fltVal val="0"/>
                                          </p:val>
                                        </p:tav>
                                      </p:tavLst>
                                    </p:anim>
                                    <p:animEffect transition="in" filter="fade">
                                      <p:cBhvr>
                                        <p:cTn id="4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4" grpId="0"/>
      <p:bldP spid="106" grpId="0"/>
      <p:bldP spid="108" grpId="0" animBg="1"/>
      <p:bldP spid="109" grpId="0" animBg="1"/>
      <p:bldP spid="1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dirty="0"/>
          </a:p>
        </p:txBody>
      </p:sp>
      <p:grpSp>
        <p:nvGrpSpPr>
          <p:cNvPr id="20" name="Group 19"/>
          <p:cNvGrpSpPr/>
          <p:nvPr/>
        </p:nvGrpSpPr>
        <p:grpSpPr>
          <a:xfrm>
            <a:off x="386306" y="1893980"/>
            <a:ext cx="2971825" cy="1536029"/>
            <a:chOff x="5550548" y="3012580"/>
            <a:chExt cx="2971825" cy="1536029"/>
          </a:xfrm>
        </p:grpSpPr>
        <p:sp>
          <p:nvSpPr>
            <p:cNvPr id="21" name="Oval 20"/>
            <p:cNvSpPr/>
            <p:nvPr/>
          </p:nvSpPr>
          <p:spPr>
            <a:xfrm>
              <a:off x="6761748" y="30125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22" name="Group 21"/>
            <p:cNvGrpSpPr/>
            <p:nvPr/>
          </p:nvGrpSpPr>
          <p:grpSpPr>
            <a:xfrm>
              <a:off x="7110655" y="3654260"/>
              <a:ext cx="1411718" cy="894349"/>
              <a:chOff x="2934367" y="3729791"/>
              <a:chExt cx="1411718" cy="894349"/>
            </a:xfrm>
          </p:grpSpPr>
          <p:sp>
            <p:nvSpPr>
              <p:cNvPr id="38" name="Oval 37"/>
              <p:cNvSpPr/>
              <p:nvPr/>
            </p:nvSpPr>
            <p:spPr>
              <a:xfrm>
                <a:off x="3291315"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39" name="Group 38"/>
              <p:cNvGrpSpPr/>
              <p:nvPr/>
            </p:nvGrpSpPr>
            <p:grpSpPr>
              <a:xfrm>
                <a:off x="3851452" y="432468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flipH="1">
                <a:off x="2934367" y="4343403"/>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3" name="Straight Connector 22"/>
            <p:cNvCxnSpPr>
              <a:stCxn id="21" idx="5"/>
              <a:endCxn id="38" idx="1"/>
            </p:cNvCxnSpPr>
            <p:nvPr/>
          </p:nvCxnSpPr>
          <p:spPr>
            <a:xfrm>
              <a:off x="7332281" y="3583113"/>
              <a:ext cx="233210" cy="1690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567881" y="4261857"/>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5550548" y="3667339"/>
              <a:ext cx="1511966" cy="875255"/>
              <a:chOff x="5550548" y="3667339"/>
              <a:chExt cx="1511966" cy="875255"/>
            </a:xfrm>
          </p:grpSpPr>
          <p:sp>
            <p:nvSpPr>
              <p:cNvPr id="27" name="Oval 26"/>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28" name="Group 27"/>
              <p:cNvGrpSpPr/>
              <p:nvPr/>
            </p:nvGrpSpPr>
            <p:grpSpPr>
              <a:xfrm flipH="1">
                <a:off x="5550548" y="4234159"/>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9" name="Group 28"/>
              <p:cNvGrpSpPr/>
              <p:nvPr/>
            </p:nvGrpSpPr>
            <p:grpSpPr>
              <a:xfrm>
                <a:off x="6581250" y="4408914"/>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6" name="Straight Connector 25"/>
            <p:cNvCxnSpPr>
              <a:stCxn id="27" idx="7"/>
              <a:endCxn id="21" idx="3"/>
            </p:cNvCxnSpPr>
            <p:nvPr/>
          </p:nvCxnSpPr>
          <p:spPr>
            <a:xfrm flipV="1">
              <a:off x="6548892" y="3583113"/>
              <a:ext cx="310744" cy="18211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5047873" y="1771668"/>
            <a:ext cx="3699091" cy="2195816"/>
            <a:chOff x="4188238" y="1945452"/>
            <a:chExt cx="3699091" cy="2195816"/>
          </a:xfrm>
        </p:grpSpPr>
        <p:sp>
          <p:nvSpPr>
            <p:cNvPr id="52" name="Oval 51"/>
            <p:cNvSpPr/>
            <p:nvPr/>
          </p:nvSpPr>
          <p:spPr>
            <a:xfrm>
              <a:off x="5399438" y="19454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53" name="Group 52"/>
            <p:cNvGrpSpPr/>
            <p:nvPr/>
          </p:nvGrpSpPr>
          <p:grpSpPr>
            <a:xfrm>
              <a:off x="6475611" y="3246919"/>
              <a:ext cx="1411718" cy="894349"/>
              <a:chOff x="2934367" y="3729791"/>
              <a:chExt cx="1411718" cy="894349"/>
            </a:xfrm>
          </p:grpSpPr>
          <p:sp>
            <p:nvSpPr>
              <p:cNvPr id="69" name="Oval 68"/>
              <p:cNvSpPr/>
              <p:nvPr/>
            </p:nvSpPr>
            <p:spPr>
              <a:xfrm>
                <a:off x="3291315"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70" name="Group 69"/>
              <p:cNvGrpSpPr/>
              <p:nvPr/>
            </p:nvGrpSpPr>
            <p:grpSpPr>
              <a:xfrm>
                <a:off x="3851452" y="4324683"/>
                <a:ext cx="494633" cy="280737"/>
                <a:chOff x="1577473" y="3676315"/>
                <a:chExt cx="494633" cy="280737"/>
              </a:xfrm>
            </p:grpSpPr>
            <p:cxnSp>
              <p:nvCxnSpPr>
                <p:cNvPr id="77" name="Straight Connector 7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590842" y="3823372"/>
                  <a:ext cx="481264" cy="133680"/>
                  <a:chOff x="1577473" y="3997156"/>
                  <a:chExt cx="481264" cy="133680"/>
                </a:xfrm>
              </p:grpSpPr>
              <p:cxnSp>
                <p:nvCxnSpPr>
                  <p:cNvPr id="79" name="Straight Connector 7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flipH="1">
                <a:off x="2934367" y="4343403"/>
                <a:ext cx="494633" cy="280737"/>
                <a:chOff x="1577473" y="3676315"/>
                <a:chExt cx="494633" cy="280737"/>
              </a:xfrm>
            </p:grpSpPr>
            <p:cxnSp>
              <p:nvCxnSpPr>
                <p:cNvPr id="72" name="Straight Connector 7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1590842" y="3823372"/>
                  <a:ext cx="481264" cy="133680"/>
                  <a:chOff x="1577473" y="3997156"/>
                  <a:chExt cx="481264" cy="133680"/>
                </a:xfrm>
              </p:grpSpPr>
              <p:cxnSp>
                <p:nvCxnSpPr>
                  <p:cNvPr id="74" name="Straight Connector 7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4" name="Straight Connector 53"/>
            <p:cNvCxnSpPr>
              <a:stCxn id="52" idx="5"/>
              <a:endCxn id="69" idx="1"/>
            </p:cNvCxnSpPr>
            <p:nvPr/>
          </p:nvCxnSpPr>
          <p:spPr>
            <a:xfrm>
              <a:off x="5969971" y="2515985"/>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05571" y="31947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188238" y="2600211"/>
              <a:ext cx="1511966" cy="875255"/>
              <a:chOff x="5550548" y="3667339"/>
              <a:chExt cx="1511966" cy="875255"/>
            </a:xfrm>
          </p:grpSpPr>
          <p:sp>
            <p:nvSpPr>
              <p:cNvPr id="58" name="Oval 57"/>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59" name="Group 58"/>
              <p:cNvGrpSpPr/>
              <p:nvPr/>
            </p:nvGrpSpPr>
            <p:grpSpPr>
              <a:xfrm flipH="1">
                <a:off x="5550548" y="4234159"/>
                <a:ext cx="494633" cy="280737"/>
                <a:chOff x="1577473" y="3676315"/>
                <a:chExt cx="494633" cy="280737"/>
              </a:xfrm>
            </p:grpSpPr>
            <p:cxnSp>
              <p:nvCxnSpPr>
                <p:cNvPr id="64" name="Straight Connector 6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1590842" y="3823372"/>
                  <a:ext cx="481264" cy="133680"/>
                  <a:chOff x="1577473" y="3997156"/>
                  <a:chExt cx="481264" cy="133680"/>
                </a:xfrm>
              </p:grpSpPr>
              <p:cxnSp>
                <p:nvCxnSpPr>
                  <p:cNvPr id="66" name="Straight Connector 6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0" name="Group 59"/>
              <p:cNvGrpSpPr/>
              <p:nvPr/>
            </p:nvGrpSpPr>
            <p:grpSpPr>
              <a:xfrm>
                <a:off x="6581250" y="4408914"/>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7" name="Straight Connector 56"/>
            <p:cNvCxnSpPr>
              <a:stCxn id="58" idx="7"/>
              <a:endCxn id="52" idx="3"/>
            </p:cNvCxnSpPr>
            <p:nvPr/>
          </p:nvCxnSpPr>
          <p:spPr>
            <a:xfrm flipV="1">
              <a:off x="5186582" y="2515985"/>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6132029" y="258713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85" name="Group 84"/>
            <p:cNvGrpSpPr/>
            <p:nvPr/>
          </p:nvGrpSpPr>
          <p:grpSpPr>
            <a:xfrm flipH="1">
              <a:off x="5775081" y="3200744"/>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97" name="TextBox 96"/>
          <p:cNvSpPr txBox="1"/>
          <p:nvPr/>
        </p:nvSpPr>
        <p:spPr>
          <a:xfrm>
            <a:off x="5598665" y="1226861"/>
            <a:ext cx="2058736" cy="369332"/>
          </a:xfrm>
          <a:prstGeom prst="rect">
            <a:avLst/>
          </a:prstGeom>
          <a:noFill/>
        </p:spPr>
        <p:txBody>
          <a:bodyPr wrap="square" rtlCol="0">
            <a:spAutoFit/>
          </a:bodyPr>
          <a:lstStyle/>
          <a:p>
            <a:pPr algn="ctr"/>
            <a:r>
              <a:rPr lang="en-US" dirty="0" smtClean="0"/>
              <a:t>Insert 58</a:t>
            </a:r>
            <a:endParaRPr lang="en-US" dirty="0"/>
          </a:p>
        </p:txBody>
      </p:sp>
      <p:sp>
        <p:nvSpPr>
          <p:cNvPr id="101" name="TextBox 100"/>
          <p:cNvSpPr txBox="1"/>
          <p:nvPr/>
        </p:nvSpPr>
        <p:spPr>
          <a:xfrm>
            <a:off x="3228654" y="3457808"/>
            <a:ext cx="2058736" cy="369332"/>
          </a:xfrm>
          <a:prstGeom prst="rect">
            <a:avLst/>
          </a:prstGeom>
          <a:noFill/>
        </p:spPr>
        <p:txBody>
          <a:bodyPr wrap="square" rtlCol="0">
            <a:spAutoFit/>
          </a:bodyPr>
          <a:lstStyle/>
          <a:p>
            <a:pPr algn="ctr"/>
            <a:r>
              <a:rPr lang="en-US" dirty="0" smtClean="0"/>
              <a:t>Insert 48</a:t>
            </a:r>
            <a:endParaRPr lang="en-US" dirty="0"/>
          </a:p>
        </p:txBody>
      </p:sp>
      <p:grpSp>
        <p:nvGrpSpPr>
          <p:cNvPr id="157" name="Group 156"/>
          <p:cNvGrpSpPr/>
          <p:nvPr/>
        </p:nvGrpSpPr>
        <p:grpSpPr>
          <a:xfrm>
            <a:off x="2677862" y="4002615"/>
            <a:ext cx="3699091" cy="2794210"/>
            <a:chOff x="2677862" y="4002615"/>
            <a:chExt cx="3699091" cy="2794210"/>
          </a:xfrm>
        </p:grpSpPr>
        <p:sp>
          <p:nvSpPr>
            <p:cNvPr id="102" name="Oval 101"/>
            <p:cNvSpPr/>
            <p:nvPr/>
          </p:nvSpPr>
          <p:spPr>
            <a:xfrm>
              <a:off x="3889062" y="400261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104" name="Straight Connector 103"/>
            <p:cNvCxnSpPr>
              <a:stCxn id="102" idx="5"/>
              <a:endCxn id="126" idx="1"/>
            </p:cNvCxnSpPr>
            <p:nvPr/>
          </p:nvCxnSpPr>
          <p:spPr>
            <a:xfrm>
              <a:off x="4459595" y="4573148"/>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3695195" y="5251892"/>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2677862" y="4657374"/>
              <a:ext cx="1511966" cy="875255"/>
              <a:chOff x="5550548" y="3667339"/>
              <a:chExt cx="1511966" cy="875255"/>
            </a:xfrm>
          </p:grpSpPr>
          <p:sp>
            <p:nvSpPr>
              <p:cNvPr id="115" name="Oval 114"/>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116" name="Group 115"/>
              <p:cNvGrpSpPr/>
              <p:nvPr/>
            </p:nvGrpSpPr>
            <p:grpSpPr>
              <a:xfrm flipH="1">
                <a:off x="5550548" y="4234159"/>
                <a:ext cx="494633" cy="280737"/>
                <a:chOff x="1577473" y="3676315"/>
                <a:chExt cx="494633" cy="280737"/>
              </a:xfrm>
            </p:grpSpPr>
            <p:cxnSp>
              <p:nvCxnSpPr>
                <p:cNvPr id="121" name="Straight Connector 1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1590842" y="3823372"/>
                  <a:ext cx="481264" cy="133680"/>
                  <a:chOff x="1577473" y="3997156"/>
                  <a:chExt cx="481264" cy="133680"/>
                </a:xfrm>
              </p:grpSpPr>
              <p:cxnSp>
                <p:nvCxnSpPr>
                  <p:cNvPr id="123" name="Straight Connector 1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7" name="Group 116"/>
              <p:cNvGrpSpPr/>
              <p:nvPr/>
            </p:nvGrpSpPr>
            <p:grpSpPr>
              <a:xfrm>
                <a:off x="6581250" y="4408914"/>
                <a:ext cx="481264" cy="133680"/>
                <a:chOff x="1577473" y="3997156"/>
                <a:chExt cx="481264" cy="133680"/>
              </a:xfrm>
            </p:grpSpPr>
            <p:cxnSp>
              <p:nvCxnSpPr>
                <p:cNvPr id="118" name="Straight Connector 11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7" name="Straight Connector 106"/>
            <p:cNvCxnSpPr>
              <a:stCxn id="115" idx="7"/>
              <a:endCxn id="102" idx="3"/>
            </p:cNvCxnSpPr>
            <p:nvPr/>
          </p:nvCxnSpPr>
          <p:spPr>
            <a:xfrm flipV="1">
              <a:off x="3676206" y="4573148"/>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108" name="Oval 107"/>
            <p:cNvSpPr/>
            <p:nvPr/>
          </p:nvSpPr>
          <p:spPr>
            <a:xfrm>
              <a:off x="4621653" y="464429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09" name="Group 108"/>
            <p:cNvGrpSpPr/>
            <p:nvPr/>
          </p:nvGrpSpPr>
          <p:grpSpPr>
            <a:xfrm flipH="1">
              <a:off x="4264705" y="5257907"/>
              <a:ext cx="494633" cy="280737"/>
              <a:chOff x="1577473" y="3676315"/>
              <a:chExt cx="494633" cy="280737"/>
            </a:xfrm>
          </p:grpSpPr>
          <p:cxnSp>
            <p:nvCxnSpPr>
              <p:cNvPr id="110" name="Straight Connector 10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1590842" y="3823372"/>
                <a:ext cx="481264" cy="133680"/>
                <a:chOff x="1577473" y="3997156"/>
                <a:chExt cx="481264" cy="133680"/>
              </a:xfrm>
            </p:grpSpPr>
            <p:cxnSp>
              <p:nvCxnSpPr>
                <p:cNvPr id="112" name="Straight Connector 11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9" name="Group 138"/>
            <p:cNvGrpSpPr/>
            <p:nvPr/>
          </p:nvGrpSpPr>
          <p:grpSpPr>
            <a:xfrm>
              <a:off x="4250150" y="5902476"/>
              <a:ext cx="1411718" cy="894349"/>
              <a:chOff x="2934367" y="3729791"/>
              <a:chExt cx="1411718" cy="894349"/>
            </a:xfrm>
          </p:grpSpPr>
          <p:sp>
            <p:nvSpPr>
              <p:cNvPr id="140" name="Oval 139"/>
              <p:cNvSpPr/>
              <p:nvPr/>
            </p:nvSpPr>
            <p:spPr>
              <a:xfrm>
                <a:off x="3264579"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141" name="Group 140"/>
              <p:cNvGrpSpPr/>
              <p:nvPr/>
            </p:nvGrpSpPr>
            <p:grpSpPr>
              <a:xfrm>
                <a:off x="3851452" y="4324683"/>
                <a:ext cx="494633" cy="280737"/>
                <a:chOff x="1577473" y="3676315"/>
                <a:chExt cx="494633" cy="280737"/>
              </a:xfrm>
            </p:grpSpPr>
            <p:cxnSp>
              <p:nvCxnSpPr>
                <p:cNvPr id="148" name="Straight Connector 14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9" name="Group 148"/>
                <p:cNvGrpSpPr/>
                <p:nvPr/>
              </p:nvGrpSpPr>
              <p:grpSpPr>
                <a:xfrm>
                  <a:off x="1590842" y="3823372"/>
                  <a:ext cx="481264" cy="133680"/>
                  <a:chOff x="1577473" y="3997156"/>
                  <a:chExt cx="481264" cy="133680"/>
                </a:xfrm>
              </p:grpSpPr>
              <p:cxnSp>
                <p:nvCxnSpPr>
                  <p:cNvPr id="150" name="Straight Connector 14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42" name="Group 141"/>
              <p:cNvGrpSpPr/>
              <p:nvPr/>
            </p:nvGrpSpPr>
            <p:grpSpPr>
              <a:xfrm flipH="1">
                <a:off x="2934367" y="4343403"/>
                <a:ext cx="494633" cy="280737"/>
                <a:chOff x="1577473" y="3676315"/>
                <a:chExt cx="494633" cy="280737"/>
              </a:xfrm>
            </p:grpSpPr>
            <p:cxnSp>
              <p:nvCxnSpPr>
                <p:cNvPr id="143" name="Straight Connector 1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4" name="Group 143"/>
                <p:cNvGrpSpPr/>
                <p:nvPr/>
              </p:nvGrpSpPr>
              <p:grpSpPr>
                <a:xfrm>
                  <a:off x="1590842" y="3823372"/>
                  <a:ext cx="481264" cy="133680"/>
                  <a:chOff x="1577473" y="3997156"/>
                  <a:chExt cx="481264" cy="133680"/>
                </a:xfrm>
              </p:grpSpPr>
              <p:cxnSp>
                <p:nvCxnSpPr>
                  <p:cNvPr id="145" name="Straight Connector 1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55" name="Group 154"/>
            <p:cNvGrpSpPr/>
            <p:nvPr/>
          </p:nvGrpSpPr>
          <p:grpSpPr>
            <a:xfrm>
              <a:off x="5150895" y="5304082"/>
              <a:ext cx="1226058" cy="875629"/>
              <a:chOff x="5150895" y="5304082"/>
              <a:chExt cx="1226058" cy="875629"/>
            </a:xfrm>
          </p:grpSpPr>
          <p:sp>
            <p:nvSpPr>
              <p:cNvPr id="126" name="Oval 125"/>
              <p:cNvSpPr/>
              <p:nvPr/>
            </p:nvSpPr>
            <p:spPr>
              <a:xfrm>
                <a:off x="5322183" y="53040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27" name="Group 126"/>
              <p:cNvGrpSpPr/>
              <p:nvPr/>
            </p:nvGrpSpPr>
            <p:grpSpPr>
              <a:xfrm>
                <a:off x="5882320" y="5898974"/>
                <a:ext cx="494633" cy="280737"/>
                <a:chOff x="1577473" y="3676315"/>
                <a:chExt cx="494633" cy="280737"/>
              </a:xfrm>
            </p:grpSpPr>
            <p:cxnSp>
              <p:nvCxnSpPr>
                <p:cNvPr id="134" name="Straight Connector 1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5" name="Group 134"/>
                <p:cNvGrpSpPr/>
                <p:nvPr/>
              </p:nvGrpSpPr>
              <p:grpSpPr>
                <a:xfrm>
                  <a:off x="1590842" y="3823372"/>
                  <a:ext cx="481264" cy="133680"/>
                  <a:chOff x="1577473" y="3997156"/>
                  <a:chExt cx="481264" cy="133680"/>
                </a:xfrm>
              </p:grpSpPr>
              <p:cxnSp>
                <p:nvCxnSpPr>
                  <p:cNvPr id="136" name="Straight Connector 1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54" name="Straight Connector 153"/>
              <p:cNvCxnSpPr>
                <a:stCxn id="140" idx="7"/>
                <a:endCxn id="126" idx="3"/>
              </p:cNvCxnSpPr>
              <p:nvPr/>
            </p:nvCxnSpPr>
            <p:spPr>
              <a:xfrm flipV="1">
                <a:off x="5150895" y="5874615"/>
                <a:ext cx="269176" cy="125749"/>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59" name="TextBox 158"/>
          <p:cNvSpPr txBox="1"/>
          <p:nvPr/>
        </p:nvSpPr>
        <p:spPr>
          <a:xfrm>
            <a:off x="5108206" y="387576"/>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b="1" dirty="0" smtClean="0">
                <a:solidFill>
                  <a:srgbClr val="FF0000"/>
                </a:solidFill>
              </a:rPr>
              <a:t>58</a:t>
            </a:r>
            <a:r>
              <a:rPr lang="en-US" sz="2700" dirty="0" smtClean="0">
                <a:solidFill>
                  <a:srgbClr val="6E2619"/>
                </a:solidFill>
              </a:rPr>
              <a:t>, 48, 26, 25</a:t>
            </a:r>
            <a:endParaRPr lang="en-US" sz="2700" dirty="0">
              <a:solidFill>
                <a:srgbClr val="6E2619"/>
              </a:solidFill>
            </a:endParaRPr>
          </a:p>
        </p:txBody>
      </p:sp>
      <p:sp>
        <p:nvSpPr>
          <p:cNvPr id="162" name="TextBox 161"/>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b="1" dirty="0" smtClean="0">
                <a:solidFill>
                  <a:srgbClr val="FF0000"/>
                </a:solidFill>
              </a:rPr>
              <a:t>48</a:t>
            </a:r>
            <a:r>
              <a:rPr lang="en-US" sz="2700" dirty="0" smtClean="0">
                <a:solidFill>
                  <a:srgbClr val="6E2619"/>
                </a:solidFill>
              </a:rPr>
              <a:t>, 26, 25</a:t>
            </a:r>
            <a:endParaRPr lang="en-US" sz="2700" dirty="0">
              <a:solidFill>
                <a:srgbClr val="6E2619"/>
              </a:solidFill>
            </a:endParaRPr>
          </a:p>
        </p:txBody>
      </p:sp>
    </p:spTree>
    <p:extLst>
      <p:ext uri="{BB962C8B-B14F-4D97-AF65-F5344CB8AC3E}">
        <p14:creationId xmlns:p14="http://schemas.microsoft.com/office/powerpoint/2010/main" val="30278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1" presetClass="entr" presetSubtype="0" fill="hold" grpId="0" nodeType="afterEffect">
                                  <p:stCondLst>
                                    <p:cond delay="1000"/>
                                  </p:stCondLst>
                                  <p:childTnLst>
                                    <p:set>
                                      <p:cBhvr>
                                        <p:cTn id="13" dur="1" fill="hold">
                                          <p:stCondLst>
                                            <p:cond delay="0"/>
                                          </p:stCondLst>
                                        </p:cTn>
                                        <p:tgtEl>
                                          <p:spTgt spid="101"/>
                                        </p:tgtEl>
                                        <p:attrNameLst>
                                          <p:attrName>style.visibility</p:attrName>
                                        </p:attrNameLst>
                                      </p:cBhvr>
                                      <p:to>
                                        <p:strVal val="visible"/>
                                      </p:to>
                                    </p:set>
                                  </p:childTnLst>
                                </p:cTn>
                              </p:par>
                            </p:childTnLst>
                          </p:cTn>
                        </p:par>
                        <p:par>
                          <p:cTn id="14" fill="hold">
                            <p:stCondLst>
                              <p:cond delay="3000"/>
                            </p:stCondLst>
                            <p:childTnLst>
                              <p:par>
                                <p:cTn id="15" presetID="1" presetClass="entr" presetSubtype="0" fill="hold" grpId="0" nodeType="after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randombar(horizontal)">
                                      <p:cBhvr>
                                        <p:cTn id="2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23</a:t>
            </a:fld>
            <a:endParaRPr lang="en-US" dirty="0"/>
          </a:p>
        </p:txBody>
      </p:sp>
      <p:sp>
        <p:nvSpPr>
          <p:cNvPr id="7" name="TextBox 6"/>
          <p:cNvSpPr txBox="1"/>
          <p:nvPr/>
        </p:nvSpPr>
        <p:spPr>
          <a:xfrm>
            <a:off x="5331702" y="1524000"/>
            <a:ext cx="2058736" cy="369332"/>
          </a:xfrm>
          <a:prstGeom prst="rect">
            <a:avLst/>
          </a:prstGeom>
          <a:noFill/>
        </p:spPr>
        <p:txBody>
          <a:bodyPr wrap="square" rtlCol="0">
            <a:spAutoFit/>
          </a:bodyPr>
          <a:lstStyle/>
          <a:p>
            <a:pPr algn="ctr"/>
            <a:r>
              <a:rPr lang="en-US" dirty="0" smtClean="0"/>
              <a:t>Insert 26</a:t>
            </a:r>
            <a:endParaRPr lang="en-US" dirty="0"/>
          </a:p>
        </p:txBody>
      </p:sp>
      <p:grpSp>
        <p:nvGrpSpPr>
          <p:cNvPr id="8" name="Group 7"/>
          <p:cNvGrpSpPr/>
          <p:nvPr/>
        </p:nvGrpSpPr>
        <p:grpSpPr>
          <a:xfrm>
            <a:off x="176781" y="1524000"/>
            <a:ext cx="3699091" cy="2794210"/>
            <a:chOff x="2677862" y="4002615"/>
            <a:chExt cx="3699091" cy="2794210"/>
          </a:xfrm>
        </p:grpSpPr>
        <p:sp>
          <p:nvSpPr>
            <p:cNvPr id="9" name="Oval 8"/>
            <p:cNvSpPr/>
            <p:nvPr/>
          </p:nvSpPr>
          <p:spPr>
            <a:xfrm>
              <a:off x="3889062" y="400261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10" name="Straight Connector 9"/>
            <p:cNvCxnSpPr>
              <a:stCxn id="9" idx="5"/>
              <a:endCxn id="18" idx="1"/>
            </p:cNvCxnSpPr>
            <p:nvPr/>
          </p:nvCxnSpPr>
          <p:spPr>
            <a:xfrm>
              <a:off x="4459595" y="4573148"/>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695195" y="5251892"/>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2677862" y="4657374"/>
              <a:ext cx="1511966" cy="875255"/>
              <a:chOff x="5550548" y="3667339"/>
              <a:chExt cx="1511966" cy="875255"/>
            </a:xfrm>
          </p:grpSpPr>
          <p:sp>
            <p:nvSpPr>
              <p:cNvPr id="44" name="Oval 43"/>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45" name="Group 44"/>
              <p:cNvGrpSpPr/>
              <p:nvPr/>
            </p:nvGrpSpPr>
            <p:grpSpPr>
              <a:xfrm flipH="1">
                <a:off x="5550548" y="4234159"/>
                <a:ext cx="494633" cy="280737"/>
                <a:chOff x="1577473" y="3676315"/>
                <a:chExt cx="494633" cy="280737"/>
              </a:xfrm>
            </p:grpSpPr>
            <p:cxnSp>
              <p:nvCxnSpPr>
                <p:cNvPr id="50" name="Straight Connector 4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1590842" y="3823372"/>
                  <a:ext cx="481264" cy="133680"/>
                  <a:chOff x="1577473" y="3997156"/>
                  <a:chExt cx="481264" cy="133680"/>
                </a:xfrm>
              </p:grpSpPr>
              <p:cxnSp>
                <p:nvCxnSpPr>
                  <p:cNvPr id="52" name="Straight Connector 5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6" name="Group 45"/>
              <p:cNvGrpSpPr/>
              <p:nvPr/>
            </p:nvGrpSpPr>
            <p:grpSpPr>
              <a:xfrm>
                <a:off x="6581250" y="4408914"/>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3" name="Straight Connector 12"/>
            <p:cNvCxnSpPr>
              <a:stCxn id="44" idx="7"/>
              <a:endCxn id="9" idx="3"/>
            </p:cNvCxnSpPr>
            <p:nvPr/>
          </p:nvCxnSpPr>
          <p:spPr>
            <a:xfrm flipV="1">
              <a:off x="3676206" y="4573148"/>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621653" y="464429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5" name="Group 14"/>
            <p:cNvGrpSpPr/>
            <p:nvPr/>
          </p:nvGrpSpPr>
          <p:grpSpPr>
            <a:xfrm flipH="1">
              <a:off x="4264705" y="5257907"/>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 name="Group 15"/>
            <p:cNvGrpSpPr/>
            <p:nvPr/>
          </p:nvGrpSpPr>
          <p:grpSpPr>
            <a:xfrm>
              <a:off x="4250150" y="5902476"/>
              <a:ext cx="1411718" cy="894349"/>
              <a:chOff x="2934367" y="3729791"/>
              <a:chExt cx="1411718" cy="894349"/>
            </a:xfrm>
          </p:grpSpPr>
          <p:sp>
            <p:nvSpPr>
              <p:cNvPr id="26" name="Oval 25"/>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27" name="Group 26"/>
              <p:cNvGrpSpPr/>
              <p:nvPr/>
            </p:nvGrpSpPr>
            <p:grpSpPr>
              <a:xfrm>
                <a:off x="3851452" y="4324683"/>
                <a:ext cx="494633" cy="280737"/>
                <a:chOff x="1577473" y="3676315"/>
                <a:chExt cx="494633" cy="280737"/>
              </a:xfrm>
            </p:grpSpPr>
            <p:cxnSp>
              <p:nvCxnSpPr>
                <p:cNvPr id="34" name="Straight Connector 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590842" y="3823372"/>
                  <a:ext cx="481264" cy="133680"/>
                  <a:chOff x="1577473" y="3997156"/>
                  <a:chExt cx="481264" cy="133680"/>
                </a:xfrm>
              </p:grpSpPr>
              <p:cxnSp>
                <p:nvCxnSpPr>
                  <p:cNvPr id="36" name="Straight Connector 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8" name="Group 27"/>
              <p:cNvGrpSpPr/>
              <p:nvPr/>
            </p:nvGrpSpPr>
            <p:grpSpPr>
              <a:xfrm flipH="1">
                <a:off x="2934367" y="4343403"/>
                <a:ext cx="494633" cy="280737"/>
                <a:chOff x="1577473" y="3676315"/>
                <a:chExt cx="494633" cy="280737"/>
              </a:xfrm>
            </p:grpSpPr>
            <p:cxnSp>
              <p:nvCxnSpPr>
                <p:cNvPr id="29" name="Straight Connector 2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590842" y="3823372"/>
                  <a:ext cx="481264" cy="133680"/>
                  <a:chOff x="1577473" y="3997156"/>
                  <a:chExt cx="481264" cy="133680"/>
                </a:xfrm>
              </p:grpSpPr>
              <p:cxnSp>
                <p:nvCxnSpPr>
                  <p:cNvPr id="31" name="Straight Connector 3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7" name="Group 16"/>
            <p:cNvGrpSpPr/>
            <p:nvPr/>
          </p:nvGrpSpPr>
          <p:grpSpPr>
            <a:xfrm>
              <a:off x="5150895" y="5304082"/>
              <a:ext cx="1226058" cy="875629"/>
              <a:chOff x="5150895" y="5304082"/>
              <a:chExt cx="1226058" cy="875629"/>
            </a:xfrm>
          </p:grpSpPr>
          <p:sp>
            <p:nvSpPr>
              <p:cNvPr id="18" name="Oval 17"/>
              <p:cNvSpPr/>
              <p:nvPr/>
            </p:nvSpPr>
            <p:spPr>
              <a:xfrm>
                <a:off x="5322183" y="53040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9" name="Group 18"/>
              <p:cNvGrpSpPr/>
              <p:nvPr/>
            </p:nvGrpSpPr>
            <p:grpSpPr>
              <a:xfrm>
                <a:off x="5882320" y="5898974"/>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0" name="Straight Connector 19"/>
              <p:cNvCxnSpPr>
                <a:stCxn id="26" idx="7"/>
                <a:endCxn id="18" idx="3"/>
              </p:cNvCxnSpPr>
              <p:nvPr/>
            </p:nvCxnSpPr>
            <p:spPr>
              <a:xfrm flipV="1">
                <a:off x="5150895" y="5874615"/>
                <a:ext cx="269176" cy="125749"/>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0" name="Group 129"/>
          <p:cNvGrpSpPr/>
          <p:nvPr/>
        </p:nvGrpSpPr>
        <p:grpSpPr>
          <a:xfrm>
            <a:off x="4406558" y="2318080"/>
            <a:ext cx="4153603" cy="2941258"/>
            <a:chOff x="4406558" y="2318080"/>
            <a:chExt cx="4153603" cy="2941258"/>
          </a:xfrm>
        </p:grpSpPr>
        <p:sp>
          <p:nvSpPr>
            <p:cNvPr id="56" name="Oval 55"/>
            <p:cNvSpPr/>
            <p:nvPr/>
          </p:nvSpPr>
          <p:spPr>
            <a:xfrm>
              <a:off x="5885118" y="23180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57" name="Straight Connector 56"/>
            <p:cNvCxnSpPr>
              <a:stCxn id="56" idx="5"/>
              <a:endCxn id="65" idx="1"/>
            </p:cNvCxnSpPr>
            <p:nvPr/>
          </p:nvCxnSpPr>
          <p:spPr>
            <a:xfrm>
              <a:off x="6455651" y="288861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4406558" y="3159991"/>
              <a:ext cx="1096232" cy="847557"/>
              <a:chOff x="4673918" y="2972839"/>
              <a:chExt cx="1096232" cy="847557"/>
            </a:xfrm>
          </p:grpSpPr>
          <p:sp>
            <p:nvSpPr>
              <p:cNvPr id="91" name="Oval 90"/>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92" name="Group 91"/>
              <p:cNvGrpSpPr/>
              <p:nvPr/>
            </p:nvGrpSpPr>
            <p:grpSpPr>
              <a:xfrm flipH="1">
                <a:off x="4673918" y="3539659"/>
                <a:ext cx="494633" cy="280737"/>
                <a:chOff x="1577473" y="3676315"/>
                <a:chExt cx="494633" cy="280737"/>
              </a:xfrm>
            </p:grpSpPr>
            <p:cxnSp>
              <p:nvCxnSpPr>
                <p:cNvPr id="97" name="Straight Connector 9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1590842" y="3823372"/>
                  <a:ext cx="481264" cy="133680"/>
                  <a:chOff x="1577473" y="3997156"/>
                  <a:chExt cx="481264" cy="133680"/>
                </a:xfrm>
              </p:grpSpPr>
              <p:cxnSp>
                <p:nvCxnSpPr>
                  <p:cNvPr id="99" name="Straight Connector 9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0" name="Straight Connector 59"/>
            <p:cNvCxnSpPr>
              <a:stCxn id="91" idx="7"/>
              <a:endCxn id="56" idx="3"/>
            </p:cNvCxnSpPr>
            <p:nvPr/>
          </p:nvCxnSpPr>
          <p:spPr>
            <a:xfrm flipV="1">
              <a:off x="5404902" y="288861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6314233" y="2999864"/>
              <a:ext cx="1025369" cy="894349"/>
              <a:chOff x="6260761" y="2959760"/>
              <a:chExt cx="1025369" cy="894349"/>
            </a:xfrm>
          </p:grpSpPr>
          <p:sp>
            <p:nvSpPr>
              <p:cNvPr id="61" name="Oval 60"/>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62" name="Group 61"/>
              <p:cNvGrpSpPr/>
              <p:nvPr/>
            </p:nvGrpSpPr>
            <p:grpSpPr>
              <a:xfrm flipH="1">
                <a:off x="6260761" y="3573372"/>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6" name="Group 125"/>
            <p:cNvGrpSpPr/>
            <p:nvPr/>
          </p:nvGrpSpPr>
          <p:grpSpPr>
            <a:xfrm>
              <a:off x="7505391" y="3739859"/>
              <a:ext cx="1054770" cy="875629"/>
              <a:chOff x="7492023" y="3646283"/>
              <a:chExt cx="1054770" cy="875629"/>
            </a:xfrm>
          </p:grpSpPr>
          <p:sp>
            <p:nvSpPr>
              <p:cNvPr id="65" name="Oval 64"/>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66" name="Group 65"/>
              <p:cNvGrpSpPr/>
              <p:nvPr/>
            </p:nvGrpSpPr>
            <p:grpSpPr>
              <a:xfrm>
                <a:off x="8052160" y="4241175"/>
                <a:ext cx="494633" cy="280737"/>
                <a:chOff x="1577473" y="3676315"/>
                <a:chExt cx="494633" cy="280737"/>
              </a:xfrm>
            </p:grpSpPr>
            <p:cxnSp>
              <p:nvCxnSpPr>
                <p:cNvPr id="68" name="Straight Connector 6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9" name="Group 68"/>
                <p:cNvGrpSpPr/>
                <p:nvPr/>
              </p:nvGrpSpPr>
              <p:grpSpPr>
                <a:xfrm>
                  <a:off x="1590842" y="3823372"/>
                  <a:ext cx="481264" cy="133680"/>
                  <a:chOff x="1577473" y="3997156"/>
                  <a:chExt cx="481264" cy="133680"/>
                </a:xfrm>
              </p:grpSpPr>
              <p:cxnSp>
                <p:nvCxnSpPr>
                  <p:cNvPr id="70" name="Straight Connector 6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4" name="Group 123"/>
            <p:cNvGrpSpPr/>
            <p:nvPr/>
          </p:nvGrpSpPr>
          <p:grpSpPr>
            <a:xfrm>
              <a:off x="6526934" y="4310392"/>
              <a:ext cx="1411718" cy="948946"/>
              <a:chOff x="6500198" y="4216816"/>
              <a:chExt cx="1411718" cy="948946"/>
            </a:xfrm>
          </p:grpSpPr>
          <p:grpSp>
            <p:nvGrpSpPr>
              <p:cNvPr id="63" name="Group 62"/>
              <p:cNvGrpSpPr/>
              <p:nvPr/>
            </p:nvGrpSpPr>
            <p:grpSpPr>
              <a:xfrm>
                <a:off x="6500198" y="4271413"/>
                <a:ext cx="1411718" cy="894349"/>
                <a:chOff x="2934367" y="3729791"/>
                <a:chExt cx="1411718" cy="894349"/>
              </a:xfrm>
            </p:grpSpPr>
            <p:sp>
              <p:nvSpPr>
                <p:cNvPr id="73" name="Oval 72"/>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74" name="Group 73"/>
                <p:cNvGrpSpPr/>
                <p:nvPr/>
              </p:nvGrpSpPr>
              <p:grpSpPr>
                <a:xfrm>
                  <a:off x="3851452" y="4324683"/>
                  <a:ext cx="494633" cy="280737"/>
                  <a:chOff x="1577473" y="3676315"/>
                  <a:chExt cx="494633" cy="280737"/>
                </a:xfrm>
              </p:grpSpPr>
              <p:cxnSp>
                <p:nvCxnSpPr>
                  <p:cNvPr id="81" name="Straight Connector 8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1590842" y="3823372"/>
                    <a:ext cx="481264" cy="133680"/>
                    <a:chOff x="1577473" y="3997156"/>
                    <a:chExt cx="481264" cy="133680"/>
                  </a:xfrm>
                </p:grpSpPr>
                <p:cxnSp>
                  <p:nvCxnSpPr>
                    <p:cNvPr id="83" name="Straight Connector 8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5" name="Group 74"/>
                <p:cNvGrpSpPr/>
                <p:nvPr/>
              </p:nvGrpSpPr>
              <p:grpSpPr>
                <a:xfrm flipH="1">
                  <a:off x="2934367" y="4343403"/>
                  <a:ext cx="494633" cy="280737"/>
                  <a:chOff x="1577473" y="3676315"/>
                  <a:chExt cx="494633" cy="280737"/>
                </a:xfrm>
              </p:grpSpPr>
              <p:cxnSp>
                <p:nvCxnSpPr>
                  <p:cNvPr id="76" name="Straight Connector 7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1590842" y="3823372"/>
                    <a:ext cx="481264" cy="133680"/>
                    <a:chOff x="1577473" y="3997156"/>
                    <a:chExt cx="481264" cy="133680"/>
                  </a:xfrm>
                </p:grpSpPr>
                <p:cxnSp>
                  <p:nvCxnSpPr>
                    <p:cNvPr id="78" name="Straight Connector 7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7" name="Straight Connector 66"/>
              <p:cNvCxnSpPr>
                <a:stCxn id="73" idx="7"/>
                <a:endCxn id="65"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166238" y="3800637"/>
              <a:ext cx="1453126" cy="874068"/>
              <a:chOff x="3374529" y="4711241"/>
              <a:chExt cx="1453126" cy="874068"/>
            </a:xfrm>
          </p:grpSpPr>
          <p:grpSp>
            <p:nvGrpSpPr>
              <p:cNvPr id="120" name="Group 119"/>
              <p:cNvGrpSpPr/>
              <p:nvPr/>
            </p:nvGrpSpPr>
            <p:grpSpPr>
              <a:xfrm>
                <a:off x="4317022" y="5304572"/>
                <a:ext cx="510633" cy="280733"/>
                <a:chOff x="5675251" y="3914929"/>
                <a:chExt cx="510633" cy="280733"/>
              </a:xfrm>
            </p:grpSpPr>
            <p:cxnSp>
              <p:nvCxnSpPr>
                <p:cNvPr id="58" name="Straight Connector 57"/>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5704620" y="4061982"/>
                  <a:ext cx="481264" cy="133680"/>
                  <a:chOff x="1577473" y="3997156"/>
                  <a:chExt cx="481264" cy="133680"/>
                </a:xfrm>
              </p:grpSpPr>
              <p:cxnSp>
                <p:nvCxnSpPr>
                  <p:cNvPr id="94" name="Straight Connector 9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03" name="Oval 102"/>
              <p:cNvSpPr/>
              <p:nvPr/>
            </p:nvSpPr>
            <p:spPr>
              <a:xfrm>
                <a:off x="3748849" y="471124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grpSp>
            <p:nvGrpSpPr>
              <p:cNvPr id="104" name="Group 103"/>
              <p:cNvGrpSpPr/>
              <p:nvPr/>
            </p:nvGrpSpPr>
            <p:grpSpPr>
              <a:xfrm flipH="1">
                <a:off x="3374529" y="5304572"/>
                <a:ext cx="494633" cy="280737"/>
                <a:chOff x="1577473" y="3676315"/>
                <a:chExt cx="494633" cy="280737"/>
              </a:xfrm>
            </p:grpSpPr>
            <p:cxnSp>
              <p:nvCxnSpPr>
                <p:cNvPr id="109" name="Straight Connector 10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590842" y="3823372"/>
                  <a:ext cx="481264" cy="133680"/>
                  <a:chOff x="1577473" y="3997156"/>
                  <a:chExt cx="481264" cy="133680"/>
                </a:xfrm>
              </p:grpSpPr>
              <p:cxnSp>
                <p:nvCxnSpPr>
                  <p:cNvPr id="111" name="Straight Connector 11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29" name="Straight Connector 128"/>
            <p:cNvCxnSpPr>
              <a:stCxn id="91" idx="5"/>
              <a:endCxn id="103" idx="1"/>
            </p:cNvCxnSpPr>
            <p:nvPr/>
          </p:nvCxnSpPr>
          <p:spPr>
            <a:xfrm>
              <a:off x="5404902" y="373052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1" name="TextBox 130"/>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dirty="0" smtClean="0">
                <a:solidFill>
                  <a:srgbClr val="008000"/>
                </a:solidFill>
              </a:rPr>
              <a:t>48</a:t>
            </a:r>
            <a:r>
              <a:rPr lang="en-US" sz="2700" dirty="0" smtClean="0">
                <a:solidFill>
                  <a:srgbClr val="6E2619"/>
                </a:solidFill>
              </a:rPr>
              <a:t>, </a:t>
            </a:r>
            <a:r>
              <a:rPr lang="en-US" sz="2700" b="1" dirty="0" smtClean="0">
                <a:solidFill>
                  <a:srgbClr val="FF0000"/>
                </a:solidFill>
              </a:rPr>
              <a:t>26</a:t>
            </a:r>
            <a:r>
              <a:rPr lang="en-US" sz="2700" dirty="0" smtClean="0">
                <a:solidFill>
                  <a:srgbClr val="6E2619"/>
                </a:solidFill>
              </a:rPr>
              <a:t>, 25</a:t>
            </a:r>
            <a:endParaRPr lang="en-US" sz="2700" dirty="0">
              <a:solidFill>
                <a:srgbClr val="6E2619"/>
              </a:solidFill>
            </a:endParaRPr>
          </a:p>
        </p:txBody>
      </p:sp>
    </p:spTree>
    <p:extLst>
      <p:ext uri="{BB962C8B-B14F-4D97-AF65-F5344CB8AC3E}">
        <p14:creationId xmlns:p14="http://schemas.microsoft.com/office/powerpoint/2010/main" val="27596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checkerboard(across)">
                                      <p:cBhvr>
                                        <p:cTn id="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24</a:t>
            </a:fld>
            <a:endParaRPr lang="en-US" dirty="0"/>
          </a:p>
        </p:txBody>
      </p:sp>
      <p:sp>
        <p:nvSpPr>
          <p:cNvPr id="25" name="TextBox 24"/>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dirty="0" smtClean="0">
                <a:solidFill>
                  <a:srgbClr val="008000"/>
                </a:solidFill>
              </a:rPr>
              <a:t>48</a:t>
            </a:r>
            <a:r>
              <a:rPr lang="en-US" sz="2700" dirty="0" smtClean="0">
                <a:solidFill>
                  <a:srgbClr val="6E2619"/>
                </a:solidFill>
              </a:rPr>
              <a:t>,</a:t>
            </a:r>
            <a:r>
              <a:rPr lang="en-US" sz="2700" dirty="0" smtClean="0">
                <a:solidFill>
                  <a:srgbClr val="008000"/>
                </a:solidFill>
              </a:rPr>
              <a:t> 26</a:t>
            </a:r>
            <a:r>
              <a:rPr lang="en-US" sz="2700" dirty="0" smtClean="0">
                <a:solidFill>
                  <a:srgbClr val="6E2619"/>
                </a:solidFill>
              </a:rPr>
              <a:t>, </a:t>
            </a:r>
            <a:r>
              <a:rPr lang="en-US" sz="2700" b="1" dirty="0" smtClean="0">
                <a:solidFill>
                  <a:srgbClr val="FF0000"/>
                </a:solidFill>
              </a:rPr>
              <a:t>25</a:t>
            </a:r>
            <a:endParaRPr lang="en-US" sz="2700" b="1" dirty="0">
              <a:solidFill>
                <a:srgbClr val="FF0000"/>
              </a:solidFill>
            </a:endParaRPr>
          </a:p>
        </p:txBody>
      </p:sp>
      <p:grpSp>
        <p:nvGrpSpPr>
          <p:cNvPr id="26" name="Group 25"/>
          <p:cNvGrpSpPr/>
          <p:nvPr/>
        </p:nvGrpSpPr>
        <p:grpSpPr>
          <a:xfrm>
            <a:off x="444603" y="1760514"/>
            <a:ext cx="4153603" cy="2941258"/>
            <a:chOff x="4406558" y="2318080"/>
            <a:chExt cx="4153603" cy="2941258"/>
          </a:xfrm>
        </p:grpSpPr>
        <p:sp>
          <p:nvSpPr>
            <p:cNvPr id="27" name="Oval 26"/>
            <p:cNvSpPr/>
            <p:nvPr/>
          </p:nvSpPr>
          <p:spPr>
            <a:xfrm>
              <a:off x="5885118" y="23180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28" name="Straight Connector 27"/>
            <p:cNvCxnSpPr>
              <a:stCxn id="27" idx="5"/>
              <a:endCxn id="64" idx="1"/>
            </p:cNvCxnSpPr>
            <p:nvPr/>
          </p:nvCxnSpPr>
          <p:spPr>
            <a:xfrm>
              <a:off x="6455651" y="288861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4406558" y="3159991"/>
              <a:ext cx="1096232" cy="847557"/>
              <a:chOff x="4673918" y="2972839"/>
              <a:chExt cx="1096232" cy="847557"/>
            </a:xfrm>
          </p:grpSpPr>
          <p:sp>
            <p:nvSpPr>
              <p:cNvPr id="78" name="Oval 77"/>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79" name="Group 78"/>
              <p:cNvGrpSpPr/>
              <p:nvPr/>
            </p:nvGrpSpPr>
            <p:grpSpPr>
              <a:xfrm flipH="1">
                <a:off x="4673918" y="3539659"/>
                <a:ext cx="494633" cy="280737"/>
                <a:chOff x="1577473" y="3676315"/>
                <a:chExt cx="494633" cy="280737"/>
              </a:xfrm>
            </p:grpSpPr>
            <p:cxnSp>
              <p:nvCxnSpPr>
                <p:cNvPr id="80" name="Straight Connector 7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1590842" y="3823372"/>
                  <a:ext cx="481264" cy="133680"/>
                  <a:chOff x="1577473" y="3997156"/>
                  <a:chExt cx="481264" cy="133680"/>
                </a:xfrm>
              </p:grpSpPr>
              <p:cxnSp>
                <p:nvCxnSpPr>
                  <p:cNvPr id="82" name="Straight Connector 8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0" name="Straight Connector 29"/>
            <p:cNvCxnSpPr>
              <a:stCxn id="78" idx="7"/>
              <a:endCxn id="27" idx="3"/>
            </p:cNvCxnSpPr>
            <p:nvPr/>
          </p:nvCxnSpPr>
          <p:spPr>
            <a:xfrm flipV="1">
              <a:off x="5404902" y="288861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6314233" y="2999864"/>
              <a:ext cx="1025369" cy="894349"/>
              <a:chOff x="6260761" y="2959760"/>
              <a:chExt cx="1025369" cy="894349"/>
            </a:xfrm>
          </p:grpSpPr>
          <p:sp>
            <p:nvSpPr>
              <p:cNvPr id="71" name="Oval 70"/>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72" name="Group 71"/>
              <p:cNvGrpSpPr/>
              <p:nvPr/>
            </p:nvGrpSpPr>
            <p:grpSpPr>
              <a:xfrm flipH="1">
                <a:off x="6260761" y="3573372"/>
                <a:ext cx="494633" cy="280737"/>
                <a:chOff x="1577473" y="3676315"/>
                <a:chExt cx="494633" cy="280737"/>
              </a:xfrm>
            </p:grpSpPr>
            <p:cxnSp>
              <p:nvCxnSpPr>
                <p:cNvPr id="73" name="Straight Connector 7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1590842" y="3823372"/>
                  <a:ext cx="481264" cy="133680"/>
                  <a:chOff x="1577473" y="3997156"/>
                  <a:chExt cx="481264" cy="133680"/>
                </a:xfrm>
              </p:grpSpPr>
              <p:cxnSp>
                <p:nvCxnSpPr>
                  <p:cNvPr id="75" name="Straight Connector 7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32" name="Group 31"/>
            <p:cNvGrpSpPr/>
            <p:nvPr/>
          </p:nvGrpSpPr>
          <p:grpSpPr>
            <a:xfrm>
              <a:off x="7505391" y="3739859"/>
              <a:ext cx="1054770" cy="875629"/>
              <a:chOff x="7492023" y="3646283"/>
              <a:chExt cx="1054770" cy="875629"/>
            </a:xfrm>
          </p:grpSpPr>
          <p:sp>
            <p:nvSpPr>
              <p:cNvPr id="64" name="Oval 63"/>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65" name="Group 64"/>
              <p:cNvGrpSpPr/>
              <p:nvPr/>
            </p:nvGrpSpPr>
            <p:grpSpPr>
              <a:xfrm>
                <a:off x="8052160" y="4241175"/>
                <a:ext cx="494633" cy="280737"/>
                <a:chOff x="1577473" y="3676315"/>
                <a:chExt cx="494633" cy="280737"/>
              </a:xfrm>
            </p:grpSpPr>
            <p:cxnSp>
              <p:nvCxnSpPr>
                <p:cNvPr id="66" name="Straight Connector 6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590842" y="3823372"/>
                  <a:ext cx="481264" cy="133680"/>
                  <a:chOff x="1577473" y="3997156"/>
                  <a:chExt cx="481264" cy="133680"/>
                </a:xfrm>
              </p:grpSpPr>
              <p:cxnSp>
                <p:nvCxnSpPr>
                  <p:cNvPr id="68" name="Straight Connector 6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33" name="Group 32"/>
            <p:cNvGrpSpPr/>
            <p:nvPr/>
          </p:nvGrpSpPr>
          <p:grpSpPr>
            <a:xfrm>
              <a:off x="6526934" y="4310392"/>
              <a:ext cx="1411718" cy="948946"/>
              <a:chOff x="6500198" y="4216816"/>
              <a:chExt cx="1411718" cy="948946"/>
            </a:xfrm>
          </p:grpSpPr>
          <p:grpSp>
            <p:nvGrpSpPr>
              <p:cNvPr id="49" name="Group 48"/>
              <p:cNvGrpSpPr/>
              <p:nvPr/>
            </p:nvGrpSpPr>
            <p:grpSpPr>
              <a:xfrm>
                <a:off x="6500198" y="4271413"/>
                <a:ext cx="1411718" cy="894349"/>
                <a:chOff x="2934367" y="3729791"/>
                <a:chExt cx="1411718" cy="894349"/>
              </a:xfrm>
            </p:grpSpPr>
            <p:sp>
              <p:nvSpPr>
                <p:cNvPr id="51" name="Oval 50"/>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52" name="Group 51"/>
                <p:cNvGrpSpPr/>
                <p:nvPr/>
              </p:nvGrpSpPr>
              <p:grpSpPr>
                <a:xfrm>
                  <a:off x="3851452" y="4324683"/>
                  <a:ext cx="494633" cy="280737"/>
                  <a:chOff x="1577473" y="3676315"/>
                  <a:chExt cx="494633" cy="280737"/>
                </a:xfrm>
              </p:grpSpPr>
              <p:cxnSp>
                <p:nvCxnSpPr>
                  <p:cNvPr id="59" name="Straight Connector 5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590842" y="3823372"/>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flipH="1">
                  <a:off x="2934367" y="4343403"/>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0" name="Straight Connector 49"/>
              <p:cNvCxnSpPr>
                <a:stCxn id="51" idx="7"/>
                <a:endCxn id="64"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5166238" y="3800637"/>
              <a:ext cx="1453126" cy="874068"/>
              <a:chOff x="3374529" y="4711241"/>
              <a:chExt cx="1453126" cy="874068"/>
            </a:xfrm>
          </p:grpSpPr>
          <p:grpSp>
            <p:nvGrpSpPr>
              <p:cNvPr id="36" name="Group 35"/>
              <p:cNvGrpSpPr/>
              <p:nvPr/>
            </p:nvGrpSpPr>
            <p:grpSpPr>
              <a:xfrm>
                <a:off x="4317022" y="5304572"/>
                <a:ext cx="510633" cy="280733"/>
                <a:chOff x="5675251" y="3914929"/>
                <a:chExt cx="510633" cy="280733"/>
              </a:xfrm>
            </p:grpSpPr>
            <p:cxnSp>
              <p:nvCxnSpPr>
                <p:cNvPr id="44" name="Straight Connector 43"/>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704620" y="4061982"/>
                  <a:ext cx="481264" cy="133680"/>
                  <a:chOff x="1577473" y="3997156"/>
                  <a:chExt cx="481264" cy="133680"/>
                </a:xfrm>
              </p:grpSpPr>
              <p:cxnSp>
                <p:nvCxnSpPr>
                  <p:cNvPr id="46" name="Straight Connector 4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Oval 36"/>
              <p:cNvSpPr/>
              <p:nvPr/>
            </p:nvSpPr>
            <p:spPr>
              <a:xfrm>
                <a:off x="3748849" y="471124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grpSp>
            <p:nvGrpSpPr>
              <p:cNvPr id="38" name="Group 37"/>
              <p:cNvGrpSpPr/>
              <p:nvPr/>
            </p:nvGrpSpPr>
            <p:grpSpPr>
              <a:xfrm flipH="1">
                <a:off x="3374529" y="5304572"/>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5" name="Straight Connector 34"/>
            <p:cNvCxnSpPr>
              <a:stCxn id="78" idx="5"/>
              <a:endCxn id="37" idx="1"/>
            </p:cNvCxnSpPr>
            <p:nvPr/>
          </p:nvCxnSpPr>
          <p:spPr>
            <a:xfrm>
              <a:off x="5404902" y="373052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4" name="TextBox 143"/>
          <p:cNvSpPr txBox="1"/>
          <p:nvPr/>
        </p:nvSpPr>
        <p:spPr>
          <a:xfrm>
            <a:off x="5387474" y="2883463"/>
            <a:ext cx="2316215" cy="369332"/>
          </a:xfrm>
          <a:prstGeom prst="rect">
            <a:avLst/>
          </a:prstGeom>
          <a:noFill/>
        </p:spPr>
        <p:txBody>
          <a:bodyPr wrap="square" rtlCol="0">
            <a:spAutoFit/>
          </a:bodyPr>
          <a:lstStyle/>
          <a:p>
            <a:pPr algn="ctr"/>
            <a:r>
              <a:rPr lang="en-US" dirty="0" smtClean="0"/>
              <a:t>Insert 25</a:t>
            </a:r>
            <a:endParaRPr lang="en-US" dirty="0"/>
          </a:p>
        </p:txBody>
      </p:sp>
      <p:grpSp>
        <p:nvGrpSpPr>
          <p:cNvPr id="161" name="Group 160"/>
          <p:cNvGrpSpPr/>
          <p:nvPr/>
        </p:nvGrpSpPr>
        <p:grpSpPr>
          <a:xfrm>
            <a:off x="4770645" y="3535400"/>
            <a:ext cx="4153603" cy="2971959"/>
            <a:chOff x="4770645" y="3535400"/>
            <a:chExt cx="4153603" cy="2971959"/>
          </a:xfrm>
        </p:grpSpPr>
        <p:sp>
          <p:nvSpPr>
            <p:cNvPr id="86" name="Oval 85"/>
            <p:cNvSpPr/>
            <p:nvPr/>
          </p:nvSpPr>
          <p:spPr>
            <a:xfrm>
              <a:off x="6249205" y="353540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87" name="Straight Connector 86"/>
            <p:cNvCxnSpPr>
              <a:stCxn id="86" idx="5"/>
              <a:endCxn id="123" idx="1"/>
            </p:cNvCxnSpPr>
            <p:nvPr/>
          </p:nvCxnSpPr>
          <p:spPr>
            <a:xfrm>
              <a:off x="6819738" y="410593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70645" y="4377311"/>
              <a:ext cx="1096232" cy="847557"/>
              <a:chOff x="4673918" y="2972839"/>
              <a:chExt cx="1096232" cy="847557"/>
            </a:xfrm>
          </p:grpSpPr>
          <p:sp>
            <p:nvSpPr>
              <p:cNvPr id="137" name="Oval 136"/>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138" name="Group 137"/>
              <p:cNvGrpSpPr/>
              <p:nvPr/>
            </p:nvGrpSpPr>
            <p:grpSpPr>
              <a:xfrm flipH="1">
                <a:off x="4673918" y="3539659"/>
                <a:ext cx="494633" cy="280737"/>
                <a:chOff x="1577473" y="3676315"/>
                <a:chExt cx="494633" cy="280737"/>
              </a:xfrm>
            </p:grpSpPr>
            <p:cxnSp>
              <p:nvCxnSpPr>
                <p:cNvPr id="139" name="Straight Connector 1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0" name="Group 139"/>
                <p:cNvGrpSpPr/>
                <p:nvPr/>
              </p:nvGrpSpPr>
              <p:grpSpPr>
                <a:xfrm>
                  <a:off x="1590842" y="3823372"/>
                  <a:ext cx="481264" cy="133680"/>
                  <a:chOff x="1577473" y="3997156"/>
                  <a:chExt cx="481264" cy="133680"/>
                </a:xfrm>
              </p:grpSpPr>
              <p:cxnSp>
                <p:nvCxnSpPr>
                  <p:cNvPr id="141" name="Straight Connector 1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89" name="Straight Connector 88"/>
            <p:cNvCxnSpPr>
              <a:stCxn id="137" idx="7"/>
              <a:endCxn id="86" idx="3"/>
            </p:cNvCxnSpPr>
            <p:nvPr/>
          </p:nvCxnSpPr>
          <p:spPr>
            <a:xfrm flipV="1">
              <a:off x="5768989" y="410593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6678320" y="4217184"/>
              <a:ext cx="1025369" cy="894349"/>
              <a:chOff x="6260761" y="2959760"/>
              <a:chExt cx="1025369" cy="894349"/>
            </a:xfrm>
          </p:grpSpPr>
          <p:sp>
            <p:nvSpPr>
              <p:cNvPr id="130" name="Oval 129"/>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1" name="Group 130"/>
              <p:cNvGrpSpPr/>
              <p:nvPr/>
            </p:nvGrpSpPr>
            <p:grpSpPr>
              <a:xfrm flipH="1">
                <a:off x="6260761" y="3573372"/>
                <a:ext cx="494633" cy="280737"/>
                <a:chOff x="1577473" y="3676315"/>
                <a:chExt cx="494633" cy="280737"/>
              </a:xfrm>
            </p:grpSpPr>
            <p:cxnSp>
              <p:nvCxnSpPr>
                <p:cNvPr id="132" name="Straight Connector 1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3" name="Group 132"/>
                <p:cNvGrpSpPr/>
                <p:nvPr/>
              </p:nvGrpSpPr>
              <p:grpSpPr>
                <a:xfrm>
                  <a:off x="1590842" y="3823372"/>
                  <a:ext cx="481264" cy="133680"/>
                  <a:chOff x="1577473" y="3997156"/>
                  <a:chExt cx="481264" cy="133680"/>
                </a:xfrm>
              </p:grpSpPr>
              <p:cxnSp>
                <p:nvCxnSpPr>
                  <p:cNvPr id="134" name="Straight Connector 1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1" name="Group 90"/>
            <p:cNvGrpSpPr/>
            <p:nvPr/>
          </p:nvGrpSpPr>
          <p:grpSpPr>
            <a:xfrm>
              <a:off x="7869478" y="4957179"/>
              <a:ext cx="1054770" cy="875629"/>
              <a:chOff x="7492023" y="3646283"/>
              <a:chExt cx="1054770" cy="875629"/>
            </a:xfrm>
          </p:grpSpPr>
          <p:sp>
            <p:nvSpPr>
              <p:cNvPr id="123" name="Oval 122"/>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24" name="Group 123"/>
              <p:cNvGrpSpPr/>
              <p:nvPr/>
            </p:nvGrpSpPr>
            <p:grpSpPr>
              <a:xfrm>
                <a:off x="8052160" y="4241175"/>
                <a:ext cx="494633" cy="280737"/>
                <a:chOff x="1577473" y="3676315"/>
                <a:chExt cx="494633" cy="280737"/>
              </a:xfrm>
            </p:grpSpPr>
            <p:cxnSp>
              <p:nvCxnSpPr>
                <p:cNvPr id="125" name="Straight Connector 1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6" name="Group 125"/>
                <p:cNvGrpSpPr/>
                <p:nvPr/>
              </p:nvGrpSpPr>
              <p:grpSpPr>
                <a:xfrm>
                  <a:off x="1590842" y="3823372"/>
                  <a:ext cx="481264" cy="133680"/>
                  <a:chOff x="1577473" y="3997156"/>
                  <a:chExt cx="481264" cy="133680"/>
                </a:xfrm>
              </p:grpSpPr>
              <p:cxnSp>
                <p:nvCxnSpPr>
                  <p:cNvPr id="127" name="Straight Connector 1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2" name="Group 91"/>
            <p:cNvGrpSpPr/>
            <p:nvPr/>
          </p:nvGrpSpPr>
          <p:grpSpPr>
            <a:xfrm>
              <a:off x="6891021" y="5527712"/>
              <a:ext cx="1411718" cy="948946"/>
              <a:chOff x="6500198" y="4216816"/>
              <a:chExt cx="1411718" cy="948946"/>
            </a:xfrm>
          </p:grpSpPr>
          <p:grpSp>
            <p:nvGrpSpPr>
              <p:cNvPr id="108" name="Group 107"/>
              <p:cNvGrpSpPr/>
              <p:nvPr/>
            </p:nvGrpSpPr>
            <p:grpSpPr>
              <a:xfrm>
                <a:off x="6500198" y="4271413"/>
                <a:ext cx="1411718" cy="894349"/>
                <a:chOff x="2934367" y="3729791"/>
                <a:chExt cx="1411718" cy="894349"/>
              </a:xfrm>
            </p:grpSpPr>
            <p:sp>
              <p:nvSpPr>
                <p:cNvPr id="110" name="Oval 109"/>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111" name="Group 110"/>
                <p:cNvGrpSpPr/>
                <p:nvPr/>
              </p:nvGrpSpPr>
              <p:grpSpPr>
                <a:xfrm>
                  <a:off x="3851452" y="4324683"/>
                  <a:ext cx="494633" cy="280737"/>
                  <a:chOff x="1577473" y="3676315"/>
                  <a:chExt cx="494633" cy="280737"/>
                </a:xfrm>
              </p:grpSpPr>
              <p:cxnSp>
                <p:nvCxnSpPr>
                  <p:cNvPr id="118" name="Straight Connector 11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9" name="Group 118"/>
                  <p:cNvGrpSpPr/>
                  <p:nvPr/>
                </p:nvGrpSpPr>
                <p:grpSpPr>
                  <a:xfrm>
                    <a:off x="1590842" y="3823372"/>
                    <a:ext cx="481264" cy="133680"/>
                    <a:chOff x="1577473" y="3997156"/>
                    <a:chExt cx="481264" cy="133680"/>
                  </a:xfrm>
                </p:grpSpPr>
                <p:cxnSp>
                  <p:nvCxnSpPr>
                    <p:cNvPr id="120" name="Straight Connector 1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2" name="Group 111"/>
                <p:cNvGrpSpPr/>
                <p:nvPr/>
              </p:nvGrpSpPr>
              <p:grpSpPr>
                <a:xfrm flipH="1">
                  <a:off x="2934367" y="4343403"/>
                  <a:ext cx="494633" cy="280737"/>
                  <a:chOff x="1577473" y="3676315"/>
                  <a:chExt cx="494633" cy="280737"/>
                </a:xfrm>
              </p:grpSpPr>
              <p:cxnSp>
                <p:nvCxnSpPr>
                  <p:cNvPr id="113" name="Straight Connector 11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1590842" y="3823372"/>
                    <a:ext cx="481264" cy="133680"/>
                    <a:chOff x="1577473" y="3997156"/>
                    <a:chExt cx="481264" cy="133680"/>
                  </a:xfrm>
                </p:grpSpPr>
                <p:cxnSp>
                  <p:nvCxnSpPr>
                    <p:cNvPr id="115" name="Straight Connector 11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09" name="Straight Connector 108"/>
              <p:cNvCxnSpPr>
                <a:stCxn id="110" idx="7"/>
                <a:endCxn id="123"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5" name="Group 94"/>
            <p:cNvGrpSpPr/>
            <p:nvPr/>
          </p:nvGrpSpPr>
          <p:grpSpPr>
            <a:xfrm>
              <a:off x="6472818" y="5611288"/>
              <a:ext cx="510633" cy="280733"/>
              <a:chOff x="5675251" y="3914929"/>
              <a:chExt cx="510633" cy="280733"/>
            </a:xfrm>
          </p:grpSpPr>
          <p:cxnSp>
            <p:nvCxnSpPr>
              <p:cNvPr id="103" name="Straight Connector 102"/>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5704620" y="4061982"/>
                <a:ext cx="481264" cy="133680"/>
                <a:chOff x="1577473" y="3997156"/>
                <a:chExt cx="481264" cy="133680"/>
              </a:xfrm>
            </p:grpSpPr>
            <p:cxnSp>
              <p:nvCxnSpPr>
                <p:cNvPr id="105" name="Straight Connector 10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96" name="Oval 95"/>
            <p:cNvSpPr/>
            <p:nvPr/>
          </p:nvSpPr>
          <p:spPr>
            <a:xfrm>
              <a:off x="5904645" y="501795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cxnSp>
          <p:nvCxnSpPr>
            <p:cNvPr id="94" name="Straight Connector 93"/>
            <p:cNvCxnSpPr>
              <a:stCxn id="137" idx="5"/>
              <a:endCxn id="96" idx="1"/>
            </p:cNvCxnSpPr>
            <p:nvPr/>
          </p:nvCxnSpPr>
          <p:spPr>
            <a:xfrm>
              <a:off x="5768989" y="494784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nvGrpSpPr>
            <p:cNvPr id="145" name="Group 144"/>
            <p:cNvGrpSpPr/>
            <p:nvPr/>
          </p:nvGrpSpPr>
          <p:grpSpPr>
            <a:xfrm>
              <a:off x="4932015" y="5558413"/>
              <a:ext cx="1411718" cy="948946"/>
              <a:chOff x="6500198" y="4216816"/>
              <a:chExt cx="1411718" cy="948946"/>
            </a:xfrm>
          </p:grpSpPr>
          <p:grpSp>
            <p:nvGrpSpPr>
              <p:cNvPr id="146" name="Group 145"/>
              <p:cNvGrpSpPr/>
              <p:nvPr/>
            </p:nvGrpSpPr>
            <p:grpSpPr>
              <a:xfrm>
                <a:off x="6500198" y="4271413"/>
                <a:ext cx="1411718" cy="894349"/>
                <a:chOff x="2934367" y="3729791"/>
                <a:chExt cx="1411718" cy="894349"/>
              </a:xfrm>
            </p:grpSpPr>
            <p:sp>
              <p:nvSpPr>
                <p:cNvPr id="148" name="Oval 147"/>
                <p:cNvSpPr/>
                <p:nvPr/>
              </p:nvSpPr>
              <p:spPr>
                <a:xfrm>
                  <a:off x="3264579"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25</a:t>
                  </a:r>
                  <a:endParaRPr lang="en-US" sz="2000" dirty="0">
                    <a:solidFill>
                      <a:schemeClr val="tx2">
                        <a:lumMod val="50000"/>
                      </a:schemeClr>
                    </a:solidFill>
                  </a:endParaRPr>
                </a:p>
              </p:txBody>
            </p:sp>
            <p:grpSp>
              <p:nvGrpSpPr>
                <p:cNvPr id="149" name="Group 148"/>
                <p:cNvGrpSpPr/>
                <p:nvPr/>
              </p:nvGrpSpPr>
              <p:grpSpPr>
                <a:xfrm>
                  <a:off x="3851452" y="4324683"/>
                  <a:ext cx="494633" cy="280737"/>
                  <a:chOff x="1577473" y="3676315"/>
                  <a:chExt cx="494633" cy="280737"/>
                </a:xfrm>
              </p:grpSpPr>
              <p:cxnSp>
                <p:nvCxnSpPr>
                  <p:cNvPr id="156" name="Straight Connector 15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1590842" y="3823372"/>
                    <a:ext cx="481264" cy="133680"/>
                    <a:chOff x="1577473" y="3997156"/>
                    <a:chExt cx="481264" cy="133680"/>
                  </a:xfrm>
                </p:grpSpPr>
                <p:cxnSp>
                  <p:nvCxnSpPr>
                    <p:cNvPr id="158" name="Straight Connector 15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0" name="Group 149"/>
                <p:cNvGrpSpPr/>
                <p:nvPr/>
              </p:nvGrpSpPr>
              <p:grpSpPr>
                <a:xfrm flipH="1">
                  <a:off x="2934367" y="4343403"/>
                  <a:ext cx="494633" cy="280737"/>
                  <a:chOff x="1577473" y="3676315"/>
                  <a:chExt cx="494633" cy="280737"/>
                </a:xfrm>
              </p:grpSpPr>
              <p:cxnSp>
                <p:nvCxnSpPr>
                  <p:cNvPr id="151" name="Straight Connector 15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52" name="Group 151"/>
                  <p:cNvGrpSpPr/>
                  <p:nvPr/>
                </p:nvGrpSpPr>
                <p:grpSpPr>
                  <a:xfrm>
                    <a:off x="1590842" y="3823372"/>
                    <a:ext cx="481264" cy="133680"/>
                    <a:chOff x="1577473" y="3997156"/>
                    <a:chExt cx="481264" cy="133680"/>
                  </a:xfrm>
                </p:grpSpPr>
                <p:cxnSp>
                  <p:nvCxnSpPr>
                    <p:cNvPr id="153" name="Straight Connector 15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47" name="Straight Connector 146"/>
              <p:cNvCxnSpPr>
                <a:stCxn id="148" idx="7"/>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502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1000" fill="hold"/>
                                        <p:tgtEl>
                                          <p:spTgt spid="161"/>
                                        </p:tgtEl>
                                        <p:attrNameLst>
                                          <p:attrName>ppt_w</p:attrName>
                                        </p:attrNameLst>
                                      </p:cBhvr>
                                      <p:tavLst>
                                        <p:tav tm="0">
                                          <p:val>
                                            <p:fltVal val="0"/>
                                          </p:val>
                                        </p:tav>
                                        <p:tav tm="100000">
                                          <p:val>
                                            <p:strVal val="#ppt_w"/>
                                          </p:val>
                                        </p:tav>
                                      </p:tavLst>
                                    </p:anim>
                                    <p:anim calcmode="lin" valueType="num">
                                      <p:cBhvr>
                                        <p:cTn id="8" dur="1000" fill="hold"/>
                                        <p:tgtEl>
                                          <p:spTgt spid="161"/>
                                        </p:tgtEl>
                                        <p:attrNameLst>
                                          <p:attrName>ppt_h</p:attrName>
                                        </p:attrNameLst>
                                      </p:cBhvr>
                                      <p:tavLst>
                                        <p:tav tm="0">
                                          <p:val>
                                            <p:fltVal val="0"/>
                                          </p:val>
                                        </p:tav>
                                        <p:tav tm="100000">
                                          <p:val>
                                            <p:strVal val="#ppt_h"/>
                                          </p:val>
                                        </p:tav>
                                      </p:tavLst>
                                    </p:anim>
                                    <p:anim calcmode="lin" valueType="num">
                                      <p:cBhvr>
                                        <p:cTn id="9" dur="1000" fill="hold"/>
                                        <p:tgtEl>
                                          <p:spTgt spid="161"/>
                                        </p:tgtEl>
                                        <p:attrNameLst>
                                          <p:attrName>style.rotation</p:attrName>
                                        </p:attrNameLst>
                                      </p:cBhvr>
                                      <p:tavLst>
                                        <p:tav tm="0">
                                          <p:val>
                                            <p:fltVal val="90"/>
                                          </p:val>
                                        </p:tav>
                                        <p:tav tm="100000">
                                          <p:val>
                                            <p:fltVal val="0"/>
                                          </p:val>
                                        </p:tav>
                                      </p:tavLst>
                                    </p:anim>
                                    <p:animEffect transition="in" filter="fade">
                                      <p:cBhvr>
                                        <p:cTn id="10"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25</a:t>
            </a:fld>
            <a:endParaRPr lang="en-US" dirty="0"/>
          </a:p>
        </p:txBody>
      </p:sp>
    </p:spTree>
    <p:extLst>
      <p:ext uri="{BB962C8B-B14F-4D97-AF65-F5344CB8AC3E}">
        <p14:creationId xmlns:p14="http://schemas.microsoft.com/office/powerpoint/2010/main" val="3826356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3" name="Content Placeholder 2"/>
          <p:cNvSpPr>
            <a:spLocks noGrp="1"/>
          </p:cNvSpPr>
          <p:nvPr>
            <p:ph idx="1"/>
          </p:nvPr>
        </p:nvSpPr>
        <p:spPr/>
        <p:txBody>
          <a:bodyPr/>
          <a:lstStyle/>
          <a:p>
            <a:pPr marL="0" indent="0">
              <a:buNone/>
            </a:pPr>
            <a:r>
              <a:rPr lang="en-US" dirty="0"/>
              <a:t>Starting with an empty AVL tree, insert elements into the tree with the following keys, in that order, into an AVL tree </a:t>
            </a:r>
            <a:r>
              <a:rPr lang="en-US" b="1" dirty="0"/>
              <a:t>showing each step and any rotations performed</a:t>
            </a:r>
            <a:r>
              <a:rPr lang="en-US" dirty="0" smtClean="0"/>
              <a:t>: 17, 40, 50, 49, 43, 52, 47, 45</a:t>
            </a:r>
            <a:endParaRPr lang="en-US" dirty="0">
              <a:solidFill>
                <a:srgbClr val="8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26</a:t>
            </a:fld>
            <a:endParaRPr lang="en-US" dirty="0"/>
          </a:p>
        </p:txBody>
      </p:sp>
      <p:sp>
        <p:nvSpPr>
          <p:cNvPr id="7" name="TextBox 6"/>
          <p:cNvSpPr txBox="1"/>
          <p:nvPr/>
        </p:nvSpPr>
        <p:spPr>
          <a:xfrm>
            <a:off x="1042737" y="3382211"/>
            <a:ext cx="4785895"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rgbClr val="FF0000"/>
                </a:solidFill>
              </a:rPr>
              <a:t>17</a:t>
            </a:r>
            <a:r>
              <a:rPr lang="en-US" sz="2800" dirty="0" smtClean="0"/>
              <a:t>, 40, 50, 49, 43, 52, 47, 45</a:t>
            </a:r>
            <a:endParaRPr lang="en-US" sz="2800" dirty="0"/>
          </a:p>
        </p:txBody>
      </p:sp>
      <p:sp>
        <p:nvSpPr>
          <p:cNvPr id="8" name="TextBox 7"/>
          <p:cNvSpPr txBox="1"/>
          <p:nvPr/>
        </p:nvSpPr>
        <p:spPr>
          <a:xfrm>
            <a:off x="1042737" y="3379948"/>
            <a:ext cx="4785895"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solidFill>
                  <a:srgbClr val="008000"/>
                </a:solidFill>
              </a:rPr>
              <a:t>17,</a:t>
            </a:r>
            <a:r>
              <a:rPr lang="en-US" sz="2800" dirty="0" smtClean="0"/>
              <a:t> </a:t>
            </a:r>
            <a:r>
              <a:rPr lang="en-US" sz="2800" b="1" dirty="0" smtClean="0">
                <a:solidFill>
                  <a:srgbClr val="FF0000"/>
                </a:solidFill>
              </a:rPr>
              <a:t>40</a:t>
            </a:r>
            <a:r>
              <a:rPr lang="en-US" sz="2800" dirty="0" smtClean="0"/>
              <a:t>, 50, 49, 43, 52, 47, 45</a:t>
            </a:r>
            <a:endParaRPr lang="en-US" sz="2800" dirty="0"/>
          </a:p>
        </p:txBody>
      </p:sp>
      <p:grpSp>
        <p:nvGrpSpPr>
          <p:cNvPr id="41" name="Group 40"/>
          <p:cNvGrpSpPr/>
          <p:nvPr/>
        </p:nvGrpSpPr>
        <p:grpSpPr>
          <a:xfrm>
            <a:off x="407067" y="5064966"/>
            <a:ext cx="1511966" cy="861887"/>
            <a:chOff x="457200" y="4511514"/>
            <a:chExt cx="1511966" cy="861887"/>
          </a:xfrm>
        </p:grpSpPr>
        <p:sp>
          <p:nvSpPr>
            <p:cNvPr id="16" name="Oval 15"/>
            <p:cNvSpPr/>
            <p:nvPr/>
          </p:nvSpPr>
          <p:spPr>
            <a:xfrm>
              <a:off x="885011" y="4511514"/>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7" name="Group 16"/>
            <p:cNvGrpSpPr/>
            <p:nvPr/>
          </p:nvGrpSpPr>
          <p:grpSpPr>
            <a:xfrm flipH="1">
              <a:off x="457200" y="5064966"/>
              <a:ext cx="494633" cy="280737"/>
              <a:chOff x="1577473" y="3676315"/>
              <a:chExt cx="494633" cy="280737"/>
            </a:xfrm>
          </p:grpSpPr>
          <p:cxnSp>
            <p:nvCxnSpPr>
              <p:cNvPr id="22" name="Straight Connector 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590842" y="3823372"/>
                <a:ext cx="481264" cy="133680"/>
                <a:chOff x="1577473" y="3997156"/>
                <a:chExt cx="481264" cy="133680"/>
              </a:xfrm>
            </p:grpSpPr>
            <p:cxnSp>
              <p:nvCxnSpPr>
                <p:cNvPr id="24" name="Straight Connector 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a:off x="1487902" y="5083940"/>
              <a:ext cx="481264" cy="289461"/>
              <a:chOff x="1487902" y="5083940"/>
              <a:chExt cx="481264" cy="289461"/>
            </a:xfrm>
          </p:grpSpPr>
          <p:cxnSp>
            <p:nvCxnSpPr>
              <p:cNvPr id="13" name="Straight Connector 12"/>
              <p:cNvCxnSpPr/>
              <p:nvPr/>
            </p:nvCxnSpPr>
            <p:spPr>
              <a:xfrm>
                <a:off x="1514638" y="5083940"/>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487902" y="5239721"/>
                <a:ext cx="481264" cy="133680"/>
                <a:chOff x="1577473" y="3997156"/>
                <a:chExt cx="481264" cy="133680"/>
              </a:xfrm>
            </p:grpSpPr>
            <p:cxnSp>
              <p:nvCxnSpPr>
                <p:cNvPr id="19" name="Straight Connector 1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42" name="TextBox 41"/>
          <p:cNvSpPr txBox="1"/>
          <p:nvPr/>
        </p:nvSpPr>
        <p:spPr>
          <a:xfrm>
            <a:off x="267366" y="4584962"/>
            <a:ext cx="1791369" cy="369332"/>
          </a:xfrm>
          <a:prstGeom prst="rect">
            <a:avLst/>
          </a:prstGeom>
          <a:noFill/>
        </p:spPr>
        <p:txBody>
          <a:bodyPr wrap="square" rtlCol="0">
            <a:spAutoFit/>
          </a:bodyPr>
          <a:lstStyle/>
          <a:p>
            <a:pPr algn="ctr"/>
            <a:r>
              <a:rPr lang="en-US" dirty="0" smtClean="0"/>
              <a:t>Insert 17</a:t>
            </a:r>
            <a:endParaRPr lang="en-US" dirty="0"/>
          </a:p>
        </p:txBody>
      </p:sp>
      <p:sp>
        <p:nvSpPr>
          <p:cNvPr id="43" name="TextBox 42"/>
          <p:cNvSpPr txBox="1"/>
          <p:nvPr/>
        </p:nvSpPr>
        <p:spPr>
          <a:xfrm>
            <a:off x="4296608" y="4368030"/>
            <a:ext cx="1791369" cy="369332"/>
          </a:xfrm>
          <a:prstGeom prst="rect">
            <a:avLst/>
          </a:prstGeom>
          <a:noFill/>
        </p:spPr>
        <p:txBody>
          <a:bodyPr wrap="square" rtlCol="0">
            <a:spAutoFit/>
          </a:bodyPr>
          <a:lstStyle/>
          <a:p>
            <a:pPr algn="ctr"/>
            <a:r>
              <a:rPr lang="en-US" dirty="0" smtClean="0"/>
              <a:t>Insert 40</a:t>
            </a:r>
            <a:endParaRPr lang="en-US" dirty="0"/>
          </a:p>
        </p:txBody>
      </p:sp>
      <p:grpSp>
        <p:nvGrpSpPr>
          <p:cNvPr id="56" name="Group 55"/>
          <p:cNvGrpSpPr/>
          <p:nvPr/>
        </p:nvGrpSpPr>
        <p:grpSpPr>
          <a:xfrm>
            <a:off x="4221747" y="4944009"/>
            <a:ext cx="2115522" cy="1536029"/>
            <a:chOff x="6087977" y="4940971"/>
            <a:chExt cx="2115522" cy="1536029"/>
          </a:xfrm>
        </p:grpSpPr>
        <p:sp>
          <p:nvSpPr>
            <p:cNvPr id="10" name="Oval 9"/>
            <p:cNvSpPr/>
            <p:nvPr/>
          </p:nvSpPr>
          <p:spPr>
            <a:xfrm>
              <a:off x="6442874" y="49409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27" name="Oval 26"/>
            <p:cNvSpPr/>
            <p:nvPr/>
          </p:nvSpPr>
          <p:spPr>
            <a:xfrm>
              <a:off x="7148729" y="558265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8" name="Group 27"/>
            <p:cNvGrpSpPr/>
            <p:nvPr/>
          </p:nvGrpSpPr>
          <p:grpSpPr>
            <a:xfrm>
              <a:off x="7708866" y="6177543"/>
              <a:ext cx="494633" cy="280737"/>
              <a:chOff x="1577473" y="3676315"/>
              <a:chExt cx="494633" cy="280737"/>
            </a:xfrm>
          </p:grpSpPr>
          <p:cxnSp>
            <p:nvCxnSpPr>
              <p:cNvPr id="35" name="Straight Connector 3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90842" y="3823372"/>
                <a:ext cx="481264" cy="133680"/>
                <a:chOff x="1577473" y="3997156"/>
                <a:chExt cx="481264" cy="133680"/>
              </a:xfrm>
            </p:grpSpPr>
            <p:cxnSp>
              <p:nvCxnSpPr>
                <p:cNvPr id="37" name="Straight Connector 3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9" name="Group 28"/>
            <p:cNvGrpSpPr/>
            <p:nvPr/>
          </p:nvGrpSpPr>
          <p:grpSpPr>
            <a:xfrm flipH="1">
              <a:off x="6791781" y="6196263"/>
              <a:ext cx="494633" cy="280737"/>
              <a:chOff x="1577473" y="3676315"/>
              <a:chExt cx="494633" cy="280737"/>
            </a:xfrm>
          </p:grpSpPr>
          <p:cxnSp>
            <p:nvCxnSpPr>
              <p:cNvPr id="30" name="Straight Connector 2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1590842" y="3823372"/>
                <a:ext cx="481264" cy="133680"/>
                <a:chOff x="1577473" y="3997156"/>
                <a:chExt cx="481264" cy="133680"/>
              </a:xfrm>
            </p:grpSpPr>
            <p:cxnSp>
              <p:nvCxnSpPr>
                <p:cNvPr id="32" name="Straight Connector 3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2" name="Straight Connector 11"/>
            <p:cNvCxnSpPr>
              <a:stCxn id="10" idx="5"/>
              <a:endCxn id="27" idx="1"/>
            </p:cNvCxnSpPr>
            <p:nvPr/>
          </p:nvCxnSpPr>
          <p:spPr>
            <a:xfrm>
              <a:off x="7013407" y="5511504"/>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flipH="1">
              <a:off x="6087977" y="5551578"/>
              <a:ext cx="494633" cy="280737"/>
              <a:chOff x="1577473" y="3676315"/>
              <a:chExt cx="494633" cy="280737"/>
            </a:xfrm>
          </p:grpSpPr>
          <p:cxnSp>
            <p:nvCxnSpPr>
              <p:cNvPr id="45" name="Straight Connector 4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3289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3" presetClass="entr" presetSubtype="16" fill="hold" grpId="0" nodeType="afterEffect">
                                  <p:stCondLst>
                                    <p:cond delay="10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p:cTn id="23" dur="500" fill="hold"/>
                                        <p:tgtEl>
                                          <p:spTgt spid="56"/>
                                        </p:tgtEl>
                                        <p:attrNameLst>
                                          <p:attrName>ppt_w</p:attrName>
                                        </p:attrNameLst>
                                      </p:cBhvr>
                                      <p:tavLst>
                                        <p:tav tm="0">
                                          <p:val>
                                            <p:fltVal val="0"/>
                                          </p:val>
                                        </p:tav>
                                        <p:tav tm="100000">
                                          <p:val>
                                            <p:strVal val="#ppt_w"/>
                                          </p:val>
                                        </p:tav>
                                      </p:tavLst>
                                    </p:anim>
                                    <p:anim calcmode="lin" valueType="num">
                                      <p:cBhvr>
                                        <p:cTn id="24" dur="500" fill="hold"/>
                                        <p:tgtEl>
                                          <p:spTgt spid="56"/>
                                        </p:tgtEl>
                                        <p:attrNameLst>
                                          <p:attrName>ppt_h</p:attrName>
                                        </p:attrNameLst>
                                      </p:cBhvr>
                                      <p:tavLst>
                                        <p:tav tm="0">
                                          <p:val>
                                            <p:fltVal val="0"/>
                                          </p:val>
                                        </p:tav>
                                        <p:tav tm="100000">
                                          <p:val>
                                            <p:strVal val="#ppt_h"/>
                                          </p:val>
                                        </p:tav>
                                      </p:tavLst>
                                    </p:anim>
                                    <p:animEffect transition="in" filter="fade">
                                      <p:cBhvr>
                                        <p:cTn id="2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27</a:t>
            </a:fld>
            <a:endParaRPr lang="en-US" dirty="0"/>
          </a:p>
        </p:txBody>
      </p:sp>
      <p:sp>
        <p:nvSpPr>
          <p:cNvPr id="13" name="TextBox 12"/>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
        <p:nvSpPr>
          <p:cNvPr id="14" name="TextBox 13"/>
          <p:cNvSpPr txBox="1"/>
          <p:nvPr/>
        </p:nvSpPr>
        <p:spPr>
          <a:xfrm>
            <a:off x="3855757" y="1453361"/>
            <a:ext cx="1791369" cy="369332"/>
          </a:xfrm>
          <a:prstGeom prst="rect">
            <a:avLst/>
          </a:prstGeom>
          <a:noFill/>
        </p:spPr>
        <p:txBody>
          <a:bodyPr wrap="square" rtlCol="0">
            <a:spAutoFit/>
          </a:bodyPr>
          <a:lstStyle/>
          <a:p>
            <a:pPr algn="ctr"/>
            <a:r>
              <a:rPr lang="en-US" dirty="0" smtClean="0"/>
              <a:t>Insert 50</a:t>
            </a:r>
            <a:endParaRPr lang="en-US" dirty="0"/>
          </a:p>
        </p:txBody>
      </p:sp>
      <p:grpSp>
        <p:nvGrpSpPr>
          <p:cNvPr id="15" name="Group 14"/>
          <p:cNvGrpSpPr/>
          <p:nvPr/>
        </p:nvGrpSpPr>
        <p:grpSpPr>
          <a:xfrm>
            <a:off x="457200" y="1852870"/>
            <a:ext cx="2115522" cy="1536029"/>
            <a:chOff x="6087977" y="4940971"/>
            <a:chExt cx="2115522" cy="1536029"/>
          </a:xfrm>
        </p:grpSpPr>
        <p:sp>
          <p:nvSpPr>
            <p:cNvPr id="16" name="Oval 15"/>
            <p:cNvSpPr/>
            <p:nvPr/>
          </p:nvSpPr>
          <p:spPr>
            <a:xfrm>
              <a:off x="6442874" y="49409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7" name="Oval 16"/>
            <p:cNvSpPr/>
            <p:nvPr/>
          </p:nvSpPr>
          <p:spPr>
            <a:xfrm>
              <a:off x="7148729" y="558265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8" name="Group 17"/>
            <p:cNvGrpSpPr/>
            <p:nvPr/>
          </p:nvGrpSpPr>
          <p:grpSpPr>
            <a:xfrm>
              <a:off x="7708866" y="6177543"/>
              <a:ext cx="494633" cy="280737"/>
              <a:chOff x="1577473" y="3676315"/>
              <a:chExt cx="494633" cy="280737"/>
            </a:xfrm>
          </p:grpSpPr>
          <p:cxnSp>
            <p:nvCxnSpPr>
              <p:cNvPr id="32" name="Straight Connector 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590842" y="3823372"/>
                <a:ext cx="481264" cy="133680"/>
                <a:chOff x="1577473" y="3997156"/>
                <a:chExt cx="481264" cy="133680"/>
              </a:xfrm>
            </p:grpSpPr>
            <p:cxnSp>
              <p:nvCxnSpPr>
                <p:cNvPr id="34" name="Straight Connector 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6791781" y="6196263"/>
              <a:ext cx="494633" cy="280737"/>
              <a:chOff x="1577473" y="3676315"/>
              <a:chExt cx="494633" cy="280737"/>
            </a:xfrm>
          </p:grpSpPr>
          <p:cxnSp>
            <p:nvCxnSpPr>
              <p:cNvPr id="27" name="Straight Connector 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1590842" y="3823372"/>
                <a:ext cx="481264" cy="133680"/>
                <a:chOff x="1577473" y="3997156"/>
                <a:chExt cx="481264" cy="133680"/>
              </a:xfrm>
            </p:grpSpPr>
            <p:cxnSp>
              <p:nvCxnSpPr>
                <p:cNvPr id="29" name="Straight Connector 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0" name="Straight Connector 19"/>
            <p:cNvCxnSpPr>
              <a:stCxn id="16" idx="5"/>
              <a:endCxn id="17" idx="1"/>
            </p:cNvCxnSpPr>
            <p:nvPr/>
          </p:nvCxnSpPr>
          <p:spPr>
            <a:xfrm>
              <a:off x="7013407" y="5511504"/>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flipH="1">
              <a:off x="6087977" y="5551578"/>
              <a:ext cx="494633" cy="280737"/>
              <a:chOff x="1577473" y="3676315"/>
              <a:chExt cx="494633" cy="280737"/>
            </a:xfrm>
          </p:grpSpPr>
          <p:cxnSp>
            <p:nvCxnSpPr>
              <p:cNvPr id="22" name="Straight Connector 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590842" y="3823372"/>
                <a:ext cx="481264" cy="133680"/>
                <a:chOff x="1577473" y="3997156"/>
                <a:chExt cx="481264" cy="133680"/>
              </a:xfrm>
            </p:grpSpPr>
            <p:cxnSp>
              <p:nvCxnSpPr>
                <p:cNvPr id="24" name="Straight Connector 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3499534" y="1933078"/>
            <a:ext cx="2873513" cy="2044035"/>
            <a:chOff x="3499534" y="1933078"/>
            <a:chExt cx="2873513" cy="2044035"/>
          </a:xfrm>
        </p:grpSpPr>
        <p:sp>
          <p:nvSpPr>
            <p:cNvPr id="38" name="Oval 37"/>
            <p:cNvSpPr/>
            <p:nvPr/>
          </p:nvSpPr>
          <p:spPr>
            <a:xfrm>
              <a:off x="3854431" y="193307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39" name="Oval 38"/>
            <p:cNvSpPr/>
            <p:nvPr/>
          </p:nvSpPr>
          <p:spPr>
            <a:xfrm>
              <a:off x="4560286" y="257475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41" name="Group 40"/>
            <p:cNvGrpSpPr/>
            <p:nvPr/>
          </p:nvGrpSpPr>
          <p:grpSpPr>
            <a:xfrm flipH="1">
              <a:off x="4203338" y="3188370"/>
              <a:ext cx="494633" cy="280737"/>
              <a:chOff x="1577473" y="3676315"/>
              <a:chExt cx="494633" cy="280737"/>
            </a:xfrm>
          </p:grpSpPr>
          <p:cxnSp>
            <p:nvCxnSpPr>
              <p:cNvPr id="49" name="Straight Connector 4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590842" y="3823372"/>
                <a:ext cx="481264" cy="133680"/>
                <a:chOff x="1577473" y="3997156"/>
                <a:chExt cx="481264" cy="133680"/>
              </a:xfrm>
            </p:grpSpPr>
            <p:cxnSp>
              <p:nvCxnSpPr>
                <p:cNvPr id="51" name="Straight Connector 5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2" name="Straight Connector 41"/>
            <p:cNvCxnSpPr>
              <a:stCxn id="38" idx="5"/>
              <a:endCxn id="3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flipH="1">
              <a:off x="3499534" y="2543685"/>
              <a:ext cx="494633" cy="280737"/>
              <a:chOff x="1577473" y="3676315"/>
              <a:chExt cx="494633" cy="280737"/>
            </a:xfrm>
          </p:grpSpPr>
          <p:cxnSp>
            <p:nvCxnSpPr>
              <p:cNvPr id="44" name="Straight Connector 4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1590842" y="3823372"/>
                <a:ext cx="481264" cy="133680"/>
                <a:chOff x="1577473" y="3997156"/>
                <a:chExt cx="481264" cy="133680"/>
              </a:xfrm>
            </p:grpSpPr>
            <p:cxnSp>
              <p:nvCxnSpPr>
                <p:cNvPr id="46" name="Straight Connector 4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6" name="Group 65"/>
            <p:cNvGrpSpPr/>
            <p:nvPr/>
          </p:nvGrpSpPr>
          <p:grpSpPr>
            <a:xfrm>
              <a:off x="4921231" y="3101484"/>
              <a:ext cx="1451816" cy="875629"/>
              <a:chOff x="5008126" y="3303339"/>
              <a:chExt cx="1451816" cy="875629"/>
            </a:xfrm>
          </p:grpSpPr>
          <p:grpSp>
            <p:nvGrpSpPr>
              <p:cNvPr id="7" name="Group 6"/>
              <p:cNvGrpSpPr/>
              <p:nvPr/>
            </p:nvGrpSpPr>
            <p:grpSpPr>
              <a:xfrm flipH="1">
                <a:off x="5008126" y="3898231"/>
                <a:ext cx="494633" cy="280737"/>
                <a:chOff x="1577473" y="3676315"/>
                <a:chExt cx="494633" cy="280737"/>
              </a:xfrm>
            </p:grpSpPr>
            <p:cxnSp>
              <p:nvCxnSpPr>
                <p:cNvPr id="8" name="Straight Connector 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1590842" y="3823372"/>
                  <a:ext cx="481264" cy="133680"/>
                  <a:chOff x="1577473" y="3997156"/>
                  <a:chExt cx="481264" cy="133680"/>
                </a:xfrm>
              </p:grpSpPr>
              <p:cxnSp>
                <p:nvCxnSpPr>
                  <p:cNvPr id="10" name="Straight Connector 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9" name="Oval 58"/>
              <p:cNvSpPr/>
              <p:nvPr/>
            </p:nvSpPr>
            <p:spPr>
              <a:xfrm>
                <a:off x="5405172" y="3303339"/>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0" name="Group 59"/>
              <p:cNvGrpSpPr/>
              <p:nvPr/>
            </p:nvGrpSpPr>
            <p:grpSpPr>
              <a:xfrm>
                <a:off x="5965309" y="3898231"/>
                <a:ext cx="494633" cy="280737"/>
                <a:chOff x="1577473" y="3676315"/>
                <a:chExt cx="494633" cy="280737"/>
              </a:xfrm>
            </p:grpSpPr>
            <p:cxnSp>
              <p:nvCxnSpPr>
                <p:cNvPr id="61" name="Straight Connector 6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590842" y="3823372"/>
                  <a:ext cx="481264" cy="133680"/>
                  <a:chOff x="1577473" y="3997156"/>
                  <a:chExt cx="481264" cy="133680"/>
                </a:xfrm>
              </p:grpSpPr>
              <p:cxnSp>
                <p:nvCxnSpPr>
                  <p:cNvPr id="63" name="Straight Connector 6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7" name="Straight Connector 66"/>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69" name="TextBox 68"/>
          <p:cNvSpPr txBox="1"/>
          <p:nvPr/>
        </p:nvSpPr>
        <p:spPr>
          <a:xfrm>
            <a:off x="6373047" y="1933078"/>
            <a:ext cx="2557058" cy="1477328"/>
          </a:xfrm>
          <a:prstGeom prst="rect">
            <a:avLst/>
          </a:prstGeom>
          <a:noFill/>
        </p:spPr>
        <p:txBody>
          <a:bodyPr wrap="square" rtlCol="0">
            <a:spAutoFit/>
          </a:bodyPr>
          <a:lstStyle/>
          <a:p>
            <a:r>
              <a:rPr lang="en-US" dirty="0" smtClean="0"/>
              <a:t>AVL tree becomes unbalance. Need to balance the AVL tree by a single left-rotate at node 17.</a:t>
            </a:r>
            <a:endParaRPr lang="en-US" dirty="0"/>
          </a:p>
        </p:txBody>
      </p:sp>
    </p:spTree>
    <p:extLst>
      <p:ext uri="{BB962C8B-B14F-4D97-AF65-F5344CB8AC3E}">
        <p14:creationId xmlns:p14="http://schemas.microsoft.com/office/powerpoint/2010/main" val="7917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5" presetClass="entr" presetSubtype="0" fill="hold" grpId="0" nodeType="afterEffect">
                                  <p:stCondLst>
                                    <p:cond delay="1000"/>
                                  </p:stCondLst>
                                  <p:childTnLst>
                                    <p:set>
                                      <p:cBhvr>
                                        <p:cTn id="11" dur="1" fill="hold">
                                          <p:stCondLst>
                                            <p:cond delay="0"/>
                                          </p:stCondLst>
                                        </p:cTn>
                                        <p:tgtEl>
                                          <p:spTgt spid="69"/>
                                        </p:tgtEl>
                                        <p:attrNameLst>
                                          <p:attrName>style.visibility</p:attrName>
                                        </p:attrNameLst>
                                      </p:cBhvr>
                                      <p:to>
                                        <p:strVal val="visible"/>
                                      </p:to>
                                    </p:set>
                                    <p:anim calcmode="lin" valueType="num">
                                      <p:cBhvr>
                                        <p:cTn id="12" dur="1000" fill="hold"/>
                                        <p:tgtEl>
                                          <p:spTgt spid="69"/>
                                        </p:tgtEl>
                                        <p:attrNameLst>
                                          <p:attrName>ppt_w</p:attrName>
                                        </p:attrNameLst>
                                      </p:cBhvr>
                                      <p:tavLst>
                                        <p:tav tm="0">
                                          <p:val>
                                            <p:strVal val="#ppt_w*0.70"/>
                                          </p:val>
                                        </p:tav>
                                        <p:tav tm="100000">
                                          <p:val>
                                            <p:strVal val="#ppt_w"/>
                                          </p:val>
                                        </p:tav>
                                      </p:tavLst>
                                    </p:anim>
                                    <p:anim calcmode="lin" valueType="num">
                                      <p:cBhvr>
                                        <p:cTn id="13" dur="1000" fill="hold"/>
                                        <p:tgtEl>
                                          <p:spTgt spid="69"/>
                                        </p:tgtEl>
                                        <p:attrNameLst>
                                          <p:attrName>ppt_h</p:attrName>
                                        </p:attrNameLst>
                                      </p:cBhvr>
                                      <p:tavLst>
                                        <p:tav tm="0">
                                          <p:val>
                                            <p:strVal val="#ppt_h"/>
                                          </p:val>
                                        </p:tav>
                                        <p:tav tm="100000">
                                          <p:val>
                                            <p:strVal val="#ppt_h"/>
                                          </p:val>
                                        </p:tav>
                                      </p:tavLst>
                                    </p:anim>
                                    <p:animEffect transition="in" filter="fade">
                                      <p:cBhvr>
                                        <p:cTn id="14"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AVL</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28</a:t>
            </a:fld>
            <a:endParaRPr lang="en-US" dirty="0"/>
          </a:p>
        </p:txBody>
      </p:sp>
      <p:grpSp>
        <p:nvGrpSpPr>
          <p:cNvPr id="13" name="Group 12"/>
          <p:cNvGrpSpPr/>
          <p:nvPr/>
        </p:nvGrpSpPr>
        <p:grpSpPr>
          <a:xfrm>
            <a:off x="418426" y="2094875"/>
            <a:ext cx="2873513" cy="2319791"/>
            <a:chOff x="575855" y="4296248"/>
            <a:chExt cx="2873513" cy="2319791"/>
          </a:xfrm>
        </p:grpSpPr>
        <p:grpSp>
          <p:nvGrpSpPr>
            <p:cNvPr id="14" name="Group 13"/>
            <p:cNvGrpSpPr/>
            <p:nvPr/>
          </p:nvGrpSpPr>
          <p:grpSpPr>
            <a:xfrm>
              <a:off x="575855" y="4572004"/>
              <a:ext cx="2873513" cy="2044035"/>
              <a:chOff x="3499534" y="1933078"/>
              <a:chExt cx="2873513" cy="2044035"/>
            </a:xfrm>
          </p:grpSpPr>
          <p:sp>
            <p:nvSpPr>
              <p:cNvPr id="18" name="Oval 17"/>
              <p:cNvSpPr/>
              <p:nvPr/>
            </p:nvSpPr>
            <p:spPr>
              <a:xfrm>
                <a:off x="3854431" y="1933078"/>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9" name="Oval 18"/>
              <p:cNvSpPr/>
              <p:nvPr/>
            </p:nvSpPr>
            <p:spPr>
              <a:xfrm>
                <a:off x="4560286" y="2574758"/>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0" name="Group 19"/>
              <p:cNvGrpSpPr/>
              <p:nvPr/>
            </p:nvGrpSpPr>
            <p:grpSpPr>
              <a:xfrm flipH="1">
                <a:off x="4203338" y="318837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1" name="Straight Connector 20"/>
              <p:cNvCxnSpPr>
                <a:stCxn id="18" idx="5"/>
                <a:endCxn id="1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flipH="1">
                <a:off x="3499534" y="2543685"/>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a:off x="4921231" y="3101484"/>
                <a:ext cx="1451816" cy="875629"/>
                <a:chOff x="5008126" y="3303339"/>
                <a:chExt cx="1451816" cy="875629"/>
              </a:xfrm>
            </p:grpSpPr>
            <p:grpSp>
              <p:nvGrpSpPr>
                <p:cNvPr id="25" name="Group 24"/>
                <p:cNvGrpSpPr/>
                <p:nvPr/>
              </p:nvGrpSpPr>
              <p:grpSpPr>
                <a:xfrm flipH="1">
                  <a:off x="5008126" y="3898231"/>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6" name="Oval 25"/>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27" name="Group 26"/>
                <p:cNvGrpSpPr/>
                <p:nvPr/>
              </p:nvGrpSpPr>
              <p:grpSpPr>
                <a:xfrm>
                  <a:off x="5965309" y="3898231"/>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4" name="Straight Connector 23"/>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531449" y="4296248"/>
              <a:ext cx="338629" cy="369332"/>
            </a:xfrm>
            <a:prstGeom prst="rect">
              <a:avLst/>
            </a:prstGeom>
            <a:noFill/>
          </p:spPr>
          <p:txBody>
            <a:bodyPr wrap="none" rtlCol="0">
              <a:spAutoFit/>
            </a:bodyPr>
            <a:lstStyle/>
            <a:p>
              <a:r>
                <a:rPr lang="en-US" dirty="0" smtClean="0">
                  <a:solidFill>
                    <a:srgbClr val="FF6600"/>
                  </a:solidFill>
                </a:rPr>
                <a:t>X</a:t>
              </a:r>
              <a:endParaRPr lang="en-US" dirty="0">
                <a:solidFill>
                  <a:srgbClr val="FF6600"/>
                </a:solidFill>
              </a:endParaRPr>
            </a:p>
          </p:txBody>
        </p:sp>
        <p:sp>
          <p:nvSpPr>
            <p:cNvPr id="16" name="TextBox 15"/>
            <p:cNvSpPr txBox="1"/>
            <p:nvPr/>
          </p:nvSpPr>
          <p:spPr>
            <a:xfrm>
              <a:off x="2305028" y="4957871"/>
              <a:ext cx="338554" cy="369332"/>
            </a:xfrm>
            <a:prstGeom prst="rect">
              <a:avLst/>
            </a:prstGeom>
            <a:noFill/>
          </p:spPr>
          <p:txBody>
            <a:bodyPr wrap="none" rtlCol="0">
              <a:spAutoFit/>
            </a:bodyPr>
            <a:lstStyle/>
            <a:p>
              <a:r>
                <a:rPr lang="en-US" dirty="0">
                  <a:solidFill>
                    <a:schemeClr val="accent2">
                      <a:lumMod val="50000"/>
                    </a:schemeClr>
                  </a:solidFill>
                </a:rPr>
                <a:t>Y</a:t>
              </a:r>
            </a:p>
          </p:txBody>
        </p:sp>
        <p:sp>
          <p:nvSpPr>
            <p:cNvPr id="17" name="TextBox 16"/>
            <p:cNvSpPr txBox="1"/>
            <p:nvPr/>
          </p:nvSpPr>
          <p:spPr>
            <a:xfrm>
              <a:off x="3022915" y="5443262"/>
              <a:ext cx="325668" cy="369332"/>
            </a:xfrm>
            <a:prstGeom prst="rect">
              <a:avLst/>
            </a:prstGeom>
            <a:noFill/>
          </p:spPr>
          <p:txBody>
            <a:bodyPr wrap="none" rtlCol="0">
              <a:spAutoFit/>
            </a:bodyPr>
            <a:lstStyle/>
            <a:p>
              <a:r>
                <a:rPr lang="en-US" dirty="0">
                  <a:solidFill>
                    <a:srgbClr val="008000"/>
                  </a:solidFill>
                </a:rPr>
                <a:t>Z</a:t>
              </a:r>
            </a:p>
          </p:txBody>
        </p:sp>
      </p:grpSp>
      <p:sp>
        <p:nvSpPr>
          <p:cNvPr id="48" name="TextBox 47"/>
          <p:cNvSpPr txBox="1"/>
          <p:nvPr/>
        </p:nvSpPr>
        <p:spPr>
          <a:xfrm>
            <a:off x="3429000" y="1830877"/>
            <a:ext cx="5430571" cy="4524316"/>
          </a:xfrm>
          <a:prstGeom prst="rect">
            <a:avLst/>
          </a:prstGeom>
          <a:noFill/>
        </p:spPr>
        <p:txBody>
          <a:bodyPr wrap="square" rtlCol="0">
            <a:spAutoFit/>
          </a:bodyPr>
          <a:lstStyle/>
          <a:p>
            <a:r>
              <a:rPr lang="en-US" dirty="0" smtClean="0"/>
              <a:t>Steps to identify the nodes that causes the AVL tree to become unbalance:</a:t>
            </a:r>
          </a:p>
          <a:p>
            <a:endParaRPr lang="en-US" dirty="0" smtClean="0"/>
          </a:p>
          <a:p>
            <a:pPr marL="342900" indent="-342900">
              <a:buFont typeface="+mj-lt"/>
              <a:buAutoNum type="arabicPeriod"/>
            </a:pPr>
            <a:r>
              <a:rPr lang="en-US" dirty="0" smtClean="0"/>
              <a:t>Start from the last node that is inserted to the tree, in our example, it is node 50; identify its parent and grandparent. </a:t>
            </a:r>
          </a:p>
          <a:p>
            <a:pPr marL="342900" indent="-342900">
              <a:buFont typeface="+mj-lt"/>
              <a:buAutoNum type="arabicPeriod"/>
            </a:pPr>
            <a:r>
              <a:rPr lang="en-US" dirty="0" smtClean="0"/>
              <a:t>Test if the sub-tree rooted at the grandparent is balance. </a:t>
            </a:r>
          </a:p>
          <a:p>
            <a:pPr marL="742950" lvl="1" indent="-285750">
              <a:buFont typeface="Arial"/>
              <a:buChar char="•"/>
            </a:pPr>
            <a:r>
              <a:rPr lang="en-US" dirty="0" smtClean="0"/>
              <a:t>If the sub-tree is balance, move up further, one level at a time, and check if the tree rooted at the node is balance until an unbalance sub-tree is identified.</a:t>
            </a:r>
          </a:p>
          <a:p>
            <a:pPr marL="342900" indent="-342900">
              <a:buFont typeface="+mj-lt"/>
              <a:buAutoNum type="arabicPeriod"/>
            </a:pPr>
            <a:r>
              <a:rPr lang="en-US" dirty="0" smtClean="0"/>
              <a:t>Once identified the root of the sub-tree that is unbalance, label the node X, its child Y, and its grandchild Z (from the path that’s used to move up in step 2.</a:t>
            </a:r>
            <a:endParaRPr lang="en-US" dirty="0"/>
          </a:p>
        </p:txBody>
      </p:sp>
      <p:sp>
        <p:nvSpPr>
          <p:cNvPr id="49" name="TextBox 48"/>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Tree>
    <p:extLst>
      <p:ext uri="{BB962C8B-B14F-4D97-AF65-F5344CB8AC3E}">
        <p14:creationId xmlns:p14="http://schemas.microsoft.com/office/powerpoint/2010/main" val="1552253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AVL</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29</a:t>
            </a:fld>
            <a:endParaRPr lang="en-US" dirty="0"/>
          </a:p>
        </p:txBody>
      </p:sp>
      <p:grpSp>
        <p:nvGrpSpPr>
          <p:cNvPr id="13" name="Group 12"/>
          <p:cNvGrpSpPr/>
          <p:nvPr/>
        </p:nvGrpSpPr>
        <p:grpSpPr>
          <a:xfrm>
            <a:off x="418426" y="2094875"/>
            <a:ext cx="3035908" cy="2319791"/>
            <a:chOff x="575855" y="4296248"/>
            <a:chExt cx="3035908" cy="2319791"/>
          </a:xfrm>
        </p:grpSpPr>
        <p:grpSp>
          <p:nvGrpSpPr>
            <p:cNvPr id="14" name="Group 13"/>
            <p:cNvGrpSpPr/>
            <p:nvPr/>
          </p:nvGrpSpPr>
          <p:grpSpPr>
            <a:xfrm>
              <a:off x="575855" y="4572004"/>
              <a:ext cx="2873513" cy="2044035"/>
              <a:chOff x="3499534" y="1933078"/>
              <a:chExt cx="2873513" cy="2044035"/>
            </a:xfrm>
          </p:grpSpPr>
          <p:sp>
            <p:nvSpPr>
              <p:cNvPr id="18" name="Oval 17"/>
              <p:cNvSpPr/>
              <p:nvPr/>
            </p:nvSpPr>
            <p:spPr>
              <a:xfrm>
                <a:off x="3854431" y="1933078"/>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9" name="Oval 18"/>
              <p:cNvSpPr/>
              <p:nvPr/>
            </p:nvSpPr>
            <p:spPr>
              <a:xfrm>
                <a:off x="4560286" y="2574758"/>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0" name="Group 19"/>
              <p:cNvGrpSpPr/>
              <p:nvPr/>
            </p:nvGrpSpPr>
            <p:grpSpPr>
              <a:xfrm flipH="1">
                <a:off x="4203338" y="318837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1" name="Straight Connector 20"/>
              <p:cNvCxnSpPr>
                <a:stCxn id="18" idx="5"/>
                <a:endCxn id="1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flipH="1">
                <a:off x="3499534" y="2543685"/>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a:off x="4921231" y="3101484"/>
                <a:ext cx="1451816" cy="875629"/>
                <a:chOff x="5008126" y="3303339"/>
                <a:chExt cx="1451816" cy="875629"/>
              </a:xfrm>
            </p:grpSpPr>
            <p:grpSp>
              <p:nvGrpSpPr>
                <p:cNvPr id="25" name="Group 24"/>
                <p:cNvGrpSpPr/>
                <p:nvPr/>
              </p:nvGrpSpPr>
              <p:grpSpPr>
                <a:xfrm flipH="1">
                  <a:off x="5008126" y="3898231"/>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6" name="Oval 25"/>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27" name="Group 26"/>
                <p:cNvGrpSpPr/>
                <p:nvPr/>
              </p:nvGrpSpPr>
              <p:grpSpPr>
                <a:xfrm>
                  <a:off x="5965309" y="3898231"/>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4" name="Straight Connector 23"/>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531449" y="4296248"/>
              <a:ext cx="601810" cy="369332"/>
            </a:xfrm>
            <a:prstGeom prst="rect">
              <a:avLst/>
            </a:prstGeom>
            <a:noFill/>
          </p:spPr>
          <p:txBody>
            <a:bodyPr wrap="none" rtlCol="0">
              <a:spAutoFit/>
            </a:bodyPr>
            <a:lstStyle/>
            <a:p>
              <a:r>
                <a:rPr lang="en-US" dirty="0" smtClean="0">
                  <a:solidFill>
                    <a:srgbClr val="FF6600"/>
                  </a:solidFill>
                </a:rPr>
                <a:t>X=1</a:t>
              </a:r>
              <a:endParaRPr lang="en-US" dirty="0">
                <a:solidFill>
                  <a:srgbClr val="FF6600"/>
                </a:solidFill>
              </a:endParaRPr>
            </a:p>
          </p:txBody>
        </p:sp>
        <p:sp>
          <p:nvSpPr>
            <p:cNvPr id="16" name="TextBox 15"/>
            <p:cNvSpPr txBox="1"/>
            <p:nvPr/>
          </p:nvSpPr>
          <p:spPr>
            <a:xfrm>
              <a:off x="2305028" y="4957871"/>
              <a:ext cx="601810" cy="369332"/>
            </a:xfrm>
            <a:prstGeom prst="rect">
              <a:avLst/>
            </a:prstGeom>
            <a:noFill/>
          </p:spPr>
          <p:txBody>
            <a:bodyPr wrap="none" rtlCol="0">
              <a:spAutoFit/>
            </a:bodyPr>
            <a:lstStyle/>
            <a:p>
              <a:r>
                <a:rPr lang="en-US" dirty="0" smtClean="0">
                  <a:solidFill>
                    <a:schemeClr val="accent2">
                      <a:lumMod val="50000"/>
                    </a:schemeClr>
                  </a:solidFill>
                </a:rPr>
                <a:t>Y=2</a:t>
              </a:r>
              <a:endParaRPr lang="en-US" dirty="0">
                <a:solidFill>
                  <a:schemeClr val="accent2">
                    <a:lumMod val="50000"/>
                  </a:schemeClr>
                </a:solidFill>
              </a:endParaRPr>
            </a:p>
          </p:txBody>
        </p:sp>
        <p:sp>
          <p:nvSpPr>
            <p:cNvPr id="17" name="TextBox 16"/>
            <p:cNvSpPr txBox="1"/>
            <p:nvPr/>
          </p:nvSpPr>
          <p:spPr>
            <a:xfrm>
              <a:off x="3022915" y="5443262"/>
              <a:ext cx="588848" cy="369332"/>
            </a:xfrm>
            <a:prstGeom prst="rect">
              <a:avLst/>
            </a:prstGeom>
            <a:noFill/>
          </p:spPr>
          <p:txBody>
            <a:bodyPr wrap="none" rtlCol="0">
              <a:spAutoFit/>
            </a:bodyPr>
            <a:lstStyle/>
            <a:p>
              <a:r>
                <a:rPr lang="en-US" dirty="0" smtClean="0">
                  <a:solidFill>
                    <a:srgbClr val="008000"/>
                  </a:solidFill>
                </a:rPr>
                <a:t>Z=3</a:t>
              </a:r>
              <a:endParaRPr lang="en-US" dirty="0">
                <a:solidFill>
                  <a:srgbClr val="008000"/>
                </a:solidFill>
              </a:endParaRPr>
            </a:p>
          </p:txBody>
        </p:sp>
      </p:grpSp>
      <p:sp>
        <p:nvSpPr>
          <p:cNvPr id="48" name="TextBox 47"/>
          <p:cNvSpPr txBox="1"/>
          <p:nvPr/>
        </p:nvSpPr>
        <p:spPr>
          <a:xfrm>
            <a:off x="3429000" y="1830877"/>
            <a:ext cx="5430571" cy="2585323"/>
          </a:xfrm>
          <a:prstGeom prst="rect">
            <a:avLst/>
          </a:prstGeom>
          <a:noFill/>
        </p:spPr>
        <p:txBody>
          <a:bodyPr wrap="square" rtlCol="0">
            <a:spAutoFit/>
          </a:bodyPr>
          <a:lstStyle/>
          <a:p>
            <a:pPr marL="342900" indent="-342900">
              <a:buFont typeface="+mj-lt"/>
              <a:buAutoNum type="arabicPeriod" startAt="4"/>
            </a:pPr>
            <a:r>
              <a:rPr lang="en-US" dirty="0" smtClean="0"/>
              <a:t>Traverse the three nodes, X, Y, and Z in in-order and assign the nodes with a number 1, 2, and 3 where 1, 2, and 3 is the sequence number where the nodes is visited in in-order. </a:t>
            </a:r>
          </a:p>
          <a:p>
            <a:pPr marL="342900" indent="-342900">
              <a:buFont typeface="+mj-lt"/>
              <a:buAutoNum type="arabicPeriod" startAt="4"/>
            </a:pPr>
            <a:r>
              <a:rPr lang="en-US" dirty="0" smtClean="0"/>
              <a:t>Once identified, perform the required rotation(s) such that the node with value 2 will be the root of a sub-tree, the node with value 1 will be the root of the left-sub-tree, and the node with value 3 will be the root of the right-sub-tree.</a:t>
            </a:r>
            <a:endParaRPr lang="en-US" dirty="0"/>
          </a:p>
        </p:txBody>
      </p:sp>
      <p:grpSp>
        <p:nvGrpSpPr>
          <p:cNvPr id="88" name="Group 87"/>
          <p:cNvGrpSpPr/>
          <p:nvPr/>
        </p:nvGrpSpPr>
        <p:grpSpPr>
          <a:xfrm>
            <a:off x="1512198" y="4729344"/>
            <a:ext cx="5871728" cy="1917437"/>
            <a:chOff x="307474" y="4729344"/>
            <a:chExt cx="5871728" cy="1917437"/>
          </a:xfrm>
        </p:grpSpPr>
        <p:sp>
          <p:nvSpPr>
            <p:cNvPr id="3" name="TextBox 2"/>
            <p:cNvSpPr txBox="1"/>
            <p:nvPr/>
          </p:nvSpPr>
          <p:spPr>
            <a:xfrm>
              <a:off x="307474" y="5186944"/>
              <a:ext cx="2503201" cy="923330"/>
            </a:xfrm>
            <a:prstGeom prst="rect">
              <a:avLst/>
            </a:prstGeom>
            <a:noFill/>
          </p:spPr>
          <p:txBody>
            <a:bodyPr wrap="square" rtlCol="0">
              <a:spAutoFit/>
            </a:bodyPr>
            <a:lstStyle/>
            <a:p>
              <a:r>
                <a:rPr lang="en-US" dirty="0" smtClean="0"/>
                <a:t>Perform a single left-rotate at node 17, and we have </a:t>
              </a:r>
              <a:r>
                <a:rPr lang="en-US" dirty="0" smtClean="0">
                  <a:sym typeface="Wingdings"/>
                </a:rPr>
                <a:t></a:t>
              </a:r>
              <a:endParaRPr lang="en-US" dirty="0"/>
            </a:p>
          </p:txBody>
        </p:sp>
        <p:grpSp>
          <p:nvGrpSpPr>
            <p:cNvPr id="87" name="Group 86"/>
            <p:cNvGrpSpPr/>
            <p:nvPr/>
          </p:nvGrpSpPr>
          <p:grpSpPr>
            <a:xfrm>
              <a:off x="2997835" y="4729344"/>
              <a:ext cx="3181367" cy="1917437"/>
              <a:chOff x="5077577" y="4727428"/>
              <a:chExt cx="3181367" cy="1917437"/>
            </a:xfrm>
          </p:grpSpPr>
          <p:cxnSp>
            <p:nvCxnSpPr>
              <p:cNvPr id="57" name="Straight Connector 56"/>
              <p:cNvCxnSpPr>
                <a:stCxn id="54" idx="7"/>
                <a:endCxn id="55" idx="3"/>
              </p:cNvCxnSpPr>
              <p:nvPr/>
            </p:nvCxnSpPr>
            <p:spPr>
              <a:xfrm flipV="1">
                <a:off x="6003007" y="5553774"/>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6778413" y="5553774"/>
                <a:ext cx="1451816" cy="1072446"/>
                <a:chOff x="6778413" y="5553774"/>
                <a:chExt cx="1451816" cy="1072446"/>
              </a:xfrm>
            </p:grpSpPr>
            <p:grpSp>
              <p:nvGrpSpPr>
                <p:cNvPr id="59" name="Group 58"/>
                <p:cNvGrpSpPr/>
                <p:nvPr/>
              </p:nvGrpSpPr>
              <p:grpSpPr>
                <a:xfrm>
                  <a:off x="6778413" y="5750591"/>
                  <a:ext cx="1451816" cy="875629"/>
                  <a:chOff x="5008126" y="3303339"/>
                  <a:chExt cx="1451816" cy="875629"/>
                </a:xfrm>
              </p:grpSpPr>
              <p:grpSp>
                <p:nvGrpSpPr>
                  <p:cNvPr id="61" name="Group 60"/>
                  <p:cNvGrpSpPr/>
                  <p:nvPr/>
                </p:nvGrpSpPr>
                <p:grpSpPr>
                  <a:xfrm flipH="1">
                    <a:off x="5008126" y="3898231"/>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62" name="Oval 61"/>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3" name="Group 62"/>
                  <p:cNvGrpSpPr/>
                  <p:nvPr/>
                </p:nvGrpSpPr>
                <p:grpSpPr>
                  <a:xfrm>
                    <a:off x="5965309" y="3898231"/>
                    <a:ext cx="494633" cy="280737"/>
                    <a:chOff x="1577473" y="3676315"/>
                    <a:chExt cx="494633" cy="280737"/>
                  </a:xfrm>
                </p:grpSpPr>
                <p:cxnSp>
                  <p:nvCxnSpPr>
                    <p:cNvPr id="64" name="Straight Connector 6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1590842" y="3823372"/>
                      <a:ext cx="481264" cy="133680"/>
                      <a:chOff x="1577473" y="3997156"/>
                      <a:chExt cx="481264" cy="133680"/>
                    </a:xfrm>
                  </p:grpSpPr>
                  <p:cxnSp>
                    <p:nvCxnSpPr>
                      <p:cNvPr id="66" name="Straight Connector 6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0" name="Straight Connector 59"/>
                <p:cNvCxnSpPr>
                  <a:stCxn id="55" idx="5"/>
                  <a:endCxn id="62" idx="1"/>
                </p:cNvCxnSpPr>
                <p:nvPr/>
              </p:nvCxnSpPr>
              <p:spPr>
                <a:xfrm>
                  <a:off x="6854321" y="5553774"/>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5077577" y="5384189"/>
                <a:ext cx="1450227" cy="1260676"/>
                <a:chOff x="3207463" y="5072521"/>
                <a:chExt cx="1450227" cy="1260676"/>
              </a:xfrm>
            </p:grpSpPr>
            <p:sp>
              <p:nvSpPr>
                <p:cNvPr id="54" name="Oval 53"/>
                <p:cNvSpPr/>
                <p:nvPr/>
              </p:nvSpPr>
              <p:spPr>
                <a:xfrm>
                  <a:off x="3562360" y="5441853"/>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6" name="Group 55"/>
                <p:cNvGrpSpPr/>
                <p:nvPr/>
              </p:nvGrpSpPr>
              <p:grpSpPr>
                <a:xfrm>
                  <a:off x="4163057" y="6041263"/>
                  <a:ext cx="494633" cy="280737"/>
                  <a:chOff x="1577473" y="3676315"/>
                  <a:chExt cx="494633" cy="280737"/>
                </a:xfrm>
              </p:grpSpPr>
              <p:cxnSp>
                <p:nvCxnSpPr>
                  <p:cNvPr id="79" name="Straight Connector 7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1590842" y="3823372"/>
                    <a:ext cx="481264" cy="133680"/>
                    <a:chOff x="1577473" y="3997156"/>
                    <a:chExt cx="481264" cy="133680"/>
                  </a:xfrm>
                </p:grpSpPr>
                <p:cxnSp>
                  <p:nvCxnSpPr>
                    <p:cNvPr id="81" name="Straight Connector 8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8" name="Group 57"/>
                <p:cNvGrpSpPr/>
                <p:nvPr/>
              </p:nvGrpSpPr>
              <p:grpSpPr>
                <a:xfrm flipH="1">
                  <a:off x="3207463" y="6052460"/>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1" name="TextBox 50"/>
                <p:cNvSpPr txBox="1"/>
                <p:nvPr/>
              </p:nvSpPr>
              <p:spPr>
                <a:xfrm>
                  <a:off x="3641705" y="5072521"/>
                  <a:ext cx="601810" cy="369332"/>
                </a:xfrm>
                <a:prstGeom prst="rect">
                  <a:avLst/>
                </a:prstGeom>
                <a:noFill/>
              </p:spPr>
              <p:txBody>
                <a:bodyPr wrap="none" rtlCol="0">
                  <a:spAutoFit/>
                </a:bodyPr>
                <a:lstStyle/>
                <a:p>
                  <a:r>
                    <a:rPr lang="en-US" dirty="0" smtClean="0">
                      <a:solidFill>
                        <a:srgbClr val="FF6600"/>
                      </a:solidFill>
                    </a:rPr>
                    <a:t>X=1</a:t>
                  </a:r>
                  <a:endParaRPr lang="en-US" dirty="0">
                    <a:solidFill>
                      <a:srgbClr val="FF6600"/>
                    </a:solidFill>
                  </a:endParaRPr>
                </a:p>
              </p:txBody>
            </p:sp>
          </p:grpSp>
          <p:grpSp>
            <p:nvGrpSpPr>
              <p:cNvPr id="86" name="Group 85"/>
              <p:cNvGrpSpPr/>
              <p:nvPr/>
            </p:nvGrpSpPr>
            <p:grpSpPr>
              <a:xfrm>
                <a:off x="6283788" y="4727428"/>
                <a:ext cx="1109815" cy="924234"/>
                <a:chOff x="6283788" y="4727428"/>
                <a:chExt cx="1109815" cy="924234"/>
              </a:xfrm>
            </p:grpSpPr>
            <p:sp>
              <p:nvSpPr>
                <p:cNvPr id="55" name="Oval 54"/>
                <p:cNvSpPr/>
                <p:nvPr/>
              </p:nvSpPr>
              <p:spPr>
                <a:xfrm>
                  <a:off x="6283788" y="498324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sp>
              <p:nvSpPr>
                <p:cNvPr id="52" name="TextBox 51"/>
                <p:cNvSpPr txBox="1"/>
                <p:nvPr/>
              </p:nvSpPr>
              <p:spPr>
                <a:xfrm>
                  <a:off x="6791793" y="4727428"/>
                  <a:ext cx="601810" cy="369332"/>
                </a:xfrm>
                <a:prstGeom prst="rect">
                  <a:avLst/>
                </a:prstGeom>
                <a:noFill/>
              </p:spPr>
              <p:txBody>
                <a:bodyPr wrap="none" rtlCol="0">
                  <a:spAutoFit/>
                </a:bodyPr>
                <a:lstStyle/>
                <a:p>
                  <a:r>
                    <a:rPr lang="en-US" dirty="0" smtClean="0">
                      <a:solidFill>
                        <a:schemeClr val="accent2">
                          <a:lumMod val="50000"/>
                        </a:schemeClr>
                      </a:solidFill>
                    </a:rPr>
                    <a:t>Y=2</a:t>
                  </a:r>
                  <a:endParaRPr lang="en-US" dirty="0">
                    <a:solidFill>
                      <a:schemeClr val="accent2">
                        <a:lumMod val="50000"/>
                      </a:schemeClr>
                    </a:solidFill>
                  </a:endParaRPr>
                </a:p>
              </p:txBody>
            </p:sp>
          </p:grpSp>
          <p:sp>
            <p:nvSpPr>
              <p:cNvPr id="53" name="TextBox 52"/>
              <p:cNvSpPr txBox="1"/>
              <p:nvPr/>
            </p:nvSpPr>
            <p:spPr>
              <a:xfrm>
                <a:off x="7670096" y="5453443"/>
                <a:ext cx="588848" cy="369332"/>
              </a:xfrm>
              <a:prstGeom prst="rect">
                <a:avLst/>
              </a:prstGeom>
              <a:noFill/>
            </p:spPr>
            <p:txBody>
              <a:bodyPr wrap="none" rtlCol="0">
                <a:spAutoFit/>
              </a:bodyPr>
              <a:lstStyle/>
              <a:p>
                <a:r>
                  <a:rPr lang="en-US" dirty="0" smtClean="0">
                    <a:solidFill>
                      <a:srgbClr val="008000"/>
                    </a:solidFill>
                  </a:rPr>
                  <a:t>Z=3</a:t>
                </a:r>
                <a:endParaRPr lang="en-US" dirty="0">
                  <a:solidFill>
                    <a:srgbClr val="008000"/>
                  </a:solidFill>
                </a:endParaRPr>
              </a:p>
            </p:txBody>
          </p:sp>
        </p:grpSp>
      </p:grpSp>
      <p:sp>
        <p:nvSpPr>
          <p:cNvPr id="89" name="TextBox 88"/>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Tree>
    <p:extLst>
      <p:ext uri="{BB962C8B-B14F-4D97-AF65-F5344CB8AC3E}">
        <p14:creationId xmlns:p14="http://schemas.microsoft.com/office/powerpoint/2010/main" val="40990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lstStyle/>
          <a:p>
            <a:pPr marL="0" indent="0">
              <a:buNone/>
            </a:pPr>
            <a:r>
              <a:rPr lang="en-US" dirty="0" smtClean="0"/>
              <a:t>Show that the maximum number of nodes in a binary tree of height </a:t>
            </a:r>
            <a:r>
              <a:rPr lang="en-US" i="1" dirty="0" smtClean="0"/>
              <a:t>h</a:t>
            </a:r>
            <a:r>
              <a:rPr lang="en-US" dirty="0" smtClean="0"/>
              <a:t> is                (Hint: use proof by induction.)</a:t>
            </a:r>
            <a:endParaRPr lang="en-US" dirty="0"/>
          </a:p>
        </p:txBody>
      </p:sp>
      <p:sp>
        <p:nvSpPr>
          <p:cNvPr id="4" name="TextBox 3"/>
          <p:cNvSpPr txBox="1"/>
          <p:nvPr/>
        </p:nvSpPr>
        <p:spPr>
          <a:xfrm>
            <a:off x="455558" y="2595472"/>
            <a:ext cx="8231241" cy="4154983"/>
          </a:xfrm>
          <a:prstGeom prst="rect">
            <a:avLst/>
          </a:prstGeom>
          <a:noFill/>
        </p:spPr>
        <p:txBody>
          <a:bodyPr wrap="square" rtlCol="0">
            <a:spAutoFit/>
          </a:bodyPr>
          <a:lstStyle/>
          <a:p>
            <a:pPr marL="342900" indent="-342900">
              <a:buFont typeface="Arial"/>
              <a:buChar char="•"/>
            </a:pPr>
            <a:r>
              <a:rPr lang="en-US" sz="2400" dirty="0" smtClean="0">
                <a:solidFill>
                  <a:srgbClr val="800000"/>
                </a:solidFill>
              </a:rPr>
              <a:t>The theorem is true for </a:t>
            </a:r>
            <a:r>
              <a:rPr lang="en-US" sz="2400" i="1" dirty="0" smtClean="0">
                <a:solidFill>
                  <a:srgbClr val="800000"/>
                </a:solidFill>
              </a:rPr>
              <a:t>h=0</a:t>
            </a:r>
            <a:r>
              <a:rPr lang="en-US" sz="2400" dirty="0" smtClean="0">
                <a:solidFill>
                  <a:srgbClr val="800000"/>
                </a:solidFill>
              </a:rPr>
              <a:t> (where the tree has only one node).</a:t>
            </a:r>
          </a:p>
          <a:p>
            <a:pPr marL="342900" indent="-342900">
              <a:buFont typeface="Arial"/>
              <a:buChar char="•"/>
            </a:pPr>
            <a:r>
              <a:rPr lang="en-US" sz="2400" dirty="0" smtClean="0">
                <a:solidFill>
                  <a:srgbClr val="800000"/>
                </a:solidFill>
              </a:rPr>
              <a:t>Assume it is true for </a:t>
            </a:r>
            <a:r>
              <a:rPr lang="en-US" sz="2400" i="1" dirty="0" smtClean="0">
                <a:solidFill>
                  <a:srgbClr val="800000"/>
                </a:solidFill>
              </a:rPr>
              <a:t>h = 1,…,k</a:t>
            </a:r>
            <a:r>
              <a:rPr lang="en-US" sz="2400" dirty="0" smtClean="0">
                <a:solidFill>
                  <a:srgbClr val="800000"/>
                </a:solidFill>
              </a:rPr>
              <a:t>.</a:t>
            </a:r>
          </a:p>
          <a:p>
            <a:pPr marL="342900" indent="-342900">
              <a:buFont typeface="Arial"/>
              <a:buChar char="•"/>
            </a:pPr>
            <a:r>
              <a:rPr lang="en-US" sz="2400" dirty="0" smtClean="0">
                <a:solidFill>
                  <a:srgbClr val="800000"/>
                </a:solidFill>
              </a:rPr>
              <a:t>Then we show that it will be true for </a:t>
            </a:r>
            <a:r>
              <a:rPr lang="en-US" sz="2400" i="1" dirty="0" smtClean="0">
                <a:solidFill>
                  <a:srgbClr val="800000"/>
                </a:solidFill>
              </a:rPr>
              <a:t>h = k+1</a:t>
            </a:r>
            <a:r>
              <a:rPr lang="en-US" sz="2400" dirty="0" smtClean="0">
                <a:solidFill>
                  <a:srgbClr val="800000"/>
                </a:solidFill>
              </a:rPr>
              <a:t>.</a:t>
            </a:r>
          </a:p>
          <a:p>
            <a:endParaRPr lang="en-US" sz="2400" dirty="0">
              <a:solidFill>
                <a:srgbClr val="800000"/>
              </a:solidFill>
            </a:endParaRPr>
          </a:p>
          <a:p>
            <a:r>
              <a:rPr lang="en-US" sz="2400" dirty="0" smtClean="0">
                <a:solidFill>
                  <a:srgbClr val="800000"/>
                </a:solidFill>
              </a:rPr>
              <a:t>A binary tree of height </a:t>
            </a:r>
            <a:r>
              <a:rPr lang="en-US" sz="2400" i="1" dirty="0" smtClean="0">
                <a:solidFill>
                  <a:srgbClr val="800000"/>
                </a:solidFill>
              </a:rPr>
              <a:t>k + 1 </a:t>
            </a:r>
            <a:r>
              <a:rPr lang="en-US" sz="2400" dirty="0" smtClean="0">
                <a:solidFill>
                  <a:srgbClr val="800000"/>
                </a:solidFill>
              </a:rPr>
              <a:t>has at most two subtrees of height </a:t>
            </a:r>
            <a:r>
              <a:rPr lang="en-US" sz="2400" i="1" dirty="0" smtClean="0">
                <a:solidFill>
                  <a:srgbClr val="800000"/>
                </a:solidFill>
              </a:rPr>
              <a:t>k</a:t>
            </a:r>
            <a:r>
              <a:rPr lang="en-US" sz="2400" dirty="0" smtClean="0">
                <a:solidFill>
                  <a:srgbClr val="800000"/>
                </a:solidFill>
              </a:rPr>
              <a:t>. Since each subtree has at most </a:t>
            </a:r>
            <a:r>
              <a:rPr lang="en-US" sz="2400" i="1" dirty="0" smtClean="0">
                <a:solidFill>
                  <a:srgbClr val="800000"/>
                </a:solidFill>
              </a:rPr>
              <a:t>2</a:t>
            </a:r>
            <a:r>
              <a:rPr lang="en-US" sz="2400" i="1" baseline="30000" dirty="0" smtClean="0">
                <a:solidFill>
                  <a:srgbClr val="800000"/>
                </a:solidFill>
              </a:rPr>
              <a:t>k+1</a:t>
            </a:r>
            <a:r>
              <a:rPr lang="en-US" sz="2400" i="1" dirty="0" smtClean="0">
                <a:solidFill>
                  <a:srgbClr val="800000"/>
                </a:solidFill>
              </a:rPr>
              <a:t> – 1 </a:t>
            </a:r>
            <a:r>
              <a:rPr lang="en-US" sz="2400" dirty="0" smtClean="0">
                <a:solidFill>
                  <a:srgbClr val="800000"/>
                </a:solidFill>
              </a:rPr>
              <a:t>nodes, the number of nodes in this binary tree with height </a:t>
            </a:r>
            <a:r>
              <a:rPr lang="en-US" sz="2400" i="1" dirty="0" smtClean="0">
                <a:solidFill>
                  <a:srgbClr val="800000"/>
                </a:solidFill>
              </a:rPr>
              <a:t>k + 1 </a:t>
            </a:r>
            <a:r>
              <a:rPr lang="en-US" sz="2400" dirty="0" smtClean="0">
                <a:solidFill>
                  <a:srgbClr val="800000"/>
                </a:solidFill>
              </a:rPr>
              <a:t>cannot be larger than </a:t>
            </a:r>
            <a:r>
              <a:rPr lang="en-US" sz="2400" i="1" dirty="0" smtClean="0">
                <a:solidFill>
                  <a:srgbClr val="800000"/>
                </a:solidFill>
              </a:rPr>
              <a:t>1 + 2(2</a:t>
            </a:r>
            <a:r>
              <a:rPr lang="en-US" sz="2400" i="1" baseline="30000" dirty="0" smtClean="0">
                <a:solidFill>
                  <a:srgbClr val="800000"/>
                </a:solidFill>
              </a:rPr>
              <a:t>k+1</a:t>
            </a:r>
            <a:r>
              <a:rPr lang="en-US" sz="2400" i="1" dirty="0" smtClean="0">
                <a:solidFill>
                  <a:srgbClr val="800000"/>
                </a:solidFill>
              </a:rPr>
              <a:t> – 1) = 2</a:t>
            </a:r>
            <a:r>
              <a:rPr lang="en-US" sz="2400" i="1" baseline="30000" dirty="0" smtClean="0">
                <a:solidFill>
                  <a:srgbClr val="800000"/>
                </a:solidFill>
              </a:rPr>
              <a:t>k+2</a:t>
            </a:r>
            <a:r>
              <a:rPr lang="en-US" sz="2400" i="1" dirty="0" smtClean="0">
                <a:solidFill>
                  <a:srgbClr val="800000"/>
                </a:solidFill>
              </a:rPr>
              <a:t> – 1.</a:t>
            </a:r>
            <a:endParaRPr lang="en-US" sz="2400" dirty="0" smtClean="0">
              <a:solidFill>
                <a:srgbClr val="800000"/>
              </a:solidFill>
            </a:endParaRPr>
          </a:p>
          <a:p>
            <a:endParaRPr lang="en-US" sz="2400" dirty="0" smtClean="0">
              <a:solidFill>
                <a:srgbClr val="800000"/>
              </a:solidFill>
            </a:endParaRPr>
          </a:p>
          <a:p>
            <a:r>
              <a:rPr lang="en-US" sz="2400" dirty="0" smtClean="0">
                <a:solidFill>
                  <a:srgbClr val="800000"/>
                </a:solidFill>
              </a:rPr>
              <a:t>Thus the theorem is proved.</a:t>
            </a:r>
          </a:p>
        </p:txBody>
      </p:sp>
      <p:sp>
        <p:nvSpPr>
          <p:cNvPr id="5" name="Date Placeholder 4"/>
          <p:cNvSpPr>
            <a:spLocks noGrp="1"/>
          </p:cNvSpPr>
          <p:nvPr>
            <p:ph type="dt" sz="half" idx="10"/>
          </p:nvPr>
        </p:nvSpPr>
        <p:spPr/>
        <p:txBody>
          <a:bodyPr/>
          <a:lstStyle/>
          <a:p>
            <a:fld id="{CAC2C641-143A-2944-9FA3-E150C5A76E35}" type="datetime2">
              <a:rPr lang="en-US" smtClean="0"/>
              <a:t>Thursday, August 1, 2019</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3</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370984227"/>
              </p:ext>
            </p:extLst>
          </p:nvPr>
        </p:nvGraphicFramePr>
        <p:xfrm>
          <a:off x="2347340" y="1962813"/>
          <a:ext cx="1117600" cy="368300"/>
        </p:xfrm>
        <a:graphic>
          <a:graphicData uri="http://schemas.openxmlformats.org/presentationml/2006/ole">
            <mc:AlternateContent xmlns:mc="http://schemas.openxmlformats.org/markup-compatibility/2006">
              <mc:Choice xmlns:v="urn:schemas-microsoft-com:vml" Requires="v">
                <p:oleObj spid="_x0000_s32853" name="Equation" r:id="rId3" imgW="1117600" imgH="368300" progId="Equation.3">
                  <p:embed/>
                </p:oleObj>
              </mc:Choice>
              <mc:Fallback>
                <p:oleObj name="Equation" r:id="rId3" imgW="1117600" imgH="368300" progId="Equation.3">
                  <p:embed/>
                  <p:pic>
                    <p:nvPicPr>
                      <p:cNvPr id="0" name=""/>
                      <p:cNvPicPr/>
                      <p:nvPr/>
                    </p:nvPicPr>
                    <p:blipFill>
                      <a:blip r:embed="rId4"/>
                      <a:stretch>
                        <a:fillRect/>
                      </a:stretch>
                    </p:blipFill>
                    <p:spPr>
                      <a:xfrm>
                        <a:off x="2347340" y="1962813"/>
                        <a:ext cx="1117600" cy="368300"/>
                      </a:xfrm>
                      <a:prstGeom prst="rect">
                        <a:avLst/>
                      </a:prstGeom>
                    </p:spPr>
                  </p:pic>
                </p:oleObj>
              </mc:Fallback>
            </mc:AlternateContent>
          </a:graphicData>
        </a:graphic>
      </p:graphicFrame>
    </p:spTree>
    <p:extLst>
      <p:ext uri="{BB962C8B-B14F-4D97-AF65-F5344CB8AC3E}">
        <p14:creationId xmlns:p14="http://schemas.microsoft.com/office/powerpoint/2010/main" val="313991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30</a:t>
            </a:fld>
            <a:endParaRPr lang="en-US" dirty="0"/>
          </a:p>
        </p:txBody>
      </p:sp>
      <p:sp>
        <p:nvSpPr>
          <p:cNvPr id="8" name="TextBox 7"/>
          <p:cNvSpPr txBox="1"/>
          <p:nvPr/>
        </p:nvSpPr>
        <p:spPr>
          <a:xfrm>
            <a:off x="5790092" y="1339334"/>
            <a:ext cx="1442223" cy="369332"/>
          </a:xfrm>
          <a:prstGeom prst="rect">
            <a:avLst/>
          </a:prstGeom>
          <a:noFill/>
        </p:spPr>
        <p:txBody>
          <a:bodyPr wrap="square" rtlCol="0">
            <a:spAutoFit/>
          </a:bodyPr>
          <a:lstStyle/>
          <a:p>
            <a:pPr algn="ctr"/>
            <a:r>
              <a:rPr lang="en-US" dirty="0" smtClean="0"/>
              <a:t>Insert 49</a:t>
            </a:r>
            <a:endParaRPr lang="en-US" dirty="0"/>
          </a:p>
        </p:txBody>
      </p:sp>
      <p:grpSp>
        <p:nvGrpSpPr>
          <p:cNvPr id="9" name="Group 8"/>
          <p:cNvGrpSpPr/>
          <p:nvPr/>
        </p:nvGrpSpPr>
        <p:grpSpPr>
          <a:xfrm>
            <a:off x="236933" y="1883683"/>
            <a:ext cx="3152652" cy="1661624"/>
            <a:chOff x="5077577" y="4983241"/>
            <a:chExt cx="3152652" cy="1661624"/>
          </a:xfrm>
        </p:grpSpPr>
        <p:cxnSp>
          <p:nvCxnSpPr>
            <p:cNvPr id="10" name="Straight Connector 9"/>
            <p:cNvCxnSpPr>
              <a:stCxn id="17" idx="7"/>
              <a:endCxn id="15" idx="3"/>
            </p:cNvCxnSpPr>
            <p:nvPr/>
          </p:nvCxnSpPr>
          <p:spPr>
            <a:xfrm flipV="1">
              <a:off x="6003007" y="5553774"/>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778413" y="5553774"/>
              <a:ext cx="1451816" cy="1072446"/>
              <a:chOff x="6778413" y="5553774"/>
              <a:chExt cx="1451816" cy="1072446"/>
            </a:xfrm>
          </p:grpSpPr>
          <p:grpSp>
            <p:nvGrpSpPr>
              <p:cNvPr id="31" name="Group 30"/>
              <p:cNvGrpSpPr/>
              <p:nvPr/>
            </p:nvGrpSpPr>
            <p:grpSpPr>
              <a:xfrm>
                <a:off x="6778413" y="5750591"/>
                <a:ext cx="1451816" cy="875629"/>
                <a:chOff x="5008126" y="3303339"/>
                <a:chExt cx="1451816" cy="875629"/>
              </a:xfrm>
            </p:grpSpPr>
            <p:grpSp>
              <p:nvGrpSpPr>
                <p:cNvPr id="33" name="Group 32"/>
                <p:cNvGrpSpPr/>
                <p:nvPr/>
              </p:nvGrpSpPr>
              <p:grpSpPr>
                <a:xfrm flipH="1">
                  <a:off x="5008126" y="3898231"/>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4" name="Oval 33"/>
                <p:cNvSpPr/>
                <p:nvPr/>
              </p:nvSpPr>
              <p:spPr>
                <a:xfrm>
                  <a:off x="5405172" y="3303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35" name="Group 34"/>
                <p:cNvGrpSpPr/>
                <p:nvPr/>
              </p:nvGrpSpPr>
              <p:grpSpPr>
                <a:xfrm>
                  <a:off x="5965309" y="3898231"/>
                  <a:ext cx="494633" cy="280737"/>
                  <a:chOff x="1577473" y="3676315"/>
                  <a:chExt cx="494633" cy="280737"/>
                </a:xfrm>
              </p:grpSpPr>
              <p:cxnSp>
                <p:nvCxnSpPr>
                  <p:cNvPr id="36" name="Straight Connector 3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1590842" y="3823372"/>
                    <a:ext cx="481264" cy="133680"/>
                    <a:chOff x="1577473" y="3997156"/>
                    <a:chExt cx="481264" cy="133680"/>
                  </a:xfrm>
                </p:grpSpPr>
                <p:cxnSp>
                  <p:nvCxnSpPr>
                    <p:cNvPr id="38" name="Straight Connector 3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2" name="Straight Connector 31"/>
              <p:cNvCxnSpPr>
                <a:stCxn id="15" idx="5"/>
                <a:endCxn id="34" idx="1"/>
              </p:cNvCxnSpPr>
              <p:nvPr/>
            </p:nvCxnSpPr>
            <p:spPr>
              <a:xfrm>
                <a:off x="6854321" y="5553774"/>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077577" y="5753521"/>
              <a:ext cx="1450227" cy="891344"/>
              <a:chOff x="3207463" y="5441853"/>
              <a:chExt cx="1450227" cy="891344"/>
            </a:xfrm>
          </p:grpSpPr>
          <p:sp>
            <p:nvSpPr>
              <p:cNvPr id="17" name="Oval 16"/>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8" name="Group 17"/>
              <p:cNvGrpSpPr/>
              <p:nvPr/>
            </p:nvGrpSpPr>
            <p:grpSpPr>
              <a:xfrm>
                <a:off x="4163057" y="6041263"/>
                <a:ext cx="494633" cy="280737"/>
                <a:chOff x="1577473" y="3676315"/>
                <a:chExt cx="494633" cy="280737"/>
              </a:xfrm>
            </p:grpSpPr>
            <p:cxnSp>
              <p:nvCxnSpPr>
                <p:cNvPr id="26" name="Straight Connector 2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590842" y="3823372"/>
                  <a:ext cx="481264" cy="133680"/>
                  <a:chOff x="1577473" y="3997156"/>
                  <a:chExt cx="481264" cy="133680"/>
                </a:xfrm>
              </p:grpSpPr>
              <p:cxnSp>
                <p:nvCxnSpPr>
                  <p:cNvPr id="28" name="Straight Connector 2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3207463" y="6052460"/>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5" name="Oval 14"/>
            <p:cNvSpPr/>
            <p:nvPr/>
          </p:nvSpPr>
          <p:spPr>
            <a:xfrm>
              <a:off x="6283788" y="498324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sp>
        <p:nvSpPr>
          <p:cNvPr id="46" name="TextBox 45"/>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a:t>
            </a:r>
            <a:r>
              <a:rPr lang="en-US" sz="2400" dirty="0" smtClean="0">
                <a:solidFill>
                  <a:srgbClr val="008000"/>
                </a:solidFill>
              </a:rPr>
              <a:t> 50</a:t>
            </a:r>
            <a:r>
              <a:rPr lang="en-US" sz="2400" dirty="0" smtClean="0"/>
              <a:t>, </a:t>
            </a:r>
            <a:r>
              <a:rPr lang="en-US" sz="2400" b="1" dirty="0" smtClean="0">
                <a:solidFill>
                  <a:srgbClr val="FF0000"/>
                </a:solidFill>
              </a:rPr>
              <a:t>49</a:t>
            </a:r>
            <a:r>
              <a:rPr lang="en-US" sz="2400" dirty="0" smtClean="0"/>
              <a:t>, 43, 52, 47, 45</a:t>
            </a:r>
            <a:endParaRPr lang="en-US" sz="2400" dirty="0"/>
          </a:p>
        </p:txBody>
      </p:sp>
      <p:grpSp>
        <p:nvGrpSpPr>
          <p:cNvPr id="98" name="Group 97"/>
          <p:cNvGrpSpPr/>
          <p:nvPr/>
        </p:nvGrpSpPr>
        <p:grpSpPr>
          <a:xfrm>
            <a:off x="5000458" y="1891202"/>
            <a:ext cx="3152652" cy="2466701"/>
            <a:chOff x="5000458" y="1891202"/>
            <a:chExt cx="3152652" cy="2466701"/>
          </a:xfrm>
        </p:grpSpPr>
        <p:grpSp>
          <p:nvGrpSpPr>
            <p:cNvPr id="97" name="Group 96"/>
            <p:cNvGrpSpPr/>
            <p:nvPr/>
          </p:nvGrpSpPr>
          <p:grpSpPr>
            <a:xfrm>
              <a:off x="6777202" y="2461735"/>
              <a:ext cx="1375908" cy="1072446"/>
              <a:chOff x="6777202" y="2461735"/>
              <a:chExt cx="1375908" cy="1072446"/>
            </a:xfrm>
          </p:grpSpPr>
          <p:sp>
            <p:nvSpPr>
              <p:cNvPr id="68" name="Oval 67"/>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9" name="Group 68"/>
              <p:cNvGrpSpPr/>
              <p:nvPr/>
            </p:nvGrpSpPr>
            <p:grpSpPr>
              <a:xfrm>
                <a:off x="7658477" y="3253444"/>
                <a:ext cx="494633" cy="280737"/>
                <a:chOff x="1577473" y="3676315"/>
                <a:chExt cx="494633" cy="280737"/>
              </a:xfrm>
            </p:grpSpPr>
            <p:cxnSp>
              <p:nvCxnSpPr>
                <p:cNvPr id="70" name="Straight Connector 6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90842" y="3823372"/>
                  <a:ext cx="481264" cy="133680"/>
                  <a:chOff x="1577473" y="3997156"/>
                  <a:chExt cx="481264" cy="133680"/>
                </a:xfrm>
              </p:grpSpPr>
              <p:cxnSp>
                <p:nvCxnSpPr>
                  <p:cNvPr id="72" name="Straight Connector 7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66" name="Straight Connector 65"/>
              <p:cNvCxnSpPr>
                <a:stCxn id="51" idx="5"/>
                <a:endCxn id="68"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5000458" y="2461735"/>
              <a:ext cx="1450227" cy="1091091"/>
              <a:chOff x="5000458" y="2461735"/>
              <a:chExt cx="1450227" cy="1091091"/>
            </a:xfrm>
          </p:grpSpPr>
          <p:cxnSp>
            <p:nvCxnSpPr>
              <p:cNvPr id="48" name="Straight Connector 47"/>
              <p:cNvCxnSpPr>
                <a:stCxn id="52" idx="7"/>
                <a:endCxn id="51"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5000458" y="2661482"/>
                <a:ext cx="1450227" cy="891344"/>
                <a:chOff x="3207463" y="5441853"/>
                <a:chExt cx="1450227" cy="891344"/>
              </a:xfrm>
            </p:grpSpPr>
            <p:sp>
              <p:nvSpPr>
                <p:cNvPr id="52" name="Oval 51"/>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3" name="Group 52"/>
                <p:cNvGrpSpPr/>
                <p:nvPr/>
              </p:nvGrpSpPr>
              <p:grpSpPr>
                <a:xfrm>
                  <a:off x="4163057" y="6041263"/>
                  <a:ext cx="494633" cy="280737"/>
                  <a:chOff x="1577473" y="3676315"/>
                  <a:chExt cx="494633" cy="280737"/>
                </a:xfrm>
              </p:grpSpPr>
              <p:cxnSp>
                <p:nvCxnSpPr>
                  <p:cNvPr id="60" name="Straight Connector 5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590842" y="3823372"/>
                    <a:ext cx="481264" cy="133680"/>
                    <a:chOff x="1577473" y="3997156"/>
                    <a:chExt cx="481264" cy="133680"/>
                  </a:xfrm>
                </p:grpSpPr>
                <p:cxnSp>
                  <p:nvCxnSpPr>
                    <p:cNvPr id="62" name="Straight Connector 6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4" name="Group 53"/>
                <p:cNvGrpSpPr/>
                <p:nvPr/>
              </p:nvGrpSpPr>
              <p:grpSpPr>
                <a:xfrm flipH="1">
                  <a:off x="3207463" y="6052460"/>
                  <a:ext cx="494633" cy="280737"/>
                  <a:chOff x="1577473" y="3676315"/>
                  <a:chExt cx="494633" cy="280737"/>
                </a:xfrm>
              </p:grpSpPr>
              <p:cxnSp>
                <p:nvCxnSpPr>
                  <p:cNvPr id="55" name="Straight Connector 5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1590842" y="3823372"/>
                    <a:ext cx="481264" cy="133680"/>
                    <a:chOff x="1577473" y="3997156"/>
                    <a:chExt cx="481264" cy="133680"/>
                  </a:xfrm>
                </p:grpSpPr>
                <p:cxnSp>
                  <p:nvCxnSpPr>
                    <p:cNvPr id="57" name="Straight Connector 5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51" name="Oval 50"/>
            <p:cNvSpPr/>
            <p:nvPr/>
          </p:nvSpPr>
          <p:spPr>
            <a:xfrm>
              <a:off x="6206669" y="18912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81" name="Group 80"/>
            <p:cNvGrpSpPr/>
            <p:nvPr/>
          </p:nvGrpSpPr>
          <p:grpSpPr>
            <a:xfrm>
              <a:off x="5931443" y="3266812"/>
              <a:ext cx="1450227" cy="1091091"/>
              <a:chOff x="5000458" y="2461735"/>
              <a:chExt cx="1450227" cy="1091091"/>
            </a:xfrm>
          </p:grpSpPr>
          <p:cxnSp>
            <p:nvCxnSpPr>
              <p:cNvPr id="82" name="Straight Connector 81"/>
              <p:cNvCxnSpPr>
                <a:stCxn id="84"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5000458" y="2661482"/>
                <a:ext cx="1450227" cy="891344"/>
                <a:chOff x="3207463" y="5441853"/>
                <a:chExt cx="1450227" cy="891344"/>
              </a:xfrm>
            </p:grpSpPr>
            <p:sp>
              <p:nvSpPr>
                <p:cNvPr id="84" name="Oval 83"/>
                <p:cNvSpPr/>
                <p:nvPr/>
              </p:nvSpPr>
              <p:spPr>
                <a:xfrm>
                  <a:off x="3562360" y="5441853"/>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85" name="Group 84"/>
                <p:cNvGrpSpPr/>
                <p:nvPr/>
              </p:nvGrpSpPr>
              <p:grpSpPr>
                <a:xfrm>
                  <a:off x="4163057" y="6041263"/>
                  <a:ext cx="494633" cy="280737"/>
                  <a:chOff x="1577473" y="3676315"/>
                  <a:chExt cx="494633" cy="280737"/>
                </a:xfrm>
              </p:grpSpPr>
              <p:cxnSp>
                <p:nvCxnSpPr>
                  <p:cNvPr id="92" name="Straight Connector 9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1590842" y="3823372"/>
                    <a:ext cx="481264" cy="133680"/>
                    <a:chOff x="1577473" y="3997156"/>
                    <a:chExt cx="481264" cy="133680"/>
                  </a:xfrm>
                </p:grpSpPr>
                <p:cxnSp>
                  <p:nvCxnSpPr>
                    <p:cNvPr id="94" name="Straight Connector 9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86" name="Group 85"/>
                <p:cNvGrpSpPr/>
                <p:nvPr/>
              </p:nvGrpSpPr>
              <p:grpSpPr>
                <a:xfrm flipH="1">
                  <a:off x="3207463" y="6052460"/>
                  <a:ext cx="494633" cy="280737"/>
                  <a:chOff x="1577473" y="3676315"/>
                  <a:chExt cx="494633" cy="280737"/>
                </a:xfrm>
              </p:grpSpPr>
              <p:cxnSp>
                <p:nvCxnSpPr>
                  <p:cNvPr id="87" name="Straight Connector 8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590842" y="3823372"/>
                    <a:ext cx="481264" cy="133680"/>
                    <a:chOff x="1577473" y="3997156"/>
                    <a:chExt cx="481264" cy="133680"/>
                  </a:xfrm>
                </p:grpSpPr>
                <p:cxnSp>
                  <p:nvCxnSpPr>
                    <p:cNvPr id="89" name="Straight Connector 8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Tree>
    <p:extLst>
      <p:ext uri="{BB962C8B-B14F-4D97-AF65-F5344CB8AC3E}">
        <p14:creationId xmlns:p14="http://schemas.microsoft.com/office/powerpoint/2010/main" val="14133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1000" fill="hold"/>
                                        <p:tgtEl>
                                          <p:spTgt spid="98"/>
                                        </p:tgtEl>
                                        <p:attrNameLst>
                                          <p:attrName>ppt_w</p:attrName>
                                        </p:attrNameLst>
                                      </p:cBhvr>
                                      <p:tavLst>
                                        <p:tav tm="0">
                                          <p:val>
                                            <p:fltVal val="0"/>
                                          </p:val>
                                        </p:tav>
                                        <p:tav tm="100000">
                                          <p:val>
                                            <p:strVal val="#ppt_w"/>
                                          </p:val>
                                        </p:tav>
                                      </p:tavLst>
                                    </p:anim>
                                    <p:anim calcmode="lin" valueType="num">
                                      <p:cBhvr>
                                        <p:cTn id="8" dur="1000" fill="hold"/>
                                        <p:tgtEl>
                                          <p:spTgt spid="98"/>
                                        </p:tgtEl>
                                        <p:attrNameLst>
                                          <p:attrName>ppt_h</p:attrName>
                                        </p:attrNameLst>
                                      </p:cBhvr>
                                      <p:tavLst>
                                        <p:tav tm="0">
                                          <p:val>
                                            <p:fltVal val="0"/>
                                          </p:val>
                                        </p:tav>
                                        <p:tav tm="100000">
                                          <p:val>
                                            <p:strVal val="#ppt_h"/>
                                          </p:val>
                                        </p:tav>
                                      </p:tavLst>
                                    </p:anim>
                                    <p:anim calcmode="lin" valueType="num">
                                      <p:cBhvr>
                                        <p:cTn id="9" dur="1000" fill="hold"/>
                                        <p:tgtEl>
                                          <p:spTgt spid="98"/>
                                        </p:tgtEl>
                                        <p:attrNameLst>
                                          <p:attrName>style.rotation</p:attrName>
                                        </p:attrNameLst>
                                      </p:cBhvr>
                                      <p:tavLst>
                                        <p:tav tm="0">
                                          <p:val>
                                            <p:fltVal val="90"/>
                                          </p:val>
                                        </p:tav>
                                        <p:tav tm="100000">
                                          <p:val>
                                            <p:fltVal val="0"/>
                                          </p:val>
                                        </p:tav>
                                      </p:tavLst>
                                    </p:anim>
                                    <p:animEffect transition="in" filter="fade">
                                      <p:cBhvr>
                                        <p:cTn id="10"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31</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a:t>
            </a:r>
            <a:r>
              <a:rPr lang="en-US" sz="2400" dirty="0" smtClean="0"/>
              <a:t>,</a:t>
            </a:r>
            <a:r>
              <a:rPr lang="en-US" sz="2400" b="1" dirty="0" smtClean="0">
                <a:solidFill>
                  <a:srgbClr val="FF0000"/>
                </a:solidFill>
              </a:rPr>
              <a:t> 43</a:t>
            </a:r>
            <a:r>
              <a:rPr lang="en-US" sz="2400" dirty="0" smtClean="0"/>
              <a:t>, 52, 47, 45</a:t>
            </a:r>
            <a:endParaRPr lang="en-US" sz="2400" dirty="0"/>
          </a:p>
        </p:txBody>
      </p:sp>
      <p:grpSp>
        <p:nvGrpSpPr>
          <p:cNvPr id="9" name="Group 8"/>
          <p:cNvGrpSpPr/>
          <p:nvPr/>
        </p:nvGrpSpPr>
        <p:grpSpPr>
          <a:xfrm>
            <a:off x="457200" y="1757522"/>
            <a:ext cx="3152652" cy="2466701"/>
            <a:chOff x="5000458" y="1891202"/>
            <a:chExt cx="3152652" cy="2466701"/>
          </a:xfrm>
        </p:grpSpPr>
        <p:grpSp>
          <p:nvGrpSpPr>
            <p:cNvPr id="10" name="Group 9"/>
            <p:cNvGrpSpPr/>
            <p:nvPr/>
          </p:nvGrpSpPr>
          <p:grpSpPr>
            <a:xfrm>
              <a:off x="6777202" y="2461735"/>
              <a:ext cx="1375908" cy="1072446"/>
              <a:chOff x="6777202" y="2461735"/>
              <a:chExt cx="1375908" cy="1072446"/>
            </a:xfrm>
          </p:grpSpPr>
          <p:sp>
            <p:nvSpPr>
              <p:cNvPr id="44" name="Oval 43"/>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45" name="Group 44"/>
              <p:cNvGrpSpPr/>
              <p:nvPr/>
            </p:nvGrpSpPr>
            <p:grpSpPr>
              <a:xfrm>
                <a:off x="7658477" y="3253444"/>
                <a:ext cx="494633" cy="280737"/>
                <a:chOff x="1577473" y="3676315"/>
                <a:chExt cx="494633" cy="280737"/>
              </a:xfrm>
            </p:grpSpPr>
            <p:cxnSp>
              <p:nvCxnSpPr>
                <p:cNvPr id="47" name="Straight Connector 4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590842" y="3823372"/>
                  <a:ext cx="481264" cy="133680"/>
                  <a:chOff x="1577473" y="3997156"/>
                  <a:chExt cx="481264" cy="133680"/>
                </a:xfrm>
              </p:grpSpPr>
              <p:cxnSp>
                <p:nvCxnSpPr>
                  <p:cNvPr id="49" name="Straight Connector 4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6" name="Straight Connector 45"/>
              <p:cNvCxnSpPr>
                <a:stCxn id="12" idx="5"/>
                <a:endCxn id="44"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000458" y="2461735"/>
              <a:ext cx="1450227" cy="1091091"/>
              <a:chOff x="5000458" y="2461735"/>
              <a:chExt cx="1450227" cy="1091091"/>
            </a:xfrm>
          </p:grpSpPr>
          <p:cxnSp>
            <p:nvCxnSpPr>
              <p:cNvPr id="29" name="Straight Connector 28"/>
              <p:cNvCxnSpPr>
                <a:stCxn id="31" idx="7"/>
                <a:endCxn id="12"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000458" y="2661482"/>
                <a:ext cx="1450227" cy="891344"/>
                <a:chOff x="3207463" y="5441853"/>
                <a:chExt cx="1450227" cy="891344"/>
              </a:xfrm>
            </p:grpSpPr>
            <p:sp>
              <p:nvSpPr>
                <p:cNvPr id="31" name="Oval 3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32" name="Group 31"/>
                <p:cNvGrpSpPr/>
                <p:nvPr/>
              </p:nvGrpSpPr>
              <p:grpSpPr>
                <a:xfrm>
                  <a:off x="4163057" y="6041263"/>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3" name="Group 32"/>
                <p:cNvGrpSpPr/>
                <p:nvPr/>
              </p:nvGrpSpPr>
              <p:grpSpPr>
                <a:xfrm flipH="1">
                  <a:off x="3207463" y="6052460"/>
                  <a:ext cx="494633" cy="280737"/>
                  <a:chOff x="1577473" y="3676315"/>
                  <a:chExt cx="494633" cy="280737"/>
                </a:xfrm>
              </p:grpSpPr>
              <p:cxnSp>
                <p:nvCxnSpPr>
                  <p:cNvPr id="34" name="Straight Connector 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590842" y="3823372"/>
                    <a:ext cx="481264" cy="133680"/>
                    <a:chOff x="1577473" y="3997156"/>
                    <a:chExt cx="481264" cy="133680"/>
                  </a:xfrm>
                </p:grpSpPr>
                <p:cxnSp>
                  <p:nvCxnSpPr>
                    <p:cNvPr id="36" name="Straight Connector 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2" name="Oval 11"/>
            <p:cNvSpPr/>
            <p:nvPr/>
          </p:nvSpPr>
          <p:spPr>
            <a:xfrm>
              <a:off x="6206669" y="18912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 name="Group 12"/>
            <p:cNvGrpSpPr/>
            <p:nvPr/>
          </p:nvGrpSpPr>
          <p:grpSpPr>
            <a:xfrm>
              <a:off x="5931443" y="3266812"/>
              <a:ext cx="1450227" cy="1091091"/>
              <a:chOff x="5000458" y="2461735"/>
              <a:chExt cx="1450227" cy="1091091"/>
            </a:xfrm>
          </p:grpSpPr>
          <p:cxnSp>
            <p:nvCxnSpPr>
              <p:cNvPr id="14" name="Straight Connector 13"/>
              <p:cNvCxnSpPr>
                <a:stCxn id="16"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5000458" y="2661482"/>
                <a:ext cx="1450227" cy="891344"/>
                <a:chOff x="3207463" y="5441853"/>
                <a:chExt cx="1450227" cy="891344"/>
              </a:xfrm>
            </p:grpSpPr>
            <p:sp>
              <p:nvSpPr>
                <p:cNvPr id="16" name="Oval 15"/>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7" name="Group 16"/>
                <p:cNvGrpSpPr/>
                <p:nvPr/>
              </p:nvGrpSpPr>
              <p:grpSpPr>
                <a:xfrm>
                  <a:off x="4163057" y="6041263"/>
                  <a:ext cx="494633" cy="280737"/>
                  <a:chOff x="1577473" y="3676315"/>
                  <a:chExt cx="494633" cy="280737"/>
                </a:xfrm>
              </p:grpSpPr>
              <p:cxnSp>
                <p:nvCxnSpPr>
                  <p:cNvPr id="24" name="Straight Connector 2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1590842" y="3823372"/>
                    <a:ext cx="481264" cy="133680"/>
                    <a:chOff x="1577473" y="3997156"/>
                    <a:chExt cx="481264" cy="133680"/>
                  </a:xfrm>
                </p:grpSpPr>
                <p:cxnSp>
                  <p:nvCxnSpPr>
                    <p:cNvPr id="26" name="Straight Connector 2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8" name="Group 17"/>
                <p:cNvGrpSpPr/>
                <p:nvPr/>
              </p:nvGrpSpPr>
              <p:grpSpPr>
                <a:xfrm flipH="1">
                  <a:off x="3207463" y="6052460"/>
                  <a:ext cx="494633" cy="280737"/>
                  <a:chOff x="1577473" y="3676315"/>
                  <a:chExt cx="494633" cy="280737"/>
                </a:xfrm>
              </p:grpSpPr>
              <p:cxnSp>
                <p:nvCxnSpPr>
                  <p:cNvPr id="19" name="Straight Connector 1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1590842" y="3823372"/>
                    <a:ext cx="481264" cy="133680"/>
                    <a:chOff x="1577473" y="3997156"/>
                    <a:chExt cx="481264" cy="133680"/>
                  </a:xfrm>
                </p:grpSpPr>
                <p:cxnSp>
                  <p:nvCxnSpPr>
                    <p:cNvPr id="21" name="Straight Connector 2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95" name="TextBox 94"/>
          <p:cNvSpPr txBox="1"/>
          <p:nvPr/>
        </p:nvSpPr>
        <p:spPr>
          <a:xfrm>
            <a:off x="5790092" y="1633430"/>
            <a:ext cx="1442223" cy="369332"/>
          </a:xfrm>
          <a:prstGeom prst="rect">
            <a:avLst/>
          </a:prstGeom>
          <a:noFill/>
        </p:spPr>
        <p:txBody>
          <a:bodyPr wrap="square" rtlCol="0">
            <a:spAutoFit/>
          </a:bodyPr>
          <a:lstStyle/>
          <a:p>
            <a:pPr algn="ctr"/>
            <a:r>
              <a:rPr lang="en-US" dirty="0" smtClean="0"/>
              <a:t>Insert 43</a:t>
            </a:r>
            <a:endParaRPr lang="en-US" dirty="0"/>
          </a:p>
        </p:txBody>
      </p:sp>
      <p:grpSp>
        <p:nvGrpSpPr>
          <p:cNvPr id="113" name="Group 112"/>
          <p:cNvGrpSpPr/>
          <p:nvPr/>
        </p:nvGrpSpPr>
        <p:grpSpPr>
          <a:xfrm>
            <a:off x="4979714" y="2197416"/>
            <a:ext cx="3152652" cy="3199017"/>
            <a:chOff x="4979714" y="2197416"/>
            <a:chExt cx="3152652" cy="3199017"/>
          </a:xfrm>
        </p:grpSpPr>
        <p:grpSp>
          <p:nvGrpSpPr>
            <p:cNvPr id="53" name="Group 52"/>
            <p:cNvGrpSpPr/>
            <p:nvPr/>
          </p:nvGrpSpPr>
          <p:grpSpPr>
            <a:xfrm>
              <a:off x="6756458" y="2767949"/>
              <a:ext cx="1375908" cy="1072446"/>
              <a:chOff x="6777202" y="2461735"/>
              <a:chExt cx="1375908" cy="1072446"/>
            </a:xfrm>
          </p:grpSpPr>
          <p:sp>
            <p:nvSpPr>
              <p:cNvPr id="87" name="Oval 86"/>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88" name="Group 87"/>
              <p:cNvGrpSpPr/>
              <p:nvPr/>
            </p:nvGrpSpPr>
            <p:grpSpPr>
              <a:xfrm>
                <a:off x="7658477" y="3253444"/>
                <a:ext cx="494633" cy="280737"/>
                <a:chOff x="1577473" y="3676315"/>
                <a:chExt cx="494633" cy="280737"/>
              </a:xfrm>
            </p:grpSpPr>
            <p:cxnSp>
              <p:nvCxnSpPr>
                <p:cNvPr id="90" name="Straight Connector 8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1590842" y="3823372"/>
                  <a:ext cx="481264" cy="133680"/>
                  <a:chOff x="1577473" y="3997156"/>
                  <a:chExt cx="481264" cy="133680"/>
                </a:xfrm>
              </p:grpSpPr>
              <p:cxnSp>
                <p:nvCxnSpPr>
                  <p:cNvPr id="92" name="Straight Connector 9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89" name="Straight Connector 88"/>
              <p:cNvCxnSpPr>
                <a:stCxn id="55" idx="5"/>
                <a:endCxn id="87"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4979714" y="2767949"/>
              <a:ext cx="1450227" cy="1091091"/>
              <a:chOff x="5000458" y="2461735"/>
              <a:chExt cx="1450227" cy="1091091"/>
            </a:xfrm>
          </p:grpSpPr>
          <p:cxnSp>
            <p:nvCxnSpPr>
              <p:cNvPr id="72" name="Straight Connector 71"/>
              <p:cNvCxnSpPr>
                <a:stCxn id="74" idx="7"/>
                <a:endCxn id="55"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000458" y="2661482"/>
                <a:ext cx="1450227" cy="891344"/>
                <a:chOff x="3207463" y="5441853"/>
                <a:chExt cx="1450227" cy="891344"/>
              </a:xfrm>
            </p:grpSpPr>
            <p:sp>
              <p:nvSpPr>
                <p:cNvPr id="74" name="Oval 73"/>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75" name="Group 74"/>
                <p:cNvGrpSpPr/>
                <p:nvPr/>
              </p:nvGrpSpPr>
              <p:grpSpPr>
                <a:xfrm>
                  <a:off x="4163057" y="6041263"/>
                  <a:ext cx="494633" cy="280737"/>
                  <a:chOff x="1577473" y="3676315"/>
                  <a:chExt cx="494633" cy="280737"/>
                </a:xfrm>
              </p:grpSpPr>
              <p:cxnSp>
                <p:nvCxnSpPr>
                  <p:cNvPr id="82" name="Straight Connector 8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1590842" y="3823372"/>
                    <a:ext cx="481264" cy="133680"/>
                    <a:chOff x="1577473" y="3997156"/>
                    <a:chExt cx="481264" cy="133680"/>
                  </a:xfrm>
                </p:grpSpPr>
                <p:cxnSp>
                  <p:nvCxnSpPr>
                    <p:cNvPr id="84" name="Straight Connector 8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6" name="Group 75"/>
                <p:cNvGrpSpPr/>
                <p:nvPr/>
              </p:nvGrpSpPr>
              <p:grpSpPr>
                <a:xfrm flipH="1">
                  <a:off x="3207463" y="6052460"/>
                  <a:ext cx="494633" cy="280737"/>
                  <a:chOff x="1577473" y="3676315"/>
                  <a:chExt cx="494633" cy="280737"/>
                </a:xfrm>
              </p:grpSpPr>
              <p:cxnSp>
                <p:nvCxnSpPr>
                  <p:cNvPr id="77" name="Straight Connector 7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590842" y="3823372"/>
                    <a:ext cx="481264" cy="133680"/>
                    <a:chOff x="1577473" y="3997156"/>
                    <a:chExt cx="481264" cy="133680"/>
                  </a:xfrm>
                </p:grpSpPr>
                <p:cxnSp>
                  <p:nvCxnSpPr>
                    <p:cNvPr id="79" name="Straight Connector 7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55" name="Oval 54"/>
            <p:cNvSpPr/>
            <p:nvPr/>
          </p:nvSpPr>
          <p:spPr>
            <a:xfrm>
              <a:off x="6185925" y="21974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2" name="Group 111"/>
            <p:cNvGrpSpPr/>
            <p:nvPr/>
          </p:nvGrpSpPr>
          <p:grpSpPr>
            <a:xfrm>
              <a:off x="6265596" y="3573026"/>
              <a:ext cx="1095330" cy="1079894"/>
              <a:chOff x="6265596" y="3573026"/>
              <a:chExt cx="1095330" cy="1079894"/>
            </a:xfrm>
          </p:grpSpPr>
          <p:cxnSp>
            <p:nvCxnSpPr>
              <p:cNvPr id="57" name="Straight Connector 56"/>
              <p:cNvCxnSpPr>
                <a:stCxn id="59" idx="7"/>
              </p:cNvCxnSpPr>
              <p:nvPr/>
            </p:nvCxnSpPr>
            <p:spPr>
              <a:xfrm flipV="1">
                <a:off x="6836129" y="3573026"/>
                <a:ext cx="378669" cy="297635"/>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265596" y="377277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60" name="Group 59"/>
              <p:cNvGrpSpPr/>
              <p:nvPr/>
            </p:nvGrpSpPr>
            <p:grpSpPr>
              <a:xfrm>
                <a:off x="6866293" y="4372183"/>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6" name="Group 95"/>
            <p:cNvGrpSpPr/>
            <p:nvPr/>
          </p:nvGrpSpPr>
          <p:grpSpPr>
            <a:xfrm>
              <a:off x="5061534" y="4305342"/>
              <a:ext cx="1450227" cy="1091091"/>
              <a:chOff x="5000458" y="2461735"/>
              <a:chExt cx="1450227" cy="1091091"/>
            </a:xfrm>
          </p:grpSpPr>
          <p:cxnSp>
            <p:nvCxnSpPr>
              <p:cNvPr id="97" name="Straight Connector 96"/>
              <p:cNvCxnSpPr>
                <a:stCxn id="99"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5000458" y="2661482"/>
                <a:ext cx="1450227" cy="891344"/>
                <a:chOff x="3207463" y="5441853"/>
                <a:chExt cx="1450227" cy="891344"/>
              </a:xfrm>
            </p:grpSpPr>
            <p:sp>
              <p:nvSpPr>
                <p:cNvPr id="99" name="Oval 98"/>
                <p:cNvSpPr/>
                <p:nvPr/>
              </p:nvSpPr>
              <p:spPr>
                <a:xfrm>
                  <a:off x="3562360" y="5441853"/>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00" name="Group 99"/>
                <p:cNvGrpSpPr/>
                <p:nvPr/>
              </p:nvGrpSpPr>
              <p:grpSpPr>
                <a:xfrm>
                  <a:off x="4163057" y="6041263"/>
                  <a:ext cx="494633" cy="280737"/>
                  <a:chOff x="1577473" y="3676315"/>
                  <a:chExt cx="494633" cy="280737"/>
                </a:xfrm>
              </p:grpSpPr>
              <p:cxnSp>
                <p:nvCxnSpPr>
                  <p:cNvPr id="107" name="Straight Connector 10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8" name="Group 107"/>
                  <p:cNvGrpSpPr/>
                  <p:nvPr/>
                </p:nvGrpSpPr>
                <p:grpSpPr>
                  <a:xfrm>
                    <a:off x="1590842" y="3823372"/>
                    <a:ext cx="481264" cy="133680"/>
                    <a:chOff x="1577473" y="3997156"/>
                    <a:chExt cx="481264" cy="133680"/>
                  </a:xfrm>
                </p:grpSpPr>
                <p:cxnSp>
                  <p:nvCxnSpPr>
                    <p:cNvPr id="109" name="Straight Connector 10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1" name="Group 100"/>
                <p:cNvGrpSpPr/>
                <p:nvPr/>
              </p:nvGrpSpPr>
              <p:grpSpPr>
                <a:xfrm flipH="1">
                  <a:off x="3207463" y="6052460"/>
                  <a:ext cx="494633" cy="280737"/>
                  <a:chOff x="1577473" y="3676315"/>
                  <a:chExt cx="494633" cy="280737"/>
                </a:xfrm>
              </p:grpSpPr>
              <p:cxnSp>
                <p:nvCxnSpPr>
                  <p:cNvPr id="102" name="Straight Connector 10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1590842" y="3823372"/>
                    <a:ext cx="481264" cy="133680"/>
                    <a:chOff x="1577473" y="3997156"/>
                    <a:chExt cx="481264" cy="133680"/>
                  </a:xfrm>
                </p:grpSpPr>
                <p:cxnSp>
                  <p:nvCxnSpPr>
                    <p:cNvPr id="104" name="Straight Connector 10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114" name="TextBox 113"/>
          <p:cNvSpPr txBox="1"/>
          <p:nvPr/>
        </p:nvSpPr>
        <p:spPr>
          <a:xfrm>
            <a:off x="697831" y="5085788"/>
            <a:ext cx="3967747" cy="1477328"/>
          </a:xfrm>
          <a:prstGeom prst="rect">
            <a:avLst/>
          </a:prstGeom>
          <a:noFill/>
        </p:spPr>
        <p:txBody>
          <a:bodyPr wrap="square" rtlCol="0">
            <a:spAutoFit/>
          </a:bodyPr>
          <a:lstStyle/>
          <a:p>
            <a:r>
              <a:rPr lang="en-US" dirty="0" smtClean="0"/>
              <a:t>AVL tree becomes unbalance. Need to balance the AVL tree by a single right-rotate at node 50.</a:t>
            </a:r>
          </a:p>
          <a:p>
            <a:endParaRPr lang="en-US" dirty="0"/>
          </a:p>
          <a:p>
            <a:r>
              <a:rPr lang="en-US" dirty="0" smtClean="0"/>
              <a:t>Which are the X, Y, and Z nodes?</a:t>
            </a:r>
            <a:endParaRPr lang="en-US" dirty="0"/>
          </a:p>
        </p:txBody>
      </p:sp>
    </p:spTree>
    <p:extLst>
      <p:ext uri="{BB962C8B-B14F-4D97-AF65-F5344CB8AC3E}">
        <p14:creationId xmlns:p14="http://schemas.microsoft.com/office/powerpoint/2010/main" val="11654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
                                        <p:tgtEl>
                                          <p:spTgt spid="113"/>
                                        </p:tgtEl>
                                      </p:cBhvr>
                                    </p:animEffect>
                                    <p:anim calcmode="lin" valueType="num">
                                      <p:cBhvr>
                                        <p:cTn id="8" dur="400" fill="hold"/>
                                        <p:tgtEl>
                                          <p:spTgt spid="113"/>
                                        </p:tgtEl>
                                        <p:attrNameLst>
                                          <p:attrName>ppt_x</p:attrName>
                                        </p:attrNameLst>
                                      </p:cBhvr>
                                      <p:tavLst>
                                        <p:tav tm="0">
                                          <p:val>
                                            <p:strVal val="#ppt_x"/>
                                          </p:val>
                                        </p:tav>
                                        <p:tav tm="100000">
                                          <p:val>
                                            <p:strVal val="#ppt_x"/>
                                          </p:val>
                                        </p:tav>
                                      </p:tavLst>
                                    </p:anim>
                                    <p:anim calcmode="lin" valueType="num">
                                      <p:cBhvr>
                                        <p:cTn id="9" dur="400" fill="hold"/>
                                        <p:tgtEl>
                                          <p:spTgt spid="11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53" presetClass="entr" presetSubtype="16" fill="hold" grpId="0" nodeType="afterEffect">
                                  <p:stCondLst>
                                    <p:cond delay="1000"/>
                                  </p:stCondLst>
                                  <p:childTnLst>
                                    <p:set>
                                      <p:cBhvr>
                                        <p:cTn id="14" dur="1" fill="hold">
                                          <p:stCondLst>
                                            <p:cond delay="0"/>
                                          </p:stCondLst>
                                        </p:cTn>
                                        <p:tgtEl>
                                          <p:spTgt spid="114"/>
                                        </p:tgtEl>
                                        <p:attrNameLst>
                                          <p:attrName>style.visibility</p:attrName>
                                        </p:attrNameLst>
                                      </p:cBhvr>
                                      <p:to>
                                        <p:strVal val="visible"/>
                                      </p:to>
                                    </p:set>
                                    <p:anim calcmode="lin" valueType="num">
                                      <p:cBhvr>
                                        <p:cTn id="15" dur="500" fill="hold"/>
                                        <p:tgtEl>
                                          <p:spTgt spid="114"/>
                                        </p:tgtEl>
                                        <p:attrNameLst>
                                          <p:attrName>ppt_w</p:attrName>
                                        </p:attrNameLst>
                                      </p:cBhvr>
                                      <p:tavLst>
                                        <p:tav tm="0">
                                          <p:val>
                                            <p:fltVal val="0"/>
                                          </p:val>
                                        </p:tav>
                                        <p:tav tm="100000">
                                          <p:val>
                                            <p:strVal val="#ppt_w"/>
                                          </p:val>
                                        </p:tav>
                                      </p:tavLst>
                                    </p:anim>
                                    <p:anim calcmode="lin" valueType="num">
                                      <p:cBhvr>
                                        <p:cTn id="16" dur="500" fill="hold"/>
                                        <p:tgtEl>
                                          <p:spTgt spid="114"/>
                                        </p:tgtEl>
                                        <p:attrNameLst>
                                          <p:attrName>ppt_h</p:attrName>
                                        </p:attrNameLst>
                                      </p:cBhvr>
                                      <p:tavLst>
                                        <p:tav tm="0">
                                          <p:val>
                                            <p:fltVal val="0"/>
                                          </p:val>
                                        </p:tav>
                                        <p:tav tm="100000">
                                          <p:val>
                                            <p:strVal val="#ppt_h"/>
                                          </p:val>
                                        </p:tav>
                                      </p:tavLst>
                                    </p:anim>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32</a:t>
            </a:fld>
            <a:endParaRPr lang="en-US" dirty="0"/>
          </a:p>
        </p:txBody>
      </p:sp>
      <p:grpSp>
        <p:nvGrpSpPr>
          <p:cNvPr id="62" name="Group 61"/>
          <p:cNvGrpSpPr/>
          <p:nvPr/>
        </p:nvGrpSpPr>
        <p:grpSpPr>
          <a:xfrm>
            <a:off x="795398" y="1524000"/>
            <a:ext cx="3393283" cy="3199017"/>
            <a:chOff x="795398" y="1524000"/>
            <a:chExt cx="3393283" cy="3199017"/>
          </a:xfrm>
        </p:grpSpPr>
        <p:grpSp>
          <p:nvGrpSpPr>
            <p:cNvPr id="7" name="Group 6"/>
            <p:cNvGrpSpPr/>
            <p:nvPr/>
          </p:nvGrpSpPr>
          <p:grpSpPr>
            <a:xfrm>
              <a:off x="795398" y="1524000"/>
              <a:ext cx="3152652" cy="3199017"/>
              <a:chOff x="4979714" y="2197416"/>
              <a:chExt cx="3152652" cy="3199017"/>
            </a:xfrm>
          </p:grpSpPr>
          <p:grpSp>
            <p:nvGrpSpPr>
              <p:cNvPr id="8" name="Group 7"/>
              <p:cNvGrpSpPr/>
              <p:nvPr/>
            </p:nvGrpSpPr>
            <p:grpSpPr>
              <a:xfrm>
                <a:off x="6756458" y="2767949"/>
                <a:ext cx="1375908" cy="1072446"/>
                <a:chOff x="6777202" y="2461735"/>
                <a:chExt cx="1375908" cy="1072446"/>
              </a:xfrm>
            </p:grpSpPr>
            <p:sp>
              <p:nvSpPr>
                <p:cNvPr id="51" name="Oval 50"/>
                <p:cNvSpPr/>
                <p:nvPr/>
              </p:nvSpPr>
              <p:spPr>
                <a:xfrm>
                  <a:off x="7098340" y="265855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52" name="Group 51"/>
                <p:cNvGrpSpPr/>
                <p:nvPr/>
              </p:nvGrpSpPr>
              <p:grpSpPr>
                <a:xfrm>
                  <a:off x="7658477" y="3253444"/>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3" name="Straight Connector 52"/>
                <p:cNvCxnSpPr>
                  <a:stCxn id="10" idx="5"/>
                  <a:endCxn id="51"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4979714" y="2767949"/>
                <a:ext cx="1450227" cy="1091091"/>
                <a:chOff x="5000458" y="2461735"/>
                <a:chExt cx="1450227" cy="1091091"/>
              </a:xfrm>
            </p:grpSpPr>
            <p:cxnSp>
              <p:nvCxnSpPr>
                <p:cNvPr id="36" name="Straight Connector 35"/>
                <p:cNvCxnSpPr>
                  <a:stCxn id="38"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00458" y="2661482"/>
                  <a:ext cx="1450227" cy="891344"/>
                  <a:chOff x="3207463" y="5441853"/>
                  <a:chExt cx="1450227" cy="891344"/>
                </a:xfrm>
              </p:grpSpPr>
              <p:sp>
                <p:nvSpPr>
                  <p:cNvPr id="38" name="Oval 3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39" name="Group 38"/>
                  <p:cNvGrpSpPr/>
                  <p:nvPr/>
                </p:nvGrpSpPr>
                <p:grpSpPr>
                  <a:xfrm>
                    <a:off x="4163057" y="604126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flipH="1">
                    <a:off x="3207463" y="6052460"/>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6185925" y="21974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6265596" y="3573026"/>
                <a:ext cx="1095330" cy="1079894"/>
                <a:chOff x="6265596" y="3573026"/>
                <a:chExt cx="1095330" cy="1079894"/>
              </a:xfrm>
            </p:grpSpPr>
            <p:cxnSp>
              <p:nvCxnSpPr>
                <p:cNvPr id="28" name="Straight Connector 27"/>
                <p:cNvCxnSpPr>
                  <a:stCxn id="29" idx="7"/>
                </p:cNvCxnSpPr>
                <p:nvPr/>
              </p:nvCxnSpPr>
              <p:spPr>
                <a:xfrm flipV="1">
                  <a:off x="6836129" y="3573026"/>
                  <a:ext cx="378669" cy="297635"/>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265596" y="3772773"/>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30" name="Group 29"/>
                <p:cNvGrpSpPr/>
                <p:nvPr/>
              </p:nvGrpSpPr>
              <p:grpSpPr>
                <a:xfrm>
                  <a:off x="6866293" y="4372183"/>
                  <a:ext cx="494633" cy="280737"/>
                  <a:chOff x="1577473" y="3676315"/>
                  <a:chExt cx="494633" cy="280737"/>
                </a:xfrm>
              </p:grpSpPr>
              <p:cxnSp>
                <p:nvCxnSpPr>
                  <p:cNvPr id="31" name="Straight Connector 3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1590842" y="3823372"/>
                    <a:ext cx="481264" cy="133680"/>
                    <a:chOff x="1577473" y="3997156"/>
                    <a:chExt cx="481264" cy="133680"/>
                  </a:xfrm>
                </p:grpSpPr>
                <p:cxnSp>
                  <p:nvCxnSpPr>
                    <p:cNvPr id="33" name="Straight Connector 3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 name="Group 11"/>
              <p:cNvGrpSpPr/>
              <p:nvPr/>
            </p:nvGrpSpPr>
            <p:grpSpPr>
              <a:xfrm>
                <a:off x="5061534" y="4305342"/>
                <a:ext cx="1450227" cy="1091091"/>
                <a:chOff x="5000458" y="2461735"/>
                <a:chExt cx="1450227" cy="1091091"/>
              </a:xfrm>
            </p:grpSpPr>
            <p:cxnSp>
              <p:nvCxnSpPr>
                <p:cNvPr id="13" name="Straight Connector 12"/>
                <p:cNvCxnSpPr>
                  <a:stCxn id="15"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5000458" y="2661482"/>
                  <a:ext cx="1450227" cy="891344"/>
                  <a:chOff x="3207463" y="5441853"/>
                  <a:chExt cx="1450227" cy="891344"/>
                </a:xfrm>
              </p:grpSpPr>
              <p:sp>
                <p:nvSpPr>
                  <p:cNvPr id="15" name="Oval 14"/>
                  <p:cNvSpPr/>
                  <p:nvPr/>
                </p:nvSpPr>
                <p:spPr>
                  <a:xfrm>
                    <a:off x="3562360" y="5441853"/>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6" name="Group 15"/>
                  <p:cNvGrpSpPr/>
                  <p:nvPr/>
                </p:nvGrpSpPr>
                <p:grpSpPr>
                  <a:xfrm>
                    <a:off x="4163057" y="6041263"/>
                    <a:ext cx="494633" cy="280737"/>
                    <a:chOff x="1577473" y="3676315"/>
                    <a:chExt cx="494633" cy="280737"/>
                  </a:xfrm>
                </p:grpSpPr>
                <p:cxnSp>
                  <p:nvCxnSpPr>
                    <p:cNvPr id="23" name="Straight Connector 2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1590842" y="3823372"/>
                      <a:ext cx="481264" cy="133680"/>
                      <a:chOff x="1577473" y="3997156"/>
                      <a:chExt cx="481264" cy="133680"/>
                    </a:xfrm>
                  </p:grpSpPr>
                  <p:cxnSp>
                    <p:nvCxnSpPr>
                      <p:cNvPr id="25" name="Straight Connector 2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16"/>
                  <p:cNvGrpSpPr/>
                  <p:nvPr/>
                </p:nvGrpSpPr>
                <p:grpSpPr>
                  <a:xfrm flipH="1">
                    <a:off x="3207463" y="6052460"/>
                    <a:ext cx="494633" cy="280737"/>
                    <a:chOff x="1577473" y="3676315"/>
                    <a:chExt cx="494633" cy="280737"/>
                  </a:xfrm>
                </p:grpSpPr>
                <p:cxnSp>
                  <p:nvCxnSpPr>
                    <p:cNvPr id="18" name="Straight Connector 1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1590842" y="3823372"/>
                      <a:ext cx="481264" cy="133680"/>
                      <a:chOff x="1577473" y="3997156"/>
                      <a:chExt cx="481264" cy="133680"/>
                    </a:xfrm>
                  </p:grpSpPr>
                  <p:cxnSp>
                    <p:nvCxnSpPr>
                      <p:cNvPr id="20" name="Straight Connector 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59" name="TextBox 58"/>
            <p:cNvSpPr txBox="1"/>
            <p:nvPr/>
          </p:nvSpPr>
          <p:spPr>
            <a:xfrm>
              <a:off x="3399944" y="1965158"/>
              <a:ext cx="788737" cy="369332"/>
            </a:xfrm>
            <a:prstGeom prst="rect">
              <a:avLst/>
            </a:prstGeom>
            <a:noFill/>
          </p:spPr>
          <p:txBody>
            <a:bodyPr wrap="square" rtlCol="0">
              <a:spAutoFit/>
            </a:bodyPr>
            <a:lstStyle/>
            <a:p>
              <a:r>
                <a:rPr lang="en-US" dirty="0" smtClean="0">
                  <a:solidFill>
                    <a:srgbClr val="800000"/>
                  </a:solidFill>
                </a:rPr>
                <a:t>X = 3</a:t>
              </a:r>
              <a:endParaRPr lang="en-US" dirty="0">
                <a:solidFill>
                  <a:srgbClr val="800000"/>
                </a:solidFill>
              </a:endParaRPr>
            </a:p>
          </p:txBody>
        </p:sp>
        <p:sp>
          <p:nvSpPr>
            <p:cNvPr id="60" name="TextBox 59"/>
            <p:cNvSpPr txBox="1"/>
            <p:nvPr/>
          </p:nvSpPr>
          <p:spPr>
            <a:xfrm>
              <a:off x="2750238" y="3172326"/>
              <a:ext cx="788737" cy="369332"/>
            </a:xfrm>
            <a:prstGeom prst="rect">
              <a:avLst/>
            </a:prstGeom>
            <a:noFill/>
          </p:spPr>
          <p:txBody>
            <a:bodyPr wrap="square" rtlCol="0">
              <a:spAutoFit/>
            </a:bodyPr>
            <a:lstStyle/>
            <a:p>
              <a:r>
                <a:rPr lang="en-US" dirty="0">
                  <a:solidFill>
                    <a:schemeClr val="tx2">
                      <a:lumMod val="75000"/>
                    </a:schemeClr>
                  </a:solidFill>
                </a:rPr>
                <a:t>Y</a:t>
              </a:r>
              <a:r>
                <a:rPr lang="en-US" dirty="0" smtClean="0">
                  <a:solidFill>
                    <a:schemeClr val="tx2">
                      <a:lumMod val="75000"/>
                    </a:schemeClr>
                  </a:solidFill>
                </a:rPr>
                <a:t> = 2</a:t>
              </a:r>
              <a:endParaRPr lang="en-US" dirty="0">
                <a:solidFill>
                  <a:schemeClr val="tx2">
                    <a:lumMod val="75000"/>
                  </a:schemeClr>
                </a:solidFill>
              </a:endParaRPr>
            </a:p>
          </p:txBody>
        </p:sp>
        <p:sp>
          <p:nvSpPr>
            <p:cNvPr id="61" name="TextBox 60"/>
            <p:cNvSpPr txBox="1"/>
            <p:nvPr/>
          </p:nvSpPr>
          <p:spPr>
            <a:xfrm>
              <a:off x="1961501" y="3979504"/>
              <a:ext cx="788737" cy="369332"/>
            </a:xfrm>
            <a:prstGeom prst="rect">
              <a:avLst/>
            </a:prstGeom>
            <a:noFill/>
          </p:spPr>
          <p:txBody>
            <a:bodyPr wrap="square" rtlCol="0">
              <a:spAutoFit/>
            </a:bodyPr>
            <a:lstStyle/>
            <a:p>
              <a:r>
                <a:rPr lang="en-US" dirty="0">
                  <a:solidFill>
                    <a:srgbClr val="008000"/>
                  </a:solidFill>
                </a:rPr>
                <a:t>Z</a:t>
              </a:r>
              <a:r>
                <a:rPr lang="en-US" dirty="0" smtClean="0">
                  <a:solidFill>
                    <a:srgbClr val="008000"/>
                  </a:solidFill>
                </a:rPr>
                <a:t> = 1</a:t>
              </a:r>
              <a:endParaRPr lang="en-US" dirty="0">
                <a:solidFill>
                  <a:srgbClr val="008000"/>
                </a:solidFill>
              </a:endParaRPr>
            </a:p>
          </p:txBody>
        </p:sp>
      </p:grpSp>
      <p:grpSp>
        <p:nvGrpSpPr>
          <p:cNvPr id="134" name="Group 133"/>
          <p:cNvGrpSpPr/>
          <p:nvPr/>
        </p:nvGrpSpPr>
        <p:grpSpPr>
          <a:xfrm>
            <a:off x="5078640" y="2959771"/>
            <a:ext cx="4021393" cy="2449926"/>
            <a:chOff x="5078640" y="2959771"/>
            <a:chExt cx="4021393" cy="2449926"/>
          </a:xfrm>
        </p:grpSpPr>
        <p:grpSp>
          <p:nvGrpSpPr>
            <p:cNvPr id="69" name="Group 68"/>
            <p:cNvGrpSpPr/>
            <p:nvPr/>
          </p:nvGrpSpPr>
          <p:grpSpPr>
            <a:xfrm>
              <a:off x="5078640" y="3530304"/>
              <a:ext cx="1450227" cy="1091091"/>
              <a:chOff x="5000458" y="2461735"/>
              <a:chExt cx="1450227" cy="1091091"/>
            </a:xfrm>
          </p:grpSpPr>
          <p:cxnSp>
            <p:nvCxnSpPr>
              <p:cNvPr id="96" name="Straight Connector 95"/>
              <p:cNvCxnSpPr>
                <a:stCxn id="98" idx="7"/>
                <a:endCxn id="7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7" name="Group 96"/>
              <p:cNvGrpSpPr/>
              <p:nvPr/>
            </p:nvGrpSpPr>
            <p:grpSpPr>
              <a:xfrm>
                <a:off x="5000458" y="2661482"/>
                <a:ext cx="1450227" cy="891344"/>
                <a:chOff x="3207463" y="5441853"/>
                <a:chExt cx="1450227" cy="891344"/>
              </a:xfrm>
            </p:grpSpPr>
            <p:sp>
              <p:nvSpPr>
                <p:cNvPr id="98" name="Oval 9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99" name="Group 98"/>
                <p:cNvGrpSpPr/>
                <p:nvPr/>
              </p:nvGrpSpPr>
              <p:grpSpPr>
                <a:xfrm>
                  <a:off x="4163057" y="6041263"/>
                  <a:ext cx="494633" cy="280737"/>
                  <a:chOff x="1577473" y="3676315"/>
                  <a:chExt cx="494633" cy="280737"/>
                </a:xfrm>
              </p:grpSpPr>
              <p:cxnSp>
                <p:nvCxnSpPr>
                  <p:cNvPr id="106" name="Straight Connector 10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1590842" y="3823372"/>
                    <a:ext cx="481264" cy="133680"/>
                    <a:chOff x="1577473" y="3997156"/>
                    <a:chExt cx="481264" cy="133680"/>
                  </a:xfrm>
                </p:grpSpPr>
                <p:cxnSp>
                  <p:nvCxnSpPr>
                    <p:cNvPr id="108" name="Straight Connector 10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0" name="Group 99"/>
                <p:cNvGrpSpPr/>
                <p:nvPr/>
              </p:nvGrpSpPr>
              <p:grpSpPr>
                <a:xfrm flipH="1">
                  <a:off x="3207463" y="6052460"/>
                  <a:ext cx="494633" cy="280737"/>
                  <a:chOff x="1577473" y="3676315"/>
                  <a:chExt cx="494633" cy="280737"/>
                </a:xfrm>
              </p:grpSpPr>
              <p:cxnSp>
                <p:nvCxnSpPr>
                  <p:cNvPr id="101" name="Straight Connector 10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2" name="Group 101"/>
                  <p:cNvGrpSpPr/>
                  <p:nvPr/>
                </p:nvGrpSpPr>
                <p:grpSpPr>
                  <a:xfrm>
                    <a:off x="1590842" y="3823372"/>
                    <a:ext cx="481264" cy="133680"/>
                    <a:chOff x="1577473" y="3997156"/>
                    <a:chExt cx="481264" cy="133680"/>
                  </a:xfrm>
                </p:grpSpPr>
                <p:cxnSp>
                  <p:nvCxnSpPr>
                    <p:cNvPr id="103" name="Straight Connector 10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70" name="Oval 69"/>
            <p:cNvSpPr/>
            <p:nvPr/>
          </p:nvSpPr>
          <p:spPr>
            <a:xfrm>
              <a:off x="6284851" y="29597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3" name="Group 132"/>
            <p:cNvGrpSpPr/>
            <p:nvPr/>
          </p:nvGrpSpPr>
          <p:grpSpPr>
            <a:xfrm>
              <a:off x="7742962" y="4263723"/>
              <a:ext cx="1357071" cy="1134981"/>
              <a:chOff x="7742962" y="4263723"/>
              <a:chExt cx="1357071" cy="1134981"/>
            </a:xfrm>
          </p:grpSpPr>
          <p:sp>
            <p:nvSpPr>
              <p:cNvPr id="111" name="Oval 110"/>
              <p:cNvSpPr/>
              <p:nvPr/>
            </p:nvSpPr>
            <p:spPr>
              <a:xfrm>
                <a:off x="7884840" y="4509707"/>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112" name="Group 111"/>
              <p:cNvGrpSpPr/>
              <p:nvPr/>
            </p:nvGrpSpPr>
            <p:grpSpPr>
              <a:xfrm>
                <a:off x="8418242" y="5080240"/>
                <a:ext cx="481264" cy="318464"/>
                <a:chOff x="1590842" y="3638588"/>
                <a:chExt cx="481264" cy="318464"/>
              </a:xfrm>
            </p:grpSpPr>
            <p:cxnSp>
              <p:nvCxnSpPr>
                <p:cNvPr id="114" name="Straight Connector 113"/>
                <p:cNvCxnSpPr>
                  <a:stCxn id="111"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1590842" y="3823372"/>
                  <a:ext cx="481264" cy="133680"/>
                  <a:chOff x="1577473" y="3997156"/>
                  <a:chExt cx="481264" cy="133680"/>
                </a:xfrm>
              </p:grpSpPr>
              <p:cxnSp>
                <p:nvCxnSpPr>
                  <p:cNvPr id="116" name="Straight Connector 11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13" name="Straight Connector 112"/>
              <p:cNvCxnSpPr>
                <a:stCxn id="89" idx="5"/>
                <a:endCxn id="111"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8311296" y="4263723"/>
                <a:ext cx="788737" cy="369332"/>
              </a:xfrm>
              <a:prstGeom prst="rect">
                <a:avLst/>
              </a:prstGeom>
              <a:noFill/>
            </p:spPr>
            <p:txBody>
              <a:bodyPr wrap="square" rtlCol="0">
                <a:spAutoFit/>
              </a:bodyPr>
              <a:lstStyle/>
              <a:p>
                <a:r>
                  <a:rPr lang="en-US" dirty="0" smtClean="0">
                    <a:solidFill>
                      <a:srgbClr val="800000"/>
                    </a:solidFill>
                  </a:rPr>
                  <a:t>X = 3</a:t>
                </a:r>
                <a:endParaRPr lang="en-US" dirty="0">
                  <a:solidFill>
                    <a:srgbClr val="800000"/>
                  </a:solidFill>
                </a:endParaRPr>
              </a:p>
            </p:txBody>
          </p:sp>
        </p:grpSp>
        <p:grpSp>
          <p:nvGrpSpPr>
            <p:cNvPr id="123" name="Group 122"/>
            <p:cNvGrpSpPr/>
            <p:nvPr/>
          </p:nvGrpSpPr>
          <p:grpSpPr>
            <a:xfrm>
              <a:off x="6935592" y="3463464"/>
              <a:ext cx="1500146" cy="979868"/>
              <a:chOff x="6908856" y="3463464"/>
              <a:chExt cx="1500146" cy="979868"/>
            </a:xfrm>
          </p:grpSpPr>
          <p:cxnSp>
            <p:nvCxnSpPr>
              <p:cNvPr id="88" name="Straight Connector 87"/>
              <p:cNvCxnSpPr>
                <a:stCxn id="89" idx="1"/>
                <a:endCxn id="7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7185797" y="37749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sp>
            <p:nvSpPr>
              <p:cNvPr id="66" name="TextBox 65"/>
              <p:cNvSpPr txBox="1"/>
              <p:nvPr/>
            </p:nvSpPr>
            <p:spPr>
              <a:xfrm>
                <a:off x="7620265" y="3485848"/>
                <a:ext cx="788737" cy="369332"/>
              </a:xfrm>
              <a:prstGeom prst="rect">
                <a:avLst/>
              </a:prstGeom>
              <a:noFill/>
            </p:spPr>
            <p:txBody>
              <a:bodyPr wrap="square" rtlCol="0">
                <a:spAutoFit/>
              </a:bodyPr>
              <a:lstStyle/>
              <a:p>
                <a:r>
                  <a:rPr lang="en-US" dirty="0">
                    <a:solidFill>
                      <a:schemeClr val="tx2">
                        <a:lumMod val="75000"/>
                      </a:schemeClr>
                    </a:solidFill>
                  </a:rPr>
                  <a:t>Y</a:t>
                </a:r>
                <a:r>
                  <a:rPr lang="en-US" dirty="0" smtClean="0">
                    <a:solidFill>
                      <a:schemeClr val="tx2">
                        <a:lumMod val="75000"/>
                      </a:schemeClr>
                    </a:solidFill>
                  </a:rPr>
                  <a:t> = 2</a:t>
                </a:r>
                <a:endParaRPr lang="en-US" dirty="0">
                  <a:solidFill>
                    <a:schemeClr val="tx2">
                      <a:lumMod val="75000"/>
                    </a:schemeClr>
                  </a:solidFill>
                </a:endParaRPr>
              </a:p>
            </p:txBody>
          </p:sp>
        </p:grpSp>
        <p:grpSp>
          <p:nvGrpSpPr>
            <p:cNvPr id="119" name="Group 118"/>
            <p:cNvGrpSpPr/>
            <p:nvPr/>
          </p:nvGrpSpPr>
          <p:grpSpPr>
            <a:xfrm>
              <a:off x="6089710" y="4345444"/>
              <a:ext cx="1779444" cy="1064253"/>
              <a:chOff x="5160460" y="5094535"/>
              <a:chExt cx="1779444" cy="1064253"/>
            </a:xfrm>
          </p:grpSpPr>
          <p:grpSp>
            <p:nvGrpSpPr>
              <p:cNvPr id="72" name="Group 71"/>
              <p:cNvGrpSpPr/>
              <p:nvPr/>
            </p:nvGrpSpPr>
            <p:grpSpPr>
              <a:xfrm>
                <a:off x="5160460" y="5094535"/>
                <a:ext cx="1450227" cy="1064253"/>
                <a:chOff x="5000458" y="2488573"/>
                <a:chExt cx="1450227" cy="1064253"/>
              </a:xfrm>
            </p:grpSpPr>
            <p:cxnSp>
              <p:nvCxnSpPr>
                <p:cNvPr id="73" name="Straight Connector 72"/>
                <p:cNvCxnSpPr>
                  <a:stCxn id="75" idx="7"/>
                  <a:endCxn id="89"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5000458" y="2661482"/>
                  <a:ext cx="1450227" cy="891344"/>
                  <a:chOff x="3207463" y="5441853"/>
                  <a:chExt cx="1450227" cy="891344"/>
                </a:xfrm>
              </p:grpSpPr>
              <p:sp>
                <p:nvSpPr>
                  <p:cNvPr id="75" name="Oval 74"/>
                  <p:cNvSpPr/>
                  <p:nvPr/>
                </p:nvSpPr>
                <p:spPr>
                  <a:xfrm>
                    <a:off x="3562360" y="5441853"/>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76" name="Group 75"/>
                  <p:cNvGrpSpPr/>
                  <p:nvPr/>
                </p:nvGrpSpPr>
                <p:grpSpPr>
                  <a:xfrm>
                    <a:off x="4163057" y="6041263"/>
                    <a:ext cx="494633" cy="280737"/>
                    <a:chOff x="1577473" y="3676315"/>
                    <a:chExt cx="494633" cy="280737"/>
                  </a:xfrm>
                </p:grpSpPr>
                <p:cxnSp>
                  <p:nvCxnSpPr>
                    <p:cNvPr id="83" name="Straight Connector 8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1590842" y="3823372"/>
                      <a:ext cx="481264" cy="133680"/>
                      <a:chOff x="1577473" y="3997156"/>
                      <a:chExt cx="481264" cy="133680"/>
                    </a:xfrm>
                  </p:grpSpPr>
                  <p:cxnSp>
                    <p:nvCxnSpPr>
                      <p:cNvPr id="85" name="Straight Connector 8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7" name="Group 76"/>
                  <p:cNvGrpSpPr/>
                  <p:nvPr/>
                </p:nvGrpSpPr>
                <p:grpSpPr>
                  <a:xfrm flipH="1">
                    <a:off x="3207463" y="6052460"/>
                    <a:ext cx="494633" cy="280737"/>
                    <a:chOff x="1577473" y="3676315"/>
                    <a:chExt cx="494633" cy="280737"/>
                  </a:xfrm>
                </p:grpSpPr>
                <p:cxnSp>
                  <p:nvCxnSpPr>
                    <p:cNvPr id="78" name="Straight Connector 7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1590842" y="3823372"/>
                      <a:ext cx="481264" cy="133680"/>
                      <a:chOff x="1577473" y="3997156"/>
                      <a:chExt cx="481264" cy="133680"/>
                    </a:xfrm>
                  </p:grpSpPr>
                  <p:cxnSp>
                    <p:nvCxnSpPr>
                      <p:cNvPr id="80" name="Straight Connector 7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7" name="TextBox 66"/>
              <p:cNvSpPr txBox="1"/>
              <p:nvPr/>
            </p:nvSpPr>
            <p:spPr>
              <a:xfrm>
                <a:off x="6151167" y="5268227"/>
                <a:ext cx="788737" cy="369332"/>
              </a:xfrm>
              <a:prstGeom prst="rect">
                <a:avLst/>
              </a:prstGeom>
              <a:noFill/>
            </p:spPr>
            <p:txBody>
              <a:bodyPr wrap="square" rtlCol="0">
                <a:spAutoFit/>
              </a:bodyPr>
              <a:lstStyle/>
              <a:p>
                <a:r>
                  <a:rPr lang="en-US" dirty="0">
                    <a:solidFill>
                      <a:srgbClr val="008000"/>
                    </a:solidFill>
                  </a:rPr>
                  <a:t>Z</a:t>
                </a:r>
                <a:r>
                  <a:rPr lang="en-US" dirty="0" smtClean="0">
                    <a:solidFill>
                      <a:srgbClr val="008000"/>
                    </a:solidFill>
                  </a:rPr>
                  <a:t> = 1</a:t>
                </a:r>
                <a:endParaRPr lang="en-US" dirty="0">
                  <a:solidFill>
                    <a:srgbClr val="008000"/>
                  </a:solidFill>
                </a:endParaRPr>
              </a:p>
            </p:txBody>
          </p:sp>
        </p:grpSp>
      </p:grpSp>
      <p:sp>
        <p:nvSpPr>
          <p:cNvPr id="145" name="Freeform 144"/>
          <p:cNvSpPr/>
          <p:nvPr/>
        </p:nvSpPr>
        <p:spPr>
          <a:xfrm>
            <a:off x="4505157" y="2493968"/>
            <a:ext cx="1068115" cy="468733"/>
          </a:xfrm>
          <a:custGeom>
            <a:avLst/>
            <a:gdLst>
              <a:gd name="connsiteX0" fmla="*/ 0 w 828842"/>
              <a:gd name="connsiteY0" fmla="*/ 19295 h 219821"/>
              <a:gd name="connsiteX1" fmla="*/ 401053 w 828842"/>
              <a:gd name="connsiteY1" fmla="*/ 19295 h 219821"/>
              <a:gd name="connsiteX2" fmla="*/ 828842 w 828842"/>
              <a:gd name="connsiteY2" fmla="*/ 219821 h 219821"/>
              <a:gd name="connsiteX3" fmla="*/ 828842 w 828842"/>
              <a:gd name="connsiteY3" fmla="*/ 219821 h 219821"/>
              <a:gd name="connsiteX4" fmla="*/ 828842 w 828842"/>
              <a:gd name="connsiteY4" fmla="*/ 219821 h 219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842" h="219821">
                <a:moveTo>
                  <a:pt x="0" y="19295"/>
                </a:moveTo>
                <a:cubicBezTo>
                  <a:pt x="131456" y="2584"/>
                  <a:pt x="262913" y="-14126"/>
                  <a:pt x="401053" y="19295"/>
                </a:cubicBezTo>
                <a:cubicBezTo>
                  <a:pt x="539193" y="52716"/>
                  <a:pt x="828842" y="219821"/>
                  <a:pt x="828842" y="219821"/>
                </a:cubicBezTo>
                <a:lnTo>
                  <a:pt x="828842" y="219821"/>
                </a:lnTo>
                <a:lnTo>
                  <a:pt x="828842" y="219821"/>
                </a:lnTo>
              </a:path>
            </a:pathLst>
          </a:custGeom>
          <a:ln w="127000">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TextBox 145"/>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a:t>
            </a:r>
            <a:r>
              <a:rPr lang="en-US" sz="2400" dirty="0" smtClean="0"/>
              <a:t>,</a:t>
            </a:r>
            <a:r>
              <a:rPr lang="en-US" sz="2400" b="1" dirty="0" smtClean="0">
                <a:solidFill>
                  <a:srgbClr val="FF0000"/>
                </a:solidFill>
              </a:rPr>
              <a:t> 43</a:t>
            </a:r>
            <a:r>
              <a:rPr lang="en-US" sz="2400" dirty="0" smtClean="0"/>
              <a:t>, 52, 47, 45</a:t>
            </a:r>
            <a:endParaRPr lang="en-US" sz="2400" dirty="0"/>
          </a:p>
        </p:txBody>
      </p:sp>
    </p:spTree>
    <p:extLst>
      <p:ext uri="{BB962C8B-B14F-4D97-AF65-F5344CB8AC3E}">
        <p14:creationId xmlns:p14="http://schemas.microsoft.com/office/powerpoint/2010/main" val="3823530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33</a:t>
            </a:fld>
            <a:endParaRPr lang="en-US" dirty="0"/>
          </a:p>
        </p:txBody>
      </p:sp>
      <p:grpSp>
        <p:nvGrpSpPr>
          <p:cNvPr id="8" name="Group 7"/>
          <p:cNvGrpSpPr/>
          <p:nvPr/>
        </p:nvGrpSpPr>
        <p:grpSpPr>
          <a:xfrm>
            <a:off x="243312" y="1734808"/>
            <a:ext cx="3820866" cy="2449926"/>
            <a:chOff x="5078640" y="2959771"/>
            <a:chExt cx="3820866" cy="2449926"/>
          </a:xfrm>
        </p:grpSpPr>
        <p:grpSp>
          <p:nvGrpSpPr>
            <p:cNvPr id="9" name="Group 8"/>
            <p:cNvGrpSpPr/>
            <p:nvPr/>
          </p:nvGrpSpPr>
          <p:grpSpPr>
            <a:xfrm>
              <a:off x="5078640" y="3530304"/>
              <a:ext cx="1450227" cy="1091091"/>
              <a:chOff x="5000458" y="2461735"/>
              <a:chExt cx="1450227" cy="1091091"/>
            </a:xfrm>
          </p:grpSpPr>
          <p:cxnSp>
            <p:nvCxnSpPr>
              <p:cNvPr id="43" name="Straight Connector 42"/>
              <p:cNvCxnSpPr>
                <a:stCxn id="45"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000458" y="2661482"/>
                <a:ext cx="1450227" cy="891344"/>
                <a:chOff x="3207463" y="5441853"/>
                <a:chExt cx="1450227" cy="891344"/>
              </a:xfrm>
            </p:grpSpPr>
            <p:sp>
              <p:nvSpPr>
                <p:cNvPr id="45" name="Oval 44"/>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46" name="Group 45"/>
                <p:cNvGrpSpPr/>
                <p:nvPr/>
              </p:nvGrpSpPr>
              <p:grpSpPr>
                <a:xfrm>
                  <a:off x="4163057" y="6041263"/>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7" name="Group 46"/>
                <p:cNvGrpSpPr/>
                <p:nvPr/>
              </p:nvGrpSpPr>
              <p:grpSpPr>
                <a:xfrm flipH="1">
                  <a:off x="3207463" y="6052460"/>
                  <a:ext cx="494633" cy="280737"/>
                  <a:chOff x="1577473" y="3676315"/>
                  <a:chExt cx="494633" cy="280737"/>
                </a:xfrm>
              </p:grpSpPr>
              <p:cxnSp>
                <p:nvCxnSpPr>
                  <p:cNvPr id="48" name="Straight Connector 4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590842" y="3823372"/>
                    <a:ext cx="481264" cy="133680"/>
                    <a:chOff x="1577473" y="3997156"/>
                    <a:chExt cx="481264" cy="133680"/>
                  </a:xfrm>
                </p:grpSpPr>
                <p:cxnSp>
                  <p:nvCxnSpPr>
                    <p:cNvPr id="50" name="Straight Connector 4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6284851" y="29597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7742962" y="4358812"/>
              <a:ext cx="1156544" cy="1039892"/>
              <a:chOff x="7742962" y="4358812"/>
              <a:chExt cx="1156544" cy="1039892"/>
            </a:xfrm>
          </p:grpSpPr>
          <p:sp>
            <p:nvSpPr>
              <p:cNvPr id="34" name="Oval 33"/>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35" name="Group 34"/>
              <p:cNvGrpSpPr/>
              <p:nvPr/>
            </p:nvGrpSpPr>
            <p:grpSpPr>
              <a:xfrm>
                <a:off x="8418242" y="5080240"/>
                <a:ext cx="481264" cy="318464"/>
                <a:chOff x="1590842" y="3638588"/>
                <a:chExt cx="481264" cy="318464"/>
              </a:xfrm>
            </p:grpSpPr>
            <p:cxnSp>
              <p:nvCxnSpPr>
                <p:cNvPr id="38" name="Straight Connector 37"/>
                <p:cNvCxnSpPr>
                  <a:stCxn id="34"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36" name="Straight Connector 35"/>
              <p:cNvCxnSpPr>
                <a:stCxn id="32" idx="5"/>
                <a:endCxn id="34"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935592" y="3463464"/>
              <a:ext cx="945362" cy="979868"/>
              <a:chOff x="6908856" y="3463464"/>
              <a:chExt cx="945362" cy="979868"/>
            </a:xfrm>
          </p:grpSpPr>
          <p:cxnSp>
            <p:nvCxnSpPr>
              <p:cNvPr id="31" name="Straight Connector 30"/>
              <p:cNvCxnSpPr>
                <a:stCxn id="32" idx="1"/>
                <a:endCxn id="1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7185797" y="377491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14" name="Group 13"/>
            <p:cNvGrpSpPr/>
            <p:nvPr/>
          </p:nvGrpSpPr>
          <p:grpSpPr>
            <a:xfrm>
              <a:off x="6089710" y="4345444"/>
              <a:ext cx="1450227" cy="1064253"/>
              <a:chOff x="5000458" y="2488573"/>
              <a:chExt cx="1450227" cy="1064253"/>
            </a:xfrm>
          </p:grpSpPr>
          <p:cxnSp>
            <p:nvCxnSpPr>
              <p:cNvPr id="16" name="Straight Connector 15"/>
              <p:cNvCxnSpPr>
                <a:stCxn id="18" idx="7"/>
                <a:endCxn id="32"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5000458" y="2661482"/>
                <a:ext cx="1450227" cy="891344"/>
                <a:chOff x="3207463" y="5441853"/>
                <a:chExt cx="1450227" cy="891344"/>
              </a:xfrm>
            </p:grpSpPr>
            <p:sp>
              <p:nvSpPr>
                <p:cNvPr id="18" name="Oval 1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9" name="Group 18"/>
                <p:cNvGrpSpPr/>
                <p:nvPr/>
              </p:nvGrpSpPr>
              <p:grpSpPr>
                <a:xfrm>
                  <a:off x="4163057" y="6041263"/>
                  <a:ext cx="494633" cy="280737"/>
                  <a:chOff x="1577473" y="3676315"/>
                  <a:chExt cx="494633" cy="280737"/>
                </a:xfrm>
              </p:grpSpPr>
              <p:cxnSp>
                <p:nvCxnSpPr>
                  <p:cNvPr id="26" name="Straight Connector 2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590842" y="3823372"/>
                    <a:ext cx="481264" cy="133680"/>
                    <a:chOff x="1577473" y="3997156"/>
                    <a:chExt cx="481264" cy="133680"/>
                  </a:xfrm>
                </p:grpSpPr>
                <p:cxnSp>
                  <p:nvCxnSpPr>
                    <p:cNvPr id="28" name="Straight Connector 2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0" name="Group 19"/>
                <p:cNvGrpSpPr/>
                <p:nvPr/>
              </p:nvGrpSpPr>
              <p:grpSpPr>
                <a:xfrm flipH="1">
                  <a:off x="3207463" y="6052460"/>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104" name="TextBox 103"/>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a:t>
            </a:r>
            <a:r>
              <a:rPr lang="en-US" sz="2400" dirty="0" smtClean="0"/>
              <a:t>, </a:t>
            </a:r>
            <a:r>
              <a:rPr lang="en-US" sz="2400" b="1" dirty="0" smtClean="0">
                <a:solidFill>
                  <a:srgbClr val="FF0000"/>
                </a:solidFill>
              </a:rPr>
              <a:t>52</a:t>
            </a:r>
            <a:r>
              <a:rPr lang="en-US" sz="2400" dirty="0" smtClean="0"/>
              <a:t>, 47, 45</a:t>
            </a:r>
            <a:endParaRPr lang="en-US" sz="2400" dirty="0"/>
          </a:p>
        </p:txBody>
      </p:sp>
      <p:sp>
        <p:nvSpPr>
          <p:cNvPr id="105" name="TextBox 104"/>
          <p:cNvSpPr txBox="1"/>
          <p:nvPr/>
        </p:nvSpPr>
        <p:spPr>
          <a:xfrm>
            <a:off x="5471691" y="2320273"/>
            <a:ext cx="1442223" cy="369332"/>
          </a:xfrm>
          <a:prstGeom prst="rect">
            <a:avLst/>
          </a:prstGeom>
          <a:noFill/>
        </p:spPr>
        <p:txBody>
          <a:bodyPr wrap="square" rtlCol="0">
            <a:spAutoFit/>
          </a:bodyPr>
          <a:lstStyle/>
          <a:p>
            <a:pPr algn="ctr"/>
            <a:r>
              <a:rPr lang="en-US" dirty="0" smtClean="0"/>
              <a:t>Insert 52</a:t>
            </a:r>
            <a:endParaRPr lang="en-US" dirty="0"/>
          </a:p>
        </p:txBody>
      </p:sp>
      <p:grpSp>
        <p:nvGrpSpPr>
          <p:cNvPr id="117" name="Group 116"/>
          <p:cNvGrpSpPr/>
          <p:nvPr/>
        </p:nvGrpSpPr>
        <p:grpSpPr>
          <a:xfrm>
            <a:off x="4158415" y="3070557"/>
            <a:ext cx="4473089" cy="3197884"/>
            <a:chOff x="4158415" y="3070557"/>
            <a:chExt cx="4473089" cy="3197884"/>
          </a:xfrm>
        </p:grpSpPr>
        <p:grpSp>
          <p:nvGrpSpPr>
            <p:cNvPr id="59" name="Group 58"/>
            <p:cNvGrpSpPr/>
            <p:nvPr/>
          </p:nvGrpSpPr>
          <p:grpSpPr>
            <a:xfrm>
              <a:off x="4158415" y="3641090"/>
              <a:ext cx="1450227" cy="1091091"/>
              <a:chOff x="5000458" y="2461735"/>
              <a:chExt cx="1450227" cy="1091091"/>
            </a:xfrm>
          </p:grpSpPr>
          <p:cxnSp>
            <p:nvCxnSpPr>
              <p:cNvPr id="89" name="Straight Connector 88"/>
              <p:cNvCxnSpPr>
                <a:stCxn id="91" idx="7"/>
                <a:endCxn id="6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5000458" y="2661482"/>
                <a:ext cx="1450227" cy="891344"/>
                <a:chOff x="3207463" y="5441853"/>
                <a:chExt cx="1450227" cy="891344"/>
              </a:xfrm>
            </p:grpSpPr>
            <p:sp>
              <p:nvSpPr>
                <p:cNvPr id="91" name="Oval 9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92" name="Group 91"/>
                <p:cNvGrpSpPr/>
                <p:nvPr/>
              </p:nvGrpSpPr>
              <p:grpSpPr>
                <a:xfrm>
                  <a:off x="4163057" y="6041263"/>
                  <a:ext cx="494633" cy="280737"/>
                  <a:chOff x="1577473" y="3676315"/>
                  <a:chExt cx="494633" cy="280737"/>
                </a:xfrm>
              </p:grpSpPr>
              <p:cxnSp>
                <p:nvCxnSpPr>
                  <p:cNvPr id="99" name="Straight Connector 9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590842" y="3823372"/>
                    <a:ext cx="481264" cy="133680"/>
                    <a:chOff x="1577473" y="3997156"/>
                    <a:chExt cx="481264" cy="133680"/>
                  </a:xfrm>
                </p:grpSpPr>
                <p:cxnSp>
                  <p:nvCxnSpPr>
                    <p:cNvPr id="101" name="Straight Connector 10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3" name="Group 92"/>
                <p:cNvGrpSpPr/>
                <p:nvPr/>
              </p:nvGrpSpPr>
              <p:grpSpPr>
                <a:xfrm flipH="1">
                  <a:off x="3207463" y="6052460"/>
                  <a:ext cx="494633" cy="280737"/>
                  <a:chOff x="1577473" y="3676315"/>
                  <a:chExt cx="494633" cy="280737"/>
                </a:xfrm>
              </p:grpSpPr>
              <p:cxnSp>
                <p:nvCxnSpPr>
                  <p:cNvPr id="94" name="Straight Connector 9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5" name="Group 94"/>
                  <p:cNvGrpSpPr/>
                  <p:nvPr/>
                </p:nvGrpSpPr>
                <p:grpSpPr>
                  <a:xfrm>
                    <a:off x="1590842" y="3823372"/>
                    <a:ext cx="481264" cy="133680"/>
                    <a:chOff x="1577473" y="3997156"/>
                    <a:chExt cx="481264" cy="133680"/>
                  </a:xfrm>
                </p:grpSpPr>
                <p:cxnSp>
                  <p:nvCxnSpPr>
                    <p:cNvPr id="96" name="Straight Connector 9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0" name="Oval 59"/>
            <p:cNvSpPr/>
            <p:nvPr/>
          </p:nvSpPr>
          <p:spPr>
            <a:xfrm>
              <a:off x="5364626" y="307055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5" name="Group 114"/>
            <p:cNvGrpSpPr/>
            <p:nvPr/>
          </p:nvGrpSpPr>
          <p:grpSpPr>
            <a:xfrm>
              <a:off x="6822737" y="4469598"/>
              <a:ext cx="810299" cy="819316"/>
              <a:chOff x="6822737" y="4469598"/>
              <a:chExt cx="810299" cy="819316"/>
            </a:xfrm>
          </p:grpSpPr>
          <p:sp>
            <p:nvSpPr>
              <p:cNvPr id="81" name="Oval 80"/>
              <p:cNvSpPr/>
              <p:nvPr/>
            </p:nvSpPr>
            <p:spPr>
              <a:xfrm>
                <a:off x="6964615" y="462049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83" name="Straight Connector 82"/>
              <p:cNvCxnSpPr>
                <a:stCxn id="80" idx="5"/>
                <a:endCxn id="81" idx="1"/>
              </p:cNvCxnSpPr>
              <p:nvPr/>
            </p:nvCxnSpPr>
            <p:spPr>
              <a:xfrm>
                <a:off x="6822737" y="4469598"/>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6015367" y="3574250"/>
              <a:ext cx="945362" cy="979868"/>
              <a:chOff x="6908856" y="3463464"/>
              <a:chExt cx="945362" cy="979868"/>
            </a:xfrm>
          </p:grpSpPr>
          <p:cxnSp>
            <p:nvCxnSpPr>
              <p:cNvPr id="79" name="Straight Connector 78"/>
              <p:cNvCxnSpPr>
                <a:stCxn id="80" idx="1"/>
                <a:endCxn id="6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7185797" y="377491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63" name="Group 62"/>
            <p:cNvGrpSpPr/>
            <p:nvPr/>
          </p:nvGrpSpPr>
          <p:grpSpPr>
            <a:xfrm>
              <a:off x="5169485" y="4456230"/>
              <a:ext cx="1450227" cy="1064253"/>
              <a:chOff x="5000458" y="2488573"/>
              <a:chExt cx="1450227" cy="1064253"/>
            </a:xfrm>
          </p:grpSpPr>
          <p:cxnSp>
            <p:nvCxnSpPr>
              <p:cNvPr id="64" name="Straight Connector 63"/>
              <p:cNvCxnSpPr>
                <a:stCxn id="66" idx="7"/>
                <a:endCxn id="80"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5000458" y="2661482"/>
                <a:ext cx="1450227" cy="891344"/>
                <a:chOff x="3207463" y="5441853"/>
                <a:chExt cx="1450227" cy="891344"/>
              </a:xfrm>
            </p:grpSpPr>
            <p:sp>
              <p:nvSpPr>
                <p:cNvPr id="66" name="Oval 65"/>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67" name="Group 66"/>
                <p:cNvGrpSpPr/>
                <p:nvPr/>
              </p:nvGrpSpPr>
              <p:grpSpPr>
                <a:xfrm>
                  <a:off x="4163057" y="6041263"/>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flipH="1">
                  <a:off x="3207463" y="6052460"/>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106" name="Group 105"/>
            <p:cNvGrpSpPr/>
            <p:nvPr/>
          </p:nvGrpSpPr>
          <p:grpSpPr>
            <a:xfrm>
              <a:off x="7474960" y="5228549"/>
              <a:ext cx="1156544" cy="1039892"/>
              <a:chOff x="7742962" y="4358812"/>
              <a:chExt cx="1156544" cy="1039892"/>
            </a:xfrm>
          </p:grpSpPr>
          <p:sp>
            <p:nvSpPr>
              <p:cNvPr id="107" name="Oval 106"/>
              <p:cNvSpPr/>
              <p:nvPr/>
            </p:nvSpPr>
            <p:spPr>
              <a:xfrm>
                <a:off x="7884840" y="4509707"/>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108" name="Group 107"/>
              <p:cNvGrpSpPr/>
              <p:nvPr/>
            </p:nvGrpSpPr>
            <p:grpSpPr>
              <a:xfrm>
                <a:off x="8418242" y="5080240"/>
                <a:ext cx="481264" cy="318464"/>
                <a:chOff x="1590842" y="3638588"/>
                <a:chExt cx="481264" cy="318464"/>
              </a:xfrm>
            </p:grpSpPr>
            <p:cxnSp>
              <p:nvCxnSpPr>
                <p:cNvPr id="110" name="Straight Connector 109"/>
                <p:cNvCxnSpPr>
                  <a:stCxn id="107"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1590842" y="3823372"/>
                  <a:ext cx="481264" cy="133680"/>
                  <a:chOff x="1577473" y="3997156"/>
                  <a:chExt cx="481264" cy="133680"/>
                </a:xfrm>
              </p:grpSpPr>
              <p:cxnSp>
                <p:nvCxnSpPr>
                  <p:cNvPr id="112" name="Straight Connector 11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9" name="Straight Connector 108"/>
              <p:cNvCxnSpPr>
                <a:endCxn id="107"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16" name="TextBox 115"/>
          <p:cNvSpPr txBox="1"/>
          <p:nvPr/>
        </p:nvSpPr>
        <p:spPr>
          <a:xfrm>
            <a:off x="737945" y="5085788"/>
            <a:ext cx="3645237" cy="1754327"/>
          </a:xfrm>
          <a:prstGeom prst="rect">
            <a:avLst/>
          </a:prstGeom>
          <a:noFill/>
        </p:spPr>
        <p:txBody>
          <a:bodyPr wrap="square" rtlCol="0">
            <a:spAutoFit/>
          </a:bodyPr>
          <a:lstStyle/>
          <a:p>
            <a:r>
              <a:rPr lang="en-US" dirty="0" smtClean="0"/>
              <a:t>AVL tree becomes unbalance. Need to balance the AVL tree by a single complex right-rotate at node 40.</a:t>
            </a:r>
          </a:p>
          <a:p>
            <a:endParaRPr lang="en-US" dirty="0"/>
          </a:p>
          <a:p>
            <a:r>
              <a:rPr lang="en-US" dirty="0" smtClean="0"/>
              <a:t>Which are the X, Y, and Z nodes?</a:t>
            </a:r>
            <a:endParaRPr lang="en-US" dirty="0"/>
          </a:p>
        </p:txBody>
      </p:sp>
    </p:spTree>
    <p:extLst>
      <p:ext uri="{BB962C8B-B14F-4D97-AF65-F5344CB8AC3E}">
        <p14:creationId xmlns:p14="http://schemas.microsoft.com/office/powerpoint/2010/main" val="223186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childTnLst>
                          </p:cTn>
                        </p:par>
                        <p:par>
                          <p:cTn id="10" fill="hold">
                            <p:stCondLst>
                              <p:cond delay="500"/>
                            </p:stCondLst>
                            <p:childTnLst>
                              <p:par>
                                <p:cTn id="11" presetID="53" presetClass="entr" presetSubtype="16" fill="hold" grpId="0" nodeType="afterEffect">
                                  <p:stCondLst>
                                    <p:cond delay="1000"/>
                                  </p:stCondLst>
                                  <p:childTnLst>
                                    <p:set>
                                      <p:cBhvr>
                                        <p:cTn id="12" dur="1" fill="hold">
                                          <p:stCondLst>
                                            <p:cond delay="0"/>
                                          </p:stCondLst>
                                        </p:cTn>
                                        <p:tgtEl>
                                          <p:spTgt spid="116"/>
                                        </p:tgtEl>
                                        <p:attrNameLst>
                                          <p:attrName>style.visibility</p:attrName>
                                        </p:attrNameLst>
                                      </p:cBhvr>
                                      <p:to>
                                        <p:strVal val="visible"/>
                                      </p:to>
                                    </p:set>
                                    <p:anim calcmode="lin" valueType="num">
                                      <p:cBhvr>
                                        <p:cTn id="13" dur="500" fill="hold"/>
                                        <p:tgtEl>
                                          <p:spTgt spid="116"/>
                                        </p:tgtEl>
                                        <p:attrNameLst>
                                          <p:attrName>ppt_w</p:attrName>
                                        </p:attrNameLst>
                                      </p:cBhvr>
                                      <p:tavLst>
                                        <p:tav tm="0">
                                          <p:val>
                                            <p:fltVal val="0"/>
                                          </p:val>
                                        </p:tav>
                                        <p:tav tm="100000">
                                          <p:val>
                                            <p:strVal val="#ppt_w"/>
                                          </p:val>
                                        </p:tav>
                                      </p:tavLst>
                                    </p:anim>
                                    <p:anim calcmode="lin" valueType="num">
                                      <p:cBhvr>
                                        <p:cTn id="14" dur="500" fill="hold"/>
                                        <p:tgtEl>
                                          <p:spTgt spid="116"/>
                                        </p:tgtEl>
                                        <p:attrNameLst>
                                          <p:attrName>ppt_h</p:attrName>
                                        </p:attrNameLst>
                                      </p:cBhvr>
                                      <p:tavLst>
                                        <p:tav tm="0">
                                          <p:val>
                                            <p:fltVal val="0"/>
                                          </p:val>
                                        </p:tav>
                                        <p:tav tm="100000">
                                          <p:val>
                                            <p:strVal val="#ppt_h"/>
                                          </p:val>
                                        </p:tav>
                                      </p:tavLst>
                                    </p:anim>
                                    <p:animEffect transition="in" filter="fade">
                                      <p:cBhvr>
                                        <p:cTn id="1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34</a:t>
            </a:fld>
            <a:endParaRPr lang="en-US" dirty="0"/>
          </a:p>
        </p:txBody>
      </p:sp>
      <p:grpSp>
        <p:nvGrpSpPr>
          <p:cNvPr id="60" name="Group 59"/>
          <p:cNvGrpSpPr/>
          <p:nvPr/>
        </p:nvGrpSpPr>
        <p:grpSpPr>
          <a:xfrm>
            <a:off x="213333" y="1466470"/>
            <a:ext cx="4473089" cy="3382550"/>
            <a:chOff x="186597" y="1412998"/>
            <a:chExt cx="4473089" cy="3382550"/>
          </a:xfrm>
        </p:grpSpPr>
        <p:grpSp>
          <p:nvGrpSpPr>
            <p:cNvPr id="8" name="Group 7"/>
            <p:cNvGrpSpPr/>
            <p:nvPr/>
          </p:nvGrpSpPr>
          <p:grpSpPr>
            <a:xfrm>
              <a:off x="186597" y="1597664"/>
              <a:ext cx="4473089" cy="3197884"/>
              <a:chOff x="4158415" y="3070557"/>
              <a:chExt cx="4473089" cy="3197884"/>
            </a:xfrm>
          </p:grpSpPr>
          <p:grpSp>
            <p:nvGrpSpPr>
              <p:cNvPr id="9" name="Group 8"/>
              <p:cNvGrpSpPr/>
              <p:nvPr/>
            </p:nvGrpSpPr>
            <p:grpSpPr>
              <a:xfrm>
                <a:off x="4158415" y="3641090"/>
                <a:ext cx="1450227" cy="1091091"/>
                <a:chOff x="5000458" y="2461735"/>
                <a:chExt cx="1450227" cy="1091091"/>
              </a:xfrm>
            </p:grpSpPr>
            <p:cxnSp>
              <p:nvCxnSpPr>
                <p:cNvPr id="42" name="Straight Connector 41"/>
                <p:cNvCxnSpPr>
                  <a:stCxn id="44"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000458" y="2661482"/>
                  <a:ext cx="1450227" cy="891344"/>
                  <a:chOff x="3207463" y="5441853"/>
                  <a:chExt cx="1450227" cy="891344"/>
                </a:xfrm>
              </p:grpSpPr>
              <p:sp>
                <p:nvSpPr>
                  <p:cNvPr id="44" name="Oval 43"/>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45" name="Group 44"/>
                  <p:cNvGrpSpPr/>
                  <p:nvPr/>
                </p:nvGrpSpPr>
                <p:grpSpPr>
                  <a:xfrm>
                    <a:off x="4163057" y="6041263"/>
                    <a:ext cx="494633" cy="280737"/>
                    <a:chOff x="1577473" y="3676315"/>
                    <a:chExt cx="494633" cy="280737"/>
                  </a:xfrm>
                </p:grpSpPr>
                <p:cxnSp>
                  <p:nvCxnSpPr>
                    <p:cNvPr id="52" name="Straight Connector 5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590842" y="3823372"/>
                      <a:ext cx="481264" cy="133680"/>
                      <a:chOff x="1577473" y="3997156"/>
                      <a:chExt cx="481264" cy="133680"/>
                    </a:xfrm>
                  </p:grpSpPr>
                  <p:cxnSp>
                    <p:nvCxnSpPr>
                      <p:cNvPr id="54" name="Straight Connector 5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6" name="Group 45"/>
                  <p:cNvGrpSpPr/>
                  <p:nvPr/>
                </p:nvGrpSpPr>
                <p:grpSpPr>
                  <a:xfrm flipH="1">
                    <a:off x="3207463" y="6052460"/>
                    <a:ext cx="494633" cy="280737"/>
                    <a:chOff x="1577473" y="3676315"/>
                    <a:chExt cx="494633" cy="280737"/>
                  </a:xfrm>
                </p:grpSpPr>
                <p:cxnSp>
                  <p:nvCxnSpPr>
                    <p:cNvPr id="47" name="Straight Connector 4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590842" y="3823372"/>
                      <a:ext cx="481264" cy="133680"/>
                      <a:chOff x="1577473" y="3997156"/>
                      <a:chExt cx="481264" cy="133680"/>
                    </a:xfrm>
                  </p:grpSpPr>
                  <p:cxnSp>
                    <p:nvCxnSpPr>
                      <p:cNvPr id="49" name="Straight Connector 4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5364626" y="3070557"/>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6822737" y="4469598"/>
                <a:ext cx="810299" cy="819316"/>
                <a:chOff x="6822737" y="4469598"/>
                <a:chExt cx="810299" cy="819316"/>
              </a:xfrm>
            </p:grpSpPr>
            <p:sp>
              <p:nvSpPr>
                <p:cNvPr id="40" name="Oval 39"/>
                <p:cNvSpPr/>
                <p:nvPr/>
              </p:nvSpPr>
              <p:spPr>
                <a:xfrm>
                  <a:off x="6964615" y="4620493"/>
                  <a:ext cx="668421" cy="66842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39" idx="5"/>
                  <a:endCxn id="40" idx="1"/>
                </p:cNvCxnSpPr>
                <p:nvPr/>
              </p:nvCxnSpPr>
              <p:spPr>
                <a:xfrm>
                  <a:off x="6822737" y="4469598"/>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015367" y="3574250"/>
                <a:ext cx="945362" cy="979868"/>
                <a:chOff x="6908856" y="3463464"/>
                <a:chExt cx="945362" cy="979868"/>
              </a:xfrm>
            </p:grpSpPr>
            <p:cxnSp>
              <p:nvCxnSpPr>
                <p:cNvPr id="38" name="Straight Connector 37"/>
                <p:cNvCxnSpPr>
                  <a:stCxn id="39" idx="1"/>
                  <a:endCxn id="1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185797" y="37749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13" name="Group 12"/>
              <p:cNvGrpSpPr/>
              <p:nvPr/>
            </p:nvGrpSpPr>
            <p:grpSpPr>
              <a:xfrm>
                <a:off x="5169485" y="4456230"/>
                <a:ext cx="1450227" cy="1064253"/>
                <a:chOff x="5000458" y="2488573"/>
                <a:chExt cx="1450227" cy="1064253"/>
              </a:xfrm>
            </p:grpSpPr>
            <p:cxnSp>
              <p:nvCxnSpPr>
                <p:cNvPr id="23" name="Straight Connector 22"/>
                <p:cNvCxnSpPr>
                  <a:stCxn id="25" idx="7"/>
                  <a:endCxn id="39"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5000458" y="2661482"/>
                  <a:ext cx="1450227" cy="891344"/>
                  <a:chOff x="3207463" y="5441853"/>
                  <a:chExt cx="1450227" cy="891344"/>
                </a:xfrm>
              </p:grpSpPr>
              <p:sp>
                <p:nvSpPr>
                  <p:cNvPr id="25" name="Oval 24"/>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26" name="Group 25"/>
                  <p:cNvGrpSpPr/>
                  <p:nvPr/>
                </p:nvGrpSpPr>
                <p:grpSpPr>
                  <a:xfrm>
                    <a:off x="4163057" y="6041263"/>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7" name="Group 26"/>
                  <p:cNvGrpSpPr/>
                  <p:nvPr/>
                </p:nvGrpSpPr>
                <p:grpSpPr>
                  <a:xfrm flipH="1">
                    <a:off x="3207463" y="6052460"/>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14" name="Group 13"/>
              <p:cNvGrpSpPr/>
              <p:nvPr/>
            </p:nvGrpSpPr>
            <p:grpSpPr>
              <a:xfrm>
                <a:off x="7474960" y="5228549"/>
                <a:ext cx="1156544" cy="1039892"/>
                <a:chOff x="7742962" y="4358812"/>
                <a:chExt cx="1156544" cy="1039892"/>
              </a:xfrm>
            </p:grpSpPr>
            <p:sp>
              <p:nvSpPr>
                <p:cNvPr id="15" name="Oval 14"/>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16" name="Group 15"/>
                <p:cNvGrpSpPr/>
                <p:nvPr/>
              </p:nvGrpSpPr>
              <p:grpSpPr>
                <a:xfrm>
                  <a:off x="8418242" y="5080240"/>
                  <a:ext cx="481264" cy="318464"/>
                  <a:chOff x="1590842" y="3638588"/>
                  <a:chExt cx="481264" cy="318464"/>
                </a:xfrm>
              </p:grpSpPr>
              <p:cxnSp>
                <p:nvCxnSpPr>
                  <p:cNvPr id="18" name="Straight Connector 17"/>
                  <p:cNvCxnSpPr>
                    <a:stCxn id="15"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1590842" y="3823372"/>
                    <a:ext cx="481264" cy="133680"/>
                    <a:chOff x="1577473" y="3997156"/>
                    <a:chExt cx="481264" cy="133680"/>
                  </a:xfrm>
                </p:grpSpPr>
                <p:cxnSp>
                  <p:nvCxnSpPr>
                    <p:cNvPr id="20" name="Straight Connector 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7" name="Straight Connector 16"/>
                <p:cNvCxnSpPr>
                  <a:endCxn id="15"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3702804" y="3152344"/>
              <a:ext cx="829883" cy="369332"/>
            </a:xfrm>
            <a:prstGeom prst="rect">
              <a:avLst/>
            </a:prstGeom>
            <a:noFill/>
          </p:spPr>
          <p:txBody>
            <a:bodyPr wrap="square" rtlCol="0">
              <a:spAutoFit/>
            </a:bodyPr>
            <a:lstStyle/>
            <a:p>
              <a:r>
                <a:rPr lang="en-US" dirty="0" smtClean="0">
                  <a:solidFill>
                    <a:srgbClr val="008000"/>
                  </a:solidFill>
                </a:rPr>
                <a:t>Z = 3</a:t>
              </a:r>
              <a:endParaRPr lang="en-US" dirty="0">
                <a:solidFill>
                  <a:srgbClr val="008000"/>
                </a:solidFill>
              </a:endParaRPr>
            </a:p>
          </p:txBody>
        </p:sp>
        <p:sp>
          <p:nvSpPr>
            <p:cNvPr id="58" name="TextBox 57"/>
            <p:cNvSpPr txBox="1"/>
            <p:nvPr/>
          </p:nvSpPr>
          <p:spPr>
            <a:xfrm>
              <a:off x="2954520" y="2351969"/>
              <a:ext cx="829883" cy="369332"/>
            </a:xfrm>
            <a:prstGeom prst="rect">
              <a:avLst/>
            </a:prstGeom>
            <a:noFill/>
          </p:spPr>
          <p:txBody>
            <a:bodyPr wrap="square" rtlCol="0">
              <a:spAutoFit/>
            </a:bodyPr>
            <a:lstStyle/>
            <a:p>
              <a:r>
                <a:rPr lang="en-US" dirty="0" smtClean="0">
                  <a:solidFill>
                    <a:schemeClr val="accent2">
                      <a:lumMod val="50000"/>
                    </a:schemeClr>
                  </a:solidFill>
                </a:rPr>
                <a:t>Y = 2</a:t>
              </a:r>
              <a:endParaRPr lang="en-US" dirty="0">
                <a:solidFill>
                  <a:schemeClr val="accent2">
                    <a:lumMod val="50000"/>
                  </a:schemeClr>
                </a:solidFill>
              </a:endParaRPr>
            </a:p>
          </p:txBody>
        </p:sp>
        <p:sp>
          <p:nvSpPr>
            <p:cNvPr id="59" name="TextBox 58"/>
            <p:cNvSpPr txBox="1"/>
            <p:nvPr/>
          </p:nvSpPr>
          <p:spPr>
            <a:xfrm>
              <a:off x="2043549" y="1412998"/>
              <a:ext cx="829883" cy="369332"/>
            </a:xfrm>
            <a:prstGeom prst="rect">
              <a:avLst/>
            </a:prstGeom>
            <a:noFill/>
          </p:spPr>
          <p:txBody>
            <a:bodyPr wrap="square" rtlCol="0">
              <a:spAutoFit/>
            </a:bodyPr>
            <a:lstStyle/>
            <a:p>
              <a:r>
                <a:rPr lang="en-US" dirty="0" smtClean="0">
                  <a:solidFill>
                    <a:srgbClr val="FF6600"/>
                  </a:solidFill>
                </a:rPr>
                <a:t>X = 1</a:t>
              </a:r>
              <a:endParaRPr lang="en-US" dirty="0">
                <a:solidFill>
                  <a:srgbClr val="FF6600"/>
                </a:solidFill>
              </a:endParaRPr>
            </a:p>
          </p:txBody>
        </p:sp>
      </p:grpSp>
      <p:grpSp>
        <p:nvGrpSpPr>
          <p:cNvPr id="131" name="Group 130"/>
          <p:cNvGrpSpPr/>
          <p:nvPr/>
        </p:nvGrpSpPr>
        <p:grpSpPr>
          <a:xfrm>
            <a:off x="3826285" y="3801790"/>
            <a:ext cx="5198203" cy="2628245"/>
            <a:chOff x="3786181" y="3681478"/>
            <a:chExt cx="5198203" cy="2628245"/>
          </a:xfrm>
        </p:grpSpPr>
        <p:grpSp>
          <p:nvGrpSpPr>
            <p:cNvPr id="66" name="Group 65"/>
            <p:cNvGrpSpPr/>
            <p:nvPr/>
          </p:nvGrpSpPr>
          <p:grpSpPr>
            <a:xfrm>
              <a:off x="3786181" y="5299237"/>
              <a:ext cx="1450227" cy="1010486"/>
              <a:chOff x="5000458" y="2542340"/>
              <a:chExt cx="1450227" cy="1010486"/>
            </a:xfrm>
          </p:grpSpPr>
          <p:cxnSp>
            <p:nvCxnSpPr>
              <p:cNvPr id="99" name="Straight Connector 98"/>
              <p:cNvCxnSpPr>
                <a:stCxn id="101" idx="7"/>
                <a:endCxn id="67" idx="3"/>
              </p:cNvCxnSpPr>
              <p:nvPr/>
            </p:nvCxnSpPr>
            <p:spPr>
              <a:xfrm flipV="1">
                <a:off x="5925888" y="2542340"/>
                <a:ext cx="327116" cy="217030"/>
              </a:xfrm>
              <a:prstGeom prst="line">
                <a:avLst/>
              </a:prstGeom>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5000458" y="2661482"/>
                <a:ext cx="1450227" cy="891344"/>
                <a:chOff x="3207463" y="5441853"/>
                <a:chExt cx="1450227" cy="891344"/>
              </a:xfrm>
            </p:grpSpPr>
            <p:sp>
              <p:nvSpPr>
                <p:cNvPr id="101" name="Oval 10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02" name="Group 101"/>
                <p:cNvGrpSpPr/>
                <p:nvPr/>
              </p:nvGrpSpPr>
              <p:grpSpPr>
                <a:xfrm>
                  <a:off x="4163057" y="6041263"/>
                  <a:ext cx="494633" cy="280737"/>
                  <a:chOff x="1577473" y="3676315"/>
                  <a:chExt cx="494633" cy="280737"/>
                </a:xfrm>
              </p:grpSpPr>
              <p:cxnSp>
                <p:nvCxnSpPr>
                  <p:cNvPr id="109" name="Straight Connector 10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590842" y="3823372"/>
                    <a:ext cx="481264" cy="133680"/>
                    <a:chOff x="1577473" y="3997156"/>
                    <a:chExt cx="481264" cy="133680"/>
                  </a:xfrm>
                </p:grpSpPr>
                <p:cxnSp>
                  <p:nvCxnSpPr>
                    <p:cNvPr id="111" name="Straight Connector 11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3" name="Group 102"/>
                <p:cNvGrpSpPr/>
                <p:nvPr/>
              </p:nvGrpSpPr>
              <p:grpSpPr>
                <a:xfrm flipH="1">
                  <a:off x="3207463" y="6052460"/>
                  <a:ext cx="494633" cy="280737"/>
                  <a:chOff x="1577473" y="3676315"/>
                  <a:chExt cx="494633" cy="280737"/>
                </a:xfrm>
              </p:grpSpPr>
              <p:cxnSp>
                <p:nvCxnSpPr>
                  <p:cNvPr id="104" name="Straight Connector 10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5" name="Group 104"/>
                  <p:cNvGrpSpPr/>
                  <p:nvPr/>
                </p:nvGrpSpPr>
                <p:grpSpPr>
                  <a:xfrm>
                    <a:off x="1590842" y="3823372"/>
                    <a:ext cx="481264" cy="133680"/>
                    <a:chOff x="1577473" y="3997156"/>
                    <a:chExt cx="481264" cy="133680"/>
                  </a:xfrm>
                </p:grpSpPr>
                <p:cxnSp>
                  <p:nvCxnSpPr>
                    <p:cNvPr id="106" name="Straight Connector 10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70" name="Group 69"/>
            <p:cNvGrpSpPr/>
            <p:nvPr/>
          </p:nvGrpSpPr>
          <p:grpSpPr>
            <a:xfrm>
              <a:off x="5402053" y="5299237"/>
              <a:ext cx="1450227" cy="997016"/>
              <a:chOff x="5000458" y="2555810"/>
              <a:chExt cx="1450227" cy="997016"/>
            </a:xfrm>
          </p:grpSpPr>
          <p:cxnSp>
            <p:nvCxnSpPr>
              <p:cNvPr id="80" name="Straight Connector 79"/>
              <p:cNvCxnSpPr>
                <a:stCxn id="82" idx="1"/>
                <a:endCxn id="67" idx="5"/>
              </p:cNvCxnSpPr>
              <p:nvPr/>
            </p:nvCxnSpPr>
            <p:spPr>
              <a:xfrm flipH="1" flipV="1">
                <a:off x="5109777" y="2555810"/>
                <a:ext cx="343466" cy="203560"/>
              </a:xfrm>
              <a:prstGeom prst="line">
                <a:avLst/>
              </a:prstGeom>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5000458" y="2661482"/>
                <a:ext cx="1450227" cy="891344"/>
                <a:chOff x="3207463" y="5441853"/>
                <a:chExt cx="1450227" cy="891344"/>
              </a:xfrm>
            </p:grpSpPr>
            <p:sp>
              <p:nvSpPr>
                <p:cNvPr id="82" name="Oval 81"/>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83" name="Group 82"/>
                <p:cNvGrpSpPr/>
                <p:nvPr/>
              </p:nvGrpSpPr>
              <p:grpSpPr>
                <a:xfrm>
                  <a:off x="4163057" y="6041263"/>
                  <a:ext cx="494633" cy="280737"/>
                  <a:chOff x="1577473" y="3676315"/>
                  <a:chExt cx="494633" cy="280737"/>
                </a:xfrm>
              </p:grpSpPr>
              <p:cxnSp>
                <p:nvCxnSpPr>
                  <p:cNvPr id="90" name="Straight Connector 8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1590842" y="3823372"/>
                    <a:ext cx="481264" cy="133680"/>
                    <a:chOff x="1577473" y="3997156"/>
                    <a:chExt cx="481264" cy="133680"/>
                  </a:xfrm>
                </p:grpSpPr>
                <p:cxnSp>
                  <p:nvCxnSpPr>
                    <p:cNvPr id="92" name="Straight Connector 9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84" name="Group 83"/>
                <p:cNvGrpSpPr/>
                <p:nvPr/>
              </p:nvGrpSpPr>
              <p:grpSpPr>
                <a:xfrm flipH="1">
                  <a:off x="3207463" y="6052460"/>
                  <a:ext cx="494633" cy="280737"/>
                  <a:chOff x="1577473" y="3676315"/>
                  <a:chExt cx="494633" cy="280737"/>
                </a:xfrm>
              </p:grpSpPr>
              <p:cxnSp>
                <p:nvCxnSpPr>
                  <p:cNvPr id="85" name="Straight Connector 8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6" name="Group 85"/>
                  <p:cNvGrpSpPr/>
                  <p:nvPr/>
                </p:nvGrpSpPr>
                <p:grpSpPr>
                  <a:xfrm>
                    <a:off x="1590842" y="3823372"/>
                    <a:ext cx="481264" cy="133680"/>
                    <a:chOff x="1577473" y="3997156"/>
                    <a:chExt cx="481264" cy="133680"/>
                  </a:xfrm>
                </p:grpSpPr>
                <p:cxnSp>
                  <p:nvCxnSpPr>
                    <p:cNvPr id="87" name="Straight Connector 8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71" name="Group 70"/>
            <p:cNvGrpSpPr/>
            <p:nvPr/>
          </p:nvGrpSpPr>
          <p:grpSpPr>
            <a:xfrm>
              <a:off x="7634036" y="5259044"/>
              <a:ext cx="1350348" cy="1050679"/>
              <a:chOff x="7549158" y="4348025"/>
              <a:chExt cx="1350348" cy="1050679"/>
            </a:xfrm>
          </p:grpSpPr>
          <p:sp>
            <p:nvSpPr>
              <p:cNvPr id="72" name="Oval 71"/>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73" name="Group 72"/>
              <p:cNvGrpSpPr/>
              <p:nvPr/>
            </p:nvGrpSpPr>
            <p:grpSpPr>
              <a:xfrm>
                <a:off x="8418242" y="5080240"/>
                <a:ext cx="481264" cy="318464"/>
                <a:chOff x="1590842" y="3638588"/>
                <a:chExt cx="481264" cy="318464"/>
              </a:xfrm>
            </p:grpSpPr>
            <p:cxnSp>
              <p:nvCxnSpPr>
                <p:cNvPr id="75" name="Straight Connector 74"/>
                <p:cNvCxnSpPr>
                  <a:stCxn id="72"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1590842" y="3823372"/>
                  <a:ext cx="481264" cy="133680"/>
                  <a:chOff x="1577473" y="3997156"/>
                  <a:chExt cx="481264" cy="133680"/>
                </a:xfrm>
              </p:grpSpPr>
              <p:cxnSp>
                <p:nvCxnSpPr>
                  <p:cNvPr id="77" name="Straight Connector 7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74" name="Straight Connector 73"/>
              <p:cNvCxnSpPr>
                <a:stCxn id="97" idx="5"/>
                <a:endCxn id="72" idx="1"/>
              </p:cNvCxnSpPr>
              <p:nvPr/>
            </p:nvCxnSpPr>
            <p:spPr>
              <a:xfrm>
                <a:off x="7549158" y="4348025"/>
                <a:ext cx="433570" cy="2595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6574057" y="4484144"/>
              <a:ext cx="1975864" cy="872788"/>
              <a:chOff x="6574057" y="4484144"/>
              <a:chExt cx="1975864" cy="872788"/>
            </a:xfrm>
          </p:grpSpPr>
          <p:grpSp>
            <p:nvGrpSpPr>
              <p:cNvPr id="68" name="Group 67"/>
              <p:cNvGrpSpPr/>
              <p:nvPr/>
            </p:nvGrpSpPr>
            <p:grpSpPr>
              <a:xfrm>
                <a:off x="6574057" y="4484144"/>
                <a:ext cx="1157867" cy="872788"/>
                <a:chOff x="6221177" y="4442862"/>
                <a:chExt cx="1157867" cy="872788"/>
              </a:xfrm>
            </p:grpSpPr>
            <p:sp>
              <p:nvSpPr>
                <p:cNvPr id="97" name="Oval 96"/>
                <p:cNvSpPr/>
                <p:nvPr/>
              </p:nvSpPr>
              <p:spPr>
                <a:xfrm>
                  <a:off x="6710623" y="4647229"/>
                  <a:ext cx="668421" cy="66842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98" name="Straight Connector 97"/>
                <p:cNvCxnSpPr>
                  <a:stCxn id="96" idx="5"/>
                  <a:endCxn id="97" idx="1"/>
                </p:cNvCxnSpPr>
                <p:nvPr/>
              </p:nvCxnSpPr>
              <p:spPr>
                <a:xfrm>
                  <a:off x="6221177" y="4442862"/>
                  <a:ext cx="587334" cy="302255"/>
                </a:xfrm>
                <a:prstGeom prst="line">
                  <a:avLst/>
                </a:prstGeom>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7720038" y="4666519"/>
                <a:ext cx="829883" cy="369332"/>
              </a:xfrm>
              <a:prstGeom prst="rect">
                <a:avLst/>
              </a:prstGeom>
              <a:noFill/>
            </p:spPr>
            <p:txBody>
              <a:bodyPr wrap="square" rtlCol="0">
                <a:spAutoFit/>
              </a:bodyPr>
              <a:lstStyle/>
              <a:p>
                <a:r>
                  <a:rPr lang="en-US" dirty="0" smtClean="0">
                    <a:solidFill>
                      <a:srgbClr val="008000"/>
                    </a:solidFill>
                  </a:rPr>
                  <a:t>Z = 3</a:t>
                </a:r>
                <a:endParaRPr lang="en-US" dirty="0">
                  <a:solidFill>
                    <a:srgbClr val="008000"/>
                  </a:solidFill>
                </a:endParaRPr>
              </a:p>
            </p:txBody>
          </p:sp>
        </p:grpSp>
        <p:grpSp>
          <p:nvGrpSpPr>
            <p:cNvPr id="128" name="Group 127"/>
            <p:cNvGrpSpPr/>
            <p:nvPr/>
          </p:nvGrpSpPr>
          <p:grpSpPr>
            <a:xfrm>
              <a:off x="6003524" y="3681478"/>
              <a:ext cx="1377690" cy="900554"/>
              <a:chOff x="6003524" y="3681478"/>
              <a:chExt cx="1377690" cy="900554"/>
            </a:xfrm>
          </p:grpSpPr>
          <p:sp>
            <p:nvSpPr>
              <p:cNvPr id="96" name="Oval 95"/>
              <p:cNvSpPr/>
              <p:nvPr/>
            </p:nvSpPr>
            <p:spPr>
              <a:xfrm>
                <a:off x="6003524" y="39136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sp>
            <p:nvSpPr>
              <p:cNvPr id="64" name="TextBox 63"/>
              <p:cNvSpPr txBox="1"/>
              <p:nvPr/>
            </p:nvSpPr>
            <p:spPr>
              <a:xfrm>
                <a:off x="6551331" y="3681478"/>
                <a:ext cx="829883" cy="369332"/>
              </a:xfrm>
              <a:prstGeom prst="rect">
                <a:avLst/>
              </a:prstGeom>
              <a:noFill/>
            </p:spPr>
            <p:txBody>
              <a:bodyPr wrap="square" rtlCol="0">
                <a:spAutoFit/>
              </a:bodyPr>
              <a:lstStyle/>
              <a:p>
                <a:r>
                  <a:rPr lang="en-US" dirty="0" smtClean="0">
                    <a:solidFill>
                      <a:schemeClr val="accent2">
                        <a:lumMod val="50000"/>
                      </a:schemeClr>
                    </a:solidFill>
                  </a:rPr>
                  <a:t>Y = 2</a:t>
                </a:r>
                <a:endParaRPr lang="en-US" dirty="0">
                  <a:solidFill>
                    <a:schemeClr val="accent2">
                      <a:lumMod val="50000"/>
                    </a:schemeClr>
                  </a:solidFill>
                </a:endParaRPr>
              </a:p>
            </p:txBody>
          </p:sp>
        </p:grpSp>
        <p:grpSp>
          <p:nvGrpSpPr>
            <p:cNvPr id="129" name="Group 128"/>
            <p:cNvGrpSpPr/>
            <p:nvPr/>
          </p:nvGrpSpPr>
          <p:grpSpPr>
            <a:xfrm>
              <a:off x="4940839" y="4484144"/>
              <a:ext cx="1484532" cy="912981"/>
              <a:chOff x="4940839" y="4484144"/>
              <a:chExt cx="1484532" cy="912981"/>
            </a:xfrm>
          </p:grpSpPr>
          <p:sp>
            <p:nvSpPr>
              <p:cNvPr id="67" name="Oval 66"/>
              <p:cNvSpPr/>
              <p:nvPr/>
            </p:nvSpPr>
            <p:spPr>
              <a:xfrm>
                <a:off x="4940839" y="4728704"/>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95" name="Straight Connector 94"/>
              <p:cNvCxnSpPr>
                <a:stCxn id="96" idx="3"/>
                <a:endCxn id="67" idx="7"/>
              </p:cNvCxnSpPr>
              <p:nvPr/>
            </p:nvCxnSpPr>
            <p:spPr>
              <a:xfrm flipH="1">
                <a:off x="5511372" y="4484144"/>
                <a:ext cx="590040" cy="342448"/>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595488" y="4786399"/>
                <a:ext cx="829883" cy="369332"/>
              </a:xfrm>
              <a:prstGeom prst="rect">
                <a:avLst/>
              </a:prstGeom>
              <a:noFill/>
            </p:spPr>
            <p:txBody>
              <a:bodyPr wrap="square" rtlCol="0">
                <a:spAutoFit/>
              </a:bodyPr>
              <a:lstStyle/>
              <a:p>
                <a:r>
                  <a:rPr lang="en-US" dirty="0" smtClean="0">
                    <a:solidFill>
                      <a:srgbClr val="FF6600"/>
                    </a:solidFill>
                  </a:rPr>
                  <a:t>X = 1</a:t>
                </a:r>
                <a:endParaRPr lang="en-US" dirty="0">
                  <a:solidFill>
                    <a:srgbClr val="FF6600"/>
                  </a:solidFill>
                </a:endParaRPr>
              </a:p>
            </p:txBody>
          </p:sp>
        </p:grpSp>
      </p:grpSp>
      <p:sp>
        <p:nvSpPr>
          <p:cNvPr id="134" name="Freeform 133"/>
          <p:cNvSpPr/>
          <p:nvPr/>
        </p:nvSpPr>
        <p:spPr>
          <a:xfrm>
            <a:off x="4745788" y="2245894"/>
            <a:ext cx="1395727" cy="1066865"/>
          </a:xfrm>
          <a:custGeom>
            <a:avLst/>
            <a:gdLst>
              <a:gd name="connsiteX0" fmla="*/ 0 w 1176422"/>
              <a:gd name="connsiteY0" fmla="*/ 0 h 721894"/>
              <a:gd name="connsiteX1" fmla="*/ 762000 w 1176422"/>
              <a:gd name="connsiteY1" fmla="*/ 160421 h 721894"/>
              <a:gd name="connsiteX2" fmla="*/ 1176422 w 1176422"/>
              <a:gd name="connsiteY2" fmla="*/ 721894 h 721894"/>
            </a:gdLst>
            <a:ahLst/>
            <a:cxnLst>
              <a:cxn ang="0">
                <a:pos x="connsiteX0" y="connsiteY0"/>
              </a:cxn>
              <a:cxn ang="0">
                <a:pos x="connsiteX1" y="connsiteY1"/>
              </a:cxn>
              <a:cxn ang="0">
                <a:pos x="connsiteX2" y="connsiteY2"/>
              </a:cxn>
            </a:cxnLst>
            <a:rect l="l" t="t" r="r" b="b"/>
            <a:pathLst>
              <a:path w="1176422" h="721894">
                <a:moveTo>
                  <a:pt x="0" y="0"/>
                </a:moveTo>
                <a:cubicBezTo>
                  <a:pt x="282965" y="20052"/>
                  <a:pt x="565930" y="40105"/>
                  <a:pt x="762000" y="160421"/>
                </a:cubicBezTo>
                <a:cubicBezTo>
                  <a:pt x="958070" y="280737"/>
                  <a:pt x="1067246" y="501315"/>
                  <a:pt x="1176422" y="721894"/>
                </a:cubicBezTo>
              </a:path>
            </a:pathLst>
          </a:custGeom>
          <a:ln w="127000">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TextBox 134"/>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a:t>
            </a:r>
            <a:r>
              <a:rPr lang="en-US" sz="2400" dirty="0" smtClean="0"/>
              <a:t>, </a:t>
            </a:r>
            <a:r>
              <a:rPr lang="en-US" sz="2400" b="1" dirty="0" smtClean="0">
                <a:solidFill>
                  <a:srgbClr val="FF0000"/>
                </a:solidFill>
              </a:rPr>
              <a:t>52</a:t>
            </a:r>
            <a:r>
              <a:rPr lang="en-US" sz="2400" dirty="0" smtClean="0"/>
              <a:t>, 47, 45</a:t>
            </a:r>
            <a:endParaRPr lang="en-US" sz="2400" dirty="0"/>
          </a:p>
        </p:txBody>
      </p:sp>
    </p:spTree>
    <p:extLst>
      <p:ext uri="{BB962C8B-B14F-4D97-AF65-F5344CB8AC3E}">
        <p14:creationId xmlns:p14="http://schemas.microsoft.com/office/powerpoint/2010/main" val="3251641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35</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17, 40, 50, 49, 43, 52, </a:t>
            </a:r>
            <a:r>
              <a:rPr lang="en-US" sz="2400" b="1" dirty="0" smtClean="0">
                <a:solidFill>
                  <a:srgbClr val="FF0000"/>
                </a:solidFill>
              </a:rPr>
              <a:t>47</a:t>
            </a:r>
            <a:r>
              <a:rPr lang="en-US" sz="2400" dirty="0" smtClean="0"/>
              <a:t>, 45</a:t>
            </a:r>
            <a:endParaRPr lang="en-US" sz="2400" dirty="0"/>
          </a:p>
        </p:txBody>
      </p:sp>
      <p:grpSp>
        <p:nvGrpSpPr>
          <p:cNvPr id="69" name="Group 68"/>
          <p:cNvGrpSpPr/>
          <p:nvPr/>
        </p:nvGrpSpPr>
        <p:grpSpPr>
          <a:xfrm>
            <a:off x="190482" y="1574666"/>
            <a:ext cx="5011051" cy="2302536"/>
            <a:chOff x="324162" y="1828658"/>
            <a:chExt cx="5011051" cy="2302536"/>
          </a:xfrm>
        </p:grpSpPr>
        <p:grpSp>
          <p:nvGrpSpPr>
            <p:cNvPr id="63" name="Group 62"/>
            <p:cNvGrpSpPr/>
            <p:nvPr/>
          </p:nvGrpSpPr>
          <p:grpSpPr>
            <a:xfrm>
              <a:off x="324162" y="3147444"/>
              <a:ext cx="1436859" cy="983750"/>
              <a:chOff x="324162" y="3147444"/>
              <a:chExt cx="1436859" cy="983750"/>
            </a:xfrm>
          </p:grpSpPr>
          <p:cxnSp>
            <p:nvCxnSpPr>
              <p:cNvPr id="48" name="Straight Connector 47"/>
              <p:cNvCxnSpPr>
                <a:stCxn id="50" idx="7"/>
                <a:endCxn id="16"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1" name="Group 50"/>
              <p:cNvGrpSpPr/>
              <p:nvPr/>
            </p:nvGrpSpPr>
            <p:grpSpPr>
              <a:xfrm>
                <a:off x="1266388" y="3839260"/>
                <a:ext cx="494633" cy="280737"/>
                <a:chOff x="1577473" y="3676315"/>
                <a:chExt cx="494633" cy="280737"/>
              </a:xfrm>
            </p:grpSpPr>
            <p:cxnSp>
              <p:nvCxnSpPr>
                <p:cNvPr id="58" name="Straight Connector 5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1590842" y="3823372"/>
                  <a:ext cx="481264" cy="133680"/>
                  <a:chOff x="1577473" y="3997156"/>
                  <a:chExt cx="481264" cy="133680"/>
                </a:xfrm>
              </p:grpSpPr>
              <p:cxnSp>
                <p:nvCxnSpPr>
                  <p:cNvPr id="60" name="Straight Connector 5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2" name="Group 51"/>
              <p:cNvGrpSpPr/>
              <p:nvPr/>
            </p:nvGrpSpPr>
            <p:grpSpPr>
              <a:xfrm flipH="1">
                <a:off x="324162" y="3850457"/>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4" name="Group 63"/>
            <p:cNvGrpSpPr/>
            <p:nvPr/>
          </p:nvGrpSpPr>
          <p:grpSpPr>
            <a:xfrm>
              <a:off x="1873194" y="3147444"/>
              <a:ext cx="1503699" cy="959083"/>
              <a:chOff x="1873194" y="3147444"/>
              <a:chExt cx="1503699" cy="959083"/>
            </a:xfrm>
          </p:grpSpPr>
          <p:cxnSp>
            <p:nvCxnSpPr>
              <p:cNvPr id="33" name="Straight Connector 32"/>
              <p:cNvCxnSpPr>
                <a:stCxn id="35" idx="1"/>
                <a:endCxn id="16" idx="5"/>
              </p:cNvCxnSpPr>
              <p:nvPr/>
            </p:nvCxnSpPr>
            <p:spPr>
              <a:xfrm flipH="1" flipV="1">
                <a:off x="2062721" y="3147444"/>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2268195" y="32531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36" name="Group 35"/>
              <p:cNvGrpSpPr/>
              <p:nvPr/>
            </p:nvGrpSpPr>
            <p:grpSpPr>
              <a:xfrm>
                <a:off x="2882260" y="382579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7" name="Group 36"/>
              <p:cNvGrpSpPr/>
              <p:nvPr/>
            </p:nvGrpSpPr>
            <p:grpSpPr>
              <a:xfrm flipH="1">
                <a:off x="1873194" y="3823619"/>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3877921" y="3040411"/>
              <a:ext cx="1457292" cy="1037311"/>
              <a:chOff x="3931393" y="3133987"/>
              <a:chExt cx="1457292" cy="1037311"/>
            </a:xfrm>
          </p:grpSpPr>
          <p:sp>
            <p:nvSpPr>
              <p:cNvPr id="25" name="Oval 24"/>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26" name="Group 25"/>
              <p:cNvGrpSpPr/>
              <p:nvPr/>
            </p:nvGrpSpPr>
            <p:grpSpPr>
              <a:xfrm>
                <a:off x="4891080" y="3812730"/>
                <a:ext cx="497605" cy="358568"/>
                <a:chOff x="1574501" y="3598484"/>
                <a:chExt cx="497605" cy="358568"/>
              </a:xfrm>
            </p:grpSpPr>
            <p:cxnSp>
              <p:nvCxnSpPr>
                <p:cNvPr id="28" name="Straight Connector 27"/>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7" name="Straight Connector 26"/>
              <p:cNvCxnSpPr>
                <a:stCxn id="23" idx="5"/>
                <a:endCxn id="25"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2938254" y="2399191"/>
              <a:ext cx="1091027" cy="832684"/>
              <a:chOff x="6140969" y="4442862"/>
              <a:chExt cx="1091027" cy="832684"/>
            </a:xfrm>
          </p:grpSpPr>
          <p:sp>
            <p:nvSpPr>
              <p:cNvPr id="23" name="Oval 22"/>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24" name="Straight Connector 23"/>
              <p:cNvCxnSpPr>
                <a:stCxn id="19" idx="5"/>
                <a:endCxn id="23" idx="1"/>
              </p:cNvCxnSpPr>
              <p:nvPr/>
            </p:nvCxnSpPr>
            <p:spPr>
              <a:xfrm>
                <a:off x="6140969" y="4442862"/>
                <a:ext cx="52049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Oval 18"/>
            <p:cNvSpPr/>
            <p:nvPr/>
          </p:nvSpPr>
          <p:spPr>
            <a:xfrm>
              <a:off x="2434561" y="182865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5" name="Group 14"/>
            <p:cNvGrpSpPr/>
            <p:nvPr/>
          </p:nvGrpSpPr>
          <p:grpSpPr>
            <a:xfrm>
              <a:off x="1492188" y="2399191"/>
              <a:ext cx="1040261" cy="846141"/>
              <a:chOff x="5047783" y="4484144"/>
              <a:chExt cx="1040261" cy="846141"/>
            </a:xfrm>
          </p:grpSpPr>
          <p:sp>
            <p:nvSpPr>
              <p:cNvPr id="16" name="Oval 15"/>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17" name="Straight Connector 16"/>
              <p:cNvCxnSpPr>
                <a:stCxn id="19" idx="3"/>
                <a:endCxn id="16"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5" name="Group 134"/>
          <p:cNvGrpSpPr/>
          <p:nvPr/>
        </p:nvGrpSpPr>
        <p:grpSpPr>
          <a:xfrm>
            <a:off x="3806456" y="3707751"/>
            <a:ext cx="5011051" cy="2943155"/>
            <a:chOff x="3275284" y="3678844"/>
            <a:chExt cx="5011051" cy="2943155"/>
          </a:xfrm>
        </p:grpSpPr>
        <p:grpSp>
          <p:nvGrpSpPr>
            <p:cNvPr id="71" name="Group 70"/>
            <p:cNvGrpSpPr/>
            <p:nvPr/>
          </p:nvGrpSpPr>
          <p:grpSpPr>
            <a:xfrm>
              <a:off x="3275284" y="4997630"/>
              <a:ext cx="1436859" cy="983750"/>
              <a:chOff x="324162" y="3147444"/>
              <a:chExt cx="1436859" cy="983750"/>
            </a:xfrm>
          </p:grpSpPr>
          <p:cxnSp>
            <p:nvCxnSpPr>
              <p:cNvPr id="103" name="Straight Connector 102"/>
              <p:cNvCxnSpPr>
                <a:stCxn id="104" idx="7"/>
                <a:endCxn id="77"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05" name="Group 104"/>
              <p:cNvGrpSpPr/>
              <p:nvPr/>
            </p:nvGrpSpPr>
            <p:grpSpPr>
              <a:xfrm>
                <a:off x="1266388" y="3839260"/>
                <a:ext cx="494633" cy="280737"/>
                <a:chOff x="1577473" y="3676315"/>
                <a:chExt cx="494633" cy="280737"/>
              </a:xfrm>
            </p:grpSpPr>
            <p:cxnSp>
              <p:nvCxnSpPr>
                <p:cNvPr id="112" name="Straight Connector 11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1590842" y="3823372"/>
                  <a:ext cx="481264" cy="133680"/>
                  <a:chOff x="1577473" y="3997156"/>
                  <a:chExt cx="481264" cy="133680"/>
                </a:xfrm>
              </p:grpSpPr>
              <p:cxnSp>
                <p:nvCxnSpPr>
                  <p:cNvPr id="114" name="Straight Connector 11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6" name="Group 105"/>
              <p:cNvGrpSpPr/>
              <p:nvPr/>
            </p:nvGrpSpPr>
            <p:grpSpPr>
              <a:xfrm flipH="1">
                <a:off x="324162" y="3850457"/>
                <a:ext cx="494633" cy="280737"/>
                <a:chOff x="1577473" y="3676315"/>
                <a:chExt cx="494633" cy="280737"/>
              </a:xfrm>
            </p:grpSpPr>
            <p:cxnSp>
              <p:nvCxnSpPr>
                <p:cNvPr id="107" name="Straight Connector 10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8" name="Group 107"/>
                <p:cNvGrpSpPr/>
                <p:nvPr/>
              </p:nvGrpSpPr>
              <p:grpSpPr>
                <a:xfrm>
                  <a:off x="1590842" y="3823372"/>
                  <a:ext cx="481264" cy="133680"/>
                  <a:chOff x="1577473" y="3997156"/>
                  <a:chExt cx="481264" cy="133680"/>
                </a:xfrm>
              </p:grpSpPr>
              <p:cxnSp>
                <p:nvCxnSpPr>
                  <p:cNvPr id="109" name="Straight Connector 10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32" name="Group 131"/>
            <p:cNvGrpSpPr/>
            <p:nvPr/>
          </p:nvGrpSpPr>
          <p:grpSpPr>
            <a:xfrm>
              <a:off x="4824316" y="4997630"/>
              <a:ext cx="1063422" cy="956912"/>
              <a:chOff x="4824316" y="4997630"/>
              <a:chExt cx="1063422" cy="956912"/>
            </a:xfrm>
          </p:grpSpPr>
          <p:cxnSp>
            <p:nvCxnSpPr>
              <p:cNvPr id="89" name="Straight Connector 88"/>
              <p:cNvCxnSpPr>
                <a:stCxn id="90" idx="1"/>
                <a:endCxn id="77"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92" name="Group 91"/>
              <p:cNvGrpSpPr/>
              <p:nvPr/>
            </p:nvGrpSpPr>
            <p:grpSpPr>
              <a:xfrm flipH="1">
                <a:off x="4824316" y="5673805"/>
                <a:ext cx="494633" cy="280737"/>
                <a:chOff x="1577473" y="3676315"/>
                <a:chExt cx="494633" cy="280737"/>
              </a:xfrm>
            </p:grpSpPr>
            <p:cxnSp>
              <p:nvCxnSpPr>
                <p:cNvPr id="93" name="Straight Connector 9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1590842" y="3823372"/>
                  <a:ext cx="481264" cy="133680"/>
                  <a:chOff x="1577473" y="3997156"/>
                  <a:chExt cx="481264" cy="133680"/>
                </a:xfrm>
              </p:grpSpPr>
              <p:cxnSp>
                <p:nvCxnSpPr>
                  <p:cNvPr id="95" name="Straight Connector 9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73" name="Group 72"/>
            <p:cNvGrpSpPr/>
            <p:nvPr/>
          </p:nvGrpSpPr>
          <p:grpSpPr>
            <a:xfrm>
              <a:off x="6829043" y="4890597"/>
              <a:ext cx="1457292" cy="1037311"/>
              <a:chOff x="3931393" y="3133987"/>
              <a:chExt cx="1457292" cy="1037311"/>
            </a:xfrm>
          </p:grpSpPr>
          <p:sp>
            <p:nvSpPr>
              <p:cNvPr id="81" name="Oval 80"/>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82" name="Group 81"/>
              <p:cNvGrpSpPr/>
              <p:nvPr/>
            </p:nvGrpSpPr>
            <p:grpSpPr>
              <a:xfrm>
                <a:off x="4891080" y="3812730"/>
                <a:ext cx="497605" cy="358568"/>
                <a:chOff x="1574501" y="3598484"/>
                <a:chExt cx="497605" cy="358568"/>
              </a:xfrm>
            </p:grpSpPr>
            <p:cxnSp>
              <p:nvCxnSpPr>
                <p:cNvPr id="84" name="Straight Connector 83"/>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1590842" y="3823372"/>
                  <a:ext cx="481264" cy="133680"/>
                  <a:chOff x="1577473" y="3997156"/>
                  <a:chExt cx="481264" cy="133680"/>
                </a:xfrm>
              </p:grpSpPr>
              <p:cxnSp>
                <p:nvCxnSpPr>
                  <p:cNvPr id="86" name="Straight Connector 8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83" name="Straight Connector 82"/>
              <p:cNvCxnSpPr>
                <a:stCxn id="79" idx="5"/>
                <a:endCxn id="81"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5889376" y="4249377"/>
              <a:ext cx="1091027" cy="832684"/>
              <a:chOff x="6140969" y="4442862"/>
              <a:chExt cx="1091027" cy="832684"/>
            </a:xfrm>
          </p:grpSpPr>
          <p:sp>
            <p:nvSpPr>
              <p:cNvPr id="79" name="Oval 78"/>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80" name="Straight Connector 79"/>
              <p:cNvCxnSpPr>
                <a:stCxn id="75" idx="5"/>
                <a:endCxn id="79" idx="1"/>
              </p:cNvCxnSpPr>
              <p:nvPr/>
            </p:nvCxnSpPr>
            <p:spPr>
              <a:xfrm>
                <a:off x="6140969" y="4442862"/>
                <a:ext cx="52049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5" name="Oval 74"/>
            <p:cNvSpPr/>
            <p:nvPr/>
          </p:nvSpPr>
          <p:spPr>
            <a:xfrm>
              <a:off x="5385683" y="367884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76" name="Group 75"/>
            <p:cNvGrpSpPr/>
            <p:nvPr/>
          </p:nvGrpSpPr>
          <p:grpSpPr>
            <a:xfrm>
              <a:off x="4443310" y="4249377"/>
              <a:ext cx="1040261" cy="846141"/>
              <a:chOff x="5047783" y="4484144"/>
              <a:chExt cx="1040261" cy="846141"/>
            </a:xfrm>
          </p:grpSpPr>
          <p:sp>
            <p:nvSpPr>
              <p:cNvPr id="77" name="Oval 76"/>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78" name="Straight Connector 77"/>
              <p:cNvCxnSpPr>
                <a:stCxn id="75" idx="3"/>
                <a:endCxn id="77"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7" name="Group 116"/>
            <p:cNvGrpSpPr/>
            <p:nvPr/>
          </p:nvGrpSpPr>
          <p:grpSpPr>
            <a:xfrm>
              <a:off x="5610475" y="5673835"/>
              <a:ext cx="1503699" cy="948164"/>
              <a:chOff x="1873194" y="3158363"/>
              <a:chExt cx="1503699" cy="948164"/>
            </a:xfrm>
          </p:grpSpPr>
          <p:cxnSp>
            <p:nvCxnSpPr>
              <p:cNvPr id="118" name="Straight Connector 117"/>
              <p:cNvCxnSpPr>
                <a:stCxn id="119" idx="1"/>
                <a:endCxn id="90" idx="5"/>
              </p:cNvCxnSpPr>
              <p:nvPr/>
            </p:nvCxnSpPr>
            <p:spPr>
              <a:xfrm flipH="1" flipV="1">
                <a:off x="2052569" y="315836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2268195" y="3253116"/>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120" name="Group 119"/>
              <p:cNvGrpSpPr/>
              <p:nvPr/>
            </p:nvGrpSpPr>
            <p:grpSpPr>
              <a:xfrm>
                <a:off x="2882260" y="3825790"/>
                <a:ext cx="494633" cy="280737"/>
                <a:chOff x="1577473" y="3676315"/>
                <a:chExt cx="494633" cy="280737"/>
              </a:xfrm>
            </p:grpSpPr>
            <p:cxnSp>
              <p:nvCxnSpPr>
                <p:cNvPr id="127" name="Straight Connector 1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1590842" y="3823372"/>
                  <a:ext cx="481264" cy="133680"/>
                  <a:chOff x="1577473" y="3997156"/>
                  <a:chExt cx="481264" cy="133680"/>
                </a:xfrm>
              </p:grpSpPr>
              <p:cxnSp>
                <p:nvCxnSpPr>
                  <p:cNvPr id="129" name="Straight Connector 1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flipH="1">
                <a:off x="1873194" y="3823619"/>
                <a:ext cx="494633" cy="280737"/>
                <a:chOff x="1577473" y="3676315"/>
                <a:chExt cx="494633" cy="280737"/>
              </a:xfrm>
            </p:grpSpPr>
            <p:cxnSp>
              <p:nvCxnSpPr>
                <p:cNvPr id="122" name="Straight Connector 1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1590842" y="3823372"/>
                  <a:ext cx="481264" cy="133680"/>
                  <a:chOff x="1577473" y="3997156"/>
                  <a:chExt cx="481264" cy="133680"/>
                </a:xfrm>
              </p:grpSpPr>
              <p:cxnSp>
                <p:nvCxnSpPr>
                  <p:cNvPr id="124" name="Straight Connector 1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36" name="TextBox 135"/>
          <p:cNvSpPr txBox="1"/>
          <p:nvPr/>
        </p:nvSpPr>
        <p:spPr>
          <a:xfrm>
            <a:off x="5596120" y="3097012"/>
            <a:ext cx="1554593" cy="369332"/>
          </a:xfrm>
          <a:prstGeom prst="rect">
            <a:avLst/>
          </a:prstGeom>
          <a:noFill/>
        </p:spPr>
        <p:txBody>
          <a:bodyPr wrap="square" rtlCol="0">
            <a:spAutoFit/>
          </a:bodyPr>
          <a:lstStyle/>
          <a:p>
            <a:pPr algn="ctr"/>
            <a:r>
              <a:rPr lang="en-US" dirty="0" smtClean="0"/>
              <a:t>Insert 47</a:t>
            </a:r>
            <a:endParaRPr lang="en-US" dirty="0"/>
          </a:p>
        </p:txBody>
      </p:sp>
    </p:spTree>
    <p:extLst>
      <p:ext uri="{BB962C8B-B14F-4D97-AF65-F5344CB8AC3E}">
        <p14:creationId xmlns:p14="http://schemas.microsoft.com/office/powerpoint/2010/main" val="243041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500" fill="hold"/>
                                        <p:tgtEl>
                                          <p:spTgt spid="135"/>
                                        </p:tgtEl>
                                        <p:attrNameLst>
                                          <p:attrName>ppt_w</p:attrName>
                                        </p:attrNameLst>
                                      </p:cBhvr>
                                      <p:tavLst>
                                        <p:tav tm="0">
                                          <p:val>
                                            <p:fltVal val="0"/>
                                          </p:val>
                                        </p:tav>
                                        <p:tav tm="100000">
                                          <p:val>
                                            <p:strVal val="#ppt_w"/>
                                          </p:val>
                                        </p:tav>
                                      </p:tavLst>
                                    </p:anim>
                                    <p:anim calcmode="lin" valueType="num">
                                      <p:cBhvr>
                                        <p:cTn id="8" dur="500" fill="hold"/>
                                        <p:tgtEl>
                                          <p:spTgt spid="135"/>
                                        </p:tgtEl>
                                        <p:attrNameLst>
                                          <p:attrName>ppt_h</p:attrName>
                                        </p:attrNameLst>
                                      </p:cBhvr>
                                      <p:tavLst>
                                        <p:tav tm="0">
                                          <p:val>
                                            <p:fltVal val="0"/>
                                          </p:val>
                                        </p:tav>
                                        <p:tav tm="100000">
                                          <p:val>
                                            <p:strVal val="#ppt_h"/>
                                          </p:val>
                                        </p:tav>
                                      </p:tavLst>
                                    </p:anim>
                                    <p:animEffect transition="in" filter="fade">
                                      <p:cBhvr>
                                        <p:cTn id="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36</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17, 40, 50, 49, 43, 52, 47, </a:t>
            </a:r>
            <a:r>
              <a:rPr lang="en-US" sz="2400" b="1" dirty="0" smtClean="0">
                <a:solidFill>
                  <a:srgbClr val="FF0000"/>
                </a:solidFill>
              </a:rPr>
              <a:t>45</a:t>
            </a:r>
            <a:endParaRPr lang="en-US" sz="2400" b="1" dirty="0">
              <a:solidFill>
                <a:srgbClr val="FF0000"/>
              </a:solidFill>
            </a:endParaRPr>
          </a:p>
        </p:txBody>
      </p:sp>
      <p:grpSp>
        <p:nvGrpSpPr>
          <p:cNvPr id="8" name="Group 7"/>
          <p:cNvGrpSpPr/>
          <p:nvPr/>
        </p:nvGrpSpPr>
        <p:grpSpPr>
          <a:xfrm>
            <a:off x="241304" y="1480211"/>
            <a:ext cx="5011051" cy="2943155"/>
            <a:chOff x="3275284" y="3678844"/>
            <a:chExt cx="5011051" cy="2943155"/>
          </a:xfrm>
        </p:grpSpPr>
        <p:grpSp>
          <p:nvGrpSpPr>
            <p:cNvPr id="9" name="Group 8"/>
            <p:cNvGrpSpPr/>
            <p:nvPr/>
          </p:nvGrpSpPr>
          <p:grpSpPr>
            <a:xfrm>
              <a:off x="3275284" y="4997630"/>
              <a:ext cx="1436859" cy="983750"/>
              <a:chOff x="324162" y="3147444"/>
              <a:chExt cx="1436859" cy="983750"/>
            </a:xfrm>
          </p:grpSpPr>
          <p:cxnSp>
            <p:nvCxnSpPr>
              <p:cNvPr id="50" name="Straight Connector 49"/>
              <p:cNvCxnSpPr>
                <a:stCxn id="51" idx="7"/>
                <a:endCxn id="30"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2" name="Group 51"/>
              <p:cNvGrpSpPr/>
              <p:nvPr/>
            </p:nvGrpSpPr>
            <p:grpSpPr>
              <a:xfrm>
                <a:off x="1266388" y="3839260"/>
                <a:ext cx="494633" cy="280737"/>
                <a:chOff x="1577473" y="3676315"/>
                <a:chExt cx="494633" cy="280737"/>
              </a:xfrm>
            </p:grpSpPr>
            <p:cxnSp>
              <p:nvCxnSpPr>
                <p:cNvPr id="59" name="Straight Connector 5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590842" y="3823372"/>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flipH="1">
                <a:off x="324162" y="3850457"/>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0" name="Group 9"/>
            <p:cNvGrpSpPr/>
            <p:nvPr/>
          </p:nvGrpSpPr>
          <p:grpSpPr>
            <a:xfrm>
              <a:off x="4824316" y="4997630"/>
              <a:ext cx="1063422" cy="956912"/>
              <a:chOff x="4824316" y="4997630"/>
              <a:chExt cx="1063422" cy="956912"/>
            </a:xfrm>
          </p:grpSpPr>
          <p:cxnSp>
            <p:nvCxnSpPr>
              <p:cNvPr id="42" name="Straight Connector 41"/>
              <p:cNvCxnSpPr>
                <a:stCxn id="43" idx="1"/>
                <a:endCxn id="30"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44" name="Group 43"/>
              <p:cNvGrpSpPr/>
              <p:nvPr/>
            </p:nvGrpSpPr>
            <p:grpSpPr>
              <a:xfrm flipH="1">
                <a:off x="4824316" y="5673805"/>
                <a:ext cx="494633" cy="280737"/>
                <a:chOff x="1577473" y="3676315"/>
                <a:chExt cx="494633" cy="280737"/>
              </a:xfrm>
            </p:grpSpPr>
            <p:cxnSp>
              <p:nvCxnSpPr>
                <p:cNvPr id="45" name="Straight Connector 4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6829043" y="4890597"/>
              <a:ext cx="1457292" cy="1037311"/>
              <a:chOff x="3931393" y="3133987"/>
              <a:chExt cx="1457292" cy="1037311"/>
            </a:xfrm>
          </p:grpSpPr>
          <p:sp>
            <p:nvSpPr>
              <p:cNvPr id="34" name="Oval 33"/>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35" name="Group 34"/>
              <p:cNvGrpSpPr/>
              <p:nvPr/>
            </p:nvGrpSpPr>
            <p:grpSpPr>
              <a:xfrm>
                <a:off x="4891080" y="3812730"/>
                <a:ext cx="497605" cy="358568"/>
                <a:chOff x="1574501" y="3598484"/>
                <a:chExt cx="497605" cy="358568"/>
              </a:xfrm>
            </p:grpSpPr>
            <p:cxnSp>
              <p:nvCxnSpPr>
                <p:cNvPr id="37" name="Straight Connector 36"/>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590842" y="3823372"/>
                  <a:ext cx="481264" cy="133680"/>
                  <a:chOff x="1577473" y="3997156"/>
                  <a:chExt cx="481264" cy="133680"/>
                </a:xfrm>
              </p:grpSpPr>
              <p:cxnSp>
                <p:nvCxnSpPr>
                  <p:cNvPr id="39" name="Straight Connector 3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36" name="Straight Connector 35"/>
              <p:cNvCxnSpPr>
                <a:stCxn id="32" idx="5"/>
                <a:endCxn id="34"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56216" y="4249377"/>
              <a:ext cx="1024187" cy="832684"/>
              <a:chOff x="6207809" y="4442862"/>
              <a:chExt cx="1024187" cy="832684"/>
            </a:xfrm>
          </p:grpSpPr>
          <p:sp>
            <p:nvSpPr>
              <p:cNvPr id="32" name="Oval 31"/>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33" name="Straight Connector 32"/>
              <p:cNvCxnSpPr>
                <a:stCxn id="13" idx="5"/>
                <a:endCxn id="32"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Oval 12"/>
            <p:cNvSpPr/>
            <p:nvPr/>
          </p:nvSpPr>
          <p:spPr>
            <a:xfrm>
              <a:off x="5385683" y="367884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4" name="Group 13"/>
            <p:cNvGrpSpPr/>
            <p:nvPr/>
          </p:nvGrpSpPr>
          <p:grpSpPr>
            <a:xfrm>
              <a:off x="4443310" y="4249377"/>
              <a:ext cx="1040261" cy="846141"/>
              <a:chOff x="5047783" y="4484144"/>
              <a:chExt cx="1040261" cy="846141"/>
            </a:xfrm>
          </p:grpSpPr>
          <p:sp>
            <p:nvSpPr>
              <p:cNvPr id="30" name="Oval 29"/>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1" name="Straight Connector 30"/>
              <p:cNvCxnSpPr>
                <a:stCxn id="13" idx="3"/>
                <a:endCxn id="30"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610475" y="5673835"/>
              <a:ext cx="1503699" cy="948164"/>
              <a:chOff x="1873194" y="3158363"/>
              <a:chExt cx="1503699" cy="948164"/>
            </a:xfrm>
          </p:grpSpPr>
          <p:cxnSp>
            <p:nvCxnSpPr>
              <p:cNvPr id="16" name="Straight Connector 15"/>
              <p:cNvCxnSpPr>
                <a:stCxn id="17" idx="1"/>
                <a:endCxn id="43" idx="5"/>
              </p:cNvCxnSpPr>
              <p:nvPr/>
            </p:nvCxnSpPr>
            <p:spPr>
              <a:xfrm flipH="1" flipV="1">
                <a:off x="2052569" y="315836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2268195" y="32531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18" name="Group 17"/>
              <p:cNvGrpSpPr/>
              <p:nvPr/>
            </p:nvGrpSpPr>
            <p:grpSpPr>
              <a:xfrm>
                <a:off x="2882260" y="3825790"/>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1873194" y="3823619"/>
                <a:ext cx="494633" cy="280737"/>
                <a:chOff x="1577473" y="3676315"/>
                <a:chExt cx="494633" cy="280737"/>
              </a:xfrm>
            </p:grpSpPr>
            <p:cxnSp>
              <p:nvCxnSpPr>
                <p:cNvPr id="20" name="Straight Connector 1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4" name="TextBox 63"/>
          <p:cNvSpPr txBox="1"/>
          <p:nvPr/>
        </p:nvSpPr>
        <p:spPr>
          <a:xfrm>
            <a:off x="5754206" y="2585915"/>
            <a:ext cx="1554593" cy="369332"/>
          </a:xfrm>
          <a:prstGeom prst="rect">
            <a:avLst/>
          </a:prstGeom>
          <a:noFill/>
        </p:spPr>
        <p:txBody>
          <a:bodyPr wrap="square" rtlCol="0">
            <a:spAutoFit/>
          </a:bodyPr>
          <a:lstStyle/>
          <a:p>
            <a:pPr algn="ctr"/>
            <a:r>
              <a:rPr lang="en-US" dirty="0" smtClean="0"/>
              <a:t>Insert 47</a:t>
            </a:r>
            <a:endParaRPr lang="en-US" dirty="0"/>
          </a:p>
        </p:txBody>
      </p:sp>
      <p:grpSp>
        <p:nvGrpSpPr>
          <p:cNvPr id="138" name="Group 137"/>
          <p:cNvGrpSpPr/>
          <p:nvPr/>
        </p:nvGrpSpPr>
        <p:grpSpPr>
          <a:xfrm>
            <a:off x="3951173" y="3256482"/>
            <a:ext cx="5011051" cy="3519064"/>
            <a:chOff x="3951173" y="3256482"/>
            <a:chExt cx="5011051" cy="3519064"/>
          </a:xfrm>
        </p:grpSpPr>
        <p:grpSp>
          <p:nvGrpSpPr>
            <p:cNvPr id="67" name="Group 66"/>
            <p:cNvGrpSpPr/>
            <p:nvPr/>
          </p:nvGrpSpPr>
          <p:grpSpPr>
            <a:xfrm>
              <a:off x="3951173" y="4575268"/>
              <a:ext cx="1436859" cy="983750"/>
              <a:chOff x="324162" y="3147444"/>
              <a:chExt cx="1436859" cy="983750"/>
            </a:xfrm>
          </p:grpSpPr>
          <p:cxnSp>
            <p:nvCxnSpPr>
              <p:cNvPr id="108" name="Straight Connector 107"/>
              <p:cNvCxnSpPr>
                <a:stCxn id="109" idx="7"/>
                <a:endCxn id="8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09" name="Oval 10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10" name="Group 109"/>
              <p:cNvGrpSpPr/>
              <p:nvPr/>
            </p:nvGrpSpPr>
            <p:grpSpPr>
              <a:xfrm>
                <a:off x="1266388" y="3839260"/>
                <a:ext cx="494633" cy="280737"/>
                <a:chOff x="1577473" y="3676315"/>
                <a:chExt cx="494633" cy="280737"/>
              </a:xfrm>
            </p:grpSpPr>
            <p:cxnSp>
              <p:nvCxnSpPr>
                <p:cNvPr id="117" name="Straight Connector 11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1590842" y="3823372"/>
                  <a:ext cx="481264" cy="133680"/>
                  <a:chOff x="1577473" y="3997156"/>
                  <a:chExt cx="481264" cy="133680"/>
                </a:xfrm>
              </p:grpSpPr>
              <p:cxnSp>
                <p:nvCxnSpPr>
                  <p:cNvPr id="119" name="Straight Connector 11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1" name="Group 110"/>
              <p:cNvGrpSpPr/>
              <p:nvPr/>
            </p:nvGrpSpPr>
            <p:grpSpPr>
              <a:xfrm flipH="1">
                <a:off x="324162" y="3850457"/>
                <a:ext cx="494633" cy="280737"/>
                <a:chOff x="1577473" y="3676315"/>
                <a:chExt cx="494633" cy="280737"/>
              </a:xfrm>
            </p:grpSpPr>
            <p:cxnSp>
              <p:nvCxnSpPr>
                <p:cNvPr id="112" name="Straight Connector 11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1590842" y="3823372"/>
                  <a:ext cx="481264" cy="133680"/>
                  <a:chOff x="1577473" y="3997156"/>
                  <a:chExt cx="481264" cy="133680"/>
                </a:xfrm>
              </p:grpSpPr>
              <p:cxnSp>
                <p:nvCxnSpPr>
                  <p:cNvPr id="114" name="Straight Connector 11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5500205" y="4575268"/>
              <a:ext cx="1063422" cy="956912"/>
              <a:chOff x="4824316" y="4997630"/>
              <a:chExt cx="1063422" cy="956912"/>
            </a:xfrm>
          </p:grpSpPr>
          <p:cxnSp>
            <p:nvCxnSpPr>
              <p:cNvPr id="100" name="Straight Connector 99"/>
              <p:cNvCxnSpPr>
                <a:stCxn id="101" idx="1"/>
                <a:endCxn id="8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02" name="Group 101"/>
              <p:cNvGrpSpPr/>
              <p:nvPr/>
            </p:nvGrpSpPr>
            <p:grpSpPr>
              <a:xfrm flipH="1">
                <a:off x="4824316" y="5673805"/>
                <a:ext cx="494633" cy="280737"/>
                <a:chOff x="1577473" y="3676315"/>
                <a:chExt cx="494633" cy="280737"/>
              </a:xfrm>
            </p:grpSpPr>
            <p:cxnSp>
              <p:nvCxnSpPr>
                <p:cNvPr id="103" name="Straight Connector 10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1590842" y="3823372"/>
                  <a:ext cx="481264" cy="133680"/>
                  <a:chOff x="1577473" y="3997156"/>
                  <a:chExt cx="481264" cy="133680"/>
                </a:xfrm>
              </p:grpSpPr>
              <p:cxnSp>
                <p:nvCxnSpPr>
                  <p:cNvPr id="105" name="Straight Connector 10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9" name="Group 68"/>
            <p:cNvGrpSpPr/>
            <p:nvPr/>
          </p:nvGrpSpPr>
          <p:grpSpPr>
            <a:xfrm>
              <a:off x="7504932" y="4468235"/>
              <a:ext cx="1457292" cy="1037311"/>
              <a:chOff x="3931393" y="3133987"/>
              <a:chExt cx="1457292" cy="1037311"/>
            </a:xfrm>
          </p:grpSpPr>
          <p:sp>
            <p:nvSpPr>
              <p:cNvPr id="92" name="Oval 9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93" name="Group 92"/>
              <p:cNvGrpSpPr/>
              <p:nvPr/>
            </p:nvGrpSpPr>
            <p:grpSpPr>
              <a:xfrm>
                <a:off x="4891080" y="3812730"/>
                <a:ext cx="497605" cy="358568"/>
                <a:chOff x="1574501" y="3598484"/>
                <a:chExt cx="497605" cy="358568"/>
              </a:xfrm>
            </p:grpSpPr>
            <p:cxnSp>
              <p:nvCxnSpPr>
                <p:cNvPr id="95" name="Straight Connector 9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96" name="Group 95"/>
                <p:cNvGrpSpPr/>
                <p:nvPr/>
              </p:nvGrpSpPr>
              <p:grpSpPr>
                <a:xfrm>
                  <a:off x="1590842" y="3823372"/>
                  <a:ext cx="481264" cy="133680"/>
                  <a:chOff x="1577473" y="3997156"/>
                  <a:chExt cx="481264" cy="133680"/>
                </a:xfrm>
              </p:grpSpPr>
              <p:cxnSp>
                <p:nvCxnSpPr>
                  <p:cNvPr id="97" name="Straight Connector 9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94" name="Straight Connector 93"/>
              <p:cNvCxnSpPr>
                <a:stCxn id="90" idx="5"/>
                <a:endCxn id="9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6632105" y="3827015"/>
              <a:ext cx="1024187" cy="832684"/>
              <a:chOff x="6207809" y="4442862"/>
              <a:chExt cx="1024187" cy="832684"/>
            </a:xfrm>
          </p:grpSpPr>
          <p:sp>
            <p:nvSpPr>
              <p:cNvPr id="90" name="Oval 8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91" name="Straight Connector 90"/>
              <p:cNvCxnSpPr>
                <a:stCxn id="71" idx="5"/>
                <a:endCxn id="9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1" name="Oval 70"/>
            <p:cNvSpPr/>
            <p:nvPr/>
          </p:nvSpPr>
          <p:spPr>
            <a:xfrm>
              <a:off x="6061572" y="32564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72" name="Group 71"/>
            <p:cNvGrpSpPr/>
            <p:nvPr/>
          </p:nvGrpSpPr>
          <p:grpSpPr>
            <a:xfrm>
              <a:off x="5119199" y="3827015"/>
              <a:ext cx="1040261" cy="846141"/>
              <a:chOff x="5047783" y="4484144"/>
              <a:chExt cx="1040261" cy="846141"/>
            </a:xfrm>
          </p:grpSpPr>
          <p:sp>
            <p:nvSpPr>
              <p:cNvPr id="88" name="Oval 8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89" name="Straight Connector 88"/>
              <p:cNvCxnSpPr>
                <a:stCxn id="71" idx="3"/>
                <a:endCxn id="8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6465739" y="5251473"/>
              <a:ext cx="1324324" cy="948164"/>
              <a:chOff x="6465739" y="5251473"/>
              <a:chExt cx="1324324" cy="948164"/>
            </a:xfrm>
          </p:grpSpPr>
          <p:cxnSp>
            <p:nvCxnSpPr>
              <p:cNvPr id="74" name="Straight Connector 73"/>
              <p:cNvCxnSpPr>
                <a:stCxn id="75" idx="1"/>
                <a:endCxn id="101" idx="5"/>
              </p:cNvCxnSpPr>
              <p:nvPr/>
            </p:nvCxnSpPr>
            <p:spPr>
              <a:xfrm flipH="1" flipV="1">
                <a:off x="6465739" y="525147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6681365" y="534622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76" name="Group 75"/>
              <p:cNvGrpSpPr/>
              <p:nvPr/>
            </p:nvGrpSpPr>
            <p:grpSpPr>
              <a:xfrm>
                <a:off x="7295430" y="5918900"/>
                <a:ext cx="494633" cy="280737"/>
                <a:chOff x="1577473" y="3676315"/>
                <a:chExt cx="494633" cy="280737"/>
              </a:xfrm>
            </p:grpSpPr>
            <p:cxnSp>
              <p:nvCxnSpPr>
                <p:cNvPr id="83" name="Straight Connector 8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1590842" y="3823372"/>
                  <a:ext cx="481264" cy="133680"/>
                  <a:chOff x="1577473" y="3997156"/>
                  <a:chExt cx="481264" cy="133680"/>
                </a:xfrm>
              </p:grpSpPr>
              <p:cxnSp>
                <p:nvCxnSpPr>
                  <p:cNvPr id="85" name="Straight Connector 8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2" name="Group 121"/>
            <p:cNvGrpSpPr/>
            <p:nvPr/>
          </p:nvGrpSpPr>
          <p:grpSpPr>
            <a:xfrm>
              <a:off x="5613936" y="5791796"/>
              <a:ext cx="1436859" cy="983750"/>
              <a:chOff x="324162" y="3147444"/>
              <a:chExt cx="1436859" cy="983750"/>
            </a:xfrm>
          </p:grpSpPr>
          <p:cxnSp>
            <p:nvCxnSpPr>
              <p:cNvPr id="123" name="Straight Connector 122"/>
              <p:cNvCxnSpPr>
                <a:stCxn id="124" idx="7"/>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692427" y="3293322"/>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125" name="Group 124"/>
              <p:cNvGrpSpPr/>
              <p:nvPr/>
            </p:nvGrpSpPr>
            <p:grpSpPr>
              <a:xfrm>
                <a:off x="1266388" y="3839260"/>
                <a:ext cx="494633" cy="280737"/>
                <a:chOff x="1577473" y="3676315"/>
                <a:chExt cx="494633" cy="280737"/>
              </a:xfrm>
            </p:grpSpPr>
            <p:cxnSp>
              <p:nvCxnSpPr>
                <p:cNvPr id="132" name="Straight Connector 1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3" name="Group 132"/>
                <p:cNvGrpSpPr/>
                <p:nvPr/>
              </p:nvGrpSpPr>
              <p:grpSpPr>
                <a:xfrm>
                  <a:off x="1590842" y="3823372"/>
                  <a:ext cx="481264" cy="133680"/>
                  <a:chOff x="1577473" y="3997156"/>
                  <a:chExt cx="481264" cy="133680"/>
                </a:xfrm>
              </p:grpSpPr>
              <p:cxnSp>
                <p:nvCxnSpPr>
                  <p:cNvPr id="134" name="Straight Connector 1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26" name="Group 125"/>
              <p:cNvGrpSpPr/>
              <p:nvPr/>
            </p:nvGrpSpPr>
            <p:grpSpPr>
              <a:xfrm flipH="1">
                <a:off x="324162" y="3850457"/>
                <a:ext cx="494633" cy="280737"/>
                <a:chOff x="1577473" y="3676315"/>
                <a:chExt cx="494633" cy="280737"/>
              </a:xfrm>
            </p:grpSpPr>
            <p:cxnSp>
              <p:nvCxnSpPr>
                <p:cNvPr id="127" name="Straight Connector 1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1590842" y="3823372"/>
                  <a:ext cx="481264" cy="133680"/>
                  <a:chOff x="1577473" y="3997156"/>
                  <a:chExt cx="481264" cy="133680"/>
                </a:xfrm>
              </p:grpSpPr>
              <p:cxnSp>
                <p:nvCxnSpPr>
                  <p:cNvPr id="129" name="Straight Connector 1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39" name="TextBox 138"/>
          <p:cNvSpPr txBox="1"/>
          <p:nvPr/>
        </p:nvSpPr>
        <p:spPr>
          <a:xfrm>
            <a:off x="241303" y="4892986"/>
            <a:ext cx="3705120" cy="1754327"/>
          </a:xfrm>
          <a:prstGeom prst="rect">
            <a:avLst/>
          </a:prstGeom>
          <a:noFill/>
        </p:spPr>
        <p:txBody>
          <a:bodyPr wrap="square" rtlCol="0">
            <a:spAutoFit/>
          </a:bodyPr>
          <a:lstStyle/>
          <a:p>
            <a:r>
              <a:rPr lang="en-US" dirty="0" smtClean="0"/>
              <a:t>The AVL tree becomes unbalance after the insertion of node 45.</a:t>
            </a:r>
          </a:p>
          <a:p>
            <a:endParaRPr lang="en-US" dirty="0"/>
          </a:p>
          <a:p>
            <a:r>
              <a:rPr lang="en-US" dirty="0" smtClean="0"/>
              <a:t>Which are the X, Y, and Z nodes? And what are the in-order sequence of X, Y and Z?</a:t>
            </a:r>
            <a:endParaRPr lang="en-US" dirty="0"/>
          </a:p>
        </p:txBody>
      </p:sp>
    </p:spTree>
    <p:extLst>
      <p:ext uri="{BB962C8B-B14F-4D97-AF65-F5344CB8AC3E}">
        <p14:creationId xmlns:p14="http://schemas.microsoft.com/office/powerpoint/2010/main" val="35638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p:cTn id="7" dur="1000" fill="hold"/>
                                        <p:tgtEl>
                                          <p:spTgt spid="138"/>
                                        </p:tgtEl>
                                        <p:attrNameLst>
                                          <p:attrName>ppt_w</p:attrName>
                                        </p:attrNameLst>
                                      </p:cBhvr>
                                      <p:tavLst>
                                        <p:tav tm="0">
                                          <p:val>
                                            <p:fltVal val="0"/>
                                          </p:val>
                                        </p:tav>
                                        <p:tav tm="100000">
                                          <p:val>
                                            <p:strVal val="#ppt_w"/>
                                          </p:val>
                                        </p:tav>
                                      </p:tavLst>
                                    </p:anim>
                                    <p:anim calcmode="lin" valueType="num">
                                      <p:cBhvr>
                                        <p:cTn id="8" dur="1000" fill="hold"/>
                                        <p:tgtEl>
                                          <p:spTgt spid="138"/>
                                        </p:tgtEl>
                                        <p:attrNameLst>
                                          <p:attrName>ppt_h</p:attrName>
                                        </p:attrNameLst>
                                      </p:cBhvr>
                                      <p:tavLst>
                                        <p:tav tm="0">
                                          <p:val>
                                            <p:fltVal val="0"/>
                                          </p:val>
                                        </p:tav>
                                        <p:tav tm="100000">
                                          <p:val>
                                            <p:strVal val="#ppt_h"/>
                                          </p:val>
                                        </p:tav>
                                      </p:tavLst>
                                    </p:anim>
                                    <p:anim calcmode="lin" valueType="num">
                                      <p:cBhvr>
                                        <p:cTn id="9" dur="1000" fill="hold"/>
                                        <p:tgtEl>
                                          <p:spTgt spid="138"/>
                                        </p:tgtEl>
                                        <p:attrNameLst>
                                          <p:attrName>style.rotation</p:attrName>
                                        </p:attrNameLst>
                                      </p:cBhvr>
                                      <p:tavLst>
                                        <p:tav tm="0">
                                          <p:val>
                                            <p:fltVal val="90"/>
                                          </p:val>
                                        </p:tav>
                                        <p:tav tm="100000">
                                          <p:val>
                                            <p:fltVal val="0"/>
                                          </p:val>
                                        </p:tav>
                                      </p:tavLst>
                                    </p:anim>
                                    <p:animEffect transition="in" filter="fade">
                                      <p:cBhvr>
                                        <p:cTn id="10" dur="1000"/>
                                        <p:tgtEl>
                                          <p:spTgt spid="138"/>
                                        </p:tgtEl>
                                      </p:cBhvr>
                                    </p:animEffect>
                                  </p:childTnLst>
                                </p:cTn>
                              </p:par>
                            </p:childTnLst>
                          </p:cTn>
                        </p:par>
                        <p:par>
                          <p:cTn id="11" fill="hold">
                            <p:stCondLst>
                              <p:cond delay="1000"/>
                            </p:stCondLst>
                            <p:childTnLst>
                              <p:par>
                                <p:cTn id="12" presetID="42" presetClass="entr" presetSubtype="0" fill="hold" grpId="0" nodeType="afterEffect">
                                  <p:stCondLst>
                                    <p:cond delay="1000"/>
                                  </p:stCondLst>
                                  <p:childTnLst>
                                    <p:set>
                                      <p:cBhvr>
                                        <p:cTn id="13" dur="1" fill="hold">
                                          <p:stCondLst>
                                            <p:cond delay="0"/>
                                          </p:stCondLst>
                                        </p:cTn>
                                        <p:tgtEl>
                                          <p:spTgt spid="139"/>
                                        </p:tgtEl>
                                        <p:attrNameLst>
                                          <p:attrName>style.visibility</p:attrName>
                                        </p:attrNameLst>
                                      </p:cBhvr>
                                      <p:to>
                                        <p:strVal val="visible"/>
                                      </p:to>
                                    </p:set>
                                    <p:animEffect transition="in" filter="fade">
                                      <p:cBhvr>
                                        <p:cTn id="14" dur="1000"/>
                                        <p:tgtEl>
                                          <p:spTgt spid="139"/>
                                        </p:tgtEl>
                                      </p:cBhvr>
                                    </p:animEffect>
                                    <p:anim calcmode="lin" valueType="num">
                                      <p:cBhvr>
                                        <p:cTn id="15" dur="1000" fill="hold"/>
                                        <p:tgtEl>
                                          <p:spTgt spid="139"/>
                                        </p:tgtEl>
                                        <p:attrNameLst>
                                          <p:attrName>ppt_x</p:attrName>
                                        </p:attrNameLst>
                                      </p:cBhvr>
                                      <p:tavLst>
                                        <p:tav tm="0">
                                          <p:val>
                                            <p:strVal val="#ppt_x"/>
                                          </p:val>
                                        </p:tav>
                                        <p:tav tm="100000">
                                          <p:val>
                                            <p:strVal val="#ppt_x"/>
                                          </p:val>
                                        </p:tav>
                                      </p:tavLst>
                                    </p:anim>
                                    <p:anim calcmode="lin" valueType="num">
                                      <p:cBhvr>
                                        <p:cTn id="16"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37</a:t>
            </a:fld>
            <a:endParaRPr lang="en-US" dirty="0"/>
          </a:p>
        </p:txBody>
      </p:sp>
      <p:grpSp>
        <p:nvGrpSpPr>
          <p:cNvPr id="78" name="Group 77"/>
          <p:cNvGrpSpPr/>
          <p:nvPr/>
        </p:nvGrpSpPr>
        <p:grpSpPr>
          <a:xfrm>
            <a:off x="206036" y="1524000"/>
            <a:ext cx="5011051" cy="3519064"/>
            <a:chOff x="206036" y="1524000"/>
            <a:chExt cx="5011051" cy="3519064"/>
          </a:xfrm>
        </p:grpSpPr>
        <p:grpSp>
          <p:nvGrpSpPr>
            <p:cNvPr id="7" name="Group 6"/>
            <p:cNvGrpSpPr/>
            <p:nvPr/>
          </p:nvGrpSpPr>
          <p:grpSpPr>
            <a:xfrm>
              <a:off x="206036" y="1524000"/>
              <a:ext cx="5011051" cy="3519064"/>
              <a:chOff x="3951173" y="3256482"/>
              <a:chExt cx="5011051" cy="3519064"/>
            </a:xfrm>
          </p:grpSpPr>
          <p:grpSp>
            <p:nvGrpSpPr>
              <p:cNvPr id="8" name="Group 7"/>
              <p:cNvGrpSpPr/>
              <p:nvPr/>
            </p:nvGrpSpPr>
            <p:grpSpPr>
              <a:xfrm>
                <a:off x="3951173" y="4575268"/>
                <a:ext cx="1436859" cy="983750"/>
                <a:chOff x="324162" y="3147444"/>
                <a:chExt cx="1436859" cy="983750"/>
              </a:xfrm>
            </p:grpSpPr>
            <p:cxnSp>
              <p:nvCxnSpPr>
                <p:cNvPr id="58" name="Straight Connector 57"/>
                <p:cNvCxnSpPr>
                  <a:stCxn id="59" idx="7"/>
                  <a:endCxn id="3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1266388" y="383926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324162" y="385045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 name="Group 8"/>
              <p:cNvGrpSpPr/>
              <p:nvPr/>
            </p:nvGrpSpPr>
            <p:grpSpPr>
              <a:xfrm>
                <a:off x="5500205" y="4575268"/>
                <a:ext cx="1063422" cy="956912"/>
                <a:chOff x="4824316" y="4997630"/>
                <a:chExt cx="1063422" cy="956912"/>
              </a:xfrm>
            </p:grpSpPr>
            <p:cxnSp>
              <p:nvCxnSpPr>
                <p:cNvPr id="50" name="Straight Connector 49"/>
                <p:cNvCxnSpPr>
                  <a:stCxn id="51" idx="1"/>
                  <a:endCxn id="3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0" name="Group 9"/>
              <p:cNvGrpSpPr/>
              <p:nvPr/>
            </p:nvGrpSpPr>
            <p:grpSpPr>
              <a:xfrm>
                <a:off x="7504932" y="4468235"/>
                <a:ext cx="1457292" cy="1037311"/>
                <a:chOff x="3931393" y="3133987"/>
                <a:chExt cx="1457292" cy="1037311"/>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stCxn id="40" idx="5"/>
                  <a:endCxn id="4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6632105" y="3827015"/>
                <a:ext cx="1024187" cy="832684"/>
                <a:chOff x="6207809" y="4442862"/>
                <a:chExt cx="1024187" cy="832684"/>
              </a:xfrm>
            </p:grpSpPr>
            <p:sp>
              <p:nvSpPr>
                <p:cNvPr id="40" name="Oval 3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6061572" y="32564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5119199" y="3827015"/>
                <a:ext cx="1040261" cy="846141"/>
                <a:chOff x="5047783" y="4484144"/>
                <a:chExt cx="1040261" cy="846141"/>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6465739" y="5251473"/>
                <a:ext cx="1324324" cy="948164"/>
                <a:chOff x="6465739" y="5251473"/>
                <a:chExt cx="1324324" cy="948164"/>
              </a:xfrm>
            </p:grpSpPr>
            <p:cxnSp>
              <p:nvCxnSpPr>
                <p:cNvPr id="30" name="Straight Connector 29"/>
                <p:cNvCxnSpPr>
                  <a:stCxn id="31" idx="1"/>
                  <a:endCxn id="51" idx="5"/>
                </p:cNvCxnSpPr>
                <p:nvPr/>
              </p:nvCxnSpPr>
              <p:spPr>
                <a:xfrm flipH="1" flipV="1">
                  <a:off x="6465739" y="525147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5" name="Group 14"/>
              <p:cNvGrpSpPr/>
              <p:nvPr/>
            </p:nvGrpSpPr>
            <p:grpSpPr>
              <a:xfrm>
                <a:off x="5613936" y="5916759"/>
                <a:ext cx="1436859" cy="858787"/>
                <a:chOff x="324162" y="3272407"/>
                <a:chExt cx="1436859" cy="858787"/>
              </a:xfrm>
            </p:grpSpPr>
            <p:cxnSp>
              <p:nvCxnSpPr>
                <p:cNvPr id="16" name="Straight Connector 15"/>
                <p:cNvCxnSpPr>
                  <a:stCxn id="17" idx="7"/>
                  <a:endCxn id="31" idx="3"/>
                </p:cNvCxnSpPr>
                <p:nvPr/>
              </p:nvCxnSpPr>
              <p:spPr>
                <a:xfrm flipV="1">
                  <a:off x="1262960" y="3272407"/>
                  <a:ext cx="226519" cy="118803"/>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692427" y="3293322"/>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18" name="Group 17"/>
                <p:cNvGrpSpPr/>
                <p:nvPr/>
              </p:nvGrpSpPr>
              <p:grpSpPr>
                <a:xfrm>
                  <a:off x="1266388" y="3839260"/>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324162" y="3863855"/>
                  <a:ext cx="481264" cy="267339"/>
                  <a:chOff x="1590842" y="3689713"/>
                  <a:chExt cx="481264" cy="267339"/>
                </a:xfrm>
              </p:grpSpPr>
              <p:cxnSp>
                <p:nvCxnSpPr>
                  <p:cNvPr id="20" name="Straight Connector 19"/>
                  <p:cNvCxnSpPr>
                    <a:stCxn id="17" idx="3"/>
                  </p:cNvCxnSpPr>
                  <p:nvPr/>
                </p:nvCxnSpPr>
                <p:spPr>
                  <a:xfrm>
                    <a:off x="1605953" y="3689713"/>
                    <a:ext cx="225520" cy="133655"/>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73" name="TextBox 72"/>
            <p:cNvSpPr txBox="1"/>
            <p:nvPr/>
          </p:nvSpPr>
          <p:spPr>
            <a:xfrm>
              <a:off x="2797658" y="2988664"/>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74" name="TextBox 73"/>
            <p:cNvSpPr txBox="1"/>
            <p:nvPr/>
          </p:nvSpPr>
          <p:spPr>
            <a:xfrm>
              <a:off x="3625775" y="3666014"/>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75" name="TextBox 74"/>
            <p:cNvSpPr txBox="1"/>
            <p:nvPr/>
          </p:nvSpPr>
          <p:spPr>
            <a:xfrm>
              <a:off x="2893746" y="4343184"/>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sp>
        <p:nvSpPr>
          <p:cNvPr id="76" name="TextBox 75"/>
          <p:cNvSpPr txBox="1"/>
          <p:nvPr/>
        </p:nvSpPr>
        <p:spPr>
          <a:xfrm>
            <a:off x="4405152" y="4400315"/>
            <a:ext cx="4551688" cy="1938992"/>
          </a:xfrm>
          <a:prstGeom prst="rect">
            <a:avLst/>
          </a:prstGeom>
          <a:noFill/>
        </p:spPr>
        <p:txBody>
          <a:bodyPr wrap="square" rtlCol="0">
            <a:spAutoFit/>
          </a:bodyPr>
          <a:lstStyle/>
          <a:p>
            <a:r>
              <a:rPr lang="en-US" sz="2400" dirty="0" smtClean="0"/>
              <a:t>To correct the height of the AVL tree, we need to perform a double-right-left rotation at node 47 (rotate right) and node 43 (rotate left) respectively.</a:t>
            </a:r>
            <a:endParaRPr lang="en-US" sz="2400" dirty="0"/>
          </a:p>
        </p:txBody>
      </p:sp>
    </p:spTree>
    <p:extLst>
      <p:ext uri="{BB962C8B-B14F-4D97-AF65-F5344CB8AC3E}">
        <p14:creationId xmlns:p14="http://schemas.microsoft.com/office/powerpoint/2010/main" val="3997369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38</a:t>
            </a:fld>
            <a:endParaRPr lang="en-US" dirty="0"/>
          </a:p>
        </p:txBody>
      </p:sp>
      <p:sp>
        <p:nvSpPr>
          <p:cNvPr id="99" name="TextBox 98"/>
          <p:cNvSpPr txBox="1"/>
          <p:nvPr/>
        </p:nvSpPr>
        <p:spPr>
          <a:xfrm>
            <a:off x="294105" y="1884947"/>
            <a:ext cx="2272632" cy="923330"/>
          </a:xfrm>
          <a:prstGeom prst="rect">
            <a:avLst/>
          </a:prstGeom>
          <a:noFill/>
        </p:spPr>
        <p:txBody>
          <a:bodyPr wrap="square" rtlCol="0">
            <a:spAutoFit/>
          </a:bodyPr>
          <a:lstStyle/>
          <a:p>
            <a:r>
              <a:rPr lang="en-US" dirty="0" smtClean="0"/>
              <a:t>First perform a single right rotate at node 47. </a:t>
            </a:r>
            <a:endParaRPr lang="en-US" dirty="0"/>
          </a:p>
        </p:txBody>
      </p:sp>
      <p:grpSp>
        <p:nvGrpSpPr>
          <p:cNvPr id="103" name="Group 102"/>
          <p:cNvGrpSpPr/>
          <p:nvPr/>
        </p:nvGrpSpPr>
        <p:grpSpPr>
          <a:xfrm>
            <a:off x="2887432" y="1772908"/>
            <a:ext cx="5011051" cy="3617728"/>
            <a:chOff x="2887432" y="1772908"/>
            <a:chExt cx="5011051" cy="3617728"/>
          </a:xfrm>
        </p:grpSpPr>
        <p:grpSp>
          <p:nvGrpSpPr>
            <p:cNvPr id="98" name="Group 97"/>
            <p:cNvGrpSpPr/>
            <p:nvPr/>
          </p:nvGrpSpPr>
          <p:grpSpPr>
            <a:xfrm>
              <a:off x="2887432" y="1772908"/>
              <a:ext cx="5011051" cy="3617728"/>
              <a:chOff x="1687839" y="1779588"/>
              <a:chExt cx="5011051" cy="3617728"/>
            </a:xfrm>
          </p:grpSpPr>
          <p:grpSp>
            <p:nvGrpSpPr>
              <p:cNvPr id="8" name="Group 7"/>
              <p:cNvGrpSpPr/>
              <p:nvPr/>
            </p:nvGrpSpPr>
            <p:grpSpPr>
              <a:xfrm>
                <a:off x="1687839" y="3098374"/>
                <a:ext cx="1436859" cy="983750"/>
                <a:chOff x="324162" y="3147444"/>
                <a:chExt cx="1436859" cy="983750"/>
              </a:xfrm>
            </p:grpSpPr>
            <p:cxnSp>
              <p:nvCxnSpPr>
                <p:cNvPr id="58" name="Straight Connector 57"/>
                <p:cNvCxnSpPr>
                  <a:stCxn id="59" idx="7"/>
                  <a:endCxn id="3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1266388" y="383926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324162" y="385045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 name="Group 8"/>
              <p:cNvGrpSpPr/>
              <p:nvPr/>
            </p:nvGrpSpPr>
            <p:grpSpPr>
              <a:xfrm>
                <a:off x="3236871" y="3098374"/>
                <a:ext cx="1063422" cy="956912"/>
                <a:chOff x="4824316" y="4997630"/>
                <a:chExt cx="1063422" cy="956912"/>
              </a:xfrm>
            </p:grpSpPr>
            <p:cxnSp>
              <p:nvCxnSpPr>
                <p:cNvPr id="50" name="Straight Connector 49"/>
                <p:cNvCxnSpPr>
                  <a:stCxn id="51" idx="1"/>
                  <a:endCxn id="3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4368771" y="2350121"/>
                <a:ext cx="1024187" cy="832684"/>
                <a:chOff x="6207809" y="4442862"/>
                <a:chExt cx="1024187" cy="832684"/>
              </a:xfrm>
            </p:grpSpPr>
            <p:sp>
              <p:nvSpPr>
                <p:cNvPr id="40" name="Oval 3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3798238" y="177958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2855865" y="2350121"/>
                <a:ext cx="1040261" cy="846141"/>
                <a:chOff x="5047783" y="4484144"/>
                <a:chExt cx="1040261" cy="846141"/>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4390326" y="3872467"/>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89" name="Group 88"/>
              <p:cNvGrpSpPr/>
              <p:nvPr/>
            </p:nvGrpSpPr>
            <p:grpSpPr>
              <a:xfrm>
                <a:off x="4724541" y="4443000"/>
                <a:ext cx="1537203" cy="954316"/>
                <a:chOff x="4724541" y="4443000"/>
                <a:chExt cx="1537203" cy="954316"/>
              </a:xfrm>
            </p:grpSpPr>
            <p:cxnSp>
              <p:nvCxnSpPr>
                <p:cNvPr id="16" name="Straight Connector 15"/>
                <p:cNvCxnSpPr>
                  <a:stCxn id="17" idx="5"/>
                  <a:endCxn id="31" idx="1"/>
                </p:cNvCxnSpPr>
                <p:nvPr/>
              </p:nvCxnSpPr>
              <p:spPr>
                <a:xfrm>
                  <a:off x="4960859" y="4443000"/>
                  <a:ext cx="290075" cy="198793"/>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24541" y="4543905"/>
                  <a:ext cx="1537203" cy="853411"/>
                  <a:chOff x="5245893" y="4824633"/>
                  <a:chExt cx="1537203" cy="853411"/>
                </a:xfrm>
              </p:grpSpPr>
              <p:grpSp>
                <p:nvGrpSpPr>
                  <p:cNvPr id="14" name="Group 13"/>
                  <p:cNvGrpSpPr/>
                  <p:nvPr/>
                </p:nvGrpSpPr>
                <p:grpSpPr>
                  <a:xfrm>
                    <a:off x="5674398" y="4824633"/>
                    <a:ext cx="1108698" cy="853411"/>
                    <a:chOff x="6681365" y="5346226"/>
                    <a:chExt cx="1108698" cy="853411"/>
                  </a:xfrm>
                </p:grpSpPr>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8" name="Group 17"/>
                  <p:cNvGrpSpPr/>
                  <p:nvPr/>
                </p:nvGrpSpPr>
                <p:grpSpPr>
                  <a:xfrm flipH="1">
                    <a:off x="5245893" y="5390627"/>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96" name="Group 95"/>
              <p:cNvGrpSpPr/>
              <p:nvPr/>
            </p:nvGrpSpPr>
            <p:grpSpPr>
              <a:xfrm>
                <a:off x="5142237" y="2991341"/>
                <a:ext cx="1556653" cy="1037311"/>
                <a:chOff x="5142237" y="2991341"/>
                <a:chExt cx="1556653" cy="1037311"/>
              </a:xfrm>
            </p:grpSpPr>
            <p:grpSp>
              <p:nvGrpSpPr>
                <p:cNvPr id="10" name="Group 9"/>
                <p:cNvGrpSpPr/>
                <p:nvPr/>
              </p:nvGrpSpPr>
              <p:grpSpPr>
                <a:xfrm>
                  <a:off x="5241598" y="2991341"/>
                  <a:ext cx="1457292" cy="1037311"/>
                  <a:chOff x="3931393" y="3133987"/>
                  <a:chExt cx="1457292" cy="1037311"/>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stCxn id="40" idx="5"/>
                    <a:endCxn id="4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flipH="1">
                  <a:off x="5142237" y="3696820"/>
                  <a:ext cx="532931" cy="305096"/>
                  <a:chOff x="1539175" y="3651956"/>
                  <a:chExt cx="532931" cy="305096"/>
                </a:xfrm>
              </p:grpSpPr>
              <p:cxnSp>
                <p:nvCxnSpPr>
                  <p:cNvPr id="20" name="Straight Connector 19"/>
                  <p:cNvCxnSpPr>
                    <a:stCxn id="42" idx="3"/>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76" name="Straight Connector 75"/>
              <p:cNvCxnSpPr>
                <a:stCxn id="51" idx="5"/>
                <a:endCxn id="17" idx="1"/>
              </p:cNvCxnSpPr>
              <p:nvPr/>
            </p:nvCxnSpPr>
            <p:spPr>
              <a:xfrm>
                <a:off x="4202405" y="3774579"/>
                <a:ext cx="285809" cy="195776"/>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flipH="1">
                <a:off x="3955283" y="4443000"/>
                <a:ext cx="532931" cy="305096"/>
                <a:chOff x="1539175" y="3651956"/>
                <a:chExt cx="532931" cy="305096"/>
              </a:xfrm>
            </p:grpSpPr>
            <p:cxnSp>
              <p:nvCxnSpPr>
                <p:cNvPr id="91" name="Straight Connector 90"/>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1590842" y="3823372"/>
                  <a:ext cx="481264" cy="133680"/>
                  <a:chOff x="1577473" y="3997156"/>
                  <a:chExt cx="481264" cy="133680"/>
                </a:xfrm>
              </p:grpSpPr>
              <p:cxnSp>
                <p:nvCxnSpPr>
                  <p:cNvPr id="93" name="Straight Connector 9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0" name="TextBox 99"/>
            <p:cNvSpPr txBox="1"/>
            <p:nvPr/>
          </p:nvSpPr>
          <p:spPr>
            <a:xfrm>
              <a:off x="5521586" y="3320808"/>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101" name="TextBox 100"/>
            <p:cNvSpPr txBox="1"/>
            <p:nvPr/>
          </p:nvSpPr>
          <p:spPr>
            <a:xfrm>
              <a:off x="7066968" y="4664274"/>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102" name="TextBox 101"/>
            <p:cNvSpPr txBox="1"/>
            <p:nvPr/>
          </p:nvSpPr>
          <p:spPr>
            <a:xfrm>
              <a:off x="6262960" y="4075444"/>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spTree>
    <p:extLst>
      <p:ext uri="{BB962C8B-B14F-4D97-AF65-F5344CB8AC3E}">
        <p14:creationId xmlns:p14="http://schemas.microsoft.com/office/powerpoint/2010/main" val="3308791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39</a:t>
            </a:fld>
            <a:endParaRPr lang="en-US" dirty="0"/>
          </a:p>
        </p:txBody>
      </p:sp>
      <p:sp>
        <p:nvSpPr>
          <p:cNvPr id="99" name="TextBox 98"/>
          <p:cNvSpPr txBox="1"/>
          <p:nvPr/>
        </p:nvSpPr>
        <p:spPr>
          <a:xfrm>
            <a:off x="294105" y="1884947"/>
            <a:ext cx="2272632" cy="923330"/>
          </a:xfrm>
          <a:prstGeom prst="rect">
            <a:avLst/>
          </a:prstGeom>
          <a:noFill/>
        </p:spPr>
        <p:txBody>
          <a:bodyPr wrap="square" rtlCol="0">
            <a:spAutoFit/>
          </a:bodyPr>
          <a:lstStyle/>
          <a:p>
            <a:r>
              <a:rPr lang="en-US" dirty="0" smtClean="0"/>
              <a:t>Next perform a single left rotate at node 43. </a:t>
            </a:r>
            <a:endParaRPr lang="en-US" dirty="0"/>
          </a:p>
        </p:txBody>
      </p:sp>
      <p:grpSp>
        <p:nvGrpSpPr>
          <p:cNvPr id="117" name="Group 116"/>
          <p:cNvGrpSpPr/>
          <p:nvPr/>
        </p:nvGrpSpPr>
        <p:grpSpPr>
          <a:xfrm>
            <a:off x="2486392" y="2173948"/>
            <a:ext cx="5171467" cy="3015646"/>
            <a:chOff x="2807224" y="1772908"/>
            <a:chExt cx="5171467" cy="3015646"/>
          </a:xfrm>
        </p:grpSpPr>
        <p:grpSp>
          <p:nvGrpSpPr>
            <p:cNvPr id="96" name="Group 95"/>
            <p:cNvGrpSpPr/>
            <p:nvPr/>
          </p:nvGrpSpPr>
          <p:grpSpPr>
            <a:xfrm>
              <a:off x="6422038" y="2867992"/>
              <a:ext cx="1556653" cy="1073772"/>
              <a:chOff x="5142237" y="2954880"/>
              <a:chExt cx="1556653" cy="1073772"/>
            </a:xfrm>
          </p:grpSpPr>
          <p:grpSp>
            <p:nvGrpSpPr>
              <p:cNvPr id="10" name="Group 9"/>
              <p:cNvGrpSpPr/>
              <p:nvPr/>
            </p:nvGrpSpPr>
            <p:grpSpPr>
              <a:xfrm>
                <a:off x="5164011" y="2954880"/>
                <a:ext cx="1534879" cy="1073772"/>
                <a:chOff x="3853806" y="3097526"/>
                <a:chExt cx="1534879" cy="1073772"/>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endCxn id="42" idx="1"/>
                </p:cNvCxnSpPr>
                <p:nvPr/>
              </p:nvCxnSpPr>
              <p:spPr>
                <a:xfrm>
                  <a:off x="3853806" y="3097526"/>
                  <a:ext cx="511157" cy="26929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flipH="1">
                <a:off x="5142237" y="3696820"/>
                <a:ext cx="532931" cy="305096"/>
                <a:chOff x="1539175" y="3651956"/>
                <a:chExt cx="532931" cy="305096"/>
              </a:xfrm>
            </p:grpSpPr>
            <p:cxnSp>
              <p:nvCxnSpPr>
                <p:cNvPr id="20" name="Straight Connector 19"/>
                <p:cNvCxnSpPr>
                  <a:stCxn id="42" idx="3"/>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83" name="Group 82"/>
            <p:cNvGrpSpPr/>
            <p:nvPr/>
          </p:nvGrpSpPr>
          <p:grpSpPr>
            <a:xfrm>
              <a:off x="2807224" y="3051590"/>
              <a:ext cx="1436859" cy="983750"/>
              <a:chOff x="2887432" y="3091694"/>
              <a:chExt cx="1436859" cy="983750"/>
            </a:xfrm>
          </p:grpSpPr>
          <p:cxnSp>
            <p:nvCxnSpPr>
              <p:cNvPr id="58" name="Straight Connector 57"/>
              <p:cNvCxnSpPr>
                <a:stCxn id="59" idx="7"/>
                <a:endCxn id="38" idx="3"/>
              </p:cNvCxnSpPr>
              <p:nvPr/>
            </p:nvCxnSpPr>
            <p:spPr>
              <a:xfrm flipV="1">
                <a:off x="3826230" y="3091694"/>
                <a:ext cx="393956" cy="257134"/>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3255697" y="325094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3829658" y="378351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2887432" y="379470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5568364" y="2343441"/>
              <a:ext cx="1024187" cy="805948"/>
              <a:chOff x="6207809" y="4442862"/>
              <a:chExt cx="1024187" cy="805948"/>
            </a:xfrm>
          </p:grpSpPr>
          <p:sp>
            <p:nvSpPr>
              <p:cNvPr id="40" name="Oval 39"/>
              <p:cNvSpPr/>
              <p:nvPr/>
            </p:nvSpPr>
            <p:spPr>
              <a:xfrm>
                <a:off x="6563575" y="458038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3541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4997831" y="177290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4042090" y="2330073"/>
              <a:ext cx="1066997" cy="819405"/>
              <a:chOff x="5047783" y="4510880"/>
              <a:chExt cx="1066997" cy="819405"/>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510880"/>
                <a:ext cx="496464" cy="24887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4840789" y="3237572"/>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89" name="Group 88"/>
            <p:cNvGrpSpPr/>
            <p:nvPr/>
          </p:nvGrpSpPr>
          <p:grpSpPr>
            <a:xfrm>
              <a:off x="5234136" y="3808105"/>
              <a:ext cx="1537203" cy="980449"/>
              <a:chOff x="4724541" y="4416867"/>
              <a:chExt cx="1537203" cy="980449"/>
            </a:xfrm>
          </p:grpSpPr>
          <p:cxnSp>
            <p:nvCxnSpPr>
              <p:cNvPr id="16" name="Straight Connector 15"/>
              <p:cNvCxnSpPr>
                <a:stCxn id="17" idx="5"/>
                <a:endCxn id="31" idx="1"/>
              </p:cNvCxnSpPr>
              <p:nvPr/>
            </p:nvCxnSpPr>
            <p:spPr>
              <a:xfrm>
                <a:off x="4901727" y="4416867"/>
                <a:ext cx="349207" cy="224926"/>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24541" y="4543905"/>
                <a:ext cx="1537203" cy="853411"/>
                <a:chOff x="5245893" y="4824633"/>
                <a:chExt cx="1537203" cy="853411"/>
              </a:xfrm>
            </p:grpSpPr>
            <p:grpSp>
              <p:nvGrpSpPr>
                <p:cNvPr id="14" name="Group 13"/>
                <p:cNvGrpSpPr/>
                <p:nvPr/>
              </p:nvGrpSpPr>
              <p:grpSpPr>
                <a:xfrm>
                  <a:off x="5674398" y="4824633"/>
                  <a:ext cx="1108698" cy="853411"/>
                  <a:chOff x="6681365" y="5346226"/>
                  <a:chExt cx="1108698" cy="853411"/>
                </a:xfrm>
              </p:grpSpPr>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8" name="Group 17"/>
                <p:cNvGrpSpPr/>
                <p:nvPr/>
              </p:nvGrpSpPr>
              <p:grpSpPr>
                <a:xfrm flipH="1">
                  <a:off x="5245893" y="5390627"/>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cxnSp>
          <p:nvCxnSpPr>
            <p:cNvPr id="76" name="Straight Connector 75"/>
            <p:cNvCxnSpPr>
              <a:stCxn id="38" idx="5"/>
              <a:endCxn id="17" idx="1"/>
            </p:cNvCxnSpPr>
            <p:nvPr/>
          </p:nvCxnSpPr>
          <p:spPr>
            <a:xfrm>
              <a:off x="4612623" y="3051590"/>
              <a:ext cx="326054" cy="283870"/>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3716744" y="3808105"/>
              <a:ext cx="1483975" cy="979576"/>
              <a:chOff x="2899163" y="5067187"/>
              <a:chExt cx="1483975" cy="979576"/>
            </a:xfrm>
          </p:grpSpPr>
          <p:grpSp>
            <p:nvGrpSpPr>
              <p:cNvPr id="9" name="Group 8"/>
              <p:cNvGrpSpPr/>
              <p:nvPr/>
            </p:nvGrpSpPr>
            <p:grpSpPr>
              <a:xfrm>
                <a:off x="2899163" y="5067187"/>
                <a:ext cx="1221933" cy="979576"/>
                <a:chOff x="4824316" y="4974966"/>
                <a:chExt cx="1221933" cy="979576"/>
              </a:xfrm>
            </p:grpSpPr>
            <p:cxnSp>
              <p:nvCxnSpPr>
                <p:cNvPr id="50" name="Straight Connector 49"/>
                <p:cNvCxnSpPr>
                  <a:stCxn id="51" idx="7"/>
                  <a:endCxn id="17" idx="3"/>
                </p:cNvCxnSpPr>
                <p:nvPr/>
              </p:nvCxnSpPr>
              <p:spPr>
                <a:xfrm flipV="1">
                  <a:off x="5789850" y="4974966"/>
                  <a:ext cx="256399" cy="226224"/>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0" name="Group 89"/>
              <p:cNvGrpSpPr/>
              <p:nvPr/>
            </p:nvGrpSpPr>
            <p:grpSpPr>
              <a:xfrm>
                <a:off x="3864697" y="5766056"/>
                <a:ext cx="518441" cy="280707"/>
                <a:chOff x="1553665" y="3676345"/>
                <a:chExt cx="518441" cy="280707"/>
              </a:xfrm>
            </p:grpSpPr>
            <p:cxnSp>
              <p:nvCxnSpPr>
                <p:cNvPr id="91" name="Straight Connector 90"/>
                <p:cNvCxnSpPr>
                  <a:stCxn id="51" idx="5"/>
                </p:cNvCxnSpPr>
                <p:nvPr/>
              </p:nvCxnSpPr>
              <p:spPr>
                <a:xfrm>
                  <a:off x="1553665" y="3676345"/>
                  <a:ext cx="282853" cy="137890"/>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1590842" y="3823372"/>
                  <a:ext cx="481264" cy="133680"/>
                  <a:chOff x="1577473" y="3997156"/>
                  <a:chExt cx="481264" cy="133680"/>
                </a:xfrm>
              </p:grpSpPr>
              <p:cxnSp>
                <p:nvCxnSpPr>
                  <p:cNvPr id="93" name="Straight Connector 9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0" name="TextBox 99"/>
            <p:cNvSpPr txBox="1"/>
            <p:nvPr/>
          </p:nvSpPr>
          <p:spPr>
            <a:xfrm>
              <a:off x="4776184" y="4137612"/>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101" name="TextBox 100"/>
            <p:cNvSpPr txBox="1"/>
            <p:nvPr/>
          </p:nvSpPr>
          <p:spPr>
            <a:xfrm>
              <a:off x="6341830" y="4138485"/>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102" name="TextBox 101"/>
            <p:cNvSpPr txBox="1"/>
            <p:nvPr/>
          </p:nvSpPr>
          <p:spPr>
            <a:xfrm>
              <a:off x="4996915" y="2867992"/>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nvGrpSpPr>
            <p:cNvPr id="107" name="Group 106"/>
            <p:cNvGrpSpPr/>
            <p:nvPr/>
          </p:nvGrpSpPr>
          <p:grpSpPr>
            <a:xfrm flipH="1">
              <a:off x="5580249" y="3070467"/>
              <a:ext cx="494633" cy="280737"/>
              <a:chOff x="1577473" y="3676315"/>
              <a:chExt cx="494633" cy="280737"/>
            </a:xfrm>
          </p:grpSpPr>
          <p:cxnSp>
            <p:nvCxnSpPr>
              <p:cNvPr id="108" name="Straight Connector 10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1590842" y="3823372"/>
                <a:ext cx="481264" cy="133680"/>
                <a:chOff x="1577473" y="3997156"/>
                <a:chExt cx="481264" cy="133680"/>
              </a:xfrm>
            </p:grpSpPr>
            <p:cxnSp>
              <p:nvCxnSpPr>
                <p:cNvPr id="110" name="Straight Connector 10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1926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a:t>Let T be an ordered tree with more than one node. Is it possible that preorder traversal of T visits the nodes </a:t>
            </a:r>
            <a:r>
              <a:rPr lang="en-US" dirty="0" smtClean="0"/>
              <a:t>is </a:t>
            </a:r>
            <a:r>
              <a:rPr lang="en-US" dirty="0"/>
              <a:t>the same order as the postorder traversal of T? If so, give an example; otherwise argue why this cannot occur. </a:t>
            </a:r>
            <a:endParaRPr lang="en-US" dirty="0" smtClean="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dirty="0"/>
          </a:p>
        </p:txBody>
      </p:sp>
      <p:sp>
        <p:nvSpPr>
          <p:cNvPr id="7" name="TextBox 6"/>
          <p:cNvSpPr txBox="1"/>
          <p:nvPr/>
        </p:nvSpPr>
        <p:spPr>
          <a:xfrm>
            <a:off x="457200" y="3370102"/>
            <a:ext cx="8229600" cy="1938992"/>
          </a:xfrm>
          <a:prstGeom prst="rect">
            <a:avLst/>
          </a:prstGeom>
          <a:noFill/>
        </p:spPr>
        <p:txBody>
          <a:bodyPr wrap="square" rtlCol="0">
            <a:spAutoFit/>
          </a:bodyPr>
          <a:lstStyle/>
          <a:p>
            <a:r>
              <a:rPr lang="en-US" sz="2400" dirty="0">
                <a:solidFill>
                  <a:srgbClr val="800000"/>
                </a:solidFill>
              </a:rPr>
              <a:t>It is </a:t>
            </a:r>
            <a:r>
              <a:rPr lang="en-US" sz="2400" b="1" dirty="0">
                <a:solidFill>
                  <a:srgbClr val="800000"/>
                </a:solidFill>
              </a:rPr>
              <a:t>not</a:t>
            </a:r>
            <a:r>
              <a:rPr lang="en-US" sz="2400" dirty="0">
                <a:solidFill>
                  <a:srgbClr val="800000"/>
                </a:solidFill>
              </a:rPr>
              <a:t> possible for the postorder and preorder traversal of a binary tree with more than one node to visit the nodes in the same order. Because, a preorder traversal visits root node first, while a postorder traversal visits root at the last step of the algorithm.</a:t>
            </a:r>
          </a:p>
        </p:txBody>
      </p:sp>
    </p:spTree>
    <p:extLst>
      <p:ext uri="{BB962C8B-B14F-4D97-AF65-F5344CB8AC3E}">
        <p14:creationId xmlns:p14="http://schemas.microsoft.com/office/powerpoint/2010/main" val="429015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a:t>Likewise, is it possible that the preorder traversal of T visits the nodes in the reverse order of the postorder traversal of T? If so, give an example; otherwise, argue why this cannot occur.</a:t>
            </a:r>
          </a:p>
          <a:p>
            <a:pPr marL="0" indent="0">
              <a:buNone/>
            </a:pPr>
            <a:endParaRPr lang="en-US" dirty="0" smtClean="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dirty="0"/>
          </a:p>
        </p:txBody>
      </p:sp>
      <p:sp>
        <p:nvSpPr>
          <p:cNvPr id="7" name="TextBox 6"/>
          <p:cNvSpPr txBox="1"/>
          <p:nvPr/>
        </p:nvSpPr>
        <p:spPr>
          <a:xfrm>
            <a:off x="457200" y="3233788"/>
            <a:ext cx="8229600" cy="1569660"/>
          </a:xfrm>
          <a:prstGeom prst="rect">
            <a:avLst/>
          </a:prstGeom>
          <a:noFill/>
        </p:spPr>
        <p:txBody>
          <a:bodyPr wrap="square" rtlCol="0">
            <a:spAutoFit/>
          </a:bodyPr>
          <a:lstStyle/>
          <a:p>
            <a:r>
              <a:rPr lang="en-US" sz="2400" dirty="0">
                <a:solidFill>
                  <a:srgbClr val="800000"/>
                </a:solidFill>
              </a:rPr>
              <a:t>It is, however, possible for a preorder and postorder traversal algorithms to visit the nodes of a binary tree in the reverse order. Consider the case in which a tree has only two nodes.</a:t>
            </a:r>
          </a:p>
        </p:txBody>
      </p:sp>
    </p:spTree>
    <p:extLst>
      <p:ext uri="{BB962C8B-B14F-4D97-AF65-F5344CB8AC3E}">
        <p14:creationId xmlns:p14="http://schemas.microsoft.com/office/powerpoint/2010/main" val="335195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a:xfrm>
            <a:off x="457200" y="1600200"/>
            <a:ext cx="8229600" cy="2119828"/>
          </a:xfrm>
        </p:spPr>
        <p:txBody>
          <a:bodyPr/>
          <a:lstStyle/>
          <a:p>
            <a:pPr marL="0" indent="0">
              <a:buNone/>
            </a:pPr>
            <a:r>
              <a:rPr lang="en-US" dirty="0" smtClean="0"/>
              <a:t>The PREORDER traversal output of a binary tree is U, N, I, V, E, R, S, I, T, Y and the INORDER traversal output of the same tree is I, V, N, U, R, S, E, T, I, Y. Construct the tree and determine the output of the POSTORDER traversal output.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dirty="0"/>
          </a:p>
        </p:txBody>
      </p:sp>
      <p:grpSp>
        <p:nvGrpSpPr>
          <p:cNvPr id="9" name="Group 8"/>
          <p:cNvGrpSpPr/>
          <p:nvPr/>
        </p:nvGrpSpPr>
        <p:grpSpPr>
          <a:xfrm>
            <a:off x="551655" y="3950926"/>
            <a:ext cx="7941264" cy="1876561"/>
            <a:chOff x="551655" y="3950926"/>
            <a:chExt cx="7941264" cy="1876561"/>
          </a:xfrm>
        </p:grpSpPr>
        <p:sp>
          <p:nvSpPr>
            <p:cNvPr id="7" name="TextBox 6"/>
            <p:cNvSpPr txBox="1"/>
            <p:nvPr/>
          </p:nvSpPr>
          <p:spPr>
            <a:xfrm>
              <a:off x="551655" y="3950926"/>
              <a:ext cx="7941264" cy="830997"/>
            </a:xfrm>
            <a:prstGeom prst="rect">
              <a:avLst/>
            </a:prstGeom>
            <a:noFill/>
          </p:spPr>
          <p:txBody>
            <a:bodyPr wrap="square" rtlCol="0">
              <a:spAutoFit/>
            </a:bodyPr>
            <a:lstStyle/>
            <a:p>
              <a:r>
                <a:rPr lang="en-US" sz="2400" dirty="0" smtClean="0">
                  <a:solidFill>
                    <a:srgbClr val="800000"/>
                  </a:solidFill>
                </a:rPr>
                <a:t>The PREORDER traversal of a tree will output the root of the tree first. Hence U is the root. </a:t>
              </a:r>
              <a:endParaRPr lang="en-US" sz="2400" dirty="0">
                <a:solidFill>
                  <a:srgbClr val="800000"/>
                </a:solidFill>
              </a:endParaRPr>
            </a:p>
          </p:txBody>
        </p:sp>
        <p:sp>
          <p:nvSpPr>
            <p:cNvPr id="8" name="Oval 7"/>
            <p:cNvSpPr>
              <a:spLocks noChangeAspect="1"/>
            </p:cNvSpPr>
            <p:nvPr/>
          </p:nvSpPr>
          <p:spPr>
            <a:xfrm>
              <a:off x="4034778" y="5323488"/>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grpSp>
    </p:spTree>
    <p:extLst>
      <p:ext uri="{BB962C8B-B14F-4D97-AF65-F5344CB8AC3E}">
        <p14:creationId xmlns:p14="http://schemas.microsoft.com/office/powerpoint/2010/main" val="317392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a:xfrm>
            <a:off x="457200" y="3720027"/>
            <a:ext cx="8229600" cy="1218631"/>
          </a:xfrm>
        </p:spPr>
        <p:txBody>
          <a:bodyPr/>
          <a:lstStyle/>
          <a:p>
            <a:pPr marL="0" indent="0">
              <a:buNone/>
            </a:pPr>
            <a:r>
              <a:rPr lang="en-US" dirty="0" smtClean="0">
                <a:solidFill>
                  <a:srgbClr val="800000"/>
                </a:solidFill>
              </a:rPr>
              <a:t>Now, looking at the PREORDER traversal output </a:t>
            </a:r>
            <a:r>
              <a:rPr lang="en-US" b="1" dirty="0">
                <a:solidFill>
                  <a:srgbClr val="008000"/>
                </a:solidFill>
              </a:rPr>
              <a:t>U</a:t>
            </a:r>
            <a:r>
              <a:rPr lang="en-US" dirty="0"/>
              <a:t>, </a:t>
            </a:r>
            <a:r>
              <a:rPr lang="en-US" b="1" dirty="0">
                <a:solidFill>
                  <a:srgbClr val="FF6600"/>
                </a:solidFill>
              </a:rPr>
              <a:t>N</a:t>
            </a:r>
            <a:r>
              <a:rPr lang="en-US" dirty="0">
                <a:solidFill>
                  <a:srgbClr val="FF6600"/>
                </a:solidFill>
              </a:rPr>
              <a:t>, I, V</a:t>
            </a:r>
            <a:r>
              <a:rPr lang="en-US" dirty="0"/>
              <a:t>, </a:t>
            </a:r>
            <a:r>
              <a:rPr lang="en-US" b="1" dirty="0">
                <a:solidFill>
                  <a:srgbClr val="660066"/>
                </a:solidFill>
              </a:rPr>
              <a:t>E</a:t>
            </a:r>
            <a:r>
              <a:rPr lang="en-US" dirty="0">
                <a:solidFill>
                  <a:srgbClr val="660066"/>
                </a:solidFill>
              </a:rPr>
              <a:t>, R, S, I, T, </a:t>
            </a:r>
            <a:r>
              <a:rPr lang="en-US" dirty="0" smtClean="0">
                <a:solidFill>
                  <a:srgbClr val="660066"/>
                </a:solidFill>
              </a:rPr>
              <a:t>Y </a:t>
            </a:r>
            <a:r>
              <a:rPr lang="en-US" dirty="0" smtClean="0">
                <a:solidFill>
                  <a:srgbClr val="800000"/>
                </a:solidFill>
              </a:rPr>
              <a:t>again, N must be the root of the left </a:t>
            </a:r>
            <a:r>
              <a:rPr lang="en-US" dirty="0" err="1" smtClean="0">
                <a:solidFill>
                  <a:srgbClr val="800000"/>
                </a:solidFill>
              </a:rPr>
              <a:t>subtree</a:t>
            </a:r>
            <a:r>
              <a:rPr lang="en-US" dirty="0" smtClean="0">
                <a:solidFill>
                  <a:srgbClr val="800000"/>
                </a:solidFill>
              </a:rPr>
              <a:t> and E is the root of the right </a:t>
            </a:r>
            <a:r>
              <a:rPr lang="en-US" dirty="0" err="1" smtClean="0">
                <a:solidFill>
                  <a:srgbClr val="800000"/>
                </a:solidFill>
              </a:rPr>
              <a:t>subtree</a:t>
            </a:r>
            <a:r>
              <a:rPr lang="en-US" dirty="0" smtClean="0">
                <a:solidFill>
                  <a:srgbClr val="800000"/>
                </a:solidFill>
              </a:rPr>
              <a:t>. Hence we have</a:t>
            </a:r>
            <a:endParaRPr lang="en-US" dirty="0">
              <a:solidFill>
                <a:srgbClr val="8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dirty="0"/>
          </a:p>
        </p:txBody>
      </p:sp>
      <p:sp>
        <p:nvSpPr>
          <p:cNvPr id="8" name="TextBox 7"/>
          <p:cNvSpPr txBox="1"/>
          <p:nvPr/>
        </p:nvSpPr>
        <p:spPr>
          <a:xfrm>
            <a:off x="457200" y="1757393"/>
            <a:ext cx="8035719" cy="1569660"/>
          </a:xfrm>
          <a:prstGeom prst="rect">
            <a:avLst/>
          </a:prstGeom>
          <a:noFill/>
        </p:spPr>
        <p:txBody>
          <a:bodyPr wrap="square" rtlCol="0">
            <a:spAutoFit/>
          </a:bodyPr>
          <a:lstStyle/>
          <a:p>
            <a:r>
              <a:rPr lang="en-US" sz="2400" dirty="0">
                <a:solidFill>
                  <a:srgbClr val="800000"/>
                </a:solidFill>
              </a:rPr>
              <a:t>Looking at the INORDER traversal output I, V, N, </a:t>
            </a:r>
            <a:r>
              <a:rPr lang="en-US" sz="2400" b="1" dirty="0">
                <a:solidFill>
                  <a:srgbClr val="008000"/>
                </a:solidFill>
              </a:rPr>
              <a:t>U</a:t>
            </a:r>
            <a:r>
              <a:rPr lang="en-US" sz="2400" dirty="0">
                <a:solidFill>
                  <a:srgbClr val="800000"/>
                </a:solidFill>
              </a:rPr>
              <a:t>, R, S, E, T, I, Y, the nodes I, V and N must be in the left </a:t>
            </a:r>
            <a:r>
              <a:rPr lang="en-US" sz="2400" dirty="0" err="1">
                <a:solidFill>
                  <a:srgbClr val="800000"/>
                </a:solidFill>
              </a:rPr>
              <a:t>subtree</a:t>
            </a:r>
            <a:r>
              <a:rPr lang="en-US" sz="2400" dirty="0">
                <a:solidFill>
                  <a:srgbClr val="800000"/>
                </a:solidFill>
              </a:rPr>
              <a:t> of node U and the nodes R, S, E, T, I and Y must be in the right </a:t>
            </a:r>
            <a:r>
              <a:rPr lang="en-US" sz="2400" dirty="0" err="1">
                <a:solidFill>
                  <a:srgbClr val="800000"/>
                </a:solidFill>
              </a:rPr>
              <a:t>subtree</a:t>
            </a:r>
            <a:r>
              <a:rPr lang="en-US" sz="2400" dirty="0">
                <a:solidFill>
                  <a:srgbClr val="800000"/>
                </a:solidFill>
              </a:rPr>
              <a:t> of node U</a:t>
            </a:r>
            <a:r>
              <a:rPr lang="en-US" sz="2400" dirty="0" smtClean="0">
                <a:solidFill>
                  <a:srgbClr val="800000"/>
                </a:solidFill>
              </a:rPr>
              <a:t>.</a:t>
            </a:r>
            <a:endParaRPr lang="en-US" sz="2400" dirty="0">
              <a:solidFill>
                <a:srgbClr val="800000"/>
              </a:solidFill>
            </a:endParaRPr>
          </a:p>
        </p:txBody>
      </p:sp>
      <p:grpSp>
        <p:nvGrpSpPr>
          <p:cNvPr id="16" name="Group 15"/>
          <p:cNvGrpSpPr/>
          <p:nvPr/>
        </p:nvGrpSpPr>
        <p:grpSpPr>
          <a:xfrm>
            <a:off x="3307898" y="5156724"/>
            <a:ext cx="1879958" cy="1007998"/>
            <a:chOff x="3307898" y="5156724"/>
            <a:chExt cx="1879958" cy="1007998"/>
          </a:xfrm>
        </p:grpSpPr>
        <p:sp>
          <p:nvSpPr>
            <p:cNvPr id="7" name="Oval 6"/>
            <p:cNvSpPr>
              <a:spLocks noChangeAspect="1"/>
            </p:cNvSpPr>
            <p:nvPr/>
          </p:nvSpPr>
          <p:spPr>
            <a:xfrm>
              <a:off x="4034778" y="5156724"/>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sp>
          <p:nvSpPr>
            <p:cNvPr id="9" name="Oval 8"/>
            <p:cNvSpPr>
              <a:spLocks noChangeAspect="1"/>
            </p:cNvSpPr>
            <p:nvPr/>
          </p:nvSpPr>
          <p:spPr>
            <a:xfrm>
              <a:off x="3307898" y="5660723"/>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N</a:t>
              </a:r>
            </a:p>
          </p:txBody>
        </p:sp>
        <p:sp>
          <p:nvSpPr>
            <p:cNvPr id="10" name="Oval 9"/>
            <p:cNvSpPr>
              <a:spLocks noChangeAspect="1"/>
            </p:cNvSpPr>
            <p:nvPr/>
          </p:nvSpPr>
          <p:spPr>
            <a:xfrm>
              <a:off x="4713176" y="5660723"/>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E</a:t>
              </a:r>
            </a:p>
          </p:txBody>
        </p:sp>
        <p:cxnSp>
          <p:nvCxnSpPr>
            <p:cNvPr id="12" name="Straight Connector 11"/>
            <p:cNvCxnSpPr>
              <a:stCxn id="7" idx="3"/>
              <a:endCxn id="9" idx="7"/>
            </p:cNvCxnSpPr>
            <p:nvPr/>
          </p:nvCxnSpPr>
          <p:spPr>
            <a:xfrm flipH="1">
              <a:off x="3713063" y="5586914"/>
              <a:ext cx="391230"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5"/>
              <a:endCxn id="10" idx="1"/>
            </p:cNvCxnSpPr>
            <p:nvPr/>
          </p:nvCxnSpPr>
          <p:spPr>
            <a:xfrm>
              <a:off x="4439943" y="5586914"/>
              <a:ext cx="342748"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186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smtClean="0"/>
              <a:t>Continue in this way, we will arrive at the following tree:</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dirty="0"/>
          </a:p>
        </p:txBody>
      </p:sp>
      <p:grpSp>
        <p:nvGrpSpPr>
          <p:cNvPr id="53" name="Group 52"/>
          <p:cNvGrpSpPr/>
          <p:nvPr/>
        </p:nvGrpSpPr>
        <p:grpSpPr>
          <a:xfrm>
            <a:off x="2371699" y="2492520"/>
            <a:ext cx="4546902" cy="2179509"/>
            <a:chOff x="2418669" y="2389101"/>
            <a:chExt cx="4546902" cy="2179509"/>
          </a:xfrm>
        </p:grpSpPr>
        <p:sp>
          <p:nvSpPr>
            <p:cNvPr id="8" name="Oval 7"/>
            <p:cNvSpPr>
              <a:spLocks noChangeAspect="1"/>
            </p:cNvSpPr>
            <p:nvPr/>
          </p:nvSpPr>
          <p:spPr>
            <a:xfrm>
              <a:off x="4128534" y="238910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sp>
          <p:nvSpPr>
            <p:cNvPr id="9" name="Oval 8"/>
            <p:cNvSpPr>
              <a:spLocks noChangeAspect="1"/>
            </p:cNvSpPr>
            <p:nvPr/>
          </p:nvSpPr>
          <p:spPr>
            <a:xfrm>
              <a:off x="3164314" y="289310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N</a:t>
              </a:r>
            </a:p>
          </p:txBody>
        </p:sp>
        <p:sp>
          <p:nvSpPr>
            <p:cNvPr id="10" name="Oval 9"/>
            <p:cNvSpPr>
              <a:spLocks noChangeAspect="1"/>
            </p:cNvSpPr>
            <p:nvPr/>
          </p:nvSpPr>
          <p:spPr>
            <a:xfrm>
              <a:off x="5095588" y="289310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E</a:t>
              </a:r>
            </a:p>
          </p:txBody>
        </p:sp>
        <p:cxnSp>
          <p:nvCxnSpPr>
            <p:cNvPr id="11" name="Straight Connector 10"/>
            <p:cNvCxnSpPr>
              <a:stCxn id="8" idx="3"/>
              <a:endCxn id="9" idx="7"/>
            </p:cNvCxnSpPr>
            <p:nvPr/>
          </p:nvCxnSpPr>
          <p:spPr>
            <a:xfrm flipH="1">
              <a:off x="3569479" y="2819291"/>
              <a:ext cx="628570"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8" idx="5"/>
              <a:endCxn id="10" idx="1"/>
            </p:cNvCxnSpPr>
            <p:nvPr/>
          </p:nvCxnSpPr>
          <p:spPr>
            <a:xfrm>
              <a:off x="4533699" y="2819291"/>
              <a:ext cx="631404"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sp>
          <p:nvSpPr>
            <p:cNvPr id="13" name="Oval 12"/>
            <p:cNvSpPr>
              <a:spLocks noChangeAspect="1"/>
            </p:cNvSpPr>
            <p:nvPr/>
          </p:nvSpPr>
          <p:spPr>
            <a:xfrm>
              <a:off x="2418669" y="3508466"/>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I</a:t>
              </a:r>
              <a:endParaRPr lang="en-US" dirty="0">
                <a:solidFill>
                  <a:srgbClr val="800000"/>
                </a:solidFill>
              </a:endParaRPr>
            </a:p>
          </p:txBody>
        </p:sp>
        <p:sp>
          <p:nvSpPr>
            <p:cNvPr id="14" name="Oval 13"/>
            <p:cNvSpPr>
              <a:spLocks noChangeAspect="1"/>
            </p:cNvSpPr>
            <p:nvPr/>
          </p:nvSpPr>
          <p:spPr>
            <a:xfrm>
              <a:off x="2909144" y="406461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V</a:t>
              </a:r>
              <a:endParaRPr lang="en-US" dirty="0">
                <a:solidFill>
                  <a:srgbClr val="800000"/>
                </a:solidFill>
              </a:endParaRPr>
            </a:p>
          </p:txBody>
        </p:sp>
        <p:sp>
          <p:nvSpPr>
            <p:cNvPr id="15" name="Oval 14"/>
            <p:cNvSpPr>
              <a:spLocks noChangeAspect="1"/>
            </p:cNvSpPr>
            <p:nvPr/>
          </p:nvSpPr>
          <p:spPr>
            <a:xfrm>
              <a:off x="4239985" y="349963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R</a:t>
              </a:r>
              <a:endParaRPr lang="en-US" dirty="0">
                <a:solidFill>
                  <a:srgbClr val="800000"/>
                </a:solidFill>
              </a:endParaRPr>
            </a:p>
          </p:txBody>
        </p:sp>
        <p:sp>
          <p:nvSpPr>
            <p:cNvPr id="16" name="Oval 15"/>
            <p:cNvSpPr>
              <a:spLocks noChangeAspect="1"/>
            </p:cNvSpPr>
            <p:nvPr/>
          </p:nvSpPr>
          <p:spPr>
            <a:xfrm>
              <a:off x="5959517" y="3470908"/>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I</a:t>
              </a:r>
              <a:endParaRPr lang="en-US" dirty="0">
                <a:solidFill>
                  <a:srgbClr val="800000"/>
                </a:solidFill>
              </a:endParaRPr>
            </a:p>
          </p:txBody>
        </p:sp>
        <p:sp>
          <p:nvSpPr>
            <p:cNvPr id="17" name="Oval 16"/>
            <p:cNvSpPr>
              <a:spLocks noChangeAspect="1"/>
            </p:cNvSpPr>
            <p:nvPr/>
          </p:nvSpPr>
          <p:spPr>
            <a:xfrm>
              <a:off x="4767397" y="400363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S</a:t>
              </a:r>
            </a:p>
          </p:txBody>
        </p:sp>
        <p:sp>
          <p:nvSpPr>
            <p:cNvPr id="18" name="Oval 17"/>
            <p:cNvSpPr>
              <a:spLocks noChangeAspect="1"/>
            </p:cNvSpPr>
            <p:nvPr/>
          </p:nvSpPr>
          <p:spPr>
            <a:xfrm>
              <a:off x="5460234" y="3974907"/>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T</a:t>
              </a:r>
            </a:p>
          </p:txBody>
        </p:sp>
        <p:sp>
          <p:nvSpPr>
            <p:cNvPr id="19" name="Oval 18"/>
            <p:cNvSpPr>
              <a:spLocks noChangeAspect="1"/>
            </p:cNvSpPr>
            <p:nvPr/>
          </p:nvSpPr>
          <p:spPr>
            <a:xfrm>
              <a:off x="6490891" y="400363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Y</a:t>
              </a:r>
            </a:p>
          </p:txBody>
        </p:sp>
        <p:cxnSp>
          <p:nvCxnSpPr>
            <p:cNvPr id="20" name="Straight Connector 19"/>
            <p:cNvCxnSpPr>
              <a:stCxn id="16" idx="3"/>
              <a:endCxn id="18" idx="7"/>
            </p:cNvCxnSpPr>
            <p:nvPr/>
          </p:nvCxnSpPr>
          <p:spPr>
            <a:xfrm flipH="1">
              <a:off x="5865399" y="3901098"/>
              <a:ext cx="163633"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6" idx="5"/>
              <a:endCxn id="19" idx="1"/>
            </p:cNvCxnSpPr>
            <p:nvPr/>
          </p:nvCxnSpPr>
          <p:spPr>
            <a:xfrm>
              <a:off x="6364682" y="3901098"/>
              <a:ext cx="195724" cy="176341"/>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5"/>
              <a:endCxn id="17" idx="1"/>
            </p:cNvCxnSpPr>
            <p:nvPr/>
          </p:nvCxnSpPr>
          <p:spPr>
            <a:xfrm>
              <a:off x="4645150" y="3929821"/>
              <a:ext cx="191762"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3" idx="5"/>
              <a:endCxn id="14" idx="1"/>
            </p:cNvCxnSpPr>
            <p:nvPr/>
          </p:nvCxnSpPr>
          <p:spPr>
            <a:xfrm>
              <a:off x="2823834" y="3938656"/>
              <a:ext cx="154825" cy="199764"/>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0" idx="5"/>
              <a:endCxn id="16" idx="1"/>
            </p:cNvCxnSpPr>
            <p:nvPr/>
          </p:nvCxnSpPr>
          <p:spPr>
            <a:xfrm>
              <a:off x="5500753" y="3323290"/>
              <a:ext cx="528279" cy="221427"/>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0" idx="3"/>
              <a:endCxn id="15" idx="7"/>
            </p:cNvCxnSpPr>
            <p:nvPr/>
          </p:nvCxnSpPr>
          <p:spPr>
            <a:xfrm flipH="1">
              <a:off x="4645150" y="3323290"/>
              <a:ext cx="519953" cy="250150"/>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3"/>
              <a:endCxn id="13" idx="7"/>
            </p:cNvCxnSpPr>
            <p:nvPr/>
          </p:nvCxnSpPr>
          <p:spPr>
            <a:xfrm flipH="1">
              <a:off x="2823834" y="3323290"/>
              <a:ext cx="409995" cy="258985"/>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972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an algorithm that takes as input the pointer to the root of a </a:t>
            </a:r>
            <a:r>
              <a:rPr lang="en-US" sz="2800" dirty="0" smtClean="0"/>
              <a:t>binary tree </a:t>
            </a:r>
            <a:r>
              <a:rPr lang="en-US" sz="2800" dirty="0"/>
              <a:t>and prints the node values of the tree in level order. Level order </a:t>
            </a:r>
            <a:r>
              <a:rPr lang="en-US" sz="2800" dirty="0" smtClean="0"/>
              <a:t>first prints </a:t>
            </a:r>
            <a:r>
              <a:rPr lang="en-US" sz="2800" dirty="0"/>
              <a:t>the root, then all nodes of level 1, then all nodes of level 2, and </a:t>
            </a:r>
            <a:r>
              <a:rPr lang="en-US" sz="2800" dirty="0" smtClean="0"/>
              <a:t>so on</a:t>
            </a:r>
            <a:r>
              <a:rPr lang="en-US" sz="2800" dirty="0"/>
              <a:t>.</a:t>
            </a:r>
          </a:p>
        </p:txBody>
      </p:sp>
      <p:sp>
        <p:nvSpPr>
          <p:cNvPr id="4" name="Date Placeholder 3"/>
          <p:cNvSpPr>
            <a:spLocks noGrp="1"/>
          </p:cNvSpPr>
          <p:nvPr>
            <p:ph type="dt" sz="half" idx="10"/>
          </p:nvPr>
        </p:nvSpPr>
        <p:spPr/>
        <p:txBody>
          <a:bodyPr/>
          <a:lstStyle/>
          <a:p>
            <a:fld id="{467C0E58-8010-5149-9DD9-2F34F43273BE}" type="datetime2">
              <a:rPr lang="en-US" smtClean="0"/>
              <a:t>Thursday, August 1, 2019</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dirty="0"/>
          </a:p>
        </p:txBody>
      </p:sp>
    </p:spTree>
    <p:extLst>
      <p:ext uri="{BB962C8B-B14F-4D97-AF65-F5344CB8AC3E}">
        <p14:creationId xmlns:p14="http://schemas.microsoft.com/office/powerpoint/2010/main" val="3100192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6686</TotalTime>
  <Words>2598</Words>
  <Application>Microsoft Office PowerPoint</Application>
  <PresentationFormat>On-screen Show (4:3)</PresentationFormat>
  <Paragraphs>540</Paragraphs>
  <Slides>39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Apple Chancery</vt:lpstr>
      <vt:lpstr>Arial</vt:lpstr>
      <vt:lpstr>Bookman Old Style</vt:lpstr>
      <vt:lpstr>Calibri</vt:lpstr>
      <vt:lpstr>Lucida Calligraphy</vt:lpstr>
      <vt:lpstr>Wingdings</vt:lpstr>
      <vt:lpstr>Clarity</vt:lpstr>
      <vt:lpstr>Equation</vt:lpstr>
      <vt:lpstr>CSCI203 – Algorithms and data structures</vt:lpstr>
      <vt:lpstr>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Heap</vt:lpstr>
      <vt:lpstr>Data Structure - heap</vt:lpstr>
      <vt:lpstr>Data Structure - heap</vt:lpstr>
      <vt:lpstr>Data Structure - heap</vt:lpstr>
      <vt:lpstr>Data Structure - heap</vt:lpstr>
      <vt:lpstr>Binary Search Tree (BST)</vt:lpstr>
      <vt:lpstr>Data Structure - BST</vt:lpstr>
      <vt:lpstr>Data Structure - BST</vt:lpstr>
      <vt:lpstr>Data Structure - BST</vt:lpstr>
      <vt:lpstr>Data Structure - BST</vt:lpstr>
      <vt:lpstr>Data Structure - BST</vt:lpstr>
      <vt:lpstr>AVL Tree</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vector>
  </TitlesOfParts>
  <Company>Home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Sionggo Japit</dc:creator>
  <cp:lastModifiedBy>Sionggo Japit</cp:lastModifiedBy>
  <cp:revision>204</cp:revision>
  <dcterms:created xsi:type="dcterms:W3CDTF">2012-04-03T16:10:45Z</dcterms:created>
  <dcterms:modified xsi:type="dcterms:W3CDTF">2019-08-01T02:39:06Z</dcterms:modified>
</cp:coreProperties>
</file>