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notesSlides/notesSlide7.xml" ContentType="application/vnd.openxmlformats-officedocument.presentationml.notesSlide+xml"/>
  <Override PartName="/ppt/embeddings/oleObject2.bin" ContentType="application/vnd.openxmlformats-officedocument.oleObject"/>
  <Override PartName="/ppt/notesSlides/notesSlide8.xml" ContentType="application/vnd.openxmlformats-officedocument.presentationml.notesSlide+xml"/>
  <Override PartName="/ppt/embeddings/oleObject3.bin" ContentType="application/vnd.openxmlformats-officedocument.oleObject"/>
  <Override PartName="/ppt/notesSlides/notesSlide9.xml" ContentType="application/vnd.openxmlformats-officedocument.presentationml.notesSlide+xml"/>
  <Override PartName="/ppt/embeddings/oleObject4.bin" ContentType="application/vnd.openxmlformats-officedocument.oleObject"/>
  <Override PartName="/ppt/notesSlides/notesSlide10.xml" ContentType="application/vnd.openxmlformats-officedocument.presentationml.notesSlide+xml"/>
  <Override PartName="/ppt/embeddings/oleObject5.bin" ContentType="application/vnd.openxmlformats-officedocument.oleObject"/>
  <Override PartName="/ppt/notesSlides/notesSlide11.xml" ContentType="application/vnd.openxmlformats-officedocument.presentationml.notesSlide+xml"/>
  <Override PartName="/ppt/embeddings/oleObject6.bin" ContentType="application/vnd.openxmlformats-officedocument.oleObject"/>
  <Override PartName="/ppt/notesSlides/notesSlide12.xml" ContentType="application/vnd.openxmlformats-officedocument.presentationml.notesSlide+xml"/>
  <Override PartName="/ppt/embeddings/oleObject7.bin" ContentType="application/vnd.openxmlformats-officedocument.oleObject"/>
  <Override PartName="/ppt/notesSlides/notesSlide13.xml" ContentType="application/vnd.openxmlformats-officedocument.presentationml.notesSlide+xml"/>
  <Override PartName="/ppt/embeddings/oleObject8.bin" ContentType="application/vnd.openxmlformats-officedocument.oleObject"/>
  <Override PartName="/ppt/notesSlides/notesSlide14.xml" ContentType="application/vnd.openxmlformats-officedocument.presentationml.notesSlide+xml"/>
  <Override PartName="/ppt/embeddings/oleObject9.bin" ContentType="application/vnd.openxmlformats-officedocument.oleObject"/>
  <Override PartName="/ppt/notesSlides/notesSlide15.xml" ContentType="application/vnd.openxmlformats-officedocument.presentationml.notesSlide+xml"/>
  <Override PartName="/ppt/embeddings/oleObject10.bin" ContentType="application/vnd.openxmlformats-officedocument.oleObject"/>
  <Override PartName="/ppt/notesSlides/notesSlide16.xml" ContentType="application/vnd.openxmlformats-officedocument.presentationml.notesSlide+xml"/>
  <Override PartName="/ppt/embeddings/oleObject11.bin" ContentType="application/vnd.openxmlformats-officedocument.oleObject"/>
  <Override PartName="/ppt/notesSlides/notesSlide17.xml" ContentType="application/vnd.openxmlformats-officedocument.presentationml.notesSlide+xml"/>
  <Override PartName="/ppt/embeddings/oleObject12.bin" ContentType="application/vnd.openxmlformats-officedocument.oleObject"/>
  <Override PartName="/ppt/notesSlides/notesSlide18.xml" ContentType="application/vnd.openxmlformats-officedocument.presentationml.notesSlide+xml"/>
  <Override PartName="/ppt/embeddings/oleObject13.bin" ContentType="application/vnd.openxmlformats-officedocument.oleObject"/>
  <Override PartName="/ppt/notesSlides/notesSlide19.xml" ContentType="application/vnd.openxmlformats-officedocument.presentationml.notesSlide+xml"/>
  <Override PartName="/ppt/embeddings/oleObject14.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119"/>
  </p:notesMasterIdLst>
  <p:handoutMasterIdLst>
    <p:handoutMasterId r:id="rId120"/>
  </p:handoutMasterIdLst>
  <p:sldIdLst>
    <p:sldId id="256" r:id="rId2"/>
    <p:sldId id="257" r:id="rId3"/>
    <p:sldId id="258" r:id="rId4"/>
    <p:sldId id="259" r:id="rId5"/>
    <p:sldId id="367"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66" r:id="rId70"/>
    <p:sldId id="323" r:id="rId71"/>
    <p:sldId id="324" r:id="rId72"/>
    <p:sldId id="325" r:id="rId73"/>
    <p:sldId id="326" r:id="rId74"/>
    <p:sldId id="327" r:id="rId75"/>
    <p:sldId id="365" r:id="rId76"/>
    <p:sldId id="364"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68" r:id="rId99"/>
    <p:sldId id="350" r:id="rId100"/>
    <p:sldId id="369" r:id="rId101"/>
    <p:sldId id="351" r:id="rId102"/>
    <p:sldId id="370" r:id="rId103"/>
    <p:sldId id="352" r:id="rId104"/>
    <p:sldId id="371" r:id="rId105"/>
    <p:sldId id="372" r:id="rId106"/>
    <p:sldId id="353" r:id="rId107"/>
    <p:sldId id="354" r:id="rId108"/>
    <p:sldId id="373" r:id="rId109"/>
    <p:sldId id="355" r:id="rId110"/>
    <p:sldId id="356" r:id="rId111"/>
    <p:sldId id="357" r:id="rId112"/>
    <p:sldId id="358" r:id="rId113"/>
    <p:sldId id="359" r:id="rId114"/>
    <p:sldId id="360" r:id="rId115"/>
    <p:sldId id="361" r:id="rId116"/>
    <p:sldId id="362" r:id="rId117"/>
    <p:sldId id="363"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31B5"/>
    <a:srgbClr val="731CB5"/>
    <a:srgbClr val="D370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7" d="100"/>
          <a:sy n="117" d="100"/>
        </p:scale>
        <p:origin x="-14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handoutMaster" Target="handoutMasters/handoutMaster1.xml"/><Relationship Id="rId121" Type="http://schemas.openxmlformats.org/officeDocument/2006/relationships/printerSettings" Target="printerSettings/printerSettings1.bin"/><Relationship Id="rId122" Type="http://schemas.openxmlformats.org/officeDocument/2006/relationships/presProps" Target="presProps.xml"/><Relationship Id="rId123" Type="http://schemas.openxmlformats.org/officeDocument/2006/relationships/viewProps" Target="viewProps.xml"/><Relationship Id="rId124" Type="http://schemas.openxmlformats.org/officeDocument/2006/relationships/theme" Target="theme/theme1.xml"/><Relationship Id="rId12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notesMaster" Target="notesMasters/notesMaster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60C812-B224-1D4F-960B-9C62C14345E3}" type="datetimeFigureOut">
              <a:rPr lang="en-US" smtClean="0"/>
              <a:t>8/5/15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6FE862-6B92-3E4E-A14E-F48885546692}" type="slidenum">
              <a:rPr lang="en-US" smtClean="0"/>
              <a:t>‹#›</a:t>
            </a:fld>
            <a:endParaRPr lang="en-US" dirty="0"/>
          </a:p>
        </p:txBody>
      </p:sp>
    </p:spTree>
    <p:extLst>
      <p:ext uri="{BB962C8B-B14F-4D97-AF65-F5344CB8AC3E}">
        <p14:creationId xmlns:p14="http://schemas.microsoft.com/office/powerpoint/2010/main" val="3799063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94B48D-613B-2948-A3C1-FC7349BD34CF}" type="datetimeFigureOut">
              <a:rPr lang="en-US" smtClean="0"/>
              <a:t>8/5/15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545669-B959-E94E-A73F-E59FD7C86B36}" type="slidenum">
              <a:rPr lang="en-US" smtClean="0"/>
              <a:t>‹#›</a:t>
            </a:fld>
            <a:endParaRPr lang="en-US" dirty="0"/>
          </a:p>
        </p:txBody>
      </p:sp>
    </p:spTree>
    <p:extLst>
      <p:ext uri="{BB962C8B-B14F-4D97-AF65-F5344CB8AC3E}">
        <p14:creationId xmlns:p14="http://schemas.microsoft.com/office/powerpoint/2010/main" val="128927662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TextEdit="1"/>
          </p:cNvSpPr>
          <p:nvPr>
            <p:ph type="sldImg"/>
          </p:nvPr>
        </p:nvSpPr>
        <p:spPr bwMode="auto">
          <a:noFill/>
          <a:ln>
            <a:solidFill>
              <a:srgbClr val="000000"/>
            </a:solidFill>
            <a:miter lim="800000"/>
            <a:headEnd/>
            <a:tailEnd/>
          </a:ln>
        </p:spPr>
      </p:sp>
      <p:sp>
        <p:nvSpPr>
          <p:cNvPr id="19458"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TextEdit="1"/>
          </p:cNvSpPr>
          <p:nvPr>
            <p:ph type="sldImg"/>
          </p:nvPr>
        </p:nvSpPr>
        <p:spPr bwMode="auto">
          <a:noFill/>
          <a:ln>
            <a:solidFill>
              <a:srgbClr val="000000"/>
            </a:solidFill>
            <a:miter lim="800000"/>
            <a:headEnd/>
            <a:tailEnd/>
          </a:ln>
        </p:spPr>
      </p:sp>
      <p:sp>
        <p:nvSpPr>
          <p:cNvPr id="93186"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noFill/>
          <a:ln>
            <a:solidFill>
              <a:srgbClr val="000000"/>
            </a:solidFill>
            <a:miter lim="800000"/>
            <a:headEnd/>
            <a:tailEnd/>
          </a:ln>
        </p:spPr>
      </p:sp>
      <p:sp>
        <p:nvSpPr>
          <p:cNvPr id="95234"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noFill/>
          <a:ln>
            <a:solidFill>
              <a:srgbClr val="000000"/>
            </a:solidFill>
            <a:miter lim="800000"/>
            <a:headEnd/>
            <a:tailEnd/>
          </a:ln>
        </p:spPr>
      </p:sp>
      <p:sp>
        <p:nvSpPr>
          <p:cNvPr id="97282"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bwMode="auto">
          <a:noFill/>
          <a:ln>
            <a:solidFill>
              <a:srgbClr val="000000"/>
            </a:solidFill>
            <a:miter lim="800000"/>
            <a:headEnd/>
            <a:tailEnd/>
          </a:ln>
        </p:spPr>
      </p:sp>
      <p:sp>
        <p:nvSpPr>
          <p:cNvPr id="99330"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noFill/>
          <a:ln>
            <a:solidFill>
              <a:srgbClr val="000000"/>
            </a:solidFill>
            <a:miter lim="800000"/>
            <a:headEnd/>
            <a:tailEnd/>
          </a:ln>
        </p:spPr>
      </p:sp>
      <p:sp>
        <p:nvSpPr>
          <p:cNvPr id="101378"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noFill/>
          <a:ln>
            <a:solidFill>
              <a:srgbClr val="000000"/>
            </a:solidFill>
            <a:miter lim="800000"/>
            <a:headEnd/>
            <a:tailEnd/>
          </a:ln>
        </p:spPr>
      </p:sp>
      <p:sp>
        <p:nvSpPr>
          <p:cNvPr id="103426"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noFill/>
          <a:ln>
            <a:solidFill>
              <a:srgbClr val="000000"/>
            </a:solidFill>
            <a:miter lim="800000"/>
            <a:headEnd/>
            <a:tailEnd/>
          </a:ln>
        </p:spPr>
      </p:sp>
      <p:sp>
        <p:nvSpPr>
          <p:cNvPr id="107522"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TextEdit="1"/>
          </p:cNvSpPr>
          <p:nvPr>
            <p:ph type="sldImg"/>
          </p:nvPr>
        </p:nvSpPr>
        <p:spPr bwMode="auto">
          <a:noFill/>
          <a:ln>
            <a:solidFill>
              <a:srgbClr val="000000"/>
            </a:solidFill>
            <a:miter lim="800000"/>
            <a:headEnd/>
            <a:tailEnd/>
          </a:ln>
        </p:spPr>
      </p:sp>
      <p:sp>
        <p:nvSpPr>
          <p:cNvPr id="109570"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TextEdit="1"/>
          </p:cNvSpPr>
          <p:nvPr>
            <p:ph type="sldImg"/>
          </p:nvPr>
        </p:nvSpPr>
        <p:spPr bwMode="auto">
          <a:noFill/>
          <a:ln>
            <a:solidFill>
              <a:srgbClr val="000000"/>
            </a:solidFill>
            <a:miter lim="800000"/>
            <a:headEnd/>
            <a:tailEnd/>
          </a:ln>
        </p:spPr>
      </p:sp>
      <p:sp>
        <p:nvSpPr>
          <p:cNvPr id="111618"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Rot="1" noChangeAspect="1" noTextEdit="1"/>
          </p:cNvSpPr>
          <p:nvPr>
            <p:ph type="sldImg"/>
          </p:nvPr>
        </p:nvSpPr>
        <p:spPr bwMode="auto">
          <a:noFill/>
          <a:ln>
            <a:solidFill>
              <a:srgbClr val="000000"/>
            </a:solidFill>
            <a:miter lim="800000"/>
            <a:headEnd/>
            <a:tailEnd/>
          </a:ln>
        </p:spPr>
      </p:sp>
      <p:sp>
        <p:nvSpPr>
          <p:cNvPr id="113666"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bwMode="auto">
          <a:noFill/>
          <a:ln>
            <a:solidFill>
              <a:srgbClr val="000000"/>
            </a:solidFill>
            <a:miter lim="800000"/>
            <a:headEnd/>
            <a:tailEnd/>
          </a:ln>
        </p:spPr>
      </p:sp>
      <p:sp>
        <p:nvSpPr>
          <p:cNvPr id="115714"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Rot="1" noChangeAspect="1" noTextEdit="1"/>
          </p:cNvSpPr>
          <p:nvPr>
            <p:ph type="sldImg"/>
          </p:nvPr>
        </p:nvSpPr>
        <p:spPr bwMode="auto">
          <a:noFill/>
          <a:ln>
            <a:solidFill>
              <a:srgbClr val="000000"/>
            </a:solidFill>
            <a:miter lim="800000"/>
            <a:headEnd/>
            <a:tailEnd/>
          </a:ln>
        </p:spPr>
      </p:sp>
      <p:sp>
        <p:nvSpPr>
          <p:cNvPr id="115714"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noFill/>
          <a:ln>
            <a:solidFill>
              <a:srgbClr val="000000"/>
            </a:solidFill>
            <a:miter lim="800000"/>
            <a:headEnd/>
            <a:tailEnd/>
          </a:ln>
        </p:spPr>
      </p:sp>
      <p:sp>
        <p:nvSpPr>
          <p:cNvPr id="117762"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noFill/>
          <a:ln>
            <a:solidFill>
              <a:srgbClr val="000000"/>
            </a:solidFill>
            <a:miter lim="800000"/>
            <a:headEnd/>
            <a:tailEnd/>
          </a:ln>
        </p:spPr>
      </p:sp>
      <p:sp>
        <p:nvSpPr>
          <p:cNvPr id="117762"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noFill/>
          <a:ln>
            <a:solidFill>
              <a:srgbClr val="000000"/>
            </a:solidFill>
            <a:miter lim="800000"/>
            <a:headEnd/>
            <a:tailEnd/>
          </a:ln>
        </p:spPr>
      </p:sp>
      <p:sp>
        <p:nvSpPr>
          <p:cNvPr id="117762"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noFill/>
          <a:ln>
            <a:solidFill>
              <a:srgbClr val="000000"/>
            </a:solidFill>
            <a:miter lim="800000"/>
            <a:headEnd/>
            <a:tailEnd/>
          </a:ln>
        </p:spPr>
      </p:sp>
      <p:sp>
        <p:nvSpPr>
          <p:cNvPr id="117762"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Rot="1" noChangeAspect="1" noTextEdit="1"/>
          </p:cNvSpPr>
          <p:nvPr>
            <p:ph type="sldImg"/>
          </p:nvPr>
        </p:nvSpPr>
        <p:spPr bwMode="auto">
          <a:noFill/>
          <a:ln>
            <a:solidFill>
              <a:srgbClr val="000000"/>
            </a:solidFill>
            <a:miter lim="800000"/>
            <a:headEnd/>
            <a:tailEnd/>
          </a:ln>
        </p:spPr>
      </p:sp>
      <p:sp>
        <p:nvSpPr>
          <p:cNvPr id="119810"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Rot="1" noChangeAspect="1" noTextEdit="1"/>
          </p:cNvSpPr>
          <p:nvPr>
            <p:ph type="sldImg"/>
          </p:nvPr>
        </p:nvSpPr>
        <p:spPr bwMode="auto">
          <a:noFill/>
          <a:ln>
            <a:solidFill>
              <a:srgbClr val="000000"/>
            </a:solidFill>
            <a:miter lim="800000"/>
            <a:headEnd/>
            <a:tailEnd/>
          </a:ln>
        </p:spPr>
      </p:sp>
      <p:sp>
        <p:nvSpPr>
          <p:cNvPr id="119810"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TextEdit="1"/>
          </p:cNvSpPr>
          <p:nvPr>
            <p:ph type="sldImg"/>
          </p:nvPr>
        </p:nvSpPr>
        <p:spPr bwMode="auto">
          <a:noFill/>
          <a:ln>
            <a:solidFill>
              <a:srgbClr val="000000"/>
            </a:solidFill>
            <a:miter lim="800000"/>
            <a:headEnd/>
            <a:tailEnd/>
          </a:ln>
        </p:spPr>
      </p:sp>
      <p:sp>
        <p:nvSpPr>
          <p:cNvPr id="121858"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TextEdit="1"/>
          </p:cNvSpPr>
          <p:nvPr>
            <p:ph type="sldImg"/>
          </p:nvPr>
        </p:nvSpPr>
        <p:spPr bwMode="auto">
          <a:noFill/>
          <a:ln>
            <a:solidFill>
              <a:srgbClr val="000000"/>
            </a:solidFill>
            <a:miter lim="800000"/>
            <a:headEnd/>
            <a:tailEnd/>
          </a:ln>
        </p:spPr>
      </p:sp>
      <p:sp>
        <p:nvSpPr>
          <p:cNvPr id="23554"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TextEdit="1"/>
          </p:cNvSpPr>
          <p:nvPr>
            <p:ph type="sldImg"/>
          </p:nvPr>
        </p:nvSpPr>
        <p:spPr bwMode="auto">
          <a:noFill/>
          <a:ln>
            <a:solidFill>
              <a:srgbClr val="000000"/>
            </a:solidFill>
            <a:miter lim="800000"/>
            <a:headEnd/>
            <a:tailEnd/>
          </a:ln>
        </p:spPr>
      </p:sp>
      <p:sp>
        <p:nvSpPr>
          <p:cNvPr id="121858"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Rot="1" noChangeAspect="1" noTextEdit="1"/>
          </p:cNvSpPr>
          <p:nvPr>
            <p:ph type="sldImg"/>
          </p:nvPr>
        </p:nvSpPr>
        <p:spPr bwMode="auto">
          <a:noFill/>
          <a:ln>
            <a:solidFill>
              <a:srgbClr val="000000"/>
            </a:solidFill>
            <a:miter lim="800000"/>
            <a:headEnd/>
            <a:tailEnd/>
          </a:ln>
        </p:spPr>
      </p:sp>
      <p:sp>
        <p:nvSpPr>
          <p:cNvPr id="121858"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spect="1" noTextEdit="1"/>
          </p:cNvSpPr>
          <p:nvPr>
            <p:ph type="sldImg"/>
          </p:nvPr>
        </p:nvSpPr>
        <p:spPr bwMode="auto">
          <a:noFill/>
          <a:ln>
            <a:solidFill>
              <a:srgbClr val="000000"/>
            </a:solidFill>
            <a:miter lim="800000"/>
            <a:headEnd/>
            <a:tailEnd/>
          </a:ln>
        </p:spPr>
      </p:sp>
      <p:sp>
        <p:nvSpPr>
          <p:cNvPr id="123906"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spect="1" noTextEdit="1"/>
          </p:cNvSpPr>
          <p:nvPr>
            <p:ph type="sldImg"/>
          </p:nvPr>
        </p:nvSpPr>
        <p:spPr bwMode="auto">
          <a:noFill/>
          <a:ln>
            <a:solidFill>
              <a:srgbClr val="000000"/>
            </a:solidFill>
            <a:miter lim="800000"/>
            <a:headEnd/>
            <a:tailEnd/>
          </a:ln>
        </p:spPr>
      </p:sp>
      <p:sp>
        <p:nvSpPr>
          <p:cNvPr id="123906"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TextEdit="1"/>
          </p:cNvSpPr>
          <p:nvPr>
            <p:ph type="sldImg"/>
          </p:nvPr>
        </p:nvSpPr>
        <p:spPr bwMode="auto">
          <a:noFill/>
          <a:ln>
            <a:solidFill>
              <a:srgbClr val="000000"/>
            </a:solidFill>
            <a:miter lim="800000"/>
            <a:headEnd/>
            <a:tailEnd/>
          </a:ln>
        </p:spPr>
      </p:sp>
      <p:sp>
        <p:nvSpPr>
          <p:cNvPr id="128002"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Rot="1" noChangeAspect="1" noTextEdit="1"/>
          </p:cNvSpPr>
          <p:nvPr>
            <p:ph type="sldImg"/>
          </p:nvPr>
        </p:nvSpPr>
        <p:spPr bwMode="auto">
          <a:noFill/>
          <a:ln>
            <a:solidFill>
              <a:srgbClr val="000000"/>
            </a:solidFill>
            <a:miter lim="800000"/>
            <a:headEnd/>
            <a:tailEnd/>
          </a:ln>
        </p:spPr>
      </p:sp>
      <p:sp>
        <p:nvSpPr>
          <p:cNvPr id="130050"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Rot="1" noChangeAspect="1" noTextEdit="1"/>
          </p:cNvSpPr>
          <p:nvPr>
            <p:ph type="sldImg"/>
          </p:nvPr>
        </p:nvSpPr>
        <p:spPr bwMode="auto">
          <a:noFill/>
          <a:ln>
            <a:solidFill>
              <a:srgbClr val="000000"/>
            </a:solidFill>
            <a:miter lim="800000"/>
            <a:headEnd/>
            <a:tailEnd/>
          </a:ln>
        </p:spPr>
      </p:sp>
      <p:sp>
        <p:nvSpPr>
          <p:cNvPr id="132098"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TextEdit="1"/>
          </p:cNvSpPr>
          <p:nvPr>
            <p:ph type="sldImg"/>
          </p:nvPr>
        </p:nvSpPr>
        <p:spPr bwMode="auto">
          <a:noFill/>
          <a:ln>
            <a:solidFill>
              <a:srgbClr val="000000"/>
            </a:solidFill>
            <a:miter lim="800000"/>
            <a:headEnd/>
            <a:tailEnd/>
          </a:ln>
        </p:spPr>
      </p:sp>
      <p:sp>
        <p:nvSpPr>
          <p:cNvPr id="134146"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Rot="1" noChangeAspect="1" noTextEdit="1"/>
          </p:cNvSpPr>
          <p:nvPr>
            <p:ph type="sldImg"/>
          </p:nvPr>
        </p:nvSpPr>
        <p:spPr bwMode="auto">
          <a:noFill/>
          <a:ln>
            <a:solidFill>
              <a:srgbClr val="000000"/>
            </a:solidFill>
            <a:miter lim="800000"/>
            <a:headEnd/>
            <a:tailEnd/>
          </a:ln>
        </p:spPr>
      </p:sp>
      <p:sp>
        <p:nvSpPr>
          <p:cNvPr id="136194"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TextEdit="1"/>
          </p:cNvSpPr>
          <p:nvPr>
            <p:ph type="sldImg"/>
          </p:nvPr>
        </p:nvSpPr>
        <p:spPr bwMode="auto">
          <a:noFill/>
          <a:ln>
            <a:solidFill>
              <a:srgbClr val="000000"/>
            </a:solidFill>
            <a:miter lim="800000"/>
            <a:headEnd/>
            <a:tailEnd/>
          </a:ln>
        </p:spPr>
      </p:sp>
      <p:sp>
        <p:nvSpPr>
          <p:cNvPr id="138242"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TextEdit="1"/>
          </p:cNvSpPr>
          <p:nvPr>
            <p:ph type="sldImg"/>
          </p:nvPr>
        </p:nvSpPr>
        <p:spPr bwMode="auto">
          <a:noFill/>
          <a:ln>
            <a:solidFill>
              <a:srgbClr val="000000"/>
            </a:solidFill>
            <a:miter lim="800000"/>
            <a:headEnd/>
            <a:tailEnd/>
          </a:ln>
        </p:spPr>
      </p:sp>
      <p:sp>
        <p:nvSpPr>
          <p:cNvPr id="25602"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TextEdit="1"/>
          </p:cNvSpPr>
          <p:nvPr>
            <p:ph type="sldImg"/>
          </p:nvPr>
        </p:nvSpPr>
        <p:spPr bwMode="auto">
          <a:noFill/>
          <a:ln>
            <a:solidFill>
              <a:srgbClr val="000000"/>
            </a:solidFill>
            <a:miter lim="800000"/>
            <a:headEnd/>
            <a:tailEnd/>
          </a:ln>
        </p:spPr>
      </p:sp>
      <p:sp>
        <p:nvSpPr>
          <p:cNvPr id="140290"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TextEdit="1"/>
          </p:cNvSpPr>
          <p:nvPr>
            <p:ph type="sldImg"/>
          </p:nvPr>
        </p:nvSpPr>
        <p:spPr bwMode="auto">
          <a:noFill/>
          <a:ln>
            <a:solidFill>
              <a:srgbClr val="000000"/>
            </a:solidFill>
            <a:miter lim="800000"/>
            <a:headEnd/>
            <a:tailEnd/>
          </a:ln>
        </p:spPr>
      </p:sp>
      <p:sp>
        <p:nvSpPr>
          <p:cNvPr id="142338"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noFill/>
          <a:ln>
            <a:solidFill>
              <a:srgbClr val="000000"/>
            </a:solidFill>
            <a:miter lim="800000"/>
            <a:headEnd/>
            <a:tailEnd/>
          </a:ln>
        </p:spPr>
      </p:sp>
      <p:sp>
        <p:nvSpPr>
          <p:cNvPr id="103426"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TextEdit="1"/>
          </p:cNvSpPr>
          <p:nvPr>
            <p:ph type="sldImg"/>
          </p:nvPr>
        </p:nvSpPr>
        <p:spPr bwMode="auto">
          <a:noFill/>
          <a:ln>
            <a:solidFill>
              <a:srgbClr val="000000"/>
            </a:solidFill>
            <a:miter lim="800000"/>
            <a:headEnd/>
            <a:tailEnd/>
          </a:ln>
        </p:spPr>
      </p:sp>
      <p:sp>
        <p:nvSpPr>
          <p:cNvPr id="27650"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TextEdit="1"/>
          </p:cNvSpPr>
          <p:nvPr>
            <p:ph type="sldImg"/>
          </p:nvPr>
        </p:nvSpPr>
        <p:spPr bwMode="auto">
          <a:noFill/>
          <a:ln>
            <a:solidFill>
              <a:srgbClr val="000000"/>
            </a:solidFill>
            <a:miter lim="800000"/>
            <a:headEnd/>
            <a:tailEnd/>
          </a:ln>
        </p:spPr>
      </p:sp>
      <p:sp>
        <p:nvSpPr>
          <p:cNvPr id="77826"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TextEdit="1"/>
          </p:cNvSpPr>
          <p:nvPr>
            <p:ph type="sldImg"/>
          </p:nvPr>
        </p:nvSpPr>
        <p:spPr bwMode="auto">
          <a:noFill/>
          <a:ln>
            <a:solidFill>
              <a:srgbClr val="000000"/>
            </a:solidFill>
            <a:miter lim="800000"/>
            <a:headEnd/>
            <a:tailEnd/>
          </a:ln>
        </p:spPr>
      </p:sp>
      <p:sp>
        <p:nvSpPr>
          <p:cNvPr id="87042"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TextEdit="1"/>
          </p:cNvSpPr>
          <p:nvPr>
            <p:ph type="sldImg"/>
          </p:nvPr>
        </p:nvSpPr>
        <p:spPr bwMode="auto">
          <a:noFill/>
          <a:ln>
            <a:solidFill>
              <a:srgbClr val="000000"/>
            </a:solidFill>
            <a:miter lim="800000"/>
            <a:headEnd/>
            <a:tailEnd/>
          </a:ln>
        </p:spPr>
      </p:sp>
      <p:sp>
        <p:nvSpPr>
          <p:cNvPr id="89090"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TextEdit="1"/>
          </p:cNvSpPr>
          <p:nvPr>
            <p:ph type="sldImg"/>
          </p:nvPr>
        </p:nvSpPr>
        <p:spPr bwMode="auto">
          <a:noFill/>
          <a:ln>
            <a:solidFill>
              <a:srgbClr val="000000"/>
            </a:solidFill>
            <a:miter lim="800000"/>
            <a:headEnd/>
            <a:tailEnd/>
          </a:ln>
        </p:spPr>
      </p:sp>
      <p:sp>
        <p:nvSpPr>
          <p:cNvPr id="91138" name="Rectangle 3"/>
          <p:cNvSpPr>
            <a:spLocks noGrp="1"/>
          </p:cNvSpPr>
          <p:nvPr>
            <p:ph type="body" idx="1"/>
          </p:nvPr>
        </p:nvSpPr>
        <p:spPr bwMode="auto">
          <a:noFill/>
        </p:spPr>
        <p:txBody>
          <a:bodyPr wrap="square" lIns="91434" tIns="45718" rIns="91434" bIns="45718"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D088CD-BFD3-934E-BBC6-209B0332C17F}" type="datetime2">
              <a:rPr lang="en-US" smtClean="0"/>
              <a:t>Wednesday, August 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descr="sim-gelogoex-jan201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800" y="457468"/>
            <a:ext cx="1498600" cy="749300"/>
          </a:xfrm>
          <a:prstGeom prst="rect">
            <a:avLst/>
          </a:prstGeom>
        </p:spPr>
      </p:pic>
      <p:pic>
        <p:nvPicPr>
          <p:cNvPr id="9" name="Picture 8" descr="img-logo-uow-jan2012-v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3200" y="457468"/>
            <a:ext cx="1981200" cy="6223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C5C42-4F77-144C-B902-F734859A1781}" type="datetime2">
              <a:rPr lang="en-US" smtClean="0"/>
              <a:t>Wednesday, August 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A43DF5-9FD6-3543-8667-263DA80C27B9}" type="datetime2">
              <a:rPr lang="en-US" smtClean="0"/>
              <a:t>Wednesday, August 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E6B5C2E-7A1E-DD4F-A4BA-BB74B93CFF2F}" type="datetime2">
              <a:rPr lang="en-US" smtClean="0"/>
              <a:t>Wednesday, August 5, 2015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CSCI203 - Algorithms and Data Structures</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21B7D0E-233D-4684-99C3-DFACB0172B3B}" type="slidenum">
              <a:rPr lang="en-US"/>
              <a:pPr>
                <a:defRPr/>
              </a:pPr>
              <a:t>‹#›</a:t>
            </a:fld>
            <a:endParaRPr lang="en-US" dirty="0"/>
          </a:p>
        </p:txBody>
      </p:sp>
    </p:spTree>
    <p:extLst>
      <p:ext uri="{BB962C8B-B14F-4D97-AF65-F5344CB8AC3E}">
        <p14:creationId xmlns:p14="http://schemas.microsoft.com/office/powerpoint/2010/main" val="2734877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7858125" y="6143625"/>
            <a:ext cx="857250" cy="357188"/>
          </a:xfrm>
        </p:spPr>
        <p:txBody>
          <a:bodyPr/>
          <a:lstStyle>
            <a:lvl1pPr>
              <a:defRPr/>
            </a:lvl1pPr>
          </a:lstStyle>
          <a:p>
            <a:pPr>
              <a:defRPr/>
            </a:pPr>
            <a:fld id="{7DE09B37-D777-4E4E-83A0-CF90250A9B72}" type="datetime2">
              <a:rPr lang="en-US" smtClean="0"/>
              <a:t>Wednesday, August 5, 2015</a:t>
            </a:fld>
            <a:endParaRPr lang="en-US" dirty="0"/>
          </a:p>
        </p:txBody>
      </p:sp>
      <p:sp>
        <p:nvSpPr>
          <p:cNvPr id="7" name="Footer Placeholder 6"/>
          <p:cNvSpPr>
            <a:spLocks noGrp="1"/>
          </p:cNvSpPr>
          <p:nvPr>
            <p:ph type="ftr" sz="quarter" idx="11"/>
          </p:nvPr>
        </p:nvSpPr>
        <p:spPr>
          <a:xfrm>
            <a:off x="4429125" y="6356350"/>
            <a:ext cx="3429000" cy="365125"/>
          </a:xfrm>
        </p:spPr>
        <p:txBody>
          <a:bodyPr/>
          <a:lstStyle>
            <a:lvl1pPr>
              <a:defRPr/>
            </a:lvl1pPr>
          </a:lstStyle>
          <a:p>
            <a:pPr>
              <a:defRPr/>
            </a:pPr>
            <a:r>
              <a:rPr lang="en-US" smtClean="0"/>
              <a:t>CSCI203 - Algorithms and Data Structures</a:t>
            </a:r>
            <a:endParaRPr lang="en-US" dirty="0"/>
          </a:p>
        </p:txBody>
      </p:sp>
      <p:sp>
        <p:nvSpPr>
          <p:cNvPr id="8" name="Slide Number Placeholder 7"/>
          <p:cNvSpPr>
            <a:spLocks noGrp="1"/>
          </p:cNvSpPr>
          <p:nvPr>
            <p:ph type="sldNum" sz="quarter" idx="12"/>
          </p:nvPr>
        </p:nvSpPr>
        <p:spPr>
          <a:xfrm>
            <a:off x="7858125" y="6500813"/>
            <a:ext cx="857250" cy="293687"/>
          </a:xfrm>
        </p:spPr>
        <p:txBody>
          <a:bodyPr/>
          <a:lstStyle>
            <a:lvl1pPr>
              <a:defRPr/>
            </a:lvl1pPr>
          </a:lstStyle>
          <a:p>
            <a:pPr>
              <a:defRPr/>
            </a:pPr>
            <a:fld id="{B240C5CB-0535-4A9E-8B45-B7F8D01C2C04}" type="slidenum">
              <a:rPr lang="en-US"/>
              <a:pPr>
                <a:defRPr/>
              </a:pPr>
              <a:t>‹#›</a:t>
            </a:fld>
            <a:endParaRPr lang="en-US" dirty="0"/>
          </a:p>
        </p:txBody>
      </p:sp>
    </p:spTree>
    <p:extLst>
      <p:ext uri="{BB962C8B-B14F-4D97-AF65-F5344CB8AC3E}">
        <p14:creationId xmlns:p14="http://schemas.microsoft.com/office/powerpoint/2010/main" val="60566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4A424B-A8A7-9849-AC8B-7C0370DFA802}" type="datetime2">
              <a:rPr lang="en-US" smtClean="0"/>
              <a:t>Wednesday, August 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104C6E-77E5-5E4D-B7B3-7F3323C723E7}" type="datetime2">
              <a:rPr lang="en-US" smtClean="0"/>
              <a:t>Wednesday, August 5, 2015</a:t>
            </a:fld>
            <a:endParaRPr lang="en-US" dirty="0"/>
          </a:p>
        </p:txBody>
      </p:sp>
      <p:sp>
        <p:nvSpPr>
          <p:cNvPr id="5" name="Footer Placeholder 4"/>
          <p:cNvSpPr>
            <a:spLocks noGrp="1"/>
          </p:cNvSpPr>
          <p:nvPr>
            <p:ph type="ftr" sz="quarter" idx="11"/>
          </p:nvPr>
        </p:nvSpPr>
        <p:spPr/>
        <p:txBody>
          <a:bodyPr/>
          <a:lstStyle/>
          <a:p>
            <a:pPr algn="r"/>
            <a:r>
              <a:rPr lang="en-US" dirty="0"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590DEB-0872-A04E-8473-A5F4B52A2B22}" type="datetime2">
              <a:rPr lang="en-US" smtClean="0"/>
              <a:t>Wednesday, August 5, 2015</a:t>
            </a:fld>
            <a:endParaRPr lang="en-US" dirty="0"/>
          </a:p>
        </p:txBody>
      </p:sp>
      <p:sp>
        <p:nvSpPr>
          <p:cNvPr id="6" name="Footer Placeholder 5"/>
          <p:cNvSpPr>
            <a:spLocks noGrp="1"/>
          </p:cNvSpPr>
          <p:nvPr>
            <p:ph type="ftr" sz="quarter" idx="11"/>
          </p:nvPr>
        </p:nvSpPr>
        <p:spPr/>
        <p:txBody>
          <a:bodyPr/>
          <a:lstStyle/>
          <a:p>
            <a:pPr algn="r"/>
            <a:r>
              <a:rPr lang="en-US" dirty="0" smtClean="0"/>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6BF68C-4B6C-6945-9DA3-08CC3D432B7D}" type="datetime2">
              <a:rPr lang="en-US" smtClean="0"/>
              <a:t>Wednesday, August 5, 2015</a:t>
            </a:fld>
            <a:endParaRPr lang="en-US" dirty="0"/>
          </a:p>
        </p:txBody>
      </p:sp>
      <p:sp>
        <p:nvSpPr>
          <p:cNvPr id="8" name="Footer Placeholder 7"/>
          <p:cNvSpPr>
            <a:spLocks noGrp="1"/>
          </p:cNvSpPr>
          <p:nvPr>
            <p:ph type="ftr" sz="quarter" idx="11"/>
          </p:nvPr>
        </p:nvSpPr>
        <p:spPr/>
        <p:txBody>
          <a:bodyPr/>
          <a:lstStyle/>
          <a:p>
            <a:pPr algn="r"/>
            <a:r>
              <a:rPr lang="en-US" dirty="0" smtClean="0"/>
              <a:t>CSCI203 - Algorithms and Data Structures</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6E0E75-E3C4-AB44-B63C-400B61D943E2}" type="datetime2">
              <a:rPr lang="en-US" smtClean="0"/>
              <a:t>Wednesday, August 5, 2015</a:t>
            </a:fld>
            <a:endParaRPr lang="en-US" dirty="0"/>
          </a:p>
        </p:txBody>
      </p:sp>
      <p:sp>
        <p:nvSpPr>
          <p:cNvPr id="4" name="Footer Placeholder 3"/>
          <p:cNvSpPr>
            <a:spLocks noGrp="1"/>
          </p:cNvSpPr>
          <p:nvPr>
            <p:ph type="ftr" sz="quarter" idx="11"/>
          </p:nvPr>
        </p:nvSpPr>
        <p:spPr/>
        <p:txBody>
          <a:bodyPr/>
          <a:lstStyle/>
          <a:p>
            <a:pPr algn="r"/>
            <a:r>
              <a:rPr lang="en-US" dirty="0" smtClean="0"/>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A584D-CD51-B14D-8DB9-8982363FBE96}"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dirty="0"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38104-6A5B-6145-8B08-AE474BEBB8B2}" type="datetime2">
              <a:rPr lang="en-US" smtClean="0"/>
              <a:t>Wednesday, August 5, 2015</a:t>
            </a:fld>
            <a:endParaRPr lang="en-US" dirty="0"/>
          </a:p>
        </p:txBody>
      </p:sp>
      <p:sp>
        <p:nvSpPr>
          <p:cNvPr id="6" name="Footer Placeholder 5"/>
          <p:cNvSpPr>
            <a:spLocks noGrp="1"/>
          </p:cNvSpPr>
          <p:nvPr>
            <p:ph type="ftr" sz="quarter" idx="11"/>
          </p:nvPr>
        </p:nvSpPr>
        <p:spPr/>
        <p:txBody>
          <a:bodyPr/>
          <a:lstStyle/>
          <a:p>
            <a:pPr algn="r"/>
            <a:r>
              <a:rPr lang="en-US" dirty="0" smtClean="0"/>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BDCC3-0DEE-0846-AA38-6FD529574D73}" type="datetime2">
              <a:rPr lang="en-US" smtClean="0"/>
              <a:t>Wednesday, August 5, 2015</a:t>
            </a:fld>
            <a:endParaRPr lang="en-US" dirty="0"/>
          </a:p>
        </p:txBody>
      </p:sp>
      <p:sp>
        <p:nvSpPr>
          <p:cNvPr id="6" name="Footer Placeholder 5"/>
          <p:cNvSpPr>
            <a:spLocks noGrp="1"/>
          </p:cNvSpPr>
          <p:nvPr>
            <p:ph type="ftr" sz="quarter" idx="11"/>
          </p:nvPr>
        </p:nvSpPr>
        <p:spPr/>
        <p:txBody>
          <a:bodyPr/>
          <a:lstStyle/>
          <a:p>
            <a:pPr algn="r"/>
            <a:r>
              <a:rPr lang="en-US" dirty="0" smtClean="0"/>
              <a:t>CSCI203 - Algorithms and Data Structures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9B6B1F9-9512-3741-BE8F-53DA5EF52C4A}" type="datetime2">
              <a:rPr lang="en-US" smtClean="0"/>
              <a:t>Wednesday, August 5, 2015</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r>
              <a:rPr lang="en-US" dirty="0" smtClean="0"/>
              <a:t>CSCI203 - Algorithms and Data Structures</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sjapit@uow.edu.au"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3.bin"/><Relationship Id="rId5" Type="http://schemas.openxmlformats.org/officeDocument/2006/relationships/image" Target="../media/image4.wmf"/><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4.bin"/><Relationship Id="rId5" Type="http://schemas.openxmlformats.org/officeDocument/2006/relationships/image" Target="../media/image4.wmf"/><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5.bin"/><Relationship Id="rId5" Type="http://schemas.openxmlformats.org/officeDocument/2006/relationships/image" Target="../media/image4.w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6.bin"/><Relationship Id="rId5" Type="http://schemas.openxmlformats.org/officeDocument/2006/relationships/image" Target="../media/image4.wmf"/><Relationship Id="rId1" Type="http://schemas.openxmlformats.org/officeDocument/2006/relationships/vmlDrawing" Target="../drawings/vmlDrawing6.vml"/><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7.bin"/><Relationship Id="rId5" Type="http://schemas.openxmlformats.org/officeDocument/2006/relationships/image" Target="../media/image4.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8.bin"/><Relationship Id="rId5" Type="http://schemas.openxmlformats.org/officeDocument/2006/relationships/image" Target="../media/image4.wmf"/><Relationship Id="rId1" Type="http://schemas.openxmlformats.org/officeDocument/2006/relationships/vmlDrawing" Target="../drawings/vmlDrawing8.vml"/><Relationship Id="rId2"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9.bin"/><Relationship Id="rId5" Type="http://schemas.openxmlformats.org/officeDocument/2006/relationships/image" Target="../media/image4.wmf"/><Relationship Id="rId1" Type="http://schemas.openxmlformats.org/officeDocument/2006/relationships/vmlDrawing" Target="../drawings/vmlDrawing9.vml"/><Relationship Id="rId2"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0.bin"/><Relationship Id="rId5" Type="http://schemas.openxmlformats.org/officeDocument/2006/relationships/image" Target="../media/image4.wmf"/><Relationship Id="rId1" Type="http://schemas.openxmlformats.org/officeDocument/2006/relationships/vmlDrawing" Target="../drawings/vmlDrawing10.vml"/><Relationship Id="rId2"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1.bin"/><Relationship Id="rId5" Type="http://schemas.openxmlformats.org/officeDocument/2006/relationships/image" Target="../media/image4.wmf"/><Relationship Id="rId1" Type="http://schemas.openxmlformats.org/officeDocument/2006/relationships/vmlDrawing" Target="../drawings/vmlDrawing11.vml"/><Relationship Id="rId2"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12.bin"/><Relationship Id="rId5" Type="http://schemas.openxmlformats.org/officeDocument/2006/relationships/image" Target="../media/image4.wmf"/><Relationship Id="rId1" Type="http://schemas.openxmlformats.org/officeDocument/2006/relationships/vmlDrawing" Target="../drawings/vmlDrawing12.vml"/><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3.bin"/><Relationship Id="rId5" Type="http://schemas.openxmlformats.org/officeDocument/2006/relationships/image" Target="../media/image4.wmf"/><Relationship Id="rId1" Type="http://schemas.openxmlformats.org/officeDocument/2006/relationships/vmlDrawing" Target="../drawings/vmlDrawing13.vml"/><Relationship Id="rId2"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4.bin"/><Relationship Id="rId5" Type="http://schemas.openxmlformats.org/officeDocument/2006/relationships/image" Target="../media/image5.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6.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package" Target="../embeddings/Microsoft_Word_Document2.docx"/><Relationship Id="rId4" Type="http://schemas.openxmlformats.org/officeDocument/2006/relationships/image" Target="../media/image7.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package" Target="../embeddings/Microsoft_Word_Document3.docx"/><Relationship Id="rId4" Type="http://schemas.openxmlformats.org/officeDocument/2006/relationships/image" Target="../media/image8.emf"/><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package" Target="../embeddings/Microsoft_Word_Document4.docx"/><Relationship Id="rId4" Type="http://schemas.openxmlformats.org/officeDocument/2006/relationships/image" Target="../media/image9.emf"/><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package" Target="../embeddings/Microsoft_Word_Document5.docx"/><Relationship Id="rId4" Type="http://schemas.openxmlformats.org/officeDocument/2006/relationships/image" Target="../media/image10.e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CSCI203 – Algorithms and data structures</a:t>
            </a:r>
            <a:endParaRPr lang="en-US" sz="4800" dirty="0"/>
          </a:p>
        </p:txBody>
      </p:sp>
      <p:sp>
        <p:nvSpPr>
          <p:cNvPr id="3" name="Subtitle 2"/>
          <p:cNvSpPr>
            <a:spLocks noGrp="1"/>
          </p:cNvSpPr>
          <p:nvPr>
            <p:ph type="subTitle" idx="1"/>
          </p:nvPr>
        </p:nvSpPr>
        <p:spPr>
          <a:xfrm>
            <a:off x="685800" y="3505199"/>
            <a:ext cx="6400800" cy="2631687"/>
          </a:xfrm>
        </p:spPr>
        <p:txBody>
          <a:bodyPr>
            <a:noAutofit/>
          </a:bodyPr>
          <a:lstStyle/>
          <a:p>
            <a:r>
              <a:rPr lang="en-US" sz="2800" dirty="0" smtClean="0">
                <a:solidFill>
                  <a:srgbClr val="800000"/>
                </a:solidFill>
                <a:latin typeface="Bookman Old Style"/>
                <a:cs typeface="Bookman Old Style"/>
              </a:rPr>
              <a:t>Tutorial – Greedy Algorithm</a:t>
            </a:r>
          </a:p>
          <a:p>
            <a:r>
              <a:rPr lang="en-US" sz="2800" dirty="0" smtClean="0">
                <a:solidFill>
                  <a:srgbClr val="800000"/>
                </a:solidFill>
                <a:latin typeface="Bookman Old Style"/>
                <a:cs typeface="Bookman Old Style"/>
              </a:rPr>
              <a:t>Sionggo Japit</a:t>
            </a:r>
          </a:p>
          <a:p>
            <a:r>
              <a:rPr lang="en-US" sz="2800" dirty="0" smtClean="0">
                <a:solidFill>
                  <a:srgbClr val="800000"/>
                </a:solidFill>
                <a:latin typeface="Bookman Old Style"/>
                <a:cs typeface="Bookman Old Style"/>
                <a:hlinkClick r:id="rId2"/>
              </a:rPr>
              <a:t>sjapit@uow.edu.au</a:t>
            </a:r>
            <a:endParaRPr lang="en-US" sz="2800" dirty="0" smtClean="0">
              <a:solidFill>
                <a:srgbClr val="800000"/>
              </a:solidFill>
              <a:latin typeface="Bookman Old Style"/>
              <a:cs typeface="Bookman Old Style"/>
            </a:endParaRPr>
          </a:p>
          <a:p>
            <a:endParaRPr lang="en-SG" sz="2800" dirty="0" smtClean="0">
              <a:solidFill>
                <a:srgbClr val="800000"/>
              </a:solidFill>
              <a:latin typeface="Bookman Old Style"/>
              <a:cs typeface="Bookman Old Style"/>
            </a:endParaRPr>
          </a:p>
          <a:p>
            <a:fld id="{AC244D82-72DC-7D4C-A6D9-9F705C2683C2}" type="datetime2">
              <a:rPr lang="en-SG" sz="2800" smtClean="0">
                <a:solidFill>
                  <a:srgbClr val="800000"/>
                </a:solidFill>
                <a:latin typeface="Bookman Old Style"/>
                <a:cs typeface="Bookman Old Style"/>
              </a:rPr>
              <a:t>Wednesday, August 5, 2015</a:t>
            </a:fld>
            <a:endParaRPr lang="en-US" sz="2800" dirty="0" smtClean="0">
              <a:solidFill>
                <a:srgbClr val="800000"/>
              </a:solidFill>
              <a:latin typeface="Bookman Old Style"/>
              <a:cs typeface="Bookman Old Style"/>
            </a:endParaRPr>
          </a:p>
        </p:txBody>
      </p:sp>
      <p:sp>
        <p:nvSpPr>
          <p:cNvPr id="4" name="TextBox 3"/>
          <p:cNvSpPr txBox="1"/>
          <p:nvPr/>
        </p:nvSpPr>
        <p:spPr>
          <a:xfrm>
            <a:off x="-21856648" y="1315900"/>
            <a:ext cx="28429855" cy="523220"/>
          </a:xfrm>
          <a:prstGeom prst="rect">
            <a:avLst/>
          </a:prstGeom>
          <a:noFill/>
        </p:spPr>
        <p:txBody>
          <a:bodyPr wrap="square" rtlCol="0">
            <a:spAutoFit/>
          </a:bodyPr>
          <a:lstStyle/>
          <a:p>
            <a:r>
              <a:rPr lang="en-US" sz="2800" b="1" dirty="0" smtClean="0">
                <a:solidFill>
                  <a:schemeClr val="accent2">
                    <a:lumMod val="50000"/>
                  </a:schemeClr>
                </a:solidFill>
                <a:latin typeface="Lucida Calligraphy"/>
                <a:cs typeface="Lucida Calligraphy"/>
              </a:rPr>
              <a:t>Welcome to CSCI203 – Algorithms and Data Structures (Tutorial)… Please remember to tap your attendance </a:t>
            </a:r>
            <a:r>
              <a:rPr lang="en-US" sz="2800" b="1" dirty="0" smtClean="0">
                <a:solidFill>
                  <a:schemeClr val="accent2">
                    <a:lumMod val="50000"/>
                  </a:schemeClr>
                </a:solidFill>
                <a:latin typeface="Lucida Calligraphy"/>
                <a:cs typeface="Lucida Calligraphy"/>
                <a:sym typeface="Wingdings"/>
              </a:rPr>
              <a:t>  </a:t>
            </a:r>
            <a:endParaRPr lang="en-US" sz="2800" b="1" dirty="0">
              <a:solidFill>
                <a:schemeClr val="accent2">
                  <a:lumMod val="50000"/>
                </a:schemeClr>
              </a:solidFill>
              <a:latin typeface="Lucida Calligraphy"/>
              <a:cs typeface="Lucida Calligraphy"/>
            </a:endParaRPr>
          </a:p>
        </p:txBody>
      </p:sp>
    </p:spTree>
    <p:extLst>
      <p:ext uri="{BB962C8B-B14F-4D97-AF65-F5344CB8AC3E}">
        <p14:creationId xmlns:p14="http://schemas.microsoft.com/office/powerpoint/2010/main" val="33246580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repeatCount="indefinite" fill="hold" grpId="0" nodeType="withEffect">
                                  <p:stCondLst>
                                    <p:cond delay="0"/>
                                  </p:stCondLst>
                                  <p:endCondLst>
                                    <p:cond evt="onNext" delay="0">
                                      <p:tgtEl>
                                        <p:sldTgt/>
                                      </p:tgtEl>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0"/>
                                        <p:tgtEl>
                                          <p:spTgt spid="4"/>
                                        </p:tgtEl>
                                        <p:attrNameLst>
                                          <p:attrName>ppt_x</p:attrName>
                                        </p:attrNameLst>
                                      </p:cBhvr>
                                      <p:tavLst>
                                        <p:tav tm="0">
                                          <p:val>
                                            <p:strVal val="#ppt_x+#ppt_w*1.125000"/>
                                          </p:val>
                                        </p:tav>
                                        <p:tav tm="100000">
                                          <p:val>
                                            <p:strVal val="#ppt_x"/>
                                          </p:val>
                                        </p:tav>
                                      </p:tavLst>
                                    </p:anim>
                                    <p:animEffect transition="in" filter="wipe(left)">
                                      <p:cBhvr>
                                        <p:cTn id="8" dur="20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5" name="Rectangle 2"/>
          <p:cNvSpPr>
            <a:spLocks noGrp="1"/>
          </p:cNvSpPr>
          <p:nvPr>
            <p:ph type="title"/>
          </p:nvPr>
        </p:nvSpPr>
        <p:spPr bwMode="auto"/>
        <p:txBody>
          <a:bodyPr wrap="square" lIns="91440" tIns="45720" rIns="91440" bIns="45720" numCol="1" anchorCtr="0" compatLnSpc="1">
            <a:prstTxWarp prst="textNoShape">
              <a:avLst/>
            </a:prstTxWarp>
          </a:bodyPr>
          <a:lstStyle/>
          <a:p>
            <a:r>
              <a:rPr sz="3600" smtClean="0">
                <a:effectLst/>
              </a:rPr>
              <a:t>Dijkstra’s Algorithm – An Example</a:t>
            </a:r>
          </a:p>
        </p:txBody>
      </p:sp>
      <p:sp>
        <p:nvSpPr>
          <p:cNvPr id="88086" name="Rectangle 3"/>
          <p:cNvSpPr>
            <a:spLocks noGrp="1"/>
          </p:cNvSpPr>
          <p:nvPr>
            <p:ph type="body" sz="half" idx="1"/>
          </p:nvPr>
        </p:nvSpPr>
        <p:spPr bwMode="auto">
          <a:xfrm>
            <a:off x="457200" y="1600200"/>
            <a:ext cx="8291513" cy="1612900"/>
          </a:xfrm>
        </p:spPr>
        <p:txBody>
          <a:bodyPr wrap="square" lIns="91440" tIns="45720" rIns="91440" bIns="45720" numCol="1" anchor="t" anchorCtr="0" compatLnSpc="1">
            <a:prstTxWarp prst="textNoShape">
              <a:avLst/>
            </a:prstTxWarp>
          </a:bodyPr>
          <a:lstStyle/>
          <a:p>
            <a:pPr eaLnBrk="1" hangingPunct="1"/>
            <a:r>
              <a:rPr lang="en-US" sz="2400" smtClean="0">
                <a:effectLst/>
                <a:latin typeface="Verdana" pitchFamily="34" charset="0"/>
              </a:rPr>
              <a:t>Dijkstra’s Algorithm: An Example</a:t>
            </a:r>
          </a:p>
          <a:p>
            <a:pPr lvl="1" eaLnBrk="1" hangingPunct="1"/>
            <a:r>
              <a:rPr lang="en-US" smtClean="0">
                <a:effectLst/>
                <a:latin typeface="Verdana" pitchFamily="34" charset="0"/>
              </a:rPr>
              <a:t>Step 0 		</a:t>
            </a:r>
            <a:r>
              <a:rPr lang="en-US" sz="2800" smtClean="0">
                <a:effectLst/>
                <a:latin typeface="Verdana" pitchFamily="34" charset="0"/>
              </a:rPr>
              <a:t>		</a:t>
            </a:r>
          </a:p>
        </p:txBody>
      </p:sp>
      <p:sp>
        <p:nvSpPr>
          <p:cNvPr id="88087" name="Oval 4"/>
          <p:cNvSpPr>
            <a:spLocks noChangeArrowheads="1"/>
          </p:cNvSpPr>
          <p:nvPr/>
        </p:nvSpPr>
        <p:spPr bwMode="auto">
          <a:xfrm>
            <a:off x="6011863" y="32131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1</a:t>
            </a:r>
          </a:p>
        </p:txBody>
      </p:sp>
      <p:sp>
        <p:nvSpPr>
          <p:cNvPr id="88088" name="Text Box 5"/>
          <p:cNvSpPr txBox="1">
            <a:spLocks noChangeArrowheads="1"/>
          </p:cNvSpPr>
          <p:nvPr/>
        </p:nvSpPr>
        <p:spPr bwMode="auto">
          <a:xfrm>
            <a:off x="2916238" y="2133600"/>
            <a:ext cx="1871662" cy="457200"/>
          </a:xfrm>
          <a:prstGeom prst="rect">
            <a:avLst/>
          </a:prstGeom>
          <a:noFill/>
          <a:ln w="9525">
            <a:noFill/>
            <a:miter lim="800000"/>
            <a:headEnd/>
            <a:tailEnd/>
          </a:ln>
        </p:spPr>
        <p:txBody>
          <a:bodyPr>
            <a:spAutoFit/>
          </a:bodyPr>
          <a:lstStyle/>
          <a:p>
            <a:pPr>
              <a:spcBef>
                <a:spcPct val="50000"/>
              </a:spcBef>
            </a:pPr>
            <a:r>
              <a:rPr lang="en-US" sz="2400">
                <a:solidFill>
                  <a:srgbClr val="660066"/>
                </a:solidFill>
                <a:latin typeface="Verdana" pitchFamily="34" charset="0"/>
              </a:rPr>
              <a:t>S = { </a:t>
            </a:r>
            <a:r>
              <a:rPr lang="en-US" sz="2400">
                <a:solidFill>
                  <a:srgbClr val="FF0000"/>
                </a:solidFill>
                <a:latin typeface="Verdana" pitchFamily="34" charset="0"/>
              </a:rPr>
              <a:t>1</a:t>
            </a:r>
            <a:r>
              <a:rPr lang="en-US" sz="2400">
                <a:solidFill>
                  <a:srgbClr val="660066"/>
                </a:solidFill>
                <a:latin typeface="Verdana" pitchFamily="34" charset="0"/>
              </a:rPr>
              <a:t> }</a:t>
            </a:r>
          </a:p>
        </p:txBody>
      </p:sp>
      <p:sp>
        <p:nvSpPr>
          <p:cNvPr id="88089" name="Text Box 6"/>
          <p:cNvSpPr txBox="1">
            <a:spLocks noChangeArrowheads="1"/>
          </p:cNvSpPr>
          <p:nvPr/>
        </p:nvSpPr>
        <p:spPr bwMode="auto">
          <a:xfrm>
            <a:off x="4716463" y="2133600"/>
            <a:ext cx="3441700" cy="457200"/>
          </a:xfrm>
          <a:prstGeom prst="rect">
            <a:avLst/>
          </a:prstGeom>
          <a:noFill/>
          <a:ln w="9525">
            <a:noFill/>
            <a:miter lim="800000"/>
            <a:headEnd/>
            <a:tailEnd/>
          </a:ln>
        </p:spPr>
        <p:txBody>
          <a:bodyPr>
            <a:spAutoFit/>
          </a:bodyPr>
          <a:lstStyle/>
          <a:p>
            <a:pPr lvl="1" algn="ctr">
              <a:spcBef>
                <a:spcPct val="20000"/>
              </a:spcBef>
              <a:buFont typeface="Arial" pitchFamily="34" charset="0"/>
              <a:buNone/>
            </a:pPr>
            <a:r>
              <a:rPr lang="en-US" sz="2400">
                <a:solidFill>
                  <a:srgbClr val="660066"/>
                </a:solidFill>
                <a:latin typeface="Verdana" pitchFamily="34" charset="0"/>
              </a:rPr>
              <a:t>C = {2, 3, 4, 5}</a:t>
            </a:r>
            <a:endParaRPr lang="en-US" sz="2400">
              <a:latin typeface="Verdana" pitchFamily="34" charset="0"/>
            </a:endParaRPr>
          </a:p>
        </p:txBody>
      </p:sp>
      <p:sp>
        <p:nvSpPr>
          <p:cNvPr id="88090" name="Oval 7"/>
          <p:cNvSpPr>
            <a:spLocks noChangeArrowheads="1"/>
          </p:cNvSpPr>
          <p:nvPr/>
        </p:nvSpPr>
        <p:spPr bwMode="auto">
          <a:xfrm>
            <a:off x="7523163" y="38623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2</a:t>
            </a:r>
          </a:p>
        </p:txBody>
      </p:sp>
      <p:sp>
        <p:nvSpPr>
          <p:cNvPr id="88091" name="Oval 8"/>
          <p:cNvSpPr>
            <a:spLocks noChangeArrowheads="1"/>
          </p:cNvSpPr>
          <p:nvPr/>
        </p:nvSpPr>
        <p:spPr bwMode="auto">
          <a:xfrm>
            <a:off x="6731000" y="51577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3</a:t>
            </a:r>
          </a:p>
        </p:txBody>
      </p:sp>
      <p:sp>
        <p:nvSpPr>
          <p:cNvPr id="88092" name="Oval 9"/>
          <p:cNvSpPr>
            <a:spLocks noChangeArrowheads="1"/>
          </p:cNvSpPr>
          <p:nvPr/>
        </p:nvSpPr>
        <p:spPr bwMode="auto">
          <a:xfrm>
            <a:off x="5146675" y="51577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4</a:t>
            </a:r>
          </a:p>
        </p:txBody>
      </p:sp>
      <p:sp>
        <p:nvSpPr>
          <p:cNvPr id="88093" name="Oval 10"/>
          <p:cNvSpPr>
            <a:spLocks noChangeArrowheads="1"/>
          </p:cNvSpPr>
          <p:nvPr/>
        </p:nvSpPr>
        <p:spPr bwMode="auto">
          <a:xfrm>
            <a:off x="4427538" y="3860800"/>
            <a:ext cx="504825" cy="503238"/>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5</a:t>
            </a:r>
          </a:p>
        </p:txBody>
      </p:sp>
      <p:sp>
        <p:nvSpPr>
          <p:cNvPr id="88094" name="Text Box 11"/>
          <p:cNvSpPr txBox="1">
            <a:spLocks noChangeArrowheads="1"/>
          </p:cNvSpPr>
          <p:nvPr/>
        </p:nvSpPr>
        <p:spPr bwMode="auto">
          <a:xfrm>
            <a:off x="2411413" y="2708275"/>
            <a:ext cx="4752975" cy="457200"/>
          </a:xfrm>
          <a:prstGeom prst="rect">
            <a:avLst/>
          </a:prstGeom>
          <a:noFill/>
          <a:ln w="9525">
            <a:noFill/>
            <a:miter lim="800000"/>
            <a:headEnd/>
            <a:tailEnd/>
          </a:ln>
        </p:spPr>
        <p:txBody>
          <a:bodyPr>
            <a:spAutoFit/>
          </a:bodyPr>
          <a:lstStyle/>
          <a:p>
            <a:pPr lvl="1">
              <a:spcBef>
                <a:spcPct val="20000"/>
              </a:spcBef>
              <a:buFont typeface="Arial" pitchFamily="34" charset="0"/>
              <a:buNone/>
            </a:pPr>
            <a:r>
              <a:rPr lang="en-US" sz="2400">
                <a:solidFill>
                  <a:srgbClr val="660066"/>
                </a:solidFill>
                <a:latin typeface="Verdana" pitchFamily="34" charset="0"/>
              </a:rPr>
              <a:t>D = [</a:t>
            </a:r>
            <a:r>
              <a:rPr lang="en-US" sz="2400">
                <a:solidFill>
                  <a:srgbClr val="FF33CC"/>
                </a:solidFill>
                <a:latin typeface="Verdana" pitchFamily="34" charset="0"/>
              </a:rPr>
              <a:t>50</a:t>
            </a:r>
            <a:r>
              <a:rPr lang="en-US" sz="2400">
                <a:solidFill>
                  <a:srgbClr val="660066"/>
                </a:solidFill>
                <a:latin typeface="Verdana" pitchFamily="34" charset="0"/>
              </a:rPr>
              <a:t>, </a:t>
            </a:r>
            <a:r>
              <a:rPr lang="en-US" sz="2400">
                <a:solidFill>
                  <a:srgbClr val="FF33CC"/>
                </a:solidFill>
                <a:latin typeface="Verdana" pitchFamily="34" charset="0"/>
              </a:rPr>
              <a:t>30</a:t>
            </a:r>
            <a:r>
              <a:rPr lang="en-US" sz="2400">
                <a:solidFill>
                  <a:srgbClr val="660066"/>
                </a:solidFill>
                <a:latin typeface="Verdana" pitchFamily="34" charset="0"/>
              </a:rPr>
              <a:t>, </a:t>
            </a:r>
            <a:r>
              <a:rPr lang="en-US" sz="2400">
                <a:solidFill>
                  <a:srgbClr val="FF33CC"/>
                </a:solidFill>
                <a:latin typeface="Verdana" pitchFamily="34" charset="0"/>
              </a:rPr>
              <a:t>100</a:t>
            </a:r>
            <a:r>
              <a:rPr lang="en-US" sz="2400">
                <a:solidFill>
                  <a:srgbClr val="660066"/>
                </a:solidFill>
                <a:latin typeface="Verdana" pitchFamily="34" charset="0"/>
              </a:rPr>
              <a:t>, </a:t>
            </a:r>
            <a:r>
              <a:rPr lang="en-US" sz="2400" b="1">
                <a:solidFill>
                  <a:srgbClr val="FF0000"/>
                </a:solidFill>
                <a:latin typeface="Verdana" pitchFamily="34" charset="0"/>
              </a:rPr>
              <a:t>10</a:t>
            </a:r>
            <a:r>
              <a:rPr lang="en-US" sz="2400">
                <a:solidFill>
                  <a:srgbClr val="660066"/>
                </a:solidFill>
                <a:latin typeface="Verdana" pitchFamily="34" charset="0"/>
              </a:rPr>
              <a:t>]</a:t>
            </a:r>
            <a:endParaRPr lang="en-US" sz="2400">
              <a:latin typeface="Verdana" pitchFamily="34" charset="0"/>
            </a:endParaRPr>
          </a:p>
        </p:txBody>
      </p:sp>
      <p:sp>
        <p:nvSpPr>
          <p:cNvPr id="88095" name="Line 12"/>
          <p:cNvSpPr>
            <a:spLocks noChangeShapeType="1"/>
          </p:cNvSpPr>
          <p:nvPr/>
        </p:nvSpPr>
        <p:spPr bwMode="auto">
          <a:xfrm>
            <a:off x="6516688" y="3573463"/>
            <a:ext cx="1008062" cy="431800"/>
          </a:xfrm>
          <a:prstGeom prst="line">
            <a:avLst/>
          </a:prstGeom>
          <a:noFill/>
          <a:ln w="12700">
            <a:solidFill>
              <a:srgbClr val="FF33CC"/>
            </a:solidFill>
            <a:round/>
            <a:headEnd/>
            <a:tailEnd type="stealth" w="med" len="med"/>
          </a:ln>
        </p:spPr>
        <p:txBody>
          <a:bodyPr/>
          <a:lstStyle/>
          <a:p>
            <a:endParaRPr lang="en-SG"/>
          </a:p>
        </p:txBody>
      </p:sp>
      <p:sp>
        <p:nvSpPr>
          <p:cNvPr id="88096" name="Line 13"/>
          <p:cNvSpPr>
            <a:spLocks noChangeShapeType="1"/>
          </p:cNvSpPr>
          <p:nvPr/>
        </p:nvSpPr>
        <p:spPr bwMode="auto">
          <a:xfrm>
            <a:off x="6372225" y="3716338"/>
            <a:ext cx="504825" cy="1441450"/>
          </a:xfrm>
          <a:prstGeom prst="line">
            <a:avLst/>
          </a:prstGeom>
          <a:noFill/>
          <a:ln w="12700">
            <a:solidFill>
              <a:srgbClr val="FF33CC"/>
            </a:solidFill>
            <a:round/>
            <a:headEnd/>
            <a:tailEnd type="stealth" w="med" len="med"/>
          </a:ln>
        </p:spPr>
        <p:txBody>
          <a:bodyPr/>
          <a:lstStyle/>
          <a:p>
            <a:endParaRPr lang="en-SG"/>
          </a:p>
        </p:txBody>
      </p:sp>
      <p:sp>
        <p:nvSpPr>
          <p:cNvPr id="88097" name="Line 14"/>
          <p:cNvSpPr>
            <a:spLocks noChangeShapeType="1"/>
          </p:cNvSpPr>
          <p:nvPr/>
        </p:nvSpPr>
        <p:spPr bwMode="auto">
          <a:xfrm flipH="1">
            <a:off x="5508625" y="3716338"/>
            <a:ext cx="647700" cy="1441450"/>
          </a:xfrm>
          <a:prstGeom prst="line">
            <a:avLst/>
          </a:prstGeom>
          <a:noFill/>
          <a:ln w="12700">
            <a:solidFill>
              <a:srgbClr val="FF33CC"/>
            </a:solidFill>
            <a:round/>
            <a:headEnd/>
            <a:tailEnd type="stealth" w="med" len="med"/>
          </a:ln>
        </p:spPr>
        <p:txBody>
          <a:bodyPr/>
          <a:lstStyle/>
          <a:p>
            <a:endParaRPr lang="en-SG"/>
          </a:p>
        </p:txBody>
      </p:sp>
      <p:sp>
        <p:nvSpPr>
          <p:cNvPr id="88098" name="Line 15"/>
          <p:cNvSpPr>
            <a:spLocks noChangeShapeType="1"/>
          </p:cNvSpPr>
          <p:nvPr/>
        </p:nvSpPr>
        <p:spPr bwMode="auto">
          <a:xfrm flipH="1">
            <a:off x="4932363" y="3573463"/>
            <a:ext cx="1079500" cy="431800"/>
          </a:xfrm>
          <a:prstGeom prst="line">
            <a:avLst/>
          </a:prstGeom>
          <a:noFill/>
          <a:ln w="28575">
            <a:solidFill>
              <a:srgbClr val="FF0000"/>
            </a:solidFill>
            <a:round/>
            <a:headEnd/>
            <a:tailEnd type="stealth" w="med" len="med"/>
          </a:ln>
        </p:spPr>
        <p:txBody>
          <a:bodyPr/>
          <a:lstStyle/>
          <a:p>
            <a:endParaRPr lang="en-SG"/>
          </a:p>
        </p:txBody>
      </p:sp>
      <p:sp>
        <p:nvSpPr>
          <p:cNvPr id="88099" name="Text Box 16"/>
          <p:cNvSpPr txBox="1">
            <a:spLocks noChangeArrowheads="1"/>
          </p:cNvSpPr>
          <p:nvPr/>
        </p:nvSpPr>
        <p:spPr bwMode="auto">
          <a:xfrm>
            <a:off x="6877050" y="3429000"/>
            <a:ext cx="560388" cy="366713"/>
          </a:xfrm>
          <a:prstGeom prst="rect">
            <a:avLst/>
          </a:prstGeom>
          <a:noFill/>
          <a:ln w="9525">
            <a:noFill/>
            <a:miter lim="800000"/>
            <a:headEnd/>
            <a:tailEnd/>
          </a:ln>
        </p:spPr>
        <p:txBody>
          <a:bodyPr>
            <a:spAutoFit/>
          </a:bodyPr>
          <a:lstStyle/>
          <a:p>
            <a:pPr>
              <a:spcBef>
                <a:spcPct val="50000"/>
              </a:spcBef>
            </a:pPr>
            <a:r>
              <a:rPr lang="en-US">
                <a:solidFill>
                  <a:srgbClr val="FF33CC"/>
                </a:solidFill>
              </a:rPr>
              <a:t>50</a:t>
            </a:r>
          </a:p>
        </p:txBody>
      </p:sp>
      <p:sp>
        <p:nvSpPr>
          <p:cNvPr id="88100" name="Text Box 17"/>
          <p:cNvSpPr txBox="1">
            <a:spLocks noChangeArrowheads="1"/>
          </p:cNvSpPr>
          <p:nvPr/>
        </p:nvSpPr>
        <p:spPr bwMode="auto">
          <a:xfrm>
            <a:off x="6604000" y="4141788"/>
            <a:ext cx="560388" cy="366712"/>
          </a:xfrm>
          <a:prstGeom prst="rect">
            <a:avLst/>
          </a:prstGeom>
          <a:noFill/>
          <a:ln w="9525">
            <a:noFill/>
            <a:miter lim="800000"/>
            <a:headEnd/>
            <a:tailEnd/>
          </a:ln>
        </p:spPr>
        <p:txBody>
          <a:bodyPr>
            <a:spAutoFit/>
          </a:bodyPr>
          <a:lstStyle/>
          <a:p>
            <a:pPr>
              <a:spcBef>
                <a:spcPct val="50000"/>
              </a:spcBef>
            </a:pPr>
            <a:r>
              <a:rPr lang="en-US">
                <a:solidFill>
                  <a:srgbClr val="FF33CC"/>
                </a:solidFill>
              </a:rPr>
              <a:t>30</a:t>
            </a:r>
          </a:p>
        </p:txBody>
      </p:sp>
      <p:sp>
        <p:nvSpPr>
          <p:cNvPr id="88101" name="Text Box 18"/>
          <p:cNvSpPr txBox="1">
            <a:spLocks noChangeArrowheads="1"/>
          </p:cNvSpPr>
          <p:nvPr/>
        </p:nvSpPr>
        <p:spPr bwMode="auto">
          <a:xfrm>
            <a:off x="5292725" y="4149725"/>
            <a:ext cx="720725" cy="366713"/>
          </a:xfrm>
          <a:prstGeom prst="rect">
            <a:avLst/>
          </a:prstGeom>
          <a:noFill/>
          <a:ln w="9525">
            <a:noFill/>
            <a:miter lim="800000"/>
            <a:headEnd/>
            <a:tailEnd/>
          </a:ln>
        </p:spPr>
        <p:txBody>
          <a:bodyPr>
            <a:spAutoFit/>
          </a:bodyPr>
          <a:lstStyle/>
          <a:p>
            <a:pPr>
              <a:spcBef>
                <a:spcPct val="50000"/>
              </a:spcBef>
            </a:pPr>
            <a:r>
              <a:rPr lang="en-US">
                <a:solidFill>
                  <a:srgbClr val="FF33CC"/>
                </a:solidFill>
              </a:rPr>
              <a:t>100</a:t>
            </a:r>
          </a:p>
        </p:txBody>
      </p:sp>
      <p:sp>
        <p:nvSpPr>
          <p:cNvPr id="88102" name="Text Box 19"/>
          <p:cNvSpPr txBox="1">
            <a:spLocks noChangeArrowheads="1"/>
          </p:cNvSpPr>
          <p:nvPr/>
        </p:nvSpPr>
        <p:spPr bwMode="auto">
          <a:xfrm>
            <a:off x="5148263" y="3429000"/>
            <a:ext cx="560387"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graphicFrame>
        <p:nvGraphicFramePr>
          <p:cNvPr id="88084" name="Object 4"/>
          <p:cNvGraphicFramePr>
            <a:graphicFrameLocks noGrp="1" noChangeAspect="1"/>
          </p:cNvGraphicFramePr>
          <p:nvPr>
            <p:ph sz="half" idx="2"/>
          </p:nvPr>
        </p:nvGraphicFramePr>
        <p:xfrm>
          <a:off x="0" y="3573463"/>
          <a:ext cx="3851275" cy="2376487"/>
        </p:xfrm>
        <a:graphic>
          <a:graphicData uri="http://schemas.openxmlformats.org/presentationml/2006/ole">
            <mc:AlternateContent xmlns:mc="http://schemas.openxmlformats.org/markup-compatibility/2006">
              <mc:Choice xmlns:v="urn:schemas-microsoft-com:vml" Requires="v">
                <p:oleObj spid="_x0000_s34848" name="Picture" r:id="rId4" imgW="7315200" imgH="3657600" progId="Word.Picture.8">
                  <p:embed/>
                </p:oleObj>
              </mc:Choice>
              <mc:Fallback>
                <p:oleObj name="Picture" r:id="rId4" imgW="7315200" imgH="3657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73463"/>
                        <a:ext cx="385127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F26D93AE-5BA6-774F-9F56-ED001D6CCA4F}"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221B7D0E-233D-4684-99C3-DFACB0172B3B}" type="slidenum">
              <a:rPr lang="en-US" smtClean="0"/>
              <a:pPr>
                <a:defRPr/>
              </a:pPr>
              <a:t>10</a:t>
            </a:fld>
            <a:endParaRPr lang="en-US" dirty="0"/>
          </a:p>
        </p:txBody>
      </p:sp>
    </p:spTree>
    <p:extLst>
      <p:ext uri="{BB962C8B-B14F-4D97-AF65-F5344CB8AC3E}">
        <p14:creationId xmlns:p14="http://schemas.microsoft.com/office/powerpoint/2010/main" val="3398465499"/>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4930" name="Group 3"/>
          <p:cNvGrpSpPr>
            <a:grpSpLocks/>
          </p:cNvGrpSpPr>
          <p:nvPr/>
        </p:nvGrpSpPr>
        <p:grpSpPr bwMode="auto">
          <a:xfrm>
            <a:off x="250825" y="1916113"/>
            <a:ext cx="4464050" cy="3816350"/>
            <a:chOff x="340" y="1253"/>
            <a:chExt cx="2812" cy="2404"/>
          </a:xfrm>
        </p:grpSpPr>
        <p:sp>
          <p:nvSpPr>
            <p:cNvPr id="124934" name="Oval 11"/>
            <p:cNvSpPr>
              <a:spLocks noChangeArrowheads="1"/>
            </p:cNvSpPr>
            <p:nvPr/>
          </p:nvSpPr>
          <p:spPr bwMode="auto">
            <a:xfrm>
              <a:off x="2835" y="3295"/>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6</a:t>
              </a:r>
            </a:p>
          </p:txBody>
        </p:sp>
        <p:sp>
          <p:nvSpPr>
            <p:cNvPr id="124935"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4936" name="Oval 5"/>
            <p:cNvSpPr>
              <a:spLocks noChangeArrowheads="1"/>
            </p:cNvSpPr>
            <p:nvPr/>
          </p:nvSpPr>
          <p:spPr bwMode="auto">
            <a:xfrm>
              <a:off x="1202" y="1253"/>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1</a:t>
              </a:r>
            </a:p>
          </p:txBody>
        </p:sp>
        <p:sp>
          <p:nvSpPr>
            <p:cNvPr id="124937" name="Oval 6"/>
            <p:cNvSpPr>
              <a:spLocks noChangeArrowheads="1"/>
            </p:cNvSpPr>
            <p:nvPr/>
          </p:nvSpPr>
          <p:spPr bwMode="auto">
            <a:xfrm>
              <a:off x="1610" y="1979"/>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3</a:t>
              </a:r>
            </a:p>
          </p:txBody>
        </p:sp>
        <p:sp>
          <p:nvSpPr>
            <p:cNvPr id="124938"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24939" name="Oval 8"/>
            <p:cNvSpPr>
              <a:spLocks noChangeArrowheads="1"/>
            </p:cNvSpPr>
            <p:nvPr/>
          </p:nvSpPr>
          <p:spPr bwMode="auto">
            <a:xfrm>
              <a:off x="793" y="3340"/>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5</a:t>
              </a:r>
            </a:p>
          </p:txBody>
        </p:sp>
        <p:sp>
          <p:nvSpPr>
            <p:cNvPr id="124940" name="Oval 9"/>
            <p:cNvSpPr>
              <a:spLocks noChangeArrowheads="1"/>
            </p:cNvSpPr>
            <p:nvPr/>
          </p:nvSpPr>
          <p:spPr bwMode="auto">
            <a:xfrm>
              <a:off x="1973" y="2841"/>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7</a:t>
              </a:r>
            </a:p>
          </p:txBody>
        </p:sp>
        <p:sp>
          <p:nvSpPr>
            <p:cNvPr id="124941" name="Oval 10"/>
            <p:cNvSpPr>
              <a:spLocks noChangeArrowheads="1"/>
            </p:cNvSpPr>
            <p:nvPr/>
          </p:nvSpPr>
          <p:spPr bwMode="auto">
            <a:xfrm>
              <a:off x="2517" y="1752"/>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4</a:t>
              </a:r>
            </a:p>
          </p:txBody>
        </p:sp>
        <p:sp>
          <p:nvSpPr>
            <p:cNvPr id="124942" name="Line 12"/>
            <p:cNvSpPr>
              <a:spLocks noChangeShapeType="1"/>
            </p:cNvSpPr>
            <p:nvPr/>
          </p:nvSpPr>
          <p:spPr bwMode="auto">
            <a:xfrm flipV="1">
              <a:off x="612" y="1480"/>
              <a:ext cx="590" cy="363"/>
            </a:xfrm>
            <a:prstGeom prst="line">
              <a:avLst/>
            </a:prstGeom>
            <a:noFill/>
            <a:ln w="38100">
              <a:solidFill>
                <a:srgbClr val="FF0000"/>
              </a:solidFill>
              <a:round/>
              <a:headEnd/>
              <a:tailEnd/>
            </a:ln>
          </p:spPr>
          <p:txBody>
            <a:bodyPr/>
            <a:lstStyle/>
            <a:p>
              <a:endParaRPr lang="en-US"/>
            </a:p>
          </p:txBody>
        </p:sp>
        <p:sp>
          <p:nvSpPr>
            <p:cNvPr id="124943" name="Line 13"/>
            <p:cNvSpPr>
              <a:spLocks noChangeShapeType="1"/>
            </p:cNvSpPr>
            <p:nvPr/>
          </p:nvSpPr>
          <p:spPr bwMode="auto">
            <a:xfrm flipH="1">
              <a:off x="1202" y="1571"/>
              <a:ext cx="136" cy="907"/>
            </a:xfrm>
            <a:prstGeom prst="line">
              <a:avLst/>
            </a:prstGeom>
            <a:noFill/>
            <a:ln w="9525">
              <a:solidFill>
                <a:srgbClr val="FFCCCC"/>
              </a:solidFill>
              <a:round/>
              <a:headEnd/>
              <a:tailEnd/>
            </a:ln>
          </p:spPr>
          <p:txBody>
            <a:bodyPr/>
            <a:lstStyle/>
            <a:p>
              <a:endParaRPr lang="en-US"/>
            </a:p>
          </p:txBody>
        </p:sp>
        <p:sp>
          <p:nvSpPr>
            <p:cNvPr id="124944"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4945"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24946" name="Line 16"/>
            <p:cNvSpPr>
              <a:spLocks noChangeShapeType="1"/>
            </p:cNvSpPr>
            <p:nvPr/>
          </p:nvSpPr>
          <p:spPr bwMode="auto">
            <a:xfrm>
              <a:off x="1474" y="1526"/>
              <a:ext cx="227" cy="453"/>
            </a:xfrm>
            <a:prstGeom prst="line">
              <a:avLst/>
            </a:prstGeom>
            <a:noFill/>
            <a:ln w="38100">
              <a:solidFill>
                <a:srgbClr val="FF0000"/>
              </a:solidFill>
              <a:round/>
              <a:headEnd/>
              <a:tailEnd/>
            </a:ln>
          </p:spPr>
          <p:txBody>
            <a:bodyPr/>
            <a:lstStyle/>
            <a:p>
              <a:endParaRPr lang="en-US"/>
            </a:p>
          </p:txBody>
        </p:sp>
        <p:sp>
          <p:nvSpPr>
            <p:cNvPr id="124947" name="Line 17"/>
            <p:cNvSpPr>
              <a:spLocks noChangeShapeType="1"/>
            </p:cNvSpPr>
            <p:nvPr/>
          </p:nvSpPr>
          <p:spPr bwMode="auto">
            <a:xfrm flipV="1">
              <a:off x="1292" y="2251"/>
              <a:ext cx="363" cy="318"/>
            </a:xfrm>
            <a:prstGeom prst="line">
              <a:avLst/>
            </a:prstGeom>
            <a:noFill/>
            <a:ln w="9525">
              <a:solidFill>
                <a:srgbClr val="FF0000"/>
              </a:solidFill>
              <a:round/>
              <a:headEnd/>
              <a:tailEnd/>
            </a:ln>
          </p:spPr>
          <p:txBody>
            <a:bodyPr/>
            <a:lstStyle/>
            <a:p>
              <a:endParaRPr lang="en-US"/>
            </a:p>
          </p:txBody>
        </p:sp>
        <p:sp>
          <p:nvSpPr>
            <p:cNvPr id="124948" name="Line 18"/>
            <p:cNvSpPr>
              <a:spLocks noChangeShapeType="1"/>
            </p:cNvSpPr>
            <p:nvPr/>
          </p:nvSpPr>
          <p:spPr bwMode="auto">
            <a:xfrm>
              <a:off x="1519" y="1390"/>
              <a:ext cx="1043" cy="408"/>
            </a:xfrm>
            <a:prstGeom prst="line">
              <a:avLst/>
            </a:prstGeom>
            <a:noFill/>
            <a:ln w="9525">
              <a:solidFill>
                <a:srgbClr val="FF0000"/>
              </a:solidFill>
              <a:round/>
              <a:headEnd/>
              <a:tailEnd/>
            </a:ln>
          </p:spPr>
          <p:txBody>
            <a:bodyPr/>
            <a:lstStyle/>
            <a:p>
              <a:endParaRPr lang="en-US"/>
            </a:p>
          </p:txBody>
        </p:sp>
        <p:sp>
          <p:nvSpPr>
            <p:cNvPr id="124949"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24950" name="Line 20"/>
            <p:cNvSpPr>
              <a:spLocks noChangeShapeType="1"/>
            </p:cNvSpPr>
            <p:nvPr/>
          </p:nvSpPr>
          <p:spPr bwMode="auto">
            <a:xfrm>
              <a:off x="1837" y="2297"/>
              <a:ext cx="226" cy="544"/>
            </a:xfrm>
            <a:prstGeom prst="line">
              <a:avLst/>
            </a:prstGeom>
            <a:noFill/>
            <a:ln w="9525">
              <a:solidFill>
                <a:srgbClr val="FFCC99"/>
              </a:solidFill>
              <a:round/>
              <a:headEnd/>
              <a:tailEnd/>
            </a:ln>
          </p:spPr>
          <p:txBody>
            <a:bodyPr/>
            <a:lstStyle/>
            <a:p>
              <a:endParaRPr lang="en-US"/>
            </a:p>
          </p:txBody>
        </p:sp>
        <p:sp>
          <p:nvSpPr>
            <p:cNvPr id="124951" name="Line 21"/>
            <p:cNvSpPr>
              <a:spLocks noChangeShapeType="1"/>
            </p:cNvSpPr>
            <p:nvPr/>
          </p:nvSpPr>
          <p:spPr bwMode="auto">
            <a:xfrm flipV="1">
              <a:off x="2200" y="2025"/>
              <a:ext cx="408" cy="816"/>
            </a:xfrm>
            <a:prstGeom prst="line">
              <a:avLst/>
            </a:prstGeom>
            <a:noFill/>
            <a:ln w="9525">
              <a:solidFill>
                <a:srgbClr val="FFCC99"/>
              </a:solidFill>
              <a:round/>
              <a:headEnd/>
              <a:tailEnd/>
            </a:ln>
          </p:spPr>
          <p:txBody>
            <a:bodyPr/>
            <a:lstStyle/>
            <a:p>
              <a:endParaRPr lang="en-US"/>
            </a:p>
          </p:txBody>
        </p:sp>
        <p:sp>
          <p:nvSpPr>
            <p:cNvPr id="124952"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24953"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24954" name="Line 24"/>
            <p:cNvSpPr>
              <a:spLocks noChangeShapeType="1"/>
            </p:cNvSpPr>
            <p:nvPr/>
          </p:nvSpPr>
          <p:spPr bwMode="auto">
            <a:xfrm flipH="1">
              <a:off x="1020" y="2796"/>
              <a:ext cx="136" cy="589"/>
            </a:xfrm>
            <a:prstGeom prst="line">
              <a:avLst/>
            </a:prstGeom>
            <a:noFill/>
            <a:ln w="9525">
              <a:solidFill>
                <a:srgbClr val="FF0000"/>
              </a:solidFill>
              <a:round/>
              <a:headEnd/>
              <a:tailEnd/>
            </a:ln>
          </p:spPr>
          <p:txBody>
            <a:bodyPr/>
            <a:lstStyle/>
            <a:p>
              <a:endParaRPr lang="en-US"/>
            </a:p>
          </p:txBody>
        </p:sp>
        <p:sp>
          <p:nvSpPr>
            <p:cNvPr id="124955" name="Line 25"/>
            <p:cNvSpPr>
              <a:spLocks noChangeShapeType="1"/>
            </p:cNvSpPr>
            <p:nvPr/>
          </p:nvSpPr>
          <p:spPr bwMode="auto">
            <a:xfrm>
              <a:off x="1292" y="2750"/>
              <a:ext cx="681" cy="182"/>
            </a:xfrm>
            <a:prstGeom prst="line">
              <a:avLst/>
            </a:prstGeom>
            <a:noFill/>
            <a:ln w="9525">
              <a:solidFill>
                <a:srgbClr val="FF0000"/>
              </a:solidFill>
              <a:round/>
              <a:headEnd/>
              <a:tailEnd/>
            </a:ln>
          </p:spPr>
          <p:txBody>
            <a:bodyPr/>
            <a:lstStyle/>
            <a:p>
              <a:endParaRPr lang="en-US"/>
            </a:p>
          </p:txBody>
        </p:sp>
        <p:sp>
          <p:nvSpPr>
            <p:cNvPr id="124956"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24957"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24958"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24959"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4960"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4961"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4962"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4963"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4964"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4965"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4966"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4967"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4968"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4969"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4970"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24971"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4972"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4973"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24931"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4932" name="Text Box 45"/>
          <p:cNvSpPr txBox="1">
            <a:spLocks noChangeArrowheads="1"/>
          </p:cNvSpPr>
          <p:nvPr/>
        </p:nvSpPr>
        <p:spPr bwMode="auto">
          <a:xfrm>
            <a:off x="4695825" y="2127250"/>
            <a:ext cx="1470025" cy="396875"/>
          </a:xfrm>
          <a:prstGeom prst="rect">
            <a:avLst/>
          </a:prstGeom>
          <a:noFill/>
          <a:ln w="9525">
            <a:noFill/>
            <a:miter lim="800000"/>
            <a:headEnd/>
            <a:tailEnd/>
          </a:ln>
        </p:spPr>
        <p:txBody>
          <a:bodyPr wrap="none">
            <a:spAutoFit/>
          </a:bodyPr>
          <a:lstStyle/>
          <a:p>
            <a:r>
              <a:rPr lang="en-US" sz="2000">
                <a:solidFill>
                  <a:srgbClr val="9900FF"/>
                </a:solidFill>
              </a:rPr>
              <a:t>O = {0,1, 2}</a:t>
            </a:r>
          </a:p>
        </p:txBody>
      </p:sp>
      <p:sp>
        <p:nvSpPr>
          <p:cNvPr id="124933" name="Text Box 46"/>
          <p:cNvSpPr txBox="1">
            <a:spLocks noChangeArrowheads="1"/>
          </p:cNvSpPr>
          <p:nvPr/>
        </p:nvSpPr>
        <p:spPr bwMode="auto">
          <a:xfrm>
            <a:off x="4859338" y="2587625"/>
            <a:ext cx="3744912" cy="581025"/>
          </a:xfrm>
          <a:prstGeom prst="rect">
            <a:avLst/>
          </a:prstGeom>
          <a:noFill/>
          <a:ln w="9525">
            <a:noFill/>
            <a:miter lim="800000"/>
            <a:headEnd/>
            <a:tailEnd/>
          </a:ln>
        </p:spPr>
        <p:txBody>
          <a:bodyPr>
            <a:spAutoFit/>
          </a:bodyPr>
          <a:lstStyle/>
          <a:p>
            <a:r>
              <a:rPr lang="en-US" sz="1600">
                <a:solidFill>
                  <a:srgbClr val="9900FF"/>
                </a:solidFill>
              </a:rPr>
              <a:t>S = </a:t>
            </a:r>
            <a:r>
              <a:rPr lang="en-US" sz="1600">
                <a:solidFill>
                  <a:srgbClr val="9900FF"/>
                </a:solidFill>
                <a:sym typeface="Wingdings" pitchFamily="2" charset="2"/>
              </a:rPr>
              <a:t>{0, 5}, </a:t>
            </a:r>
            <a:r>
              <a:rPr lang="en-US" sz="1600">
                <a:solidFill>
                  <a:srgbClr val="FFCCCC"/>
                </a:solidFill>
                <a:sym typeface="Wingdings" pitchFamily="2" charset="2"/>
              </a:rPr>
              <a:t>{2, 1}</a:t>
            </a:r>
            <a:r>
              <a:rPr lang="en-US" sz="1600">
                <a:solidFill>
                  <a:srgbClr val="9900FF"/>
                </a:solidFill>
                <a:sym typeface="Wingdings" pitchFamily="2" charset="2"/>
              </a:rPr>
              <a:t>, {2, 5}, {2, 3}, {2, 7}, {1, 4}, </a:t>
            </a:r>
            <a:r>
              <a:rPr lang="en-US" sz="1600">
                <a:solidFill>
                  <a:srgbClr val="FF0000"/>
                </a:solidFill>
                <a:sym typeface="Wingdings" pitchFamily="2" charset="2"/>
              </a:rPr>
              <a:t>{1, 3}</a:t>
            </a:r>
            <a:endParaRPr lang="en-US" sz="1600">
              <a:solidFill>
                <a:srgbClr val="FF0000"/>
              </a:solidFill>
            </a:endParaRPr>
          </a:p>
        </p:txBody>
      </p:sp>
      <p:sp>
        <p:nvSpPr>
          <p:cNvPr id="2" name="Date Placeholder 1"/>
          <p:cNvSpPr>
            <a:spLocks noGrp="1"/>
          </p:cNvSpPr>
          <p:nvPr>
            <p:ph type="dt" sz="half" idx="10"/>
          </p:nvPr>
        </p:nvSpPr>
        <p:spPr/>
        <p:txBody>
          <a:bodyPr/>
          <a:lstStyle/>
          <a:p>
            <a:fld id="{B8A814F8-B251-CB44-9283-F7195FD7D064}"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100</a:t>
            </a:fld>
            <a:endParaRPr lang="en-US" dirty="0"/>
          </a:p>
        </p:txBody>
      </p:sp>
    </p:spTree>
    <p:extLst>
      <p:ext uri="{BB962C8B-B14F-4D97-AF65-F5344CB8AC3E}">
        <p14:creationId xmlns:p14="http://schemas.microsoft.com/office/powerpoint/2010/main" val="2412138207"/>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5954" name="Group 3"/>
          <p:cNvGrpSpPr>
            <a:grpSpLocks/>
          </p:cNvGrpSpPr>
          <p:nvPr/>
        </p:nvGrpSpPr>
        <p:grpSpPr bwMode="auto">
          <a:xfrm>
            <a:off x="250825" y="1916113"/>
            <a:ext cx="4464050" cy="3816350"/>
            <a:chOff x="340" y="1253"/>
            <a:chExt cx="2812" cy="2404"/>
          </a:xfrm>
        </p:grpSpPr>
        <p:sp>
          <p:nvSpPr>
            <p:cNvPr id="125958" name="Oval 11"/>
            <p:cNvSpPr>
              <a:spLocks noChangeArrowheads="1"/>
            </p:cNvSpPr>
            <p:nvPr/>
          </p:nvSpPr>
          <p:spPr bwMode="auto">
            <a:xfrm>
              <a:off x="2835" y="3295"/>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6</a:t>
              </a:r>
            </a:p>
          </p:txBody>
        </p:sp>
        <p:sp>
          <p:nvSpPr>
            <p:cNvPr id="125959"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5960" name="Oval 5"/>
            <p:cNvSpPr>
              <a:spLocks noChangeArrowheads="1"/>
            </p:cNvSpPr>
            <p:nvPr/>
          </p:nvSpPr>
          <p:spPr bwMode="auto">
            <a:xfrm>
              <a:off x="1202" y="1253"/>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1</a:t>
              </a:r>
            </a:p>
          </p:txBody>
        </p:sp>
        <p:sp>
          <p:nvSpPr>
            <p:cNvPr id="125961" name="Oval 6"/>
            <p:cNvSpPr>
              <a:spLocks noChangeArrowheads="1"/>
            </p:cNvSpPr>
            <p:nvPr/>
          </p:nvSpPr>
          <p:spPr bwMode="auto">
            <a:xfrm>
              <a:off x="1610" y="1979"/>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3</a:t>
              </a:r>
            </a:p>
          </p:txBody>
        </p:sp>
        <p:sp>
          <p:nvSpPr>
            <p:cNvPr id="125962"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25963" name="Oval 8"/>
            <p:cNvSpPr>
              <a:spLocks noChangeArrowheads="1"/>
            </p:cNvSpPr>
            <p:nvPr/>
          </p:nvSpPr>
          <p:spPr bwMode="auto">
            <a:xfrm>
              <a:off x="793" y="3340"/>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5</a:t>
              </a:r>
            </a:p>
          </p:txBody>
        </p:sp>
        <p:sp>
          <p:nvSpPr>
            <p:cNvPr id="125964" name="Oval 9"/>
            <p:cNvSpPr>
              <a:spLocks noChangeArrowheads="1"/>
            </p:cNvSpPr>
            <p:nvPr/>
          </p:nvSpPr>
          <p:spPr bwMode="auto">
            <a:xfrm>
              <a:off x="1973" y="2841"/>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7</a:t>
              </a:r>
            </a:p>
          </p:txBody>
        </p:sp>
        <p:sp>
          <p:nvSpPr>
            <p:cNvPr id="125965" name="Oval 10"/>
            <p:cNvSpPr>
              <a:spLocks noChangeArrowheads="1"/>
            </p:cNvSpPr>
            <p:nvPr/>
          </p:nvSpPr>
          <p:spPr bwMode="auto">
            <a:xfrm>
              <a:off x="2517" y="1752"/>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4</a:t>
              </a:r>
            </a:p>
          </p:txBody>
        </p:sp>
        <p:sp>
          <p:nvSpPr>
            <p:cNvPr id="125966" name="Line 12"/>
            <p:cNvSpPr>
              <a:spLocks noChangeShapeType="1"/>
            </p:cNvSpPr>
            <p:nvPr/>
          </p:nvSpPr>
          <p:spPr bwMode="auto">
            <a:xfrm flipV="1">
              <a:off x="612" y="1480"/>
              <a:ext cx="590" cy="363"/>
            </a:xfrm>
            <a:prstGeom prst="line">
              <a:avLst/>
            </a:prstGeom>
            <a:noFill/>
            <a:ln w="38100">
              <a:solidFill>
                <a:srgbClr val="FF0000"/>
              </a:solidFill>
              <a:round/>
              <a:headEnd/>
              <a:tailEnd/>
            </a:ln>
          </p:spPr>
          <p:txBody>
            <a:bodyPr/>
            <a:lstStyle/>
            <a:p>
              <a:endParaRPr lang="en-US"/>
            </a:p>
          </p:txBody>
        </p:sp>
        <p:sp>
          <p:nvSpPr>
            <p:cNvPr id="125967" name="Line 13"/>
            <p:cNvSpPr>
              <a:spLocks noChangeShapeType="1"/>
            </p:cNvSpPr>
            <p:nvPr/>
          </p:nvSpPr>
          <p:spPr bwMode="auto">
            <a:xfrm flipH="1">
              <a:off x="1202" y="1571"/>
              <a:ext cx="136" cy="907"/>
            </a:xfrm>
            <a:prstGeom prst="line">
              <a:avLst/>
            </a:prstGeom>
            <a:noFill/>
            <a:ln w="9525">
              <a:solidFill>
                <a:srgbClr val="FFCCCC"/>
              </a:solidFill>
              <a:round/>
              <a:headEnd/>
              <a:tailEnd/>
            </a:ln>
          </p:spPr>
          <p:txBody>
            <a:bodyPr/>
            <a:lstStyle/>
            <a:p>
              <a:endParaRPr lang="en-US"/>
            </a:p>
          </p:txBody>
        </p:sp>
        <p:sp>
          <p:nvSpPr>
            <p:cNvPr id="125968"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5969"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25970" name="Line 16"/>
            <p:cNvSpPr>
              <a:spLocks noChangeShapeType="1"/>
            </p:cNvSpPr>
            <p:nvPr/>
          </p:nvSpPr>
          <p:spPr bwMode="auto">
            <a:xfrm>
              <a:off x="1474" y="1526"/>
              <a:ext cx="227" cy="453"/>
            </a:xfrm>
            <a:prstGeom prst="line">
              <a:avLst/>
            </a:prstGeom>
            <a:noFill/>
            <a:ln w="38100">
              <a:solidFill>
                <a:srgbClr val="FF0000"/>
              </a:solidFill>
              <a:round/>
              <a:headEnd/>
              <a:tailEnd/>
            </a:ln>
          </p:spPr>
          <p:txBody>
            <a:bodyPr/>
            <a:lstStyle/>
            <a:p>
              <a:endParaRPr lang="en-US"/>
            </a:p>
          </p:txBody>
        </p:sp>
        <p:sp>
          <p:nvSpPr>
            <p:cNvPr id="125971" name="Line 17"/>
            <p:cNvSpPr>
              <a:spLocks noChangeShapeType="1"/>
            </p:cNvSpPr>
            <p:nvPr/>
          </p:nvSpPr>
          <p:spPr bwMode="auto">
            <a:xfrm flipV="1">
              <a:off x="1292" y="2251"/>
              <a:ext cx="363" cy="318"/>
            </a:xfrm>
            <a:prstGeom prst="line">
              <a:avLst/>
            </a:prstGeom>
            <a:noFill/>
            <a:ln w="9525">
              <a:solidFill>
                <a:srgbClr val="FFCCCC"/>
              </a:solidFill>
              <a:round/>
              <a:headEnd/>
              <a:tailEnd/>
            </a:ln>
          </p:spPr>
          <p:txBody>
            <a:bodyPr/>
            <a:lstStyle/>
            <a:p>
              <a:endParaRPr lang="en-US"/>
            </a:p>
          </p:txBody>
        </p:sp>
        <p:sp>
          <p:nvSpPr>
            <p:cNvPr id="125972" name="Line 18"/>
            <p:cNvSpPr>
              <a:spLocks noChangeShapeType="1"/>
            </p:cNvSpPr>
            <p:nvPr/>
          </p:nvSpPr>
          <p:spPr bwMode="auto">
            <a:xfrm>
              <a:off x="1519" y="1390"/>
              <a:ext cx="1043" cy="408"/>
            </a:xfrm>
            <a:prstGeom prst="line">
              <a:avLst/>
            </a:prstGeom>
            <a:noFill/>
            <a:ln w="9525">
              <a:solidFill>
                <a:srgbClr val="FF0000"/>
              </a:solidFill>
              <a:round/>
              <a:headEnd/>
              <a:tailEnd/>
            </a:ln>
          </p:spPr>
          <p:txBody>
            <a:bodyPr/>
            <a:lstStyle/>
            <a:p>
              <a:endParaRPr lang="en-US"/>
            </a:p>
          </p:txBody>
        </p:sp>
        <p:sp>
          <p:nvSpPr>
            <p:cNvPr id="125973" name="Line 19"/>
            <p:cNvSpPr>
              <a:spLocks noChangeShapeType="1"/>
            </p:cNvSpPr>
            <p:nvPr/>
          </p:nvSpPr>
          <p:spPr bwMode="auto">
            <a:xfrm flipV="1">
              <a:off x="1927" y="1979"/>
              <a:ext cx="590" cy="136"/>
            </a:xfrm>
            <a:prstGeom prst="line">
              <a:avLst/>
            </a:prstGeom>
            <a:noFill/>
            <a:ln w="9525">
              <a:solidFill>
                <a:srgbClr val="FF0000"/>
              </a:solidFill>
              <a:round/>
              <a:headEnd/>
              <a:tailEnd/>
            </a:ln>
          </p:spPr>
          <p:txBody>
            <a:bodyPr/>
            <a:lstStyle/>
            <a:p>
              <a:endParaRPr lang="en-US"/>
            </a:p>
          </p:txBody>
        </p:sp>
        <p:sp>
          <p:nvSpPr>
            <p:cNvPr id="125974" name="Line 20"/>
            <p:cNvSpPr>
              <a:spLocks noChangeShapeType="1"/>
            </p:cNvSpPr>
            <p:nvPr/>
          </p:nvSpPr>
          <p:spPr bwMode="auto">
            <a:xfrm>
              <a:off x="1837" y="2297"/>
              <a:ext cx="226" cy="544"/>
            </a:xfrm>
            <a:prstGeom prst="line">
              <a:avLst/>
            </a:prstGeom>
            <a:noFill/>
            <a:ln w="12700" cmpd="sng">
              <a:solidFill>
                <a:srgbClr val="FF0000"/>
              </a:solidFill>
              <a:round/>
              <a:headEnd/>
              <a:tailEnd/>
            </a:ln>
          </p:spPr>
          <p:txBody>
            <a:bodyPr/>
            <a:lstStyle/>
            <a:p>
              <a:endParaRPr lang="en-US"/>
            </a:p>
          </p:txBody>
        </p:sp>
        <p:sp>
          <p:nvSpPr>
            <p:cNvPr id="125975" name="Line 21"/>
            <p:cNvSpPr>
              <a:spLocks noChangeShapeType="1"/>
            </p:cNvSpPr>
            <p:nvPr/>
          </p:nvSpPr>
          <p:spPr bwMode="auto">
            <a:xfrm flipV="1">
              <a:off x="2200" y="2025"/>
              <a:ext cx="408" cy="816"/>
            </a:xfrm>
            <a:prstGeom prst="line">
              <a:avLst/>
            </a:prstGeom>
            <a:noFill/>
            <a:ln w="9525">
              <a:solidFill>
                <a:srgbClr val="FFCC99"/>
              </a:solidFill>
              <a:round/>
              <a:headEnd/>
              <a:tailEnd/>
            </a:ln>
          </p:spPr>
          <p:txBody>
            <a:bodyPr/>
            <a:lstStyle/>
            <a:p>
              <a:endParaRPr lang="en-US"/>
            </a:p>
          </p:txBody>
        </p:sp>
        <p:sp>
          <p:nvSpPr>
            <p:cNvPr id="125976"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25977"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25978" name="Line 24"/>
            <p:cNvSpPr>
              <a:spLocks noChangeShapeType="1"/>
            </p:cNvSpPr>
            <p:nvPr/>
          </p:nvSpPr>
          <p:spPr bwMode="auto">
            <a:xfrm flipH="1">
              <a:off x="1020" y="2796"/>
              <a:ext cx="136" cy="589"/>
            </a:xfrm>
            <a:prstGeom prst="line">
              <a:avLst/>
            </a:prstGeom>
            <a:noFill/>
            <a:ln w="9525">
              <a:solidFill>
                <a:srgbClr val="FF0000"/>
              </a:solidFill>
              <a:round/>
              <a:headEnd/>
              <a:tailEnd/>
            </a:ln>
          </p:spPr>
          <p:txBody>
            <a:bodyPr/>
            <a:lstStyle/>
            <a:p>
              <a:endParaRPr lang="en-US"/>
            </a:p>
          </p:txBody>
        </p:sp>
        <p:sp>
          <p:nvSpPr>
            <p:cNvPr id="125979" name="Line 25"/>
            <p:cNvSpPr>
              <a:spLocks noChangeShapeType="1"/>
            </p:cNvSpPr>
            <p:nvPr/>
          </p:nvSpPr>
          <p:spPr bwMode="auto">
            <a:xfrm>
              <a:off x="1292" y="2750"/>
              <a:ext cx="681" cy="182"/>
            </a:xfrm>
            <a:prstGeom prst="line">
              <a:avLst/>
            </a:prstGeom>
            <a:noFill/>
            <a:ln w="9525">
              <a:solidFill>
                <a:srgbClr val="FFCCCC"/>
              </a:solidFill>
              <a:round/>
              <a:headEnd/>
              <a:tailEnd/>
            </a:ln>
          </p:spPr>
          <p:txBody>
            <a:bodyPr/>
            <a:lstStyle/>
            <a:p>
              <a:endParaRPr lang="en-US"/>
            </a:p>
          </p:txBody>
        </p:sp>
        <p:sp>
          <p:nvSpPr>
            <p:cNvPr id="125980"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25981"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25982"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25983"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5984"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5985"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5986"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5987"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5988"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5989"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5990"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5991"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5992"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5993"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5994"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25995"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5996"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5997"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25955"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5956" name="Text Box 45"/>
          <p:cNvSpPr txBox="1">
            <a:spLocks noChangeArrowheads="1"/>
          </p:cNvSpPr>
          <p:nvPr/>
        </p:nvSpPr>
        <p:spPr bwMode="auto">
          <a:xfrm>
            <a:off x="4695825" y="2127250"/>
            <a:ext cx="1751013" cy="396875"/>
          </a:xfrm>
          <a:prstGeom prst="rect">
            <a:avLst/>
          </a:prstGeom>
          <a:noFill/>
          <a:ln w="9525">
            <a:noFill/>
            <a:miter lim="800000"/>
            <a:headEnd/>
            <a:tailEnd/>
          </a:ln>
        </p:spPr>
        <p:txBody>
          <a:bodyPr wrap="none">
            <a:spAutoFit/>
          </a:bodyPr>
          <a:lstStyle/>
          <a:p>
            <a:r>
              <a:rPr lang="en-US" sz="2000">
                <a:solidFill>
                  <a:srgbClr val="9900FF"/>
                </a:solidFill>
              </a:rPr>
              <a:t>O = {0,1, 2, 3}</a:t>
            </a:r>
          </a:p>
        </p:txBody>
      </p:sp>
      <p:sp>
        <p:nvSpPr>
          <p:cNvPr id="125957" name="Text Box 46"/>
          <p:cNvSpPr txBox="1">
            <a:spLocks noChangeArrowheads="1"/>
          </p:cNvSpPr>
          <p:nvPr/>
        </p:nvSpPr>
        <p:spPr bwMode="auto">
          <a:xfrm>
            <a:off x="4859338" y="2587625"/>
            <a:ext cx="3744912" cy="581025"/>
          </a:xfrm>
          <a:prstGeom prst="rect">
            <a:avLst/>
          </a:prstGeom>
          <a:noFill/>
          <a:ln w="9525">
            <a:noFill/>
            <a:miter lim="800000"/>
            <a:headEnd/>
            <a:tailEnd/>
          </a:ln>
        </p:spPr>
        <p:txBody>
          <a:bodyPr>
            <a:spAutoFit/>
          </a:bodyPr>
          <a:lstStyle/>
          <a:p>
            <a:r>
              <a:rPr lang="en-US" sz="1600" dirty="0">
                <a:solidFill>
                  <a:srgbClr val="9900FF"/>
                </a:solidFill>
              </a:rPr>
              <a:t>S = </a:t>
            </a:r>
            <a:r>
              <a:rPr lang="en-US" sz="1600" dirty="0">
                <a:solidFill>
                  <a:srgbClr val="9900FF"/>
                </a:solidFill>
                <a:sym typeface="Wingdings" pitchFamily="2" charset="2"/>
              </a:rPr>
              <a:t>{0, 5}, </a:t>
            </a:r>
            <a:r>
              <a:rPr lang="en-US" sz="1600" dirty="0">
                <a:solidFill>
                  <a:srgbClr val="FFCCCC"/>
                </a:solidFill>
                <a:sym typeface="Wingdings" pitchFamily="2" charset="2"/>
              </a:rPr>
              <a:t>{2, 1},</a:t>
            </a:r>
            <a:r>
              <a:rPr lang="en-US" sz="1600" dirty="0">
                <a:solidFill>
                  <a:srgbClr val="9900FF"/>
                </a:solidFill>
                <a:sym typeface="Wingdings" pitchFamily="2" charset="2"/>
              </a:rPr>
              <a:t> {2, 5}, </a:t>
            </a:r>
            <a:r>
              <a:rPr lang="en-US" sz="1600" dirty="0">
                <a:solidFill>
                  <a:srgbClr val="FFCCCC"/>
                </a:solidFill>
                <a:sym typeface="Wingdings" pitchFamily="2" charset="2"/>
              </a:rPr>
              <a:t>{2, 3},</a:t>
            </a:r>
            <a:r>
              <a:rPr lang="en-US" sz="1600" dirty="0">
                <a:solidFill>
                  <a:srgbClr val="9900FF"/>
                </a:solidFill>
                <a:sym typeface="Wingdings" pitchFamily="2" charset="2"/>
              </a:rPr>
              <a:t> </a:t>
            </a:r>
            <a:r>
              <a:rPr lang="en-US" sz="1600" dirty="0">
                <a:solidFill>
                  <a:srgbClr val="FFCCCC"/>
                </a:solidFill>
                <a:sym typeface="Wingdings" pitchFamily="2" charset="2"/>
              </a:rPr>
              <a:t>{2, 7},</a:t>
            </a:r>
            <a:r>
              <a:rPr lang="en-US" sz="1600" dirty="0">
                <a:solidFill>
                  <a:srgbClr val="9900FF"/>
                </a:solidFill>
                <a:sym typeface="Wingdings" pitchFamily="2" charset="2"/>
              </a:rPr>
              <a:t> {1, 4}, {3, 4}</a:t>
            </a:r>
            <a:r>
              <a:rPr lang="en-US" sz="1600" dirty="0">
                <a:solidFill>
                  <a:srgbClr val="7D31B5"/>
                </a:solidFill>
                <a:sym typeface="Wingdings" pitchFamily="2" charset="2"/>
              </a:rPr>
              <a:t>, {3, 7}</a:t>
            </a:r>
            <a:endParaRPr lang="en-US" sz="1600" dirty="0">
              <a:solidFill>
                <a:srgbClr val="7D31B5"/>
              </a:solidFill>
            </a:endParaRPr>
          </a:p>
        </p:txBody>
      </p:sp>
      <p:sp>
        <p:nvSpPr>
          <p:cNvPr id="2" name="Date Placeholder 1"/>
          <p:cNvSpPr>
            <a:spLocks noGrp="1"/>
          </p:cNvSpPr>
          <p:nvPr>
            <p:ph type="dt" sz="half" idx="10"/>
          </p:nvPr>
        </p:nvSpPr>
        <p:spPr/>
        <p:txBody>
          <a:bodyPr/>
          <a:lstStyle/>
          <a:p>
            <a:fld id="{655FD28F-10BF-634A-B94F-95288B53FFDD}"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101</a:t>
            </a:fld>
            <a:endParaRPr lang="en-US" dirty="0"/>
          </a:p>
        </p:txBody>
      </p:sp>
    </p:spTree>
    <p:extLst>
      <p:ext uri="{BB962C8B-B14F-4D97-AF65-F5344CB8AC3E}">
        <p14:creationId xmlns:p14="http://schemas.microsoft.com/office/powerpoint/2010/main" val="1407669106"/>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5954" name="Group 3"/>
          <p:cNvGrpSpPr>
            <a:grpSpLocks/>
          </p:cNvGrpSpPr>
          <p:nvPr/>
        </p:nvGrpSpPr>
        <p:grpSpPr bwMode="auto">
          <a:xfrm>
            <a:off x="250825" y="1916113"/>
            <a:ext cx="4464050" cy="3816350"/>
            <a:chOff x="340" y="1253"/>
            <a:chExt cx="2812" cy="2404"/>
          </a:xfrm>
        </p:grpSpPr>
        <p:sp>
          <p:nvSpPr>
            <p:cNvPr id="125958" name="Oval 11"/>
            <p:cNvSpPr>
              <a:spLocks noChangeArrowheads="1"/>
            </p:cNvSpPr>
            <p:nvPr/>
          </p:nvSpPr>
          <p:spPr bwMode="auto">
            <a:xfrm>
              <a:off x="2835" y="3295"/>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6</a:t>
              </a:r>
            </a:p>
          </p:txBody>
        </p:sp>
        <p:sp>
          <p:nvSpPr>
            <p:cNvPr id="125959"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5960" name="Oval 5"/>
            <p:cNvSpPr>
              <a:spLocks noChangeArrowheads="1"/>
            </p:cNvSpPr>
            <p:nvPr/>
          </p:nvSpPr>
          <p:spPr bwMode="auto">
            <a:xfrm>
              <a:off x="1202" y="1253"/>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1</a:t>
              </a:r>
            </a:p>
          </p:txBody>
        </p:sp>
        <p:sp>
          <p:nvSpPr>
            <p:cNvPr id="125961" name="Oval 6"/>
            <p:cNvSpPr>
              <a:spLocks noChangeArrowheads="1"/>
            </p:cNvSpPr>
            <p:nvPr/>
          </p:nvSpPr>
          <p:spPr bwMode="auto">
            <a:xfrm>
              <a:off x="1610" y="1979"/>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3</a:t>
              </a:r>
            </a:p>
          </p:txBody>
        </p:sp>
        <p:sp>
          <p:nvSpPr>
            <p:cNvPr id="125962"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25963" name="Oval 8"/>
            <p:cNvSpPr>
              <a:spLocks noChangeArrowheads="1"/>
            </p:cNvSpPr>
            <p:nvPr/>
          </p:nvSpPr>
          <p:spPr bwMode="auto">
            <a:xfrm>
              <a:off x="793" y="3340"/>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5</a:t>
              </a:r>
            </a:p>
          </p:txBody>
        </p:sp>
        <p:sp>
          <p:nvSpPr>
            <p:cNvPr id="125964" name="Oval 9"/>
            <p:cNvSpPr>
              <a:spLocks noChangeArrowheads="1"/>
            </p:cNvSpPr>
            <p:nvPr/>
          </p:nvSpPr>
          <p:spPr bwMode="auto">
            <a:xfrm>
              <a:off x="1973" y="2841"/>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7</a:t>
              </a:r>
            </a:p>
          </p:txBody>
        </p:sp>
        <p:sp>
          <p:nvSpPr>
            <p:cNvPr id="125965" name="Oval 10"/>
            <p:cNvSpPr>
              <a:spLocks noChangeArrowheads="1"/>
            </p:cNvSpPr>
            <p:nvPr/>
          </p:nvSpPr>
          <p:spPr bwMode="auto">
            <a:xfrm>
              <a:off x="2517" y="1752"/>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4</a:t>
              </a:r>
            </a:p>
          </p:txBody>
        </p:sp>
        <p:sp>
          <p:nvSpPr>
            <p:cNvPr id="125966" name="Line 12"/>
            <p:cNvSpPr>
              <a:spLocks noChangeShapeType="1"/>
            </p:cNvSpPr>
            <p:nvPr/>
          </p:nvSpPr>
          <p:spPr bwMode="auto">
            <a:xfrm flipV="1">
              <a:off x="612" y="1480"/>
              <a:ext cx="590" cy="363"/>
            </a:xfrm>
            <a:prstGeom prst="line">
              <a:avLst/>
            </a:prstGeom>
            <a:noFill/>
            <a:ln w="38100">
              <a:solidFill>
                <a:srgbClr val="FF0000"/>
              </a:solidFill>
              <a:round/>
              <a:headEnd/>
              <a:tailEnd/>
            </a:ln>
          </p:spPr>
          <p:txBody>
            <a:bodyPr/>
            <a:lstStyle/>
            <a:p>
              <a:endParaRPr lang="en-US"/>
            </a:p>
          </p:txBody>
        </p:sp>
        <p:sp>
          <p:nvSpPr>
            <p:cNvPr id="125967" name="Line 13"/>
            <p:cNvSpPr>
              <a:spLocks noChangeShapeType="1"/>
            </p:cNvSpPr>
            <p:nvPr/>
          </p:nvSpPr>
          <p:spPr bwMode="auto">
            <a:xfrm flipH="1">
              <a:off x="1202" y="1571"/>
              <a:ext cx="136" cy="907"/>
            </a:xfrm>
            <a:prstGeom prst="line">
              <a:avLst/>
            </a:prstGeom>
            <a:noFill/>
            <a:ln w="9525">
              <a:solidFill>
                <a:srgbClr val="FFCCCC"/>
              </a:solidFill>
              <a:round/>
              <a:headEnd/>
              <a:tailEnd/>
            </a:ln>
          </p:spPr>
          <p:txBody>
            <a:bodyPr/>
            <a:lstStyle/>
            <a:p>
              <a:endParaRPr lang="en-US"/>
            </a:p>
          </p:txBody>
        </p:sp>
        <p:sp>
          <p:nvSpPr>
            <p:cNvPr id="125968"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5969"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25970" name="Line 16"/>
            <p:cNvSpPr>
              <a:spLocks noChangeShapeType="1"/>
            </p:cNvSpPr>
            <p:nvPr/>
          </p:nvSpPr>
          <p:spPr bwMode="auto">
            <a:xfrm>
              <a:off x="1474" y="1526"/>
              <a:ext cx="227" cy="453"/>
            </a:xfrm>
            <a:prstGeom prst="line">
              <a:avLst/>
            </a:prstGeom>
            <a:noFill/>
            <a:ln w="38100">
              <a:solidFill>
                <a:srgbClr val="FF0000"/>
              </a:solidFill>
              <a:round/>
              <a:headEnd/>
              <a:tailEnd/>
            </a:ln>
          </p:spPr>
          <p:txBody>
            <a:bodyPr/>
            <a:lstStyle/>
            <a:p>
              <a:endParaRPr lang="en-US"/>
            </a:p>
          </p:txBody>
        </p:sp>
        <p:sp>
          <p:nvSpPr>
            <p:cNvPr id="125971" name="Line 17"/>
            <p:cNvSpPr>
              <a:spLocks noChangeShapeType="1"/>
            </p:cNvSpPr>
            <p:nvPr/>
          </p:nvSpPr>
          <p:spPr bwMode="auto">
            <a:xfrm flipV="1">
              <a:off x="1292" y="2251"/>
              <a:ext cx="363" cy="318"/>
            </a:xfrm>
            <a:prstGeom prst="line">
              <a:avLst/>
            </a:prstGeom>
            <a:noFill/>
            <a:ln w="9525">
              <a:solidFill>
                <a:srgbClr val="FFCCCC"/>
              </a:solidFill>
              <a:round/>
              <a:headEnd/>
              <a:tailEnd/>
            </a:ln>
          </p:spPr>
          <p:txBody>
            <a:bodyPr/>
            <a:lstStyle/>
            <a:p>
              <a:endParaRPr lang="en-US"/>
            </a:p>
          </p:txBody>
        </p:sp>
        <p:sp>
          <p:nvSpPr>
            <p:cNvPr id="125972" name="Line 18"/>
            <p:cNvSpPr>
              <a:spLocks noChangeShapeType="1"/>
            </p:cNvSpPr>
            <p:nvPr/>
          </p:nvSpPr>
          <p:spPr bwMode="auto">
            <a:xfrm>
              <a:off x="1519" y="1390"/>
              <a:ext cx="1043" cy="408"/>
            </a:xfrm>
            <a:prstGeom prst="line">
              <a:avLst/>
            </a:prstGeom>
            <a:noFill/>
            <a:ln w="9525">
              <a:solidFill>
                <a:srgbClr val="FF0000"/>
              </a:solidFill>
              <a:round/>
              <a:headEnd/>
              <a:tailEnd/>
            </a:ln>
          </p:spPr>
          <p:txBody>
            <a:bodyPr/>
            <a:lstStyle/>
            <a:p>
              <a:endParaRPr lang="en-US"/>
            </a:p>
          </p:txBody>
        </p:sp>
        <p:sp>
          <p:nvSpPr>
            <p:cNvPr id="125973" name="Line 19"/>
            <p:cNvSpPr>
              <a:spLocks noChangeShapeType="1"/>
            </p:cNvSpPr>
            <p:nvPr/>
          </p:nvSpPr>
          <p:spPr bwMode="auto">
            <a:xfrm flipV="1">
              <a:off x="1927" y="1979"/>
              <a:ext cx="590" cy="136"/>
            </a:xfrm>
            <a:prstGeom prst="line">
              <a:avLst/>
            </a:prstGeom>
            <a:noFill/>
            <a:ln w="9525">
              <a:solidFill>
                <a:srgbClr val="FF0000"/>
              </a:solidFill>
              <a:round/>
              <a:headEnd/>
              <a:tailEnd/>
            </a:ln>
          </p:spPr>
          <p:txBody>
            <a:bodyPr/>
            <a:lstStyle/>
            <a:p>
              <a:endParaRPr lang="en-US"/>
            </a:p>
          </p:txBody>
        </p:sp>
        <p:sp>
          <p:nvSpPr>
            <p:cNvPr id="125974" name="Line 20"/>
            <p:cNvSpPr>
              <a:spLocks noChangeShapeType="1"/>
            </p:cNvSpPr>
            <p:nvPr/>
          </p:nvSpPr>
          <p:spPr bwMode="auto">
            <a:xfrm>
              <a:off x="1837" y="2297"/>
              <a:ext cx="226" cy="544"/>
            </a:xfrm>
            <a:prstGeom prst="line">
              <a:avLst/>
            </a:prstGeom>
            <a:noFill/>
            <a:ln w="38100">
              <a:solidFill>
                <a:srgbClr val="FF0000"/>
              </a:solidFill>
              <a:round/>
              <a:headEnd/>
              <a:tailEnd/>
            </a:ln>
          </p:spPr>
          <p:txBody>
            <a:bodyPr/>
            <a:lstStyle/>
            <a:p>
              <a:endParaRPr lang="en-US"/>
            </a:p>
          </p:txBody>
        </p:sp>
        <p:sp>
          <p:nvSpPr>
            <p:cNvPr id="125975" name="Line 21"/>
            <p:cNvSpPr>
              <a:spLocks noChangeShapeType="1"/>
            </p:cNvSpPr>
            <p:nvPr/>
          </p:nvSpPr>
          <p:spPr bwMode="auto">
            <a:xfrm flipV="1">
              <a:off x="2200" y="2025"/>
              <a:ext cx="408" cy="816"/>
            </a:xfrm>
            <a:prstGeom prst="line">
              <a:avLst/>
            </a:prstGeom>
            <a:noFill/>
            <a:ln w="9525">
              <a:solidFill>
                <a:srgbClr val="FFCC99"/>
              </a:solidFill>
              <a:round/>
              <a:headEnd/>
              <a:tailEnd/>
            </a:ln>
          </p:spPr>
          <p:txBody>
            <a:bodyPr/>
            <a:lstStyle/>
            <a:p>
              <a:endParaRPr lang="en-US"/>
            </a:p>
          </p:txBody>
        </p:sp>
        <p:sp>
          <p:nvSpPr>
            <p:cNvPr id="125976"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25977"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25978" name="Line 24"/>
            <p:cNvSpPr>
              <a:spLocks noChangeShapeType="1"/>
            </p:cNvSpPr>
            <p:nvPr/>
          </p:nvSpPr>
          <p:spPr bwMode="auto">
            <a:xfrm flipH="1">
              <a:off x="1020" y="2796"/>
              <a:ext cx="136" cy="589"/>
            </a:xfrm>
            <a:prstGeom prst="line">
              <a:avLst/>
            </a:prstGeom>
            <a:noFill/>
            <a:ln w="9525">
              <a:solidFill>
                <a:srgbClr val="FF0000"/>
              </a:solidFill>
              <a:round/>
              <a:headEnd/>
              <a:tailEnd/>
            </a:ln>
          </p:spPr>
          <p:txBody>
            <a:bodyPr/>
            <a:lstStyle/>
            <a:p>
              <a:endParaRPr lang="en-US"/>
            </a:p>
          </p:txBody>
        </p:sp>
        <p:sp>
          <p:nvSpPr>
            <p:cNvPr id="125979" name="Line 25"/>
            <p:cNvSpPr>
              <a:spLocks noChangeShapeType="1"/>
            </p:cNvSpPr>
            <p:nvPr/>
          </p:nvSpPr>
          <p:spPr bwMode="auto">
            <a:xfrm>
              <a:off x="1292" y="2750"/>
              <a:ext cx="681" cy="182"/>
            </a:xfrm>
            <a:prstGeom prst="line">
              <a:avLst/>
            </a:prstGeom>
            <a:noFill/>
            <a:ln w="9525">
              <a:solidFill>
                <a:srgbClr val="FFCCCC"/>
              </a:solidFill>
              <a:round/>
              <a:headEnd/>
              <a:tailEnd/>
            </a:ln>
          </p:spPr>
          <p:txBody>
            <a:bodyPr/>
            <a:lstStyle/>
            <a:p>
              <a:endParaRPr lang="en-US"/>
            </a:p>
          </p:txBody>
        </p:sp>
        <p:sp>
          <p:nvSpPr>
            <p:cNvPr id="125980"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25981"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25982"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25983"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5984"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5985"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5986"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5987"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5988"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5989"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5990"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5991"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5992"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5993"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5994"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25995"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dirty="0">
                  <a:solidFill>
                    <a:srgbClr val="FF0000"/>
                  </a:solidFill>
                </a:rPr>
                <a:t>1</a:t>
              </a:r>
            </a:p>
          </p:txBody>
        </p:sp>
        <p:sp>
          <p:nvSpPr>
            <p:cNvPr id="125996"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5997"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25955"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5956" name="Text Box 45"/>
          <p:cNvSpPr txBox="1">
            <a:spLocks noChangeArrowheads="1"/>
          </p:cNvSpPr>
          <p:nvPr/>
        </p:nvSpPr>
        <p:spPr bwMode="auto">
          <a:xfrm>
            <a:off x="4695825" y="2127250"/>
            <a:ext cx="1751013" cy="396875"/>
          </a:xfrm>
          <a:prstGeom prst="rect">
            <a:avLst/>
          </a:prstGeom>
          <a:noFill/>
          <a:ln w="9525">
            <a:noFill/>
            <a:miter lim="800000"/>
            <a:headEnd/>
            <a:tailEnd/>
          </a:ln>
        </p:spPr>
        <p:txBody>
          <a:bodyPr wrap="none">
            <a:spAutoFit/>
          </a:bodyPr>
          <a:lstStyle/>
          <a:p>
            <a:r>
              <a:rPr lang="en-US" sz="2000">
                <a:solidFill>
                  <a:srgbClr val="9900FF"/>
                </a:solidFill>
              </a:rPr>
              <a:t>O = {0,1, 2, 3}</a:t>
            </a:r>
          </a:p>
        </p:txBody>
      </p:sp>
      <p:sp>
        <p:nvSpPr>
          <p:cNvPr id="125957" name="Text Box 46"/>
          <p:cNvSpPr txBox="1">
            <a:spLocks noChangeArrowheads="1"/>
          </p:cNvSpPr>
          <p:nvPr/>
        </p:nvSpPr>
        <p:spPr bwMode="auto">
          <a:xfrm>
            <a:off x="4859338" y="2587625"/>
            <a:ext cx="3744912" cy="581025"/>
          </a:xfrm>
          <a:prstGeom prst="rect">
            <a:avLst/>
          </a:prstGeom>
          <a:noFill/>
          <a:ln w="9525">
            <a:noFill/>
            <a:miter lim="800000"/>
            <a:headEnd/>
            <a:tailEnd/>
          </a:ln>
        </p:spPr>
        <p:txBody>
          <a:bodyPr>
            <a:spAutoFit/>
          </a:bodyPr>
          <a:lstStyle/>
          <a:p>
            <a:r>
              <a:rPr lang="en-US" sz="1600">
                <a:solidFill>
                  <a:srgbClr val="9900FF"/>
                </a:solidFill>
              </a:rPr>
              <a:t>S = </a:t>
            </a:r>
            <a:r>
              <a:rPr lang="en-US" sz="1600">
                <a:solidFill>
                  <a:srgbClr val="9900FF"/>
                </a:solidFill>
                <a:sym typeface="Wingdings" pitchFamily="2" charset="2"/>
              </a:rPr>
              <a:t>{0, 5}, </a:t>
            </a:r>
            <a:r>
              <a:rPr lang="en-US" sz="1600">
                <a:solidFill>
                  <a:srgbClr val="FFCCCC"/>
                </a:solidFill>
                <a:sym typeface="Wingdings" pitchFamily="2" charset="2"/>
              </a:rPr>
              <a:t>{2, 1},</a:t>
            </a:r>
            <a:r>
              <a:rPr lang="en-US" sz="1600">
                <a:solidFill>
                  <a:srgbClr val="9900FF"/>
                </a:solidFill>
                <a:sym typeface="Wingdings" pitchFamily="2" charset="2"/>
              </a:rPr>
              <a:t> {2, 5}, </a:t>
            </a:r>
            <a:r>
              <a:rPr lang="en-US" sz="1600">
                <a:solidFill>
                  <a:srgbClr val="FFCCCC"/>
                </a:solidFill>
                <a:sym typeface="Wingdings" pitchFamily="2" charset="2"/>
              </a:rPr>
              <a:t>{2, 3},</a:t>
            </a:r>
            <a:r>
              <a:rPr lang="en-US" sz="1600">
                <a:solidFill>
                  <a:srgbClr val="9900FF"/>
                </a:solidFill>
                <a:sym typeface="Wingdings" pitchFamily="2" charset="2"/>
              </a:rPr>
              <a:t> </a:t>
            </a:r>
            <a:r>
              <a:rPr lang="en-US" sz="1600">
                <a:solidFill>
                  <a:srgbClr val="FFCCCC"/>
                </a:solidFill>
                <a:sym typeface="Wingdings" pitchFamily="2" charset="2"/>
              </a:rPr>
              <a:t>{2, 7},</a:t>
            </a:r>
            <a:r>
              <a:rPr lang="en-US" sz="1600">
                <a:solidFill>
                  <a:srgbClr val="9900FF"/>
                </a:solidFill>
                <a:sym typeface="Wingdings" pitchFamily="2" charset="2"/>
              </a:rPr>
              <a:t> {1, 4}, {3, 4}, </a:t>
            </a:r>
            <a:r>
              <a:rPr lang="en-US" sz="1600">
                <a:solidFill>
                  <a:srgbClr val="FF0000"/>
                </a:solidFill>
                <a:sym typeface="Wingdings" pitchFamily="2" charset="2"/>
              </a:rPr>
              <a:t>{3, 7}</a:t>
            </a:r>
            <a:endParaRPr lang="en-US" sz="1600">
              <a:solidFill>
                <a:srgbClr val="FF0000"/>
              </a:solidFill>
            </a:endParaRPr>
          </a:p>
        </p:txBody>
      </p:sp>
      <p:sp>
        <p:nvSpPr>
          <p:cNvPr id="2" name="Date Placeholder 1"/>
          <p:cNvSpPr>
            <a:spLocks noGrp="1"/>
          </p:cNvSpPr>
          <p:nvPr>
            <p:ph type="dt" sz="half" idx="10"/>
          </p:nvPr>
        </p:nvSpPr>
        <p:spPr/>
        <p:txBody>
          <a:bodyPr/>
          <a:lstStyle/>
          <a:p>
            <a:fld id="{655FD28F-10BF-634A-B94F-95288B53FFDD}"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102</a:t>
            </a:fld>
            <a:endParaRPr lang="en-US" dirty="0"/>
          </a:p>
        </p:txBody>
      </p:sp>
    </p:spTree>
    <p:extLst>
      <p:ext uri="{BB962C8B-B14F-4D97-AF65-F5344CB8AC3E}">
        <p14:creationId xmlns:p14="http://schemas.microsoft.com/office/powerpoint/2010/main" val="195050518"/>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6978" name="Group 3"/>
          <p:cNvGrpSpPr>
            <a:grpSpLocks/>
          </p:cNvGrpSpPr>
          <p:nvPr/>
        </p:nvGrpSpPr>
        <p:grpSpPr bwMode="auto">
          <a:xfrm>
            <a:off x="250825" y="1916113"/>
            <a:ext cx="4464050" cy="3816350"/>
            <a:chOff x="340" y="1253"/>
            <a:chExt cx="2812" cy="2404"/>
          </a:xfrm>
        </p:grpSpPr>
        <p:sp>
          <p:nvSpPr>
            <p:cNvPr id="126982" name="Oval 11"/>
            <p:cNvSpPr>
              <a:spLocks noChangeArrowheads="1"/>
            </p:cNvSpPr>
            <p:nvPr/>
          </p:nvSpPr>
          <p:spPr bwMode="auto">
            <a:xfrm>
              <a:off x="2835" y="3295"/>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6</a:t>
              </a:r>
            </a:p>
          </p:txBody>
        </p:sp>
        <p:sp>
          <p:nvSpPr>
            <p:cNvPr id="126983"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6984" name="Oval 5"/>
            <p:cNvSpPr>
              <a:spLocks noChangeArrowheads="1"/>
            </p:cNvSpPr>
            <p:nvPr/>
          </p:nvSpPr>
          <p:spPr bwMode="auto">
            <a:xfrm>
              <a:off x="1202" y="1253"/>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1</a:t>
              </a:r>
            </a:p>
          </p:txBody>
        </p:sp>
        <p:sp>
          <p:nvSpPr>
            <p:cNvPr id="126985" name="Oval 6"/>
            <p:cNvSpPr>
              <a:spLocks noChangeArrowheads="1"/>
            </p:cNvSpPr>
            <p:nvPr/>
          </p:nvSpPr>
          <p:spPr bwMode="auto">
            <a:xfrm>
              <a:off x="1610" y="1979"/>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3</a:t>
              </a:r>
            </a:p>
          </p:txBody>
        </p:sp>
        <p:sp>
          <p:nvSpPr>
            <p:cNvPr id="126986"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26987" name="Oval 8"/>
            <p:cNvSpPr>
              <a:spLocks noChangeArrowheads="1"/>
            </p:cNvSpPr>
            <p:nvPr/>
          </p:nvSpPr>
          <p:spPr bwMode="auto">
            <a:xfrm>
              <a:off x="793" y="3340"/>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5</a:t>
              </a:r>
            </a:p>
          </p:txBody>
        </p:sp>
        <p:sp>
          <p:nvSpPr>
            <p:cNvPr id="126988" name="Oval 9"/>
            <p:cNvSpPr>
              <a:spLocks noChangeArrowheads="1"/>
            </p:cNvSpPr>
            <p:nvPr/>
          </p:nvSpPr>
          <p:spPr bwMode="auto">
            <a:xfrm>
              <a:off x="1973" y="2841"/>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7</a:t>
              </a:r>
            </a:p>
          </p:txBody>
        </p:sp>
        <p:sp>
          <p:nvSpPr>
            <p:cNvPr id="126989" name="Oval 10"/>
            <p:cNvSpPr>
              <a:spLocks noChangeArrowheads="1"/>
            </p:cNvSpPr>
            <p:nvPr/>
          </p:nvSpPr>
          <p:spPr bwMode="auto">
            <a:xfrm>
              <a:off x="2517" y="1752"/>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4</a:t>
              </a:r>
            </a:p>
          </p:txBody>
        </p:sp>
        <p:sp>
          <p:nvSpPr>
            <p:cNvPr id="126990" name="Line 12"/>
            <p:cNvSpPr>
              <a:spLocks noChangeShapeType="1"/>
            </p:cNvSpPr>
            <p:nvPr/>
          </p:nvSpPr>
          <p:spPr bwMode="auto">
            <a:xfrm flipV="1">
              <a:off x="612" y="1480"/>
              <a:ext cx="590" cy="363"/>
            </a:xfrm>
            <a:prstGeom prst="line">
              <a:avLst/>
            </a:prstGeom>
            <a:noFill/>
            <a:ln w="38100">
              <a:solidFill>
                <a:srgbClr val="FF0000"/>
              </a:solidFill>
              <a:round/>
              <a:headEnd/>
              <a:tailEnd/>
            </a:ln>
          </p:spPr>
          <p:txBody>
            <a:bodyPr/>
            <a:lstStyle/>
            <a:p>
              <a:endParaRPr lang="en-US"/>
            </a:p>
          </p:txBody>
        </p:sp>
        <p:sp>
          <p:nvSpPr>
            <p:cNvPr id="126991" name="Line 13"/>
            <p:cNvSpPr>
              <a:spLocks noChangeShapeType="1"/>
            </p:cNvSpPr>
            <p:nvPr/>
          </p:nvSpPr>
          <p:spPr bwMode="auto">
            <a:xfrm flipH="1">
              <a:off x="1202" y="1571"/>
              <a:ext cx="136" cy="907"/>
            </a:xfrm>
            <a:prstGeom prst="line">
              <a:avLst/>
            </a:prstGeom>
            <a:noFill/>
            <a:ln w="9525">
              <a:solidFill>
                <a:srgbClr val="FFCCCC"/>
              </a:solidFill>
              <a:round/>
              <a:headEnd/>
              <a:tailEnd/>
            </a:ln>
          </p:spPr>
          <p:txBody>
            <a:bodyPr/>
            <a:lstStyle/>
            <a:p>
              <a:endParaRPr lang="en-US"/>
            </a:p>
          </p:txBody>
        </p:sp>
        <p:sp>
          <p:nvSpPr>
            <p:cNvPr id="126992"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6993"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26994" name="Line 16"/>
            <p:cNvSpPr>
              <a:spLocks noChangeShapeType="1"/>
            </p:cNvSpPr>
            <p:nvPr/>
          </p:nvSpPr>
          <p:spPr bwMode="auto">
            <a:xfrm>
              <a:off x="1474" y="1526"/>
              <a:ext cx="227" cy="453"/>
            </a:xfrm>
            <a:prstGeom prst="line">
              <a:avLst/>
            </a:prstGeom>
            <a:noFill/>
            <a:ln w="38100">
              <a:solidFill>
                <a:srgbClr val="FF0000"/>
              </a:solidFill>
              <a:round/>
              <a:headEnd/>
              <a:tailEnd/>
            </a:ln>
          </p:spPr>
          <p:txBody>
            <a:bodyPr/>
            <a:lstStyle/>
            <a:p>
              <a:endParaRPr lang="en-US"/>
            </a:p>
          </p:txBody>
        </p:sp>
        <p:sp>
          <p:nvSpPr>
            <p:cNvPr id="126995" name="Line 17"/>
            <p:cNvSpPr>
              <a:spLocks noChangeShapeType="1"/>
            </p:cNvSpPr>
            <p:nvPr/>
          </p:nvSpPr>
          <p:spPr bwMode="auto">
            <a:xfrm flipV="1">
              <a:off x="1292" y="2251"/>
              <a:ext cx="363" cy="318"/>
            </a:xfrm>
            <a:prstGeom prst="line">
              <a:avLst/>
            </a:prstGeom>
            <a:noFill/>
            <a:ln w="9525">
              <a:solidFill>
                <a:srgbClr val="FFCCCC"/>
              </a:solidFill>
              <a:round/>
              <a:headEnd/>
              <a:tailEnd/>
            </a:ln>
          </p:spPr>
          <p:txBody>
            <a:bodyPr/>
            <a:lstStyle/>
            <a:p>
              <a:endParaRPr lang="en-US"/>
            </a:p>
          </p:txBody>
        </p:sp>
        <p:sp>
          <p:nvSpPr>
            <p:cNvPr id="126996" name="Line 18"/>
            <p:cNvSpPr>
              <a:spLocks noChangeShapeType="1"/>
            </p:cNvSpPr>
            <p:nvPr/>
          </p:nvSpPr>
          <p:spPr bwMode="auto">
            <a:xfrm>
              <a:off x="1519" y="1390"/>
              <a:ext cx="1043" cy="408"/>
            </a:xfrm>
            <a:prstGeom prst="line">
              <a:avLst/>
            </a:prstGeom>
            <a:noFill/>
            <a:ln w="9525">
              <a:solidFill>
                <a:srgbClr val="FF0000"/>
              </a:solidFill>
              <a:round/>
              <a:headEnd/>
              <a:tailEnd/>
            </a:ln>
          </p:spPr>
          <p:txBody>
            <a:bodyPr/>
            <a:lstStyle/>
            <a:p>
              <a:endParaRPr lang="en-US"/>
            </a:p>
          </p:txBody>
        </p:sp>
        <p:sp>
          <p:nvSpPr>
            <p:cNvPr id="126997" name="Line 19"/>
            <p:cNvSpPr>
              <a:spLocks noChangeShapeType="1"/>
            </p:cNvSpPr>
            <p:nvPr/>
          </p:nvSpPr>
          <p:spPr bwMode="auto">
            <a:xfrm flipV="1">
              <a:off x="1927" y="1979"/>
              <a:ext cx="590" cy="136"/>
            </a:xfrm>
            <a:prstGeom prst="line">
              <a:avLst/>
            </a:prstGeom>
            <a:noFill/>
            <a:ln w="9525">
              <a:solidFill>
                <a:srgbClr val="FFCCCC"/>
              </a:solidFill>
              <a:round/>
              <a:headEnd/>
              <a:tailEnd/>
            </a:ln>
          </p:spPr>
          <p:txBody>
            <a:bodyPr/>
            <a:lstStyle/>
            <a:p>
              <a:endParaRPr lang="en-US"/>
            </a:p>
          </p:txBody>
        </p:sp>
        <p:sp>
          <p:nvSpPr>
            <p:cNvPr id="126998" name="Line 20"/>
            <p:cNvSpPr>
              <a:spLocks noChangeShapeType="1"/>
            </p:cNvSpPr>
            <p:nvPr/>
          </p:nvSpPr>
          <p:spPr bwMode="auto">
            <a:xfrm>
              <a:off x="1837" y="2297"/>
              <a:ext cx="226" cy="544"/>
            </a:xfrm>
            <a:prstGeom prst="line">
              <a:avLst/>
            </a:prstGeom>
            <a:noFill/>
            <a:ln w="38100">
              <a:solidFill>
                <a:srgbClr val="FF0000"/>
              </a:solidFill>
              <a:round/>
              <a:headEnd/>
              <a:tailEnd/>
            </a:ln>
          </p:spPr>
          <p:txBody>
            <a:bodyPr/>
            <a:lstStyle/>
            <a:p>
              <a:endParaRPr lang="en-US"/>
            </a:p>
          </p:txBody>
        </p:sp>
        <p:sp>
          <p:nvSpPr>
            <p:cNvPr id="126999" name="Line 21"/>
            <p:cNvSpPr>
              <a:spLocks noChangeShapeType="1"/>
            </p:cNvSpPr>
            <p:nvPr/>
          </p:nvSpPr>
          <p:spPr bwMode="auto">
            <a:xfrm flipV="1">
              <a:off x="2200" y="2025"/>
              <a:ext cx="408" cy="816"/>
            </a:xfrm>
            <a:prstGeom prst="line">
              <a:avLst/>
            </a:prstGeom>
            <a:noFill/>
            <a:ln w="12700" cmpd="sng">
              <a:solidFill>
                <a:srgbClr val="FF0000"/>
              </a:solidFill>
              <a:round/>
              <a:headEnd/>
              <a:tailEnd/>
            </a:ln>
          </p:spPr>
          <p:txBody>
            <a:bodyPr/>
            <a:lstStyle/>
            <a:p>
              <a:endParaRPr lang="en-US"/>
            </a:p>
          </p:txBody>
        </p:sp>
        <p:sp>
          <p:nvSpPr>
            <p:cNvPr id="127000" name="Line 22"/>
            <p:cNvSpPr>
              <a:spLocks noChangeShapeType="1"/>
            </p:cNvSpPr>
            <p:nvPr/>
          </p:nvSpPr>
          <p:spPr bwMode="auto">
            <a:xfrm>
              <a:off x="2290" y="3068"/>
              <a:ext cx="545" cy="317"/>
            </a:xfrm>
            <a:prstGeom prst="line">
              <a:avLst/>
            </a:prstGeom>
            <a:noFill/>
            <a:ln w="9525">
              <a:solidFill>
                <a:srgbClr val="FF0000"/>
              </a:solidFill>
              <a:round/>
              <a:headEnd/>
              <a:tailEnd/>
            </a:ln>
          </p:spPr>
          <p:txBody>
            <a:bodyPr/>
            <a:lstStyle/>
            <a:p>
              <a:endParaRPr lang="en-US"/>
            </a:p>
          </p:txBody>
        </p:sp>
        <p:sp>
          <p:nvSpPr>
            <p:cNvPr id="127001"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27002" name="Line 24"/>
            <p:cNvSpPr>
              <a:spLocks noChangeShapeType="1"/>
            </p:cNvSpPr>
            <p:nvPr/>
          </p:nvSpPr>
          <p:spPr bwMode="auto">
            <a:xfrm flipH="1">
              <a:off x="1020" y="2796"/>
              <a:ext cx="136" cy="589"/>
            </a:xfrm>
            <a:prstGeom prst="line">
              <a:avLst/>
            </a:prstGeom>
            <a:noFill/>
            <a:ln w="9525">
              <a:solidFill>
                <a:srgbClr val="FF0000"/>
              </a:solidFill>
              <a:round/>
              <a:headEnd/>
              <a:tailEnd/>
            </a:ln>
          </p:spPr>
          <p:txBody>
            <a:bodyPr/>
            <a:lstStyle/>
            <a:p>
              <a:endParaRPr lang="en-US"/>
            </a:p>
          </p:txBody>
        </p:sp>
        <p:sp>
          <p:nvSpPr>
            <p:cNvPr id="127003" name="Line 25"/>
            <p:cNvSpPr>
              <a:spLocks noChangeShapeType="1"/>
            </p:cNvSpPr>
            <p:nvPr/>
          </p:nvSpPr>
          <p:spPr bwMode="auto">
            <a:xfrm>
              <a:off x="1292" y="2750"/>
              <a:ext cx="681" cy="182"/>
            </a:xfrm>
            <a:prstGeom prst="line">
              <a:avLst/>
            </a:prstGeom>
            <a:noFill/>
            <a:ln w="9525">
              <a:solidFill>
                <a:srgbClr val="FFCCCC"/>
              </a:solidFill>
              <a:round/>
              <a:headEnd/>
              <a:tailEnd/>
            </a:ln>
          </p:spPr>
          <p:txBody>
            <a:bodyPr/>
            <a:lstStyle/>
            <a:p>
              <a:endParaRPr lang="en-US"/>
            </a:p>
          </p:txBody>
        </p:sp>
        <p:sp>
          <p:nvSpPr>
            <p:cNvPr id="127004" name="Line 26"/>
            <p:cNvSpPr>
              <a:spLocks noChangeShapeType="1"/>
            </p:cNvSpPr>
            <p:nvPr/>
          </p:nvSpPr>
          <p:spPr bwMode="auto">
            <a:xfrm flipV="1">
              <a:off x="1111" y="3113"/>
              <a:ext cx="907" cy="363"/>
            </a:xfrm>
            <a:prstGeom prst="line">
              <a:avLst/>
            </a:prstGeom>
            <a:noFill/>
            <a:ln w="9525">
              <a:solidFill>
                <a:srgbClr val="FF0000"/>
              </a:solidFill>
              <a:round/>
              <a:headEnd/>
              <a:tailEnd/>
            </a:ln>
          </p:spPr>
          <p:txBody>
            <a:bodyPr/>
            <a:lstStyle/>
            <a:p>
              <a:endParaRPr lang="en-US"/>
            </a:p>
          </p:txBody>
        </p:sp>
        <p:sp>
          <p:nvSpPr>
            <p:cNvPr id="127005"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27006"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27007"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7008"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7009"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7010"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7011"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7012"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7013"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7014"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7015"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7016"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7017"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7018"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27019"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dirty="0">
                  <a:solidFill>
                    <a:srgbClr val="FF0000"/>
                  </a:solidFill>
                </a:rPr>
                <a:t>1</a:t>
              </a:r>
            </a:p>
          </p:txBody>
        </p:sp>
        <p:sp>
          <p:nvSpPr>
            <p:cNvPr id="127020"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7021"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26979"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6980" name="Text Box 45"/>
          <p:cNvSpPr txBox="1">
            <a:spLocks noChangeArrowheads="1"/>
          </p:cNvSpPr>
          <p:nvPr/>
        </p:nvSpPr>
        <p:spPr bwMode="auto">
          <a:xfrm>
            <a:off x="4695825" y="2127250"/>
            <a:ext cx="2032000" cy="396875"/>
          </a:xfrm>
          <a:prstGeom prst="rect">
            <a:avLst/>
          </a:prstGeom>
          <a:noFill/>
          <a:ln w="9525">
            <a:noFill/>
            <a:miter lim="800000"/>
            <a:headEnd/>
            <a:tailEnd/>
          </a:ln>
        </p:spPr>
        <p:txBody>
          <a:bodyPr wrap="none">
            <a:spAutoFit/>
          </a:bodyPr>
          <a:lstStyle/>
          <a:p>
            <a:r>
              <a:rPr lang="en-US" sz="2000">
                <a:solidFill>
                  <a:srgbClr val="9900FF"/>
                </a:solidFill>
              </a:rPr>
              <a:t>O = {0,1, 2, 3, 7}</a:t>
            </a:r>
          </a:p>
        </p:txBody>
      </p:sp>
      <p:sp>
        <p:nvSpPr>
          <p:cNvPr id="126981" name="Text Box 46"/>
          <p:cNvSpPr txBox="1">
            <a:spLocks noChangeArrowheads="1"/>
          </p:cNvSpPr>
          <p:nvPr/>
        </p:nvSpPr>
        <p:spPr bwMode="auto">
          <a:xfrm>
            <a:off x="4859338" y="2587625"/>
            <a:ext cx="3744912" cy="581025"/>
          </a:xfrm>
          <a:prstGeom prst="rect">
            <a:avLst/>
          </a:prstGeom>
          <a:noFill/>
          <a:ln w="9525">
            <a:noFill/>
            <a:miter lim="800000"/>
            <a:headEnd/>
            <a:tailEnd/>
          </a:ln>
        </p:spPr>
        <p:txBody>
          <a:bodyPr>
            <a:spAutoFit/>
          </a:bodyPr>
          <a:lstStyle/>
          <a:p>
            <a:r>
              <a:rPr lang="en-US" sz="1600" dirty="0">
                <a:solidFill>
                  <a:srgbClr val="9900FF"/>
                </a:solidFill>
              </a:rPr>
              <a:t>S = </a:t>
            </a:r>
            <a:r>
              <a:rPr lang="en-US" sz="1600" dirty="0">
                <a:solidFill>
                  <a:srgbClr val="9900FF"/>
                </a:solidFill>
                <a:sym typeface="Wingdings" pitchFamily="2" charset="2"/>
              </a:rPr>
              <a:t>{0, 5}, </a:t>
            </a:r>
            <a:r>
              <a:rPr lang="en-US" sz="1600" dirty="0">
                <a:solidFill>
                  <a:srgbClr val="FFCCCC"/>
                </a:solidFill>
                <a:sym typeface="Wingdings" pitchFamily="2" charset="2"/>
              </a:rPr>
              <a:t>{2, 1},</a:t>
            </a:r>
            <a:r>
              <a:rPr lang="en-US" sz="1600" dirty="0">
                <a:solidFill>
                  <a:srgbClr val="9900FF"/>
                </a:solidFill>
                <a:sym typeface="Wingdings" pitchFamily="2" charset="2"/>
              </a:rPr>
              <a:t> {2, 5}, </a:t>
            </a:r>
            <a:r>
              <a:rPr lang="en-US" sz="1600" dirty="0">
                <a:solidFill>
                  <a:srgbClr val="FFCCCC"/>
                </a:solidFill>
                <a:sym typeface="Wingdings" pitchFamily="2" charset="2"/>
              </a:rPr>
              <a:t>{2, 3}, {2, 7},</a:t>
            </a:r>
            <a:r>
              <a:rPr lang="en-US" sz="1600" dirty="0">
                <a:solidFill>
                  <a:srgbClr val="9900FF"/>
                </a:solidFill>
                <a:sym typeface="Wingdings" pitchFamily="2" charset="2"/>
              </a:rPr>
              <a:t> {1, 4}, </a:t>
            </a:r>
            <a:r>
              <a:rPr lang="en-US" sz="1600" dirty="0">
                <a:solidFill>
                  <a:srgbClr val="FFCCCC"/>
                </a:solidFill>
                <a:sym typeface="Wingdings" pitchFamily="2" charset="2"/>
              </a:rPr>
              <a:t>{3, 4},</a:t>
            </a:r>
            <a:r>
              <a:rPr lang="en-US" sz="1600" dirty="0">
                <a:solidFill>
                  <a:srgbClr val="9900FF"/>
                </a:solidFill>
                <a:sym typeface="Wingdings" pitchFamily="2" charset="2"/>
              </a:rPr>
              <a:t> </a:t>
            </a:r>
            <a:r>
              <a:rPr lang="en-US" sz="1600" dirty="0">
                <a:solidFill>
                  <a:srgbClr val="7D31B5"/>
                </a:solidFill>
                <a:sym typeface="Wingdings" pitchFamily="2" charset="2"/>
              </a:rPr>
              <a:t>{7, 4}</a:t>
            </a:r>
            <a:r>
              <a:rPr lang="en-US" sz="1600" dirty="0">
                <a:solidFill>
                  <a:srgbClr val="9900FF"/>
                </a:solidFill>
                <a:sym typeface="Wingdings" pitchFamily="2" charset="2"/>
              </a:rPr>
              <a:t>, {7, 5}, {7,6}</a:t>
            </a:r>
            <a:endParaRPr lang="en-US" sz="1600" dirty="0">
              <a:solidFill>
                <a:srgbClr val="9900FF"/>
              </a:solidFill>
            </a:endParaRPr>
          </a:p>
        </p:txBody>
      </p:sp>
      <p:sp>
        <p:nvSpPr>
          <p:cNvPr id="2" name="Date Placeholder 1"/>
          <p:cNvSpPr>
            <a:spLocks noGrp="1"/>
          </p:cNvSpPr>
          <p:nvPr>
            <p:ph type="dt" sz="half" idx="10"/>
          </p:nvPr>
        </p:nvSpPr>
        <p:spPr/>
        <p:txBody>
          <a:bodyPr/>
          <a:lstStyle/>
          <a:p>
            <a:fld id="{2D72D70F-B1C8-EF41-892F-082B42A6A807}"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103</a:t>
            </a:fld>
            <a:endParaRPr lang="en-US" dirty="0"/>
          </a:p>
        </p:txBody>
      </p:sp>
    </p:spTree>
    <p:extLst>
      <p:ext uri="{BB962C8B-B14F-4D97-AF65-F5344CB8AC3E}">
        <p14:creationId xmlns:p14="http://schemas.microsoft.com/office/powerpoint/2010/main" val="1574647754"/>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6978" name="Group 3"/>
          <p:cNvGrpSpPr>
            <a:grpSpLocks/>
          </p:cNvGrpSpPr>
          <p:nvPr/>
        </p:nvGrpSpPr>
        <p:grpSpPr bwMode="auto">
          <a:xfrm>
            <a:off x="250825" y="1916113"/>
            <a:ext cx="4464050" cy="3816350"/>
            <a:chOff x="340" y="1253"/>
            <a:chExt cx="2812" cy="2404"/>
          </a:xfrm>
        </p:grpSpPr>
        <p:sp>
          <p:nvSpPr>
            <p:cNvPr id="126982" name="Oval 11"/>
            <p:cNvSpPr>
              <a:spLocks noChangeArrowheads="1"/>
            </p:cNvSpPr>
            <p:nvPr/>
          </p:nvSpPr>
          <p:spPr bwMode="auto">
            <a:xfrm>
              <a:off x="2835" y="3295"/>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6</a:t>
              </a:r>
            </a:p>
          </p:txBody>
        </p:sp>
        <p:sp>
          <p:nvSpPr>
            <p:cNvPr id="126983"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6984" name="Oval 5"/>
            <p:cNvSpPr>
              <a:spLocks noChangeArrowheads="1"/>
            </p:cNvSpPr>
            <p:nvPr/>
          </p:nvSpPr>
          <p:spPr bwMode="auto">
            <a:xfrm>
              <a:off x="1202" y="1253"/>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1</a:t>
              </a:r>
            </a:p>
          </p:txBody>
        </p:sp>
        <p:sp>
          <p:nvSpPr>
            <p:cNvPr id="126985" name="Oval 6"/>
            <p:cNvSpPr>
              <a:spLocks noChangeArrowheads="1"/>
            </p:cNvSpPr>
            <p:nvPr/>
          </p:nvSpPr>
          <p:spPr bwMode="auto">
            <a:xfrm>
              <a:off x="1610" y="1979"/>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3</a:t>
              </a:r>
            </a:p>
          </p:txBody>
        </p:sp>
        <p:sp>
          <p:nvSpPr>
            <p:cNvPr id="126986"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26987" name="Oval 8"/>
            <p:cNvSpPr>
              <a:spLocks noChangeArrowheads="1"/>
            </p:cNvSpPr>
            <p:nvPr/>
          </p:nvSpPr>
          <p:spPr bwMode="auto">
            <a:xfrm>
              <a:off x="793" y="3340"/>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5</a:t>
              </a:r>
            </a:p>
          </p:txBody>
        </p:sp>
        <p:sp>
          <p:nvSpPr>
            <p:cNvPr id="126988" name="Oval 9"/>
            <p:cNvSpPr>
              <a:spLocks noChangeArrowheads="1"/>
            </p:cNvSpPr>
            <p:nvPr/>
          </p:nvSpPr>
          <p:spPr bwMode="auto">
            <a:xfrm>
              <a:off x="1973" y="2841"/>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7</a:t>
              </a:r>
            </a:p>
          </p:txBody>
        </p:sp>
        <p:sp>
          <p:nvSpPr>
            <p:cNvPr id="126989" name="Oval 10"/>
            <p:cNvSpPr>
              <a:spLocks noChangeArrowheads="1"/>
            </p:cNvSpPr>
            <p:nvPr/>
          </p:nvSpPr>
          <p:spPr bwMode="auto">
            <a:xfrm>
              <a:off x="2517" y="1752"/>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4</a:t>
              </a:r>
            </a:p>
          </p:txBody>
        </p:sp>
        <p:sp>
          <p:nvSpPr>
            <p:cNvPr id="126990" name="Line 12"/>
            <p:cNvSpPr>
              <a:spLocks noChangeShapeType="1"/>
            </p:cNvSpPr>
            <p:nvPr/>
          </p:nvSpPr>
          <p:spPr bwMode="auto">
            <a:xfrm flipV="1">
              <a:off x="612" y="1480"/>
              <a:ext cx="590" cy="363"/>
            </a:xfrm>
            <a:prstGeom prst="line">
              <a:avLst/>
            </a:prstGeom>
            <a:noFill/>
            <a:ln w="38100">
              <a:solidFill>
                <a:srgbClr val="FF0000"/>
              </a:solidFill>
              <a:round/>
              <a:headEnd/>
              <a:tailEnd/>
            </a:ln>
          </p:spPr>
          <p:txBody>
            <a:bodyPr/>
            <a:lstStyle/>
            <a:p>
              <a:endParaRPr lang="en-US"/>
            </a:p>
          </p:txBody>
        </p:sp>
        <p:sp>
          <p:nvSpPr>
            <p:cNvPr id="126991" name="Line 13"/>
            <p:cNvSpPr>
              <a:spLocks noChangeShapeType="1"/>
            </p:cNvSpPr>
            <p:nvPr/>
          </p:nvSpPr>
          <p:spPr bwMode="auto">
            <a:xfrm flipH="1">
              <a:off x="1202" y="1571"/>
              <a:ext cx="136" cy="907"/>
            </a:xfrm>
            <a:prstGeom prst="line">
              <a:avLst/>
            </a:prstGeom>
            <a:noFill/>
            <a:ln w="9525">
              <a:solidFill>
                <a:srgbClr val="FFCCCC"/>
              </a:solidFill>
              <a:round/>
              <a:headEnd/>
              <a:tailEnd/>
            </a:ln>
          </p:spPr>
          <p:txBody>
            <a:bodyPr/>
            <a:lstStyle/>
            <a:p>
              <a:endParaRPr lang="en-US"/>
            </a:p>
          </p:txBody>
        </p:sp>
        <p:sp>
          <p:nvSpPr>
            <p:cNvPr id="126992"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6993"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26994" name="Line 16"/>
            <p:cNvSpPr>
              <a:spLocks noChangeShapeType="1"/>
            </p:cNvSpPr>
            <p:nvPr/>
          </p:nvSpPr>
          <p:spPr bwMode="auto">
            <a:xfrm>
              <a:off x="1474" y="1526"/>
              <a:ext cx="227" cy="453"/>
            </a:xfrm>
            <a:prstGeom prst="line">
              <a:avLst/>
            </a:prstGeom>
            <a:noFill/>
            <a:ln w="38100">
              <a:solidFill>
                <a:srgbClr val="FF0000"/>
              </a:solidFill>
              <a:round/>
              <a:headEnd/>
              <a:tailEnd/>
            </a:ln>
          </p:spPr>
          <p:txBody>
            <a:bodyPr/>
            <a:lstStyle/>
            <a:p>
              <a:endParaRPr lang="en-US"/>
            </a:p>
          </p:txBody>
        </p:sp>
        <p:sp>
          <p:nvSpPr>
            <p:cNvPr id="126995" name="Line 17"/>
            <p:cNvSpPr>
              <a:spLocks noChangeShapeType="1"/>
            </p:cNvSpPr>
            <p:nvPr/>
          </p:nvSpPr>
          <p:spPr bwMode="auto">
            <a:xfrm flipV="1">
              <a:off x="1292" y="2251"/>
              <a:ext cx="363" cy="318"/>
            </a:xfrm>
            <a:prstGeom prst="line">
              <a:avLst/>
            </a:prstGeom>
            <a:noFill/>
            <a:ln w="9525">
              <a:solidFill>
                <a:srgbClr val="FFCCCC"/>
              </a:solidFill>
              <a:round/>
              <a:headEnd/>
              <a:tailEnd/>
            </a:ln>
          </p:spPr>
          <p:txBody>
            <a:bodyPr/>
            <a:lstStyle/>
            <a:p>
              <a:endParaRPr lang="en-US"/>
            </a:p>
          </p:txBody>
        </p:sp>
        <p:sp>
          <p:nvSpPr>
            <p:cNvPr id="126996" name="Line 18"/>
            <p:cNvSpPr>
              <a:spLocks noChangeShapeType="1"/>
            </p:cNvSpPr>
            <p:nvPr/>
          </p:nvSpPr>
          <p:spPr bwMode="auto">
            <a:xfrm>
              <a:off x="1519" y="1390"/>
              <a:ext cx="1043" cy="408"/>
            </a:xfrm>
            <a:prstGeom prst="line">
              <a:avLst/>
            </a:prstGeom>
            <a:noFill/>
            <a:ln w="9525">
              <a:solidFill>
                <a:srgbClr val="FF0000"/>
              </a:solidFill>
              <a:round/>
              <a:headEnd/>
              <a:tailEnd/>
            </a:ln>
          </p:spPr>
          <p:txBody>
            <a:bodyPr/>
            <a:lstStyle/>
            <a:p>
              <a:endParaRPr lang="en-US"/>
            </a:p>
          </p:txBody>
        </p:sp>
        <p:sp>
          <p:nvSpPr>
            <p:cNvPr id="126997" name="Line 19"/>
            <p:cNvSpPr>
              <a:spLocks noChangeShapeType="1"/>
            </p:cNvSpPr>
            <p:nvPr/>
          </p:nvSpPr>
          <p:spPr bwMode="auto">
            <a:xfrm flipV="1">
              <a:off x="1927" y="1979"/>
              <a:ext cx="590" cy="136"/>
            </a:xfrm>
            <a:prstGeom prst="line">
              <a:avLst/>
            </a:prstGeom>
            <a:noFill/>
            <a:ln w="9525">
              <a:solidFill>
                <a:srgbClr val="FFCCCC"/>
              </a:solidFill>
              <a:round/>
              <a:headEnd/>
              <a:tailEnd/>
            </a:ln>
          </p:spPr>
          <p:txBody>
            <a:bodyPr/>
            <a:lstStyle/>
            <a:p>
              <a:endParaRPr lang="en-US"/>
            </a:p>
          </p:txBody>
        </p:sp>
        <p:sp>
          <p:nvSpPr>
            <p:cNvPr id="126998" name="Line 20"/>
            <p:cNvSpPr>
              <a:spLocks noChangeShapeType="1"/>
            </p:cNvSpPr>
            <p:nvPr/>
          </p:nvSpPr>
          <p:spPr bwMode="auto">
            <a:xfrm>
              <a:off x="1837" y="2297"/>
              <a:ext cx="226" cy="544"/>
            </a:xfrm>
            <a:prstGeom prst="line">
              <a:avLst/>
            </a:prstGeom>
            <a:noFill/>
            <a:ln w="38100">
              <a:solidFill>
                <a:srgbClr val="FF0000"/>
              </a:solidFill>
              <a:round/>
              <a:headEnd/>
              <a:tailEnd/>
            </a:ln>
          </p:spPr>
          <p:txBody>
            <a:bodyPr/>
            <a:lstStyle/>
            <a:p>
              <a:endParaRPr lang="en-US"/>
            </a:p>
          </p:txBody>
        </p:sp>
        <p:sp>
          <p:nvSpPr>
            <p:cNvPr id="126999" name="Line 21"/>
            <p:cNvSpPr>
              <a:spLocks noChangeShapeType="1"/>
            </p:cNvSpPr>
            <p:nvPr/>
          </p:nvSpPr>
          <p:spPr bwMode="auto">
            <a:xfrm flipV="1">
              <a:off x="2200" y="2025"/>
              <a:ext cx="408" cy="816"/>
            </a:xfrm>
            <a:prstGeom prst="line">
              <a:avLst/>
            </a:prstGeom>
            <a:noFill/>
            <a:ln w="38100">
              <a:solidFill>
                <a:srgbClr val="FF0000"/>
              </a:solidFill>
              <a:round/>
              <a:headEnd/>
              <a:tailEnd/>
            </a:ln>
          </p:spPr>
          <p:txBody>
            <a:bodyPr/>
            <a:lstStyle/>
            <a:p>
              <a:endParaRPr lang="en-US"/>
            </a:p>
          </p:txBody>
        </p:sp>
        <p:sp>
          <p:nvSpPr>
            <p:cNvPr id="127000" name="Line 22"/>
            <p:cNvSpPr>
              <a:spLocks noChangeShapeType="1"/>
            </p:cNvSpPr>
            <p:nvPr/>
          </p:nvSpPr>
          <p:spPr bwMode="auto">
            <a:xfrm>
              <a:off x="2290" y="3068"/>
              <a:ext cx="545" cy="317"/>
            </a:xfrm>
            <a:prstGeom prst="line">
              <a:avLst/>
            </a:prstGeom>
            <a:noFill/>
            <a:ln w="9525">
              <a:solidFill>
                <a:srgbClr val="FF0000"/>
              </a:solidFill>
              <a:round/>
              <a:headEnd/>
              <a:tailEnd/>
            </a:ln>
          </p:spPr>
          <p:txBody>
            <a:bodyPr/>
            <a:lstStyle/>
            <a:p>
              <a:endParaRPr lang="en-US"/>
            </a:p>
          </p:txBody>
        </p:sp>
        <p:sp>
          <p:nvSpPr>
            <p:cNvPr id="127001"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27002" name="Line 24"/>
            <p:cNvSpPr>
              <a:spLocks noChangeShapeType="1"/>
            </p:cNvSpPr>
            <p:nvPr/>
          </p:nvSpPr>
          <p:spPr bwMode="auto">
            <a:xfrm flipH="1">
              <a:off x="1020" y="2796"/>
              <a:ext cx="136" cy="589"/>
            </a:xfrm>
            <a:prstGeom prst="line">
              <a:avLst/>
            </a:prstGeom>
            <a:noFill/>
            <a:ln w="9525">
              <a:solidFill>
                <a:srgbClr val="FF0000"/>
              </a:solidFill>
              <a:round/>
              <a:headEnd/>
              <a:tailEnd/>
            </a:ln>
          </p:spPr>
          <p:txBody>
            <a:bodyPr/>
            <a:lstStyle/>
            <a:p>
              <a:endParaRPr lang="en-US"/>
            </a:p>
          </p:txBody>
        </p:sp>
        <p:sp>
          <p:nvSpPr>
            <p:cNvPr id="127003" name="Line 25"/>
            <p:cNvSpPr>
              <a:spLocks noChangeShapeType="1"/>
            </p:cNvSpPr>
            <p:nvPr/>
          </p:nvSpPr>
          <p:spPr bwMode="auto">
            <a:xfrm>
              <a:off x="1292" y="2750"/>
              <a:ext cx="681" cy="182"/>
            </a:xfrm>
            <a:prstGeom prst="line">
              <a:avLst/>
            </a:prstGeom>
            <a:noFill/>
            <a:ln w="9525">
              <a:solidFill>
                <a:srgbClr val="FFCCCC"/>
              </a:solidFill>
              <a:round/>
              <a:headEnd/>
              <a:tailEnd/>
            </a:ln>
          </p:spPr>
          <p:txBody>
            <a:bodyPr/>
            <a:lstStyle/>
            <a:p>
              <a:endParaRPr lang="en-US"/>
            </a:p>
          </p:txBody>
        </p:sp>
        <p:sp>
          <p:nvSpPr>
            <p:cNvPr id="127004" name="Line 26"/>
            <p:cNvSpPr>
              <a:spLocks noChangeShapeType="1"/>
            </p:cNvSpPr>
            <p:nvPr/>
          </p:nvSpPr>
          <p:spPr bwMode="auto">
            <a:xfrm flipV="1">
              <a:off x="1111" y="3113"/>
              <a:ext cx="907" cy="363"/>
            </a:xfrm>
            <a:prstGeom prst="line">
              <a:avLst/>
            </a:prstGeom>
            <a:noFill/>
            <a:ln w="9525">
              <a:solidFill>
                <a:srgbClr val="FF0000"/>
              </a:solidFill>
              <a:round/>
              <a:headEnd/>
              <a:tailEnd/>
            </a:ln>
          </p:spPr>
          <p:txBody>
            <a:bodyPr/>
            <a:lstStyle/>
            <a:p>
              <a:endParaRPr lang="en-US"/>
            </a:p>
          </p:txBody>
        </p:sp>
        <p:sp>
          <p:nvSpPr>
            <p:cNvPr id="127005"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27006"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27007"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7008"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7009"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7010"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7011"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7012"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7013"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7014"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7015"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7016"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7017"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7018"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27019"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27020"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dirty="0">
                  <a:solidFill>
                    <a:srgbClr val="FF0000"/>
                  </a:solidFill>
                </a:rPr>
                <a:t>1</a:t>
              </a:r>
            </a:p>
          </p:txBody>
        </p:sp>
        <p:sp>
          <p:nvSpPr>
            <p:cNvPr id="127021"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26979"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6980" name="Text Box 45"/>
          <p:cNvSpPr txBox="1">
            <a:spLocks noChangeArrowheads="1"/>
          </p:cNvSpPr>
          <p:nvPr/>
        </p:nvSpPr>
        <p:spPr bwMode="auto">
          <a:xfrm>
            <a:off x="4695825" y="2127250"/>
            <a:ext cx="2032000" cy="396875"/>
          </a:xfrm>
          <a:prstGeom prst="rect">
            <a:avLst/>
          </a:prstGeom>
          <a:noFill/>
          <a:ln w="9525">
            <a:noFill/>
            <a:miter lim="800000"/>
            <a:headEnd/>
            <a:tailEnd/>
          </a:ln>
        </p:spPr>
        <p:txBody>
          <a:bodyPr wrap="none">
            <a:spAutoFit/>
          </a:bodyPr>
          <a:lstStyle/>
          <a:p>
            <a:r>
              <a:rPr lang="en-US" sz="2000">
                <a:solidFill>
                  <a:srgbClr val="9900FF"/>
                </a:solidFill>
              </a:rPr>
              <a:t>O = {0,1, 2, 3, 7}</a:t>
            </a:r>
          </a:p>
        </p:txBody>
      </p:sp>
      <p:sp>
        <p:nvSpPr>
          <p:cNvPr id="126981" name="Text Box 46"/>
          <p:cNvSpPr txBox="1">
            <a:spLocks noChangeArrowheads="1"/>
          </p:cNvSpPr>
          <p:nvPr/>
        </p:nvSpPr>
        <p:spPr bwMode="auto">
          <a:xfrm>
            <a:off x="4859338" y="2587625"/>
            <a:ext cx="3744912" cy="581025"/>
          </a:xfrm>
          <a:prstGeom prst="rect">
            <a:avLst/>
          </a:prstGeom>
          <a:noFill/>
          <a:ln w="9525">
            <a:noFill/>
            <a:miter lim="800000"/>
            <a:headEnd/>
            <a:tailEnd/>
          </a:ln>
        </p:spPr>
        <p:txBody>
          <a:bodyPr>
            <a:spAutoFit/>
          </a:bodyPr>
          <a:lstStyle/>
          <a:p>
            <a:r>
              <a:rPr lang="en-US" sz="1600">
                <a:solidFill>
                  <a:srgbClr val="9900FF"/>
                </a:solidFill>
              </a:rPr>
              <a:t>S = </a:t>
            </a:r>
            <a:r>
              <a:rPr lang="en-US" sz="1600">
                <a:solidFill>
                  <a:srgbClr val="9900FF"/>
                </a:solidFill>
                <a:sym typeface="Wingdings" pitchFamily="2" charset="2"/>
              </a:rPr>
              <a:t>{0, 5}, </a:t>
            </a:r>
            <a:r>
              <a:rPr lang="en-US" sz="1600">
                <a:solidFill>
                  <a:srgbClr val="FFCCCC"/>
                </a:solidFill>
                <a:sym typeface="Wingdings" pitchFamily="2" charset="2"/>
              </a:rPr>
              <a:t>{2, 1},</a:t>
            </a:r>
            <a:r>
              <a:rPr lang="en-US" sz="1600">
                <a:solidFill>
                  <a:srgbClr val="9900FF"/>
                </a:solidFill>
                <a:sym typeface="Wingdings" pitchFamily="2" charset="2"/>
              </a:rPr>
              <a:t> {2, 5}, </a:t>
            </a:r>
            <a:r>
              <a:rPr lang="en-US" sz="1600">
                <a:solidFill>
                  <a:srgbClr val="FFCCCC"/>
                </a:solidFill>
                <a:sym typeface="Wingdings" pitchFamily="2" charset="2"/>
              </a:rPr>
              <a:t>{2, 3}, {2, 7},</a:t>
            </a:r>
            <a:r>
              <a:rPr lang="en-US" sz="1600">
                <a:solidFill>
                  <a:srgbClr val="9900FF"/>
                </a:solidFill>
                <a:sym typeface="Wingdings" pitchFamily="2" charset="2"/>
              </a:rPr>
              <a:t> {1, 4}, </a:t>
            </a:r>
            <a:r>
              <a:rPr lang="en-US" sz="1600">
                <a:solidFill>
                  <a:srgbClr val="FFCCCC"/>
                </a:solidFill>
                <a:sym typeface="Wingdings" pitchFamily="2" charset="2"/>
              </a:rPr>
              <a:t>{3, 4},</a:t>
            </a:r>
            <a:r>
              <a:rPr lang="en-US" sz="1600">
                <a:solidFill>
                  <a:srgbClr val="9900FF"/>
                </a:solidFill>
                <a:sym typeface="Wingdings" pitchFamily="2" charset="2"/>
              </a:rPr>
              <a:t> </a:t>
            </a:r>
            <a:r>
              <a:rPr lang="en-US" sz="1600">
                <a:solidFill>
                  <a:srgbClr val="FF0000"/>
                </a:solidFill>
                <a:sym typeface="Wingdings" pitchFamily="2" charset="2"/>
              </a:rPr>
              <a:t>{7, 4}</a:t>
            </a:r>
            <a:r>
              <a:rPr lang="en-US" sz="1600">
                <a:solidFill>
                  <a:srgbClr val="9900FF"/>
                </a:solidFill>
                <a:sym typeface="Wingdings" pitchFamily="2" charset="2"/>
              </a:rPr>
              <a:t>, {7, 5}, {7,6}</a:t>
            </a:r>
            <a:endParaRPr lang="en-US" sz="1600">
              <a:solidFill>
                <a:srgbClr val="9900FF"/>
              </a:solidFill>
            </a:endParaRPr>
          </a:p>
        </p:txBody>
      </p:sp>
      <p:sp>
        <p:nvSpPr>
          <p:cNvPr id="2" name="Date Placeholder 1"/>
          <p:cNvSpPr>
            <a:spLocks noGrp="1"/>
          </p:cNvSpPr>
          <p:nvPr>
            <p:ph type="dt" sz="half" idx="10"/>
          </p:nvPr>
        </p:nvSpPr>
        <p:spPr/>
        <p:txBody>
          <a:bodyPr/>
          <a:lstStyle/>
          <a:p>
            <a:fld id="{2D72D70F-B1C8-EF41-892F-082B42A6A807}"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104</a:t>
            </a:fld>
            <a:endParaRPr lang="en-US" dirty="0"/>
          </a:p>
        </p:txBody>
      </p:sp>
    </p:spTree>
    <p:extLst>
      <p:ext uri="{BB962C8B-B14F-4D97-AF65-F5344CB8AC3E}">
        <p14:creationId xmlns:p14="http://schemas.microsoft.com/office/powerpoint/2010/main" val="1126988045"/>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8002" name="Group 3"/>
          <p:cNvGrpSpPr>
            <a:grpSpLocks/>
          </p:cNvGrpSpPr>
          <p:nvPr/>
        </p:nvGrpSpPr>
        <p:grpSpPr bwMode="auto">
          <a:xfrm>
            <a:off x="250825" y="1916113"/>
            <a:ext cx="4464050" cy="3816350"/>
            <a:chOff x="340" y="1253"/>
            <a:chExt cx="2812" cy="2404"/>
          </a:xfrm>
        </p:grpSpPr>
        <p:sp>
          <p:nvSpPr>
            <p:cNvPr id="128006" name="Oval 11"/>
            <p:cNvSpPr>
              <a:spLocks noChangeArrowheads="1"/>
            </p:cNvSpPr>
            <p:nvPr/>
          </p:nvSpPr>
          <p:spPr bwMode="auto">
            <a:xfrm>
              <a:off x="2835" y="3295"/>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6</a:t>
              </a:r>
            </a:p>
          </p:txBody>
        </p:sp>
        <p:sp>
          <p:nvSpPr>
            <p:cNvPr id="128007"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8008" name="Oval 5"/>
            <p:cNvSpPr>
              <a:spLocks noChangeArrowheads="1"/>
            </p:cNvSpPr>
            <p:nvPr/>
          </p:nvSpPr>
          <p:spPr bwMode="auto">
            <a:xfrm>
              <a:off x="1202" y="1253"/>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1</a:t>
              </a:r>
            </a:p>
          </p:txBody>
        </p:sp>
        <p:sp>
          <p:nvSpPr>
            <p:cNvPr id="128009" name="Oval 6"/>
            <p:cNvSpPr>
              <a:spLocks noChangeArrowheads="1"/>
            </p:cNvSpPr>
            <p:nvPr/>
          </p:nvSpPr>
          <p:spPr bwMode="auto">
            <a:xfrm>
              <a:off x="1610" y="1979"/>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3</a:t>
              </a:r>
            </a:p>
          </p:txBody>
        </p:sp>
        <p:sp>
          <p:nvSpPr>
            <p:cNvPr id="128010"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28011" name="Oval 8"/>
            <p:cNvSpPr>
              <a:spLocks noChangeArrowheads="1"/>
            </p:cNvSpPr>
            <p:nvPr/>
          </p:nvSpPr>
          <p:spPr bwMode="auto">
            <a:xfrm>
              <a:off x="793" y="3340"/>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5</a:t>
              </a:r>
            </a:p>
          </p:txBody>
        </p:sp>
        <p:sp>
          <p:nvSpPr>
            <p:cNvPr id="128012" name="Oval 9"/>
            <p:cNvSpPr>
              <a:spLocks noChangeArrowheads="1"/>
            </p:cNvSpPr>
            <p:nvPr/>
          </p:nvSpPr>
          <p:spPr bwMode="auto">
            <a:xfrm>
              <a:off x="1973" y="2841"/>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7</a:t>
              </a:r>
            </a:p>
          </p:txBody>
        </p:sp>
        <p:sp>
          <p:nvSpPr>
            <p:cNvPr id="128013" name="Oval 10"/>
            <p:cNvSpPr>
              <a:spLocks noChangeArrowheads="1"/>
            </p:cNvSpPr>
            <p:nvPr/>
          </p:nvSpPr>
          <p:spPr bwMode="auto">
            <a:xfrm>
              <a:off x="2517" y="1752"/>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4</a:t>
              </a:r>
            </a:p>
          </p:txBody>
        </p:sp>
        <p:sp>
          <p:nvSpPr>
            <p:cNvPr id="128014" name="Line 12"/>
            <p:cNvSpPr>
              <a:spLocks noChangeShapeType="1"/>
            </p:cNvSpPr>
            <p:nvPr/>
          </p:nvSpPr>
          <p:spPr bwMode="auto">
            <a:xfrm flipV="1">
              <a:off x="612" y="1480"/>
              <a:ext cx="590" cy="363"/>
            </a:xfrm>
            <a:prstGeom prst="line">
              <a:avLst/>
            </a:prstGeom>
            <a:noFill/>
            <a:ln w="38100">
              <a:solidFill>
                <a:srgbClr val="FF0000"/>
              </a:solidFill>
              <a:round/>
              <a:headEnd/>
              <a:tailEnd/>
            </a:ln>
          </p:spPr>
          <p:txBody>
            <a:bodyPr/>
            <a:lstStyle/>
            <a:p>
              <a:endParaRPr lang="en-US"/>
            </a:p>
          </p:txBody>
        </p:sp>
        <p:sp>
          <p:nvSpPr>
            <p:cNvPr id="128015" name="Line 13"/>
            <p:cNvSpPr>
              <a:spLocks noChangeShapeType="1"/>
            </p:cNvSpPr>
            <p:nvPr/>
          </p:nvSpPr>
          <p:spPr bwMode="auto">
            <a:xfrm flipH="1">
              <a:off x="1202" y="1571"/>
              <a:ext cx="136" cy="907"/>
            </a:xfrm>
            <a:prstGeom prst="line">
              <a:avLst/>
            </a:prstGeom>
            <a:noFill/>
            <a:ln w="9525">
              <a:solidFill>
                <a:srgbClr val="FFCCCC"/>
              </a:solidFill>
              <a:round/>
              <a:headEnd/>
              <a:tailEnd/>
            </a:ln>
          </p:spPr>
          <p:txBody>
            <a:bodyPr/>
            <a:lstStyle/>
            <a:p>
              <a:endParaRPr lang="en-US"/>
            </a:p>
          </p:txBody>
        </p:sp>
        <p:sp>
          <p:nvSpPr>
            <p:cNvPr id="128016"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8017"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28018" name="Line 16"/>
            <p:cNvSpPr>
              <a:spLocks noChangeShapeType="1"/>
            </p:cNvSpPr>
            <p:nvPr/>
          </p:nvSpPr>
          <p:spPr bwMode="auto">
            <a:xfrm>
              <a:off x="1474" y="1526"/>
              <a:ext cx="227" cy="453"/>
            </a:xfrm>
            <a:prstGeom prst="line">
              <a:avLst/>
            </a:prstGeom>
            <a:noFill/>
            <a:ln w="38100">
              <a:solidFill>
                <a:srgbClr val="FF0000"/>
              </a:solidFill>
              <a:round/>
              <a:headEnd/>
              <a:tailEnd/>
            </a:ln>
          </p:spPr>
          <p:txBody>
            <a:bodyPr/>
            <a:lstStyle/>
            <a:p>
              <a:endParaRPr lang="en-US"/>
            </a:p>
          </p:txBody>
        </p:sp>
        <p:sp>
          <p:nvSpPr>
            <p:cNvPr id="128019" name="Line 17"/>
            <p:cNvSpPr>
              <a:spLocks noChangeShapeType="1"/>
            </p:cNvSpPr>
            <p:nvPr/>
          </p:nvSpPr>
          <p:spPr bwMode="auto">
            <a:xfrm flipV="1">
              <a:off x="1292" y="2251"/>
              <a:ext cx="363" cy="318"/>
            </a:xfrm>
            <a:prstGeom prst="line">
              <a:avLst/>
            </a:prstGeom>
            <a:noFill/>
            <a:ln w="9525">
              <a:solidFill>
                <a:srgbClr val="FFCCCC"/>
              </a:solidFill>
              <a:round/>
              <a:headEnd/>
              <a:tailEnd/>
            </a:ln>
          </p:spPr>
          <p:txBody>
            <a:bodyPr/>
            <a:lstStyle/>
            <a:p>
              <a:endParaRPr lang="en-US"/>
            </a:p>
          </p:txBody>
        </p:sp>
        <p:sp>
          <p:nvSpPr>
            <p:cNvPr id="128020" name="Line 18"/>
            <p:cNvSpPr>
              <a:spLocks noChangeShapeType="1"/>
            </p:cNvSpPr>
            <p:nvPr/>
          </p:nvSpPr>
          <p:spPr bwMode="auto">
            <a:xfrm>
              <a:off x="1519" y="1390"/>
              <a:ext cx="1043" cy="408"/>
            </a:xfrm>
            <a:prstGeom prst="line">
              <a:avLst/>
            </a:prstGeom>
            <a:noFill/>
            <a:ln w="9525">
              <a:solidFill>
                <a:srgbClr val="FFCCCC"/>
              </a:solidFill>
              <a:round/>
              <a:headEnd/>
              <a:tailEnd/>
            </a:ln>
          </p:spPr>
          <p:txBody>
            <a:bodyPr/>
            <a:lstStyle/>
            <a:p>
              <a:endParaRPr lang="en-US"/>
            </a:p>
          </p:txBody>
        </p:sp>
        <p:sp>
          <p:nvSpPr>
            <p:cNvPr id="128021" name="Line 19"/>
            <p:cNvSpPr>
              <a:spLocks noChangeShapeType="1"/>
            </p:cNvSpPr>
            <p:nvPr/>
          </p:nvSpPr>
          <p:spPr bwMode="auto">
            <a:xfrm flipV="1">
              <a:off x="1927" y="1979"/>
              <a:ext cx="590" cy="136"/>
            </a:xfrm>
            <a:prstGeom prst="line">
              <a:avLst/>
            </a:prstGeom>
            <a:noFill/>
            <a:ln w="9525">
              <a:solidFill>
                <a:srgbClr val="FFCCCC"/>
              </a:solidFill>
              <a:round/>
              <a:headEnd/>
              <a:tailEnd/>
            </a:ln>
          </p:spPr>
          <p:txBody>
            <a:bodyPr/>
            <a:lstStyle/>
            <a:p>
              <a:endParaRPr lang="en-US"/>
            </a:p>
          </p:txBody>
        </p:sp>
        <p:sp>
          <p:nvSpPr>
            <p:cNvPr id="128022" name="Line 20"/>
            <p:cNvSpPr>
              <a:spLocks noChangeShapeType="1"/>
            </p:cNvSpPr>
            <p:nvPr/>
          </p:nvSpPr>
          <p:spPr bwMode="auto">
            <a:xfrm>
              <a:off x="1837" y="2297"/>
              <a:ext cx="226" cy="544"/>
            </a:xfrm>
            <a:prstGeom prst="line">
              <a:avLst/>
            </a:prstGeom>
            <a:noFill/>
            <a:ln w="38100">
              <a:solidFill>
                <a:srgbClr val="FF0000"/>
              </a:solidFill>
              <a:round/>
              <a:headEnd/>
              <a:tailEnd/>
            </a:ln>
          </p:spPr>
          <p:txBody>
            <a:bodyPr/>
            <a:lstStyle/>
            <a:p>
              <a:endParaRPr lang="en-US"/>
            </a:p>
          </p:txBody>
        </p:sp>
        <p:sp>
          <p:nvSpPr>
            <p:cNvPr id="128023" name="Line 21"/>
            <p:cNvSpPr>
              <a:spLocks noChangeShapeType="1"/>
            </p:cNvSpPr>
            <p:nvPr/>
          </p:nvSpPr>
          <p:spPr bwMode="auto">
            <a:xfrm flipV="1">
              <a:off x="2200" y="2025"/>
              <a:ext cx="408" cy="816"/>
            </a:xfrm>
            <a:prstGeom prst="line">
              <a:avLst/>
            </a:prstGeom>
            <a:noFill/>
            <a:ln w="38100">
              <a:solidFill>
                <a:srgbClr val="FF0000"/>
              </a:solidFill>
              <a:round/>
              <a:headEnd/>
              <a:tailEnd/>
            </a:ln>
          </p:spPr>
          <p:txBody>
            <a:bodyPr/>
            <a:lstStyle/>
            <a:p>
              <a:endParaRPr lang="en-US"/>
            </a:p>
          </p:txBody>
        </p:sp>
        <p:sp>
          <p:nvSpPr>
            <p:cNvPr id="128024" name="Line 22"/>
            <p:cNvSpPr>
              <a:spLocks noChangeShapeType="1"/>
            </p:cNvSpPr>
            <p:nvPr/>
          </p:nvSpPr>
          <p:spPr bwMode="auto">
            <a:xfrm>
              <a:off x="2290" y="3068"/>
              <a:ext cx="545" cy="317"/>
            </a:xfrm>
            <a:prstGeom prst="line">
              <a:avLst/>
            </a:prstGeom>
            <a:noFill/>
            <a:ln w="9525">
              <a:solidFill>
                <a:srgbClr val="FF0000"/>
              </a:solidFill>
              <a:round/>
              <a:headEnd/>
              <a:tailEnd/>
            </a:ln>
          </p:spPr>
          <p:txBody>
            <a:bodyPr/>
            <a:lstStyle/>
            <a:p>
              <a:endParaRPr lang="en-US"/>
            </a:p>
          </p:txBody>
        </p:sp>
        <p:sp>
          <p:nvSpPr>
            <p:cNvPr id="128025" name="Line 23"/>
            <p:cNvSpPr>
              <a:spLocks noChangeShapeType="1"/>
            </p:cNvSpPr>
            <p:nvPr/>
          </p:nvSpPr>
          <p:spPr bwMode="auto">
            <a:xfrm flipH="1" flipV="1">
              <a:off x="2744" y="2025"/>
              <a:ext cx="227" cy="1270"/>
            </a:xfrm>
            <a:prstGeom prst="line">
              <a:avLst/>
            </a:prstGeom>
            <a:noFill/>
            <a:ln w="12700" cmpd="sng">
              <a:solidFill>
                <a:srgbClr val="FF0000"/>
              </a:solidFill>
              <a:round/>
              <a:headEnd/>
              <a:tailEnd/>
            </a:ln>
          </p:spPr>
          <p:txBody>
            <a:bodyPr/>
            <a:lstStyle/>
            <a:p>
              <a:endParaRPr lang="en-US"/>
            </a:p>
          </p:txBody>
        </p:sp>
        <p:sp>
          <p:nvSpPr>
            <p:cNvPr id="128026" name="Line 24"/>
            <p:cNvSpPr>
              <a:spLocks noChangeShapeType="1"/>
            </p:cNvSpPr>
            <p:nvPr/>
          </p:nvSpPr>
          <p:spPr bwMode="auto">
            <a:xfrm flipH="1">
              <a:off x="1020" y="2796"/>
              <a:ext cx="136" cy="589"/>
            </a:xfrm>
            <a:prstGeom prst="line">
              <a:avLst/>
            </a:prstGeom>
            <a:noFill/>
            <a:ln w="9525">
              <a:solidFill>
                <a:srgbClr val="FF0000"/>
              </a:solidFill>
              <a:round/>
              <a:headEnd/>
              <a:tailEnd/>
            </a:ln>
          </p:spPr>
          <p:txBody>
            <a:bodyPr/>
            <a:lstStyle/>
            <a:p>
              <a:endParaRPr lang="en-US"/>
            </a:p>
          </p:txBody>
        </p:sp>
        <p:sp>
          <p:nvSpPr>
            <p:cNvPr id="128027" name="Line 25"/>
            <p:cNvSpPr>
              <a:spLocks noChangeShapeType="1"/>
            </p:cNvSpPr>
            <p:nvPr/>
          </p:nvSpPr>
          <p:spPr bwMode="auto">
            <a:xfrm>
              <a:off x="1292" y="2750"/>
              <a:ext cx="681" cy="182"/>
            </a:xfrm>
            <a:prstGeom prst="line">
              <a:avLst/>
            </a:prstGeom>
            <a:noFill/>
            <a:ln w="9525">
              <a:solidFill>
                <a:srgbClr val="FFCCCC"/>
              </a:solidFill>
              <a:round/>
              <a:headEnd/>
              <a:tailEnd/>
            </a:ln>
          </p:spPr>
          <p:txBody>
            <a:bodyPr/>
            <a:lstStyle/>
            <a:p>
              <a:endParaRPr lang="en-US"/>
            </a:p>
          </p:txBody>
        </p:sp>
        <p:sp>
          <p:nvSpPr>
            <p:cNvPr id="128028" name="Line 26"/>
            <p:cNvSpPr>
              <a:spLocks noChangeShapeType="1"/>
            </p:cNvSpPr>
            <p:nvPr/>
          </p:nvSpPr>
          <p:spPr bwMode="auto">
            <a:xfrm flipV="1">
              <a:off x="1111" y="3113"/>
              <a:ext cx="907" cy="363"/>
            </a:xfrm>
            <a:prstGeom prst="line">
              <a:avLst/>
            </a:prstGeom>
            <a:noFill/>
            <a:ln w="9525">
              <a:solidFill>
                <a:srgbClr val="FF0000"/>
              </a:solidFill>
              <a:round/>
              <a:headEnd/>
              <a:tailEnd/>
            </a:ln>
          </p:spPr>
          <p:txBody>
            <a:bodyPr/>
            <a:lstStyle/>
            <a:p>
              <a:endParaRPr lang="en-US"/>
            </a:p>
          </p:txBody>
        </p:sp>
        <p:sp>
          <p:nvSpPr>
            <p:cNvPr id="128029"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28030"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28031"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8032"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8033"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8034"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8035"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8036"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8037"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8038"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8039"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8040"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8041"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8042"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28043"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8044"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8045"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28003"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8004" name="Text Box 45"/>
          <p:cNvSpPr txBox="1">
            <a:spLocks noChangeArrowheads="1"/>
          </p:cNvSpPr>
          <p:nvPr/>
        </p:nvSpPr>
        <p:spPr bwMode="auto">
          <a:xfrm>
            <a:off x="4695825" y="2127250"/>
            <a:ext cx="2312988" cy="396875"/>
          </a:xfrm>
          <a:prstGeom prst="rect">
            <a:avLst/>
          </a:prstGeom>
          <a:noFill/>
          <a:ln w="9525">
            <a:noFill/>
            <a:miter lim="800000"/>
            <a:headEnd/>
            <a:tailEnd/>
          </a:ln>
        </p:spPr>
        <p:txBody>
          <a:bodyPr wrap="none">
            <a:spAutoFit/>
          </a:bodyPr>
          <a:lstStyle/>
          <a:p>
            <a:r>
              <a:rPr lang="en-US" sz="2000">
                <a:solidFill>
                  <a:srgbClr val="9900FF"/>
                </a:solidFill>
              </a:rPr>
              <a:t>O = {0,1, 2, 3, 4, 7}</a:t>
            </a:r>
          </a:p>
        </p:txBody>
      </p:sp>
      <p:sp>
        <p:nvSpPr>
          <p:cNvPr id="128005" name="Text Box 46"/>
          <p:cNvSpPr txBox="1">
            <a:spLocks noChangeArrowheads="1"/>
          </p:cNvSpPr>
          <p:nvPr/>
        </p:nvSpPr>
        <p:spPr bwMode="auto">
          <a:xfrm>
            <a:off x="4859338" y="2587625"/>
            <a:ext cx="3744912" cy="581025"/>
          </a:xfrm>
          <a:prstGeom prst="rect">
            <a:avLst/>
          </a:prstGeom>
          <a:noFill/>
          <a:ln w="9525">
            <a:noFill/>
            <a:miter lim="800000"/>
            <a:headEnd/>
            <a:tailEnd/>
          </a:ln>
        </p:spPr>
        <p:txBody>
          <a:bodyPr>
            <a:spAutoFit/>
          </a:bodyPr>
          <a:lstStyle/>
          <a:p>
            <a:r>
              <a:rPr lang="en-US" sz="1600" dirty="0">
                <a:solidFill>
                  <a:srgbClr val="9900FF"/>
                </a:solidFill>
              </a:rPr>
              <a:t>S = </a:t>
            </a:r>
            <a:r>
              <a:rPr lang="en-US" sz="1600" dirty="0">
                <a:solidFill>
                  <a:srgbClr val="9900FF"/>
                </a:solidFill>
                <a:sym typeface="Wingdings" pitchFamily="2" charset="2"/>
              </a:rPr>
              <a:t>{0, 5}, </a:t>
            </a:r>
            <a:r>
              <a:rPr lang="en-US" sz="1600" dirty="0">
                <a:solidFill>
                  <a:srgbClr val="FFCCCC"/>
                </a:solidFill>
                <a:sym typeface="Wingdings" pitchFamily="2" charset="2"/>
              </a:rPr>
              <a:t>{2, 1},</a:t>
            </a:r>
            <a:r>
              <a:rPr lang="en-US" sz="1600" dirty="0">
                <a:solidFill>
                  <a:srgbClr val="9900FF"/>
                </a:solidFill>
                <a:sym typeface="Wingdings" pitchFamily="2" charset="2"/>
              </a:rPr>
              <a:t> {2, 5}, </a:t>
            </a:r>
            <a:r>
              <a:rPr lang="en-US" sz="1600" dirty="0">
                <a:solidFill>
                  <a:srgbClr val="FFCCCC"/>
                </a:solidFill>
                <a:sym typeface="Wingdings" pitchFamily="2" charset="2"/>
              </a:rPr>
              <a:t>{2, 3}, {2, 7},</a:t>
            </a:r>
            <a:r>
              <a:rPr lang="en-US" sz="1600" dirty="0">
                <a:solidFill>
                  <a:srgbClr val="9900FF"/>
                </a:solidFill>
                <a:sym typeface="Wingdings" pitchFamily="2" charset="2"/>
              </a:rPr>
              <a:t> </a:t>
            </a:r>
            <a:r>
              <a:rPr lang="en-US" sz="1600" dirty="0">
                <a:solidFill>
                  <a:srgbClr val="FFCCCC"/>
                </a:solidFill>
                <a:sym typeface="Wingdings" pitchFamily="2" charset="2"/>
              </a:rPr>
              <a:t>{1, 4},</a:t>
            </a:r>
            <a:r>
              <a:rPr lang="en-US" sz="1600" dirty="0">
                <a:solidFill>
                  <a:srgbClr val="9900FF"/>
                </a:solidFill>
                <a:sym typeface="Wingdings" pitchFamily="2" charset="2"/>
              </a:rPr>
              <a:t> </a:t>
            </a:r>
            <a:r>
              <a:rPr lang="en-US" sz="1600" dirty="0">
                <a:solidFill>
                  <a:srgbClr val="FFCCCC"/>
                </a:solidFill>
                <a:sym typeface="Wingdings" pitchFamily="2" charset="2"/>
              </a:rPr>
              <a:t>{3, 4},</a:t>
            </a:r>
            <a:r>
              <a:rPr lang="en-US" sz="1600" dirty="0">
                <a:solidFill>
                  <a:srgbClr val="9900FF"/>
                </a:solidFill>
                <a:sym typeface="Wingdings" pitchFamily="2" charset="2"/>
              </a:rPr>
              <a:t> {7, 5}, {7,6}, </a:t>
            </a:r>
            <a:r>
              <a:rPr lang="en-US" sz="1600" dirty="0">
                <a:solidFill>
                  <a:srgbClr val="7D31B5"/>
                </a:solidFill>
                <a:sym typeface="Wingdings" pitchFamily="2" charset="2"/>
              </a:rPr>
              <a:t>{4, 6}</a:t>
            </a:r>
            <a:endParaRPr lang="en-US" sz="1600" dirty="0">
              <a:solidFill>
                <a:srgbClr val="7D31B5"/>
              </a:solidFill>
            </a:endParaRPr>
          </a:p>
        </p:txBody>
      </p:sp>
      <p:sp>
        <p:nvSpPr>
          <p:cNvPr id="2" name="Date Placeholder 1"/>
          <p:cNvSpPr>
            <a:spLocks noGrp="1"/>
          </p:cNvSpPr>
          <p:nvPr>
            <p:ph type="dt" sz="half" idx="10"/>
          </p:nvPr>
        </p:nvSpPr>
        <p:spPr/>
        <p:txBody>
          <a:bodyPr/>
          <a:lstStyle/>
          <a:p>
            <a:fld id="{FFAABEE6-8BB7-B241-A47F-450CFEA5FB40}"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105</a:t>
            </a:fld>
            <a:endParaRPr lang="en-US" dirty="0"/>
          </a:p>
        </p:txBody>
      </p:sp>
    </p:spTree>
    <p:extLst>
      <p:ext uri="{BB962C8B-B14F-4D97-AF65-F5344CB8AC3E}">
        <p14:creationId xmlns:p14="http://schemas.microsoft.com/office/powerpoint/2010/main" val="2822658808"/>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8002" name="Group 3"/>
          <p:cNvGrpSpPr>
            <a:grpSpLocks/>
          </p:cNvGrpSpPr>
          <p:nvPr/>
        </p:nvGrpSpPr>
        <p:grpSpPr bwMode="auto">
          <a:xfrm>
            <a:off x="250825" y="1916113"/>
            <a:ext cx="4464050" cy="3816350"/>
            <a:chOff x="340" y="1253"/>
            <a:chExt cx="2812" cy="2404"/>
          </a:xfrm>
        </p:grpSpPr>
        <p:sp>
          <p:nvSpPr>
            <p:cNvPr id="128006" name="Oval 11"/>
            <p:cNvSpPr>
              <a:spLocks noChangeArrowheads="1"/>
            </p:cNvSpPr>
            <p:nvPr/>
          </p:nvSpPr>
          <p:spPr bwMode="auto">
            <a:xfrm>
              <a:off x="2835" y="3295"/>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6</a:t>
              </a:r>
            </a:p>
          </p:txBody>
        </p:sp>
        <p:sp>
          <p:nvSpPr>
            <p:cNvPr id="128007"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8008" name="Oval 5"/>
            <p:cNvSpPr>
              <a:spLocks noChangeArrowheads="1"/>
            </p:cNvSpPr>
            <p:nvPr/>
          </p:nvSpPr>
          <p:spPr bwMode="auto">
            <a:xfrm>
              <a:off x="1202" y="1253"/>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1</a:t>
              </a:r>
            </a:p>
          </p:txBody>
        </p:sp>
        <p:sp>
          <p:nvSpPr>
            <p:cNvPr id="128009" name="Oval 6"/>
            <p:cNvSpPr>
              <a:spLocks noChangeArrowheads="1"/>
            </p:cNvSpPr>
            <p:nvPr/>
          </p:nvSpPr>
          <p:spPr bwMode="auto">
            <a:xfrm>
              <a:off x="1610" y="1979"/>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3</a:t>
              </a:r>
            </a:p>
          </p:txBody>
        </p:sp>
        <p:sp>
          <p:nvSpPr>
            <p:cNvPr id="128010"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28011" name="Oval 8"/>
            <p:cNvSpPr>
              <a:spLocks noChangeArrowheads="1"/>
            </p:cNvSpPr>
            <p:nvPr/>
          </p:nvSpPr>
          <p:spPr bwMode="auto">
            <a:xfrm>
              <a:off x="793" y="3340"/>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5</a:t>
              </a:r>
            </a:p>
          </p:txBody>
        </p:sp>
        <p:sp>
          <p:nvSpPr>
            <p:cNvPr id="128012" name="Oval 9"/>
            <p:cNvSpPr>
              <a:spLocks noChangeArrowheads="1"/>
            </p:cNvSpPr>
            <p:nvPr/>
          </p:nvSpPr>
          <p:spPr bwMode="auto">
            <a:xfrm>
              <a:off x="1973" y="2841"/>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7</a:t>
              </a:r>
            </a:p>
          </p:txBody>
        </p:sp>
        <p:sp>
          <p:nvSpPr>
            <p:cNvPr id="128013" name="Oval 10"/>
            <p:cNvSpPr>
              <a:spLocks noChangeArrowheads="1"/>
            </p:cNvSpPr>
            <p:nvPr/>
          </p:nvSpPr>
          <p:spPr bwMode="auto">
            <a:xfrm>
              <a:off x="2517" y="1752"/>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4</a:t>
              </a:r>
            </a:p>
          </p:txBody>
        </p:sp>
        <p:sp>
          <p:nvSpPr>
            <p:cNvPr id="128014" name="Line 12"/>
            <p:cNvSpPr>
              <a:spLocks noChangeShapeType="1"/>
            </p:cNvSpPr>
            <p:nvPr/>
          </p:nvSpPr>
          <p:spPr bwMode="auto">
            <a:xfrm flipV="1">
              <a:off x="612" y="1480"/>
              <a:ext cx="590" cy="363"/>
            </a:xfrm>
            <a:prstGeom prst="line">
              <a:avLst/>
            </a:prstGeom>
            <a:noFill/>
            <a:ln w="38100">
              <a:solidFill>
                <a:srgbClr val="FF0000"/>
              </a:solidFill>
              <a:round/>
              <a:headEnd/>
              <a:tailEnd/>
            </a:ln>
          </p:spPr>
          <p:txBody>
            <a:bodyPr/>
            <a:lstStyle/>
            <a:p>
              <a:endParaRPr lang="en-US"/>
            </a:p>
          </p:txBody>
        </p:sp>
        <p:sp>
          <p:nvSpPr>
            <p:cNvPr id="128015" name="Line 13"/>
            <p:cNvSpPr>
              <a:spLocks noChangeShapeType="1"/>
            </p:cNvSpPr>
            <p:nvPr/>
          </p:nvSpPr>
          <p:spPr bwMode="auto">
            <a:xfrm flipH="1">
              <a:off x="1202" y="1571"/>
              <a:ext cx="136" cy="907"/>
            </a:xfrm>
            <a:prstGeom prst="line">
              <a:avLst/>
            </a:prstGeom>
            <a:noFill/>
            <a:ln w="9525">
              <a:solidFill>
                <a:srgbClr val="FFCCCC"/>
              </a:solidFill>
              <a:round/>
              <a:headEnd/>
              <a:tailEnd/>
            </a:ln>
          </p:spPr>
          <p:txBody>
            <a:bodyPr/>
            <a:lstStyle/>
            <a:p>
              <a:endParaRPr lang="en-US"/>
            </a:p>
          </p:txBody>
        </p:sp>
        <p:sp>
          <p:nvSpPr>
            <p:cNvPr id="128016"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8017"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28018" name="Line 16"/>
            <p:cNvSpPr>
              <a:spLocks noChangeShapeType="1"/>
            </p:cNvSpPr>
            <p:nvPr/>
          </p:nvSpPr>
          <p:spPr bwMode="auto">
            <a:xfrm>
              <a:off x="1474" y="1526"/>
              <a:ext cx="227" cy="453"/>
            </a:xfrm>
            <a:prstGeom prst="line">
              <a:avLst/>
            </a:prstGeom>
            <a:noFill/>
            <a:ln w="38100">
              <a:solidFill>
                <a:srgbClr val="FF0000"/>
              </a:solidFill>
              <a:round/>
              <a:headEnd/>
              <a:tailEnd/>
            </a:ln>
          </p:spPr>
          <p:txBody>
            <a:bodyPr/>
            <a:lstStyle/>
            <a:p>
              <a:endParaRPr lang="en-US"/>
            </a:p>
          </p:txBody>
        </p:sp>
        <p:sp>
          <p:nvSpPr>
            <p:cNvPr id="128019" name="Line 17"/>
            <p:cNvSpPr>
              <a:spLocks noChangeShapeType="1"/>
            </p:cNvSpPr>
            <p:nvPr/>
          </p:nvSpPr>
          <p:spPr bwMode="auto">
            <a:xfrm flipV="1">
              <a:off x="1292" y="2251"/>
              <a:ext cx="363" cy="318"/>
            </a:xfrm>
            <a:prstGeom prst="line">
              <a:avLst/>
            </a:prstGeom>
            <a:noFill/>
            <a:ln w="9525">
              <a:solidFill>
                <a:srgbClr val="FFCCCC"/>
              </a:solidFill>
              <a:round/>
              <a:headEnd/>
              <a:tailEnd/>
            </a:ln>
          </p:spPr>
          <p:txBody>
            <a:bodyPr/>
            <a:lstStyle/>
            <a:p>
              <a:endParaRPr lang="en-US"/>
            </a:p>
          </p:txBody>
        </p:sp>
        <p:sp>
          <p:nvSpPr>
            <p:cNvPr id="128020" name="Line 18"/>
            <p:cNvSpPr>
              <a:spLocks noChangeShapeType="1"/>
            </p:cNvSpPr>
            <p:nvPr/>
          </p:nvSpPr>
          <p:spPr bwMode="auto">
            <a:xfrm>
              <a:off x="1519" y="1390"/>
              <a:ext cx="1043" cy="408"/>
            </a:xfrm>
            <a:prstGeom prst="line">
              <a:avLst/>
            </a:prstGeom>
            <a:noFill/>
            <a:ln w="9525">
              <a:solidFill>
                <a:srgbClr val="FFCCCC"/>
              </a:solidFill>
              <a:round/>
              <a:headEnd/>
              <a:tailEnd/>
            </a:ln>
          </p:spPr>
          <p:txBody>
            <a:bodyPr/>
            <a:lstStyle/>
            <a:p>
              <a:endParaRPr lang="en-US"/>
            </a:p>
          </p:txBody>
        </p:sp>
        <p:sp>
          <p:nvSpPr>
            <p:cNvPr id="128021" name="Line 19"/>
            <p:cNvSpPr>
              <a:spLocks noChangeShapeType="1"/>
            </p:cNvSpPr>
            <p:nvPr/>
          </p:nvSpPr>
          <p:spPr bwMode="auto">
            <a:xfrm flipV="1">
              <a:off x="1927" y="1979"/>
              <a:ext cx="590" cy="136"/>
            </a:xfrm>
            <a:prstGeom prst="line">
              <a:avLst/>
            </a:prstGeom>
            <a:noFill/>
            <a:ln w="9525">
              <a:solidFill>
                <a:srgbClr val="FFCCCC"/>
              </a:solidFill>
              <a:round/>
              <a:headEnd/>
              <a:tailEnd/>
            </a:ln>
          </p:spPr>
          <p:txBody>
            <a:bodyPr/>
            <a:lstStyle/>
            <a:p>
              <a:endParaRPr lang="en-US"/>
            </a:p>
          </p:txBody>
        </p:sp>
        <p:sp>
          <p:nvSpPr>
            <p:cNvPr id="128022" name="Line 20"/>
            <p:cNvSpPr>
              <a:spLocks noChangeShapeType="1"/>
            </p:cNvSpPr>
            <p:nvPr/>
          </p:nvSpPr>
          <p:spPr bwMode="auto">
            <a:xfrm>
              <a:off x="1837" y="2297"/>
              <a:ext cx="226" cy="544"/>
            </a:xfrm>
            <a:prstGeom prst="line">
              <a:avLst/>
            </a:prstGeom>
            <a:noFill/>
            <a:ln w="38100">
              <a:solidFill>
                <a:srgbClr val="FF0000"/>
              </a:solidFill>
              <a:round/>
              <a:headEnd/>
              <a:tailEnd/>
            </a:ln>
          </p:spPr>
          <p:txBody>
            <a:bodyPr/>
            <a:lstStyle/>
            <a:p>
              <a:endParaRPr lang="en-US"/>
            </a:p>
          </p:txBody>
        </p:sp>
        <p:sp>
          <p:nvSpPr>
            <p:cNvPr id="128023" name="Line 21"/>
            <p:cNvSpPr>
              <a:spLocks noChangeShapeType="1"/>
            </p:cNvSpPr>
            <p:nvPr/>
          </p:nvSpPr>
          <p:spPr bwMode="auto">
            <a:xfrm flipV="1">
              <a:off x="2200" y="2025"/>
              <a:ext cx="408" cy="816"/>
            </a:xfrm>
            <a:prstGeom prst="line">
              <a:avLst/>
            </a:prstGeom>
            <a:noFill/>
            <a:ln w="38100">
              <a:solidFill>
                <a:srgbClr val="FF0000"/>
              </a:solidFill>
              <a:round/>
              <a:headEnd/>
              <a:tailEnd/>
            </a:ln>
          </p:spPr>
          <p:txBody>
            <a:bodyPr/>
            <a:lstStyle/>
            <a:p>
              <a:endParaRPr lang="en-US"/>
            </a:p>
          </p:txBody>
        </p:sp>
        <p:sp>
          <p:nvSpPr>
            <p:cNvPr id="128024" name="Line 22"/>
            <p:cNvSpPr>
              <a:spLocks noChangeShapeType="1"/>
            </p:cNvSpPr>
            <p:nvPr/>
          </p:nvSpPr>
          <p:spPr bwMode="auto">
            <a:xfrm>
              <a:off x="2290" y="3068"/>
              <a:ext cx="545" cy="317"/>
            </a:xfrm>
            <a:prstGeom prst="line">
              <a:avLst/>
            </a:prstGeom>
            <a:noFill/>
            <a:ln w="9525">
              <a:solidFill>
                <a:srgbClr val="FF0000"/>
              </a:solidFill>
              <a:round/>
              <a:headEnd/>
              <a:tailEnd/>
            </a:ln>
          </p:spPr>
          <p:txBody>
            <a:bodyPr/>
            <a:lstStyle/>
            <a:p>
              <a:endParaRPr lang="en-US"/>
            </a:p>
          </p:txBody>
        </p:sp>
        <p:sp>
          <p:nvSpPr>
            <p:cNvPr id="128025" name="Line 23"/>
            <p:cNvSpPr>
              <a:spLocks noChangeShapeType="1"/>
            </p:cNvSpPr>
            <p:nvPr/>
          </p:nvSpPr>
          <p:spPr bwMode="auto">
            <a:xfrm flipH="1" flipV="1">
              <a:off x="2744" y="2025"/>
              <a:ext cx="227" cy="1270"/>
            </a:xfrm>
            <a:prstGeom prst="line">
              <a:avLst/>
            </a:prstGeom>
            <a:noFill/>
            <a:ln w="38100">
              <a:solidFill>
                <a:srgbClr val="FF0000"/>
              </a:solidFill>
              <a:round/>
              <a:headEnd/>
              <a:tailEnd/>
            </a:ln>
          </p:spPr>
          <p:txBody>
            <a:bodyPr/>
            <a:lstStyle/>
            <a:p>
              <a:endParaRPr lang="en-US"/>
            </a:p>
          </p:txBody>
        </p:sp>
        <p:sp>
          <p:nvSpPr>
            <p:cNvPr id="128026" name="Line 24"/>
            <p:cNvSpPr>
              <a:spLocks noChangeShapeType="1"/>
            </p:cNvSpPr>
            <p:nvPr/>
          </p:nvSpPr>
          <p:spPr bwMode="auto">
            <a:xfrm flipH="1">
              <a:off x="1020" y="2796"/>
              <a:ext cx="136" cy="589"/>
            </a:xfrm>
            <a:prstGeom prst="line">
              <a:avLst/>
            </a:prstGeom>
            <a:noFill/>
            <a:ln w="9525">
              <a:solidFill>
                <a:srgbClr val="FF0000"/>
              </a:solidFill>
              <a:round/>
              <a:headEnd/>
              <a:tailEnd/>
            </a:ln>
          </p:spPr>
          <p:txBody>
            <a:bodyPr/>
            <a:lstStyle/>
            <a:p>
              <a:endParaRPr lang="en-US"/>
            </a:p>
          </p:txBody>
        </p:sp>
        <p:sp>
          <p:nvSpPr>
            <p:cNvPr id="128027" name="Line 25"/>
            <p:cNvSpPr>
              <a:spLocks noChangeShapeType="1"/>
            </p:cNvSpPr>
            <p:nvPr/>
          </p:nvSpPr>
          <p:spPr bwMode="auto">
            <a:xfrm>
              <a:off x="1292" y="2750"/>
              <a:ext cx="681" cy="182"/>
            </a:xfrm>
            <a:prstGeom prst="line">
              <a:avLst/>
            </a:prstGeom>
            <a:noFill/>
            <a:ln w="9525">
              <a:solidFill>
                <a:srgbClr val="FFCCCC"/>
              </a:solidFill>
              <a:round/>
              <a:headEnd/>
              <a:tailEnd/>
            </a:ln>
          </p:spPr>
          <p:txBody>
            <a:bodyPr/>
            <a:lstStyle/>
            <a:p>
              <a:endParaRPr lang="en-US"/>
            </a:p>
          </p:txBody>
        </p:sp>
        <p:sp>
          <p:nvSpPr>
            <p:cNvPr id="128028" name="Line 26"/>
            <p:cNvSpPr>
              <a:spLocks noChangeShapeType="1"/>
            </p:cNvSpPr>
            <p:nvPr/>
          </p:nvSpPr>
          <p:spPr bwMode="auto">
            <a:xfrm flipV="1">
              <a:off x="1111" y="3113"/>
              <a:ext cx="907" cy="363"/>
            </a:xfrm>
            <a:prstGeom prst="line">
              <a:avLst/>
            </a:prstGeom>
            <a:noFill/>
            <a:ln w="9525">
              <a:solidFill>
                <a:srgbClr val="FF0000"/>
              </a:solidFill>
              <a:round/>
              <a:headEnd/>
              <a:tailEnd/>
            </a:ln>
          </p:spPr>
          <p:txBody>
            <a:bodyPr/>
            <a:lstStyle/>
            <a:p>
              <a:endParaRPr lang="en-US"/>
            </a:p>
          </p:txBody>
        </p:sp>
        <p:sp>
          <p:nvSpPr>
            <p:cNvPr id="128029"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28030"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28031"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8032"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8033"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8034"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8035"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8036"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8037"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8038"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8039"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8040"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8041"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8042"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28043"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8044"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8045"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28003"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8004" name="Text Box 45"/>
          <p:cNvSpPr txBox="1">
            <a:spLocks noChangeArrowheads="1"/>
          </p:cNvSpPr>
          <p:nvPr/>
        </p:nvSpPr>
        <p:spPr bwMode="auto">
          <a:xfrm>
            <a:off x="4695825" y="2127250"/>
            <a:ext cx="2312988" cy="396875"/>
          </a:xfrm>
          <a:prstGeom prst="rect">
            <a:avLst/>
          </a:prstGeom>
          <a:noFill/>
          <a:ln w="9525">
            <a:noFill/>
            <a:miter lim="800000"/>
            <a:headEnd/>
            <a:tailEnd/>
          </a:ln>
        </p:spPr>
        <p:txBody>
          <a:bodyPr wrap="none">
            <a:spAutoFit/>
          </a:bodyPr>
          <a:lstStyle/>
          <a:p>
            <a:r>
              <a:rPr lang="en-US" sz="2000">
                <a:solidFill>
                  <a:srgbClr val="9900FF"/>
                </a:solidFill>
              </a:rPr>
              <a:t>O = {0,1, 2, 3, 4, 7}</a:t>
            </a:r>
          </a:p>
        </p:txBody>
      </p:sp>
      <p:sp>
        <p:nvSpPr>
          <p:cNvPr id="128005" name="Text Box 46"/>
          <p:cNvSpPr txBox="1">
            <a:spLocks noChangeArrowheads="1"/>
          </p:cNvSpPr>
          <p:nvPr/>
        </p:nvSpPr>
        <p:spPr bwMode="auto">
          <a:xfrm>
            <a:off x="4859338" y="2587625"/>
            <a:ext cx="3744912" cy="581025"/>
          </a:xfrm>
          <a:prstGeom prst="rect">
            <a:avLst/>
          </a:prstGeom>
          <a:noFill/>
          <a:ln w="9525">
            <a:noFill/>
            <a:miter lim="800000"/>
            <a:headEnd/>
            <a:tailEnd/>
          </a:ln>
        </p:spPr>
        <p:txBody>
          <a:bodyPr>
            <a:spAutoFit/>
          </a:bodyPr>
          <a:lstStyle/>
          <a:p>
            <a:r>
              <a:rPr lang="en-US" sz="1600">
                <a:solidFill>
                  <a:srgbClr val="9900FF"/>
                </a:solidFill>
              </a:rPr>
              <a:t>S = </a:t>
            </a:r>
            <a:r>
              <a:rPr lang="en-US" sz="1600">
                <a:solidFill>
                  <a:srgbClr val="9900FF"/>
                </a:solidFill>
                <a:sym typeface="Wingdings" pitchFamily="2" charset="2"/>
              </a:rPr>
              <a:t>{0, 5}, </a:t>
            </a:r>
            <a:r>
              <a:rPr lang="en-US" sz="1600">
                <a:solidFill>
                  <a:srgbClr val="FFCCCC"/>
                </a:solidFill>
                <a:sym typeface="Wingdings" pitchFamily="2" charset="2"/>
              </a:rPr>
              <a:t>{2, 1},</a:t>
            </a:r>
            <a:r>
              <a:rPr lang="en-US" sz="1600">
                <a:solidFill>
                  <a:srgbClr val="9900FF"/>
                </a:solidFill>
                <a:sym typeface="Wingdings" pitchFamily="2" charset="2"/>
              </a:rPr>
              <a:t> {2, 5}, </a:t>
            </a:r>
            <a:r>
              <a:rPr lang="en-US" sz="1600">
                <a:solidFill>
                  <a:srgbClr val="FFCCCC"/>
                </a:solidFill>
                <a:sym typeface="Wingdings" pitchFamily="2" charset="2"/>
              </a:rPr>
              <a:t>{2, 3}, {2, 7},</a:t>
            </a:r>
            <a:r>
              <a:rPr lang="en-US" sz="1600">
                <a:solidFill>
                  <a:srgbClr val="9900FF"/>
                </a:solidFill>
                <a:sym typeface="Wingdings" pitchFamily="2" charset="2"/>
              </a:rPr>
              <a:t> </a:t>
            </a:r>
            <a:r>
              <a:rPr lang="en-US" sz="1600">
                <a:solidFill>
                  <a:srgbClr val="FFCCCC"/>
                </a:solidFill>
                <a:sym typeface="Wingdings" pitchFamily="2" charset="2"/>
              </a:rPr>
              <a:t>{1, 4},</a:t>
            </a:r>
            <a:r>
              <a:rPr lang="en-US" sz="1600">
                <a:solidFill>
                  <a:srgbClr val="9900FF"/>
                </a:solidFill>
                <a:sym typeface="Wingdings" pitchFamily="2" charset="2"/>
              </a:rPr>
              <a:t> </a:t>
            </a:r>
            <a:r>
              <a:rPr lang="en-US" sz="1600">
                <a:solidFill>
                  <a:srgbClr val="FFCCCC"/>
                </a:solidFill>
                <a:sym typeface="Wingdings" pitchFamily="2" charset="2"/>
              </a:rPr>
              <a:t>{3, 4},</a:t>
            </a:r>
            <a:r>
              <a:rPr lang="en-US" sz="1600">
                <a:solidFill>
                  <a:srgbClr val="9900FF"/>
                </a:solidFill>
                <a:sym typeface="Wingdings" pitchFamily="2" charset="2"/>
              </a:rPr>
              <a:t> {7, 5}, {7,6}, </a:t>
            </a:r>
            <a:r>
              <a:rPr lang="en-US" sz="1600">
                <a:solidFill>
                  <a:srgbClr val="FF0000"/>
                </a:solidFill>
                <a:sym typeface="Wingdings" pitchFamily="2" charset="2"/>
              </a:rPr>
              <a:t>{4, 6}</a:t>
            </a:r>
            <a:endParaRPr lang="en-US" sz="1600">
              <a:solidFill>
                <a:srgbClr val="FF0000"/>
              </a:solidFill>
            </a:endParaRPr>
          </a:p>
        </p:txBody>
      </p:sp>
      <p:sp>
        <p:nvSpPr>
          <p:cNvPr id="2" name="Date Placeholder 1"/>
          <p:cNvSpPr>
            <a:spLocks noGrp="1"/>
          </p:cNvSpPr>
          <p:nvPr>
            <p:ph type="dt" sz="half" idx="10"/>
          </p:nvPr>
        </p:nvSpPr>
        <p:spPr/>
        <p:txBody>
          <a:bodyPr/>
          <a:lstStyle/>
          <a:p>
            <a:fld id="{FFAABEE6-8BB7-B241-A47F-450CFEA5FB40}"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106</a:t>
            </a:fld>
            <a:endParaRPr lang="en-US" dirty="0"/>
          </a:p>
        </p:txBody>
      </p:sp>
    </p:spTree>
    <p:extLst>
      <p:ext uri="{BB962C8B-B14F-4D97-AF65-F5344CB8AC3E}">
        <p14:creationId xmlns:p14="http://schemas.microsoft.com/office/powerpoint/2010/main" val="918276138"/>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9026" name="Group 3"/>
          <p:cNvGrpSpPr>
            <a:grpSpLocks/>
          </p:cNvGrpSpPr>
          <p:nvPr/>
        </p:nvGrpSpPr>
        <p:grpSpPr bwMode="auto">
          <a:xfrm>
            <a:off x="250825" y="1916113"/>
            <a:ext cx="4464050" cy="3816350"/>
            <a:chOff x="340" y="1253"/>
            <a:chExt cx="2812" cy="2404"/>
          </a:xfrm>
        </p:grpSpPr>
        <p:sp>
          <p:nvSpPr>
            <p:cNvPr id="129030" name="Oval 11"/>
            <p:cNvSpPr>
              <a:spLocks noChangeArrowheads="1"/>
            </p:cNvSpPr>
            <p:nvPr/>
          </p:nvSpPr>
          <p:spPr bwMode="auto">
            <a:xfrm>
              <a:off x="2835" y="3295"/>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6</a:t>
              </a:r>
            </a:p>
          </p:txBody>
        </p:sp>
        <p:sp>
          <p:nvSpPr>
            <p:cNvPr id="129031"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9032" name="Oval 5"/>
            <p:cNvSpPr>
              <a:spLocks noChangeArrowheads="1"/>
            </p:cNvSpPr>
            <p:nvPr/>
          </p:nvSpPr>
          <p:spPr bwMode="auto">
            <a:xfrm>
              <a:off x="1202" y="1253"/>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1</a:t>
              </a:r>
            </a:p>
          </p:txBody>
        </p:sp>
        <p:sp>
          <p:nvSpPr>
            <p:cNvPr id="129033" name="Oval 6"/>
            <p:cNvSpPr>
              <a:spLocks noChangeArrowheads="1"/>
            </p:cNvSpPr>
            <p:nvPr/>
          </p:nvSpPr>
          <p:spPr bwMode="auto">
            <a:xfrm>
              <a:off x="1610" y="1979"/>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3</a:t>
              </a:r>
            </a:p>
          </p:txBody>
        </p:sp>
        <p:sp>
          <p:nvSpPr>
            <p:cNvPr id="129034"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29035" name="Oval 8"/>
            <p:cNvSpPr>
              <a:spLocks noChangeArrowheads="1"/>
            </p:cNvSpPr>
            <p:nvPr/>
          </p:nvSpPr>
          <p:spPr bwMode="auto">
            <a:xfrm>
              <a:off x="793" y="3340"/>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5</a:t>
              </a:r>
            </a:p>
          </p:txBody>
        </p:sp>
        <p:sp>
          <p:nvSpPr>
            <p:cNvPr id="129036" name="Oval 9"/>
            <p:cNvSpPr>
              <a:spLocks noChangeArrowheads="1"/>
            </p:cNvSpPr>
            <p:nvPr/>
          </p:nvSpPr>
          <p:spPr bwMode="auto">
            <a:xfrm>
              <a:off x="1973" y="2841"/>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7</a:t>
              </a:r>
            </a:p>
          </p:txBody>
        </p:sp>
        <p:sp>
          <p:nvSpPr>
            <p:cNvPr id="129037" name="Oval 10"/>
            <p:cNvSpPr>
              <a:spLocks noChangeArrowheads="1"/>
            </p:cNvSpPr>
            <p:nvPr/>
          </p:nvSpPr>
          <p:spPr bwMode="auto">
            <a:xfrm>
              <a:off x="2517" y="1752"/>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4</a:t>
              </a:r>
            </a:p>
          </p:txBody>
        </p:sp>
        <p:sp>
          <p:nvSpPr>
            <p:cNvPr id="129038" name="Line 12"/>
            <p:cNvSpPr>
              <a:spLocks noChangeShapeType="1"/>
            </p:cNvSpPr>
            <p:nvPr/>
          </p:nvSpPr>
          <p:spPr bwMode="auto">
            <a:xfrm flipV="1">
              <a:off x="612" y="1480"/>
              <a:ext cx="590" cy="363"/>
            </a:xfrm>
            <a:prstGeom prst="line">
              <a:avLst/>
            </a:prstGeom>
            <a:noFill/>
            <a:ln w="38100">
              <a:solidFill>
                <a:srgbClr val="FF0000"/>
              </a:solidFill>
              <a:round/>
              <a:headEnd/>
              <a:tailEnd/>
            </a:ln>
          </p:spPr>
          <p:txBody>
            <a:bodyPr/>
            <a:lstStyle/>
            <a:p>
              <a:endParaRPr lang="en-US"/>
            </a:p>
          </p:txBody>
        </p:sp>
        <p:sp>
          <p:nvSpPr>
            <p:cNvPr id="129039" name="Line 13"/>
            <p:cNvSpPr>
              <a:spLocks noChangeShapeType="1"/>
            </p:cNvSpPr>
            <p:nvPr/>
          </p:nvSpPr>
          <p:spPr bwMode="auto">
            <a:xfrm flipH="1">
              <a:off x="1202" y="1571"/>
              <a:ext cx="136" cy="907"/>
            </a:xfrm>
            <a:prstGeom prst="line">
              <a:avLst/>
            </a:prstGeom>
            <a:noFill/>
            <a:ln w="9525">
              <a:solidFill>
                <a:srgbClr val="FFCCCC"/>
              </a:solidFill>
              <a:round/>
              <a:headEnd/>
              <a:tailEnd/>
            </a:ln>
          </p:spPr>
          <p:txBody>
            <a:bodyPr/>
            <a:lstStyle/>
            <a:p>
              <a:endParaRPr lang="en-US"/>
            </a:p>
          </p:txBody>
        </p:sp>
        <p:sp>
          <p:nvSpPr>
            <p:cNvPr id="129040"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9041"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29042" name="Line 16"/>
            <p:cNvSpPr>
              <a:spLocks noChangeShapeType="1"/>
            </p:cNvSpPr>
            <p:nvPr/>
          </p:nvSpPr>
          <p:spPr bwMode="auto">
            <a:xfrm>
              <a:off x="1474" y="1526"/>
              <a:ext cx="227" cy="453"/>
            </a:xfrm>
            <a:prstGeom prst="line">
              <a:avLst/>
            </a:prstGeom>
            <a:noFill/>
            <a:ln w="38100">
              <a:solidFill>
                <a:srgbClr val="FF0000"/>
              </a:solidFill>
              <a:round/>
              <a:headEnd/>
              <a:tailEnd/>
            </a:ln>
          </p:spPr>
          <p:txBody>
            <a:bodyPr/>
            <a:lstStyle/>
            <a:p>
              <a:endParaRPr lang="en-US"/>
            </a:p>
          </p:txBody>
        </p:sp>
        <p:sp>
          <p:nvSpPr>
            <p:cNvPr id="129043" name="Line 17"/>
            <p:cNvSpPr>
              <a:spLocks noChangeShapeType="1"/>
            </p:cNvSpPr>
            <p:nvPr/>
          </p:nvSpPr>
          <p:spPr bwMode="auto">
            <a:xfrm flipV="1">
              <a:off x="1292" y="2251"/>
              <a:ext cx="363" cy="318"/>
            </a:xfrm>
            <a:prstGeom prst="line">
              <a:avLst/>
            </a:prstGeom>
            <a:noFill/>
            <a:ln w="9525">
              <a:solidFill>
                <a:srgbClr val="FFCCCC"/>
              </a:solidFill>
              <a:round/>
              <a:headEnd/>
              <a:tailEnd/>
            </a:ln>
          </p:spPr>
          <p:txBody>
            <a:bodyPr/>
            <a:lstStyle/>
            <a:p>
              <a:endParaRPr lang="en-US"/>
            </a:p>
          </p:txBody>
        </p:sp>
        <p:sp>
          <p:nvSpPr>
            <p:cNvPr id="129044" name="Line 18"/>
            <p:cNvSpPr>
              <a:spLocks noChangeShapeType="1"/>
            </p:cNvSpPr>
            <p:nvPr/>
          </p:nvSpPr>
          <p:spPr bwMode="auto">
            <a:xfrm>
              <a:off x="1519" y="1390"/>
              <a:ext cx="1043" cy="408"/>
            </a:xfrm>
            <a:prstGeom prst="line">
              <a:avLst/>
            </a:prstGeom>
            <a:noFill/>
            <a:ln w="9525">
              <a:solidFill>
                <a:srgbClr val="FFCCCC"/>
              </a:solidFill>
              <a:round/>
              <a:headEnd/>
              <a:tailEnd/>
            </a:ln>
          </p:spPr>
          <p:txBody>
            <a:bodyPr/>
            <a:lstStyle/>
            <a:p>
              <a:endParaRPr lang="en-US"/>
            </a:p>
          </p:txBody>
        </p:sp>
        <p:sp>
          <p:nvSpPr>
            <p:cNvPr id="129045" name="Line 19"/>
            <p:cNvSpPr>
              <a:spLocks noChangeShapeType="1"/>
            </p:cNvSpPr>
            <p:nvPr/>
          </p:nvSpPr>
          <p:spPr bwMode="auto">
            <a:xfrm flipV="1">
              <a:off x="1927" y="1979"/>
              <a:ext cx="590" cy="136"/>
            </a:xfrm>
            <a:prstGeom prst="line">
              <a:avLst/>
            </a:prstGeom>
            <a:noFill/>
            <a:ln w="9525">
              <a:solidFill>
                <a:srgbClr val="FFCCCC"/>
              </a:solidFill>
              <a:round/>
              <a:headEnd/>
              <a:tailEnd/>
            </a:ln>
          </p:spPr>
          <p:txBody>
            <a:bodyPr/>
            <a:lstStyle/>
            <a:p>
              <a:endParaRPr lang="en-US"/>
            </a:p>
          </p:txBody>
        </p:sp>
        <p:sp>
          <p:nvSpPr>
            <p:cNvPr id="129046" name="Line 20"/>
            <p:cNvSpPr>
              <a:spLocks noChangeShapeType="1"/>
            </p:cNvSpPr>
            <p:nvPr/>
          </p:nvSpPr>
          <p:spPr bwMode="auto">
            <a:xfrm>
              <a:off x="1837" y="2297"/>
              <a:ext cx="226" cy="544"/>
            </a:xfrm>
            <a:prstGeom prst="line">
              <a:avLst/>
            </a:prstGeom>
            <a:noFill/>
            <a:ln w="38100">
              <a:solidFill>
                <a:srgbClr val="FF0000"/>
              </a:solidFill>
              <a:round/>
              <a:headEnd/>
              <a:tailEnd/>
            </a:ln>
          </p:spPr>
          <p:txBody>
            <a:bodyPr/>
            <a:lstStyle/>
            <a:p>
              <a:endParaRPr lang="en-US"/>
            </a:p>
          </p:txBody>
        </p:sp>
        <p:sp>
          <p:nvSpPr>
            <p:cNvPr id="129047" name="Line 21"/>
            <p:cNvSpPr>
              <a:spLocks noChangeShapeType="1"/>
            </p:cNvSpPr>
            <p:nvPr/>
          </p:nvSpPr>
          <p:spPr bwMode="auto">
            <a:xfrm flipV="1">
              <a:off x="2200" y="2025"/>
              <a:ext cx="408" cy="816"/>
            </a:xfrm>
            <a:prstGeom prst="line">
              <a:avLst/>
            </a:prstGeom>
            <a:noFill/>
            <a:ln w="38100">
              <a:solidFill>
                <a:srgbClr val="FF0000"/>
              </a:solidFill>
              <a:round/>
              <a:headEnd/>
              <a:tailEnd/>
            </a:ln>
          </p:spPr>
          <p:txBody>
            <a:bodyPr/>
            <a:lstStyle/>
            <a:p>
              <a:endParaRPr lang="en-US"/>
            </a:p>
          </p:txBody>
        </p:sp>
        <p:sp>
          <p:nvSpPr>
            <p:cNvPr id="129048" name="Line 22"/>
            <p:cNvSpPr>
              <a:spLocks noChangeShapeType="1"/>
            </p:cNvSpPr>
            <p:nvPr/>
          </p:nvSpPr>
          <p:spPr bwMode="auto">
            <a:xfrm>
              <a:off x="2290" y="3068"/>
              <a:ext cx="545" cy="317"/>
            </a:xfrm>
            <a:prstGeom prst="line">
              <a:avLst/>
            </a:prstGeom>
            <a:noFill/>
            <a:ln w="9525">
              <a:solidFill>
                <a:srgbClr val="FFCCCC"/>
              </a:solidFill>
              <a:round/>
              <a:headEnd/>
              <a:tailEnd/>
            </a:ln>
          </p:spPr>
          <p:txBody>
            <a:bodyPr/>
            <a:lstStyle/>
            <a:p>
              <a:endParaRPr lang="en-US"/>
            </a:p>
          </p:txBody>
        </p:sp>
        <p:sp>
          <p:nvSpPr>
            <p:cNvPr id="129049" name="Line 23"/>
            <p:cNvSpPr>
              <a:spLocks noChangeShapeType="1"/>
            </p:cNvSpPr>
            <p:nvPr/>
          </p:nvSpPr>
          <p:spPr bwMode="auto">
            <a:xfrm flipH="1" flipV="1">
              <a:off x="2744" y="2025"/>
              <a:ext cx="227" cy="1270"/>
            </a:xfrm>
            <a:prstGeom prst="line">
              <a:avLst/>
            </a:prstGeom>
            <a:noFill/>
            <a:ln w="38100">
              <a:solidFill>
                <a:srgbClr val="FF0000"/>
              </a:solidFill>
              <a:round/>
              <a:headEnd/>
              <a:tailEnd/>
            </a:ln>
          </p:spPr>
          <p:txBody>
            <a:bodyPr/>
            <a:lstStyle/>
            <a:p>
              <a:endParaRPr lang="en-US"/>
            </a:p>
          </p:txBody>
        </p:sp>
        <p:sp>
          <p:nvSpPr>
            <p:cNvPr id="129050" name="Line 24"/>
            <p:cNvSpPr>
              <a:spLocks noChangeShapeType="1"/>
            </p:cNvSpPr>
            <p:nvPr/>
          </p:nvSpPr>
          <p:spPr bwMode="auto">
            <a:xfrm flipH="1">
              <a:off x="1020" y="2796"/>
              <a:ext cx="136" cy="589"/>
            </a:xfrm>
            <a:prstGeom prst="line">
              <a:avLst/>
            </a:prstGeom>
            <a:noFill/>
            <a:ln w="12700" cmpd="sng">
              <a:solidFill>
                <a:srgbClr val="FF0000"/>
              </a:solidFill>
              <a:round/>
              <a:headEnd/>
              <a:tailEnd/>
            </a:ln>
          </p:spPr>
          <p:txBody>
            <a:bodyPr/>
            <a:lstStyle/>
            <a:p>
              <a:endParaRPr lang="en-US"/>
            </a:p>
          </p:txBody>
        </p:sp>
        <p:sp>
          <p:nvSpPr>
            <p:cNvPr id="129051" name="Line 25"/>
            <p:cNvSpPr>
              <a:spLocks noChangeShapeType="1"/>
            </p:cNvSpPr>
            <p:nvPr/>
          </p:nvSpPr>
          <p:spPr bwMode="auto">
            <a:xfrm>
              <a:off x="1292" y="2750"/>
              <a:ext cx="681" cy="182"/>
            </a:xfrm>
            <a:prstGeom prst="line">
              <a:avLst/>
            </a:prstGeom>
            <a:noFill/>
            <a:ln w="9525">
              <a:solidFill>
                <a:srgbClr val="FFCCCC"/>
              </a:solidFill>
              <a:round/>
              <a:headEnd/>
              <a:tailEnd/>
            </a:ln>
          </p:spPr>
          <p:txBody>
            <a:bodyPr/>
            <a:lstStyle/>
            <a:p>
              <a:endParaRPr lang="en-US"/>
            </a:p>
          </p:txBody>
        </p:sp>
        <p:sp>
          <p:nvSpPr>
            <p:cNvPr id="129052" name="Line 26"/>
            <p:cNvSpPr>
              <a:spLocks noChangeShapeType="1"/>
            </p:cNvSpPr>
            <p:nvPr/>
          </p:nvSpPr>
          <p:spPr bwMode="auto">
            <a:xfrm flipV="1">
              <a:off x="1111" y="3113"/>
              <a:ext cx="907" cy="363"/>
            </a:xfrm>
            <a:prstGeom prst="line">
              <a:avLst/>
            </a:prstGeom>
            <a:noFill/>
            <a:ln w="9525">
              <a:solidFill>
                <a:srgbClr val="FF0000"/>
              </a:solidFill>
              <a:round/>
              <a:headEnd/>
              <a:tailEnd/>
            </a:ln>
          </p:spPr>
          <p:txBody>
            <a:bodyPr/>
            <a:lstStyle/>
            <a:p>
              <a:endParaRPr lang="en-US"/>
            </a:p>
          </p:txBody>
        </p:sp>
        <p:sp>
          <p:nvSpPr>
            <p:cNvPr id="129053" name="Line 28"/>
            <p:cNvSpPr>
              <a:spLocks noChangeShapeType="1"/>
            </p:cNvSpPr>
            <p:nvPr/>
          </p:nvSpPr>
          <p:spPr bwMode="auto">
            <a:xfrm flipV="1">
              <a:off x="1111" y="3521"/>
              <a:ext cx="1724" cy="46"/>
            </a:xfrm>
            <a:prstGeom prst="line">
              <a:avLst/>
            </a:prstGeom>
            <a:noFill/>
            <a:ln w="9525">
              <a:solidFill>
                <a:srgbClr val="FF0000"/>
              </a:solidFill>
              <a:round/>
              <a:headEnd/>
              <a:tailEnd/>
            </a:ln>
          </p:spPr>
          <p:txBody>
            <a:bodyPr/>
            <a:lstStyle/>
            <a:p>
              <a:endParaRPr lang="en-US"/>
            </a:p>
          </p:txBody>
        </p:sp>
        <p:sp>
          <p:nvSpPr>
            <p:cNvPr id="129054"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29055"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9056"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dirty="0">
                  <a:solidFill>
                    <a:srgbClr val="FF0000"/>
                  </a:solidFill>
                </a:rPr>
                <a:t>2</a:t>
              </a:r>
            </a:p>
          </p:txBody>
        </p:sp>
        <p:sp>
          <p:nvSpPr>
            <p:cNvPr id="129057"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9058"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9059"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9060"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9061"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9062"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9063"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9064"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9065"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9066"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29067"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dirty="0">
                  <a:solidFill>
                    <a:srgbClr val="FF0000"/>
                  </a:solidFill>
                </a:rPr>
                <a:t>1</a:t>
              </a:r>
            </a:p>
          </p:txBody>
        </p:sp>
        <p:sp>
          <p:nvSpPr>
            <p:cNvPr id="129068"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dirty="0">
                  <a:solidFill>
                    <a:srgbClr val="FF0000"/>
                  </a:solidFill>
                </a:rPr>
                <a:t>1</a:t>
              </a:r>
            </a:p>
          </p:txBody>
        </p:sp>
        <p:sp>
          <p:nvSpPr>
            <p:cNvPr id="129069"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29027"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9028" name="Text Box 45"/>
          <p:cNvSpPr txBox="1">
            <a:spLocks noChangeArrowheads="1"/>
          </p:cNvSpPr>
          <p:nvPr/>
        </p:nvSpPr>
        <p:spPr bwMode="auto">
          <a:xfrm>
            <a:off x="4695825" y="2127250"/>
            <a:ext cx="2593975" cy="396875"/>
          </a:xfrm>
          <a:prstGeom prst="rect">
            <a:avLst/>
          </a:prstGeom>
          <a:noFill/>
          <a:ln w="9525">
            <a:noFill/>
            <a:miter lim="800000"/>
            <a:headEnd/>
            <a:tailEnd/>
          </a:ln>
        </p:spPr>
        <p:txBody>
          <a:bodyPr wrap="none">
            <a:spAutoFit/>
          </a:bodyPr>
          <a:lstStyle/>
          <a:p>
            <a:r>
              <a:rPr lang="en-US" sz="2000">
                <a:solidFill>
                  <a:srgbClr val="9900FF"/>
                </a:solidFill>
              </a:rPr>
              <a:t>O = {0,1, 2, 3, 4, 6, 7}</a:t>
            </a:r>
          </a:p>
        </p:txBody>
      </p:sp>
      <p:sp>
        <p:nvSpPr>
          <p:cNvPr id="129029" name="Text Box 46"/>
          <p:cNvSpPr txBox="1">
            <a:spLocks noChangeArrowheads="1"/>
          </p:cNvSpPr>
          <p:nvPr/>
        </p:nvSpPr>
        <p:spPr bwMode="auto">
          <a:xfrm>
            <a:off x="4859338" y="2587625"/>
            <a:ext cx="3744912" cy="581025"/>
          </a:xfrm>
          <a:prstGeom prst="rect">
            <a:avLst/>
          </a:prstGeom>
          <a:noFill/>
          <a:ln w="9525">
            <a:noFill/>
            <a:miter lim="800000"/>
            <a:headEnd/>
            <a:tailEnd/>
          </a:ln>
        </p:spPr>
        <p:txBody>
          <a:bodyPr>
            <a:spAutoFit/>
          </a:bodyPr>
          <a:lstStyle/>
          <a:p>
            <a:r>
              <a:rPr lang="en-US" sz="1600" dirty="0">
                <a:solidFill>
                  <a:srgbClr val="9900FF"/>
                </a:solidFill>
              </a:rPr>
              <a:t>S = </a:t>
            </a:r>
            <a:r>
              <a:rPr lang="en-US" sz="1600" dirty="0">
                <a:solidFill>
                  <a:srgbClr val="9900FF"/>
                </a:solidFill>
                <a:sym typeface="Wingdings" pitchFamily="2" charset="2"/>
              </a:rPr>
              <a:t>{0, 5}, </a:t>
            </a:r>
            <a:r>
              <a:rPr lang="en-US" sz="1600" dirty="0">
                <a:solidFill>
                  <a:srgbClr val="FFCCCC"/>
                </a:solidFill>
                <a:sym typeface="Wingdings" pitchFamily="2" charset="2"/>
              </a:rPr>
              <a:t>{2, 1},</a:t>
            </a:r>
            <a:r>
              <a:rPr lang="en-US" sz="1600" dirty="0">
                <a:solidFill>
                  <a:srgbClr val="9900FF"/>
                </a:solidFill>
                <a:sym typeface="Wingdings" pitchFamily="2" charset="2"/>
              </a:rPr>
              <a:t> </a:t>
            </a:r>
            <a:r>
              <a:rPr lang="en-US" sz="1600" dirty="0">
                <a:solidFill>
                  <a:srgbClr val="7D31B5"/>
                </a:solidFill>
                <a:sym typeface="Wingdings" pitchFamily="2" charset="2"/>
              </a:rPr>
              <a:t>{2, 5}</a:t>
            </a:r>
            <a:r>
              <a:rPr lang="en-US" sz="1600" dirty="0">
                <a:solidFill>
                  <a:srgbClr val="9900FF"/>
                </a:solidFill>
                <a:sym typeface="Wingdings" pitchFamily="2" charset="2"/>
              </a:rPr>
              <a:t>, </a:t>
            </a:r>
            <a:r>
              <a:rPr lang="en-US" sz="1600" dirty="0">
                <a:solidFill>
                  <a:srgbClr val="FFCCCC"/>
                </a:solidFill>
                <a:sym typeface="Wingdings" pitchFamily="2" charset="2"/>
              </a:rPr>
              <a:t>{2, 3}, {2, 7}, {1, 4}, {3, 4}</a:t>
            </a:r>
            <a:r>
              <a:rPr lang="en-US" sz="1600" dirty="0">
                <a:solidFill>
                  <a:srgbClr val="9900FF"/>
                </a:solidFill>
                <a:sym typeface="Wingdings" pitchFamily="2" charset="2"/>
              </a:rPr>
              <a:t>, {7, 5}, </a:t>
            </a:r>
            <a:r>
              <a:rPr lang="en-US" sz="1600" dirty="0">
                <a:solidFill>
                  <a:srgbClr val="FFCCCC"/>
                </a:solidFill>
                <a:sym typeface="Wingdings" pitchFamily="2" charset="2"/>
              </a:rPr>
              <a:t>{7,6},</a:t>
            </a:r>
            <a:r>
              <a:rPr lang="en-US" sz="1600" dirty="0">
                <a:solidFill>
                  <a:srgbClr val="9900FF"/>
                </a:solidFill>
                <a:sym typeface="Wingdings" pitchFamily="2" charset="2"/>
              </a:rPr>
              <a:t> {6, 5}</a:t>
            </a:r>
            <a:endParaRPr lang="en-US" sz="1600" dirty="0">
              <a:solidFill>
                <a:srgbClr val="FF0000"/>
              </a:solidFill>
            </a:endParaRPr>
          </a:p>
        </p:txBody>
      </p:sp>
      <p:sp>
        <p:nvSpPr>
          <p:cNvPr id="2" name="Date Placeholder 1"/>
          <p:cNvSpPr>
            <a:spLocks noGrp="1"/>
          </p:cNvSpPr>
          <p:nvPr>
            <p:ph type="dt" sz="half" idx="10"/>
          </p:nvPr>
        </p:nvSpPr>
        <p:spPr/>
        <p:txBody>
          <a:bodyPr/>
          <a:lstStyle/>
          <a:p>
            <a:fld id="{8D944A48-2478-1C42-8EE9-190E9B529749}"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107</a:t>
            </a:fld>
            <a:endParaRPr lang="en-US" dirty="0"/>
          </a:p>
        </p:txBody>
      </p:sp>
    </p:spTree>
    <p:extLst>
      <p:ext uri="{BB962C8B-B14F-4D97-AF65-F5344CB8AC3E}">
        <p14:creationId xmlns:p14="http://schemas.microsoft.com/office/powerpoint/2010/main" val="4059960750"/>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9026" name="Group 3"/>
          <p:cNvGrpSpPr>
            <a:grpSpLocks/>
          </p:cNvGrpSpPr>
          <p:nvPr/>
        </p:nvGrpSpPr>
        <p:grpSpPr bwMode="auto">
          <a:xfrm>
            <a:off x="250825" y="1916113"/>
            <a:ext cx="4464050" cy="3816350"/>
            <a:chOff x="340" y="1253"/>
            <a:chExt cx="2812" cy="2404"/>
          </a:xfrm>
        </p:grpSpPr>
        <p:sp>
          <p:nvSpPr>
            <p:cNvPr id="129030" name="Oval 11"/>
            <p:cNvSpPr>
              <a:spLocks noChangeArrowheads="1"/>
            </p:cNvSpPr>
            <p:nvPr/>
          </p:nvSpPr>
          <p:spPr bwMode="auto">
            <a:xfrm>
              <a:off x="2835" y="3295"/>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6</a:t>
              </a:r>
            </a:p>
          </p:txBody>
        </p:sp>
        <p:sp>
          <p:nvSpPr>
            <p:cNvPr id="129031"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9032" name="Oval 5"/>
            <p:cNvSpPr>
              <a:spLocks noChangeArrowheads="1"/>
            </p:cNvSpPr>
            <p:nvPr/>
          </p:nvSpPr>
          <p:spPr bwMode="auto">
            <a:xfrm>
              <a:off x="1202" y="1253"/>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1</a:t>
              </a:r>
            </a:p>
          </p:txBody>
        </p:sp>
        <p:sp>
          <p:nvSpPr>
            <p:cNvPr id="129033" name="Oval 6"/>
            <p:cNvSpPr>
              <a:spLocks noChangeArrowheads="1"/>
            </p:cNvSpPr>
            <p:nvPr/>
          </p:nvSpPr>
          <p:spPr bwMode="auto">
            <a:xfrm>
              <a:off x="1610" y="1979"/>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3</a:t>
              </a:r>
            </a:p>
          </p:txBody>
        </p:sp>
        <p:sp>
          <p:nvSpPr>
            <p:cNvPr id="129034"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29035" name="Oval 8"/>
            <p:cNvSpPr>
              <a:spLocks noChangeArrowheads="1"/>
            </p:cNvSpPr>
            <p:nvPr/>
          </p:nvSpPr>
          <p:spPr bwMode="auto">
            <a:xfrm>
              <a:off x="793" y="3340"/>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5</a:t>
              </a:r>
            </a:p>
          </p:txBody>
        </p:sp>
        <p:sp>
          <p:nvSpPr>
            <p:cNvPr id="129036" name="Oval 9"/>
            <p:cNvSpPr>
              <a:spLocks noChangeArrowheads="1"/>
            </p:cNvSpPr>
            <p:nvPr/>
          </p:nvSpPr>
          <p:spPr bwMode="auto">
            <a:xfrm>
              <a:off x="1973" y="2841"/>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7</a:t>
              </a:r>
            </a:p>
          </p:txBody>
        </p:sp>
        <p:sp>
          <p:nvSpPr>
            <p:cNvPr id="129037" name="Oval 10"/>
            <p:cNvSpPr>
              <a:spLocks noChangeArrowheads="1"/>
            </p:cNvSpPr>
            <p:nvPr/>
          </p:nvSpPr>
          <p:spPr bwMode="auto">
            <a:xfrm>
              <a:off x="2517" y="1752"/>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4</a:t>
              </a:r>
            </a:p>
          </p:txBody>
        </p:sp>
        <p:sp>
          <p:nvSpPr>
            <p:cNvPr id="129038" name="Line 12"/>
            <p:cNvSpPr>
              <a:spLocks noChangeShapeType="1"/>
            </p:cNvSpPr>
            <p:nvPr/>
          </p:nvSpPr>
          <p:spPr bwMode="auto">
            <a:xfrm flipV="1">
              <a:off x="612" y="1480"/>
              <a:ext cx="590" cy="363"/>
            </a:xfrm>
            <a:prstGeom prst="line">
              <a:avLst/>
            </a:prstGeom>
            <a:noFill/>
            <a:ln w="38100">
              <a:solidFill>
                <a:srgbClr val="FF0000"/>
              </a:solidFill>
              <a:round/>
              <a:headEnd/>
              <a:tailEnd/>
            </a:ln>
          </p:spPr>
          <p:txBody>
            <a:bodyPr/>
            <a:lstStyle/>
            <a:p>
              <a:endParaRPr lang="en-US"/>
            </a:p>
          </p:txBody>
        </p:sp>
        <p:sp>
          <p:nvSpPr>
            <p:cNvPr id="129039" name="Line 13"/>
            <p:cNvSpPr>
              <a:spLocks noChangeShapeType="1"/>
            </p:cNvSpPr>
            <p:nvPr/>
          </p:nvSpPr>
          <p:spPr bwMode="auto">
            <a:xfrm flipH="1">
              <a:off x="1202" y="1571"/>
              <a:ext cx="136" cy="907"/>
            </a:xfrm>
            <a:prstGeom prst="line">
              <a:avLst/>
            </a:prstGeom>
            <a:noFill/>
            <a:ln w="9525">
              <a:solidFill>
                <a:srgbClr val="FFCCCC"/>
              </a:solidFill>
              <a:round/>
              <a:headEnd/>
              <a:tailEnd/>
            </a:ln>
          </p:spPr>
          <p:txBody>
            <a:bodyPr/>
            <a:lstStyle/>
            <a:p>
              <a:endParaRPr lang="en-US"/>
            </a:p>
          </p:txBody>
        </p:sp>
        <p:sp>
          <p:nvSpPr>
            <p:cNvPr id="129040"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9041"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29042" name="Line 16"/>
            <p:cNvSpPr>
              <a:spLocks noChangeShapeType="1"/>
            </p:cNvSpPr>
            <p:nvPr/>
          </p:nvSpPr>
          <p:spPr bwMode="auto">
            <a:xfrm>
              <a:off x="1474" y="1526"/>
              <a:ext cx="227" cy="453"/>
            </a:xfrm>
            <a:prstGeom prst="line">
              <a:avLst/>
            </a:prstGeom>
            <a:noFill/>
            <a:ln w="38100">
              <a:solidFill>
                <a:srgbClr val="FF0000"/>
              </a:solidFill>
              <a:round/>
              <a:headEnd/>
              <a:tailEnd/>
            </a:ln>
          </p:spPr>
          <p:txBody>
            <a:bodyPr/>
            <a:lstStyle/>
            <a:p>
              <a:endParaRPr lang="en-US"/>
            </a:p>
          </p:txBody>
        </p:sp>
        <p:sp>
          <p:nvSpPr>
            <p:cNvPr id="129043" name="Line 17"/>
            <p:cNvSpPr>
              <a:spLocks noChangeShapeType="1"/>
            </p:cNvSpPr>
            <p:nvPr/>
          </p:nvSpPr>
          <p:spPr bwMode="auto">
            <a:xfrm flipV="1">
              <a:off x="1292" y="2251"/>
              <a:ext cx="363" cy="318"/>
            </a:xfrm>
            <a:prstGeom prst="line">
              <a:avLst/>
            </a:prstGeom>
            <a:noFill/>
            <a:ln w="9525">
              <a:solidFill>
                <a:srgbClr val="FFCCCC"/>
              </a:solidFill>
              <a:round/>
              <a:headEnd/>
              <a:tailEnd/>
            </a:ln>
          </p:spPr>
          <p:txBody>
            <a:bodyPr/>
            <a:lstStyle/>
            <a:p>
              <a:endParaRPr lang="en-US"/>
            </a:p>
          </p:txBody>
        </p:sp>
        <p:sp>
          <p:nvSpPr>
            <p:cNvPr id="129044" name="Line 18"/>
            <p:cNvSpPr>
              <a:spLocks noChangeShapeType="1"/>
            </p:cNvSpPr>
            <p:nvPr/>
          </p:nvSpPr>
          <p:spPr bwMode="auto">
            <a:xfrm>
              <a:off x="1519" y="1390"/>
              <a:ext cx="1043" cy="408"/>
            </a:xfrm>
            <a:prstGeom prst="line">
              <a:avLst/>
            </a:prstGeom>
            <a:noFill/>
            <a:ln w="9525">
              <a:solidFill>
                <a:srgbClr val="FFCCCC"/>
              </a:solidFill>
              <a:round/>
              <a:headEnd/>
              <a:tailEnd/>
            </a:ln>
          </p:spPr>
          <p:txBody>
            <a:bodyPr/>
            <a:lstStyle/>
            <a:p>
              <a:endParaRPr lang="en-US"/>
            </a:p>
          </p:txBody>
        </p:sp>
        <p:sp>
          <p:nvSpPr>
            <p:cNvPr id="129045" name="Line 19"/>
            <p:cNvSpPr>
              <a:spLocks noChangeShapeType="1"/>
            </p:cNvSpPr>
            <p:nvPr/>
          </p:nvSpPr>
          <p:spPr bwMode="auto">
            <a:xfrm flipV="1">
              <a:off x="1927" y="1979"/>
              <a:ext cx="590" cy="136"/>
            </a:xfrm>
            <a:prstGeom prst="line">
              <a:avLst/>
            </a:prstGeom>
            <a:noFill/>
            <a:ln w="9525">
              <a:solidFill>
                <a:srgbClr val="FFCCCC"/>
              </a:solidFill>
              <a:round/>
              <a:headEnd/>
              <a:tailEnd/>
            </a:ln>
          </p:spPr>
          <p:txBody>
            <a:bodyPr/>
            <a:lstStyle/>
            <a:p>
              <a:endParaRPr lang="en-US"/>
            </a:p>
          </p:txBody>
        </p:sp>
        <p:sp>
          <p:nvSpPr>
            <p:cNvPr id="129046" name="Line 20"/>
            <p:cNvSpPr>
              <a:spLocks noChangeShapeType="1"/>
            </p:cNvSpPr>
            <p:nvPr/>
          </p:nvSpPr>
          <p:spPr bwMode="auto">
            <a:xfrm>
              <a:off x="1837" y="2297"/>
              <a:ext cx="226" cy="544"/>
            </a:xfrm>
            <a:prstGeom prst="line">
              <a:avLst/>
            </a:prstGeom>
            <a:noFill/>
            <a:ln w="38100">
              <a:solidFill>
                <a:srgbClr val="FF0000"/>
              </a:solidFill>
              <a:round/>
              <a:headEnd/>
              <a:tailEnd/>
            </a:ln>
          </p:spPr>
          <p:txBody>
            <a:bodyPr/>
            <a:lstStyle/>
            <a:p>
              <a:endParaRPr lang="en-US"/>
            </a:p>
          </p:txBody>
        </p:sp>
        <p:sp>
          <p:nvSpPr>
            <p:cNvPr id="129047" name="Line 21"/>
            <p:cNvSpPr>
              <a:spLocks noChangeShapeType="1"/>
            </p:cNvSpPr>
            <p:nvPr/>
          </p:nvSpPr>
          <p:spPr bwMode="auto">
            <a:xfrm flipV="1">
              <a:off x="2200" y="2025"/>
              <a:ext cx="408" cy="816"/>
            </a:xfrm>
            <a:prstGeom prst="line">
              <a:avLst/>
            </a:prstGeom>
            <a:noFill/>
            <a:ln w="38100">
              <a:solidFill>
                <a:srgbClr val="FF0000"/>
              </a:solidFill>
              <a:round/>
              <a:headEnd/>
              <a:tailEnd/>
            </a:ln>
          </p:spPr>
          <p:txBody>
            <a:bodyPr/>
            <a:lstStyle/>
            <a:p>
              <a:endParaRPr lang="en-US"/>
            </a:p>
          </p:txBody>
        </p:sp>
        <p:sp>
          <p:nvSpPr>
            <p:cNvPr id="129048" name="Line 22"/>
            <p:cNvSpPr>
              <a:spLocks noChangeShapeType="1"/>
            </p:cNvSpPr>
            <p:nvPr/>
          </p:nvSpPr>
          <p:spPr bwMode="auto">
            <a:xfrm>
              <a:off x="2290" y="3068"/>
              <a:ext cx="545" cy="317"/>
            </a:xfrm>
            <a:prstGeom prst="line">
              <a:avLst/>
            </a:prstGeom>
            <a:noFill/>
            <a:ln w="9525">
              <a:solidFill>
                <a:srgbClr val="FFCCCC"/>
              </a:solidFill>
              <a:round/>
              <a:headEnd/>
              <a:tailEnd/>
            </a:ln>
          </p:spPr>
          <p:txBody>
            <a:bodyPr/>
            <a:lstStyle/>
            <a:p>
              <a:endParaRPr lang="en-US"/>
            </a:p>
          </p:txBody>
        </p:sp>
        <p:sp>
          <p:nvSpPr>
            <p:cNvPr id="129049" name="Line 23"/>
            <p:cNvSpPr>
              <a:spLocks noChangeShapeType="1"/>
            </p:cNvSpPr>
            <p:nvPr/>
          </p:nvSpPr>
          <p:spPr bwMode="auto">
            <a:xfrm flipH="1" flipV="1">
              <a:off x="2744" y="2025"/>
              <a:ext cx="227" cy="1270"/>
            </a:xfrm>
            <a:prstGeom prst="line">
              <a:avLst/>
            </a:prstGeom>
            <a:noFill/>
            <a:ln w="38100">
              <a:solidFill>
                <a:srgbClr val="FF0000"/>
              </a:solidFill>
              <a:round/>
              <a:headEnd/>
              <a:tailEnd/>
            </a:ln>
          </p:spPr>
          <p:txBody>
            <a:bodyPr/>
            <a:lstStyle/>
            <a:p>
              <a:endParaRPr lang="en-US"/>
            </a:p>
          </p:txBody>
        </p:sp>
        <p:sp>
          <p:nvSpPr>
            <p:cNvPr id="129050" name="Line 24"/>
            <p:cNvSpPr>
              <a:spLocks noChangeShapeType="1"/>
            </p:cNvSpPr>
            <p:nvPr/>
          </p:nvSpPr>
          <p:spPr bwMode="auto">
            <a:xfrm flipH="1">
              <a:off x="1020" y="2796"/>
              <a:ext cx="136" cy="589"/>
            </a:xfrm>
            <a:prstGeom prst="line">
              <a:avLst/>
            </a:prstGeom>
            <a:noFill/>
            <a:ln w="38100">
              <a:solidFill>
                <a:srgbClr val="FF0000"/>
              </a:solidFill>
              <a:round/>
              <a:headEnd/>
              <a:tailEnd/>
            </a:ln>
          </p:spPr>
          <p:txBody>
            <a:bodyPr/>
            <a:lstStyle/>
            <a:p>
              <a:endParaRPr lang="en-US"/>
            </a:p>
          </p:txBody>
        </p:sp>
        <p:sp>
          <p:nvSpPr>
            <p:cNvPr id="129051" name="Line 25"/>
            <p:cNvSpPr>
              <a:spLocks noChangeShapeType="1"/>
            </p:cNvSpPr>
            <p:nvPr/>
          </p:nvSpPr>
          <p:spPr bwMode="auto">
            <a:xfrm>
              <a:off x="1292" y="2750"/>
              <a:ext cx="681" cy="182"/>
            </a:xfrm>
            <a:prstGeom prst="line">
              <a:avLst/>
            </a:prstGeom>
            <a:noFill/>
            <a:ln w="9525">
              <a:solidFill>
                <a:srgbClr val="FFCCCC"/>
              </a:solidFill>
              <a:round/>
              <a:headEnd/>
              <a:tailEnd/>
            </a:ln>
          </p:spPr>
          <p:txBody>
            <a:bodyPr/>
            <a:lstStyle/>
            <a:p>
              <a:endParaRPr lang="en-US"/>
            </a:p>
          </p:txBody>
        </p:sp>
        <p:sp>
          <p:nvSpPr>
            <p:cNvPr id="129052" name="Line 26"/>
            <p:cNvSpPr>
              <a:spLocks noChangeShapeType="1"/>
            </p:cNvSpPr>
            <p:nvPr/>
          </p:nvSpPr>
          <p:spPr bwMode="auto">
            <a:xfrm flipV="1">
              <a:off x="1111" y="3113"/>
              <a:ext cx="907" cy="363"/>
            </a:xfrm>
            <a:prstGeom prst="line">
              <a:avLst/>
            </a:prstGeom>
            <a:noFill/>
            <a:ln w="9525">
              <a:solidFill>
                <a:srgbClr val="FF0000"/>
              </a:solidFill>
              <a:round/>
              <a:headEnd/>
              <a:tailEnd/>
            </a:ln>
          </p:spPr>
          <p:txBody>
            <a:bodyPr/>
            <a:lstStyle/>
            <a:p>
              <a:endParaRPr lang="en-US"/>
            </a:p>
          </p:txBody>
        </p:sp>
        <p:sp>
          <p:nvSpPr>
            <p:cNvPr id="129053" name="Line 28"/>
            <p:cNvSpPr>
              <a:spLocks noChangeShapeType="1"/>
            </p:cNvSpPr>
            <p:nvPr/>
          </p:nvSpPr>
          <p:spPr bwMode="auto">
            <a:xfrm flipV="1">
              <a:off x="1111" y="3521"/>
              <a:ext cx="1724" cy="46"/>
            </a:xfrm>
            <a:prstGeom prst="line">
              <a:avLst/>
            </a:prstGeom>
            <a:noFill/>
            <a:ln w="9525">
              <a:solidFill>
                <a:srgbClr val="FF0000"/>
              </a:solidFill>
              <a:round/>
              <a:headEnd/>
              <a:tailEnd/>
            </a:ln>
          </p:spPr>
          <p:txBody>
            <a:bodyPr/>
            <a:lstStyle/>
            <a:p>
              <a:endParaRPr lang="en-US"/>
            </a:p>
          </p:txBody>
        </p:sp>
        <p:sp>
          <p:nvSpPr>
            <p:cNvPr id="129054"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29055"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9056"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dirty="0">
                  <a:solidFill>
                    <a:srgbClr val="FF0000"/>
                  </a:solidFill>
                </a:rPr>
                <a:t>2</a:t>
              </a:r>
            </a:p>
          </p:txBody>
        </p:sp>
        <p:sp>
          <p:nvSpPr>
            <p:cNvPr id="129057"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9058"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dirty="0">
                  <a:solidFill>
                    <a:srgbClr val="FF0000"/>
                  </a:solidFill>
                </a:rPr>
                <a:t>2</a:t>
              </a:r>
            </a:p>
          </p:txBody>
        </p:sp>
        <p:sp>
          <p:nvSpPr>
            <p:cNvPr id="129059"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9060"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9061"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9062"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9063"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9064"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9065"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9066"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29067"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29068"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dirty="0">
                  <a:solidFill>
                    <a:srgbClr val="FF0000"/>
                  </a:solidFill>
                </a:rPr>
                <a:t>1</a:t>
              </a:r>
            </a:p>
          </p:txBody>
        </p:sp>
        <p:sp>
          <p:nvSpPr>
            <p:cNvPr id="129069"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29027"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9028" name="Text Box 45"/>
          <p:cNvSpPr txBox="1">
            <a:spLocks noChangeArrowheads="1"/>
          </p:cNvSpPr>
          <p:nvPr/>
        </p:nvSpPr>
        <p:spPr bwMode="auto">
          <a:xfrm>
            <a:off x="4695825" y="2127250"/>
            <a:ext cx="2593975" cy="396875"/>
          </a:xfrm>
          <a:prstGeom prst="rect">
            <a:avLst/>
          </a:prstGeom>
          <a:noFill/>
          <a:ln w="9525">
            <a:noFill/>
            <a:miter lim="800000"/>
            <a:headEnd/>
            <a:tailEnd/>
          </a:ln>
        </p:spPr>
        <p:txBody>
          <a:bodyPr wrap="none">
            <a:spAutoFit/>
          </a:bodyPr>
          <a:lstStyle/>
          <a:p>
            <a:r>
              <a:rPr lang="en-US" sz="2000">
                <a:solidFill>
                  <a:srgbClr val="9900FF"/>
                </a:solidFill>
              </a:rPr>
              <a:t>O = {0,1, 2, 3, 4, 6, 7}</a:t>
            </a:r>
          </a:p>
        </p:txBody>
      </p:sp>
      <p:sp>
        <p:nvSpPr>
          <p:cNvPr id="129029" name="Text Box 46"/>
          <p:cNvSpPr txBox="1">
            <a:spLocks noChangeArrowheads="1"/>
          </p:cNvSpPr>
          <p:nvPr/>
        </p:nvSpPr>
        <p:spPr bwMode="auto">
          <a:xfrm>
            <a:off x="4859338" y="2587625"/>
            <a:ext cx="3744912" cy="581025"/>
          </a:xfrm>
          <a:prstGeom prst="rect">
            <a:avLst/>
          </a:prstGeom>
          <a:noFill/>
          <a:ln w="9525">
            <a:noFill/>
            <a:miter lim="800000"/>
            <a:headEnd/>
            <a:tailEnd/>
          </a:ln>
        </p:spPr>
        <p:txBody>
          <a:bodyPr>
            <a:spAutoFit/>
          </a:bodyPr>
          <a:lstStyle/>
          <a:p>
            <a:r>
              <a:rPr lang="en-US" sz="1600">
                <a:solidFill>
                  <a:srgbClr val="9900FF"/>
                </a:solidFill>
              </a:rPr>
              <a:t>S = </a:t>
            </a:r>
            <a:r>
              <a:rPr lang="en-US" sz="1600">
                <a:solidFill>
                  <a:srgbClr val="9900FF"/>
                </a:solidFill>
                <a:sym typeface="Wingdings" pitchFamily="2" charset="2"/>
              </a:rPr>
              <a:t>{0, 5}, </a:t>
            </a:r>
            <a:r>
              <a:rPr lang="en-US" sz="1600">
                <a:solidFill>
                  <a:srgbClr val="FFCCCC"/>
                </a:solidFill>
                <a:sym typeface="Wingdings" pitchFamily="2" charset="2"/>
              </a:rPr>
              <a:t>{2, 1},</a:t>
            </a:r>
            <a:r>
              <a:rPr lang="en-US" sz="1600">
                <a:solidFill>
                  <a:srgbClr val="9900FF"/>
                </a:solidFill>
                <a:sym typeface="Wingdings" pitchFamily="2" charset="2"/>
              </a:rPr>
              <a:t> </a:t>
            </a:r>
            <a:r>
              <a:rPr lang="en-US" sz="1600">
                <a:solidFill>
                  <a:srgbClr val="FF0000"/>
                </a:solidFill>
                <a:sym typeface="Wingdings" pitchFamily="2" charset="2"/>
              </a:rPr>
              <a:t>{2, 5}</a:t>
            </a:r>
            <a:r>
              <a:rPr lang="en-US" sz="1600">
                <a:solidFill>
                  <a:srgbClr val="9900FF"/>
                </a:solidFill>
                <a:sym typeface="Wingdings" pitchFamily="2" charset="2"/>
              </a:rPr>
              <a:t>, </a:t>
            </a:r>
            <a:r>
              <a:rPr lang="en-US" sz="1600">
                <a:solidFill>
                  <a:srgbClr val="FFCCCC"/>
                </a:solidFill>
                <a:sym typeface="Wingdings" pitchFamily="2" charset="2"/>
              </a:rPr>
              <a:t>{2, 3}, {2, 7}, {1, 4}, {3, 4}</a:t>
            </a:r>
            <a:r>
              <a:rPr lang="en-US" sz="1600">
                <a:solidFill>
                  <a:srgbClr val="9900FF"/>
                </a:solidFill>
                <a:sym typeface="Wingdings" pitchFamily="2" charset="2"/>
              </a:rPr>
              <a:t>, {7, 5}, </a:t>
            </a:r>
            <a:r>
              <a:rPr lang="en-US" sz="1600">
                <a:solidFill>
                  <a:srgbClr val="FFCCCC"/>
                </a:solidFill>
                <a:sym typeface="Wingdings" pitchFamily="2" charset="2"/>
              </a:rPr>
              <a:t>{7,6},</a:t>
            </a:r>
            <a:r>
              <a:rPr lang="en-US" sz="1600">
                <a:solidFill>
                  <a:srgbClr val="9900FF"/>
                </a:solidFill>
                <a:sym typeface="Wingdings" pitchFamily="2" charset="2"/>
              </a:rPr>
              <a:t> {6, 5}</a:t>
            </a:r>
            <a:endParaRPr lang="en-US" sz="1600">
              <a:solidFill>
                <a:srgbClr val="FF0000"/>
              </a:solidFill>
            </a:endParaRPr>
          </a:p>
        </p:txBody>
      </p:sp>
      <p:sp>
        <p:nvSpPr>
          <p:cNvPr id="2" name="Date Placeholder 1"/>
          <p:cNvSpPr>
            <a:spLocks noGrp="1"/>
          </p:cNvSpPr>
          <p:nvPr>
            <p:ph type="dt" sz="half" idx="10"/>
          </p:nvPr>
        </p:nvSpPr>
        <p:spPr/>
        <p:txBody>
          <a:bodyPr/>
          <a:lstStyle/>
          <a:p>
            <a:fld id="{8D944A48-2478-1C42-8EE9-190E9B529749}"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108</a:t>
            </a:fld>
            <a:endParaRPr lang="en-US" dirty="0"/>
          </a:p>
        </p:txBody>
      </p:sp>
    </p:spTree>
    <p:extLst>
      <p:ext uri="{BB962C8B-B14F-4D97-AF65-F5344CB8AC3E}">
        <p14:creationId xmlns:p14="http://schemas.microsoft.com/office/powerpoint/2010/main" val="3536629161"/>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30050" name="Group 3"/>
          <p:cNvGrpSpPr>
            <a:grpSpLocks/>
          </p:cNvGrpSpPr>
          <p:nvPr/>
        </p:nvGrpSpPr>
        <p:grpSpPr bwMode="auto">
          <a:xfrm>
            <a:off x="250825" y="1916113"/>
            <a:ext cx="4464050" cy="3816350"/>
            <a:chOff x="340" y="1253"/>
            <a:chExt cx="2812" cy="2404"/>
          </a:xfrm>
        </p:grpSpPr>
        <p:sp>
          <p:nvSpPr>
            <p:cNvPr id="130054" name="Oval 11"/>
            <p:cNvSpPr>
              <a:spLocks noChangeArrowheads="1"/>
            </p:cNvSpPr>
            <p:nvPr/>
          </p:nvSpPr>
          <p:spPr bwMode="auto">
            <a:xfrm>
              <a:off x="2835" y="3295"/>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6</a:t>
              </a:r>
            </a:p>
          </p:txBody>
        </p:sp>
        <p:sp>
          <p:nvSpPr>
            <p:cNvPr id="130055"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30056" name="Oval 5"/>
            <p:cNvSpPr>
              <a:spLocks noChangeArrowheads="1"/>
            </p:cNvSpPr>
            <p:nvPr/>
          </p:nvSpPr>
          <p:spPr bwMode="auto">
            <a:xfrm>
              <a:off x="1202" y="1253"/>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1</a:t>
              </a:r>
            </a:p>
          </p:txBody>
        </p:sp>
        <p:sp>
          <p:nvSpPr>
            <p:cNvPr id="130057" name="Oval 6"/>
            <p:cNvSpPr>
              <a:spLocks noChangeArrowheads="1"/>
            </p:cNvSpPr>
            <p:nvPr/>
          </p:nvSpPr>
          <p:spPr bwMode="auto">
            <a:xfrm>
              <a:off x="1610" y="1979"/>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3</a:t>
              </a:r>
            </a:p>
          </p:txBody>
        </p:sp>
        <p:sp>
          <p:nvSpPr>
            <p:cNvPr id="130058"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30059" name="Oval 8"/>
            <p:cNvSpPr>
              <a:spLocks noChangeArrowheads="1"/>
            </p:cNvSpPr>
            <p:nvPr/>
          </p:nvSpPr>
          <p:spPr bwMode="auto">
            <a:xfrm>
              <a:off x="793" y="3340"/>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5</a:t>
              </a:r>
            </a:p>
          </p:txBody>
        </p:sp>
        <p:sp>
          <p:nvSpPr>
            <p:cNvPr id="130060" name="Oval 9"/>
            <p:cNvSpPr>
              <a:spLocks noChangeArrowheads="1"/>
            </p:cNvSpPr>
            <p:nvPr/>
          </p:nvSpPr>
          <p:spPr bwMode="auto">
            <a:xfrm>
              <a:off x="1973" y="2841"/>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7</a:t>
              </a:r>
            </a:p>
          </p:txBody>
        </p:sp>
        <p:sp>
          <p:nvSpPr>
            <p:cNvPr id="130061" name="Oval 10"/>
            <p:cNvSpPr>
              <a:spLocks noChangeArrowheads="1"/>
            </p:cNvSpPr>
            <p:nvPr/>
          </p:nvSpPr>
          <p:spPr bwMode="auto">
            <a:xfrm>
              <a:off x="2517" y="1752"/>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4</a:t>
              </a:r>
            </a:p>
          </p:txBody>
        </p:sp>
        <p:sp>
          <p:nvSpPr>
            <p:cNvPr id="130062" name="Line 12"/>
            <p:cNvSpPr>
              <a:spLocks noChangeShapeType="1"/>
            </p:cNvSpPr>
            <p:nvPr/>
          </p:nvSpPr>
          <p:spPr bwMode="auto">
            <a:xfrm flipV="1">
              <a:off x="612" y="1480"/>
              <a:ext cx="590" cy="363"/>
            </a:xfrm>
            <a:prstGeom prst="line">
              <a:avLst/>
            </a:prstGeom>
            <a:noFill/>
            <a:ln w="38100">
              <a:solidFill>
                <a:srgbClr val="FF0000"/>
              </a:solidFill>
              <a:round/>
              <a:headEnd/>
              <a:tailEnd/>
            </a:ln>
          </p:spPr>
          <p:txBody>
            <a:bodyPr/>
            <a:lstStyle/>
            <a:p>
              <a:endParaRPr lang="en-US"/>
            </a:p>
          </p:txBody>
        </p:sp>
        <p:sp>
          <p:nvSpPr>
            <p:cNvPr id="130063" name="Line 13"/>
            <p:cNvSpPr>
              <a:spLocks noChangeShapeType="1"/>
            </p:cNvSpPr>
            <p:nvPr/>
          </p:nvSpPr>
          <p:spPr bwMode="auto">
            <a:xfrm flipH="1">
              <a:off x="1202" y="1571"/>
              <a:ext cx="136" cy="907"/>
            </a:xfrm>
            <a:prstGeom prst="line">
              <a:avLst/>
            </a:prstGeom>
            <a:noFill/>
            <a:ln w="9525">
              <a:solidFill>
                <a:srgbClr val="FFCCCC"/>
              </a:solidFill>
              <a:round/>
              <a:headEnd/>
              <a:tailEnd/>
            </a:ln>
          </p:spPr>
          <p:txBody>
            <a:bodyPr/>
            <a:lstStyle/>
            <a:p>
              <a:endParaRPr lang="en-US"/>
            </a:p>
          </p:txBody>
        </p:sp>
        <p:sp>
          <p:nvSpPr>
            <p:cNvPr id="130064" name="Line 14"/>
            <p:cNvSpPr>
              <a:spLocks noChangeShapeType="1"/>
            </p:cNvSpPr>
            <p:nvPr/>
          </p:nvSpPr>
          <p:spPr bwMode="auto">
            <a:xfrm>
              <a:off x="521" y="2115"/>
              <a:ext cx="363" cy="1225"/>
            </a:xfrm>
            <a:prstGeom prst="line">
              <a:avLst/>
            </a:prstGeom>
            <a:noFill/>
            <a:ln w="9525">
              <a:solidFill>
                <a:srgbClr val="FFCCCC"/>
              </a:solidFill>
              <a:round/>
              <a:headEnd/>
              <a:tailEnd/>
            </a:ln>
          </p:spPr>
          <p:txBody>
            <a:bodyPr/>
            <a:lstStyle/>
            <a:p>
              <a:endParaRPr lang="en-US"/>
            </a:p>
          </p:txBody>
        </p:sp>
        <p:sp>
          <p:nvSpPr>
            <p:cNvPr id="130065"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30066" name="Line 16"/>
            <p:cNvSpPr>
              <a:spLocks noChangeShapeType="1"/>
            </p:cNvSpPr>
            <p:nvPr/>
          </p:nvSpPr>
          <p:spPr bwMode="auto">
            <a:xfrm>
              <a:off x="1474" y="1526"/>
              <a:ext cx="227" cy="453"/>
            </a:xfrm>
            <a:prstGeom prst="line">
              <a:avLst/>
            </a:prstGeom>
            <a:noFill/>
            <a:ln w="38100">
              <a:solidFill>
                <a:srgbClr val="FF0000"/>
              </a:solidFill>
              <a:round/>
              <a:headEnd/>
              <a:tailEnd/>
            </a:ln>
          </p:spPr>
          <p:txBody>
            <a:bodyPr/>
            <a:lstStyle/>
            <a:p>
              <a:endParaRPr lang="en-US"/>
            </a:p>
          </p:txBody>
        </p:sp>
        <p:sp>
          <p:nvSpPr>
            <p:cNvPr id="130067" name="Line 17"/>
            <p:cNvSpPr>
              <a:spLocks noChangeShapeType="1"/>
            </p:cNvSpPr>
            <p:nvPr/>
          </p:nvSpPr>
          <p:spPr bwMode="auto">
            <a:xfrm flipV="1">
              <a:off x="1292" y="2251"/>
              <a:ext cx="363" cy="318"/>
            </a:xfrm>
            <a:prstGeom prst="line">
              <a:avLst/>
            </a:prstGeom>
            <a:noFill/>
            <a:ln w="9525">
              <a:solidFill>
                <a:srgbClr val="FFCCCC"/>
              </a:solidFill>
              <a:round/>
              <a:headEnd/>
              <a:tailEnd/>
            </a:ln>
          </p:spPr>
          <p:txBody>
            <a:bodyPr/>
            <a:lstStyle/>
            <a:p>
              <a:endParaRPr lang="en-US"/>
            </a:p>
          </p:txBody>
        </p:sp>
        <p:sp>
          <p:nvSpPr>
            <p:cNvPr id="130068" name="Line 18"/>
            <p:cNvSpPr>
              <a:spLocks noChangeShapeType="1"/>
            </p:cNvSpPr>
            <p:nvPr/>
          </p:nvSpPr>
          <p:spPr bwMode="auto">
            <a:xfrm>
              <a:off x="1519" y="1390"/>
              <a:ext cx="1043" cy="408"/>
            </a:xfrm>
            <a:prstGeom prst="line">
              <a:avLst/>
            </a:prstGeom>
            <a:noFill/>
            <a:ln w="9525">
              <a:solidFill>
                <a:srgbClr val="FFCCCC"/>
              </a:solidFill>
              <a:round/>
              <a:headEnd/>
              <a:tailEnd/>
            </a:ln>
          </p:spPr>
          <p:txBody>
            <a:bodyPr/>
            <a:lstStyle/>
            <a:p>
              <a:endParaRPr lang="en-US"/>
            </a:p>
          </p:txBody>
        </p:sp>
        <p:sp>
          <p:nvSpPr>
            <p:cNvPr id="130069" name="Line 19"/>
            <p:cNvSpPr>
              <a:spLocks noChangeShapeType="1"/>
            </p:cNvSpPr>
            <p:nvPr/>
          </p:nvSpPr>
          <p:spPr bwMode="auto">
            <a:xfrm flipV="1">
              <a:off x="1927" y="1979"/>
              <a:ext cx="590" cy="136"/>
            </a:xfrm>
            <a:prstGeom prst="line">
              <a:avLst/>
            </a:prstGeom>
            <a:noFill/>
            <a:ln w="9525">
              <a:solidFill>
                <a:srgbClr val="FFCCCC"/>
              </a:solidFill>
              <a:round/>
              <a:headEnd/>
              <a:tailEnd/>
            </a:ln>
          </p:spPr>
          <p:txBody>
            <a:bodyPr/>
            <a:lstStyle/>
            <a:p>
              <a:endParaRPr lang="en-US"/>
            </a:p>
          </p:txBody>
        </p:sp>
        <p:sp>
          <p:nvSpPr>
            <p:cNvPr id="130070" name="Line 20"/>
            <p:cNvSpPr>
              <a:spLocks noChangeShapeType="1"/>
            </p:cNvSpPr>
            <p:nvPr/>
          </p:nvSpPr>
          <p:spPr bwMode="auto">
            <a:xfrm>
              <a:off x="1837" y="2297"/>
              <a:ext cx="226" cy="544"/>
            </a:xfrm>
            <a:prstGeom prst="line">
              <a:avLst/>
            </a:prstGeom>
            <a:noFill/>
            <a:ln w="38100">
              <a:solidFill>
                <a:srgbClr val="FF0000"/>
              </a:solidFill>
              <a:round/>
              <a:headEnd/>
              <a:tailEnd/>
            </a:ln>
          </p:spPr>
          <p:txBody>
            <a:bodyPr/>
            <a:lstStyle/>
            <a:p>
              <a:endParaRPr lang="en-US"/>
            </a:p>
          </p:txBody>
        </p:sp>
        <p:sp>
          <p:nvSpPr>
            <p:cNvPr id="130071" name="Line 21"/>
            <p:cNvSpPr>
              <a:spLocks noChangeShapeType="1"/>
            </p:cNvSpPr>
            <p:nvPr/>
          </p:nvSpPr>
          <p:spPr bwMode="auto">
            <a:xfrm flipV="1">
              <a:off x="2200" y="2025"/>
              <a:ext cx="408" cy="816"/>
            </a:xfrm>
            <a:prstGeom prst="line">
              <a:avLst/>
            </a:prstGeom>
            <a:noFill/>
            <a:ln w="38100">
              <a:solidFill>
                <a:srgbClr val="FF0000"/>
              </a:solidFill>
              <a:round/>
              <a:headEnd/>
              <a:tailEnd/>
            </a:ln>
          </p:spPr>
          <p:txBody>
            <a:bodyPr/>
            <a:lstStyle/>
            <a:p>
              <a:endParaRPr lang="en-US"/>
            </a:p>
          </p:txBody>
        </p:sp>
        <p:sp>
          <p:nvSpPr>
            <p:cNvPr id="130072" name="Line 22"/>
            <p:cNvSpPr>
              <a:spLocks noChangeShapeType="1"/>
            </p:cNvSpPr>
            <p:nvPr/>
          </p:nvSpPr>
          <p:spPr bwMode="auto">
            <a:xfrm>
              <a:off x="2290" y="3068"/>
              <a:ext cx="545" cy="317"/>
            </a:xfrm>
            <a:prstGeom prst="line">
              <a:avLst/>
            </a:prstGeom>
            <a:noFill/>
            <a:ln w="9525">
              <a:solidFill>
                <a:srgbClr val="FFCCCC"/>
              </a:solidFill>
              <a:round/>
              <a:headEnd/>
              <a:tailEnd/>
            </a:ln>
          </p:spPr>
          <p:txBody>
            <a:bodyPr/>
            <a:lstStyle/>
            <a:p>
              <a:endParaRPr lang="en-US"/>
            </a:p>
          </p:txBody>
        </p:sp>
        <p:sp>
          <p:nvSpPr>
            <p:cNvPr id="130073" name="Line 23"/>
            <p:cNvSpPr>
              <a:spLocks noChangeShapeType="1"/>
            </p:cNvSpPr>
            <p:nvPr/>
          </p:nvSpPr>
          <p:spPr bwMode="auto">
            <a:xfrm flipH="1" flipV="1">
              <a:off x="2744" y="2025"/>
              <a:ext cx="227" cy="1270"/>
            </a:xfrm>
            <a:prstGeom prst="line">
              <a:avLst/>
            </a:prstGeom>
            <a:noFill/>
            <a:ln w="38100">
              <a:solidFill>
                <a:srgbClr val="FF0000"/>
              </a:solidFill>
              <a:round/>
              <a:headEnd/>
              <a:tailEnd/>
            </a:ln>
          </p:spPr>
          <p:txBody>
            <a:bodyPr/>
            <a:lstStyle/>
            <a:p>
              <a:endParaRPr lang="en-US"/>
            </a:p>
          </p:txBody>
        </p:sp>
        <p:sp>
          <p:nvSpPr>
            <p:cNvPr id="130074" name="Line 24"/>
            <p:cNvSpPr>
              <a:spLocks noChangeShapeType="1"/>
            </p:cNvSpPr>
            <p:nvPr/>
          </p:nvSpPr>
          <p:spPr bwMode="auto">
            <a:xfrm flipH="1">
              <a:off x="1020" y="2796"/>
              <a:ext cx="136" cy="589"/>
            </a:xfrm>
            <a:prstGeom prst="line">
              <a:avLst/>
            </a:prstGeom>
            <a:noFill/>
            <a:ln w="38100">
              <a:solidFill>
                <a:srgbClr val="FF0000"/>
              </a:solidFill>
              <a:round/>
              <a:headEnd/>
              <a:tailEnd/>
            </a:ln>
          </p:spPr>
          <p:txBody>
            <a:bodyPr/>
            <a:lstStyle/>
            <a:p>
              <a:endParaRPr lang="en-US"/>
            </a:p>
          </p:txBody>
        </p:sp>
        <p:sp>
          <p:nvSpPr>
            <p:cNvPr id="130075" name="Line 25"/>
            <p:cNvSpPr>
              <a:spLocks noChangeShapeType="1"/>
            </p:cNvSpPr>
            <p:nvPr/>
          </p:nvSpPr>
          <p:spPr bwMode="auto">
            <a:xfrm>
              <a:off x="1292" y="2750"/>
              <a:ext cx="681" cy="182"/>
            </a:xfrm>
            <a:prstGeom prst="line">
              <a:avLst/>
            </a:prstGeom>
            <a:noFill/>
            <a:ln w="9525">
              <a:solidFill>
                <a:srgbClr val="FFCCCC"/>
              </a:solidFill>
              <a:round/>
              <a:headEnd/>
              <a:tailEnd/>
            </a:ln>
          </p:spPr>
          <p:txBody>
            <a:bodyPr/>
            <a:lstStyle/>
            <a:p>
              <a:endParaRPr lang="en-US"/>
            </a:p>
          </p:txBody>
        </p:sp>
        <p:sp>
          <p:nvSpPr>
            <p:cNvPr id="130076" name="Line 26"/>
            <p:cNvSpPr>
              <a:spLocks noChangeShapeType="1"/>
            </p:cNvSpPr>
            <p:nvPr/>
          </p:nvSpPr>
          <p:spPr bwMode="auto">
            <a:xfrm flipV="1">
              <a:off x="1111" y="3113"/>
              <a:ext cx="907" cy="363"/>
            </a:xfrm>
            <a:prstGeom prst="line">
              <a:avLst/>
            </a:prstGeom>
            <a:noFill/>
            <a:ln w="9525">
              <a:solidFill>
                <a:srgbClr val="FFCCCC"/>
              </a:solidFill>
              <a:round/>
              <a:headEnd/>
              <a:tailEnd/>
            </a:ln>
          </p:spPr>
          <p:txBody>
            <a:bodyPr/>
            <a:lstStyle/>
            <a:p>
              <a:endParaRPr lang="en-US"/>
            </a:p>
          </p:txBody>
        </p:sp>
        <p:sp>
          <p:nvSpPr>
            <p:cNvPr id="130077" name="Line 28"/>
            <p:cNvSpPr>
              <a:spLocks noChangeShapeType="1"/>
            </p:cNvSpPr>
            <p:nvPr/>
          </p:nvSpPr>
          <p:spPr bwMode="auto">
            <a:xfrm flipV="1">
              <a:off x="1111" y="3521"/>
              <a:ext cx="1724" cy="46"/>
            </a:xfrm>
            <a:prstGeom prst="line">
              <a:avLst/>
            </a:prstGeom>
            <a:noFill/>
            <a:ln w="9525">
              <a:solidFill>
                <a:srgbClr val="FFCCCC"/>
              </a:solidFill>
              <a:round/>
              <a:headEnd/>
              <a:tailEnd/>
            </a:ln>
          </p:spPr>
          <p:txBody>
            <a:bodyPr/>
            <a:lstStyle/>
            <a:p>
              <a:endParaRPr lang="en-US"/>
            </a:p>
          </p:txBody>
        </p:sp>
        <p:sp>
          <p:nvSpPr>
            <p:cNvPr id="130078"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30079"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30080"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dirty="0">
                  <a:solidFill>
                    <a:srgbClr val="FF0000"/>
                  </a:solidFill>
                </a:rPr>
                <a:t>2</a:t>
              </a:r>
            </a:p>
          </p:txBody>
        </p:sp>
        <p:sp>
          <p:nvSpPr>
            <p:cNvPr id="130081"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30082"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dirty="0">
                  <a:solidFill>
                    <a:srgbClr val="FF0000"/>
                  </a:solidFill>
                </a:rPr>
                <a:t>2</a:t>
              </a:r>
            </a:p>
          </p:txBody>
        </p:sp>
        <p:sp>
          <p:nvSpPr>
            <p:cNvPr id="130083"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30084"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30085"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30086"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30087"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30088"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30089"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30090"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30091"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dirty="0">
                  <a:solidFill>
                    <a:srgbClr val="FF0000"/>
                  </a:solidFill>
                </a:rPr>
                <a:t>1</a:t>
              </a:r>
            </a:p>
          </p:txBody>
        </p:sp>
        <p:sp>
          <p:nvSpPr>
            <p:cNvPr id="130092"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dirty="0">
                  <a:solidFill>
                    <a:srgbClr val="FF0000"/>
                  </a:solidFill>
                </a:rPr>
                <a:t>1</a:t>
              </a:r>
            </a:p>
          </p:txBody>
        </p:sp>
        <p:sp>
          <p:nvSpPr>
            <p:cNvPr id="130093"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30051"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30052" name="Text Box 45"/>
          <p:cNvSpPr txBox="1">
            <a:spLocks noChangeArrowheads="1"/>
          </p:cNvSpPr>
          <p:nvPr/>
        </p:nvSpPr>
        <p:spPr bwMode="auto">
          <a:xfrm>
            <a:off x="4695825" y="2127250"/>
            <a:ext cx="2874963" cy="396875"/>
          </a:xfrm>
          <a:prstGeom prst="rect">
            <a:avLst/>
          </a:prstGeom>
          <a:noFill/>
          <a:ln w="9525">
            <a:noFill/>
            <a:miter lim="800000"/>
            <a:headEnd/>
            <a:tailEnd/>
          </a:ln>
        </p:spPr>
        <p:txBody>
          <a:bodyPr wrap="none">
            <a:spAutoFit/>
          </a:bodyPr>
          <a:lstStyle/>
          <a:p>
            <a:r>
              <a:rPr lang="en-US" sz="2000">
                <a:solidFill>
                  <a:srgbClr val="9900FF"/>
                </a:solidFill>
              </a:rPr>
              <a:t>O = {0,1, 2, 3, 4, 5, 6, 7}</a:t>
            </a:r>
          </a:p>
        </p:txBody>
      </p:sp>
      <p:sp>
        <p:nvSpPr>
          <p:cNvPr id="130053" name="Text Box 46"/>
          <p:cNvSpPr txBox="1">
            <a:spLocks noChangeArrowheads="1"/>
          </p:cNvSpPr>
          <p:nvPr/>
        </p:nvSpPr>
        <p:spPr bwMode="auto">
          <a:xfrm>
            <a:off x="4859338" y="2587625"/>
            <a:ext cx="3744912" cy="581025"/>
          </a:xfrm>
          <a:prstGeom prst="rect">
            <a:avLst/>
          </a:prstGeom>
          <a:noFill/>
          <a:ln w="9525">
            <a:noFill/>
            <a:miter lim="800000"/>
            <a:headEnd/>
            <a:tailEnd/>
          </a:ln>
        </p:spPr>
        <p:txBody>
          <a:bodyPr>
            <a:spAutoFit/>
          </a:bodyPr>
          <a:lstStyle/>
          <a:p>
            <a:r>
              <a:rPr lang="en-US" sz="1600">
                <a:solidFill>
                  <a:srgbClr val="9900FF"/>
                </a:solidFill>
              </a:rPr>
              <a:t>S = </a:t>
            </a:r>
            <a:r>
              <a:rPr lang="en-US" sz="1600">
                <a:solidFill>
                  <a:srgbClr val="FFCCCC"/>
                </a:solidFill>
                <a:sym typeface="Wingdings" pitchFamily="2" charset="2"/>
              </a:rPr>
              <a:t>{0, 5},</a:t>
            </a:r>
            <a:r>
              <a:rPr lang="en-US" sz="1600">
                <a:solidFill>
                  <a:srgbClr val="9900FF"/>
                </a:solidFill>
                <a:sym typeface="Wingdings" pitchFamily="2" charset="2"/>
              </a:rPr>
              <a:t> </a:t>
            </a:r>
            <a:r>
              <a:rPr lang="en-US" sz="1600">
                <a:solidFill>
                  <a:srgbClr val="FFCCCC"/>
                </a:solidFill>
                <a:sym typeface="Wingdings" pitchFamily="2" charset="2"/>
              </a:rPr>
              <a:t>{2, 1},</a:t>
            </a:r>
            <a:r>
              <a:rPr lang="en-US" sz="1600">
                <a:solidFill>
                  <a:srgbClr val="9900FF"/>
                </a:solidFill>
                <a:sym typeface="Wingdings" pitchFamily="2" charset="2"/>
              </a:rPr>
              <a:t> </a:t>
            </a:r>
            <a:r>
              <a:rPr lang="en-US" sz="1600">
                <a:solidFill>
                  <a:srgbClr val="FFCCCC"/>
                </a:solidFill>
                <a:sym typeface="Wingdings" pitchFamily="2" charset="2"/>
              </a:rPr>
              <a:t>{2, 3}, {2, 7}, {1, 4}, {3, 4}, {7, 5},</a:t>
            </a:r>
            <a:r>
              <a:rPr lang="en-US" sz="1600">
                <a:solidFill>
                  <a:srgbClr val="9900FF"/>
                </a:solidFill>
                <a:sym typeface="Wingdings" pitchFamily="2" charset="2"/>
              </a:rPr>
              <a:t> </a:t>
            </a:r>
            <a:r>
              <a:rPr lang="en-US" sz="1600">
                <a:solidFill>
                  <a:srgbClr val="FFCCCC"/>
                </a:solidFill>
                <a:sym typeface="Wingdings" pitchFamily="2" charset="2"/>
              </a:rPr>
              <a:t>{7,6},</a:t>
            </a:r>
            <a:r>
              <a:rPr lang="en-US" sz="1600">
                <a:solidFill>
                  <a:srgbClr val="9900FF"/>
                </a:solidFill>
                <a:sym typeface="Wingdings" pitchFamily="2" charset="2"/>
              </a:rPr>
              <a:t> </a:t>
            </a:r>
            <a:r>
              <a:rPr lang="en-US" sz="1600">
                <a:solidFill>
                  <a:srgbClr val="FFCCCC"/>
                </a:solidFill>
                <a:sym typeface="Wingdings" pitchFamily="2" charset="2"/>
              </a:rPr>
              <a:t>{6, 5}</a:t>
            </a:r>
            <a:endParaRPr lang="en-US" sz="1600">
              <a:solidFill>
                <a:srgbClr val="FFCCCC"/>
              </a:solidFill>
            </a:endParaRPr>
          </a:p>
        </p:txBody>
      </p:sp>
      <p:sp>
        <p:nvSpPr>
          <p:cNvPr id="2" name="Date Placeholder 1"/>
          <p:cNvSpPr>
            <a:spLocks noGrp="1"/>
          </p:cNvSpPr>
          <p:nvPr>
            <p:ph type="dt" sz="half" idx="10"/>
          </p:nvPr>
        </p:nvSpPr>
        <p:spPr/>
        <p:txBody>
          <a:bodyPr/>
          <a:lstStyle/>
          <a:p>
            <a:fld id="{06AD9A26-2955-BE43-A340-A1195D206D99}"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109</a:t>
            </a:fld>
            <a:endParaRPr lang="en-US" dirty="0"/>
          </a:p>
        </p:txBody>
      </p:sp>
    </p:spTree>
    <p:extLst>
      <p:ext uri="{BB962C8B-B14F-4D97-AF65-F5344CB8AC3E}">
        <p14:creationId xmlns:p14="http://schemas.microsoft.com/office/powerpoint/2010/main" val="14129824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33" name="Rectangle 2"/>
          <p:cNvSpPr>
            <a:spLocks noGrp="1"/>
          </p:cNvSpPr>
          <p:nvPr>
            <p:ph type="title"/>
          </p:nvPr>
        </p:nvSpPr>
        <p:spPr bwMode="auto"/>
        <p:txBody>
          <a:bodyPr wrap="square" lIns="91440" tIns="45720" rIns="91440" bIns="45720" numCol="1" anchorCtr="0" compatLnSpc="1">
            <a:prstTxWarp prst="textNoShape">
              <a:avLst/>
            </a:prstTxWarp>
          </a:bodyPr>
          <a:lstStyle/>
          <a:p>
            <a:r>
              <a:rPr sz="3600" smtClean="0">
                <a:effectLst/>
              </a:rPr>
              <a:t>Dijkstra’s Algorithm – An Example</a:t>
            </a:r>
          </a:p>
        </p:txBody>
      </p:sp>
      <p:sp>
        <p:nvSpPr>
          <p:cNvPr id="90134" name="Rectangle 3"/>
          <p:cNvSpPr>
            <a:spLocks noGrp="1"/>
          </p:cNvSpPr>
          <p:nvPr>
            <p:ph type="body" sz="half" idx="1"/>
          </p:nvPr>
        </p:nvSpPr>
        <p:spPr bwMode="auto">
          <a:xfrm>
            <a:off x="457200" y="1600200"/>
            <a:ext cx="8291513" cy="1612900"/>
          </a:xfrm>
        </p:spPr>
        <p:txBody>
          <a:bodyPr wrap="square" lIns="91440" tIns="45720" rIns="91440" bIns="45720" numCol="1" anchor="t" anchorCtr="0" compatLnSpc="1">
            <a:prstTxWarp prst="textNoShape">
              <a:avLst/>
            </a:prstTxWarp>
          </a:bodyPr>
          <a:lstStyle/>
          <a:p>
            <a:pPr eaLnBrk="1" hangingPunct="1"/>
            <a:r>
              <a:rPr lang="en-US" sz="2400" smtClean="0">
                <a:effectLst/>
                <a:latin typeface="Verdana" pitchFamily="34" charset="0"/>
              </a:rPr>
              <a:t>Dijkstra’s Algorithm: An Example</a:t>
            </a:r>
          </a:p>
          <a:p>
            <a:pPr lvl="1" eaLnBrk="1" hangingPunct="1"/>
            <a:r>
              <a:rPr lang="en-US" smtClean="0">
                <a:effectLst/>
                <a:latin typeface="Verdana" pitchFamily="34" charset="0"/>
              </a:rPr>
              <a:t>Step 0 		</a:t>
            </a:r>
            <a:r>
              <a:rPr lang="en-US" sz="2800" smtClean="0">
                <a:effectLst/>
                <a:latin typeface="Verdana" pitchFamily="34" charset="0"/>
              </a:rPr>
              <a:t>		</a:t>
            </a:r>
          </a:p>
        </p:txBody>
      </p:sp>
      <p:sp>
        <p:nvSpPr>
          <p:cNvPr id="90135" name="Oval 4"/>
          <p:cNvSpPr>
            <a:spLocks noChangeArrowheads="1"/>
          </p:cNvSpPr>
          <p:nvPr/>
        </p:nvSpPr>
        <p:spPr bwMode="auto">
          <a:xfrm>
            <a:off x="6011863" y="32131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1</a:t>
            </a:r>
          </a:p>
        </p:txBody>
      </p:sp>
      <p:sp>
        <p:nvSpPr>
          <p:cNvPr id="90136" name="Text Box 5"/>
          <p:cNvSpPr txBox="1">
            <a:spLocks noChangeArrowheads="1"/>
          </p:cNvSpPr>
          <p:nvPr/>
        </p:nvSpPr>
        <p:spPr bwMode="auto">
          <a:xfrm>
            <a:off x="2916238" y="2133600"/>
            <a:ext cx="2160587" cy="457200"/>
          </a:xfrm>
          <a:prstGeom prst="rect">
            <a:avLst/>
          </a:prstGeom>
          <a:noFill/>
          <a:ln w="9525">
            <a:noFill/>
            <a:miter lim="800000"/>
            <a:headEnd/>
            <a:tailEnd/>
          </a:ln>
        </p:spPr>
        <p:txBody>
          <a:bodyPr>
            <a:spAutoFit/>
          </a:bodyPr>
          <a:lstStyle/>
          <a:p>
            <a:pPr>
              <a:spcBef>
                <a:spcPct val="50000"/>
              </a:spcBef>
            </a:pPr>
            <a:r>
              <a:rPr lang="en-US" sz="2400">
                <a:solidFill>
                  <a:srgbClr val="660066"/>
                </a:solidFill>
                <a:latin typeface="Verdana" pitchFamily="34" charset="0"/>
              </a:rPr>
              <a:t>S = { </a:t>
            </a:r>
            <a:r>
              <a:rPr lang="en-US" sz="2400">
                <a:solidFill>
                  <a:srgbClr val="FF0000"/>
                </a:solidFill>
                <a:latin typeface="Verdana" pitchFamily="34" charset="0"/>
              </a:rPr>
              <a:t>1, 5</a:t>
            </a:r>
            <a:r>
              <a:rPr lang="en-US" sz="2400">
                <a:solidFill>
                  <a:srgbClr val="660066"/>
                </a:solidFill>
                <a:latin typeface="Verdana" pitchFamily="34" charset="0"/>
              </a:rPr>
              <a:t> }</a:t>
            </a:r>
          </a:p>
        </p:txBody>
      </p:sp>
      <p:sp>
        <p:nvSpPr>
          <p:cNvPr id="90137" name="Text Box 6"/>
          <p:cNvSpPr txBox="1">
            <a:spLocks noChangeArrowheads="1"/>
          </p:cNvSpPr>
          <p:nvPr/>
        </p:nvSpPr>
        <p:spPr bwMode="auto">
          <a:xfrm>
            <a:off x="4716463" y="2133600"/>
            <a:ext cx="3441700" cy="457200"/>
          </a:xfrm>
          <a:prstGeom prst="rect">
            <a:avLst/>
          </a:prstGeom>
          <a:noFill/>
          <a:ln w="9525">
            <a:noFill/>
            <a:miter lim="800000"/>
            <a:headEnd/>
            <a:tailEnd/>
          </a:ln>
        </p:spPr>
        <p:txBody>
          <a:bodyPr>
            <a:spAutoFit/>
          </a:bodyPr>
          <a:lstStyle/>
          <a:p>
            <a:pPr lvl="1" algn="ctr">
              <a:spcBef>
                <a:spcPct val="20000"/>
              </a:spcBef>
              <a:buFont typeface="Arial" pitchFamily="34" charset="0"/>
              <a:buNone/>
            </a:pPr>
            <a:r>
              <a:rPr lang="en-US" sz="2400">
                <a:solidFill>
                  <a:srgbClr val="660066"/>
                </a:solidFill>
                <a:latin typeface="Verdana" pitchFamily="34" charset="0"/>
              </a:rPr>
              <a:t>C = {2, 3, 4}</a:t>
            </a:r>
            <a:endParaRPr lang="en-US" sz="2400">
              <a:latin typeface="Verdana" pitchFamily="34" charset="0"/>
            </a:endParaRPr>
          </a:p>
        </p:txBody>
      </p:sp>
      <p:sp>
        <p:nvSpPr>
          <p:cNvPr id="90138" name="Oval 7"/>
          <p:cNvSpPr>
            <a:spLocks noChangeArrowheads="1"/>
          </p:cNvSpPr>
          <p:nvPr/>
        </p:nvSpPr>
        <p:spPr bwMode="auto">
          <a:xfrm>
            <a:off x="7523163" y="38623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2</a:t>
            </a:r>
          </a:p>
        </p:txBody>
      </p:sp>
      <p:sp>
        <p:nvSpPr>
          <p:cNvPr id="90139" name="Oval 8"/>
          <p:cNvSpPr>
            <a:spLocks noChangeArrowheads="1"/>
          </p:cNvSpPr>
          <p:nvPr/>
        </p:nvSpPr>
        <p:spPr bwMode="auto">
          <a:xfrm>
            <a:off x="6731000" y="51577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3</a:t>
            </a:r>
          </a:p>
        </p:txBody>
      </p:sp>
      <p:sp>
        <p:nvSpPr>
          <p:cNvPr id="90140" name="Oval 9"/>
          <p:cNvSpPr>
            <a:spLocks noChangeArrowheads="1"/>
          </p:cNvSpPr>
          <p:nvPr/>
        </p:nvSpPr>
        <p:spPr bwMode="auto">
          <a:xfrm>
            <a:off x="5146675" y="51577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4</a:t>
            </a:r>
          </a:p>
        </p:txBody>
      </p:sp>
      <p:sp>
        <p:nvSpPr>
          <p:cNvPr id="90141" name="Oval 10"/>
          <p:cNvSpPr>
            <a:spLocks noChangeArrowheads="1"/>
          </p:cNvSpPr>
          <p:nvPr/>
        </p:nvSpPr>
        <p:spPr bwMode="auto">
          <a:xfrm>
            <a:off x="4427538" y="38608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5</a:t>
            </a:r>
          </a:p>
        </p:txBody>
      </p:sp>
      <p:sp>
        <p:nvSpPr>
          <p:cNvPr id="90142" name="Text Box 11"/>
          <p:cNvSpPr txBox="1">
            <a:spLocks noChangeArrowheads="1"/>
          </p:cNvSpPr>
          <p:nvPr/>
        </p:nvSpPr>
        <p:spPr bwMode="auto">
          <a:xfrm>
            <a:off x="2411413" y="2708275"/>
            <a:ext cx="4752975" cy="457200"/>
          </a:xfrm>
          <a:prstGeom prst="rect">
            <a:avLst/>
          </a:prstGeom>
          <a:noFill/>
          <a:ln w="9525">
            <a:noFill/>
            <a:miter lim="800000"/>
            <a:headEnd/>
            <a:tailEnd/>
          </a:ln>
        </p:spPr>
        <p:txBody>
          <a:bodyPr>
            <a:spAutoFit/>
          </a:bodyPr>
          <a:lstStyle/>
          <a:p>
            <a:pPr lvl="1">
              <a:spcBef>
                <a:spcPct val="20000"/>
              </a:spcBef>
              <a:buFont typeface="Arial" pitchFamily="34" charset="0"/>
              <a:buNone/>
            </a:pPr>
            <a:r>
              <a:rPr lang="en-US" sz="2400">
                <a:solidFill>
                  <a:srgbClr val="660066"/>
                </a:solidFill>
                <a:latin typeface="Verdana" pitchFamily="34" charset="0"/>
              </a:rPr>
              <a:t>D = [</a:t>
            </a:r>
            <a:r>
              <a:rPr lang="en-US" sz="2400">
                <a:solidFill>
                  <a:srgbClr val="FF33CC"/>
                </a:solidFill>
                <a:latin typeface="Verdana" pitchFamily="34" charset="0"/>
              </a:rPr>
              <a:t>50</a:t>
            </a:r>
            <a:r>
              <a:rPr lang="en-US" sz="2400">
                <a:solidFill>
                  <a:srgbClr val="660066"/>
                </a:solidFill>
                <a:latin typeface="Verdana" pitchFamily="34" charset="0"/>
              </a:rPr>
              <a:t>, </a:t>
            </a:r>
            <a:r>
              <a:rPr lang="en-US" sz="2400">
                <a:solidFill>
                  <a:srgbClr val="FF33CC"/>
                </a:solidFill>
                <a:latin typeface="Verdana" pitchFamily="34" charset="0"/>
              </a:rPr>
              <a:t>30</a:t>
            </a:r>
            <a:r>
              <a:rPr lang="en-US" sz="2400">
                <a:solidFill>
                  <a:srgbClr val="660066"/>
                </a:solidFill>
                <a:latin typeface="Verdana" pitchFamily="34" charset="0"/>
              </a:rPr>
              <a:t>, </a:t>
            </a:r>
            <a:r>
              <a:rPr lang="en-US" sz="2400">
                <a:solidFill>
                  <a:srgbClr val="FF33CC"/>
                </a:solidFill>
                <a:latin typeface="Verdana" pitchFamily="34" charset="0"/>
              </a:rPr>
              <a:t>100</a:t>
            </a:r>
            <a:r>
              <a:rPr lang="en-US" sz="2400">
                <a:solidFill>
                  <a:srgbClr val="660066"/>
                </a:solidFill>
                <a:latin typeface="Verdana" pitchFamily="34" charset="0"/>
              </a:rPr>
              <a:t>, </a:t>
            </a:r>
            <a:r>
              <a:rPr lang="en-US" sz="2400" b="1">
                <a:solidFill>
                  <a:srgbClr val="800000"/>
                </a:solidFill>
                <a:latin typeface="Verdana" pitchFamily="34" charset="0"/>
              </a:rPr>
              <a:t>10</a:t>
            </a:r>
            <a:r>
              <a:rPr lang="en-US" sz="2400">
                <a:solidFill>
                  <a:srgbClr val="660066"/>
                </a:solidFill>
                <a:latin typeface="Verdana" pitchFamily="34" charset="0"/>
              </a:rPr>
              <a:t>]</a:t>
            </a:r>
            <a:endParaRPr lang="en-US" sz="2400">
              <a:latin typeface="Verdana" pitchFamily="34" charset="0"/>
            </a:endParaRPr>
          </a:p>
        </p:txBody>
      </p:sp>
      <p:sp>
        <p:nvSpPr>
          <p:cNvPr id="90146" name="Line 15"/>
          <p:cNvSpPr>
            <a:spLocks noChangeShapeType="1"/>
          </p:cNvSpPr>
          <p:nvPr/>
        </p:nvSpPr>
        <p:spPr bwMode="auto">
          <a:xfrm flipH="1">
            <a:off x="4932363" y="3573463"/>
            <a:ext cx="1079500" cy="431800"/>
          </a:xfrm>
          <a:prstGeom prst="line">
            <a:avLst/>
          </a:prstGeom>
          <a:noFill/>
          <a:ln w="28575">
            <a:solidFill>
              <a:srgbClr val="FF0000"/>
            </a:solidFill>
            <a:round/>
            <a:headEnd/>
            <a:tailEnd type="stealth" w="med" len="med"/>
          </a:ln>
        </p:spPr>
        <p:txBody>
          <a:bodyPr/>
          <a:lstStyle/>
          <a:p>
            <a:endParaRPr lang="en-SG"/>
          </a:p>
        </p:txBody>
      </p:sp>
      <p:sp>
        <p:nvSpPr>
          <p:cNvPr id="90150" name="Text Box 19"/>
          <p:cNvSpPr txBox="1">
            <a:spLocks noChangeArrowheads="1"/>
          </p:cNvSpPr>
          <p:nvPr/>
        </p:nvSpPr>
        <p:spPr bwMode="auto">
          <a:xfrm>
            <a:off x="5148263" y="3429000"/>
            <a:ext cx="560387"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graphicFrame>
        <p:nvGraphicFramePr>
          <p:cNvPr id="90132" name="Object 4"/>
          <p:cNvGraphicFramePr>
            <a:graphicFrameLocks noGrp="1" noChangeAspect="1"/>
          </p:cNvGraphicFramePr>
          <p:nvPr>
            <p:ph sz="half" idx="2"/>
          </p:nvPr>
        </p:nvGraphicFramePr>
        <p:xfrm>
          <a:off x="0" y="3573463"/>
          <a:ext cx="3851275" cy="2376487"/>
        </p:xfrm>
        <a:graphic>
          <a:graphicData uri="http://schemas.openxmlformats.org/presentationml/2006/ole">
            <mc:AlternateContent xmlns:mc="http://schemas.openxmlformats.org/markup-compatibility/2006">
              <mc:Choice xmlns:v="urn:schemas-microsoft-com:vml" Requires="v">
                <p:oleObj spid="_x0000_s35872" name="Picture" r:id="rId4" imgW="7315200" imgH="3657600" progId="Word.Picture.8">
                  <p:embed/>
                </p:oleObj>
              </mc:Choice>
              <mc:Fallback>
                <p:oleObj name="Picture" r:id="rId4" imgW="7315200" imgH="3657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73463"/>
                        <a:ext cx="385127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51" name="Text Box 21"/>
          <p:cNvSpPr txBox="1">
            <a:spLocks noChangeArrowheads="1"/>
          </p:cNvSpPr>
          <p:nvPr/>
        </p:nvSpPr>
        <p:spPr bwMode="auto">
          <a:xfrm>
            <a:off x="3651250" y="4076700"/>
            <a:ext cx="920750"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D=10</a:t>
            </a:r>
          </a:p>
        </p:txBody>
      </p:sp>
      <p:sp>
        <p:nvSpPr>
          <p:cNvPr id="90152" name="Text Box 22"/>
          <p:cNvSpPr txBox="1">
            <a:spLocks noChangeArrowheads="1"/>
          </p:cNvSpPr>
          <p:nvPr/>
        </p:nvSpPr>
        <p:spPr bwMode="auto">
          <a:xfrm>
            <a:off x="2700338" y="5911850"/>
            <a:ext cx="2071687" cy="396875"/>
          </a:xfrm>
          <a:prstGeom prst="rect">
            <a:avLst/>
          </a:prstGeom>
          <a:noFill/>
          <a:ln w="9525">
            <a:noFill/>
            <a:miter lim="800000"/>
            <a:headEnd/>
            <a:tailEnd/>
          </a:ln>
        </p:spPr>
        <p:txBody>
          <a:bodyPr>
            <a:spAutoFit/>
          </a:bodyPr>
          <a:lstStyle/>
          <a:p>
            <a:pPr>
              <a:spcBef>
                <a:spcPct val="50000"/>
              </a:spcBef>
            </a:pPr>
            <a:r>
              <a:rPr lang="en-US" sz="2000">
                <a:solidFill>
                  <a:srgbClr val="660066"/>
                </a:solidFill>
                <a:latin typeface="Verdana" pitchFamily="34" charset="0"/>
              </a:rPr>
              <a:t>End of Step 0</a:t>
            </a:r>
          </a:p>
        </p:txBody>
      </p:sp>
      <p:sp>
        <p:nvSpPr>
          <p:cNvPr id="2" name="Date Placeholder 1"/>
          <p:cNvSpPr>
            <a:spLocks noGrp="1"/>
          </p:cNvSpPr>
          <p:nvPr>
            <p:ph type="dt" sz="half" idx="10"/>
          </p:nvPr>
        </p:nvSpPr>
        <p:spPr/>
        <p:txBody>
          <a:bodyPr/>
          <a:lstStyle/>
          <a:p>
            <a:pPr>
              <a:defRPr/>
            </a:pPr>
            <a:fld id="{2784FD97-BC09-7245-9AFB-BE18C165C13F}"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221B7D0E-233D-4684-99C3-DFACB0172B3B}" type="slidenum">
              <a:rPr lang="en-US" smtClean="0"/>
              <a:pPr>
                <a:defRPr/>
              </a:pPr>
              <a:t>11</a:t>
            </a:fld>
            <a:endParaRPr lang="en-US" dirty="0"/>
          </a:p>
        </p:txBody>
      </p:sp>
    </p:spTree>
    <p:extLst>
      <p:ext uri="{BB962C8B-B14F-4D97-AF65-F5344CB8AC3E}">
        <p14:creationId xmlns:p14="http://schemas.microsoft.com/office/powerpoint/2010/main" val="1617931800"/>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smtClean="0">
                <a:effectLst/>
              </a:rPr>
              <a:t>Minimum Spanning Tree</a:t>
            </a:r>
          </a:p>
        </p:txBody>
      </p:sp>
      <p:sp>
        <p:nvSpPr>
          <p:cNvPr id="133123" name="Rectangle 3"/>
          <p:cNvSpPr>
            <a:spLocks noGrp="1"/>
          </p:cNvSpPr>
          <p:nvPr>
            <p:ph type="body" sz="half" idx="1"/>
          </p:nvPr>
        </p:nvSpPr>
        <p:spPr bwMode="auto">
          <a:noFill/>
        </p:spPr>
        <p:txBody>
          <a:bodyPr wrap="square" lIns="91440" tIns="45720" rIns="91440" bIns="45720" numCol="1" anchor="t" anchorCtr="0" compatLnSpc="1">
            <a:prstTxWarp prst="textNoShape">
              <a:avLst/>
            </a:prstTxWarp>
          </a:bodyPr>
          <a:lstStyle/>
          <a:p>
            <a:pPr>
              <a:buFont typeface="Arial" charset="0"/>
              <a:buNone/>
            </a:pPr>
            <a:r>
              <a:rPr lang="en-US" sz="2400" smtClean="0">
                <a:effectLst/>
              </a:rPr>
              <a:t>Prim’s Algorithm</a:t>
            </a:r>
          </a:p>
        </p:txBody>
      </p:sp>
      <p:graphicFrame>
        <p:nvGraphicFramePr>
          <p:cNvPr id="133484" name="Group 364"/>
          <p:cNvGraphicFramePr>
            <a:graphicFrameLocks noGrp="1"/>
          </p:cNvGraphicFramePr>
          <p:nvPr>
            <p:ph sz="quarter" idx="2"/>
            <p:extLst>
              <p:ext uri="{D42A27DB-BD31-4B8C-83A1-F6EECF244321}">
                <p14:modId xmlns:p14="http://schemas.microsoft.com/office/powerpoint/2010/main" val="460593868"/>
              </p:ext>
            </p:extLst>
          </p:nvPr>
        </p:nvGraphicFramePr>
        <p:xfrm>
          <a:off x="468313" y="2205038"/>
          <a:ext cx="4038600" cy="4114800"/>
        </p:xfrm>
        <a:graphic>
          <a:graphicData uri="http://schemas.openxmlformats.org/drawingml/2006/table">
            <a:tbl>
              <a:tblPr/>
              <a:tblGrid>
                <a:gridCol w="449262"/>
                <a:gridCol w="447675"/>
                <a:gridCol w="449263"/>
                <a:gridCol w="447675"/>
                <a:gridCol w="450850"/>
                <a:gridCol w="447675"/>
                <a:gridCol w="449262"/>
                <a:gridCol w="447675"/>
                <a:gridCol w="449263"/>
              </a:tblGrid>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dirty="0" smtClean="0">
                        <a:ln>
                          <a:noFill/>
                        </a:ln>
                        <a:solidFill>
                          <a:srgbClr val="660066"/>
                        </a:solidFill>
                        <a:effectLst/>
                        <a:latin typeface="Segoe Condensed"/>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a:noFill/>
                    </a:lnL>
                    <a:lnR cap="flat">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cap="flat">
                      <a:noFill/>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bl>
          </a:graphicData>
        </a:graphic>
      </p:graphicFrame>
      <p:graphicFrame>
        <p:nvGraphicFramePr>
          <p:cNvPr id="133713" name="Group 593"/>
          <p:cNvGraphicFramePr>
            <a:graphicFrameLocks noGrp="1"/>
          </p:cNvGraphicFramePr>
          <p:nvPr>
            <p:ph sz="quarter" idx="3"/>
            <p:extLst>
              <p:ext uri="{D42A27DB-BD31-4B8C-83A1-F6EECF244321}">
                <p14:modId xmlns:p14="http://schemas.microsoft.com/office/powerpoint/2010/main" val="3761516576"/>
              </p:ext>
            </p:extLst>
          </p:nvPr>
        </p:nvGraphicFramePr>
        <p:xfrm>
          <a:off x="5292725" y="2208213"/>
          <a:ext cx="2012950" cy="4114800"/>
        </p:xfrm>
        <a:graphic>
          <a:graphicData uri="http://schemas.openxmlformats.org/drawingml/2006/table">
            <a:tbl>
              <a:tblPr/>
              <a:tblGrid>
                <a:gridCol w="503238"/>
                <a:gridCol w="503237"/>
                <a:gridCol w="503238"/>
                <a:gridCol w="503237"/>
              </a:tblGrid>
              <a:tr h="431800">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N</a:t>
                      </a:r>
                    </a:p>
                  </a:txBody>
                  <a:tcPr horzOverflow="overflow">
                    <a:lnL cap="flat">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M</a:t>
                      </a:r>
                    </a:p>
                  </a:txBody>
                  <a:tcP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cap="flat">
                      <a:noFill/>
                    </a:lnR>
                    <a:lnT cap="fla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cap="flat">
                      <a:noFill/>
                    </a:lnR>
                    <a:lnT>
                      <a:noFill/>
                    </a:lnT>
                    <a:lnB>
                      <a:noFill/>
                    </a:lnB>
                    <a:lnTlToBr>
                      <a:noFill/>
                    </a:lnTlToBr>
                    <a:lnBlToTr>
                      <a:noFill/>
                    </a:lnBlToTr>
                    <a:noFill/>
                  </a:tcPr>
                </a:tc>
              </a:tr>
              <a:tr h="433388">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w="12700" cap="flat" cmpd="sng" algn="ctr">
                      <a:solidFill>
                        <a:scrgbClr r="0" g="0" b="0"/>
                      </a:solidFill>
                      <a:prstDash val="solid"/>
                      <a:round/>
                      <a:headEnd type="none" w="med" len="med"/>
                      <a:tailEnd type="none" w="med" len="med"/>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w="12700" cap="flat" cmpd="sng" algn="ctr">
                      <a:solidFill>
                        <a:scrgbClr r="0" g="0" b="0"/>
                      </a:solidFill>
                      <a:prstDash val="solid"/>
                      <a:round/>
                      <a:headEnd type="none" w="med" len="med"/>
                      <a:tailEnd type="none" w="med" len="med"/>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w="12700" cap="flat" cmpd="sng" algn="ctr">
                      <a:solidFill>
                        <a:scrgbClr r="0" g="0" b="0"/>
                      </a:solidFill>
                      <a:prstDash val="solid"/>
                      <a:round/>
                      <a:headEnd type="none" w="med" len="med"/>
                      <a:tailEnd type="none" w="med" len="med"/>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7</a:t>
                      </a:r>
                    </a:p>
                  </a:txBody>
                  <a:tcPr anchor="ctr" horzOverflow="overflow">
                    <a:lnL w="12700" cap="flat" cmpd="sng" algn="ctr">
                      <a:solidFill>
                        <a:scrgbClr r="0" g="0" b="0"/>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33646" name="Line 526"/>
          <p:cNvSpPr>
            <a:spLocks noChangeShapeType="1"/>
          </p:cNvSpPr>
          <p:nvPr/>
        </p:nvSpPr>
        <p:spPr bwMode="auto">
          <a:xfrm>
            <a:off x="2195513" y="4365625"/>
            <a:ext cx="4105275" cy="0"/>
          </a:xfrm>
          <a:prstGeom prst="line">
            <a:avLst/>
          </a:prstGeom>
          <a:noFill/>
          <a:ln w="38100" cap="rnd">
            <a:solidFill>
              <a:srgbClr val="FF0000"/>
            </a:solidFill>
            <a:prstDash val="sysDot"/>
            <a:round/>
            <a:headEnd/>
            <a:tailEnd type="triangle" w="med" len="med"/>
          </a:ln>
          <a:effectLst/>
        </p:spPr>
        <p:txBody>
          <a:bodyPr/>
          <a:lstStyle/>
          <a:p>
            <a:endParaRPr lang="en-US"/>
          </a:p>
        </p:txBody>
      </p:sp>
      <p:sp>
        <p:nvSpPr>
          <p:cNvPr id="133647" name="Line 527"/>
          <p:cNvSpPr>
            <a:spLocks noChangeShapeType="1"/>
          </p:cNvSpPr>
          <p:nvPr/>
        </p:nvSpPr>
        <p:spPr bwMode="auto">
          <a:xfrm>
            <a:off x="2195513" y="5300663"/>
            <a:ext cx="4105275" cy="0"/>
          </a:xfrm>
          <a:prstGeom prst="line">
            <a:avLst/>
          </a:prstGeom>
          <a:noFill/>
          <a:ln w="38100" cap="rnd">
            <a:solidFill>
              <a:srgbClr val="FF0000"/>
            </a:solidFill>
            <a:prstDash val="sysDot"/>
            <a:round/>
            <a:headEnd/>
            <a:tailEnd type="triangle" w="med" len="med"/>
          </a:ln>
          <a:effectLst/>
        </p:spPr>
        <p:txBody>
          <a:bodyPr/>
          <a:lstStyle/>
          <a:p>
            <a:endParaRPr lang="en-US"/>
          </a:p>
        </p:txBody>
      </p:sp>
      <p:sp>
        <p:nvSpPr>
          <p:cNvPr id="133648" name="Line 528"/>
          <p:cNvSpPr>
            <a:spLocks noChangeShapeType="1"/>
          </p:cNvSpPr>
          <p:nvPr/>
        </p:nvSpPr>
        <p:spPr bwMode="auto">
          <a:xfrm>
            <a:off x="2195513" y="6237288"/>
            <a:ext cx="4105275" cy="0"/>
          </a:xfrm>
          <a:prstGeom prst="line">
            <a:avLst/>
          </a:prstGeom>
          <a:noFill/>
          <a:ln w="38100" cap="rnd">
            <a:solidFill>
              <a:srgbClr val="FF0000"/>
            </a:solidFill>
            <a:prstDash val="sysDot"/>
            <a:round/>
            <a:headEnd/>
            <a:tailEnd type="triangle" w="med" len="med"/>
          </a:ln>
          <a:effectLst/>
        </p:spPr>
        <p:txBody>
          <a:bodyPr/>
          <a:lstStyle/>
          <a:p>
            <a:endParaRPr lang="en-US"/>
          </a:p>
        </p:txBody>
      </p:sp>
      <p:sp>
        <p:nvSpPr>
          <p:cNvPr id="2" name="Date Placeholder 1"/>
          <p:cNvSpPr>
            <a:spLocks noGrp="1"/>
          </p:cNvSpPr>
          <p:nvPr>
            <p:ph type="dt" sz="half" idx="10"/>
          </p:nvPr>
        </p:nvSpPr>
        <p:spPr/>
        <p:txBody>
          <a:bodyPr/>
          <a:lstStyle/>
          <a:p>
            <a:pPr>
              <a:defRPr/>
            </a:pPr>
            <a:fld id="{5E9BB98D-35D1-1F40-A4B7-A7B6D1F9BC6E}"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B240C5CB-0535-4A9E-8B45-B7F8D01C2C04}" type="slidenum">
              <a:rPr lang="en-US" smtClean="0"/>
              <a:pPr>
                <a:defRPr/>
              </a:pPr>
              <a:t>110</a:t>
            </a:fld>
            <a:endParaRPr lang="en-US" dirty="0"/>
          </a:p>
        </p:txBody>
      </p:sp>
    </p:spTree>
    <p:extLst>
      <p:ext uri="{BB962C8B-B14F-4D97-AF65-F5344CB8AC3E}">
        <p14:creationId xmlns:p14="http://schemas.microsoft.com/office/powerpoint/2010/main" val="3397890758"/>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smtClean="0">
                <a:effectLst/>
              </a:rPr>
              <a:t>Minimum Spanning Tree</a:t>
            </a:r>
          </a:p>
        </p:txBody>
      </p:sp>
      <p:sp>
        <p:nvSpPr>
          <p:cNvPr id="146435" name="Rectangle 3"/>
          <p:cNvSpPr>
            <a:spLocks noGrp="1"/>
          </p:cNvSpPr>
          <p:nvPr>
            <p:ph type="body" sz="half" idx="1"/>
          </p:nvPr>
        </p:nvSpPr>
        <p:spPr bwMode="auto">
          <a:noFill/>
        </p:spPr>
        <p:txBody>
          <a:bodyPr wrap="square" lIns="91440" tIns="45720" rIns="91440" bIns="45720" numCol="1" anchor="t" anchorCtr="0" compatLnSpc="1">
            <a:prstTxWarp prst="textNoShape">
              <a:avLst/>
            </a:prstTxWarp>
          </a:bodyPr>
          <a:lstStyle/>
          <a:p>
            <a:pPr>
              <a:buFont typeface="Arial" charset="0"/>
              <a:buNone/>
            </a:pPr>
            <a:r>
              <a:rPr lang="en-US" sz="2400" smtClean="0">
                <a:effectLst/>
              </a:rPr>
              <a:t>Prim’s Algorithm</a:t>
            </a:r>
          </a:p>
        </p:txBody>
      </p:sp>
      <p:graphicFrame>
        <p:nvGraphicFramePr>
          <p:cNvPr id="146436" name="Group 4"/>
          <p:cNvGraphicFramePr>
            <a:graphicFrameLocks noGrp="1"/>
          </p:cNvGraphicFramePr>
          <p:nvPr>
            <p:ph sz="quarter" idx="2"/>
            <p:extLst>
              <p:ext uri="{D42A27DB-BD31-4B8C-83A1-F6EECF244321}">
                <p14:modId xmlns:p14="http://schemas.microsoft.com/office/powerpoint/2010/main" val="2771187153"/>
              </p:ext>
            </p:extLst>
          </p:nvPr>
        </p:nvGraphicFramePr>
        <p:xfrm>
          <a:off x="468313" y="2205038"/>
          <a:ext cx="4038600" cy="4114800"/>
        </p:xfrm>
        <a:graphic>
          <a:graphicData uri="http://schemas.openxmlformats.org/drawingml/2006/table">
            <a:tbl>
              <a:tblPr/>
              <a:tblGrid>
                <a:gridCol w="449262"/>
                <a:gridCol w="447675"/>
                <a:gridCol w="449263"/>
                <a:gridCol w="447675"/>
                <a:gridCol w="450850"/>
                <a:gridCol w="447675"/>
                <a:gridCol w="449262"/>
                <a:gridCol w="447675"/>
                <a:gridCol w="449263"/>
              </a:tblGrid>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a:noFill/>
                    </a:lnL>
                    <a:lnR cap="flat">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cap="flat">
                      <a:noFill/>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bl>
          </a:graphicData>
        </a:graphic>
      </p:graphicFrame>
      <p:graphicFrame>
        <p:nvGraphicFramePr>
          <p:cNvPr id="146661" name="Group 229"/>
          <p:cNvGraphicFramePr>
            <a:graphicFrameLocks noGrp="1"/>
          </p:cNvGraphicFramePr>
          <p:nvPr>
            <p:ph sz="quarter" idx="3"/>
            <p:extLst>
              <p:ext uri="{D42A27DB-BD31-4B8C-83A1-F6EECF244321}">
                <p14:modId xmlns:p14="http://schemas.microsoft.com/office/powerpoint/2010/main" val="3431765674"/>
              </p:ext>
            </p:extLst>
          </p:nvPr>
        </p:nvGraphicFramePr>
        <p:xfrm>
          <a:off x="5292725" y="2208213"/>
          <a:ext cx="3382963" cy="4114800"/>
        </p:xfrm>
        <a:graphic>
          <a:graphicData uri="http://schemas.openxmlformats.org/drawingml/2006/table">
            <a:tbl>
              <a:tblPr/>
              <a:tblGrid>
                <a:gridCol w="503238"/>
                <a:gridCol w="503237"/>
                <a:gridCol w="503238"/>
                <a:gridCol w="503237"/>
                <a:gridCol w="1370013"/>
              </a:tblGrid>
              <a:tr h="431800">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N</a:t>
                      </a:r>
                    </a:p>
                  </a:txBody>
                  <a:tcPr horzOverflow="overflow">
                    <a:lnL cap="flat">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M</a:t>
                      </a:r>
                    </a:p>
                  </a:txBody>
                  <a:tcP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cap="flat">
                      <a:noFill/>
                    </a:lnR>
                    <a:lnT cap="fla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3388">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(0, 2)</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w="12700" cap="flat" cmpd="sng" algn="ctr">
                      <a:solidFill>
                        <a:scrgbClr r="0" g="0" b="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dirty="0" smtClean="0">
                        <a:ln>
                          <a:noFill/>
                        </a:ln>
                        <a:solidFill>
                          <a:srgbClr val="660066"/>
                        </a:solidFill>
                        <a:effectLst/>
                        <a:latin typeface="Segoe Condensed"/>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146631" name="Line 199"/>
          <p:cNvSpPr>
            <a:spLocks noChangeShapeType="1"/>
          </p:cNvSpPr>
          <p:nvPr/>
        </p:nvSpPr>
        <p:spPr bwMode="auto">
          <a:xfrm>
            <a:off x="1692275" y="4365625"/>
            <a:ext cx="4608513" cy="0"/>
          </a:xfrm>
          <a:prstGeom prst="line">
            <a:avLst/>
          </a:prstGeom>
          <a:noFill/>
          <a:ln w="38100" cap="rnd">
            <a:solidFill>
              <a:srgbClr val="FF0000"/>
            </a:solidFill>
            <a:prstDash val="sysDot"/>
            <a:round/>
            <a:headEnd/>
            <a:tailEnd type="triangle" w="med" len="med"/>
          </a:ln>
          <a:effectLst/>
        </p:spPr>
        <p:txBody>
          <a:bodyPr/>
          <a:lstStyle/>
          <a:p>
            <a:endParaRPr lang="en-US"/>
          </a:p>
        </p:txBody>
      </p:sp>
      <p:sp>
        <p:nvSpPr>
          <p:cNvPr id="146632" name="Line 200"/>
          <p:cNvSpPr>
            <a:spLocks noChangeShapeType="1"/>
          </p:cNvSpPr>
          <p:nvPr/>
        </p:nvSpPr>
        <p:spPr bwMode="auto">
          <a:xfrm>
            <a:off x="1692275" y="4868863"/>
            <a:ext cx="4608513" cy="0"/>
          </a:xfrm>
          <a:prstGeom prst="line">
            <a:avLst/>
          </a:prstGeom>
          <a:noFill/>
          <a:ln w="38100" cap="rnd">
            <a:solidFill>
              <a:srgbClr val="FF0000"/>
            </a:solidFill>
            <a:prstDash val="sysDot"/>
            <a:round/>
            <a:headEnd/>
            <a:tailEnd type="triangle" w="med" len="med"/>
          </a:ln>
          <a:effectLst/>
        </p:spPr>
        <p:txBody>
          <a:bodyPr/>
          <a:lstStyle/>
          <a:p>
            <a:endParaRPr lang="en-US"/>
          </a:p>
        </p:txBody>
      </p:sp>
      <p:sp>
        <p:nvSpPr>
          <p:cNvPr id="2" name="Date Placeholder 1"/>
          <p:cNvSpPr>
            <a:spLocks noGrp="1"/>
          </p:cNvSpPr>
          <p:nvPr>
            <p:ph type="dt" sz="half" idx="10"/>
          </p:nvPr>
        </p:nvSpPr>
        <p:spPr/>
        <p:txBody>
          <a:bodyPr/>
          <a:lstStyle/>
          <a:p>
            <a:pPr>
              <a:defRPr/>
            </a:pPr>
            <a:fld id="{441310C9-7C96-494E-A999-C358B514C30F}"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B240C5CB-0535-4A9E-8B45-B7F8D01C2C04}" type="slidenum">
              <a:rPr lang="en-US" smtClean="0"/>
              <a:pPr>
                <a:defRPr/>
              </a:pPr>
              <a:t>111</a:t>
            </a:fld>
            <a:endParaRPr lang="en-US" dirty="0"/>
          </a:p>
        </p:txBody>
      </p:sp>
    </p:spTree>
    <p:extLst>
      <p:ext uri="{BB962C8B-B14F-4D97-AF65-F5344CB8AC3E}">
        <p14:creationId xmlns:p14="http://schemas.microsoft.com/office/powerpoint/2010/main" val="1146983355"/>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smtClean="0">
                <a:effectLst/>
              </a:rPr>
              <a:t>Minimum Spanning Tree</a:t>
            </a:r>
          </a:p>
        </p:txBody>
      </p:sp>
      <p:sp>
        <p:nvSpPr>
          <p:cNvPr id="147459" name="Rectangle 3"/>
          <p:cNvSpPr>
            <a:spLocks noGrp="1"/>
          </p:cNvSpPr>
          <p:nvPr>
            <p:ph type="body" sz="half" idx="1"/>
          </p:nvPr>
        </p:nvSpPr>
        <p:spPr bwMode="auto">
          <a:noFill/>
        </p:spPr>
        <p:txBody>
          <a:bodyPr wrap="square" lIns="91440" tIns="45720" rIns="91440" bIns="45720" numCol="1" anchor="t" anchorCtr="0" compatLnSpc="1">
            <a:prstTxWarp prst="textNoShape">
              <a:avLst/>
            </a:prstTxWarp>
          </a:bodyPr>
          <a:lstStyle/>
          <a:p>
            <a:pPr>
              <a:buFont typeface="Arial" charset="0"/>
              <a:buNone/>
            </a:pPr>
            <a:r>
              <a:rPr lang="en-US" sz="2400" smtClean="0">
                <a:effectLst/>
              </a:rPr>
              <a:t>Prim’s Algorithm</a:t>
            </a:r>
          </a:p>
        </p:txBody>
      </p:sp>
      <p:graphicFrame>
        <p:nvGraphicFramePr>
          <p:cNvPr id="147460" name="Group 4"/>
          <p:cNvGraphicFramePr>
            <a:graphicFrameLocks noGrp="1"/>
          </p:cNvGraphicFramePr>
          <p:nvPr>
            <p:ph sz="quarter" idx="2"/>
            <p:extLst>
              <p:ext uri="{D42A27DB-BD31-4B8C-83A1-F6EECF244321}">
                <p14:modId xmlns:p14="http://schemas.microsoft.com/office/powerpoint/2010/main" val="121201962"/>
              </p:ext>
            </p:extLst>
          </p:nvPr>
        </p:nvGraphicFramePr>
        <p:xfrm>
          <a:off x="468313" y="2205038"/>
          <a:ext cx="4038600" cy="4114800"/>
        </p:xfrm>
        <a:graphic>
          <a:graphicData uri="http://schemas.openxmlformats.org/drawingml/2006/table">
            <a:tbl>
              <a:tblPr/>
              <a:tblGrid>
                <a:gridCol w="449262"/>
                <a:gridCol w="447675"/>
                <a:gridCol w="449263"/>
                <a:gridCol w="447675"/>
                <a:gridCol w="450850"/>
                <a:gridCol w="447675"/>
                <a:gridCol w="449262"/>
                <a:gridCol w="447675"/>
                <a:gridCol w="449263"/>
              </a:tblGrid>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a:noFill/>
                    </a:lnL>
                    <a:lnR cap="flat">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cap="flat">
                      <a:noFill/>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bl>
          </a:graphicData>
        </a:graphic>
      </p:graphicFrame>
      <p:graphicFrame>
        <p:nvGraphicFramePr>
          <p:cNvPr id="147687" name="Group 231"/>
          <p:cNvGraphicFramePr>
            <a:graphicFrameLocks noGrp="1"/>
          </p:cNvGraphicFramePr>
          <p:nvPr>
            <p:ph sz="quarter" idx="3"/>
            <p:extLst>
              <p:ext uri="{D42A27DB-BD31-4B8C-83A1-F6EECF244321}">
                <p14:modId xmlns:p14="http://schemas.microsoft.com/office/powerpoint/2010/main" val="681718149"/>
              </p:ext>
            </p:extLst>
          </p:nvPr>
        </p:nvGraphicFramePr>
        <p:xfrm>
          <a:off x="5292725" y="2208213"/>
          <a:ext cx="3455988" cy="4114800"/>
        </p:xfrm>
        <a:graphic>
          <a:graphicData uri="http://schemas.openxmlformats.org/drawingml/2006/table">
            <a:tbl>
              <a:tblPr/>
              <a:tblGrid>
                <a:gridCol w="503238"/>
                <a:gridCol w="503237"/>
                <a:gridCol w="503238"/>
                <a:gridCol w="503237"/>
                <a:gridCol w="1443038"/>
              </a:tblGrid>
              <a:tr h="431800">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N</a:t>
                      </a:r>
                    </a:p>
                  </a:txBody>
                  <a:tcPr horzOverflow="overflow">
                    <a:lnL cap="flat">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M</a:t>
                      </a:r>
                    </a:p>
                  </a:txBody>
                  <a:tcP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cap="flat">
                      <a:noFill/>
                    </a:lnR>
                    <a:lnT cap="fla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3388">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(0, 1)</a:t>
                      </a: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(0, 2)</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w="12700" cap="flat" cmpd="sng" algn="ctr">
                      <a:solidFill>
                        <a:scrgbClr r="0" g="0" b="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dirty="0" smtClean="0">
                        <a:ln>
                          <a:noFill/>
                        </a:ln>
                        <a:solidFill>
                          <a:srgbClr val="660066"/>
                        </a:solidFill>
                        <a:effectLst/>
                        <a:latin typeface="Segoe Condensed"/>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147657" name="Line 201"/>
          <p:cNvSpPr>
            <a:spLocks noChangeShapeType="1"/>
          </p:cNvSpPr>
          <p:nvPr/>
        </p:nvSpPr>
        <p:spPr bwMode="auto">
          <a:xfrm>
            <a:off x="2555875" y="4868863"/>
            <a:ext cx="3744913" cy="0"/>
          </a:xfrm>
          <a:prstGeom prst="line">
            <a:avLst/>
          </a:prstGeom>
          <a:noFill/>
          <a:ln w="38100" cap="rnd">
            <a:solidFill>
              <a:srgbClr val="FF0000"/>
            </a:solidFill>
            <a:prstDash val="sysDot"/>
            <a:round/>
            <a:headEnd/>
            <a:tailEnd type="triangle" w="med" len="med"/>
          </a:ln>
          <a:effectLst/>
        </p:spPr>
        <p:txBody>
          <a:bodyPr/>
          <a:lstStyle/>
          <a:p>
            <a:endParaRPr lang="en-US"/>
          </a:p>
        </p:txBody>
      </p:sp>
      <p:sp>
        <p:nvSpPr>
          <p:cNvPr id="147658" name="Line 202"/>
          <p:cNvSpPr>
            <a:spLocks noChangeShapeType="1"/>
          </p:cNvSpPr>
          <p:nvPr/>
        </p:nvSpPr>
        <p:spPr bwMode="auto">
          <a:xfrm>
            <a:off x="2555875" y="6237288"/>
            <a:ext cx="3744913" cy="0"/>
          </a:xfrm>
          <a:prstGeom prst="line">
            <a:avLst/>
          </a:prstGeom>
          <a:noFill/>
          <a:ln w="38100" cap="rnd">
            <a:solidFill>
              <a:srgbClr val="FF0000"/>
            </a:solidFill>
            <a:prstDash val="sysDot"/>
            <a:round/>
            <a:headEnd/>
            <a:tailEnd type="triangle" w="med" len="med"/>
          </a:ln>
          <a:effectLst/>
        </p:spPr>
        <p:txBody>
          <a:bodyPr/>
          <a:lstStyle/>
          <a:p>
            <a:endParaRPr lang="en-US"/>
          </a:p>
        </p:txBody>
      </p:sp>
      <p:sp>
        <p:nvSpPr>
          <p:cNvPr id="2" name="Date Placeholder 1"/>
          <p:cNvSpPr>
            <a:spLocks noGrp="1"/>
          </p:cNvSpPr>
          <p:nvPr>
            <p:ph type="dt" sz="half" idx="10"/>
          </p:nvPr>
        </p:nvSpPr>
        <p:spPr/>
        <p:txBody>
          <a:bodyPr/>
          <a:lstStyle/>
          <a:p>
            <a:pPr>
              <a:defRPr/>
            </a:pPr>
            <a:fld id="{5A1AB0FB-1BB5-3B48-896A-69412E20C059}"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B240C5CB-0535-4A9E-8B45-B7F8D01C2C04}" type="slidenum">
              <a:rPr lang="en-US" smtClean="0"/>
              <a:pPr>
                <a:defRPr/>
              </a:pPr>
              <a:t>112</a:t>
            </a:fld>
            <a:endParaRPr lang="en-US" dirty="0"/>
          </a:p>
        </p:txBody>
      </p:sp>
    </p:spTree>
    <p:extLst>
      <p:ext uri="{BB962C8B-B14F-4D97-AF65-F5344CB8AC3E}">
        <p14:creationId xmlns:p14="http://schemas.microsoft.com/office/powerpoint/2010/main" val="1555068491"/>
      </p:ext>
    </p:extLst>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smtClean="0">
                <a:effectLst/>
              </a:rPr>
              <a:t>Minimum Spanning Tree</a:t>
            </a:r>
          </a:p>
        </p:txBody>
      </p:sp>
      <p:sp>
        <p:nvSpPr>
          <p:cNvPr id="148483" name="Rectangle 3"/>
          <p:cNvSpPr>
            <a:spLocks noGrp="1"/>
          </p:cNvSpPr>
          <p:nvPr>
            <p:ph type="body" sz="half" idx="1"/>
          </p:nvPr>
        </p:nvSpPr>
        <p:spPr bwMode="auto">
          <a:noFill/>
        </p:spPr>
        <p:txBody>
          <a:bodyPr wrap="square" lIns="91440" tIns="45720" rIns="91440" bIns="45720" numCol="1" anchor="t" anchorCtr="0" compatLnSpc="1">
            <a:prstTxWarp prst="textNoShape">
              <a:avLst/>
            </a:prstTxWarp>
          </a:bodyPr>
          <a:lstStyle/>
          <a:p>
            <a:pPr>
              <a:buFont typeface="Arial" charset="0"/>
              <a:buNone/>
            </a:pPr>
            <a:r>
              <a:rPr lang="en-US" sz="2400" smtClean="0">
                <a:effectLst/>
              </a:rPr>
              <a:t>Prim’s Algorithm</a:t>
            </a:r>
          </a:p>
        </p:txBody>
      </p:sp>
      <p:graphicFrame>
        <p:nvGraphicFramePr>
          <p:cNvPr id="148484" name="Group 4"/>
          <p:cNvGraphicFramePr>
            <a:graphicFrameLocks noGrp="1"/>
          </p:cNvGraphicFramePr>
          <p:nvPr>
            <p:ph sz="quarter" idx="2"/>
            <p:extLst>
              <p:ext uri="{D42A27DB-BD31-4B8C-83A1-F6EECF244321}">
                <p14:modId xmlns:p14="http://schemas.microsoft.com/office/powerpoint/2010/main" val="775674751"/>
              </p:ext>
            </p:extLst>
          </p:nvPr>
        </p:nvGraphicFramePr>
        <p:xfrm>
          <a:off x="468313" y="2205038"/>
          <a:ext cx="4038600" cy="4114800"/>
        </p:xfrm>
        <a:graphic>
          <a:graphicData uri="http://schemas.openxmlformats.org/drawingml/2006/table">
            <a:tbl>
              <a:tblPr/>
              <a:tblGrid>
                <a:gridCol w="449262"/>
                <a:gridCol w="447675"/>
                <a:gridCol w="449263"/>
                <a:gridCol w="447675"/>
                <a:gridCol w="450850"/>
                <a:gridCol w="447675"/>
                <a:gridCol w="449262"/>
                <a:gridCol w="447675"/>
                <a:gridCol w="449263"/>
              </a:tblGrid>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a:noFill/>
                    </a:lnL>
                    <a:lnR cap="flat">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cap="flat">
                      <a:noFill/>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bl>
          </a:graphicData>
        </a:graphic>
      </p:graphicFrame>
      <p:graphicFrame>
        <p:nvGraphicFramePr>
          <p:cNvPr id="148709" name="Group 229"/>
          <p:cNvGraphicFramePr>
            <a:graphicFrameLocks noGrp="1"/>
          </p:cNvGraphicFramePr>
          <p:nvPr>
            <p:ph sz="quarter" idx="3"/>
            <p:extLst>
              <p:ext uri="{D42A27DB-BD31-4B8C-83A1-F6EECF244321}">
                <p14:modId xmlns:p14="http://schemas.microsoft.com/office/powerpoint/2010/main" val="3468140536"/>
              </p:ext>
            </p:extLst>
          </p:nvPr>
        </p:nvGraphicFramePr>
        <p:xfrm>
          <a:off x="5292725" y="2208213"/>
          <a:ext cx="3382963" cy="4114800"/>
        </p:xfrm>
        <a:graphic>
          <a:graphicData uri="http://schemas.openxmlformats.org/drawingml/2006/table">
            <a:tbl>
              <a:tblPr/>
              <a:tblGrid>
                <a:gridCol w="503238"/>
                <a:gridCol w="503237"/>
                <a:gridCol w="503238"/>
                <a:gridCol w="503237"/>
                <a:gridCol w="1370013"/>
              </a:tblGrid>
              <a:tr h="431800">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N</a:t>
                      </a:r>
                    </a:p>
                  </a:txBody>
                  <a:tcPr horzOverflow="overflow">
                    <a:lnL cap="flat">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M</a:t>
                      </a:r>
                    </a:p>
                  </a:txBody>
                  <a:tcP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cap="flat">
                      <a:noFill/>
                    </a:lnR>
                    <a:lnT cap="fla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3388">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(0, 1)</a:t>
                      </a: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(0, 2)</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(1, 3)</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w="12700" cap="flat" cmpd="sng" algn="ctr">
                      <a:solidFill>
                        <a:scrgbClr r="0" g="0" b="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dirty="0" smtClean="0">
                        <a:ln>
                          <a:noFill/>
                        </a:ln>
                        <a:solidFill>
                          <a:srgbClr val="660066"/>
                        </a:solidFill>
                        <a:effectLst/>
                        <a:latin typeface="Segoe Condensed"/>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148679" name="Line 199"/>
          <p:cNvSpPr>
            <a:spLocks noChangeShapeType="1"/>
          </p:cNvSpPr>
          <p:nvPr/>
        </p:nvSpPr>
        <p:spPr bwMode="auto">
          <a:xfrm>
            <a:off x="4356100" y="4868863"/>
            <a:ext cx="1944688" cy="0"/>
          </a:xfrm>
          <a:prstGeom prst="line">
            <a:avLst/>
          </a:prstGeom>
          <a:noFill/>
          <a:ln w="38100" cap="rnd">
            <a:solidFill>
              <a:srgbClr val="FF0000"/>
            </a:solidFill>
            <a:prstDash val="sysDot"/>
            <a:round/>
            <a:headEnd/>
            <a:tailEnd type="triangle" w="med" len="med"/>
          </a:ln>
          <a:effectLst/>
        </p:spPr>
        <p:txBody>
          <a:bodyPr/>
          <a:lstStyle/>
          <a:p>
            <a:endParaRPr lang="en-US"/>
          </a:p>
        </p:txBody>
      </p:sp>
      <p:sp>
        <p:nvSpPr>
          <p:cNvPr id="148680" name="Line 200"/>
          <p:cNvSpPr>
            <a:spLocks noChangeShapeType="1"/>
          </p:cNvSpPr>
          <p:nvPr/>
        </p:nvSpPr>
        <p:spPr bwMode="auto">
          <a:xfrm>
            <a:off x="4356100" y="5805488"/>
            <a:ext cx="1944688" cy="0"/>
          </a:xfrm>
          <a:prstGeom prst="line">
            <a:avLst/>
          </a:prstGeom>
          <a:noFill/>
          <a:ln w="38100" cap="rnd">
            <a:solidFill>
              <a:srgbClr val="FF0000"/>
            </a:solidFill>
            <a:prstDash val="sysDot"/>
            <a:round/>
            <a:headEnd/>
            <a:tailEnd type="triangle" w="med" len="med"/>
          </a:ln>
          <a:effectLst/>
        </p:spPr>
        <p:txBody>
          <a:bodyPr/>
          <a:lstStyle/>
          <a:p>
            <a:endParaRPr lang="en-US"/>
          </a:p>
        </p:txBody>
      </p:sp>
      <p:sp>
        <p:nvSpPr>
          <p:cNvPr id="2" name="Date Placeholder 1"/>
          <p:cNvSpPr>
            <a:spLocks noGrp="1"/>
          </p:cNvSpPr>
          <p:nvPr>
            <p:ph type="dt" sz="half" idx="10"/>
          </p:nvPr>
        </p:nvSpPr>
        <p:spPr/>
        <p:txBody>
          <a:bodyPr/>
          <a:lstStyle/>
          <a:p>
            <a:pPr>
              <a:defRPr/>
            </a:pPr>
            <a:fld id="{0D61FB48-BF78-D546-879C-FC260769F521}"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B240C5CB-0535-4A9E-8B45-B7F8D01C2C04}" type="slidenum">
              <a:rPr lang="en-US" smtClean="0"/>
              <a:pPr>
                <a:defRPr/>
              </a:pPr>
              <a:t>113</a:t>
            </a:fld>
            <a:endParaRPr lang="en-US" dirty="0"/>
          </a:p>
        </p:txBody>
      </p:sp>
    </p:spTree>
    <p:extLst>
      <p:ext uri="{BB962C8B-B14F-4D97-AF65-F5344CB8AC3E}">
        <p14:creationId xmlns:p14="http://schemas.microsoft.com/office/powerpoint/2010/main" val="905997516"/>
      </p:ext>
    </p:extLst>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smtClean="0">
                <a:effectLst/>
              </a:rPr>
              <a:t>Minimum Spanning Tree</a:t>
            </a:r>
          </a:p>
        </p:txBody>
      </p:sp>
      <p:sp>
        <p:nvSpPr>
          <p:cNvPr id="150531" name="Rectangle 3"/>
          <p:cNvSpPr>
            <a:spLocks noGrp="1"/>
          </p:cNvSpPr>
          <p:nvPr>
            <p:ph type="body" sz="half" idx="1"/>
          </p:nvPr>
        </p:nvSpPr>
        <p:spPr bwMode="auto">
          <a:noFill/>
        </p:spPr>
        <p:txBody>
          <a:bodyPr wrap="square" lIns="91440" tIns="45720" rIns="91440" bIns="45720" numCol="1" anchor="t" anchorCtr="0" compatLnSpc="1">
            <a:prstTxWarp prst="textNoShape">
              <a:avLst/>
            </a:prstTxWarp>
          </a:bodyPr>
          <a:lstStyle/>
          <a:p>
            <a:pPr>
              <a:buFont typeface="Arial" charset="0"/>
              <a:buNone/>
            </a:pPr>
            <a:r>
              <a:rPr lang="en-US" sz="2400" smtClean="0">
                <a:effectLst/>
              </a:rPr>
              <a:t>Prim’s Algorithm</a:t>
            </a:r>
          </a:p>
        </p:txBody>
      </p:sp>
      <p:graphicFrame>
        <p:nvGraphicFramePr>
          <p:cNvPr id="150532" name="Group 4"/>
          <p:cNvGraphicFramePr>
            <a:graphicFrameLocks noGrp="1"/>
          </p:cNvGraphicFramePr>
          <p:nvPr>
            <p:ph sz="quarter" idx="2"/>
            <p:extLst>
              <p:ext uri="{D42A27DB-BD31-4B8C-83A1-F6EECF244321}">
                <p14:modId xmlns:p14="http://schemas.microsoft.com/office/powerpoint/2010/main" val="441384498"/>
              </p:ext>
            </p:extLst>
          </p:nvPr>
        </p:nvGraphicFramePr>
        <p:xfrm>
          <a:off x="468313" y="2205038"/>
          <a:ext cx="4038600" cy="4114800"/>
        </p:xfrm>
        <a:graphic>
          <a:graphicData uri="http://schemas.openxmlformats.org/drawingml/2006/table">
            <a:tbl>
              <a:tblPr/>
              <a:tblGrid>
                <a:gridCol w="449262"/>
                <a:gridCol w="447675"/>
                <a:gridCol w="449263"/>
                <a:gridCol w="447675"/>
                <a:gridCol w="450850"/>
                <a:gridCol w="447675"/>
                <a:gridCol w="449262"/>
                <a:gridCol w="447675"/>
                <a:gridCol w="449263"/>
              </a:tblGrid>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a:noFill/>
                    </a:lnL>
                    <a:lnR cap="flat">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cap="flat">
                      <a:noFill/>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bl>
          </a:graphicData>
        </a:graphic>
      </p:graphicFrame>
      <p:graphicFrame>
        <p:nvGraphicFramePr>
          <p:cNvPr id="150756" name="Group 228"/>
          <p:cNvGraphicFramePr>
            <a:graphicFrameLocks noGrp="1"/>
          </p:cNvGraphicFramePr>
          <p:nvPr>
            <p:ph sz="quarter" idx="3"/>
            <p:extLst>
              <p:ext uri="{D42A27DB-BD31-4B8C-83A1-F6EECF244321}">
                <p14:modId xmlns:p14="http://schemas.microsoft.com/office/powerpoint/2010/main" val="3736463597"/>
              </p:ext>
            </p:extLst>
          </p:nvPr>
        </p:nvGraphicFramePr>
        <p:xfrm>
          <a:off x="5292725" y="2208213"/>
          <a:ext cx="3527425" cy="4114800"/>
        </p:xfrm>
        <a:graphic>
          <a:graphicData uri="http://schemas.openxmlformats.org/drawingml/2006/table">
            <a:tbl>
              <a:tblPr/>
              <a:tblGrid>
                <a:gridCol w="503238"/>
                <a:gridCol w="503237"/>
                <a:gridCol w="503238"/>
                <a:gridCol w="503237"/>
                <a:gridCol w="1514475"/>
              </a:tblGrid>
              <a:tr h="431800">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N</a:t>
                      </a:r>
                    </a:p>
                  </a:txBody>
                  <a:tcPr horzOverflow="overflow">
                    <a:lnL cap="flat">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M</a:t>
                      </a:r>
                    </a:p>
                  </a:txBody>
                  <a:tcP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cap="flat">
                      <a:noFill/>
                    </a:lnR>
                    <a:lnT cap="fla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3388">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(0, 1)</a:t>
                      </a: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(0, 2)</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(1, 3)</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w="12700" cap="flat" cmpd="sng" algn="ctr">
                      <a:solidFill>
                        <a:scrgbClr r="0" g="0" b="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(3, 7)</a:t>
                      </a:r>
                    </a:p>
                  </a:txBody>
                  <a:tcPr anchor="ctr" horzOverflow="overflow">
                    <a:lnL>
                      <a:noFill/>
                    </a:lnL>
                    <a:lnR cap="flat">
                      <a:noFill/>
                    </a:lnR>
                    <a:lnT>
                      <a:noFill/>
                    </a:lnT>
                    <a:lnB cap="flat">
                      <a:noFill/>
                    </a:lnB>
                    <a:lnTlToBr>
                      <a:noFill/>
                    </a:lnTlToBr>
                    <a:lnBlToTr>
                      <a:noFill/>
                    </a:lnBlToTr>
                    <a:noFill/>
                  </a:tcPr>
                </a:tc>
              </a:tr>
            </a:tbl>
          </a:graphicData>
        </a:graphic>
      </p:graphicFrame>
      <p:sp>
        <p:nvSpPr>
          <p:cNvPr id="150727" name="Line 199"/>
          <p:cNvSpPr>
            <a:spLocks noChangeShapeType="1"/>
          </p:cNvSpPr>
          <p:nvPr/>
        </p:nvSpPr>
        <p:spPr bwMode="auto">
          <a:xfrm>
            <a:off x="3059113" y="5805488"/>
            <a:ext cx="3241675" cy="0"/>
          </a:xfrm>
          <a:prstGeom prst="line">
            <a:avLst/>
          </a:prstGeom>
          <a:noFill/>
          <a:ln w="38100" cap="rnd">
            <a:solidFill>
              <a:srgbClr val="FF0000"/>
            </a:solidFill>
            <a:prstDash val="sysDot"/>
            <a:round/>
            <a:headEnd/>
            <a:tailEnd type="triangle" w="med" len="med"/>
          </a:ln>
          <a:effectLst/>
        </p:spPr>
        <p:txBody>
          <a:bodyPr/>
          <a:lstStyle/>
          <a:p>
            <a:endParaRPr lang="en-US"/>
          </a:p>
        </p:txBody>
      </p:sp>
      <p:sp>
        <p:nvSpPr>
          <p:cNvPr id="2" name="Date Placeholder 1"/>
          <p:cNvSpPr>
            <a:spLocks noGrp="1"/>
          </p:cNvSpPr>
          <p:nvPr>
            <p:ph type="dt" sz="half" idx="10"/>
          </p:nvPr>
        </p:nvSpPr>
        <p:spPr/>
        <p:txBody>
          <a:bodyPr/>
          <a:lstStyle/>
          <a:p>
            <a:pPr>
              <a:defRPr/>
            </a:pPr>
            <a:fld id="{9BD93206-E9DE-C043-AD67-72745574423F}"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B240C5CB-0535-4A9E-8B45-B7F8D01C2C04}" type="slidenum">
              <a:rPr lang="en-US" smtClean="0"/>
              <a:pPr>
                <a:defRPr/>
              </a:pPr>
              <a:t>114</a:t>
            </a:fld>
            <a:endParaRPr lang="en-US" dirty="0"/>
          </a:p>
        </p:txBody>
      </p:sp>
    </p:spTree>
    <p:extLst>
      <p:ext uri="{BB962C8B-B14F-4D97-AF65-F5344CB8AC3E}">
        <p14:creationId xmlns:p14="http://schemas.microsoft.com/office/powerpoint/2010/main" val="3120952528"/>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smtClean="0">
                <a:effectLst/>
              </a:rPr>
              <a:t>Minimum Spanning Tree</a:t>
            </a:r>
          </a:p>
        </p:txBody>
      </p:sp>
      <p:sp>
        <p:nvSpPr>
          <p:cNvPr id="151555" name="Rectangle 3"/>
          <p:cNvSpPr>
            <a:spLocks noGrp="1"/>
          </p:cNvSpPr>
          <p:nvPr>
            <p:ph type="body" sz="half" idx="1"/>
          </p:nvPr>
        </p:nvSpPr>
        <p:spPr bwMode="auto">
          <a:noFill/>
        </p:spPr>
        <p:txBody>
          <a:bodyPr wrap="square" lIns="91440" tIns="45720" rIns="91440" bIns="45720" numCol="1" anchor="t" anchorCtr="0" compatLnSpc="1">
            <a:prstTxWarp prst="textNoShape">
              <a:avLst/>
            </a:prstTxWarp>
          </a:bodyPr>
          <a:lstStyle/>
          <a:p>
            <a:pPr>
              <a:buFont typeface="Arial" charset="0"/>
              <a:buNone/>
            </a:pPr>
            <a:r>
              <a:rPr lang="en-US" sz="2400" smtClean="0">
                <a:effectLst/>
              </a:rPr>
              <a:t>Prim’s Algorithm</a:t>
            </a:r>
          </a:p>
        </p:txBody>
      </p:sp>
      <p:graphicFrame>
        <p:nvGraphicFramePr>
          <p:cNvPr id="151556" name="Group 4"/>
          <p:cNvGraphicFramePr>
            <a:graphicFrameLocks noGrp="1"/>
          </p:cNvGraphicFramePr>
          <p:nvPr>
            <p:ph sz="quarter" idx="2"/>
            <p:extLst>
              <p:ext uri="{D42A27DB-BD31-4B8C-83A1-F6EECF244321}">
                <p14:modId xmlns:p14="http://schemas.microsoft.com/office/powerpoint/2010/main" val="3882157749"/>
              </p:ext>
            </p:extLst>
          </p:nvPr>
        </p:nvGraphicFramePr>
        <p:xfrm>
          <a:off x="468313" y="2205038"/>
          <a:ext cx="4038600" cy="4114800"/>
        </p:xfrm>
        <a:graphic>
          <a:graphicData uri="http://schemas.openxmlformats.org/drawingml/2006/table">
            <a:tbl>
              <a:tblPr/>
              <a:tblGrid>
                <a:gridCol w="449262"/>
                <a:gridCol w="447675"/>
                <a:gridCol w="449263"/>
                <a:gridCol w="447675"/>
                <a:gridCol w="450850"/>
                <a:gridCol w="447675"/>
                <a:gridCol w="449262"/>
                <a:gridCol w="447675"/>
                <a:gridCol w="449263"/>
              </a:tblGrid>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a:noFill/>
                    </a:lnL>
                    <a:lnR cap="flat">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cap="flat">
                      <a:noFill/>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bl>
          </a:graphicData>
        </a:graphic>
      </p:graphicFrame>
      <p:graphicFrame>
        <p:nvGraphicFramePr>
          <p:cNvPr id="151780" name="Group 228"/>
          <p:cNvGraphicFramePr>
            <a:graphicFrameLocks noGrp="1"/>
          </p:cNvGraphicFramePr>
          <p:nvPr>
            <p:ph sz="quarter" idx="3"/>
            <p:extLst>
              <p:ext uri="{D42A27DB-BD31-4B8C-83A1-F6EECF244321}">
                <p14:modId xmlns:p14="http://schemas.microsoft.com/office/powerpoint/2010/main" val="1746678067"/>
              </p:ext>
            </p:extLst>
          </p:nvPr>
        </p:nvGraphicFramePr>
        <p:xfrm>
          <a:off x="5292725" y="2208213"/>
          <a:ext cx="3455988" cy="4114800"/>
        </p:xfrm>
        <a:graphic>
          <a:graphicData uri="http://schemas.openxmlformats.org/drawingml/2006/table">
            <a:tbl>
              <a:tblPr/>
              <a:tblGrid>
                <a:gridCol w="503238"/>
                <a:gridCol w="503237"/>
                <a:gridCol w="503238"/>
                <a:gridCol w="503237"/>
                <a:gridCol w="1443038"/>
              </a:tblGrid>
              <a:tr h="431800">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N</a:t>
                      </a:r>
                    </a:p>
                  </a:txBody>
                  <a:tcPr horzOverflow="overflow">
                    <a:lnL cap="flat">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M</a:t>
                      </a:r>
                    </a:p>
                  </a:txBody>
                  <a:tcP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cap="flat">
                      <a:noFill/>
                    </a:lnR>
                    <a:lnT cap="fla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3388">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(0, 1)</a:t>
                      </a: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(0, 2)</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(1, 3)</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(7, 4)</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w="12700" cap="flat" cmpd="sng" algn="ctr">
                      <a:solidFill>
                        <a:scrgbClr r="0" g="0" b="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(3, 7)</a:t>
                      </a:r>
                    </a:p>
                  </a:txBody>
                  <a:tcPr anchor="ctr" horzOverflow="overflow">
                    <a:lnL>
                      <a:noFill/>
                    </a:lnL>
                    <a:lnR cap="flat">
                      <a:noFill/>
                    </a:lnR>
                    <a:lnT>
                      <a:noFill/>
                    </a:lnT>
                    <a:lnB cap="flat">
                      <a:noFill/>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pPr>
              <a:defRPr/>
            </a:pPr>
            <a:fld id="{A3D86AA1-3030-2E43-8181-0761AB3B912B}"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B240C5CB-0535-4A9E-8B45-B7F8D01C2C04}" type="slidenum">
              <a:rPr lang="en-US" smtClean="0"/>
              <a:pPr>
                <a:defRPr/>
              </a:pPr>
              <a:t>115</a:t>
            </a:fld>
            <a:endParaRPr lang="en-US" dirty="0"/>
          </a:p>
        </p:txBody>
      </p:sp>
    </p:spTree>
    <p:extLst>
      <p:ext uri="{BB962C8B-B14F-4D97-AF65-F5344CB8AC3E}">
        <p14:creationId xmlns:p14="http://schemas.microsoft.com/office/powerpoint/2010/main" val="637583637"/>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smtClean="0">
                <a:effectLst/>
              </a:rPr>
              <a:t>Minimum Spanning Tree</a:t>
            </a:r>
          </a:p>
        </p:txBody>
      </p:sp>
      <p:sp>
        <p:nvSpPr>
          <p:cNvPr id="152579" name="Rectangle 3"/>
          <p:cNvSpPr>
            <a:spLocks noGrp="1"/>
          </p:cNvSpPr>
          <p:nvPr>
            <p:ph type="body" sz="half" idx="1"/>
          </p:nvPr>
        </p:nvSpPr>
        <p:spPr bwMode="auto">
          <a:noFill/>
        </p:spPr>
        <p:txBody>
          <a:bodyPr wrap="square" lIns="91440" tIns="45720" rIns="91440" bIns="45720" numCol="1" anchor="t" anchorCtr="0" compatLnSpc="1">
            <a:prstTxWarp prst="textNoShape">
              <a:avLst/>
            </a:prstTxWarp>
          </a:bodyPr>
          <a:lstStyle/>
          <a:p>
            <a:pPr>
              <a:buFont typeface="Arial" charset="0"/>
              <a:buNone/>
            </a:pPr>
            <a:r>
              <a:rPr lang="en-US" sz="2400" smtClean="0">
                <a:effectLst/>
              </a:rPr>
              <a:t>Prim’s Algorithm</a:t>
            </a:r>
          </a:p>
        </p:txBody>
      </p:sp>
      <p:graphicFrame>
        <p:nvGraphicFramePr>
          <p:cNvPr id="152580" name="Group 4"/>
          <p:cNvGraphicFramePr>
            <a:graphicFrameLocks noGrp="1"/>
          </p:cNvGraphicFramePr>
          <p:nvPr>
            <p:ph sz="quarter" idx="2"/>
            <p:extLst>
              <p:ext uri="{D42A27DB-BD31-4B8C-83A1-F6EECF244321}">
                <p14:modId xmlns:p14="http://schemas.microsoft.com/office/powerpoint/2010/main" val="3829025942"/>
              </p:ext>
            </p:extLst>
          </p:nvPr>
        </p:nvGraphicFramePr>
        <p:xfrm>
          <a:off x="468313" y="2205038"/>
          <a:ext cx="4038600" cy="4114800"/>
        </p:xfrm>
        <a:graphic>
          <a:graphicData uri="http://schemas.openxmlformats.org/drawingml/2006/table">
            <a:tbl>
              <a:tblPr/>
              <a:tblGrid>
                <a:gridCol w="449262"/>
                <a:gridCol w="447675"/>
                <a:gridCol w="449263"/>
                <a:gridCol w="447675"/>
                <a:gridCol w="450850"/>
                <a:gridCol w="447675"/>
                <a:gridCol w="449262"/>
                <a:gridCol w="447675"/>
                <a:gridCol w="449263"/>
              </a:tblGrid>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a:noFill/>
                    </a:lnL>
                    <a:lnR cap="flat">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cap="flat">
                      <a:noFill/>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bl>
          </a:graphicData>
        </a:graphic>
      </p:graphicFrame>
      <p:graphicFrame>
        <p:nvGraphicFramePr>
          <p:cNvPr id="152803" name="Group 227"/>
          <p:cNvGraphicFramePr>
            <a:graphicFrameLocks noGrp="1"/>
          </p:cNvGraphicFramePr>
          <p:nvPr>
            <p:ph sz="quarter" idx="3"/>
            <p:extLst>
              <p:ext uri="{D42A27DB-BD31-4B8C-83A1-F6EECF244321}">
                <p14:modId xmlns:p14="http://schemas.microsoft.com/office/powerpoint/2010/main" val="1545267409"/>
              </p:ext>
            </p:extLst>
          </p:nvPr>
        </p:nvGraphicFramePr>
        <p:xfrm>
          <a:off x="5292725" y="2208213"/>
          <a:ext cx="3455988" cy="4114800"/>
        </p:xfrm>
        <a:graphic>
          <a:graphicData uri="http://schemas.openxmlformats.org/drawingml/2006/table">
            <a:tbl>
              <a:tblPr/>
              <a:tblGrid>
                <a:gridCol w="503238"/>
                <a:gridCol w="503237"/>
                <a:gridCol w="503238"/>
                <a:gridCol w="503237"/>
                <a:gridCol w="1443038"/>
              </a:tblGrid>
              <a:tr h="431800">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N</a:t>
                      </a:r>
                    </a:p>
                  </a:txBody>
                  <a:tcPr horzOverflow="overflow">
                    <a:lnL cap="flat">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M</a:t>
                      </a:r>
                    </a:p>
                  </a:txBody>
                  <a:tcP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cap="flat">
                      <a:noFill/>
                    </a:lnR>
                    <a:lnT cap="fla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3388">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(0, 1)</a:t>
                      </a: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(0, 2)</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(1, 3)</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(7, 4)</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(2, 5)</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w="12700" cap="flat" cmpd="sng" algn="ctr">
                      <a:solidFill>
                        <a:scrgbClr r="0" g="0" b="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(3, 7)</a:t>
                      </a:r>
                    </a:p>
                  </a:txBody>
                  <a:tcPr anchor="ctr" horzOverflow="overflow">
                    <a:lnL>
                      <a:noFill/>
                    </a:lnL>
                    <a:lnR cap="flat">
                      <a:noFill/>
                    </a:lnR>
                    <a:lnT>
                      <a:noFill/>
                    </a:lnT>
                    <a:lnB cap="flat">
                      <a:noFill/>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pPr>
              <a:defRPr/>
            </a:pPr>
            <a:fld id="{4641BFE7-D23D-AB4E-A99E-23F14E553EAE}"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B240C5CB-0535-4A9E-8B45-B7F8D01C2C04}" type="slidenum">
              <a:rPr lang="en-US" smtClean="0"/>
              <a:pPr>
                <a:defRPr/>
              </a:pPr>
              <a:t>116</a:t>
            </a:fld>
            <a:endParaRPr lang="en-US" dirty="0"/>
          </a:p>
        </p:txBody>
      </p:sp>
    </p:spTree>
    <p:extLst>
      <p:ext uri="{BB962C8B-B14F-4D97-AF65-F5344CB8AC3E}">
        <p14:creationId xmlns:p14="http://schemas.microsoft.com/office/powerpoint/2010/main" val="2938427110"/>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smtClean="0">
                <a:effectLst/>
              </a:rPr>
              <a:t>Minimum Spanning Tree</a:t>
            </a:r>
          </a:p>
        </p:txBody>
      </p:sp>
      <p:sp>
        <p:nvSpPr>
          <p:cNvPr id="153603" name="Rectangle 3"/>
          <p:cNvSpPr>
            <a:spLocks noGrp="1"/>
          </p:cNvSpPr>
          <p:nvPr>
            <p:ph type="body" sz="half" idx="1"/>
          </p:nvPr>
        </p:nvSpPr>
        <p:spPr bwMode="auto">
          <a:noFill/>
        </p:spPr>
        <p:txBody>
          <a:bodyPr wrap="square" lIns="91440" tIns="45720" rIns="91440" bIns="45720" numCol="1" anchor="t" anchorCtr="0" compatLnSpc="1">
            <a:prstTxWarp prst="textNoShape">
              <a:avLst/>
            </a:prstTxWarp>
          </a:bodyPr>
          <a:lstStyle/>
          <a:p>
            <a:pPr>
              <a:buFont typeface="Arial" charset="0"/>
              <a:buNone/>
            </a:pPr>
            <a:r>
              <a:rPr lang="en-US" sz="2400" smtClean="0">
                <a:effectLst/>
              </a:rPr>
              <a:t>Prim’s Algorithm</a:t>
            </a:r>
          </a:p>
        </p:txBody>
      </p:sp>
      <p:graphicFrame>
        <p:nvGraphicFramePr>
          <p:cNvPr id="153604" name="Group 4"/>
          <p:cNvGraphicFramePr>
            <a:graphicFrameLocks noGrp="1"/>
          </p:cNvGraphicFramePr>
          <p:nvPr>
            <p:ph sz="quarter" idx="2"/>
            <p:extLst>
              <p:ext uri="{D42A27DB-BD31-4B8C-83A1-F6EECF244321}">
                <p14:modId xmlns:p14="http://schemas.microsoft.com/office/powerpoint/2010/main" val="298254622"/>
              </p:ext>
            </p:extLst>
          </p:nvPr>
        </p:nvGraphicFramePr>
        <p:xfrm>
          <a:off x="468313" y="2205038"/>
          <a:ext cx="4038600" cy="4114800"/>
        </p:xfrm>
        <a:graphic>
          <a:graphicData uri="http://schemas.openxmlformats.org/drawingml/2006/table">
            <a:tbl>
              <a:tblPr/>
              <a:tblGrid>
                <a:gridCol w="449262"/>
                <a:gridCol w="447675"/>
                <a:gridCol w="449263"/>
                <a:gridCol w="447675"/>
                <a:gridCol w="450850"/>
                <a:gridCol w="447675"/>
                <a:gridCol w="449262"/>
                <a:gridCol w="447675"/>
                <a:gridCol w="449263"/>
              </a:tblGrid>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a:noFill/>
                    </a:lnL>
                    <a:lnR cap="flat">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5425">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cap="flat">
                      <a:noFill/>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cap="flat">
                      <a:noFill/>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r>
            </a:tbl>
          </a:graphicData>
        </a:graphic>
      </p:graphicFrame>
      <p:graphicFrame>
        <p:nvGraphicFramePr>
          <p:cNvPr id="153827" name="Group 227"/>
          <p:cNvGraphicFramePr>
            <a:graphicFrameLocks noGrp="1"/>
          </p:cNvGraphicFramePr>
          <p:nvPr>
            <p:ph sz="quarter" idx="3"/>
            <p:extLst>
              <p:ext uri="{D42A27DB-BD31-4B8C-83A1-F6EECF244321}">
                <p14:modId xmlns:p14="http://schemas.microsoft.com/office/powerpoint/2010/main" val="1413564774"/>
              </p:ext>
            </p:extLst>
          </p:nvPr>
        </p:nvGraphicFramePr>
        <p:xfrm>
          <a:off x="5292725" y="2208213"/>
          <a:ext cx="3527425" cy="4114800"/>
        </p:xfrm>
        <a:graphic>
          <a:graphicData uri="http://schemas.openxmlformats.org/drawingml/2006/table">
            <a:tbl>
              <a:tblPr/>
              <a:tblGrid>
                <a:gridCol w="503238"/>
                <a:gridCol w="503237"/>
                <a:gridCol w="503238"/>
                <a:gridCol w="503237"/>
                <a:gridCol w="1514475"/>
              </a:tblGrid>
              <a:tr h="431800">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N</a:t>
                      </a:r>
                    </a:p>
                  </a:txBody>
                  <a:tcPr horzOverflow="overflow">
                    <a:lnL cap="flat">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M</a:t>
                      </a:r>
                    </a:p>
                  </a:txBody>
                  <a:tcPr horzOverflow="overflow">
                    <a:lnL>
                      <a:noFill/>
                    </a:lnL>
                    <a:lnR>
                      <a:noFill/>
                    </a:lnR>
                    <a:lnT cap="flat">
                      <a:noFill/>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a:noFill/>
                    </a:lnL>
                    <a:lnR cap="flat">
                      <a:noFill/>
                    </a:lnR>
                    <a:lnT cap="fla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anchor="ctr" horzOverflow="overflow">
                    <a:lnL>
                      <a:noFill/>
                    </a:lnL>
                    <a:lnR cap="flat">
                      <a:noFill/>
                    </a:lnR>
                    <a:lnT>
                      <a:noFill/>
                    </a:lnT>
                    <a:lnB>
                      <a:noFill/>
                    </a:lnB>
                    <a:lnTlToBr>
                      <a:noFill/>
                    </a:lnTlToBr>
                    <a:lnBlToTr>
                      <a:noFill/>
                    </a:lnBlToTr>
                    <a:noFill/>
                  </a:tcPr>
                </a:tc>
              </a:tr>
              <a:tr h="433388">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(0, 1)</a:t>
                      </a: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(0, 2)</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(1, 3)</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(7, 4)</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5</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(2, 5)</a:t>
                      </a:r>
                    </a:p>
                  </a:txBody>
                  <a:tcPr anchor="ctr" horzOverflow="overflow">
                    <a:lnL>
                      <a:noFill/>
                    </a:lnL>
                    <a:lnR cap="flat">
                      <a:noFill/>
                    </a:lnR>
                    <a:lnT>
                      <a:noFill/>
                    </a:lnT>
                    <a:lnB>
                      <a:noFill/>
                    </a:lnB>
                    <a:lnTlToBr>
                      <a:noFill/>
                    </a:lnTlToBr>
                    <a:lnBlToTr>
                      <a:noFill/>
                    </a:lnBlToTr>
                    <a:noFill/>
                  </a:tcPr>
                </a:tc>
              </a:tr>
              <a:tr h="455613">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6</a:t>
                      </a:r>
                    </a:p>
                  </a:txBody>
                  <a:tcPr anchor="ctr" horzOverflow="overflow">
                    <a:lnL w="12700" cap="flat" cmpd="sng" algn="ctr">
                      <a:solidFill>
                        <a:scrgbClr r="0" g="0" b="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(4, 6)</a:t>
                      </a:r>
                    </a:p>
                  </a:txBody>
                  <a:tcPr anchor="ctr" horzOverflow="overflow">
                    <a:lnL>
                      <a:noFill/>
                    </a:lnL>
                    <a:lnR cap="flat">
                      <a:noFill/>
                    </a:lnR>
                    <a:lnT>
                      <a:noFill/>
                    </a:lnT>
                    <a:lnB>
                      <a:noFill/>
                    </a:lnB>
                    <a:lnTlToBr>
                      <a:noFill/>
                    </a:lnTlToBr>
                    <a:lnBlToTr>
                      <a:noFill/>
                    </a:lnBlToTr>
                    <a:noFill/>
                  </a:tcPr>
                </a:tc>
              </a:tr>
              <a:tr h="431800">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ts val="400"/>
                        </a:spcAft>
                        <a:buClrTx/>
                        <a:buSzTx/>
                        <a:buFont typeface="Arial" charset="0"/>
                        <a:buNone/>
                        <a:tabLst/>
                      </a:pPr>
                      <a:endParaRPr kumimoji="0" lang="en-US" sz="2400" b="0" i="0" u="none" strike="noStrike" cap="none" normalizeH="0" baseline="0" smtClean="0">
                        <a:ln>
                          <a:noFill/>
                        </a:ln>
                        <a:solidFill>
                          <a:srgbClr val="660066"/>
                        </a:solidFill>
                        <a:effectLst/>
                        <a:latin typeface="Segoe Condensed"/>
                      </a:endParaRPr>
                    </a:p>
                  </a:txBody>
                  <a:tcP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FF0000"/>
                          </a:solidFill>
                          <a:effectLst/>
                          <a:latin typeface="Segoe Condensed"/>
                        </a:rPr>
                        <a:t>-1</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smtClean="0">
                          <a:ln>
                            <a:noFill/>
                          </a:ln>
                          <a:solidFill>
                            <a:srgbClr val="660066"/>
                          </a:solidFill>
                          <a:effectLst/>
                          <a:latin typeface="Segoe Condensed"/>
                        </a:rPr>
                        <a:t>7</a:t>
                      </a:r>
                    </a:p>
                  </a:txBody>
                  <a:tcPr anchor="ctr" horzOverflow="overflow">
                    <a:lnL w="12700" cap="flat" cmpd="sng" algn="ctr">
                      <a:solidFill>
                        <a:scrgbClr r="0" g="0" b="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ts val="400"/>
                        </a:spcAft>
                        <a:buClrTx/>
                        <a:buSzTx/>
                        <a:buFont typeface="Arial" charset="0"/>
                        <a:buNone/>
                        <a:tabLst/>
                      </a:pPr>
                      <a:r>
                        <a:rPr kumimoji="0" lang="en-US" sz="2400" b="0" i="0" u="none" strike="noStrike" cap="none" normalizeH="0" baseline="0" dirty="0" smtClean="0">
                          <a:ln>
                            <a:noFill/>
                          </a:ln>
                          <a:solidFill>
                            <a:srgbClr val="660066"/>
                          </a:solidFill>
                          <a:effectLst/>
                          <a:latin typeface="Segoe Condensed"/>
                        </a:rPr>
                        <a:t>(3, 7)</a:t>
                      </a:r>
                    </a:p>
                  </a:txBody>
                  <a:tcPr anchor="ctr" horzOverflow="overflow">
                    <a:lnL>
                      <a:noFill/>
                    </a:lnL>
                    <a:lnR cap="flat">
                      <a:noFill/>
                    </a:lnR>
                    <a:lnT>
                      <a:noFill/>
                    </a:lnT>
                    <a:lnB cap="flat">
                      <a:noFill/>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pPr>
              <a:defRPr/>
            </a:pPr>
            <a:fld id="{C5EFEA90-C872-584C-A89C-2E5ED587DFA3}"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B240C5CB-0535-4A9E-8B45-B7F8D01C2C04}" type="slidenum">
              <a:rPr lang="en-US" smtClean="0"/>
              <a:pPr>
                <a:defRPr/>
              </a:pPr>
              <a:t>117</a:t>
            </a:fld>
            <a:endParaRPr lang="en-US" dirty="0"/>
          </a:p>
        </p:txBody>
      </p:sp>
    </p:spTree>
    <p:extLst>
      <p:ext uri="{BB962C8B-B14F-4D97-AF65-F5344CB8AC3E}">
        <p14:creationId xmlns:p14="http://schemas.microsoft.com/office/powerpoint/2010/main" val="42365737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1" name="Rectangle 2"/>
          <p:cNvSpPr>
            <a:spLocks noGrp="1"/>
          </p:cNvSpPr>
          <p:nvPr>
            <p:ph type="title"/>
          </p:nvPr>
        </p:nvSpPr>
        <p:spPr bwMode="auto"/>
        <p:txBody>
          <a:bodyPr wrap="square" lIns="91440" tIns="45720" rIns="91440" bIns="45720" numCol="1" anchorCtr="0" compatLnSpc="1">
            <a:prstTxWarp prst="textNoShape">
              <a:avLst/>
            </a:prstTxWarp>
          </a:bodyPr>
          <a:lstStyle/>
          <a:p>
            <a:r>
              <a:rPr sz="3600" smtClean="0">
                <a:effectLst/>
              </a:rPr>
              <a:t>Dijkstra’s Algorithm – An Example</a:t>
            </a:r>
          </a:p>
        </p:txBody>
      </p:sp>
      <p:sp>
        <p:nvSpPr>
          <p:cNvPr id="92182" name="Rectangle 3"/>
          <p:cNvSpPr>
            <a:spLocks noGrp="1"/>
          </p:cNvSpPr>
          <p:nvPr>
            <p:ph type="body" sz="half" idx="1"/>
          </p:nvPr>
        </p:nvSpPr>
        <p:spPr bwMode="auto">
          <a:xfrm>
            <a:off x="457200" y="1600200"/>
            <a:ext cx="8291513" cy="1612900"/>
          </a:xfrm>
        </p:spPr>
        <p:txBody>
          <a:bodyPr wrap="square" lIns="91440" tIns="45720" rIns="91440" bIns="45720" numCol="1" anchor="t" anchorCtr="0" compatLnSpc="1">
            <a:prstTxWarp prst="textNoShape">
              <a:avLst/>
            </a:prstTxWarp>
          </a:bodyPr>
          <a:lstStyle/>
          <a:p>
            <a:pPr eaLnBrk="1" hangingPunct="1"/>
            <a:r>
              <a:rPr lang="en-US" sz="2400" smtClean="0">
                <a:effectLst/>
                <a:latin typeface="Verdana" pitchFamily="34" charset="0"/>
              </a:rPr>
              <a:t>Dijkstra’s Algorithm: An Example</a:t>
            </a:r>
          </a:p>
          <a:p>
            <a:pPr lvl="1" eaLnBrk="1" hangingPunct="1"/>
            <a:r>
              <a:rPr lang="en-US" smtClean="0">
                <a:effectLst/>
                <a:latin typeface="Verdana" pitchFamily="34" charset="0"/>
              </a:rPr>
              <a:t>Step 1 		</a:t>
            </a:r>
            <a:r>
              <a:rPr lang="en-US" sz="2800" smtClean="0">
                <a:effectLst/>
                <a:latin typeface="Verdana" pitchFamily="34" charset="0"/>
              </a:rPr>
              <a:t>		</a:t>
            </a:r>
          </a:p>
        </p:txBody>
      </p:sp>
      <p:sp>
        <p:nvSpPr>
          <p:cNvPr id="92183" name="Oval 4"/>
          <p:cNvSpPr>
            <a:spLocks noChangeArrowheads="1"/>
          </p:cNvSpPr>
          <p:nvPr/>
        </p:nvSpPr>
        <p:spPr bwMode="auto">
          <a:xfrm>
            <a:off x="6011863" y="32131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1</a:t>
            </a:r>
          </a:p>
        </p:txBody>
      </p:sp>
      <p:sp>
        <p:nvSpPr>
          <p:cNvPr id="92184" name="Text Box 5"/>
          <p:cNvSpPr txBox="1">
            <a:spLocks noChangeArrowheads="1"/>
          </p:cNvSpPr>
          <p:nvPr/>
        </p:nvSpPr>
        <p:spPr bwMode="auto">
          <a:xfrm>
            <a:off x="2916238" y="2133600"/>
            <a:ext cx="2160587" cy="457200"/>
          </a:xfrm>
          <a:prstGeom prst="rect">
            <a:avLst/>
          </a:prstGeom>
          <a:noFill/>
          <a:ln w="9525">
            <a:noFill/>
            <a:miter lim="800000"/>
            <a:headEnd/>
            <a:tailEnd/>
          </a:ln>
        </p:spPr>
        <p:txBody>
          <a:bodyPr>
            <a:spAutoFit/>
          </a:bodyPr>
          <a:lstStyle/>
          <a:p>
            <a:pPr>
              <a:spcBef>
                <a:spcPct val="50000"/>
              </a:spcBef>
            </a:pPr>
            <a:r>
              <a:rPr lang="en-US" sz="2400">
                <a:solidFill>
                  <a:srgbClr val="660066"/>
                </a:solidFill>
                <a:latin typeface="Verdana" pitchFamily="34" charset="0"/>
              </a:rPr>
              <a:t>S = { </a:t>
            </a:r>
            <a:r>
              <a:rPr lang="en-US" sz="2400">
                <a:solidFill>
                  <a:srgbClr val="FF0000"/>
                </a:solidFill>
                <a:latin typeface="Verdana" pitchFamily="34" charset="0"/>
              </a:rPr>
              <a:t>1, 5</a:t>
            </a:r>
            <a:r>
              <a:rPr lang="en-US" sz="2400">
                <a:solidFill>
                  <a:srgbClr val="660066"/>
                </a:solidFill>
                <a:latin typeface="Verdana" pitchFamily="34" charset="0"/>
              </a:rPr>
              <a:t> }</a:t>
            </a:r>
          </a:p>
        </p:txBody>
      </p:sp>
      <p:sp>
        <p:nvSpPr>
          <p:cNvPr id="92185" name="Text Box 6"/>
          <p:cNvSpPr txBox="1">
            <a:spLocks noChangeArrowheads="1"/>
          </p:cNvSpPr>
          <p:nvPr/>
        </p:nvSpPr>
        <p:spPr bwMode="auto">
          <a:xfrm>
            <a:off x="4716463" y="2133600"/>
            <a:ext cx="3441700" cy="457200"/>
          </a:xfrm>
          <a:prstGeom prst="rect">
            <a:avLst/>
          </a:prstGeom>
          <a:noFill/>
          <a:ln w="9525">
            <a:noFill/>
            <a:miter lim="800000"/>
            <a:headEnd/>
            <a:tailEnd/>
          </a:ln>
        </p:spPr>
        <p:txBody>
          <a:bodyPr>
            <a:spAutoFit/>
          </a:bodyPr>
          <a:lstStyle/>
          <a:p>
            <a:pPr lvl="1" algn="ctr">
              <a:spcBef>
                <a:spcPct val="20000"/>
              </a:spcBef>
              <a:buFont typeface="Arial" pitchFamily="34" charset="0"/>
              <a:buNone/>
            </a:pPr>
            <a:r>
              <a:rPr lang="en-US" sz="2400">
                <a:solidFill>
                  <a:srgbClr val="660066"/>
                </a:solidFill>
                <a:latin typeface="Verdana" pitchFamily="34" charset="0"/>
              </a:rPr>
              <a:t>C = {2, 3, 4}</a:t>
            </a:r>
            <a:endParaRPr lang="en-US" sz="2400">
              <a:latin typeface="Verdana" pitchFamily="34" charset="0"/>
            </a:endParaRPr>
          </a:p>
        </p:txBody>
      </p:sp>
      <p:sp>
        <p:nvSpPr>
          <p:cNvPr id="92186" name="Oval 7"/>
          <p:cNvSpPr>
            <a:spLocks noChangeArrowheads="1"/>
          </p:cNvSpPr>
          <p:nvPr/>
        </p:nvSpPr>
        <p:spPr bwMode="auto">
          <a:xfrm>
            <a:off x="7523163" y="38623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2</a:t>
            </a:r>
          </a:p>
        </p:txBody>
      </p:sp>
      <p:sp>
        <p:nvSpPr>
          <p:cNvPr id="92187" name="Oval 8"/>
          <p:cNvSpPr>
            <a:spLocks noChangeArrowheads="1"/>
          </p:cNvSpPr>
          <p:nvPr/>
        </p:nvSpPr>
        <p:spPr bwMode="auto">
          <a:xfrm>
            <a:off x="6731000" y="51577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3</a:t>
            </a:r>
          </a:p>
        </p:txBody>
      </p:sp>
      <p:sp>
        <p:nvSpPr>
          <p:cNvPr id="92188" name="Oval 9"/>
          <p:cNvSpPr>
            <a:spLocks noChangeArrowheads="1"/>
          </p:cNvSpPr>
          <p:nvPr/>
        </p:nvSpPr>
        <p:spPr bwMode="auto">
          <a:xfrm>
            <a:off x="5146675" y="51577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4</a:t>
            </a:r>
          </a:p>
        </p:txBody>
      </p:sp>
      <p:sp>
        <p:nvSpPr>
          <p:cNvPr id="92189" name="Oval 10"/>
          <p:cNvSpPr>
            <a:spLocks noChangeArrowheads="1"/>
          </p:cNvSpPr>
          <p:nvPr/>
        </p:nvSpPr>
        <p:spPr bwMode="auto">
          <a:xfrm>
            <a:off x="4427538" y="38608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5</a:t>
            </a:r>
          </a:p>
        </p:txBody>
      </p:sp>
      <p:sp>
        <p:nvSpPr>
          <p:cNvPr id="92190" name="Text Box 11"/>
          <p:cNvSpPr txBox="1">
            <a:spLocks noChangeArrowheads="1"/>
          </p:cNvSpPr>
          <p:nvPr/>
        </p:nvSpPr>
        <p:spPr bwMode="auto">
          <a:xfrm>
            <a:off x="2411413" y="2708275"/>
            <a:ext cx="4752975" cy="457200"/>
          </a:xfrm>
          <a:prstGeom prst="rect">
            <a:avLst/>
          </a:prstGeom>
          <a:noFill/>
          <a:ln w="9525">
            <a:noFill/>
            <a:miter lim="800000"/>
            <a:headEnd/>
            <a:tailEnd/>
          </a:ln>
        </p:spPr>
        <p:txBody>
          <a:bodyPr>
            <a:spAutoFit/>
          </a:bodyPr>
          <a:lstStyle/>
          <a:p>
            <a:pPr lvl="1">
              <a:spcBef>
                <a:spcPct val="20000"/>
              </a:spcBef>
              <a:buFont typeface="Arial" pitchFamily="34" charset="0"/>
              <a:buNone/>
            </a:pPr>
            <a:r>
              <a:rPr lang="en-US" sz="2400">
                <a:solidFill>
                  <a:srgbClr val="660066"/>
                </a:solidFill>
                <a:latin typeface="Verdana" pitchFamily="34" charset="0"/>
              </a:rPr>
              <a:t>D = [</a:t>
            </a:r>
            <a:r>
              <a:rPr lang="en-US" sz="2400">
                <a:solidFill>
                  <a:srgbClr val="FF33CC"/>
                </a:solidFill>
                <a:latin typeface="Verdana" pitchFamily="34" charset="0"/>
              </a:rPr>
              <a:t>50</a:t>
            </a:r>
            <a:r>
              <a:rPr lang="en-US" sz="2400">
                <a:solidFill>
                  <a:srgbClr val="660066"/>
                </a:solidFill>
                <a:latin typeface="Verdana" pitchFamily="34" charset="0"/>
              </a:rPr>
              <a:t>, </a:t>
            </a:r>
            <a:r>
              <a:rPr lang="en-US" sz="2400">
                <a:solidFill>
                  <a:srgbClr val="FF33CC"/>
                </a:solidFill>
                <a:latin typeface="Verdana" pitchFamily="34" charset="0"/>
              </a:rPr>
              <a:t>30</a:t>
            </a:r>
            <a:r>
              <a:rPr lang="en-US" sz="2400">
                <a:solidFill>
                  <a:srgbClr val="660066"/>
                </a:solidFill>
                <a:latin typeface="Verdana" pitchFamily="34" charset="0"/>
              </a:rPr>
              <a:t>, </a:t>
            </a:r>
            <a:r>
              <a:rPr lang="en-US" sz="2400">
                <a:solidFill>
                  <a:srgbClr val="FF33CC"/>
                </a:solidFill>
                <a:latin typeface="Verdana" pitchFamily="34" charset="0"/>
              </a:rPr>
              <a:t>100</a:t>
            </a:r>
            <a:r>
              <a:rPr lang="en-US" sz="2400">
                <a:solidFill>
                  <a:srgbClr val="660066"/>
                </a:solidFill>
                <a:latin typeface="Verdana" pitchFamily="34" charset="0"/>
              </a:rPr>
              <a:t>, </a:t>
            </a:r>
            <a:r>
              <a:rPr lang="en-US" sz="2400" b="1">
                <a:solidFill>
                  <a:srgbClr val="800000"/>
                </a:solidFill>
                <a:latin typeface="Verdana" pitchFamily="34" charset="0"/>
              </a:rPr>
              <a:t>10</a:t>
            </a:r>
            <a:r>
              <a:rPr lang="en-US" sz="2400">
                <a:solidFill>
                  <a:srgbClr val="660066"/>
                </a:solidFill>
                <a:latin typeface="Verdana" pitchFamily="34" charset="0"/>
              </a:rPr>
              <a:t>]</a:t>
            </a:r>
            <a:endParaRPr lang="en-US" sz="2400">
              <a:latin typeface="Verdana" pitchFamily="34" charset="0"/>
            </a:endParaRPr>
          </a:p>
        </p:txBody>
      </p:sp>
      <p:sp>
        <p:nvSpPr>
          <p:cNvPr id="92191" name="Line 14"/>
          <p:cNvSpPr>
            <a:spLocks noChangeShapeType="1"/>
          </p:cNvSpPr>
          <p:nvPr/>
        </p:nvSpPr>
        <p:spPr bwMode="auto">
          <a:xfrm flipH="1">
            <a:off x="5508625" y="3716338"/>
            <a:ext cx="647700" cy="1441450"/>
          </a:xfrm>
          <a:prstGeom prst="line">
            <a:avLst/>
          </a:prstGeom>
          <a:noFill/>
          <a:ln w="12700">
            <a:solidFill>
              <a:srgbClr val="FF33CC"/>
            </a:solidFill>
            <a:round/>
            <a:headEnd/>
            <a:tailEnd type="stealth" w="med" len="med"/>
          </a:ln>
        </p:spPr>
        <p:txBody>
          <a:bodyPr/>
          <a:lstStyle/>
          <a:p>
            <a:endParaRPr lang="en-SG"/>
          </a:p>
        </p:txBody>
      </p:sp>
      <p:sp>
        <p:nvSpPr>
          <p:cNvPr id="92192" name="Line 15"/>
          <p:cNvSpPr>
            <a:spLocks noChangeShapeType="1"/>
          </p:cNvSpPr>
          <p:nvPr/>
        </p:nvSpPr>
        <p:spPr bwMode="auto">
          <a:xfrm flipH="1">
            <a:off x="4932363" y="3573463"/>
            <a:ext cx="1079500" cy="431800"/>
          </a:xfrm>
          <a:prstGeom prst="line">
            <a:avLst/>
          </a:prstGeom>
          <a:noFill/>
          <a:ln w="28575">
            <a:solidFill>
              <a:srgbClr val="FF0000"/>
            </a:solidFill>
            <a:round/>
            <a:headEnd/>
            <a:tailEnd type="stealth" w="med" len="med"/>
          </a:ln>
        </p:spPr>
        <p:txBody>
          <a:bodyPr/>
          <a:lstStyle/>
          <a:p>
            <a:endParaRPr lang="en-SG"/>
          </a:p>
        </p:txBody>
      </p:sp>
      <p:sp>
        <p:nvSpPr>
          <p:cNvPr id="92193" name="Text Box 18"/>
          <p:cNvSpPr txBox="1">
            <a:spLocks noChangeArrowheads="1"/>
          </p:cNvSpPr>
          <p:nvPr/>
        </p:nvSpPr>
        <p:spPr bwMode="auto">
          <a:xfrm>
            <a:off x="5292725" y="4149725"/>
            <a:ext cx="720725" cy="366713"/>
          </a:xfrm>
          <a:prstGeom prst="rect">
            <a:avLst/>
          </a:prstGeom>
          <a:noFill/>
          <a:ln w="9525">
            <a:noFill/>
            <a:miter lim="800000"/>
            <a:headEnd/>
            <a:tailEnd/>
          </a:ln>
        </p:spPr>
        <p:txBody>
          <a:bodyPr>
            <a:spAutoFit/>
          </a:bodyPr>
          <a:lstStyle/>
          <a:p>
            <a:pPr>
              <a:spcBef>
                <a:spcPct val="50000"/>
              </a:spcBef>
            </a:pPr>
            <a:r>
              <a:rPr lang="en-US">
                <a:solidFill>
                  <a:srgbClr val="FF33CC"/>
                </a:solidFill>
              </a:rPr>
              <a:t>100</a:t>
            </a:r>
          </a:p>
        </p:txBody>
      </p:sp>
      <p:sp>
        <p:nvSpPr>
          <p:cNvPr id="92194" name="Text Box 19"/>
          <p:cNvSpPr txBox="1">
            <a:spLocks noChangeArrowheads="1"/>
          </p:cNvSpPr>
          <p:nvPr/>
        </p:nvSpPr>
        <p:spPr bwMode="auto">
          <a:xfrm>
            <a:off x="5148263" y="3429000"/>
            <a:ext cx="560387"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graphicFrame>
        <p:nvGraphicFramePr>
          <p:cNvPr id="92180" name="Object 4"/>
          <p:cNvGraphicFramePr>
            <a:graphicFrameLocks noGrp="1" noChangeAspect="1"/>
          </p:cNvGraphicFramePr>
          <p:nvPr>
            <p:ph sz="half" idx="2"/>
          </p:nvPr>
        </p:nvGraphicFramePr>
        <p:xfrm>
          <a:off x="0" y="3573463"/>
          <a:ext cx="3851275" cy="2376487"/>
        </p:xfrm>
        <a:graphic>
          <a:graphicData uri="http://schemas.openxmlformats.org/presentationml/2006/ole">
            <mc:AlternateContent xmlns:mc="http://schemas.openxmlformats.org/markup-compatibility/2006">
              <mc:Choice xmlns:v="urn:schemas-microsoft-com:vml" Requires="v">
                <p:oleObj spid="_x0000_s36896" name="Picture" r:id="rId4" imgW="7315200" imgH="3657600" progId="Word.Picture.8">
                  <p:embed/>
                </p:oleObj>
              </mc:Choice>
              <mc:Fallback>
                <p:oleObj name="Picture" r:id="rId4" imgW="7315200" imgH="3657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73463"/>
                        <a:ext cx="385127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95" name="Text Box 21"/>
          <p:cNvSpPr txBox="1">
            <a:spLocks noChangeArrowheads="1"/>
          </p:cNvSpPr>
          <p:nvPr/>
        </p:nvSpPr>
        <p:spPr bwMode="auto">
          <a:xfrm>
            <a:off x="3651250" y="4076700"/>
            <a:ext cx="920750"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D=10</a:t>
            </a:r>
          </a:p>
        </p:txBody>
      </p:sp>
      <p:sp>
        <p:nvSpPr>
          <p:cNvPr id="92196" name="Line 22"/>
          <p:cNvSpPr>
            <a:spLocks noChangeShapeType="1"/>
          </p:cNvSpPr>
          <p:nvPr/>
        </p:nvSpPr>
        <p:spPr bwMode="auto">
          <a:xfrm>
            <a:off x="4787900" y="4365625"/>
            <a:ext cx="431800" cy="863600"/>
          </a:xfrm>
          <a:prstGeom prst="line">
            <a:avLst/>
          </a:prstGeom>
          <a:noFill/>
          <a:ln w="12700">
            <a:solidFill>
              <a:srgbClr val="FF33CC"/>
            </a:solidFill>
            <a:round/>
            <a:headEnd/>
            <a:tailEnd type="triangle" w="med" len="med"/>
          </a:ln>
        </p:spPr>
        <p:txBody>
          <a:bodyPr/>
          <a:lstStyle/>
          <a:p>
            <a:endParaRPr lang="en-SG"/>
          </a:p>
        </p:txBody>
      </p:sp>
      <p:sp>
        <p:nvSpPr>
          <p:cNvPr id="92197" name="Text Box 23"/>
          <p:cNvSpPr txBox="1">
            <a:spLocks noChangeArrowheads="1"/>
          </p:cNvSpPr>
          <p:nvPr/>
        </p:nvSpPr>
        <p:spPr bwMode="auto">
          <a:xfrm>
            <a:off x="4587875" y="4646613"/>
            <a:ext cx="560388" cy="366712"/>
          </a:xfrm>
          <a:prstGeom prst="rect">
            <a:avLst/>
          </a:prstGeom>
          <a:noFill/>
          <a:ln w="9525">
            <a:noFill/>
            <a:miter lim="800000"/>
            <a:headEnd/>
            <a:tailEnd/>
          </a:ln>
        </p:spPr>
        <p:txBody>
          <a:bodyPr>
            <a:spAutoFit/>
          </a:bodyPr>
          <a:lstStyle/>
          <a:p>
            <a:pPr>
              <a:spcBef>
                <a:spcPct val="50000"/>
              </a:spcBef>
            </a:pPr>
            <a:r>
              <a:rPr lang="en-US">
                <a:solidFill>
                  <a:srgbClr val="FF33CC"/>
                </a:solidFill>
              </a:rPr>
              <a:t>10</a:t>
            </a:r>
          </a:p>
        </p:txBody>
      </p:sp>
      <p:sp>
        <p:nvSpPr>
          <p:cNvPr id="2" name="Date Placeholder 1"/>
          <p:cNvSpPr>
            <a:spLocks noGrp="1"/>
          </p:cNvSpPr>
          <p:nvPr>
            <p:ph type="dt" sz="half" idx="10"/>
          </p:nvPr>
        </p:nvSpPr>
        <p:spPr/>
        <p:txBody>
          <a:bodyPr/>
          <a:lstStyle/>
          <a:p>
            <a:pPr>
              <a:defRPr/>
            </a:pPr>
            <a:fld id="{AB37CA37-1A6B-4C48-9B86-293581BE811D}"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221B7D0E-233D-4684-99C3-DFACB0172B3B}" type="slidenum">
              <a:rPr lang="en-US" smtClean="0"/>
              <a:pPr>
                <a:defRPr/>
              </a:pPr>
              <a:t>12</a:t>
            </a:fld>
            <a:endParaRPr lang="en-US" dirty="0"/>
          </a:p>
        </p:txBody>
      </p:sp>
    </p:spTree>
    <p:extLst>
      <p:ext uri="{BB962C8B-B14F-4D97-AF65-F5344CB8AC3E}">
        <p14:creationId xmlns:p14="http://schemas.microsoft.com/office/powerpoint/2010/main" val="5158449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25" name="Rectangle 2"/>
          <p:cNvSpPr>
            <a:spLocks noGrp="1"/>
          </p:cNvSpPr>
          <p:nvPr>
            <p:ph type="title"/>
          </p:nvPr>
        </p:nvSpPr>
        <p:spPr bwMode="auto"/>
        <p:txBody>
          <a:bodyPr wrap="square" lIns="91440" tIns="45720" rIns="91440" bIns="45720" numCol="1" anchorCtr="0" compatLnSpc="1">
            <a:prstTxWarp prst="textNoShape">
              <a:avLst/>
            </a:prstTxWarp>
          </a:bodyPr>
          <a:lstStyle/>
          <a:p>
            <a:r>
              <a:rPr sz="3600" smtClean="0">
                <a:effectLst/>
              </a:rPr>
              <a:t>Dijkstra’s Algorithm – An Example</a:t>
            </a:r>
          </a:p>
        </p:txBody>
      </p:sp>
      <p:sp>
        <p:nvSpPr>
          <p:cNvPr id="94226" name="Rectangle 3"/>
          <p:cNvSpPr>
            <a:spLocks noGrp="1"/>
          </p:cNvSpPr>
          <p:nvPr>
            <p:ph type="body" sz="half" idx="1"/>
          </p:nvPr>
        </p:nvSpPr>
        <p:spPr bwMode="auto">
          <a:xfrm>
            <a:off x="457200" y="1600200"/>
            <a:ext cx="8291513" cy="1612900"/>
          </a:xfrm>
        </p:spPr>
        <p:txBody>
          <a:bodyPr wrap="square" lIns="91440" tIns="45720" rIns="91440" bIns="45720" numCol="1" anchor="t" anchorCtr="0" compatLnSpc="1">
            <a:prstTxWarp prst="textNoShape">
              <a:avLst/>
            </a:prstTxWarp>
          </a:bodyPr>
          <a:lstStyle/>
          <a:p>
            <a:pPr eaLnBrk="1" hangingPunct="1"/>
            <a:r>
              <a:rPr lang="en-US" sz="2400" smtClean="0">
                <a:effectLst/>
                <a:latin typeface="Verdana" pitchFamily="34" charset="0"/>
              </a:rPr>
              <a:t>Dijkstra’s Algorithm: An Example</a:t>
            </a:r>
          </a:p>
          <a:p>
            <a:pPr lvl="1" eaLnBrk="1" hangingPunct="1"/>
            <a:r>
              <a:rPr lang="en-US" smtClean="0">
                <a:effectLst/>
                <a:latin typeface="Verdana" pitchFamily="34" charset="0"/>
              </a:rPr>
              <a:t>Step 1 		</a:t>
            </a:r>
            <a:r>
              <a:rPr lang="en-US" sz="2800" smtClean="0">
                <a:effectLst/>
                <a:latin typeface="Verdana" pitchFamily="34" charset="0"/>
              </a:rPr>
              <a:t>		</a:t>
            </a:r>
          </a:p>
        </p:txBody>
      </p:sp>
      <p:sp>
        <p:nvSpPr>
          <p:cNvPr id="94227" name="Oval 4"/>
          <p:cNvSpPr>
            <a:spLocks noChangeArrowheads="1"/>
          </p:cNvSpPr>
          <p:nvPr/>
        </p:nvSpPr>
        <p:spPr bwMode="auto">
          <a:xfrm>
            <a:off x="6011863" y="32131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1</a:t>
            </a:r>
          </a:p>
        </p:txBody>
      </p:sp>
      <p:sp>
        <p:nvSpPr>
          <p:cNvPr id="94228" name="Text Box 5"/>
          <p:cNvSpPr txBox="1">
            <a:spLocks noChangeArrowheads="1"/>
          </p:cNvSpPr>
          <p:nvPr/>
        </p:nvSpPr>
        <p:spPr bwMode="auto">
          <a:xfrm>
            <a:off x="2916238" y="2133600"/>
            <a:ext cx="2592387" cy="457200"/>
          </a:xfrm>
          <a:prstGeom prst="rect">
            <a:avLst/>
          </a:prstGeom>
          <a:noFill/>
          <a:ln w="9525">
            <a:noFill/>
            <a:miter lim="800000"/>
            <a:headEnd/>
            <a:tailEnd/>
          </a:ln>
        </p:spPr>
        <p:txBody>
          <a:bodyPr>
            <a:spAutoFit/>
          </a:bodyPr>
          <a:lstStyle/>
          <a:p>
            <a:pPr>
              <a:spcBef>
                <a:spcPct val="50000"/>
              </a:spcBef>
            </a:pPr>
            <a:r>
              <a:rPr lang="en-US" sz="2400">
                <a:solidFill>
                  <a:srgbClr val="660066"/>
                </a:solidFill>
                <a:latin typeface="Verdana" pitchFamily="34" charset="0"/>
              </a:rPr>
              <a:t>S = { </a:t>
            </a:r>
            <a:r>
              <a:rPr lang="en-US" sz="2400">
                <a:solidFill>
                  <a:srgbClr val="FF0000"/>
                </a:solidFill>
                <a:latin typeface="Verdana" pitchFamily="34" charset="0"/>
              </a:rPr>
              <a:t>1, 5</a:t>
            </a:r>
            <a:r>
              <a:rPr lang="en-US" sz="2400">
                <a:solidFill>
                  <a:srgbClr val="660066"/>
                </a:solidFill>
                <a:latin typeface="Verdana" pitchFamily="34" charset="0"/>
              </a:rPr>
              <a:t> }</a:t>
            </a:r>
          </a:p>
        </p:txBody>
      </p:sp>
      <p:sp>
        <p:nvSpPr>
          <p:cNvPr id="94229" name="Text Box 6"/>
          <p:cNvSpPr txBox="1">
            <a:spLocks noChangeArrowheads="1"/>
          </p:cNvSpPr>
          <p:nvPr/>
        </p:nvSpPr>
        <p:spPr bwMode="auto">
          <a:xfrm>
            <a:off x="4716463" y="2133600"/>
            <a:ext cx="3441700" cy="457200"/>
          </a:xfrm>
          <a:prstGeom prst="rect">
            <a:avLst/>
          </a:prstGeom>
          <a:noFill/>
          <a:ln w="9525">
            <a:noFill/>
            <a:miter lim="800000"/>
            <a:headEnd/>
            <a:tailEnd/>
          </a:ln>
        </p:spPr>
        <p:txBody>
          <a:bodyPr>
            <a:spAutoFit/>
          </a:bodyPr>
          <a:lstStyle/>
          <a:p>
            <a:pPr lvl="1" algn="ctr">
              <a:spcBef>
                <a:spcPct val="20000"/>
              </a:spcBef>
              <a:buFont typeface="Arial" pitchFamily="34" charset="0"/>
              <a:buNone/>
            </a:pPr>
            <a:r>
              <a:rPr lang="en-US" sz="2400">
                <a:solidFill>
                  <a:srgbClr val="660066"/>
                </a:solidFill>
                <a:latin typeface="Verdana" pitchFamily="34" charset="0"/>
              </a:rPr>
              <a:t>C = {2, 3, 4}</a:t>
            </a:r>
            <a:endParaRPr lang="en-US" sz="2400">
              <a:latin typeface="Verdana" pitchFamily="34" charset="0"/>
            </a:endParaRPr>
          </a:p>
        </p:txBody>
      </p:sp>
      <p:sp>
        <p:nvSpPr>
          <p:cNvPr id="94230" name="Oval 7"/>
          <p:cNvSpPr>
            <a:spLocks noChangeArrowheads="1"/>
          </p:cNvSpPr>
          <p:nvPr/>
        </p:nvSpPr>
        <p:spPr bwMode="auto">
          <a:xfrm>
            <a:off x="7523163" y="38623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2</a:t>
            </a:r>
          </a:p>
        </p:txBody>
      </p:sp>
      <p:sp>
        <p:nvSpPr>
          <p:cNvPr id="94231" name="Oval 8"/>
          <p:cNvSpPr>
            <a:spLocks noChangeArrowheads="1"/>
          </p:cNvSpPr>
          <p:nvPr/>
        </p:nvSpPr>
        <p:spPr bwMode="auto">
          <a:xfrm>
            <a:off x="6731000" y="51577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3</a:t>
            </a:r>
          </a:p>
        </p:txBody>
      </p:sp>
      <p:sp>
        <p:nvSpPr>
          <p:cNvPr id="94232" name="Oval 9"/>
          <p:cNvSpPr>
            <a:spLocks noChangeArrowheads="1"/>
          </p:cNvSpPr>
          <p:nvPr/>
        </p:nvSpPr>
        <p:spPr bwMode="auto">
          <a:xfrm>
            <a:off x="5148263" y="51577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4</a:t>
            </a:r>
          </a:p>
        </p:txBody>
      </p:sp>
      <p:sp>
        <p:nvSpPr>
          <p:cNvPr id="94233" name="Oval 10"/>
          <p:cNvSpPr>
            <a:spLocks noChangeArrowheads="1"/>
          </p:cNvSpPr>
          <p:nvPr/>
        </p:nvSpPr>
        <p:spPr bwMode="auto">
          <a:xfrm>
            <a:off x="4427538" y="38608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5</a:t>
            </a:r>
          </a:p>
        </p:txBody>
      </p:sp>
      <p:sp>
        <p:nvSpPr>
          <p:cNvPr id="94234" name="Text Box 11"/>
          <p:cNvSpPr txBox="1">
            <a:spLocks noChangeArrowheads="1"/>
          </p:cNvSpPr>
          <p:nvPr/>
        </p:nvSpPr>
        <p:spPr bwMode="auto">
          <a:xfrm>
            <a:off x="2411413" y="2708275"/>
            <a:ext cx="4752975" cy="457200"/>
          </a:xfrm>
          <a:prstGeom prst="rect">
            <a:avLst/>
          </a:prstGeom>
          <a:noFill/>
          <a:ln w="9525">
            <a:noFill/>
            <a:miter lim="800000"/>
            <a:headEnd/>
            <a:tailEnd/>
          </a:ln>
        </p:spPr>
        <p:txBody>
          <a:bodyPr>
            <a:spAutoFit/>
          </a:bodyPr>
          <a:lstStyle/>
          <a:p>
            <a:pPr lvl="1">
              <a:spcBef>
                <a:spcPct val="20000"/>
              </a:spcBef>
              <a:buFont typeface="Arial" pitchFamily="34" charset="0"/>
              <a:buNone/>
            </a:pPr>
            <a:r>
              <a:rPr lang="en-US" sz="2400">
                <a:solidFill>
                  <a:srgbClr val="660066"/>
                </a:solidFill>
                <a:latin typeface="Verdana" pitchFamily="34" charset="0"/>
              </a:rPr>
              <a:t>D = [</a:t>
            </a:r>
            <a:r>
              <a:rPr lang="en-US" sz="2400">
                <a:solidFill>
                  <a:srgbClr val="FF33CC"/>
                </a:solidFill>
                <a:latin typeface="Verdana" pitchFamily="34" charset="0"/>
              </a:rPr>
              <a:t>50</a:t>
            </a:r>
            <a:r>
              <a:rPr lang="en-US" sz="2400">
                <a:solidFill>
                  <a:srgbClr val="660066"/>
                </a:solidFill>
                <a:latin typeface="Verdana" pitchFamily="34" charset="0"/>
              </a:rPr>
              <a:t>, </a:t>
            </a:r>
            <a:r>
              <a:rPr lang="en-US" sz="2400">
                <a:solidFill>
                  <a:srgbClr val="FF33CC"/>
                </a:solidFill>
                <a:latin typeface="Verdana" pitchFamily="34" charset="0"/>
              </a:rPr>
              <a:t>30</a:t>
            </a:r>
            <a:r>
              <a:rPr lang="en-US" sz="2400">
                <a:solidFill>
                  <a:srgbClr val="660066"/>
                </a:solidFill>
                <a:latin typeface="Verdana" pitchFamily="34" charset="0"/>
              </a:rPr>
              <a:t>, </a:t>
            </a:r>
            <a:r>
              <a:rPr lang="en-US" sz="2400" b="1">
                <a:solidFill>
                  <a:srgbClr val="FF0000"/>
                </a:solidFill>
                <a:latin typeface="Verdana" pitchFamily="34" charset="0"/>
              </a:rPr>
              <a:t>20</a:t>
            </a:r>
            <a:r>
              <a:rPr lang="en-US" sz="2400">
                <a:solidFill>
                  <a:srgbClr val="660066"/>
                </a:solidFill>
                <a:latin typeface="Verdana" pitchFamily="34" charset="0"/>
              </a:rPr>
              <a:t>, </a:t>
            </a:r>
            <a:r>
              <a:rPr lang="en-US" sz="2400" b="1">
                <a:solidFill>
                  <a:srgbClr val="800000"/>
                </a:solidFill>
                <a:latin typeface="Verdana" pitchFamily="34" charset="0"/>
              </a:rPr>
              <a:t>10</a:t>
            </a:r>
            <a:r>
              <a:rPr lang="en-US" sz="2400">
                <a:solidFill>
                  <a:srgbClr val="660066"/>
                </a:solidFill>
                <a:latin typeface="Verdana" pitchFamily="34" charset="0"/>
              </a:rPr>
              <a:t>]</a:t>
            </a:r>
            <a:endParaRPr lang="en-US" sz="2400">
              <a:latin typeface="Verdana" pitchFamily="34" charset="0"/>
            </a:endParaRPr>
          </a:p>
        </p:txBody>
      </p:sp>
      <p:sp>
        <p:nvSpPr>
          <p:cNvPr id="94235" name="Line 12"/>
          <p:cNvSpPr>
            <a:spLocks noChangeShapeType="1"/>
          </p:cNvSpPr>
          <p:nvPr/>
        </p:nvSpPr>
        <p:spPr bwMode="auto">
          <a:xfrm flipH="1">
            <a:off x="5508625" y="3716338"/>
            <a:ext cx="647700" cy="1441450"/>
          </a:xfrm>
          <a:prstGeom prst="line">
            <a:avLst/>
          </a:prstGeom>
          <a:noFill/>
          <a:ln w="12700">
            <a:solidFill>
              <a:srgbClr val="FF33CC"/>
            </a:solidFill>
            <a:round/>
            <a:headEnd/>
            <a:tailEnd type="stealth" w="med" len="med"/>
          </a:ln>
        </p:spPr>
        <p:txBody>
          <a:bodyPr/>
          <a:lstStyle/>
          <a:p>
            <a:endParaRPr lang="en-SG"/>
          </a:p>
        </p:txBody>
      </p:sp>
      <p:sp>
        <p:nvSpPr>
          <p:cNvPr id="94236" name="Line 13"/>
          <p:cNvSpPr>
            <a:spLocks noChangeShapeType="1"/>
          </p:cNvSpPr>
          <p:nvPr/>
        </p:nvSpPr>
        <p:spPr bwMode="auto">
          <a:xfrm flipH="1">
            <a:off x="4932363" y="3573463"/>
            <a:ext cx="1079500" cy="431800"/>
          </a:xfrm>
          <a:prstGeom prst="line">
            <a:avLst/>
          </a:prstGeom>
          <a:noFill/>
          <a:ln w="28575">
            <a:solidFill>
              <a:srgbClr val="FF0000"/>
            </a:solidFill>
            <a:round/>
            <a:headEnd/>
            <a:tailEnd type="stealth" w="med" len="med"/>
          </a:ln>
        </p:spPr>
        <p:txBody>
          <a:bodyPr/>
          <a:lstStyle/>
          <a:p>
            <a:endParaRPr lang="en-SG"/>
          </a:p>
        </p:txBody>
      </p:sp>
      <p:sp>
        <p:nvSpPr>
          <p:cNvPr id="94237" name="Text Box 14"/>
          <p:cNvSpPr txBox="1">
            <a:spLocks noChangeArrowheads="1"/>
          </p:cNvSpPr>
          <p:nvPr/>
        </p:nvSpPr>
        <p:spPr bwMode="auto">
          <a:xfrm>
            <a:off x="5292725" y="4149725"/>
            <a:ext cx="720725" cy="366713"/>
          </a:xfrm>
          <a:prstGeom prst="rect">
            <a:avLst/>
          </a:prstGeom>
          <a:noFill/>
          <a:ln w="9525">
            <a:noFill/>
            <a:miter lim="800000"/>
            <a:headEnd/>
            <a:tailEnd/>
          </a:ln>
        </p:spPr>
        <p:txBody>
          <a:bodyPr>
            <a:spAutoFit/>
          </a:bodyPr>
          <a:lstStyle/>
          <a:p>
            <a:pPr>
              <a:spcBef>
                <a:spcPct val="50000"/>
              </a:spcBef>
            </a:pPr>
            <a:r>
              <a:rPr lang="en-US">
                <a:solidFill>
                  <a:srgbClr val="FF33CC"/>
                </a:solidFill>
              </a:rPr>
              <a:t>100</a:t>
            </a:r>
          </a:p>
        </p:txBody>
      </p:sp>
      <p:sp>
        <p:nvSpPr>
          <p:cNvPr id="94238" name="Text Box 15"/>
          <p:cNvSpPr txBox="1">
            <a:spLocks noChangeArrowheads="1"/>
          </p:cNvSpPr>
          <p:nvPr/>
        </p:nvSpPr>
        <p:spPr bwMode="auto">
          <a:xfrm>
            <a:off x="5148263" y="3429000"/>
            <a:ext cx="560387"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graphicFrame>
        <p:nvGraphicFramePr>
          <p:cNvPr id="94224" name="Object 4"/>
          <p:cNvGraphicFramePr>
            <a:graphicFrameLocks noGrp="1" noChangeAspect="1"/>
          </p:cNvGraphicFramePr>
          <p:nvPr>
            <p:ph sz="half" idx="2"/>
          </p:nvPr>
        </p:nvGraphicFramePr>
        <p:xfrm>
          <a:off x="0" y="3573463"/>
          <a:ext cx="3851275" cy="2376487"/>
        </p:xfrm>
        <a:graphic>
          <a:graphicData uri="http://schemas.openxmlformats.org/presentationml/2006/ole">
            <mc:AlternateContent xmlns:mc="http://schemas.openxmlformats.org/markup-compatibility/2006">
              <mc:Choice xmlns:v="urn:schemas-microsoft-com:vml" Requires="v">
                <p:oleObj spid="_x0000_s37920" name="Picture" r:id="rId4" imgW="7315200" imgH="3657600" progId="Word.Picture.8">
                  <p:embed/>
                </p:oleObj>
              </mc:Choice>
              <mc:Fallback>
                <p:oleObj name="Picture" r:id="rId4" imgW="7315200" imgH="3657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73463"/>
                        <a:ext cx="385127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9" name="Text Box 17"/>
          <p:cNvSpPr txBox="1">
            <a:spLocks noChangeArrowheads="1"/>
          </p:cNvSpPr>
          <p:nvPr/>
        </p:nvSpPr>
        <p:spPr bwMode="auto">
          <a:xfrm>
            <a:off x="3651250" y="4076700"/>
            <a:ext cx="920750"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D=10</a:t>
            </a:r>
          </a:p>
        </p:txBody>
      </p:sp>
      <p:sp>
        <p:nvSpPr>
          <p:cNvPr id="94240" name="Line 18"/>
          <p:cNvSpPr>
            <a:spLocks noChangeShapeType="1"/>
          </p:cNvSpPr>
          <p:nvPr/>
        </p:nvSpPr>
        <p:spPr bwMode="auto">
          <a:xfrm>
            <a:off x="4787900" y="4365625"/>
            <a:ext cx="431800" cy="863600"/>
          </a:xfrm>
          <a:prstGeom prst="line">
            <a:avLst/>
          </a:prstGeom>
          <a:noFill/>
          <a:ln w="28575">
            <a:solidFill>
              <a:srgbClr val="FF0000"/>
            </a:solidFill>
            <a:round/>
            <a:headEnd/>
            <a:tailEnd type="triangle" w="med" len="med"/>
          </a:ln>
        </p:spPr>
        <p:txBody>
          <a:bodyPr/>
          <a:lstStyle/>
          <a:p>
            <a:endParaRPr lang="en-SG"/>
          </a:p>
        </p:txBody>
      </p:sp>
      <p:sp>
        <p:nvSpPr>
          <p:cNvPr id="94241" name="Text Box 19"/>
          <p:cNvSpPr txBox="1">
            <a:spLocks noChangeArrowheads="1"/>
          </p:cNvSpPr>
          <p:nvPr/>
        </p:nvSpPr>
        <p:spPr bwMode="auto">
          <a:xfrm>
            <a:off x="4587875" y="4646613"/>
            <a:ext cx="560388"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sp>
        <p:nvSpPr>
          <p:cNvPr id="94242" name="Text Box 20"/>
          <p:cNvSpPr txBox="1">
            <a:spLocks noChangeArrowheads="1"/>
          </p:cNvSpPr>
          <p:nvPr/>
        </p:nvSpPr>
        <p:spPr bwMode="auto">
          <a:xfrm>
            <a:off x="4514850" y="5516563"/>
            <a:ext cx="920750"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D=20</a:t>
            </a:r>
          </a:p>
        </p:txBody>
      </p:sp>
      <p:sp>
        <p:nvSpPr>
          <p:cNvPr id="2" name="Date Placeholder 1"/>
          <p:cNvSpPr>
            <a:spLocks noGrp="1"/>
          </p:cNvSpPr>
          <p:nvPr>
            <p:ph type="dt" sz="half" idx="10"/>
          </p:nvPr>
        </p:nvSpPr>
        <p:spPr/>
        <p:txBody>
          <a:bodyPr/>
          <a:lstStyle/>
          <a:p>
            <a:pPr>
              <a:defRPr/>
            </a:pPr>
            <a:fld id="{530F6B97-5E43-4C46-BA75-FC3C5301FE60}"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221B7D0E-233D-4684-99C3-DFACB0172B3B}" type="slidenum">
              <a:rPr lang="en-US" smtClean="0"/>
              <a:pPr>
                <a:defRPr/>
              </a:pPr>
              <a:t>13</a:t>
            </a:fld>
            <a:endParaRPr lang="en-US" dirty="0"/>
          </a:p>
        </p:txBody>
      </p:sp>
    </p:spTree>
    <p:extLst>
      <p:ext uri="{BB962C8B-B14F-4D97-AF65-F5344CB8AC3E}">
        <p14:creationId xmlns:p14="http://schemas.microsoft.com/office/powerpoint/2010/main" val="31328860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sz="3600" smtClean="0">
                <a:effectLst/>
              </a:rPr>
              <a:t>Dijkstra’s Algorithm – An Example</a:t>
            </a:r>
          </a:p>
        </p:txBody>
      </p:sp>
      <p:sp>
        <p:nvSpPr>
          <p:cNvPr id="151555" name="Rectangle 3"/>
          <p:cNvSpPr>
            <a:spLocks noGrp="1"/>
          </p:cNvSpPr>
          <p:nvPr>
            <p:ph type="body" sz="half" idx="4294967295"/>
          </p:nvPr>
        </p:nvSpPr>
        <p:spPr bwMode="auto">
          <a:xfrm>
            <a:off x="457200" y="1600200"/>
            <a:ext cx="8291513" cy="1612900"/>
          </a:xfrm>
          <a:noFill/>
        </p:spPr>
        <p:txBody>
          <a:bodyPr wrap="square" lIns="91440" tIns="45720" rIns="91440" bIns="45720" numCol="1" anchor="t" anchorCtr="0" compatLnSpc="1">
            <a:prstTxWarp prst="textNoShape">
              <a:avLst/>
            </a:prstTxWarp>
          </a:bodyPr>
          <a:lstStyle/>
          <a:p>
            <a:pPr eaLnBrk="1" hangingPunct="1"/>
            <a:r>
              <a:rPr lang="en-US" sz="2400" smtClean="0">
                <a:effectLst/>
                <a:latin typeface="Verdana" pitchFamily="34" charset="0"/>
              </a:rPr>
              <a:t>Dijkstra’s Algorithm: An Example</a:t>
            </a:r>
          </a:p>
          <a:p>
            <a:pPr lvl="1" eaLnBrk="1" hangingPunct="1"/>
            <a:r>
              <a:rPr lang="en-US" smtClean="0">
                <a:effectLst/>
                <a:latin typeface="Verdana" pitchFamily="34" charset="0"/>
              </a:rPr>
              <a:t>Step 1 		</a:t>
            </a:r>
            <a:r>
              <a:rPr lang="en-US" sz="2800" smtClean="0">
                <a:effectLst/>
                <a:latin typeface="Verdana" pitchFamily="34" charset="0"/>
              </a:rPr>
              <a:t>		</a:t>
            </a:r>
          </a:p>
        </p:txBody>
      </p:sp>
      <p:sp>
        <p:nvSpPr>
          <p:cNvPr id="151556" name="Oval 4"/>
          <p:cNvSpPr>
            <a:spLocks noChangeArrowheads="1"/>
          </p:cNvSpPr>
          <p:nvPr/>
        </p:nvSpPr>
        <p:spPr bwMode="auto">
          <a:xfrm>
            <a:off x="6011863" y="32131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1</a:t>
            </a:r>
          </a:p>
        </p:txBody>
      </p:sp>
      <p:sp>
        <p:nvSpPr>
          <p:cNvPr id="151557" name="Text Box 5"/>
          <p:cNvSpPr txBox="1">
            <a:spLocks noChangeArrowheads="1"/>
          </p:cNvSpPr>
          <p:nvPr/>
        </p:nvSpPr>
        <p:spPr bwMode="auto">
          <a:xfrm>
            <a:off x="2916238" y="2133600"/>
            <a:ext cx="2592387" cy="457200"/>
          </a:xfrm>
          <a:prstGeom prst="rect">
            <a:avLst/>
          </a:prstGeom>
          <a:noFill/>
          <a:ln w="9525">
            <a:noFill/>
            <a:miter lim="800000"/>
            <a:headEnd/>
            <a:tailEnd/>
          </a:ln>
        </p:spPr>
        <p:txBody>
          <a:bodyPr>
            <a:spAutoFit/>
          </a:bodyPr>
          <a:lstStyle/>
          <a:p>
            <a:pPr>
              <a:spcBef>
                <a:spcPct val="50000"/>
              </a:spcBef>
            </a:pPr>
            <a:r>
              <a:rPr lang="en-US" sz="2400">
                <a:solidFill>
                  <a:srgbClr val="660066"/>
                </a:solidFill>
                <a:latin typeface="Verdana" pitchFamily="34" charset="0"/>
              </a:rPr>
              <a:t>S = { </a:t>
            </a:r>
            <a:r>
              <a:rPr lang="en-US" sz="2400">
                <a:solidFill>
                  <a:srgbClr val="FF0000"/>
                </a:solidFill>
                <a:latin typeface="Verdana" pitchFamily="34" charset="0"/>
              </a:rPr>
              <a:t>1, 5, 4</a:t>
            </a:r>
            <a:r>
              <a:rPr lang="en-US" sz="2400">
                <a:solidFill>
                  <a:srgbClr val="660066"/>
                </a:solidFill>
                <a:latin typeface="Verdana" pitchFamily="34" charset="0"/>
              </a:rPr>
              <a:t> }</a:t>
            </a:r>
          </a:p>
        </p:txBody>
      </p:sp>
      <p:sp>
        <p:nvSpPr>
          <p:cNvPr id="151558" name="Text Box 6"/>
          <p:cNvSpPr txBox="1">
            <a:spLocks noChangeArrowheads="1"/>
          </p:cNvSpPr>
          <p:nvPr/>
        </p:nvSpPr>
        <p:spPr bwMode="auto">
          <a:xfrm>
            <a:off x="4716463" y="2133600"/>
            <a:ext cx="3441700" cy="457200"/>
          </a:xfrm>
          <a:prstGeom prst="rect">
            <a:avLst/>
          </a:prstGeom>
          <a:noFill/>
          <a:ln w="9525">
            <a:noFill/>
            <a:miter lim="800000"/>
            <a:headEnd/>
            <a:tailEnd/>
          </a:ln>
        </p:spPr>
        <p:txBody>
          <a:bodyPr>
            <a:spAutoFit/>
          </a:bodyPr>
          <a:lstStyle/>
          <a:p>
            <a:pPr lvl="1" algn="ctr">
              <a:spcBef>
                <a:spcPct val="20000"/>
              </a:spcBef>
              <a:buFont typeface="Arial" pitchFamily="34" charset="0"/>
              <a:buNone/>
            </a:pPr>
            <a:r>
              <a:rPr lang="en-US" sz="2400">
                <a:solidFill>
                  <a:srgbClr val="660066"/>
                </a:solidFill>
                <a:latin typeface="Verdana" pitchFamily="34" charset="0"/>
              </a:rPr>
              <a:t>C = {2, 3}</a:t>
            </a:r>
            <a:endParaRPr lang="en-US" sz="2400">
              <a:latin typeface="Verdana" pitchFamily="34" charset="0"/>
            </a:endParaRPr>
          </a:p>
        </p:txBody>
      </p:sp>
      <p:sp>
        <p:nvSpPr>
          <p:cNvPr id="151559" name="Oval 7"/>
          <p:cNvSpPr>
            <a:spLocks noChangeArrowheads="1"/>
          </p:cNvSpPr>
          <p:nvPr/>
        </p:nvSpPr>
        <p:spPr bwMode="auto">
          <a:xfrm>
            <a:off x="7523163" y="38623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2</a:t>
            </a:r>
          </a:p>
        </p:txBody>
      </p:sp>
      <p:sp>
        <p:nvSpPr>
          <p:cNvPr id="151560" name="Oval 8"/>
          <p:cNvSpPr>
            <a:spLocks noChangeArrowheads="1"/>
          </p:cNvSpPr>
          <p:nvPr/>
        </p:nvSpPr>
        <p:spPr bwMode="auto">
          <a:xfrm>
            <a:off x="6731000" y="51577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3</a:t>
            </a:r>
          </a:p>
        </p:txBody>
      </p:sp>
      <p:sp>
        <p:nvSpPr>
          <p:cNvPr id="151561" name="Oval 9"/>
          <p:cNvSpPr>
            <a:spLocks noChangeArrowheads="1"/>
          </p:cNvSpPr>
          <p:nvPr/>
        </p:nvSpPr>
        <p:spPr bwMode="auto">
          <a:xfrm>
            <a:off x="5148263" y="51577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4</a:t>
            </a:r>
          </a:p>
        </p:txBody>
      </p:sp>
      <p:sp>
        <p:nvSpPr>
          <p:cNvPr id="151562" name="Oval 10"/>
          <p:cNvSpPr>
            <a:spLocks noChangeArrowheads="1"/>
          </p:cNvSpPr>
          <p:nvPr/>
        </p:nvSpPr>
        <p:spPr bwMode="auto">
          <a:xfrm>
            <a:off x="4427538" y="38608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5</a:t>
            </a:r>
          </a:p>
        </p:txBody>
      </p:sp>
      <p:sp>
        <p:nvSpPr>
          <p:cNvPr id="151563" name="Text Box 11"/>
          <p:cNvSpPr txBox="1">
            <a:spLocks noChangeArrowheads="1"/>
          </p:cNvSpPr>
          <p:nvPr/>
        </p:nvSpPr>
        <p:spPr bwMode="auto">
          <a:xfrm>
            <a:off x="2411413" y="2708275"/>
            <a:ext cx="4752975" cy="457200"/>
          </a:xfrm>
          <a:prstGeom prst="rect">
            <a:avLst/>
          </a:prstGeom>
          <a:noFill/>
          <a:ln w="9525">
            <a:noFill/>
            <a:miter lim="800000"/>
            <a:headEnd/>
            <a:tailEnd/>
          </a:ln>
        </p:spPr>
        <p:txBody>
          <a:bodyPr>
            <a:spAutoFit/>
          </a:bodyPr>
          <a:lstStyle/>
          <a:p>
            <a:pPr lvl="1">
              <a:spcBef>
                <a:spcPct val="20000"/>
              </a:spcBef>
              <a:buFont typeface="Arial" pitchFamily="34" charset="0"/>
              <a:buNone/>
            </a:pPr>
            <a:r>
              <a:rPr lang="en-US" sz="2400">
                <a:solidFill>
                  <a:srgbClr val="660066"/>
                </a:solidFill>
                <a:latin typeface="Verdana" pitchFamily="34" charset="0"/>
              </a:rPr>
              <a:t>D = [</a:t>
            </a:r>
            <a:r>
              <a:rPr lang="en-US" sz="2400">
                <a:solidFill>
                  <a:srgbClr val="FF33CC"/>
                </a:solidFill>
                <a:latin typeface="Verdana" pitchFamily="34" charset="0"/>
              </a:rPr>
              <a:t>50</a:t>
            </a:r>
            <a:r>
              <a:rPr lang="en-US" sz="2400">
                <a:solidFill>
                  <a:srgbClr val="660066"/>
                </a:solidFill>
                <a:latin typeface="Verdana" pitchFamily="34" charset="0"/>
              </a:rPr>
              <a:t>, </a:t>
            </a:r>
            <a:r>
              <a:rPr lang="en-US" sz="2400">
                <a:solidFill>
                  <a:srgbClr val="FF33CC"/>
                </a:solidFill>
                <a:latin typeface="Verdana" pitchFamily="34" charset="0"/>
              </a:rPr>
              <a:t>30</a:t>
            </a:r>
            <a:r>
              <a:rPr lang="en-US" sz="2400">
                <a:solidFill>
                  <a:srgbClr val="660066"/>
                </a:solidFill>
                <a:latin typeface="Verdana" pitchFamily="34" charset="0"/>
              </a:rPr>
              <a:t>, </a:t>
            </a:r>
            <a:r>
              <a:rPr lang="en-US" sz="2400" b="1">
                <a:solidFill>
                  <a:srgbClr val="800000"/>
                </a:solidFill>
                <a:latin typeface="Verdana" pitchFamily="34" charset="0"/>
              </a:rPr>
              <a:t>20</a:t>
            </a:r>
            <a:r>
              <a:rPr lang="en-US" sz="2400">
                <a:solidFill>
                  <a:srgbClr val="660066"/>
                </a:solidFill>
                <a:latin typeface="Verdana" pitchFamily="34" charset="0"/>
              </a:rPr>
              <a:t>, </a:t>
            </a:r>
            <a:r>
              <a:rPr lang="en-US" sz="2400" b="1">
                <a:solidFill>
                  <a:srgbClr val="800000"/>
                </a:solidFill>
                <a:latin typeface="Verdana" pitchFamily="34" charset="0"/>
              </a:rPr>
              <a:t>10</a:t>
            </a:r>
            <a:r>
              <a:rPr lang="en-US" sz="2400">
                <a:solidFill>
                  <a:srgbClr val="660066"/>
                </a:solidFill>
                <a:latin typeface="Verdana" pitchFamily="34" charset="0"/>
              </a:rPr>
              <a:t>]</a:t>
            </a:r>
            <a:endParaRPr lang="en-US" sz="2400">
              <a:latin typeface="Verdana" pitchFamily="34" charset="0"/>
            </a:endParaRPr>
          </a:p>
        </p:txBody>
      </p:sp>
      <p:sp>
        <p:nvSpPr>
          <p:cNvPr id="151565" name="Line 13"/>
          <p:cNvSpPr>
            <a:spLocks noChangeShapeType="1"/>
          </p:cNvSpPr>
          <p:nvPr/>
        </p:nvSpPr>
        <p:spPr bwMode="auto">
          <a:xfrm flipH="1">
            <a:off x="4932363" y="3573463"/>
            <a:ext cx="1079500" cy="431800"/>
          </a:xfrm>
          <a:prstGeom prst="line">
            <a:avLst/>
          </a:prstGeom>
          <a:noFill/>
          <a:ln w="28575">
            <a:solidFill>
              <a:srgbClr val="FF0000"/>
            </a:solidFill>
            <a:round/>
            <a:headEnd/>
            <a:tailEnd type="stealth" w="med" len="med"/>
          </a:ln>
        </p:spPr>
        <p:txBody>
          <a:bodyPr/>
          <a:lstStyle/>
          <a:p>
            <a:endParaRPr lang="en-SG"/>
          </a:p>
        </p:txBody>
      </p:sp>
      <p:sp>
        <p:nvSpPr>
          <p:cNvPr id="151567" name="Text Box 15"/>
          <p:cNvSpPr txBox="1">
            <a:spLocks noChangeArrowheads="1"/>
          </p:cNvSpPr>
          <p:nvPr/>
        </p:nvSpPr>
        <p:spPr bwMode="auto">
          <a:xfrm>
            <a:off x="5148263" y="3429000"/>
            <a:ext cx="560387"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graphicFrame>
        <p:nvGraphicFramePr>
          <p:cNvPr id="151568" name="Object 4"/>
          <p:cNvGraphicFramePr>
            <a:graphicFrameLocks noGrp="1" noChangeAspect="1"/>
          </p:cNvGraphicFramePr>
          <p:nvPr>
            <p:ph sz="half" idx="4294967295"/>
          </p:nvPr>
        </p:nvGraphicFramePr>
        <p:xfrm>
          <a:off x="0" y="3573463"/>
          <a:ext cx="3851275" cy="2376487"/>
        </p:xfrm>
        <a:graphic>
          <a:graphicData uri="http://schemas.openxmlformats.org/presentationml/2006/ole">
            <mc:AlternateContent xmlns:mc="http://schemas.openxmlformats.org/markup-compatibility/2006">
              <mc:Choice xmlns:v="urn:schemas-microsoft-com:vml" Requires="v">
                <p:oleObj spid="_x0000_s38944" name="Picture" r:id="rId4" imgW="7315200" imgH="3657600" progId="Word.Picture.8">
                  <p:embed/>
                </p:oleObj>
              </mc:Choice>
              <mc:Fallback>
                <p:oleObj name="Picture" r:id="rId4" imgW="7315200" imgH="3657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73463"/>
                        <a:ext cx="385127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1569" name="Text Box 17"/>
          <p:cNvSpPr txBox="1">
            <a:spLocks noChangeArrowheads="1"/>
          </p:cNvSpPr>
          <p:nvPr/>
        </p:nvSpPr>
        <p:spPr bwMode="auto">
          <a:xfrm>
            <a:off x="3651250" y="4076700"/>
            <a:ext cx="920750"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D=10</a:t>
            </a:r>
          </a:p>
        </p:txBody>
      </p:sp>
      <p:sp>
        <p:nvSpPr>
          <p:cNvPr id="151570" name="Line 18"/>
          <p:cNvSpPr>
            <a:spLocks noChangeShapeType="1"/>
          </p:cNvSpPr>
          <p:nvPr/>
        </p:nvSpPr>
        <p:spPr bwMode="auto">
          <a:xfrm>
            <a:off x="4787900" y="4365625"/>
            <a:ext cx="431800" cy="863600"/>
          </a:xfrm>
          <a:prstGeom prst="line">
            <a:avLst/>
          </a:prstGeom>
          <a:noFill/>
          <a:ln w="28575">
            <a:solidFill>
              <a:srgbClr val="FF0000"/>
            </a:solidFill>
            <a:round/>
            <a:headEnd/>
            <a:tailEnd type="triangle" w="med" len="med"/>
          </a:ln>
        </p:spPr>
        <p:txBody>
          <a:bodyPr/>
          <a:lstStyle/>
          <a:p>
            <a:endParaRPr lang="en-SG"/>
          </a:p>
        </p:txBody>
      </p:sp>
      <p:sp>
        <p:nvSpPr>
          <p:cNvPr id="151571" name="Text Box 19"/>
          <p:cNvSpPr txBox="1">
            <a:spLocks noChangeArrowheads="1"/>
          </p:cNvSpPr>
          <p:nvPr/>
        </p:nvSpPr>
        <p:spPr bwMode="auto">
          <a:xfrm>
            <a:off x="4587875" y="4646613"/>
            <a:ext cx="560388"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sp>
        <p:nvSpPr>
          <p:cNvPr id="151572" name="Text Box 20"/>
          <p:cNvSpPr txBox="1">
            <a:spLocks noChangeArrowheads="1"/>
          </p:cNvSpPr>
          <p:nvPr/>
        </p:nvSpPr>
        <p:spPr bwMode="auto">
          <a:xfrm>
            <a:off x="4514850" y="5516563"/>
            <a:ext cx="920750"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D=20</a:t>
            </a:r>
          </a:p>
        </p:txBody>
      </p:sp>
      <p:sp>
        <p:nvSpPr>
          <p:cNvPr id="151573" name="Text Box 21"/>
          <p:cNvSpPr txBox="1">
            <a:spLocks noChangeArrowheads="1"/>
          </p:cNvSpPr>
          <p:nvPr/>
        </p:nvSpPr>
        <p:spPr bwMode="auto">
          <a:xfrm>
            <a:off x="2700338" y="5911850"/>
            <a:ext cx="2071687" cy="396875"/>
          </a:xfrm>
          <a:prstGeom prst="rect">
            <a:avLst/>
          </a:prstGeom>
          <a:noFill/>
          <a:ln w="9525">
            <a:noFill/>
            <a:miter lim="800000"/>
            <a:headEnd/>
            <a:tailEnd/>
          </a:ln>
        </p:spPr>
        <p:txBody>
          <a:bodyPr>
            <a:spAutoFit/>
          </a:bodyPr>
          <a:lstStyle/>
          <a:p>
            <a:pPr>
              <a:spcBef>
                <a:spcPct val="50000"/>
              </a:spcBef>
            </a:pPr>
            <a:r>
              <a:rPr lang="en-US" sz="2000">
                <a:solidFill>
                  <a:srgbClr val="660066"/>
                </a:solidFill>
                <a:latin typeface="Verdana" pitchFamily="34" charset="0"/>
              </a:rPr>
              <a:t>End of Step 1</a:t>
            </a:r>
          </a:p>
        </p:txBody>
      </p:sp>
      <p:sp>
        <p:nvSpPr>
          <p:cNvPr id="2" name="Date Placeholder 1"/>
          <p:cNvSpPr>
            <a:spLocks noGrp="1"/>
          </p:cNvSpPr>
          <p:nvPr>
            <p:ph type="dt" sz="half" idx="10"/>
          </p:nvPr>
        </p:nvSpPr>
        <p:spPr/>
        <p:txBody>
          <a:bodyPr/>
          <a:lstStyle/>
          <a:p>
            <a:fld id="{09ABCD92-7071-AB4B-9151-1FF769BA3DC5}"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14</a:t>
            </a:fld>
            <a:endParaRPr lang="en-US" dirty="0"/>
          </a:p>
        </p:txBody>
      </p:sp>
    </p:spTree>
    <p:extLst>
      <p:ext uri="{BB962C8B-B14F-4D97-AF65-F5344CB8AC3E}">
        <p14:creationId xmlns:p14="http://schemas.microsoft.com/office/powerpoint/2010/main" val="17200184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3" name="Rectangle 2"/>
          <p:cNvSpPr>
            <a:spLocks noGrp="1"/>
          </p:cNvSpPr>
          <p:nvPr>
            <p:ph type="title"/>
          </p:nvPr>
        </p:nvSpPr>
        <p:spPr bwMode="auto"/>
        <p:txBody>
          <a:bodyPr wrap="square" lIns="91440" tIns="45720" rIns="91440" bIns="45720" numCol="1" anchorCtr="0" compatLnSpc="1">
            <a:prstTxWarp prst="textNoShape">
              <a:avLst/>
            </a:prstTxWarp>
          </a:bodyPr>
          <a:lstStyle/>
          <a:p>
            <a:r>
              <a:rPr sz="3600" smtClean="0">
                <a:effectLst/>
              </a:rPr>
              <a:t>Dijkstra’s Algorithm – An Example</a:t>
            </a:r>
          </a:p>
        </p:txBody>
      </p:sp>
      <p:sp>
        <p:nvSpPr>
          <p:cNvPr id="96274" name="Rectangle 3"/>
          <p:cNvSpPr>
            <a:spLocks noGrp="1"/>
          </p:cNvSpPr>
          <p:nvPr>
            <p:ph type="body" sz="half" idx="1"/>
          </p:nvPr>
        </p:nvSpPr>
        <p:spPr bwMode="auto">
          <a:xfrm>
            <a:off x="457200" y="1600200"/>
            <a:ext cx="8291513" cy="1612900"/>
          </a:xfrm>
        </p:spPr>
        <p:txBody>
          <a:bodyPr wrap="square" lIns="91440" tIns="45720" rIns="91440" bIns="45720" numCol="1" anchor="t" anchorCtr="0" compatLnSpc="1">
            <a:prstTxWarp prst="textNoShape">
              <a:avLst/>
            </a:prstTxWarp>
          </a:bodyPr>
          <a:lstStyle/>
          <a:p>
            <a:pPr eaLnBrk="1" hangingPunct="1"/>
            <a:r>
              <a:rPr lang="en-US" sz="2400" smtClean="0">
                <a:effectLst/>
                <a:latin typeface="Verdana" pitchFamily="34" charset="0"/>
              </a:rPr>
              <a:t>Dijkstra’s Algorithm: An Example</a:t>
            </a:r>
          </a:p>
          <a:p>
            <a:pPr lvl="1" eaLnBrk="1" hangingPunct="1"/>
            <a:r>
              <a:rPr lang="en-US" smtClean="0">
                <a:effectLst/>
                <a:latin typeface="Verdana" pitchFamily="34" charset="0"/>
              </a:rPr>
              <a:t>Step 2 		</a:t>
            </a:r>
            <a:r>
              <a:rPr lang="en-US" sz="2800" smtClean="0">
                <a:effectLst/>
                <a:latin typeface="Verdana" pitchFamily="34" charset="0"/>
              </a:rPr>
              <a:t>		</a:t>
            </a:r>
          </a:p>
        </p:txBody>
      </p:sp>
      <p:sp>
        <p:nvSpPr>
          <p:cNvPr id="96275" name="Oval 4"/>
          <p:cNvSpPr>
            <a:spLocks noChangeArrowheads="1"/>
          </p:cNvSpPr>
          <p:nvPr/>
        </p:nvSpPr>
        <p:spPr bwMode="auto">
          <a:xfrm>
            <a:off x="6011863" y="32131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1</a:t>
            </a:r>
          </a:p>
        </p:txBody>
      </p:sp>
      <p:sp>
        <p:nvSpPr>
          <p:cNvPr id="96276" name="Text Box 5"/>
          <p:cNvSpPr txBox="1">
            <a:spLocks noChangeArrowheads="1"/>
          </p:cNvSpPr>
          <p:nvPr/>
        </p:nvSpPr>
        <p:spPr bwMode="auto">
          <a:xfrm>
            <a:off x="2916238" y="2133600"/>
            <a:ext cx="2663825" cy="457200"/>
          </a:xfrm>
          <a:prstGeom prst="rect">
            <a:avLst/>
          </a:prstGeom>
          <a:noFill/>
          <a:ln w="9525">
            <a:noFill/>
            <a:miter lim="800000"/>
            <a:headEnd/>
            <a:tailEnd/>
          </a:ln>
        </p:spPr>
        <p:txBody>
          <a:bodyPr>
            <a:spAutoFit/>
          </a:bodyPr>
          <a:lstStyle/>
          <a:p>
            <a:pPr>
              <a:spcBef>
                <a:spcPct val="50000"/>
              </a:spcBef>
            </a:pPr>
            <a:r>
              <a:rPr lang="en-US" sz="2400">
                <a:solidFill>
                  <a:srgbClr val="660066"/>
                </a:solidFill>
                <a:latin typeface="Verdana" pitchFamily="34" charset="0"/>
              </a:rPr>
              <a:t>S = { </a:t>
            </a:r>
            <a:r>
              <a:rPr lang="en-US" sz="2400">
                <a:solidFill>
                  <a:srgbClr val="FF0000"/>
                </a:solidFill>
                <a:latin typeface="Verdana" pitchFamily="34" charset="0"/>
              </a:rPr>
              <a:t>1, 5, 4</a:t>
            </a:r>
            <a:r>
              <a:rPr lang="en-US" sz="2400">
                <a:solidFill>
                  <a:srgbClr val="660066"/>
                </a:solidFill>
                <a:latin typeface="Verdana" pitchFamily="34" charset="0"/>
              </a:rPr>
              <a:t> }</a:t>
            </a:r>
          </a:p>
        </p:txBody>
      </p:sp>
      <p:sp>
        <p:nvSpPr>
          <p:cNvPr id="96277" name="Text Box 6"/>
          <p:cNvSpPr txBox="1">
            <a:spLocks noChangeArrowheads="1"/>
          </p:cNvSpPr>
          <p:nvPr/>
        </p:nvSpPr>
        <p:spPr bwMode="auto">
          <a:xfrm>
            <a:off x="4716463" y="2133600"/>
            <a:ext cx="3441700" cy="457200"/>
          </a:xfrm>
          <a:prstGeom prst="rect">
            <a:avLst/>
          </a:prstGeom>
          <a:noFill/>
          <a:ln w="9525">
            <a:noFill/>
            <a:miter lim="800000"/>
            <a:headEnd/>
            <a:tailEnd/>
          </a:ln>
        </p:spPr>
        <p:txBody>
          <a:bodyPr>
            <a:spAutoFit/>
          </a:bodyPr>
          <a:lstStyle/>
          <a:p>
            <a:pPr lvl="1" algn="ctr">
              <a:spcBef>
                <a:spcPct val="20000"/>
              </a:spcBef>
              <a:buFont typeface="Arial" pitchFamily="34" charset="0"/>
              <a:buNone/>
            </a:pPr>
            <a:r>
              <a:rPr lang="en-US" sz="2400">
                <a:solidFill>
                  <a:srgbClr val="660066"/>
                </a:solidFill>
                <a:latin typeface="Verdana" pitchFamily="34" charset="0"/>
              </a:rPr>
              <a:t>C = {2, 3}</a:t>
            </a:r>
            <a:endParaRPr lang="en-US" sz="2400">
              <a:latin typeface="Verdana" pitchFamily="34" charset="0"/>
            </a:endParaRPr>
          </a:p>
        </p:txBody>
      </p:sp>
      <p:sp>
        <p:nvSpPr>
          <p:cNvPr id="96278" name="Oval 7"/>
          <p:cNvSpPr>
            <a:spLocks noChangeArrowheads="1"/>
          </p:cNvSpPr>
          <p:nvPr/>
        </p:nvSpPr>
        <p:spPr bwMode="auto">
          <a:xfrm>
            <a:off x="7523163" y="38623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2</a:t>
            </a:r>
          </a:p>
        </p:txBody>
      </p:sp>
      <p:sp>
        <p:nvSpPr>
          <p:cNvPr id="96279" name="Oval 8"/>
          <p:cNvSpPr>
            <a:spLocks noChangeArrowheads="1"/>
          </p:cNvSpPr>
          <p:nvPr/>
        </p:nvSpPr>
        <p:spPr bwMode="auto">
          <a:xfrm>
            <a:off x="6731000" y="5157788"/>
            <a:ext cx="504825" cy="503237"/>
          </a:xfrm>
          <a:prstGeom prst="ellipse">
            <a:avLst/>
          </a:prstGeom>
          <a:noFill/>
          <a:ln w="12700">
            <a:solidFill>
              <a:srgbClr val="FF0000"/>
            </a:solidFill>
            <a:round/>
            <a:headEnd/>
            <a:tailEnd/>
          </a:ln>
        </p:spPr>
        <p:txBody>
          <a:bodyPr wrap="none" anchor="ctr"/>
          <a:lstStyle/>
          <a:p>
            <a:pPr algn="ctr"/>
            <a:r>
              <a:rPr lang="en-US">
                <a:solidFill>
                  <a:srgbClr val="FF0000"/>
                </a:solidFill>
                <a:latin typeface="Verdana" pitchFamily="34" charset="0"/>
              </a:rPr>
              <a:t>3</a:t>
            </a:r>
          </a:p>
        </p:txBody>
      </p:sp>
      <p:sp>
        <p:nvSpPr>
          <p:cNvPr id="96280" name="Oval 9"/>
          <p:cNvSpPr>
            <a:spLocks noChangeArrowheads="1"/>
          </p:cNvSpPr>
          <p:nvPr/>
        </p:nvSpPr>
        <p:spPr bwMode="auto">
          <a:xfrm>
            <a:off x="5146675" y="51577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4</a:t>
            </a:r>
          </a:p>
        </p:txBody>
      </p:sp>
      <p:sp>
        <p:nvSpPr>
          <p:cNvPr id="96281" name="Oval 10"/>
          <p:cNvSpPr>
            <a:spLocks noChangeArrowheads="1"/>
          </p:cNvSpPr>
          <p:nvPr/>
        </p:nvSpPr>
        <p:spPr bwMode="auto">
          <a:xfrm>
            <a:off x="4427538" y="38608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5</a:t>
            </a:r>
          </a:p>
        </p:txBody>
      </p:sp>
      <p:sp>
        <p:nvSpPr>
          <p:cNvPr id="96282" name="Text Box 11"/>
          <p:cNvSpPr txBox="1">
            <a:spLocks noChangeArrowheads="1"/>
          </p:cNvSpPr>
          <p:nvPr/>
        </p:nvSpPr>
        <p:spPr bwMode="auto">
          <a:xfrm>
            <a:off x="2411413" y="2708275"/>
            <a:ext cx="4752975" cy="457200"/>
          </a:xfrm>
          <a:prstGeom prst="rect">
            <a:avLst/>
          </a:prstGeom>
          <a:noFill/>
          <a:ln w="9525">
            <a:noFill/>
            <a:miter lim="800000"/>
            <a:headEnd/>
            <a:tailEnd/>
          </a:ln>
        </p:spPr>
        <p:txBody>
          <a:bodyPr>
            <a:spAutoFit/>
          </a:bodyPr>
          <a:lstStyle/>
          <a:p>
            <a:pPr lvl="1">
              <a:spcBef>
                <a:spcPct val="20000"/>
              </a:spcBef>
              <a:buFont typeface="Arial" pitchFamily="34" charset="0"/>
              <a:buNone/>
            </a:pPr>
            <a:r>
              <a:rPr lang="en-US" sz="2400">
                <a:solidFill>
                  <a:srgbClr val="660066"/>
                </a:solidFill>
                <a:latin typeface="Verdana" pitchFamily="34" charset="0"/>
              </a:rPr>
              <a:t>D = [</a:t>
            </a:r>
            <a:r>
              <a:rPr lang="en-US" sz="2400">
                <a:solidFill>
                  <a:srgbClr val="FF33CC"/>
                </a:solidFill>
                <a:latin typeface="Verdana" pitchFamily="34" charset="0"/>
              </a:rPr>
              <a:t>50</a:t>
            </a:r>
            <a:r>
              <a:rPr lang="en-US" sz="2400">
                <a:solidFill>
                  <a:srgbClr val="660066"/>
                </a:solidFill>
                <a:latin typeface="Verdana" pitchFamily="34" charset="0"/>
              </a:rPr>
              <a:t>, </a:t>
            </a:r>
            <a:r>
              <a:rPr lang="en-US" sz="2400" b="1">
                <a:solidFill>
                  <a:srgbClr val="FF0000"/>
                </a:solidFill>
                <a:latin typeface="Verdana" pitchFamily="34" charset="0"/>
              </a:rPr>
              <a:t>30</a:t>
            </a:r>
            <a:r>
              <a:rPr lang="en-US" sz="2400">
                <a:solidFill>
                  <a:srgbClr val="660066"/>
                </a:solidFill>
                <a:latin typeface="Verdana" pitchFamily="34" charset="0"/>
              </a:rPr>
              <a:t>, </a:t>
            </a:r>
            <a:r>
              <a:rPr lang="en-US" sz="2400" b="1">
                <a:solidFill>
                  <a:srgbClr val="800000"/>
                </a:solidFill>
                <a:latin typeface="Verdana" pitchFamily="34" charset="0"/>
              </a:rPr>
              <a:t>20</a:t>
            </a:r>
            <a:r>
              <a:rPr lang="en-US" sz="2400">
                <a:solidFill>
                  <a:srgbClr val="660066"/>
                </a:solidFill>
                <a:latin typeface="Verdana" pitchFamily="34" charset="0"/>
              </a:rPr>
              <a:t>, </a:t>
            </a:r>
            <a:r>
              <a:rPr lang="en-US" sz="2400" b="1">
                <a:solidFill>
                  <a:srgbClr val="800000"/>
                </a:solidFill>
                <a:latin typeface="Verdana" pitchFamily="34" charset="0"/>
              </a:rPr>
              <a:t>10</a:t>
            </a:r>
            <a:r>
              <a:rPr lang="en-US" sz="2400">
                <a:solidFill>
                  <a:srgbClr val="660066"/>
                </a:solidFill>
                <a:latin typeface="Verdana" pitchFamily="34" charset="0"/>
              </a:rPr>
              <a:t>]</a:t>
            </a:r>
            <a:endParaRPr lang="en-US" sz="2400">
              <a:latin typeface="Verdana" pitchFamily="34" charset="0"/>
            </a:endParaRPr>
          </a:p>
        </p:txBody>
      </p:sp>
      <p:sp>
        <p:nvSpPr>
          <p:cNvPr id="96283" name="Line 13"/>
          <p:cNvSpPr>
            <a:spLocks noChangeShapeType="1"/>
          </p:cNvSpPr>
          <p:nvPr/>
        </p:nvSpPr>
        <p:spPr bwMode="auto">
          <a:xfrm flipH="1">
            <a:off x="4932363" y="3573463"/>
            <a:ext cx="1079500" cy="431800"/>
          </a:xfrm>
          <a:prstGeom prst="line">
            <a:avLst/>
          </a:prstGeom>
          <a:noFill/>
          <a:ln w="28575">
            <a:solidFill>
              <a:srgbClr val="FF0000"/>
            </a:solidFill>
            <a:round/>
            <a:headEnd/>
            <a:tailEnd type="stealth" w="med" len="med"/>
          </a:ln>
        </p:spPr>
        <p:txBody>
          <a:bodyPr/>
          <a:lstStyle/>
          <a:p>
            <a:endParaRPr lang="en-SG"/>
          </a:p>
        </p:txBody>
      </p:sp>
      <p:sp>
        <p:nvSpPr>
          <p:cNvPr id="96284" name="Text Box 15"/>
          <p:cNvSpPr txBox="1">
            <a:spLocks noChangeArrowheads="1"/>
          </p:cNvSpPr>
          <p:nvPr/>
        </p:nvSpPr>
        <p:spPr bwMode="auto">
          <a:xfrm>
            <a:off x="5148263" y="3429000"/>
            <a:ext cx="560387"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graphicFrame>
        <p:nvGraphicFramePr>
          <p:cNvPr id="96272" name="Object 4"/>
          <p:cNvGraphicFramePr>
            <a:graphicFrameLocks noGrp="1" noChangeAspect="1"/>
          </p:cNvGraphicFramePr>
          <p:nvPr>
            <p:ph sz="half" idx="2"/>
          </p:nvPr>
        </p:nvGraphicFramePr>
        <p:xfrm>
          <a:off x="0" y="3573463"/>
          <a:ext cx="3851275" cy="2376487"/>
        </p:xfrm>
        <a:graphic>
          <a:graphicData uri="http://schemas.openxmlformats.org/presentationml/2006/ole">
            <mc:AlternateContent xmlns:mc="http://schemas.openxmlformats.org/markup-compatibility/2006">
              <mc:Choice xmlns:v="urn:schemas-microsoft-com:vml" Requires="v">
                <p:oleObj spid="_x0000_s39968" name="Picture" r:id="rId4" imgW="7315200" imgH="3657600" progId="Word.Picture.8">
                  <p:embed/>
                </p:oleObj>
              </mc:Choice>
              <mc:Fallback>
                <p:oleObj name="Picture" r:id="rId4" imgW="7315200" imgH="3657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73463"/>
                        <a:ext cx="385127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85" name="Text Box 17"/>
          <p:cNvSpPr txBox="1">
            <a:spLocks noChangeArrowheads="1"/>
          </p:cNvSpPr>
          <p:nvPr/>
        </p:nvSpPr>
        <p:spPr bwMode="auto">
          <a:xfrm>
            <a:off x="3651250" y="4076700"/>
            <a:ext cx="920750"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D=10</a:t>
            </a:r>
          </a:p>
        </p:txBody>
      </p:sp>
      <p:sp>
        <p:nvSpPr>
          <p:cNvPr id="96286" name="Line 18"/>
          <p:cNvSpPr>
            <a:spLocks noChangeShapeType="1"/>
          </p:cNvSpPr>
          <p:nvPr/>
        </p:nvSpPr>
        <p:spPr bwMode="auto">
          <a:xfrm>
            <a:off x="4787900" y="4365625"/>
            <a:ext cx="431800" cy="863600"/>
          </a:xfrm>
          <a:prstGeom prst="line">
            <a:avLst/>
          </a:prstGeom>
          <a:noFill/>
          <a:ln w="28575">
            <a:solidFill>
              <a:srgbClr val="FF0000"/>
            </a:solidFill>
            <a:round/>
            <a:headEnd/>
            <a:tailEnd type="triangle" w="med" len="med"/>
          </a:ln>
        </p:spPr>
        <p:txBody>
          <a:bodyPr/>
          <a:lstStyle/>
          <a:p>
            <a:endParaRPr lang="en-SG"/>
          </a:p>
        </p:txBody>
      </p:sp>
      <p:sp>
        <p:nvSpPr>
          <p:cNvPr id="96287" name="Text Box 19"/>
          <p:cNvSpPr txBox="1">
            <a:spLocks noChangeArrowheads="1"/>
          </p:cNvSpPr>
          <p:nvPr/>
        </p:nvSpPr>
        <p:spPr bwMode="auto">
          <a:xfrm>
            <a:off x="4587875" y="4646613"/>
            <a:ext cx="560388"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sp>
        <p:nvSpPr>
          <p:cNvPr id="96288" name="Text Box 20"/>
          <p:cNvSpPr txBox="1">
            <a:spLocks noChangeArrowheads="1"/>
          </p:cNvSpPr>
          <p:nvPr/>
        </p:nvSpPr>
        <p:spPr bwMode="auto">
          <a:xfrm>
            <a:off x="4514850" y="5516563"/>
            <a:ext cx="920750"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D=20</a:t>
            </a:r>
          </a:p>
        </p:txBody>
      </p:sp>
      <p:sp>
        <p:nvSpPr>
          <p:cNvPr id="96289" name="Line 21"/>
          <p:cNvSpPr>
            <a:spLocks noChangeShapeType="1"/>
          </p:cNvSpPr>
          <p:nvPr/>
        </p:nvSpPr>
        <p:spPr bwMode="auto">
          <a:xfrm>
            <a:off x="6500813" y="3573463"/>
            <a:ext cx="1008062" cy="431800"/>
          </a:xfrm>
          <a:prstGeom prst="line">
            <a:avLst/>
          </a:prstGeom>
          <a:noFill/>
          <a:ln w="12700">
            <a:solidFill>
              <a:srgbClr val="FF33CC"/>
            </a:solidFill>
            <a:round/>
            <a:headEnd/>
            <a:tailEnd type="stealth" w="med" len="med"/>
          </a:ln>
        </p:spPr>
        <p:txBody>
          <a:bodyPr/>
          <a:lstStyle/>
          <a:p>
            <a:endParaRPr lang="en-SG"/>
          </a:p>
        </p:txBody>
      </p:sp>
      <p:sp>
        <p:nvSpPr>
          <p:cNvPr id="96290" name="Line 22"/>
          <p:cNvSpPr>
            <a:spLocks noChangeShapeType="1"/>
          </p:cNvSpPr>
          <p:nvPr/>
        </p:nvSpPr>
        <p:spPr bwMode="auto">
          <a:xfrm>
            <a:off x="6372225" y="3716338"/>
            <a:ext cx="504825" cy="1441450"/>
          </a:xfrm>
          <a:prstGeom prst="line">
            <a:avLst/>
          </a:prstGeom>
          <a:noFill/>
          <a:ln w="28575">
            <a:solidFill>
              <a:srgbClr val="FF0000"/>
            </a:solidFill>
            <a:round/>
            <a:headEnd/>
            <a:tailEnd type="stealth" w="med" len="med"/>
          </a:ln>
        </p:spPr>
        <p:txBody>
          <a:bodyPr/>
          <a:lstStyle/>
          <a:p>
            <a:endParaRPr lang="en-SG"/>
          </a:p>
        </p:txBody>
      </p:sp>
      <p:sp>
        <p:nvSpPr>
          <p:cNvPr id="96291" name="Text Box 23"/>
          <p:cNvSpPr txBox="1">
            <a:spLocks noChangeArrowheads="1"/>
          </p:cNvSpPr>
          <p:nvPr/>
        </p:nvSpPr>
        <p:spPr bwMode="auto">
          <a:xfrm>
            <a:off x="6861175" y="3429000"/>
            <a:ext cx="560388" cy="366713"/>
          </a:xfrm>
          <a:prstGeom prst="rect">
            <a:avLst/>
          </a:prstGeom>
          <a:noFill/>
          <a:ln w="9525">
            <a:noFill/>
            <a:miter lim="800000"/>
            <a:headEnd/>
            <a:tailEnd/>
          </a:ln>
        </p:spPr>
        <p:txBody>
          <a:bodyPr>
            <a:spAutoFit/>
          </a:bodyPr>
          <a:lstStyle/>
          <a:p>
            <a:pPr>
              <a:spcBef>
                <a:spcPct val="50000"/>
              </a:spcBef>
            </a:pPr>
            <a:r>
              <a:rPr lang="en-US">
                <a:solidFill>
                  <a:srgbClr val="FF33CC"/>
                </a:solidFill>
              </a:rPr>
              <a:t>50</a:t>
            </a:r>
          </a:p>
        </p:txBody>
      </p:sp>
      <p:sp>
        <p:nvSpPr>
          <p:cNvPr id="96292" name="Text Box 24"/>
          <p:cNvSpPr txBox="1">
            <a:spLocks noChangeArrowheads="1"/>
          </p:cNvSpPr>
          <p:nvPr/>
        </p:nvSpPr>
        <p:spPr bwMode="auto">
          <a:xfrm>
            <a:off x="6516688" y="4005263"/>
            <a:ext cx="560387"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30</a:t>
            </a:r>
          </a:p>
        </p:txBody>
      </p:sp>
      <p:sp>
        <p:nvSpPr>
          <p:cNvPr id="96293" name="Line 25"/>
          <p:cNvSpPr>
            <a:spLocks noChangeShapeType="1"/>
          </p:cNvSpPr>
          <p:nvPr/>
        </p:nvSpPr>
        <p:spPr bwMode="auto">
          <a:xfrm>
            <a:off x="5651500" y="5445125"/>
            <a:ext cx="1081088" cy="0"/>
          </a:xfrm>
          <a:prstGeom prst="line">
            <a:avLst/>
          </a:prstGeom>
          <a:noFill/>
          <a:ln w="12700">
            <a:solidFill>
              <a:srgbClr val="FF33CC"/>
            </a:solidFill>
            <a:round/>
            <a:headEnd/>
            <a:tailEnd type="stealth" w="med" len="med"/>
          </a:ln>
        </p:spPr>
        <p:txBody>
          <a:bodyPr/>
          <a:lstStyle/>
          <a:p>
            <a:endParaRPr lang="en-SG"/>
          </a:p>
        </p:txBody>
      </p:sp>
      <p:sp>
        <p:nvSpPr>
          <p:cNvPr id="96294" name="Text Box 26"/>
          <p:cNvSpPr txBox="1">
            <a:spLocks noChangeArrowheads="1"/>
          </p:cNvSpPr>
          <p:nvPr/>
        </p:nvSpPr>
        <p:spPr bwMode="auto">
          <a:xfrm>
            <a:off x="5940425" y="5438775"/>
            <a:ext cx="560388" cy="366713"/>
          </a:xfrm>
          <a:prstGeom prst="rect">
            <a:avLst/>
          </a:prstGeom>
          <a:noFill/>
          <a:ln w="9525">
            <a:noFill/>
            <a:miter lim="800000"/>
            <a:headEnd/>
            <a:tailEnd/>
          </a:ln>
        </p:spPr>
        <p:txBody>
          <a:bodyPr>
            <a:spAutoFit/>
          </a:bodyPr>
          <a:lstStyle/>
          <a:p>
            <a:pPr>
              <a:spcBef>
                <a:spcPct val="50000"/>
              </a:spcBef>
            </a:pPr>
            <a:r>
              <a:rPr lang="en-US">
                <a:solidFill>
                  <a:srgbClr val="FF33CC"/>
                </a:solidFill>
              </a:rPr>
              <a:t>50</a:t>
            </a:r>
          </a:p>
        </p:txBody>
      </p:sp>
      <p:sp>
        <p:nvSpPr>
          <p:cNvPr id="96295" name="Line 27"/>
          <p:cNvSpPr>
            <a:spLocks noChangeShapeType="1"/>
          </p:cNvSpPr>
          <p:nvPr/>
        </p:nvSpPr>
        <p:spPr bwMode="auto">
          <a:xfrm flipV="1">
            <a:off x="5580063" y="4221163"/>
            <a:ext cx="1944687" cy="1008062"/>
          </a:xfrm>
          <a:prstGeom prst="line">
            <a:avLst/>
          </a:prstGeom>
          <a:noFill/>
          <a:ln w="12700">
            <a:solidFill>
              <a:srgbClr val="FF33CC"/>
            </a:solidFill>
            <a:round/>
            <a:headEnd/>
            <a:tailEnd type="stealth" w="med" len="med"/>
          </a:ln>
        </p:spPr>
        <p:txBody>
          <a:bodyPr/>
          <a:lstStyle/>
          <a:p>
            <a:endParaRPr lang="en-SG"/>
          </a:p>
        </p:txBody>
      </p:sp>
      <p:sp>
        <p:nvSpPr>
          <p:cNvPr id="96296" name="Text Box 28"/>
          <p:cNvSpPr txBox="1">
            <a:spLocks noChangeArrowheads="1"/>
          </p:cNvSpPr>
          <p:nvPr/>
        </p:nvSpPr>
        <p:spPr bwMode="auto">
          <a:xfrm>
            <a:off x="5867400" y="4581525"/>
            <a:ext cx="560388" cy="366713"/>
          </a:xfrm>
          <a:prstGeom prst="rect">
            <a:avLst/>
          </a:prstGeom>
          <a:noFill/>
          <a:ln w="9525">
            <a:noFill/>
            <a:miter lim="800000"/>
            <a:headEnd/>
            <a:tailEnd/>
          </a:ln>
        </p:spPr>
        <p:txBody>
          <a:bodyPr>
            <a:spAutoFit/>
          </a:bodyPr>
          <a:lstStyle/>
          <a:p>
            <a:pPr>
              <a:spcBef>
                <a:spcPct val="50000"/>
              </a:spcBef>
            </a:pPr>
            <a:r>
              <a:rPr lang="en-US">
                <a:solidFill>
                  <a:srgbClr val="FF33CC"/>
                </a:solidFill>
              </a:rPr>
              <a:t>20</a:t>
            </a:r>
          </a:p>
        </p:txBody>
      </p:sp>
      <p:sp>
        <p:nvSpPr>
          <p:cNvPr id="2" name="Date Placeholder 1"/>
          <p:cNvSpPr>
            <a:spLocks noGrp="1"/>
          </p:cNvSpPr>
          <p:nvPr>
            <p:ph type="dt" sz="half" idx="10"/>
          </p:nvPr>
        </p:nvSpPr>
        <p:spPr/>
        <p:txBody>
          <a:bodyPr/>
          <a:lstStyle/>
          <a:p>
            <a:pPr>
              <a:defRPr/>
            </a:pPr>
            <a:fld id="{96D47836-5774-354D-B13C-3D99FB9B7A1C}"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221B7D0E-233D-4684-99C3-DFACB0172B3B}" type="slidenum">
              <a:rPr lang="en-US" smtClean="0"/>
              <a:pPr>
                <a:defRPr/>
              </a:pPr>
              <a:t>15</a:t>
            </a:fld>
            <a:endParaRPr lang="en-US" dirty="0"/>
          </a:p>
        </p:txBody>
      </p:sp>
    </p:spTree>
    <p:extLst>
      <p:ext uri="{BB962C8B-B14F-4D97-AF65-F5344CB8AC3E}">
        <p14:creationId xmlns:p14="http://schemas.microsoft.com/office/powerpoint/2010/main" val="7307508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9" name="Rectangle 2"/>
          <p:cNvSpPr>
            <a:spLocks noGrp="1"/>
          </p:cNvSpPr>
          <p:nvPr>
            <p:ph type="title"/>
          </p:nvPr>
        </p:nvSpPr>
        <p:spPr bwMode="auto"/>
        <p:txBody>
          <a:bodyPr wrap="square" lIns="91440" tIns="45720" rIns="91440" bIns="45720" numCol="1" anchorCtr="0" compatLnSpc="1">
            <a:prstTxWarp prst="textNoShape">
              <a:avLst/>
            </a:prstTxWarp>
          </a:bodyPr>
          <a:lstStyle/>
          <a:p>
            <a:r>
              <a:rPr sz="3600" smtClean="0">
                <a:effectLst/>
              </a:rPr>
              <a:t>Dijkstra’s Algorithm – An Example</a:t>
            </a:r>
          </a:p>
        </p:txBody>
      </p:sp>
      <p:sp>
        <p:nvSpPr>
          <p:cNvPr id="98320" name="Rectangle 3"/>
          <p:cNvSpPr>
            <a:spLocks noGrp="1"/>
          </p:cNvSpPr>
          <p:nvPr>
            <p:ph type="body" sz="half" idx="1"/>
          </p:nvPr>
        </p:nvSpPr>
        <p:spPr bwMode="auto">
          <a:xfrm>
            <a:off x="457200" y="1600200"/>
            <a:ext cx="8291513" cy="1612900"/>
          </a:xfrm>
        </p:spPr>
        <p:txBody>
          <a:bodyPr wrap="square" lIns="91440" tIns="45720" rIns="91440" bIns="45720" numCol="1" anchor="t" anchorCtr="0" compatLnSpc="1">
            <a:prstTxWarp prst="textNoShape">
              <a:avLst/>
            </a:prstTxWarp>
          </a:bodyPr>
          <a:lstStyle/>
          <a:p>
            <a:pPr eaLnBrk="1" hangingPunct="1"/>
            <a:r>
              <a:rPr lang="en-US" sz="2400" smtClean="0">
                <a:effectLst/>
                <a:latin typeface="Verdana" pitchFamily="34" charset="0"/>
              </a:rPr>
              <a:t>Dijkstra’s Algorithm: An Example</a:t>
            </a:r>
          </a:p>
          <a:p>
            <a:pPr lvl="1" eaLnBrk="1" hangingPunct="1"/>
            <a:r>
              <a:rPr lang="en-US" smtClean="0">
                <a:effectLst/>
                <a:latin typeface="Verdana" pitchFamily="34" charset="0"/>
              </a:rPr>
              <a:t>Step 2 		</a:t>
            </a:r>
            <a:r>
              <a:rPr lang="en-US" sz="2800" smtClean="0">
                <a:effectLst/>
                <a:latin typeface="Verdana" pitchFamily="34" charset="0"/>
              </a:rPr>
              <a:t>		</a:t>
            </a:r>
          </a:p>
        </p:txBody>
      </p:sp>
      <p:sp>
        <p:nvSpPr>
          <p:cNvPr id="98321" name="Oval 4"/>
          <p:cNvSpPr>
            <a:spLocks noChangeArrowheads="1"/>
          </p:cNvSpPr>
          <p:nvPr/>
        </p:nvSpPr>
        <p:spPr bwMode="auto">
          <a:xfrm>
            <a:off x="6011863" y="32131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1</a:t>
            </a:r>
          </a:p>
        </p:txBody>
      </p:sp>
      <p:sp>
        <p:nvSpPr>
          <p:cNvPr id="98322" name="Text Box 5"/>
          <p:cNvSpPr txBox="1">
            <a:spLocks noChangeArrowheads="1"/>
          </p:cNvSpPr>
          <p:nvPr/>
        </p:nvSpPr>
        <p:spPr bwMode="auto">
          <a:xfrm>
            <a:off x="2916238" y="2133600"/>
            <a:ext cx="3527425" cy="457200"/>
          </a:xfrm>
          <a:prstGeom prst="rect">
            <a:avLst/>
          </a:prstGeom>
          <a:noFill/>
          <a:ln w="9525">
            <a:noFill/>
            <a:miter lim="800000"/>
            <a:headEnd/>
            <a:tailEnd/>
          </a:ln>
        </p:spPr>
        <p:txBody>
          <a:bodyPr>
            <a:spAutoFit/>
          </a:bodyPr>
          <a:lstStyle/>
          <a:p>
            <a:pPr>
              <a:spcBef>
                <a:spcPct val="50000"/>
              </a:spcBef>
            </a:pPr>
            <a:r>
              <a:rPr lang="en-US" sz="2400">
                <a:solidFill>
                  <a:srgbClr val="660066"/>
                </a:solidFill>
                <a:latin typeface="Verdana" pitchFamily="34" charset="0"/>
              </a:rPr>
              <a:t>S = { </a:t>
            </a:r>
            <a:r>
              <a:rPr lang="en-US" sz="2400">
                <a:solidFill>
                  <a:srgbClr val="FF0000"/>
                </a:solidFill>
                <a:latin typeface="Verdana" pitchFamily="34" charset="0"/>
              </a:rPr>
              <a:t>1, 5, 4, 3</a:t>
            </a:r>
            <a:r>
              <a:rPr lang="en-US" sz="2400">
                <a:solidFill>
                  <a:srgbClr val="660066"/>
                </a:solidFill>
                <a:latin typeface="Verdana" pitchFamily="34" charset="0"/>
              </a:rPr>
              <a:t> }</a:t>
            </a:r>
          </a:p>
        </p:txBody>
      </p:sp>
      <p:sp>
        <p:nvSpPr>
          <p:cNvPr id="98323" name="Text Box 6"/>
          <p:cNvSpPr txBox="1">
            <a:spLocks noChangeArrowheads="1"/>
          </p:cNvSpPr>
          <p:nvPr/>
        </p:nvSpPr>
        <p:spPr bwMode="auto">
          <a:xfrm>
            <a:off x="4716463" y="2133600"/>
            <a:ext cx="3441700" cy="457200"/>
          </a:xfrm>
          <a:prstGeom prst="rect">
            <a:avLst/>
          </a:prstGeom>
          <a:noFill/>
          <a:ln w="9525">
            <a:noFill/>
            <a:miter lim="800000"/>
            <a:headEnd/>
            <a:tailEnd/>
          </a:ln>
        </p:spPr>
        <p:txBody>
          <a:bodyPr>
            <a:spAutoFit/>
          </a:bodyPr>
          <a:lstStyle/>
          <a:p>
            <a:pPr lvl="1" algn="ctr">
              <a:spcBef>
                <a:spcPct val="20000"/>
              </a:spcBef>
              <a:buFont typeface="Arial" pitchFamily="34" charset="0"/>
              <a:buNone/>
            </a:pPr>
            <a:r>
              <a:rPr lang="en-US" sz="2400">
                <a:solidFill>
                  <a:srgbClr val="660066"/>
                </a:solidFill>
                <a:latin typeface="Verdana" pitchFamily="34" charset="0"/>
              </a:rPr>
              <a:t>C = {2}</a:t>
            </a:r>
            <a:endParaRPr lang="en-US" sz="2400">
              <a:latin typeface="Verdana" pitchFamily="34" charset="0"/>
            </a:endParaRPr>
          </a:p>
        </p:txBody>
      </p:sp>
      <p:sp>
        <p:nvSpPr>
          <p:cNvPr id="98324" name="Oval 7"/>
          <p:cNvSpPr>
            <a:spLocks noChangeArrowheads="1"/>
          </p:cNvSpPr>
          <p:nvPr/>
        </p:nvSpPr>
        <p:spPr bwMode="auto">
          <a:xfrm>
            <a:off x="7523163" y="38623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2</a:t>
            </a:r>
          </a:p>
        </p:txBody>
      </p:sp>
      <p:sp>
        <p:nvSpPr>
          <p:cNvPr id="98325" name="Oval 8"/>
          <p:cNvSpPr>
            <a:spLocks noChangeArrowheads="1"/>
          </p:cNvSpPr>
          <p:nvPr/>
        </p:nvSpPr>
        <p:spPr bwMode="auto">
          <a:xfrm>
            <a:off x="6731000" y="51577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3</a:t>
            </a:r>
          </a:p>
        </p:txBody>
      </p:sp>
      <p:sp>
        <p:nvSpPr>
          <p:cNvPr id="98326" name="Oval 9"/>
          <p:cNvSpPr>
            <a:spLocks noChangeArrowheads="1"/>
          </p:cNvSpPr>
          <p:nvPr/>
        </p:nvSpPr>
        <p:spPr bwMode="auto">
          <a:xfrm>
            <a:off x="5146675" y="51577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4</a:t>
            </a:r>
          </a:p>
        </p:txBody>
      </p:sp>
      <p:sp>
        <p:nvSpPr>
          <p:cNvPr id="98327" name="Oval 10"/>
          <p:cNvSpPr>
            <a:spLocks noChangeArrowheads="1"/>
          </p:cNvSpPr>
          <p:nvPr/>
        </p:nvSpPr>
        <p:spPr bwMode="auto">
          <a:xfrm>
            <a:off x="4427538" y="38608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5</a:t>
            </a:r>
          </a:p>
        </p:txBody>
      </p:sp>
      <p:sp>
        <p:nvSpPr>
          <p:cNvPr id="98328" name="Text Box 11"/>
          <p:cNvSpPr txBox="1">
            <a:spLocks noChangeArrowheads="1"/>
          </p:cNvSpPr>
          <p:nvPr/>
        </p:nvSpPr>
        <p:spPr bwMode="auto">
          <a:xfrm>
            <a:off x="2411413" y="2708275"/>
            <a:ext cx="4752975" cy="457200"/>
          </a:xfrm>
          <a:prstGeom prst="rect">
            <a:avLst/>
          </a:prstGeom>
          <a:noFill/>
          <a:ln w="9525">
            <a:noFill/>
            <a:miter lim="800000"/>
            <a:headEnd/>
            <a:tailEnd/>
          </a:ln>
        </p:spPr>
        <p:txBody>
          <a:bodyPr>
            <a:spAutoFit/>
          </a:bodyPr>
          <a:lstStyle/>
          <a:p>
            <a:pPr lvl="1">
              <a:spcBef>
                <a:spcPct val="20000"/>
              </a:spcBef>
              <a:buFont typeface="Arial" pitchFamily="34" charset="0"/>
              <a:buNone/>
            </a:pPr>
            <a:r>
              <a:rPr lang="en-US" sz="2400">
                <a:solidFill>
                  <a:srgbClr val="660066"/>
                </a:solidFill>
                <a:latin typeface="Verdana" pitchFamily="34" charset="0"/>
              </a:rPr>
              <a:t>D = [</a:t>
            </a:r>
            <a:r>
              <a:rPr lang="en-US" sz="2400">
                <a:solidFill>
                  <a:srgbClr val="FF33CC"/>
                </a:solidFill>
                <a:latin typeface="Verdana" pitchFamily="34" charset="0"/>
              </a:rPr>
              <a:t>50</a:t>
            </a:r>
            <a:r>
              <a:rPr lang="en-US" sz="2400">
                <a:solidFill>
                  <a:srgbClr val="660066"/>
                </a:solidFill>
                <a:latin typeface="Verdana" pitchFamily="34" charset="0"/>
              </a:rPr>
              <a:t>, </a:t>
            </a:r>
            <a:r>
              <a:rPr lang="en-US" sz="2400" b="1">
                <a:solidFill>
                  <a:srgbClr val="800000"/>
                </a:solidFill>
                <a:latin typeface="Verdana" pitchFamily="34" charset="0"/>
              </a:rPr>
              <a:t>30</a:t>
            </a:r>
            <a:r>
              <a:rPr lang="en-US" sz="2400">
                <a:solidFill>
                  <a:srgbClr val="660066"/>
                </a:solidFill>
                <a:latin typeface="Verdana" pitchFamily="34" charset="0"/>
              </a:rPr>
              <a:t>, </a:t>
            </a:r>
            <a:r>
              <a:rPr lang="en-US" sz="2400" b="1">
                <a:solidFill>
                  <a:srgbClr val="800000"/>
                </a:solidFill>
                <a:latin typeface="Verdana" pitchFamily="34" charset="0"/>
              </a:rPr>
              <a:t>20</a:t>
            </a:r>
            <a:r>
              <a:rPr lang="en-US" sz="2400">
                <a:solidFill>
                  <a:srgbClr val="660066"/>
                </a:solidFill>
                <a:latin typeface="Verdana" pitchFamily="34" charset="0"/>
              </a:rPr>
              <a:t>, </a:t>
            </a:r>
            <a:r>
              <a:rPr lang="en-US" sz="2400" b="1">
                <a:solidFill>
                  <a:srgbClr val="800000"/>
                </a:solidFill>
                <a:latin typeface="Verdana" pitchFamily="34" charset="0"/>
              </a:rPr>
              <a:t>10</a:t>
            </a:r>
            <a:r>
              <a:rPr lang="en-US" sz="2400">
                <a:solidFill>
                  <a:srgbClr val="660066"/>
                </a:solidFill>
                <a:latin typeface="Verdana" pitchFamily="34" charset="0"/>
              </a:rPr>
              <a:t>]</a:t>
            </a:r>
            <a:endParaRPr lang="en-US" sz="2400">
              <a:latin typeface="Verdana" pitchFamily="34" charset="0"/>
            </a:endParaRPr>
          </a:p>
        </p:txBody>
      </p:sp>
      <p:sp>
        <p:nvSpPr>
          <p:cNvPr id="98329" name="Line 12"/>
          <p:cNvSpPr>
            <a:spLocks noChangeShapeType="1"/>
          </p:cNvSpPr>
          <p:nvPr/>
        </p:nvSpPr>
        <p:spPr bwMode="auto">
          <a:xfrm flipH="1">
            <a:off x="4932363" y="3573463"/>
            <a:ext cx="1079500" cy="431800"/>
          </a:xfrm>
          <a:prstGeom prst="line">
            <a:avLst/>
          </a:prstGeom>
          <a:noFill/>
          <a:ln w="28575">
            <a:solidFill>
              <a:srgbClr val="FF0000"/>
            </a:solidFill>
            <a:round/>
            <a:headEnd/>
            <a:tailEnd type="stealth" w="med" len="med"/>
          </a:ln>
        </p:spPr>
        <p:txBody>
          <a:bodyPr/>
          <a:lstStyle/>
          <a:p>
            <a:endParaRPr lang="en-SG"/>
          </a:p>
        </p:txBody>
      </p:sp>
      <p:sp>
        <p:nvSpPr>
          <p:cNvPr id="98330" name="Text Box 13"/>
          <p:cNvSpPr txBox="1">
            <a:spLocks noChangeArrowheads="1"/>
          </p:cNvSpPr>
          <p:nvPr/>
        </p:nvSpPr>
        <p:spPr bwMode="auto">
          <a:xfrm>
            <a:off x="5148263" y="3429000"/>
            <a:ext cx="560387"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graphicFrame>
        <p:nvGraphicFramePr>
          <p:cNvPr id="98318" name="Object 4"/>
          <p:cNvGraphicFramePr>
            <a:graphicFrameLocks noGrp="1" noChangeAspect="1"/>
          </p:cNvGraphicFramePr>
          <p:nvPr>
            <p:ph sz="half" idx="2"/>
          </p:nvPr>
        </p:nvGraphicFramePr>
        <p:xfrm>
          <a:off x="0" y="3573463"/>
          <a:ext cx="3851275" cy="2376487"/>
        </p:xfrm>
        <a:graphic>
          <a:graphicData uri="http://schemas.openxmlformats.org/presentationml/2006/ole">
            <mc:AlternateContent xmlns:mc="http://schemas.openxmlformats.org/markup-compatibility/2006">
              <mc:Choice xmlns:v="urn:schemas-microsoft-com:vml" Requires="v">
                <p:oleObj spid="_x0000_s40992" name="Picture" r:id="rId4" imgW="7315200" imgH="3657600" progId="Word.Picture.8">
                  <p:embed/>
                </p:oleObj>
              </mc:Choice>
              <mc:Fallback>
                <p:oleObj name="Picture" r:id="rId4" imgW="7315200" imgH="3657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73463"/>
                        <a:ext cx="385127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31" name="Text Box 15"/>
          <p:cNvSpPr txBox="1">
            <a:spLocks noChangeArrowheads="1"/>
          </p:cNvSpPr>
          <p:nvPr/>
        </p:nvSpPr>
        <p:spPr bwMode="auto">
          <a:xfrm>
            <a:off x="3651250" y="4076700"/>
            <a:ext cx="920750"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D=10</a:t>
            </a:r>
          </a:p>
        </p:txBody>
      </p:sp>
      <p:sp>
        <p:nvSpPr>
          <p:cNvPr id="98332" name="Line 16"/>
          <p:cNvSpPr>
            <a:spLocks noChangeShapeType="1"/>
          </p:cNvSpPr>
          <p:nvPr/>
        </p:nvSpPr>
        <p:spPr bwMode="auto">
          <a:xfrm>
            <a:off x="4787900" y="4365625"/>
            <a:ext cx="431800" cy="863600"/>
          </a:xfrm>
          <a:prstGeom prst="line">
            <a:avLst/>
          </a:prstGeom>
          <a:noFill/>
          <a:ln w="28575">
            <a:solidFill>
              <a:srgbClr val="FF0000"/>
            </a:solidFill>
            <a:round/>
            <a:headEnd/>
            <a:tailEnd type="triangle" w="med" len="med"/>
          </a:ln>
        </p:spPr>
        <p:txBody>
          <a:bodyPr/>
          <a:lstStyle/>
          <a:p>
            <a:endParaRPr lang="en-SG"/>
          </a:p>
        </p:txBody>
      </p:sp>
      <p:sp>
        <p:nvSpPr>
          <p:cNvPr id="98333" name="Text Box 17"/>
          <p:cNvSpPr txBox="1">
            <a:spLocks noChangeArrowheads="1"/>
          </p:cNvSpPr>
          <p:nvPr/>
        </p:nvSpPr>
        <p:spPr bwMode="auto">
          <a:xfrm>
            <a:off x="4587875" y="4646613"/>
            <a:ext cx="560388"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sp>
        <p:nvSpPr>
          <p:cNvPr id="98334" name="Text Box 18"/>
          <p:cNvSpPr txBox="1">
            <a:spLocks noChangeArrowheads="1"/>
          </p:cNvSpPr>
          <p:nvPr/>
        </p:nvSpPr>
        <p:spPr bwMode="auto">
          <a:xfrm>
            <a:off x="4514850" y="5516563"/>
            <a:ext cx="920750"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D=20</a:t>
            </a:r>
          </a:p>
        </p:txBody>
      </p:sp>
      <p:sp>
        <p:nvSpPr>
          <p:cNvPr id="98336" name="Line 20"/>
          <p:cNvSpPr>
            <a:spLocks noChangeShapeType="1"/>
          </p:cNvSpPr>
          <p:nvPr/>
        </p:nvSpPr>
        <p:spPr bwMode="auto">
          <a:xfrm>
            <a:off x="6372225" y="3716338"/>
            <a:ext cx="504825" cy="1441450"/>
          </a:xfrm>
          <a:prstGeom prst="line">
            <a:avLst/>
          </a:prstGeom>
          <a:noFill/>
          <a:ln w="28575">
            <a:solidFill>
              <a:srgbClr val="FF0000"/>
            </a:solidFill>
            <a:round/>
            <a:headEnd/>
            <a:tailEnd type="stealth" w="med" len="med"/>
          </a:ln>
        </p:spPr>
        <p:txBody>
          <a:bodyPr/>
          <a:lstStyle/>
          <a:p>
            <a:endParaRPr lang="en-SG"/>
          </a:p>
        </p:txBody>
      </p:sp>
      <p:sp>
        <p:nvSpPr>
          <p:cNvPr id="98338" name="Text Box 22"/>
          <p:cNvSpPr txBox="1">
            <a:spLocks noChangeArrowheads="1"/>
          </p:cNvSpPr>
          <p:nvPr/>
        </p:nvSpPr>
        <p:spPr bwMode="auto">
          <a:xfrm>
            <a:off x="6516688" y="4005263"/>
            <a:ext cx="560387"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30</a:t>
            </a:r>
          </a:p>
        </p:txBody>
      </p:sp>
      <p:sp>
        <p:nvSpPr>
          <p:cNvPr id="98341" name="Text Box 27"/>
          <p:cNvSpPr txBox="1">
            <a:spLocks noChangeArrowheads="1"/>
          </p:cNvSpPr>
          <p:nvPr/>
        </p:nvSpPr>
        <p:spPr bwMode="auto">
          <a:xfrm>
            <a:off x="7180263" y="5516563"/>
            <a:ext cx="920750"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D=30</a:t>
            </a:r>
          </a:p>
        </p:txBody>
      </p:sp>
      <p:sp>
        <p:nvSpPr>
          <p:cNvPr id="98343" name="Text Box 21"/>
          <p:cNvSpPr txBox="1">
            <a:spLocks noChangeArrowheads="1"/>
          </p:cNvSpPr>
          <p:nvPr/>
        </p:nvSpPr>
        <p:spPr bwMode="auto">
          <a:xfrm>
            <a:off x="2700338" y="5911850"/>
            <a:ext cx="2071687" cy="396875"/>
          </a:xfrm>
          <a:prstGeom prst="rect">
            <a:avLst/>
          </a:prstGeom>
          <a:noFill/>
          <a:ln w="9525">
            <a:noFill/>
            <a:miter lim="800000"/>
            <a:headEnd/>
            <a:tailEnd/>
          </a:ln>
        </p:spPr>
        <p:txBody>
          <a:bodyPr>
            <a:spAutoFit/>
          </a:bodyPr>
          <a:lstStyle/>
          <a:p>
            <a:pPr>
              <a:spcBef>
                <a:spcPct val="50000"/>
              </a:spcBef>
            </a:pPr>
            <a:r>
              <a:rPr lang="en-US" sz="2000">
                <a:solidFill>
                  <a:srgbClr val="660066"/>
                </a:solidFill>
                <a:latin typeface="Verdana" pitchFamily="34" charset="0"/>
              </a:rPr>
              <a:t>End of Step 2</a:t>
            </a:r>
          </a:p>
        </p:txBody>
      </p:sp>
      <p:sp>
        <p:nvSpPr>
          <p:cNvPr id="2" name="Date Placeholder 1"/>
          <p:cNvSpPr>
            <a:spLocks noGrp="1"/>
          </p:cNvSpPr>
          <p:nvPr>
            <p:ph type="dt" sz="half" idx="10"/>
          </p:nvPr>
        </p:nvSpPr>
        <p:spPr/>
        <p:txBody>
          <a:bodyPr/>
          <a:lstStyle/>
          <a:p>
            <a:pPr>
              <a:defRPr/>
            </a:pPr>
            <a:fld id="{CC9CD518-BBBE-4C45-AE59-DBB6A91837BB}"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221B7D0E-233D-4684-99C3-DFACB0172B3B}" type="slidenum">
              <a:rPr lang="en-US" smtClean="0"/>
              <a:pPr>
                <a:defRPr/>
              </a:pPr>
              <a:t>16</a:t>
            </a:fld>
            <a:endParaRPr lang="en-US" dirty="0"/>
          </a:p>
        </p:txBody>
      </p:sp>
    </p:spTree>
    <p:extLst>
      <p:ext uri="{BB962C8B-B14F-4D97-AF65-F5344CB8AC3E}">
        <p14:creationId xmlns:p14="http://schemas.microsoft.com/office/powerpoint/2010/main" val="340907076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7" name="Rectangle 2"/>
          <p:cNvSpPr>
            <a:spLocks noGrp="1"/>
          </p:cNvSpPr>
          <p:nvPr>
            <p:ph type="title"/>
          </p:nvPr>
        </p:nvSpPr>
        <p:spPr bwMode="auto"/>
        <p:txBody>
          <a:bodyPr wrap="square" lIns="91440" tIns="45720" rIns="91440" bIns="45720" numCol="1" anchorCtr="0" compatLnSpc="1">
            <a:prstTxWarp prst="textNoShape">
              <a:avLst/>
            </a:prstTxWarp>
          </a:bodyPr>
          <a:lstStyle/>
          <a:p>
            <a:r>
              <a:rPr sz="3600" smtClean="0">
                <a:effectLst/>
              </a:rPr>
              <a:t>Dijkstra’s Algorithm – An Example</a:t>
            </a:r>
          </a:p>
        </p:txBody>
      </p:sp>
      <p:sp>
        <p:nvSpPr>
          <p:cNvPr id="100368" name="Rectangle 3"/>
          <p:cNvSpPr>
            <a:spLocks noGrp="1"/>
          </p:cNvSpPr>
          <p:nvPr>
            <p:ph type="body" sz="half" idx="1"/>
          </p:nvPr>
        </p:nvSpPr>
        <p:spPr bwMode="auto">
          <a:xfrm>
            <a:off x="457200" y="1600200"/>
            <a:ext cx="8291513" cy="1612900"/>
          </a:xfrm>
        </p:spPr>
        <p:txBody>
          <a:bodyPr wrap="square" lIns="91440" tIns="45720" rIns="91440" bIns="45720" numCol="1" anchor="t" anchorCtr="0" compatLnSpc="1">
            <a:prstTxWarp prst="textNoShape">
              <a:avLst/>
            </a:prstTxWarp>
          </a:bodyPr>
          <a:lstStyle/>
          <a:p>
            <a:pPr eaLnBrk="1" hangingPunct="1"/>
            <a:r>
              <a:rPr lang="en-US" sz="2400" smtClean="0">
                <a:effectLst/>
                <a:latin typeface="Verdana" pitchFamily="34" charset="0"/>
              </a:rPr>
              <a:t>Dijkstra’s Algorithm: An Example</a:t>
            </a:r>
          </a:p>
          <a:p>
            <a:pPr lvl="1" eaLnBrk="1" hangingPunct="1"/>
            <a:r>
              <a:rPr lang="en-US" smtClean="0">
                <a:effectLst/>
                <a:latin typeface="Verdana" pitchFamily="34" charset="0"/>
              </a:rPr>
              <a:t>Step 3 		</a:t>
            </a:r>
            <a:r>
              <a:rPr lang="en-US" sz="2800" smtClean="0">
                <a:effectLst/>
                <a:latin typeface="Verdana" pitchFamily="34" charset="0"/>
              </a:rPr>
              <a:t>		</a:t>
            </a:r>
          </a:p>
        </p:txBody>
      </p:sp>
      <p:sp>
        <p:nvSpPr>
          <p:cNvPr id="100369" name="Oval 4"/>
          <p:cNvSpPr>
            <a:spLocks noChangeArrowheads="1"/>
          </p:cNvSpPr>
          <p:nvPr/>
        </p:nvSpPr>
        <p:spPr bwMode="auto">
          <a:xfrm>
            <a:off x="6011863" y="32131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1</a:t>
            </a:r>
          </a:p>
        </p:txBody>
      </p:sp>
      <p:sp>
        <p:nvSpPr>
          <p:cNvPr id="100370" name="Text Box 5"/>
          <p:cNvSpPr txBox="1">
            <a:spLocks noChangeArrowheads="1"/>
          </p:cNvSpPr>
          <p:nvPr/>
        </p:nvSpPr>
        <p:spPr bwMode="auto">
          <a:xfrm>
            <a:off x="2916238" y="2133600"/>
            <a:ext cx="3024187" cy="457200"/>
          </a:xfrm>
          <a:prstGeom prst="rect">
            <a:avLst/>
          </a:prstGeom>
          <a:noFill/>
          <a:ln w="9525">
            <a:noFill/>
            <a:miter lim="800000"/>
            <a:headEnd/>
            <a:tailEnd/>
          </a:ln>
        </p:spPr>
        <p:txBody>
          <a:bodyPr>
            <a:spAutoFit/>
          </a:bodyPr>
          <a:lstStyle/>
          <a:p>
            <a:pPr>
              <a:spcBef>
                <a:spcPct val="50000"/>
              </a:spcBef>
            </a:pPr>
            <a:r>
              <a:rPr lang="en-US" sz="2400">
                <a:solidFill>
                  <a:srgbClr val="660066"/>
                </a:solidFill>
                <a:latin typeface="Verdana" pitchFamily="34" charset="0"/>
              </a:rPr>
              <a:t>S = { </a:t>
            </a:r>
            <a:r>
              <a:rPr lang="en-US" sz="2400">
                <a:solidFill>
                  <a:srgbClr val="FF0000"/>
                </a:solidFill>
                <a:latin typeface="Verdana" pitchFamily="34" charset="0"/>
              </a:rPr>
              <a:t>1, 5, 4, 3</a:t>
            </a:r>
            <a:r>
              <a:rPr lang="en-US" sz="2400">
                <a:solidFill>
                  <a:srgbClr val="660066"/>
                </a:solidFill>
                <a:latin typeface="Verdana" pitchFamily="34" charset="0"/>
              </a:rPr>
              <a:t> }</a:t>
            </a:r>
          </a:p>
        </p:txBody>
      </p:sp>
      <p:sp>
        <p:nvSpPr>
          <p:cNvPr id="100371" name="Text Box 6"/>
          <p:cNvSpPr txBox="1">
            <a:spLocks noChangeArrowheads="1"/>
          </p:cNvSpPr>
          <p:nvPr/>
        </p:nvSpPr>
        <p:spPr bwMode="auto">
          <a:xfrm>
            <a:off x="4716463" y="2133600"/>
            <a:ext cx="3441700" cy="457200"/>
          </a:xfrm>
          <a:prstGeom prst="rect">
            <a:avLst/>
          </a:prstGeom>
          <a:noFill/>
          <a:ln w="9525">
            <a:noFill/>
            <a:miter lim="800000"/>
            <a:headEnd/>
            <a:tailEnd/>
          </a:ln>
        </p:spPr>
        <p:txBody>
          <a:bodyPr>
            <a:spAutoFit/>
          </a:bodyPr>
          <a:lstStyle/>
          <a:p>
            <a:pPr lvl="1" algn="ctr">
              <a:spcBef>
                <a:spcPct val="20000"/>
              </a:spcBef>
              <a:buFont typeface="Arial" pitchFamily="34" charset="0"/>
              <a:buNone/>
            </a:pPr>
            <a:r>
              <a:rPr lang="en-US" sz="2400">
                <a:solidFill>
                  <a:srgbClr val="660066"/>
                </a:solidFill>
                <a:latin typeface="Verdana" pitchFamily="34" charset="0"/>
              </a:rPr>
              <a:t>C = {2}</a:t>
            </a:r>
            <a:endParaRPr lang="en-US" sz="2400">
              <a:latin typeface="Verdana" pitchFamily="34" charset="0"/>
            </a:endParaRPr>
          </a:p>
        </p:txBody>
      </p:sp>
      <p:sp>
        <p:nvSpPr>
          <p:cNvPr id="100372" name="Oval 7"/>
          <p:cNvSpPr>
            <a:spLocks noChangeArrowheads="1"/>
          </p:cNvSpPr>
          <p:nvPr/>
        </p:nvSpPr>
        <p:spPr bwMode="auto">
          <a:xfrm>
            <a:off x="7523163" y="38623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2</a:t>
            </a:r>
          </a:p>
        </p:txBody>
      </p:sp>
      <p:sp>
        <p:nvSpPr>
          <p:cNvPr id="100373" name="Oval 8"/>
          <p:cNvSpPr>
            <a:spLocks noChangeArrowheads="1"/>
          </p:cNvSpPr>
          <p:nvPr/>
        </p:nvSpPr>
        <p:spPr bwMode="auto">
          <a:xfrm>
            <a:off x="6731000" y="51577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3</a:t>
            </a:r>
          </a:p>
        </p:txBody>
      </p:sp>
      <p:sp>
        <p:nvSpPr>
          <p:cNvPr id="100374" name="Oval 9"/>
          <p:cNvSpPr>
            <a:spLocks noChangeArrowheads="1"/>
          </p:cNvSpPr>
          <p:nvPr/>
        </p:nvSpPr>
        <p:spPr bwMode="auto">
          <a:xfrm>
            <a:off x="5146675" y="51577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4</a:t>
            </a:r>
          </a:p>
        </p:txBody>
      </p:sp>
      <p:sp>
        <p:nvSpPr>
          <p:cNvPr id="100375" name="Oval 10"/>
          <p:cNvSpPr>
            <a:spLocks noChangeArrowheads="1"/>
          </p:cNvSpPr>
          <p:nvPr/>
        </p:nvSpPr>
        <p:spPr bwMode="auto">
          <a:xfrm>
            <a:off x="4427538" y="38608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5</a:t>
            </a:r>
          </a:p>
        </p:txBody>
      </p:sp>
      <p:sp>
        <p:nvSpPr>
          <p:cNvPr id="100376" name="Text Box 11"/>
          <p:cNvSpPr txBox="1">
            <a:spLocks noChangeArrowheads="1"/>
          </p:cNvSpPr>
          <p:nvPr/>
        </p:nvSpPr>
        <p:spPr bwMode="auto">
          <a:xfrm>
            <a:off x="2411413" y="2708275"/>
            <a:ext cx="4752975" cy="457200"/>
          </a:xfrm>
          <a:prstGeom prst="rect">
            <a:avLst/>
          </a:prstGeom>
          <a:noFill/>
          <a:ln w="9525">
            <a:noFill/>
            <a:miter lim="800000"/>
            <a:headEnd/>
            <a:tailEnd/>
          </a:ln>
        </p:spPr>
        <p:txBody>
          <a:bodyPr>
            <a:spAutoFit/>
          </a:bodyPr>
          <a:lstStyle/>
          <a:p>
            <a:pPr lvl="1">
              <a:spcBef>
                <a:spcPct val="20000"/>
              </a:spcBef>
              <a:buFont typeface="Arial" pitchFamily="34" charset="0"/>
              <a:buNone/>
            </a:pPr>
            <a:r>
              <a:rPr lang="en-US" sz="2400">
                <a:solidFill>
                  <a:srgbClr val="660066"/>
                </a:solidFill>
                <a:latin typeface="Verdana" pitchFamily="34" charset="0"/>
              </a:rPr>
              <a:t>D = [</a:t>
            </a:r>
            <a:r>
              <a:rPr lang="en-US" sz="2400">
                <a:solidFill>
                  <a:srgbClr val="FF33CC"/>
                </a:solidFill>
                <a:latin typeface="Verdana" pitchFamily="34" charset="0"/>
              </a:rPr>
              <a:t>50</a:t>
            </a:r>
            <a:r>
              <a:rPr lang="en-US" sz="2400">
                <a:solidFill>
                  <a:srgbClr val="660066"/>
                </a:solidFill>
                <a:latin typeface="Verdana" pitchFamily="34" charset="0"/>
              </a:rPr>
              <a:t>, </a:t>
            </a:r>
            <a:r>
              <a:rPr lang="en-US" sz="2400" b="1">
                <a:solidFill>
                  <a:srgbClr val="800000"/>
                </a:solidFill>
                <a:latin typeface="Verdana" pitchFamily="34" charset="0"/>
              </a:rPr>
              <a:t>30</a:t>
            </a:r>
            <a:r>
              <a:rPr lang="en-US" sz="2400">
                <a:solidFill>
                  <a:srgbClr val="660066"/>
                </a:solidFill>
                <a:latin typeface="Verdana" pitchFamily="34" charset="0"/>
              </a:rPr>
              <a:t>, </a:t>
            </a:r>
            <a:r>
              <a:rPr lang="en-US" sz="2400" b="1">
                <a:solidFill>
                  <a:srgbClr val="800000"/>
                </a:solidFill>
                <a:latin typeface="Verdana" pitchFamily="34" charset="0"/>
              </a:rPr>
              <a:t>20</a:t>
            </a:r>
            <a:r>
              <a:rPr lang="en-US" sz="2400">
                <a:solidFill>
                  <a:srgbClr val="660066"/>
                </a:solidFill>
                <a:latin typeface="Verdana" pitchFamily="34" charset="0"/>
              </a:rPr>
              <a:t>, </a:t>
            </a:r>
            <a:r>
              <a:rPr lang="en-US" sz="2400" b="1">
                <a:solidFill>
                  <a:srgbClr val="800000"/>
                </a:solidFill>
                <a:latin typeface="Verdana" pitchFamily="34" charset="0"/>
              </a:rPr>
              <a:t>10</a:t>
            </a:r>
            <a:r>
              <a:rPr lang="en-US" sz="2400">
                <a:solidFill>
                  <a:srgbClr val="660066"/>
                </a:solidFill>
                <a:latin typeface="Verdana" pitchFamily="34" charset="0"/>
              </a:rPr>
              <a:t>]</a:t>
            </a:r>
            <a:endParaRPr lang="en-US" sz="2400">
              <a:latin typeface="Verdana" pitchFamily="34" charset="0"/>
            </a:endParaRPr>
          </a:p>
        </p:txBody>
      </p:sp>
      <p:sp>
        <p:nvSpPr>
          <p:cNvPr id="100377" name="Line 12"/>
          <p:cNvSpPr>
            <a:spLocks noChangeShapeType="1"/>
          </p:cNvSpPr>
          <p:nvPr/>
        </p:nvSpPr>
        <p:spPr bwMode="auto">
          <a:xfrm flipH="1">
            <a:off x="4932363" y="3573463"/>
            <a:ext cx="1079500" cy="431800"/>
          </a:xfrm>
          <a:prstGeom prst="line">
            <a:avLst/>
          </a:prstGeom>
          <a:noFill/>
          <a:ln w="28575">
            <a:solidFill>
              <a:srgbClr val="FF0000"/>
            </a:solidFill>
            <a:round/>
            <a:headEnd/>
            <a:tailEnd type="stealth" w="med" len="med"/>
          </a:ln>
        </p:spPr>
        <p:txBody>
          <a:bodyPr/>
          <a:lstStyle/>
          <a:p>
            <a:endParaRPr lang="en-SG"/>
          </a:p>
        </p:txBody>
      </p:sp>
      <p:sp>
        <p:nvSpPr>
          <p:cNvPr id="100378" name="Text Box 13"/>
          <p:cNvSpPr txBox="1">
            <a:spLocks noChangeArrowheads="1"/>
          </p:cNvSpPr>
          <p:nvPr/>
        </p:nvSpPr>
        <p:spPr bwMode="auto">
          <a:xfrm>
            <a:off x="5148263" y="3429000"/>
            <a:ext cx="560387"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graphicFrame>
        <p:nvGraphicFramePr>
          <p:cNvPr id="100366" name="Object 4"/>
          <p:cNvGraphicFramePr>
            <a:graphicFrameLocks noGrp="1" noChangeAspect="1"/>
          </p:cNvGraphicFramePr>
          <p:nvPr>
            <p:ph sz="half" idx="2"/>
          </p:nvPr>
        </p:nvGraphicFramePr>
        <p:xfrm>
          <a:off x="0" y="3573463"/>
          <a:ext cx="3851275" cy="2376487"/>
        </p:xfrm>
        <a:graphic>
          <a:graphicData uri="http://schemas.openxmlformats.org/presentationml/2006/ole">
            <mc:AlternateContent xmlns:mc="http://schemas.openxmlformats.org/markup-compatibility/2006">
              <mc:Choice xmlns:v="urn:schemas-microsoft-com:vml" Requires="v">
                <p:oleObj spid="_x0000_s42016" name="Picture" r:id="rId4" imgW="7315200" imgH="3657600" progId="Word.Picture.8">
                  <p:embed/>
                </p:oleObj>
              </mc:Choice>
              <mc:Fallback>
                <p:oleObj name="Picture" r:id="rId4" imgW="7315200" imgH="3657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73463"/>
                        <a:ext cx="385127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79" name="Text Box 15"/>
          <p:cNvSpPr txBox="1">
            <a:spLocks noChangeArrowheads="1"/>
          </p:cNvSpPr>
          <p:nvPr/>
        </p:nvSpPr>
        <p:spPr bwMode="auto">
          <a:xfrm>
            <a:off x="3651250" y="4076700"/>
            <a:ext cx="920750"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D=10</a:t>
            </a:r>
          </a:p>
        </p:txBody>
      </p:sp>
      <p:sp>
        <p:nvSpPr>
          <p:cNvPr id="100380" name="Line 16"/>
          <p:cNvSpPr>
            <a:spLocks noChangeShapeType="1"/>
          </p:cNvSpPr>
          <p:nvPr/>
        </p:nvSpPr>
        <p:spPr bwMode="auto">
          <a:xfrm>
            <a:off x="4787900" y="4365625"/>
            <a:ext cx="431800" cy="863600"/>
          </a:xfrm>
          <a:prstGeom prst="line">
            <a:avLst/>
          </a:prstGeom>
          <a:noFill/>
          <a:ln w="28575">
            <a:solidFill>
              <a:srgbClr val="FF0000"/>
            </a:solidFill>
            <a:round/>
            <a:headEnd/>
            <a:tailEnd type="triangle" w="med" len="med"/>
          </a:ln>
        </p:spPr>
        <p:txBody>
          <a:bodyPr/>
          <a:lstStyle/>
          <a:p>
            <a:endParaRPr lang="en-SG"/>
          </a:p>
        </p:txBody>
      </p:sp>
      <p:sp>
        <p:nvSpPr>
          <p:cNvPr id="100381" name="Text Box 17"/>
          <p:cNvSpPr txBox="1">
            <a:spLocks noChangeArrowheads="1"/>
          </p:cNvSpPr>
          <p:nvPr/>
        </p:nvSpPr>
        <p:spPr bwMode="auto">
          <a:xfrm>
            <a:off x="4587875" y="4646613"/>
            <a:ext cx="560388"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sp>
        <p:nvSpPr>
          <p:cNvPr id="100382" name="Text Box 18"/>
          <p:cNvSpPr txBox="1">
            <a:spLocks noChangeArrowheads="1"/>
          </p:cNvSpPr>
          <p:nvPr/>
        </p:nvSpPr>
        <p:spPr bwMode="auto">
          <a:xfrm>
            <a:off x="4514850" y="5516563"/>
            <a:ext cx="920750"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D=20</a:t>
            </a:r>
          </a:p>
        </p:txBody>
      </p:sp>
      <p:sp>
        <p:nvSpPr>
          <p:cNvPr id="100383" name="Line 19"/>
          <p:cNvSpPr>
            <a:spLocks noChangeShapeType="1"/>
          </p:cNvSpPr>
          <p:nvPr/>
        </p:nvSpPr>
        <p:spPr bwMode="auto">
          <a:xfrm>
            <a:off x="6500813" y="3573463"/>
            <a:ext cx="1008062" cy="431800"/>
          </a:xfrm>
          <a:prstGeom prst="line">
            <a:avLst/>
          </a:prstGeom>
          <a:noFill/>
          <a:ln w="28575">
            <a:solidFill>
              <a:srgbClr val="FF0000"/>
            </a:solidFill>
            <a:round/>
            <a:headEnd/>
            <a:tailEnd type="stealth" w="med" len="med"/>
          </a:ln>
        </p:spPr>
        <p:txBody>
          <a:bodyPr/>
          <a:lstStyle/>
          <a:p>
            <a:endParaRPr lang="en-SG"/>
          </a:p>
        </p:txBody>
      </p:sp>
      <p:sp>
        <p:nvSpPr>
          <p:cNvPr id="100384" name="Line 20"/>
          <p:cNvSpPr>
            <a:spLocks noChangeShapeType="1"/>
          </p:cNvSpPr>
          <p:nvPr/>
        </p:nvSpPr>
        <p:spPr bwMode="auto">
          <a:xfrm>
            <a:off x="6372225" y="3716338"/>
            <a:ext cx="504825" cy="1441450"/>
          </a:xfrm>
          <a:prstGeom prst="line">
            <a:avLst/>
          </a:prstGeom>
          <a:noFill/>
          <a:ln w="28575">
            <a:solidFill>
              <a:srgbClr val="FF0000"/>
            </a:solidFill>
            <a:round/>
            <a:headEnd/>
            <a:tailEnd type="stealth" w="med" len="med"/>
          </a:ln>
        </p:spPr>
        <p:txBody>
          <a:bodyPr/>
          <a:lstStyle/>
          <a:p>
            <a:endParaRPr lang="en-SG"/>
          </a:p>
        </p:txBody>
      </p:sp>
      <p:sp>
        <p:nvSpPr>
          <p:cNvPr id="100385" name="Text Box 21"/>
          <p:cNvSpPr txBox="1">
            <a:spLocks noChangeArrowheads="1"/>
          </p:cNvSpPr>
          <p:nvPr/>
        </p:nvSpPr>
        <p:spPr bwMode="auto">
          <a:xfrm>
            <a:off x="6861175" y="3429000"/>
            <a:ext cx="560388"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50</a:t>
            </a:r>
          </a:p>
        </p:txBody>
      </p:sp>
      <p:sp>
        <p:nvSpPr>
          <p:cNvPr id="100386" name="Text Box 22"/>
          <p:cNvSpPr txBox="1">
            <a:spLocks noChangeArrowheads="1"/>
          </p:cNvSpPr>
          <p:nvPr/>
        </p:nvSpPr>
        <p:spPr bwMode="auto">
          <a:xfrm>
            <a:off x="6516688" y="4005263"/>
            <a:ext cx="560387"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30</a:t>
            </a:r>
          </a:p>
        </p:txBody>
      </p:sp>
      <p:sp>
        <p:nvSpPr>
          <p:cNvPr id="100387" name="Line 25"/>
          <p:cNvSpPr>
            <a:spLocks noChangeShapeType="1"/>
          </p:cNvSpPr>
          <p:nvPr/>
        </p:nvSpPr>
        <p:spPr bwMode="auto">
          <a:xfrm flipV="1">
            <a:off x="5580063" y="4221163"/>
            <a:ext cx="1944687" cy="1008062"/>
          </a:xfrm>
          <a:prstGeom prst="line">
            <a:avLst/>
          </a:prstGeom>
          <a:noFill/>
          <a:ln w="28575">
            <a:solidFill>
              <a:srgbClr val="003300"/>
            </a:solidFill>
            <a:round/>
            <a:headEnd/>
            <a:tailEnd type="stealth" w="med" len="med"/>
          </a:ln>
        </p:spPr>
        <p:txBody>
          <a:bodyPr/>
          <a:lstStyle/>
          <a:p>
            <a:endParaRPr lang="en-SG"/>
          </a:p>
        </p:txBody>
      </p:sp>
      <p:sp>
        <p:nvSpPr>
          <p:cNvPr id="100388" name="Text Box 26"/>
          <p:cNvSpPr txBox="1">
            <a:spLocks noChangeArrowheads="1"/>
          </p:cNvSpPr>
          <p:nvPr/>
        </p:nvSpPr>
        <p:spPr bwMode="auto">
          <a:xfrm>
            <a:off x="5867400" y="4581525"/>
            <a:ext cx="560388" cy="366713"/>
          </a:xfrm>
          <a:prstGeom prst="rect">
            <a:avLst/>
          </a:prstGeom>
          <a:noFill/>
          <a:ln w="9525">
            <a:noFill/>
            <a:miter lim="800000"/>
            <a:headEnd/>
            <a:tailEnd/>
          </a:ln>
        </p:spPr>
        <p:txBody>
          <a:bodyPr>
            <a:spAutoFit/>
          </a:bodyPr>
          <a:lstStyle/>
          <a:p>
            <a:pPr>
              <a:spcBef>
                <a:spcPct val="50000"/>
              </a:spcBef>
            </a:pPr>
            <a:r>
              <a:rPr lang="en-US" b="1">
                <a:solidFill>
                  <a:srgbClr val="003300"/>
                </a:solidFill>
              </a:rPr>
              <a:t>20</a:t>
            </a:r>
          </a:p>
        </p:txBody>
      </p:sp>
      <p:sp>
        <p:nvSpPr>
          <p:cNvPr id="100389" name="Text Box 27"/>
          <p:cNvSpPr txBox="1">
            <a:spLocks noChangeArrowheads="1"/>
          </p:cNvSpPr>
          <p:nvPr/>
        </p:nvSpPr>
        <p:spPr bwMode="auto">
          <a:xfrm>
            <a:off x="7180263" y="5516563"/>
            <a:ext cx="920750"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D=30</a:t>
            </a:r>
          </a:p>
        </p:txBody>
      </p:sp>
      <p:sp>
        <p:nvSpPr>
          <p:cNvPr id="100391" name="Line 28"/>
          <p:cNvSpPr>
            <a:spLocks noChangeShapeType="1"/>
          </p:cNvSpPr>
          <p:nvPr/>
        </p:nvSpPr>
        <p:spPr bwMode="auto">
          <a:xfrm flipV="1">
            <a:off x="7164388" y="4365625"/>
            <a:ext cx="503237" cy="863600"/>
          </a:xfrm>
          <a:prstGeom prst="line">
            <a:avLst/>
          </a:prstGeom>
          <a:noFill/>
          <a:ln w="12700">
            <a:solidFill>
              <a:srgbClr val="FF33CC"/>
            </a:solidFill>
            <a:round/>
            <a:headEnd/>
            <a:tailEnd type="triangle" w="med" len="med"/>
          </a:ln>
        </p:spPr>
        <p:txBody>
          <a:bodyPr/>
          <a:lstStyle/>
          <a:p>
            <a:endParaRPr lang="en-SG"/>
          </a:p>
        </p:txBody>
      </p:sp>
      <p:sp>
        <p:nvSpPr>
          <p:cNvPr id="100392" name="Text Box 29"/>
          <p:cNvSpPr txBox="1">
            <a:spLocks noChangeArrowheads="1"/>
          </p:cNvSpPr>
          <p:nvPr/>
        </p:nvSpPr>
        <p:spPr bwMode="auto">
          <a:xfrm>
            <a:off x="7235825" y="4718050"/>
            <a:ext cx="576263" cy="366713"/>
          </a:xfrm>
          <a:prstGeom prst="rect">
            <a:avLst/>
          </a:prstGeom>
          <a:noFill/>
          <a:ln w="9525">
            <a:noFill/>
            <a:miter lim="800000"/>
            <a:headEnd/>
            <a:tailEnd/>
          </a:ln>
        </p:spPr>
        <p:txBody>
          <a:bodyPr>
            <a:spAutoFit/>
          </a:bodyPr>
          <a:lstStyle/>
          <a:p>
            <a:pPr algn="ctr">
              <a:spcBef>
                <a:spcPct val="50000"/>
              </a:spcBef>
            </a:pPr>
            <a:r>
              <a:rPr lang="en-US">
                <a:solidFill>
                  <a:srgbClr val="FF33CC"/>
                </a:solidFill>
              </a:rPr>
              <a:t>5</a:t>
            </a:r>
          </a:p>
        </p:txBody>
      </p:sp>
      <p:sp>
        <p:nvSpPr>
          <p:cNvPr id="2" name="Date Placeholder 1"/>
          <p:cNvSpPr>
            <a:spLocks noGrp="1"/>
          </p:cNvSpPr>
          <p:nvPr>
            <p:ph type="dt" sz="half" idx="10"/>
          </p:nvPr>
        </p:nvSpPr>
        <p:spPr/>
        <p:txBody>
          <a:bodyPr/>
          <a:lstStyle/>
          <a:p>
            <a:pPr>
              <a:defRPr/>
            </a:pPr>
            <a:fld id="{3B48E01C-6059-EB47-B2B9-86A5731A21DC}"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221B7D0E-233D-4684-99C3-DFACB0172B3B}" type="slidenum">
              <a:rPr lang="en-US" smtClean="0"/>
              <a:pPr>
                <a:defRPr/>
              </a:pPr>
              <a:t>17</a:t>
            </a:fld>
            <a:endParaRPr lang="en-US" dirty="0"/>
          </a:p>
        </p:txBody>
      </p:sp>
    </p:spTree>
    <p:extLst>
      <p:ext uri="{BB962C8B-B14F-4D97-AF65-F5344CB8AC3E}">
        <p14:creationId xmlns:p14="http://schemas.microsoft.com/office/powerpoint/2010/main" val="28035556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5" name="Rectangle 2"/>
          <p:cNvSpPr>
            <a:spLocks noGrp="1"/>
          </p:cNvSpPr>
          <p:nvPr>
            <p:ph type="title"/>
          </p:nvPr>
        </p:nvSpPr>
        <p:spPr bwMode="auto"/>
        <p:txBody>
          <a:bodyPr wrap="square" lIns="91440" tIns="45720" rIns="91440" bIns="45720" numCol="1" anchorCtr="0" compatLnSpc="1">
            <a:prstTxWarp prst="textNoShape">
              <a:avLst/>
            </a:prstTxWarp>
          </a:bodyPr>
          <a:lstStyle/>
          <a:p>
            <a:r>
              <a:rPr sz="3600" smtClean="0">
                <a:effectLst/>
              </a:rPr>
              <a:t>Dijkstra’s Algorithm – An Example</a:t>
            </a:r>
          </a:p>
        </p:txBody>
      </p:sp>
      <p:sp>
        <p:nvSpPr>
          <p:cNvPr id="102416" name="Rectangle 3"/>
          <p:cNvSpPr>
            <a:spLocks noGrp="1"/>
          </p:cNvSpPr>
          <p:nvPr>
            <p:ph type="body" sz="half" idx="1"/>
          </p:nvPr>
        </p:nvSpPr>
        <p:spPr bwMode="auto">
          <a:xfrm>
            <a:off x="457200" y="1600200"/>
            <a:ext cx="8291513" cy="1612900"/>
          </a:xfrm>
        </p:spPr>
        <p:txBody>
          <a:bodyPr wrap="square" lIns="91440" tIns="45720" rIns="91440" bIns="45720" numCol="1" anchor="t" anchorCtr="0" compatLnSpc="1">
            <a:prstTxWarp prst="textNoShape">
              <a:avLst/>
            </a:prstTxWarp>
          </a:bodyPr>
          <a:lstStyle/>
          <a:p>
            <a:pPr eaLnBrk="1" hangingPunct="1"/>
            <a:r>
              <a:rPr lang="en-US" sz="2400" smtClean="0">
                <a:effectLst/>
                <a:latin typeface="Verdana" pitchFamily="34" charset="0"/>
              </a:rPr>
              <a:t>Dijkstra’s Algorithm: An Example</a:t>
            </a:r>
          </a:p>
          <a:p>
            <a:pPr lvl="1" eaLnBrk="1" hangingPunct="1"/>
            <a:r>
              <a:rPr lang="en-US" smtClean="0">
                <a:effectLst/>
                <a:latin typeface="Verdana" pitchFamily="34" charset="0"/>
              </a:rPr>
              <a:t>Step 3 		</a:t>
            </a:r>
            <a:r>
              <a:rPr lang="en-US" sz="2800" smtClean="0">
                <a:effectLst/>
                <a:latin typeface="Verdana" pitchFamily="34" charset="0"/>
              </a:rPr>
              <a:t>		</a:t>
            </a:r>
          </a:p>
        </p:txBody>
      </p:sp>
      <p:sp>
        <p:nvSpPr>
          <p:cNvPr id="102417" name="Oval 4"/>
          <p:cNvSpPr>
            <a:spLocks noChangeArrowheads="1"/>
          </p:cNvSpPr>
          <p:nvPr/>
        </p:nvSpPr>
        <p:spPr bwMode="auto">
          <a:xfrm>
            <a:off x="6011863" y="32131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1</a:t>
            </a:r>
          </a:p>
        </p:txBody>
      </p:sp>
      <p:sp>
        <p:nvSpPr>
          <p:cNvPr id="102418" name="Text Box 5"/>
          <p:cNvSpPr txBox="1">
            <a:spLocks noChangeArrowheads="1"/>
          </p:cNvSpPr>
          <p:nvPr/>
        </p:nvSpPr>
        <p:spPr bwMode="auto">
          <a:xfrm>
            <a:off x="2916238" y="2133600"/>
            <a:ext cx="2951162" cy="457200"/>
          </a:xfrm>
          <a:prstGeom prst="rect">
            <a:avLst/>
          </a:prstGeom>
          <a:noFill/>
          <a:ln w="9525">
            <a:noFill/>
            <a:miter lim="800000"/>
            <a:headEnd/>
            <a:tailEnd/>
          </a:ln>
        </p:spPr>
        <p:txBody>
          <a:bodyPr>
            <a:spAutoFit/>
          </a:bodyPr>
          <a:lstStyle/>
          <a:p>
            <a:pPr>
              <a:spcBef>
                <a:spcPct val="50000"/>
              </a:spcBef>
            </a:pPr>
            <a:r>
              <a:rPr lang="en-US" sz="2400">
                <a:solidFill>
                  <a:srgbClr val="660066"/>
                </a:solidFill>
                <a:latin typeface="Verdana" pitchFamily="34" charset="0"/>
              </a:rPr>
              <a:t>S = { </a:t>
            </a:r>
            <a:r>
              <a:rPr lang="en-US" sz="2400">
                <a:solidFill>
                  <a:srgbClr val="FF0000"/>
                </a:solidFill>
                <a:latin typeface="Verdana" pitchFamily="34" charset="0"/>
              </a:rPr>
              <a:t>1, 5, 4, 3</a:t>
            </a:r>
            <a:r>
              <a:rPr lang="en-US" sz="2400">
                <a:solidFill>
                  <a:srgbClr val="660066"/>
                </a:solidFill>
                <a:latin typeface="Verdana" pitchFamily="34" charset="0"/>
              </a:rPr>
              <a:t> }</a:t>
            </a:r>
          </a:p>
        </p:txBody>
      </p:sp>
      <p:sp>
        <p:nvSpPr>
          <p:cNvPr id="102419" name="Text Box 6"/>
          <p:cNvSpPr txBox="1">
            <a:spLocks noChangeArrowheads="1"/>
          </p:cNvSpPr>
          <p:nvPr/>
        </p:nvSpPr>
        <p:spPr bwMode="auto">
          <a:xfrm>
            <a:off x="4716463" y="2133600"/>
            <a:ext cx="3441700" cy="457200"/>
          </a:xfrm>
          <a:prstGeom prst="rect">
            <a:avLst/>
          </a:prstGeom>
          <a:noFill/>
          <a:ln w="9525">
            <a:noFill/>
            <a:miter lim="800000"/>
            <a:headEnd/>
            <a:tailEnd/>
          </a:ln>
        </p:spPr>
        <p:txBody>
          <a:bodyPr>
            <a:spAutoFit/>
          </a:bodyPr>
          <a:lstStyle/>
          <a:p>
            <a:pPr lvl="1" algn="ctr">
              <a:spcBef>
                <a:spcPct val="20000"/>
              </a:spcBef>
              <a:buFont typeface="Arial" pitchFamily="34" charset="0"/>
              <a:buNone/>
            </a:pPr>
            <a:r>
              <a:rPr lang="en-US" sz="2400">
                <a:solidFill>
                  <a:srgbClr val="660066"/>
                </a:solidFill>
                <a:latin typeface="Verdana" pitchFamily="34" charset="0"/>
              </a:rPr>
              <a:t>C = {2}</a:t>
            </a:r>
            <a:endParaRPr lang="en-US" sz="2400">
              <a:latin typeface="Verdana" pitchFamily="34" charset="0"/>
            </a:endParaRPr>
          </a:p>
        </p:txBody>
      </p:sp>
      <p:sp>
        <p:nvSpPr>
          <p:cNvPr id="102420" name="Oval 7"/>
          <p:cNvSpPr>
            <a:spLocks noChangeArrowheads="1"/>
          </p:cNvSpPr>
          <p:nvPr/>
        </p:nvSpPr>
        <p:spPr bwMode="auto">
          <a:xfrm>
            <a:off x="7523163" y="38623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2</a:t>
            </a:r>
          </a:p>
        </p:txBody>
      </p:sp>
      <p:sp>
        <p:nvSpPr>
          <p:cNvPr id="102421" name="Oval 8"/>
          <p:cNvSpPr>
            <a:spLocks noChangeArrowheads="1"/>
          </p:cNvSpPr>
          <p:nvPr/>
        </p:nvSpPr>
        <p:spPr bwMode="auto">
          <a:xfrm>
            <a:off x="6731000" y="51577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3</a:t>
            </a:r>
          </a:p>
        </p:txBody>
      </p:sp>
      <p:sp>
        <p:nvSpPr>
          <p:cNvPr id="102422" name="Oval 9"/>
          <p:cNvSpPr>
            <a:spLocks noChangeArrowheads="1"/>
          </p:cNvSpPr>
          <p:nvPr/>
        </p:nvSpPr>
        <p:spPr bwMode="auto">
          <a:xfrm>
            <a:off x="5146675" y="51577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4</a:t>
            </a:r>
          </a:p>
        </p:txBody>
      </p:sp>
      <p:sp>
        <p:nvSpPr>
          <p:cNvPr id="102423" name="Oval 10"/>
          <p:cNvSpPr>
            <a:spLocks noChangeArrowheads="1"/>
          </p:cNvSpPr>
          <p:nvPr/>
        </p:nvSpPr>
        <p:spPr bwMode="auto">
          <a:xfrm>
            <a:off x="4427538" y="38608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5</a:t>
            </a:r>
          </a:p>
        </p:txBody>
      </p:sp>
      <p:sp>
        <p:nvSpPr>
          <p:cNvPr id="102424" name="Text Box 11"/>
          <p:cNvSpPr txBox="1">
            <a:spLocks noChangeArrowheads="1"/>
          </p:cNvSpPr>
          <p:nvPr/>
        </p:nvSpPr>
        <p:spPr bwMode="auto">
          <a:xfrm>
            <a:off x="2411413" y="2708275"/>
            <a:ext cx="4752975" cy="457200"/>
          </a:xfrm>
          <a:prstGeom prst="rect">
            <a:avLst/>
          </a:prstGeom>
          <a:noFill/>
          <a:ln w="9525">
            <a:noFill/>
            <a:miter lim="800000"/>
            <a:headEnd/>
            <a:tailEnd/>
          </a:ln>
        </p:spPr>
        <p:txBody>
          <a:bodyPr>
            <a:spAutoFit/>
          </a:bodyPr>
          <a:lstStyle/>
          <a:p>
            <a:pPr lvl="1">
              <a:spcBef>
                <a:spcPct val="20000"/>
              </a:spcBef>
              <a:buFont typeface="Arial" pitchFamily="34" charset="0"/>
              <a:buNone/>
            </a:pPr>
            <a:r>
              <a:rPr lang="en-US" sz="2400">
                <a:solidFill>
                  <a:srgbClr val="660066"/>
                </a:solidFill>
                <a:latin typeface="Verdana" pitchFamily="34" charset="0"/>
              </a:rPr>
              <a:t>D = [</a:t>
            </a:r>
            <a:r>
              <a:rPr lang="en-US" sz="2400" b="1">
                <a:solidFill>
                  <a:srgbClr val="FF0000"/>
                </a:solidFill>
                <a:latin typeface="Verdana" pitchFamily="34" charset="0"/>
              </a:rPr>
              <a:t>40</a:t>
            </a:r>
            <a:r>
              <a:rPr lang="en-US" sz="2400">
                <a:solidFill>
                  <a:srgbClr val="660066"/>
                </a:solidFill>
                <a:latin typeface="Verdana" pitchFamily="34" charset="0"/>
              </a:rPr>
              <a:t>, </a:t>
            </a:r>
            <a:r>
              <a:rPr lang="en-US" sz="2400" b="1">
                <a:solidFill>
                  <a:srgbClr val="800000"/>
                </a:solidFill>
                <a:latin typeface="Verdana" pitchFamily="34" charset="0"/>
              </a:rPr>
              <a:t>30</a:t>
            </a:r>
            <a:r>
              <a:rPr lang="en-US" sz="2400">
                <a:solidFill>
                  <a:srgbClr val="660066"/>
                </a:solidFill>
                <a:latin typeface="Verdana" pitchFamily="34" charset="0"/>
              </a:rPr>
              <a:t>, </a:t>
            </a:r>
            <a:r>
              <a:rPr lang="en-US" sz="2400" b="1">
                <a:solidFill>
                  <a:srgbClr val="800000"/>
                </a:solidFill>
                <a:latin typeface="Verdana" pitchFamily="34" charset="0"/>
              </a:rPr>
              <a:t>20</a:t>
            </a:r>
            <a:r>
              <a:rPr lang="en-US" sz="2400">
                <a:solidFill>
                  <a:srgbClr val="660066"/>
                </a:solidFill>
                <a:latin typeface="Verdana" pitchFamily="34" charset="0"/>
              </a:rPr>
              <a:t>, </a:t>
            </a:r>
            <a:r>
              <a:rPr lang="en-US" sz="2400" b="1">
                <a:solidFill>
                  <a:srgbClr val="800000"/>
                </a:solidFill>
                <a:latin typeface="Verdana" pitchFamily="34" charset="0"/>
              </a:rPr>
              <a:t>10</a:t>
            </a:r>
            <a:r>
              <a:rPr lang="en-US" sz="2400">
                <a:solidFill>
                  <a:srgbClr val="660066"/>
                </a:solidFill>
                <a:latin typeface="Verdana" pitchFamily="34" charset="0"/>
              </a:rPr>
              <a:t>]</a:t>
            </a:r>
            <a:endParaRPr lang="en-US" sz="2400">
              <a:latin typeface="Verdana" pitchFamily="34" charset="0"/>
            </a:endParaRPr>
          </a:p>
        </p:txBody>
      </p:sp>
      <p:sp>
        <p:nvSpPr>
          <p:cNvPr id="102425" name="Line 12"/>
          <p:cNvSpPr>
            <a:spLocks noChangeShapeType="1"/>
          </p:cNvSpPr>
          <p:nvPr/>
        </p:nvSpPr>
        <p:spPr bwMode="auto">
          <a:xfrm flipH="1">
            <a:off x="4932363" y="3573463"/>
            <a:ext cx="1079500" cy="431800"/>
          </a:xfrm>
          <a:prstGeom prst="line">
            <a:avLst/>
          </a:prstGeom>
          <a:noFill/>
          <a:ln w="28575">
            <a:solidFill>
              <a:srgbClr val="FF0000"/>
            </a:solidFill>
            <a:round/>
            <a:headEnd/>
            <a:tailEnd type="stealth" w="med" len="med"/>
          </a:ln>
        </p:spPr>
        <p:txBody>
          <a:bodyPr/>
          <a:lstStyle/>
          <a:p>
            <a:endParaRPr lang="en-SG"/>
          </a:p>
        </p:txBody>
      </p:sp>
      <p:sp>
        <p:nvSpPr>
          <p:cNvPr id="102426" name="Text Box 13"/>
          <p:cNvSpPr txBox="1">
            <a:spLocks noChangeArrowheads="1"/>
          </p:cNvSpPr>
          <p:nvPr/>
        </p:nvSpPr>
        <p:spPr bwMode="auto">
          <a:xfrm>
            <a:off x="5148263" y="3429000"/>
            <a:ext cx="560387"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graphicFrame>
        <p:nvGraphicFramePr>
          <p:cNvPr id="102414" name="Object 4"/>
          <p:cNvGraphicFramePr>
            <a:graphicFrameLocks noGrp="1" noChangeAspect="1"/>
          </p:cNvGraphicFramePr>
          <p:nvPr>
            <p:ph sz="half" idx="2"/>
          </p:nvPr>
        </p:nvGraphicFramePr>
        <p:xfrm>
          <a:off x="0" y="3573463"/>
          <a:ext cx="3851275" cy="2376487"/>
        </p:xfrm>
        <a:graphic>
          <a:graphicData uri="http://schemas.openxmlformats.org/presentationml/2006/ole">
            <mc:AlternateContent xmlns:mc="http://schemas.openxmlformats.org/markup-compatibility/2006">
              <mc:Choice xmlns:v="urn:schemas-microsoft-com:vml" Requires="v">
                <p:oleObj spid="_x0000_s43040" name="Picture" r:id="rId4" imgW="7315200" imgH="3657600" progId="Word.Picture.8">
                  <p:embed/>
                </p:oleObj>
              </mc:Choice>
              <mc:Fallback>
                <p:oleObj name="Picture" r:id="rId4" imgW="7315200" imgH="3657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73463"/>
                        <a:ext cx="385127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27" name="Text Box 15"/>
          <p:cNvSpPr txBox="1">
            <a:spLocks noChangeArrowheads="1"/>
          </p:cNvSpPr>
          <p:nvPr/>
        </p:nvSpPr>
        <p:spPr bwMode="auto">
          <a:xfrm>
            <a:off x="3651250" y="4076700"/>
            <a:ext cx="920750"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D=10</a:t>
            </a:r>
          </a:p>
        </p:txBody>
      </p:sp>
      <p:sp>
        <p:nvSpPr>
          <p:cNvPr id="102428" name="Line 16"/>
          <p:cNvSpPr>
            <a:spLocks noChangeShapeType="1"/>
          </p:cNvSpPr>
          <p:nvPr/>
        </p:nvSpPr>
        <p:spPr bwMode="auto">
          <a:xfrm>
            <a:off x="4787900" y="4365625"/>
            <a:ext cx="431800" cy="863600"/>
          </a:xfrm>
          <a:prstGeom prst="line">
            <a:avLst/>
          </a:prstGeom>
          <a:noFill/>
          <a:ln w="28575">
            <a:solidFill>
              <a:srgbClr val="FF0000"/>
            </a:solidFill>
            <a:round/>
            <a:headEnd/>
            <a:tailEnd type="triangle" w="med" len="med"/>
          </a:ln>
        </p:spPr>
        <p:txBody>
          <a:bodyPr/>
          <a:lstStyle/>
          <a:p>
            <a:endParaRPr lang="en-SG"/>
          </a:p>
        </p:txBody>
      </p:sp>
      <p:sp>
        <p:nvSpPr>
          <p:cNvPr id="102429" name="Text Box 17"/>
          <p:cNvSpPr txBox="1">
            <a:spLocks noChangeArrowheads="1"/>
          </p:cNvSpPr>
          <p:nvPr/>
        </p:nvSpPr>
        <p:spPr bwMode="auto">
          <a:xfrm>
            <a:off x="4587875" y="4646613"/>
            <a:ext cx="560388"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sp>
        <p:nvSpPr>
          <p:cNvPr id="102430" name="Text Box 18"/>
          <p:cNvSpPr txBox="1">
            <a:spLocks noChangeArrowheads="1"/>
          </p:cNvSpPr>
          <p:nvPr/>
        </p:nvSpPr>
        <p:spPr bwMode="auto">
          <a:xfrm>
            <a:off x="4514850" y="5516563"/>
            <a:ext cx="920750"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D=20</a:t>
            </a:r>
          </a:p>
        </p:txBody>
      </p:sp>
      <p:sp>
        <p:nvSpPr>
          <p:cNvPr id="102432" name="Line 20"/>
          <p:cNvSpPr>
            <a:spLocks noChangeShapeType="1"/>
          </p:cNvSpPr>
          <p:nvPr/>
        </p:nvSpPr>
        <p:spPr bwMode="auto">
          <a:xfrm>
            <a:off x="6372225" y="3716338"/>
            <a:ext cx="504825" cy="1441450"/>
          </a:xfrm>
          <a:prstGeom prst="line">
            <a:avLst/>
          </a:prstGeom>
          <a:noFill/>
          <a:ln w="28575">
            <a:solidFill>
              <a:srgbClr val="FF0000"/>
            </a:solidFill>
            <a:round/>
            <a:headEnd/>
            <a:tailEnd type="stealth" w="med" len="med"/>
          </a:ln>
        </p:spPr>
        <p:txBody>
          <a:bodyPr/>
          <a:lstStyle/>
          <a:p>
            <a:endParaRPr lang="en-SG"/>
          </a:p>
        </p:txBody>
      </p:sp>
      <p:sp>
        <p:nvSpPr>
          <p:cNvPr id="102434" name="Text Box 22"/>
          <p:cNvSpPr txBox="1">
            <a:spLocks noChangeArrowheads="1"/>
          </p:cNvSpPr>
          <p:nvPr/>
        </p:nvSpPr>
        <p:spPr bwMode="auto">
          <a:xfrm>
            <a:off x="6516688" y="4005263"/>
            <a:ext cx="560387"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30</a:t>
            </a:r>
          </a:p>
        </p:txBody>
      </p:sp>
      <p:sp>
        <p:nvSpPr>
          <p:cNvPr id="102435" name="Line 23"/>
          <p:cNvSpPr>
            <a:spLocks noChangeShapeType="1"/>
          </p:cNvSpPr>
          <p:nvPr/>
        </p:nvSpPr>
        <p:spPr bwMode="auto">
          <a:xfrm flipV="1">
            <a:off x="5580063" y="4221163"/>
            <a:ext cx="1944687" cy="1008062"/>
          </a:xfrm>
          <a:prstGeom prst="line">
            <a:avLst/>
          </a:prstGeom>
          <a:noFill/>
          <a:ln w="28575">
            <a:solidFill>
              <a:srgbClr val="003300"/>
            </a:solidFill>
            <a:round/>
            <a:headEnd/>
            <a:tailEnd type="stealth" w="med" len="med"/>
          </a:ln>
        </p:spPr>
        <p:txBody>
          <a:bodyPr/>
          <a:lstStyle/>
          <a:p>
            <a:endParaRPr lang="en-SG"/>
          </a:p>
        </p:txBody>
      </p:sp>
      <p:sp>
        <p:nvSpPr>
          <p:cNvPr id="102436" name="Text Box 24"/>
          <p:cNvSpPr txBox="1">
            <a:spLocks noChangeArrowheads="1"/>
          </p:cNvSpPr>
          <p:nvPr/>
        </p:nvSpPr>
        <p:spPr bwMode="auto">
          <a:xfrm>
            <a:off x="5867400" y="4581525"/>
            <a:ext cx="560388" cy="366713"/>
          </a:xfrm>
          <a:prstGeom prst="rect">
            <a:avLst/>
          </a:prstGeom>
          <a:noFill/>
          <a:ln w="9525">
            <a:noFill/>
            <a:miter lim="800000"/>
            <a:headEnd/>
            <a:tailEnd/>
          </a:ln>
        </p:spPr>
        <p:txBody>
          <a:bodyPr>
            <a:spAutoFit/>
          </a:bodyPr>
          <a:lstStyle/>
          <a:p>
            <a:pPr>
              <a:spcBef>
                <a:spcPct val="50000"/>
              </a:spcBef>
            </a:pPr>
            <a:r>
              <a:rPr lang="en-US" b="1">
                <a:solidFill>
                  <a:srgbClr val="003300"/>
                </a:solidFill>
              </a:rPr>
              <a:t>20</a:t>
            </a:r>
          </a:p>
        </p:txBody>
      </p:sp>
      <p:sp>
        <p:nvSpPr>
          <p:cNvPr id="102437" name="Text Box 25"/>
          <p:cNvSpPr txBox="1">
            <a:spLocks noChangeArrowheads="1"/>
          </p:cNvSpPr>
          <p:nvPr/>
        </p:nvSpPr>
        <p:spPr bwMode="auto">
          <a:xfrm>
            <a:off x="7180263" y="5516563"/>
            <a:ext cx="920750"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D=30</a:t>
            </a:r>
          </a:p>
        </p:txBody>
      </p:sp>
      <p:sp>
        <p:nvSpPr>
          <p:cNvPr id="102438" name="Text Box 26"/>
          <p:cNvSpPr txBox="1">
            <a:spLocks noChangeArrowheads="1"/>
          </p:cNvSpPr>
          <p:nvPr/>
        </p:nvSpPr>
        <p:spPr bwMode="auto">
          <a:xfrm>
            <a:off x="7827963" y="4292600"/>
            <a:ext cx="920750"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D=40</a:t>
            </a:r>
          </a:p>
        </p:txBody>
      </p:sp>
      <p:sp>
        <p:nvSpPr>
          <p:cNvPr id="102441" name="Line 28"/>
          <p:cNvSpPr>
            <a:spLocks noChangeShapeType="1"/>
          </p:cNvSpPr>
          <p:nvPr/>
        </p:nvSpPr>
        <p:spPr bwMode="auto">
          <a:xfrm flipV="1">
            <a:off x="7164388" y="4365625"/>
            <a:ext cx="503237" cy="863600"/>
          </a:xfrm>
          <a:prstGeom prst="line">
            <a:avLst/>
          </a:prstGeom>
          <a:noFill/>
          <a:ln w="12700">
            <a:solidFill>
              <a:srgbClr val="FF33CC"/>
            </a:solidFill>
            <a:round/>
            <a:headEnd/>
            <a:tailEnd type="triangle" w="med" len="med"/>
          </a:ln>
        </p:spPr>
        <p:txBody>
          <a:bodyPr/>
          <a:lstStyle/>
          <a:p>
            <a:endParaRPr lang="en-SG"/>
          </a:p>
        </p:txBody>
      </p:sp>
      <p:sp>
        <p:nvSpPr>
          <p:cNvPr id="102442" name="Text Box 29"/>
          <p:cNvSpPr txBox="1">
            <a:spLocks noChangeArrowheads="1"/>
          </p:cNvSpPr>
          <p:nvPr/>
        </p:nvSpPr>
        <p:spPr bwMode="auto">
          <a:xfrm>
            <a:off x="7235825" y="4718050"/>
            <a:ext cx="576263" cy="366713"/>
          </a:xfrm>
          <a:prstGeom prst="rect">
            <a:avLst/>
          </a:prstGeom>
          <a:noFill/>
          <a:ln w="9525">
            <a:noFill/>
            <a:miter lim="800000"/>
            <a:headEnd/>
            <a:tailEnd/>
          </a:ln>
        </p:spPr>
        <p:txBody>
          <a:bodyPr>
            <a:spAutoFit/>
          </a:bodyPr>
          <a:lstStyle/>
          <a:p>
            <a:pPr algn="ctr">
              <a:spcBef>
                <a:spcPct val="50000"/>
              </a:spcBef>
            </a:pPr>
            <a:r>
              <a:rPr lang="en-US">
                <a:solidFill>
                  <a:srgbClr val="FF33CC"/>
                </a:solidFill>
              </a:rPr>
              <a:t>5</a:t>
            </a:r>
          </a:p>
        </p:txBody>
      </p:sp>
      <p:sp>
        <p:nvSpPr>
          <p:cNvPr id="2" name="Date Placeholder 1"/>
          <p:cNvSpPr>
            <a:spLocks noGrp="1"/>
          </p:cNvSpPr>
          <p:nvPr>
            <p:ph type="dt" sz="half" idx="10"/>
          </p:nvPr>
        </p:nvSpPr>
        <p:spPr/>
        <p:txBody>
          <a:bodyPr/>
          <a:lstStyle/>
          <a:p>
            <a:pPr>
              <a:defRPr/>
            </a:pPr>
            <a:fld id="{7F0EA92C-926E-F944-9D66-4E01534A3A30}"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221B7D0E-233D-4684-99C3-DFACB0172B3B}" type="slidenum">
              <a:rPr lang="en-US" smtClean="0"/>
              <a:pPr>
                <a:defRPr/>
              </a:pPr>
              <a:t>18</a:t>
            </a:fld>
            <a:endParaRPr lang="en-US" dirty="0"/>
          </a:p>
        </p:txBody>
      </p:sp>
    </p:spTree>
    <p:extLst>
      <p:ext uri="{BB962C8B-B14F-4D97-AF65-F5344CB8AC3E}">
        <p14:creationId xmlns:p14="http://schemas.microsoft.com/office/powerpoint/2010/main" val="278306316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11" name="Rectangle 2"/>
          <p:cNvSpPr>
            <a:spLocks noGrp="1"/>
          </p:cNvSpPr>
          <p:nvPr>
            <p:ph type="title"/>
          </p:nvPr>
        </p:nvSpPr>
        <p:spPr bwMode="auto"/>
        <p:txBody>
          <a:bodyPr wrap="square" lIns="91440" tIns="45720" rIns="91440" bIns="45720" numCol="1" anchorCtr="0" compatLnSpc="1">
            <a:prstTxWarp prst="textNoShape">
              <a:avLst/>
            </a:prstTxWarp>
          </a:bodyPr>
          <a:lstStyle/>
          <a:p>
            <a:r>
              <a:rPr sz="3600" smtClean="0">
                <a:effectLst/>
              </a:rPr>
              <a:t>Dijkstra’s Algorithm – An Example</a:t>
            </a:r>
          </a:p>
        </p:txBody>
      </p:sp>
      <p:sp>
        <p:nvSpPr>
          <p:cNvPr id="106512" name="Rectangle 3"/>
          <p:cNvSpPr>
            <a:spLocks noGrp="1"/>
          </p:cNvSpPr>
          <p:nvPr>
            <p:ph type="body" sz="half" idx="1"/>
          </p:nvPr>
        </p:nvSpPr>
        <p:spPr bwMode="auto">
          <a:xfrm>
            <a:off x="457200" y="1600200"/>
            <a:ext cx="8291513" cy="1612900"/>
          </a:xfrm>
        </p:spPr>
        <p:txBody>
          <a:bodyPr wrap="square" lIns="91440" tIns="45720" rIns="91440" bIns="45720" numCol="1" anchor="t" anchorCtr="0" compatLnSpc="1">
            <a:prstTxWarp prst="textNoShape">
              <a:avLst/>
            </a:prstTxWarp>
          </a:bodyPr>
          <a:lstStyle/>
          <a:p>
            <a:pPr eaLnBrk="1" hangingPunct="1"/>
            <a:r>
              <a:rPr lang="en-US" sz="2400" smtClean="0">
                <a:effectLst/>
                <a:latin typeface="Verdana" pitchFamily="34" charset="0"/>
              </a:rPr>
              <a:t>Dijkstra’s Algorithm: An Example</a:t>
            </a:r>
          </a:p>
          <a:p>
            <a:pPr lvl="1" eaLnBrk="1" hangingPunct="1"/>
            <a:r>
              <a:rPr lang="en-US" smtClean="0">
                <a:effectLst/>
                <a:latin typeface="Verdana" pitchFamily="34" charset="0"/>
              </a:rPr>
              <a:t>Step 3 		</a:t>
            </a:r>
            <a:r>
              <a:rPr lang="en-US" sz="2800" smtClean="0">
                <a:effectLst/>
                <a:latin typeface="Verdana" pitchFamily="34" charset="0"/>
              </a:rPr>
              <a:t>		</a:t>
            </a:r>
          </a:p>
        </p:txBody>
      </p:sp>
      <p:sp>
        <p:nvSpPr>
          <p:cNvPr id="106513" name="Oval 4"/>
          <p:cNvSpPr>
            <a:spLocks noChangeArrowheads="1"/>
          </p:cNvSpPr>
          <p:nvPr/>
        </p:nvSpPr>
        <p:spPr bwMode="auto">
          <a:xfrm>
            <a:off x="6011863" y="32131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1</a:t>
            </a:r>
          </a:p>
        </p:txBody>
      </p:sp>
      <p:sp>
        <p:nvSpPr>
          <p:cNvPr id="106514" name="Text Box 5"/>
          <p:cNvSpPr txBox="1">
            <a:spLocks noChangeArrowheads="1"/>
          </p:cNvSpPr>
          <p:nvPr/>
        </p:nvSpPr>
        <p:spPr bwMode="auto">
          <a:xfrm>
            <a:off x="2916238" y="2133600"/>
            <a:ext cx="3095625" cy="457200"/>
          </a:xfrm>
          <a:prstGeom prst="rect">
            <a:avLst/>
          </a:prstGeom>
          <a:noFill/>
          <a:ln w="9525">
            <a:noFill/>
            <a:miter lim="800000"/>
            <a:headEnd/>
            <a:tailEnd/>
          </a:ln>
        </p:spPr>
        <p:txBody>
          <a:bodyPr>
            <a:spAutoFit/>
          </a:bodyPr>
          <a:lstStyle/>
          <a:p>
            <a:pPr>
              <a:spcBef>
                <a:spcPct val="50000"/>
              </a:spcBef>
            </a:pPr>
            <a:r>
              <a:rPr lang="en-US" sz="2400">
                <a:solidFill>
                  <a:srgbClr val="660066"/>
                </a:solidFill>
                <a:latin typeface="Verdana" pitchFamily="34" charset="0"/>
              </a:rPr>
              <a:t>S = { </a:t>
            </a:r>
            <a:r>
              <a:rPr lang="en-US" sz="2400">
                <a:solidFill>
                  <a:srgbClr val="FF0000"/>
                </a:solidFill>
                <a:latin typeface="Verdana" pitchFamily="34" charset="0"/>
              </a:rPr>
              <a:t>1, 5, 4, 3</a:t>
            </a:r>
            <a:r>
              <a:rPr lang="en-US" sz="2400">
                <a:solidFill>
                  <a:srgbClr val="660066"/>
                </a:solidFill>
                <a:latin typeface="Verdana" pitchFamily="34" charset="0"/>
              </a:rPr>
              <a:t> }</a:t>
            </a:r>
          </a:p>
        </p:txBody>
      </p:sp>
      <p:sp>
        <p:nvSpPr>
          <p:cNvPr id="106515" name="Text Box 6"/>
          <p:cNvSpPr txBox="1">
            <a:spLocks noChangeArrowheads="1"/>
          </p:cNvSpPr>
          <p:nvPr/>
        </p:nvSpPr>
        <p:spPr bwMode="auto">
          <a:xfrm>
            <a:off x="4716463" y="2133600"/>
            <a:ext cx="3441700" cy="457200"/>
          </a:xfrm>
          <a:prstGeom prst="rect">
            <a:avLst/>
          </a:prstGeom>
          <a:noFill/>
          <a:ln w="9525">
            <a:noFill/>
            <a:miter lim="800000"/>
            <a:headEnd/>
            <a:tailEnd/>
          </a:ln>
        </p:spPr>
        <p:txBody>
          <a:bodyPr>
            <a:spAutoFit/>
          </a:bodyPr>
          <a:lstStyle/>
          <a:p>
            <a:pPr lvl="1" algn="ctr">
              <a:spcBef>
                <a:spcPct val="20000"/>
              </a:spcBef>
              <a:buFont typeface="Arial" pitchFamily="34" charset="0"/>
              <a:buNone/>
            </a:pPr>
            <a:r>
              <a:rPr lang="en-US" sz="2400">
                <a:solidFill>
                  <a:srgbClr val="660066"/>
                </a:solidFill>
                <a:latin typeface="Verdana" pitchFamily="34" charset="0"/>
              </a:rPr>
              <a:t>C = {2}</a:t>
            </a:r>
            <a:endParaRPr lang="en-US" sz="2400">
              <a:latin typeface="Verdana" pitchFamily="34" charset="0"/>
            </a:endParaRPr>
          </a:p>
        </p:txBody>
      </p:sp>
      <p:sp>
        <p:nvSpPr>
          <p:cNvPr id="106516" name="Oval 7"/>
          <p:cNvSpPr>
            <a:spLocks noChangeArrowheads="1"/>
          </p:cNvSpPr>
          <p:nvPr/>
        </p:nvSpPr>
        <p:spPr bwMode="auto">
          <a:xfrm>
            <a:off x="7523163" y="38623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2</a:t>
            </a:r>
          </a:p>
        </p:txBody>
      </p:sp>
      <p:sp>
        <p:nvSpPr>
          <p:cNvPr id="106517" name="Oval 8"/>
          <p:cNvSpPr>
            <a:spLocks noChangeArrowheads="1"/>
          </p:cNvSpPr>
          <p:nvPr/>
        </p:nvSpPr>
        <p:spPr bwMode="auto">
          <a:xfrm>
            <a:off x="6731000" y="51577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3</a:t>
            </a:r>
          </a:p>
        </p:txBody>
      </p:sp>
      <p:sp>
        <p:nvSpPr>
          <p:cNvPr id="106518" name="Oval 9"/>
          <p:cNvSpPr>
            <a:spLocks noChangeArrowheads="1"/>
          </p:cNvSpPr>
          <p:nvPr/>
        </p:nvSpPr>
        <p:spPr bwMode="auto">
          <a:xfrm>
            <a:off x="5146675" y="51577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4</a:t>
            </a:r>
          </a:p>
        </p:txBody>
      </p:sp>
      <p:sp>
        <p:nvSpPr>
          <p:cNvPr id="106519" name="Oval 10"/>
          <p:cNvSpPr>
            <a:spLocks noChangeArrowheads="1"/>
          </p:cNvSpPr>
          <p:nvPr/>
        </p:nvSpPr>
        <p:spPr bwMode="auto">
          <a:xfrm>
            <a:off x="4427538" y="38608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5</a:t>
            </a:r>
          </a:p>
        </p:txBody>
      </p:sp>
      <p:sp>
        <p:nvSpPr>
          <p:cNvPr id="106520" name="Text Box 11"/>
          <p:cNvSpPr txBox="1">
            <a:spLocks noChangeArrowheads="1"/>
          </p:cNvSpPr>
          <p:nvPr/>
        </p:nvSpPr>
        <p:spPr bwMode="auto">
          <a:xfrm>
            <a:off x="2411413" y="2708275"/>
            <a:ext cx="4752975" cy="457200"/>
          </a:xfrm>
          <a:prstGeom prst="rect">
            <a:avLst/>
          </a:prstGeom>
          <a:noFill/>
          <a:ln w="9525">
            <a:noFill/>
            <a:miter lim="800000"/>
            <a:headEnd/>
            <a:tailEnd/>
          </a:ln>
        </p:spPr>
        <p:txBody>
          <a:bodyPr>
            <a:spAutoFit/>
          </a:bodyPr>
          <a:lstStyle/>
          <a:p>
            <a:pPr lvl="1">
              <a:spcBef>
                <a:spcPct val="20000"/>
              </a:spcBef>
              <a:buFont typeface="Arial" pitchFamily="34" charset="0"/>
              <a:buNone/>
            </a:pPr>
            <a:r>
              <a:rPr lang="en-US" sz="2400">
                <a:solidFill>
                  <a:srgbClr val="660066"/>
                </a:solidFill>
                <a:latin typeface="Verdana" pitchFamily="34" charset="0"/>
              </a:rPr>
              <a:t>D = [</a:t>
            </a:r>
            <a:r>
              <a:rPr lang="en-US" sz="2400" b="1">
                <a:solidFill>
                  <a:srgbClr val="FF0000"/>
                </a:solidFill>
                <a:latin typeface="Verdana" pitchFamily="34" charset="0"/>
              </a:rPr>
              <a:t>35</a:t>
            </a:r>
            <a:r>
              <a:rPr lang="en-US" sz="2400">
                <a:solidFill>
                  <a:srgbClr val="660066"/>
                </a:solidFill>
                <a:latin typeface="Verdana" pitchFamily="34" charset="0"/>
              </a:rPr>
              <a:t>, </a:t>
            </a:r>
            <a:r>
              <a:rPr lang="en-US" sz="2400" b="1">
                <a:solidFill>
                  <a:srgbClr val="800000"/>
                </a:solidFill>
                <a:latin typeface="Verdana" pitchFamily="34" charset="0"/>
              </a:rPr>
              <a:t>30</a:t>
            </a:r>
            <a:r>
              <a:rPr lang="en-US" sz="2400">
                <a:solidFill>
                  <a:srgbClr val="660066"/>
                </a:solidFill>
                <a:latin typeface="Verdana" pitchFamily="34" charset="0"/>
              </a:rPr>
              <a:t>, </a:t>
            </a:r>
            <a:r>
              <a:rPr lang="en-US" sz="2400" b="1">
                <a:solidFill>
                  <a:srgbClr val="800000"/>
                </a:solidFill>
                <a:latin typeface="Verdana" pitchFamily="34" charset="0"/>
              </a:rPr>
              <a:t>20</a:t>
            </a:r>
            <a:r>
              <a:rPr lang="en-US" sz="2400">
                <a:solidFill>
                  <a:srgbClr val="660066"/>
                </a:solidFill>
                <a:latin typeface="Verdana" pitchFamily="34" charset="0"/>
              </a:rPr>
              <a:t>, </a:t>
            </a:r>
            <a:r>
              <a:rPr lang="en-US" sz="2400" b="1">
                <a:solidFill>
                  <a:srgbClr val="800000"/>
                </a:solidFill>
                <a:latin typeface="Verdana" pitchFamily="34" charset="0"/>
              </a:rPr>
              <a:t>10</a:t>
            </a:r>
            <a:r>
              <a:rPr lang="en-US" sz="2400">
                <a:solidFill>
                  <a:srgbClr val="660066"/>
                </a:solidFill>
                <a:latin typeface="Verdana" pitchFamily="34" charset="0"/>
              </a:rPr>
              <a:t>]</a:t>
            </a:r>
            <a:endParaRPr lang="en-US" sz="2400">
              <a:latin typeface="Verdana" pitchFamily="34" charset="0"/>
            </a:endParaRPr>
          </a:p>
        </p:txBody>
      </p:sp>
      <p:sp>
        <p:nvSpPr>
          <p:cNvPr id="106521" name="Line 12"/>
          <p:cNvSpPr>
            <a:spLocks noChangeShapeType="1"/>
          </p:cNvSpPr>
          <p:nvPr/>
        </p:nvSpPr>
        <p:spPr bwMode="auto">
          <a:xfrm flipH="1">
            <a:off x="4932363" y="3573463"/>
            <a:ext cx="1079500" cy="431800"/>
          </a:xfrm>
          <a:prstGeom prst="line">
            <a:avLst/>
          </a:prstGeom>
          <a:noFill/>
          <a:ln w="28575">
            <a:solidFill>
              <a:srgbClr val="FF0000"/>
            </a:solidFill>
            <a:round/>
            <a:headEnd/>
            <a:tailEnd type="stealth" w="med" len="med"/>
          </a:ln>
        </p:spPr>
        <p:txBody>
          <a:bodyPr/>
          <a:lstStyle/>
          <a:p>
            <a:endParaRPr lang="en-SG"/>
          </a:p>
        </p:txBody>
      </p:sp>
      <p:sp>
        <p:nvSpPr>
          <p:cNvPr id="106522" name="Text Box 13"/>
          <p:cNvSpPr txBox="1">
            <a:spLocks noChangeArrowheads="1"/>
          </p:cNvSpPr>
          <p:nvPr/>
        </p:nvSpPr>
        <p:spPr bwMode="auto">
          <a:xfrm>
            <a:off x="5148263" y="3429000"/>
            <a:ext cx="560387"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graphicFrame>
        <p:nvGraphicFramePr>
          <p:cNvPr id="106510" name="Object 4"/>
          <p:cNvGraphicFramePr>
            <a:graphicFrameLocks noGrp="1" noChangeAspect="1"/>
          </p:cNvGraphicFramePr>
          <p:nvPr>
            <p:ph sz="half" idx="2"/>
          </p:nvPr>
        </p:nvGraphicFramePr>
        <p:xfrm>
          <a:off x="0" y="3573463"/>
          <a:ext cx="3851275" cy="2376487"/>
        </p:xfrm>
        <a:graphic>
          <a:graphicData uri="http://schemas.openxmlformats.org/presentationml/2006/ole">
            <mc:AlternateContent xmlns:mc="http://schemas.openxmlformats.org/markup-compatibility/2006">
              <mc:Choice xmlns:v="urn:schemas-microsoft-com:vml" Requires="v">
                <p:oleObj spid="_x0000_s44064" name="Picture" r:id="rId4" imgW="7315200" imgH="3657600" progId="Word.Picture.8">
                  <p:embed/>
                </p:oleObj>
              </mc:Choice>
              <mc:Fallback>
                <p:oleObj name="Picture" r:id="rId4" imgW="7315200" imgH="3657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73463"/>
                        <a:ext cx="385127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523" name="Text Box 15"/>
          <p:cNvSpPr txBox="1">
            <a:spLocks noChangeArrowheads="1"/>
          </p:cNvSpPr>
          <p:nvPr/>
        </p:nvSpPr>
        <p:spPr bwMode="auto">
          <a:xfrm>
            <a:off x="3651250" y="4076700"/>
            <a:ext cx="920750"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D=10</a:t>
            </a:r>
          </a:p>
        </p:txBody>
      </p:sp>
      <p:sp>
        <p:nvSpPr>
          <p:cNvPr id="106524" name="Line 16"/>
          <p:cNvSpPr>
            <a:spLocks noChangeShapeType="1"/>
          </p:cNvSpPr>
          <p:nvPr/>
        </p:nvSpPr>
        <p:spPr bwMode="auto">
          <a:xfrm>
            <a:off x="4787900" y="4365625"/>
            <a:ext cx="431800" cy="863600"/>
          </a:xfrm>
          <a:prstGeom prst="line">
            <a:avLst/>
          </a:prstGeom>
          <a:noFill/>
          <a:ln w="28575">
            <a:solidFill>
              <a:srgbClr val="FF0000"/>
            </a:solidFill>
            <a:round/>
            <a:headEnd/>
            <a:tailEnd type="triangle" w="med" len="med"/>
          </a:ln>
        </p:spPr>
        <p:txBody>
          <a:bodyPr/>
          <a:lstStyle/>
          <a:p>
            <a:endParaRPr lang="en-SG"/>
          </a:p>
        </p:txBody>
      </p:sp>
      <p:sp>
        <p:nvSpPr>
          <p:cNvPr id="106525" name="Text Box 17"/>
          <p:cNvSpPr txBox="1">
            <a:spLocks noChangeArrowheads="1"/>
          </p:cNvSpPr>
          <p:nvPr/>
        </p:nvSpPr>
        <p:spPr bwMode="auto">
          <a:xfrm>
            <a:off x="4587875" y="4646613"/>
            <a:ext cx="560388"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sp>
        <p:nvSpPr>
          <p:cNvPr id="106526" name="Text Box 18"/>
          <p:cNvSpPr txBox="1">
            <a:spLocks noChangeArrowheads="1"/>
          </p:cNvSpPr>
          <p:nvPr/>
        </p:nvSpPr>
        <p:spPr bwMode="auto">
          <a:xfrm>
            <a:off x="4514850" y="5516563"/>
            <a:ext cx="920750"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D=20</a:t>
            </a:r>
          </a:p>
        </p:txBody>
      </p:sp>
      <p:sp>
        <p:nvSpPr>
          <p:cNvPr id="106527" name="Line 19"/>
          <p:cNvSpPr>
            <a:spLocks noChangeShapeType="1"/>
          </p:cNvSpPr>
          <p:nvPr/>
        </p:nvSpPr>
        <p:spPr bwMode="auto">
          <a:xfrm>
            <a:off x="6372225" y="3716338"/>
            <a:ext cx="504825" cy="1441450"/>
          </a:xfrm>
          <a:prstGeom prst="line">
            <a:avLst/>
          </a:prstGeom>
          <a:noFill/>
          <a:ln w="28575">
            <a:solidFill>
              <a:srgbClr val="FF0000"/>
            </a:solidFill>
            <a:round/>
            <a:headEnd/>
            <a:tailEnd type="stealth" w="med" len="med"/>
          </a:ln>
        </p:spPr>
        <p:txBody>
          <a:bodyPr/>
          <a:lstStyle/>
          <a:p>
            <a:endParaRPr lang="en-SG"/>
          </a:p>
        </p:txBody>
      </p:sp>
      <p:sp>
        <p:nvSpPr>
          <p:cNvPr id="106528" name="Text Box 20"/>
          <p:cNvSpPr txBox="1">
            <a:spLocks noChangeArrowheads="1"/>
          </p:cNvSpPr>
          <p:nvPr/>
        </p:nvSpPr>
        <p:spPr bwMode="auto">
          <a:xfrm>
            <a:off x="6516688" y="4005263"/>
            <a:ext cx="560387"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30</a:t>
            </a:r>
          </a:p>
        </p:txBody>
      </p:sp>
      <p:sp>
        <p:nvSpPr>
          <p:cNvPr id="106529" name="Line 21"/>
          <p:cNvSpPr>
            <a:spLocks noChangeShapeType="1"/>
          </p:cNvSpPr>
          <p:nvPr/>
        </p:nvSpPr>
        <p:spPr bwMode="auto">
          <a:xfrm flipV="1">
            <a:off x="5580063" y="4221163"/>
            <a:ext cx="1944687" cy="1008062"/>
          </a:xfrm>
          <a:prstGeom prst="line">
            <a:avLst/>
          </a:prstGeom>
          <a:noFill/>
          <a:ln w="28575">
            <a:solidFill>
              <a:srgbClr val="003300"/>
            </a:solidFill>
            <a:round/>
            <a:headEnd/>
            <a:tailEnd type="stealth" w="med" len="med"/>
          </a:ln>
        </p:spPr>
        <p:txBody>
          <a:bodyPr/>
          <a:lstStyle/>
          <a:p>
            <a:endParaRPr lang="en-SG"/>
          </a:p>
        </p:txBody>
      </p:sp>
      <p:sp>
        <p:nvSpPr>
          <p:cNvPr id="106530" name="Text Box 22"/>
          <p:cNvSpPr txBox="1">
            <a:spLocks noChangeArrowheads="1"/>
          </p:cNvSpPr>
          <p:nvPr/>
        </p:nvSpPr>
        <p:spPr bwMode="auto">
          <a:xfrm>
            <a:off x="5867400" y="4581525"/>
            <a:ext cx="560388" cy="366713"/>
          </a:xfrm>
          <a:prstGeom prst="rect">
            <a:avLst/>
          </a:prstGeom>
          <a:noFill/>
          <a:ln w="9525">
            <a:noFill/>
            <a:miter lim="800000"/>
            <a:headEnd/>
            <a:tailEnd/>
          </a:ln>
        </p:spPr>
        <p:txBody>
          <a:bodyPr>
            <a:spAutoFit/>
          </a:bodyPr>
          <a:lstStyle/>
          <a:p>
            <a:pPr>
              <a:spcBef>
                <a:spcPct val="50000"/>
              </a:spcBef>
            </a:pPr>
            <a:r>
              <a:rPr lang="en-US" b="1">
                <a:solidFill>
                  <a:srgbClr val="003300"/>
                </a:solidFill>
              </a:rPr>
              <a:t>20</a:t>
            </a:r>
          </a:p>
        </p:txBody>
      </p:sp>
      <p:sp>
        <p:nvSpPr>
          <p:cNvPr id="106531" name="Text Box 23"/>
          <p:cNvSpPr txBox="1">
            <a:spLocks noChangeArrowheads="1"/>
          </p:cNvSpPr>
          <p:nvPr/>
        </p:nvSpPr>
        <p:spPr bwMode="auto">
          <a:xfrm>
            <a:off x="7180263" y="5516563"/>
            <a:ext cx="920750"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D=30</a:t>
            </a:r>
          </a:p>
        </p:txBody>
      </p:sp>
      <p:sp>
        <p:nvSpPr>
          <p:cNvPr id="106532" name="Text Box 24"/>
          <p:cNvSpPr txBox="1">
            <a:spLocks noChangeArrowheads="1"/>
          </p:cNvSpPr>
          <p:nvPr/>
        </p:nvSpPr>
        <p:spPr bwMode="auto">
          <a:xfrm>
            <a:off x="7827963" y="4292600"/>
            <a:ext cx="920750"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D=35</a:t>
            </a:r>
          </a:p>
        </p:txBody>
      </p:sp>
      <p:sp>
        <p:nvSpPr>
          <p:cNvPr id="106533" name="Line 25"/>
          <p:cNvSpPr>
            <a:spLocks noChangeShapeType="1"/>
          </p:cNvSpPr>
          <p:nvPr/>
        </p:nvSpPr>
        <p:spPr bwMode="auto">
          <a:xfrm flipV="1">
            <a:off x="7164388" y="4365625"/>
            <a:ext cx="503237" cy="863600"/>
          </a:xfrm>
          <a:prstGeom prst="line">
            <a:avLst/>
          </a:prstGeom>
          <a:noFill/>
          <a:ln w="28575">
            <a:solidFill>
              <a:srgbClr val="FF0000"/>
            </a:solidFill>
            <a:round/>
            <a:headEnd/>
            <a:tailEnd type="triangle" w="med" len="med"/>
          </a:ln>
        </p:spPr>
        <p:txBody>
          <a:bodyPr/>
          <a:lstStyle/>
          <a:p>
            <a:endParaRPr lang="en-SG"/>
          </a:p>
        </p:txBody>
      </p:sp>
      <p:sp>
        <p:nvSpPr>
          <p:cNvPr id="106534" name="Text Box 26"/>
          <p:cNvSpPr txBox="1">
            <a:spLocks noChangeArrowheads="1"/>
          </p:cNvSpPr>
          <p:nvPr/>
        </p:nvSpPr>
        <p:spPr bwMode="auto">
          <a:xfrm>
            <a:off x="7235825" y="4718050"/>
            <a:ext cx="576263" cy="366713"/>
          </a:xfrm>
          <a:prstGeom prst="rect">
            <a:avLst/>
          </a:prstGeom>
          <a:noFill/>
          <a:ln w="9525">
            <a:noFill/>
            <a:miter lim="800000"/>
            <a:headEnd/>
            <a:tailEnd/>
          </a:ln>
        </p:spPr>
        <p:txBody>
          <a:bodyPr>
            <a:spAutoFit/>
          </a:bodyPr>
          <a:lstStyle/>
          <a:p>
            <a:pPr algn="ctr">
              <a:spcBef>
                <a:spcPct val="50000"/>
              </a:spcBef>
            </a:pPr>
            <a:r>
              <a:rPr lang="en-US" b="1">
                <a:solidFill>
                  <a:srgbClr val="FF0000"/>
                </a:solidFill>
              </a:rPr>
              <a:t>5</a:t>
            </a:r>
          </a:p>
        </p:txBody>
      </p:sp>
      <p:sp>
        <p:nvSpPr>
          <p:cNvPr id="2" name="Date Placeholder 1"/>
          <p:cNvSpPr>
            <a:spLocks noGrp="1"/>
          </p:cNvSpPr>
          <p:nvPr>
            <p:ph type="dt" sz="half" idx="10"/>
          </p:nvPr>
        </p:nvSpPr>
        <p:spPr/>
        <p:txBody>
          <a:bodyPr/>
          <a:lstStyle/>
          <a:p>
            <a:pPr>
              <a:defRPr/>
            </a:pPr>
            <a:fld id="{7D292C58-B3DB-3442-AFA4-A9D6B5855BC6}"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221B7D0E-233D-4684-99C3-DFACB0172B3B}" type="slidenum">
              <a:rPr lang="en-US" smtClean="0"/>
              <a:pPr>
                <a:defRPr/>
              </a:pPr>
              <a:t>19</a:t>
            </a:fld>
            <a:endParaRPr lang="en-US" dirty="0"/>
          </a:p>
        </p:txBody>
      </p:sp>
    </p:spTree>
    <p:extLst>
      <p:ext uri="{BB962C8B-B14F-4D97-AF65-F5344CB8AC3E}">
        <p14:creationId xmlns:p14="http://schemas.microsoft.com/office/powerpoint/2010/main" val="166712795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wrap="square" lIns="91440" tIns="45720" rIns="91440" bIns="45720" numCol="1" anchorCtr="0" compatLnSpc="1">
            <a:prstTxWarp prst="textNoShape">
              <a:avLst/>
            </a:prstTxWarp>
          </a:bodyPr>
          <a:lstStyle/>
          <a:p>
            <a:pPr eaLnBrk="1" hangingPunct="1">
              <a:defRPr/>
            </a:pPr>
            <a:r>
              <a:rPr smtClean="0">
                <a:effectLst>
                  <a:outerShdw blurRad="38100" dist="38100" dir="2700000" algn="tl">
                    <a:srgbClr val="000000"/>
                  </a:outerShdw>
                </a:effectLst>
              </a:rPr>
              <a:t>Greedy Algorithm</a:t>
            </a:r>
          </a:p>
        </p:txBody>
      </p:sp>
      <p:sp>
        <p:nvSpPr>
          <p:cNvPr id="15363"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5523703-FF84-432C-83D3-88455457D406}" type="slidenum">
              <a:rPr lang="en-US"/>
              <a:pPr fontAlgn="base">
                <a:spcBef>
                  <a:spcPct val="0"/>
                </a:spcBef>
                <a:spcAft>
                  <a:spcPct val="0"/>
                </a:spcAft>
                <a:defRPr/>
              </a:pPr>
              <a:t>2</a:t>
            </a:fld>
            <a:endParaRPr lang="en-US"/>
          </a:p>
        </p:txBody>
      </p:sp>
      <p:sp>
        <p:nvSpPr>
          <p:cNvPr id="15364" name="Footer Placeholder 7"/>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CSCI203 - Algorithms and Data Structures</a:t>
            </a:r>
            <a:endParaRPr lang="en-US"/>
          </a:p>
        </p:txBody>
      </p:sp>
      <p:sp>
        <p:nvSpPr>
          <p:cNvPr id="18436" name="Rectangle 6"/>
          <p:cNvSpPr>
            <a:spLocks noGrp="1" noChangeArrowheads="1"/>
          </p:cNvSpPr>
          <p:nvPr>
            <p:ph type="body" idx="4294967295"/>
          </p:nvPr>
        </p:nvSpPr>
        <p:spPr bwMode="auto">
          <a:xfrm>
            <a:off x="428625" y="1571625"/>
            <a:ext cx="8258175" cy="4600575"/>
          </a:xfrm>
          <a:noFill/>
        </p:spPr>
        <p:txBody>
          <a:bodyPr wrap="square" lIns="91440" tIns="45720" rIns="91440" bIns="45720" numCol="1" anchor="t" anchorCtr="0" compatLnSpc="1">
            <a:prstTxWarp prst="textNoShape">
              <a:avLst/>
            </a:prstTxWarp>
          </a:bodyPr>
          <a:lstStyle/>
          <a:p>
            <a:pPr marL="609600" indent="-609600" eaLnBrk="1" hangingPunct="1"/>
            <a:r>
              <a:rPr lang="en-US" sz="2400" smtClean="0">
                <a:effectLst/>
                <a:latin typeface="Verdana" pitchFamily="34" charset="0"/>
              </a:rPr>
              <a:t>A </a:t>
            </a:r>
            <a:r>
              <a:rPr lang="en-US" sz="2400" smtClean="0">
                <a:solidFill>
                  <a:srgbClr val="A50021"/>
                </a:solidFill>
                <a:effectLst/>
                <a:latin typeface="Verdana" pitchFamily="34" charset="0"/>
              </a:rPr>
              <a:t>greedy algorithm</a:t>
            </a:r>
            <a:r>
              <a:rPr lang="en-US" sz="2400" smtClean="0">
                <a:effectLst/>
                <a:latin typeface="Verdana" pitchFamily="34" charset="0"/>
              </a:rPr>
              <a:t> works in phases. At each phase:</a:t>
            </a:r>
          </a:p>
          <a:p>
            <a:pPr marL="990600" lvl="1" indent="-533400" eaLnBrk="1" hangingPunct="1"/>
            <a:r>
              <a:rPr lang="en-US" smtClean="0">
                <a:effectLst/>
                <a:latin typeface="Verdana" pitchFamily="34" charset="0"/>
              </a:rPr>
              <a:t>You take the best you can get right now, without regard for future consequences</a:t>
            </a:r>
          </a:p>
          <a:p>
            <a:pPr marL="990600" lvl="1" indent="-533400" eaLnBrk="1" hangingPunct="1"/>
            <a:r>
              <a:rPr lang="en-US" smtClean="0">
                <a:effectLst/>
                <a:latin typeface="Verdana" pitchFamily="34" charset="0"/>
              </a:rPr>
              <a:t>You hope that by choosing a </a:t>
            </a:r>
            <a:r>
              <a:rPr lang="en-US" i="1" smtClean="0">
                <a:solidFill>
                  <a:srgbClr val="A50021"/>
                </a:solidFill>
                <a:effectLst/>
                <a:latin typeface="Verdana" pitchFamily="34" charset="0"/>
              </a:rPr>
              <a:t>local</a:t>
            </a:r>
            <a:r>
              <a:rPr lang="en-US" smtClean="0">
                <a:solidFill>
                  <a:srgbClr val="A50021"/>
                </a:solidFill>
                <a:effectLst/>
                <a:latin typeface="Verdana" pitchFamily="34" charset="0"/>
              </a:rPr>
              <a:t> optimum</a:t>
            </a:r>
            <a:r>
              <a:rPr lang="en-US" smtClean="0">
                <a:effectLst/>
                <a:latin typeface="Verdana" pitchFamily="34" charset="0"/>
              </a:rPr>
              <a:t> at each step, you will end up at a </a:t>
            </a:r>
            <a:r>
              <a:rPr lang="en-US" i="1" smtClean="0">
                <a:solidFill>
                  <a:srgbClr val="A50021"/>
                </a:solidFill>
                <a:effectLst/>
                <a:latin typeface="Verdana" pitchFamily="34" charset="0"/>
              </a:rPr>
              <a:t>global</a:t>
            </a:r>
            <a:r>
              <a:rPr lang="en-US" smtClean="0">
                <a:solidFill>
                  <a:srgbClr val="A50021"/>
                </a:solidFill>
                <a:effectLst/>
                <a:latin typeface="Verdana" pitchFamily="34" charset="0"/>
              </a:rPr>
              <a:t> optimum</a:t>
            </a:r>
          </a:p>
        </p:txBody>
      </p:sp>
      <p:sp>
        <p:nvSpPr>
          <p:cNvPr id="2" name="Date Placeholder 1"/>
          <p:cNvSpPr>
            <a:spLocks noGrp="1"/>
          </p:cNvSpPr>
          <p:nvPr>
            <p:ph type="dt" sz="half" idx="10"/>
          </p:nvPr>
        </p:nvSpPr>
        <p:spPr/>
        <p:txBody>
          <a:bodyPr/>
          <a:lstStyle/>
          <a:p>
            <a:fld id="{61BCBD9B-924A-D84F-9B02-73AAA9F11B2D}" type="datetime2">
              <a:rPr lang="en-US" smtClean="0"/>
              <a:t>Wednesday, August 5, 2015</a:t>
            </a:fld>
            <a:endParaRPr lang="en-US" dirty="0"/>
          </a:p>
        </p:txBody>
      </p:sp>
    </p:spTree>
    <p:extLst>
      <p:ext uri="{BB962C8B-B14F-4D97-AF65-F5344CB8AC3E}">
        <p14:creationId xmlns:p14="http://schemas.microsoft.com/office/powerpoint/2010/main" val="222754991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9" name="Rectangle 2"/>
          <p:cNvSpPr>
            <a:spLocks noGrp="1"/>
          </p:cNvSpPr>
          <p:nvPr>
            <p:ph type="title"/>
          </p:nvPr>
        </p:nvSpPr>
        <p:spPr bwMode="auto"/>
        <p:txBody>
          <a:bodyPr wrap="square" lIns="91440" tIns="45720" rIns="91440" bIns="45720" numCol="1" anchorCtr="0" compatLnSpc="1">
            <a:prstTxWarp prst="textNoShape">
              <a:avLst/>
            </a:prstTxWarp>
          </a:bodyPr>
          <a:lstStyle/>
          <a:p>
            <a:r>
              <a:rPr sz="3600" smtClean="0">
                <a:effectLst/>
              </a:rPr>
              <a:t>Dijkstra’s Algorithm – An Example</a:t>
            </a:r>
          </a:p>
        </p:txBody>
      </p:sp>
      <p:sp>
        <p:nvSpPr>
          <p:cNvPr id="108560" name="Rectangle 3"/>
          <p:cNvSpPr>
            <a:spLocks noGrp="1"/>
          </p:cNvSpPr>
          <p:nvPr>
            <p:ph type="body" sz="half" idx="1"/>
          </p:nvPr>
        </p:nvSpPr>
        <p:spPr bwMode="auto">
          <a:xfrm>
            <a:off x="457200" y="1600200"/>
            <a:ext cx="8291513" cy="1612900"/>
          </a:xfrm>
        </p:spPr>
        <p:txBody>
          <a:bodyPr wrap="square" lIns="91440" tIns="45720" rIns="91440" bIns="45720" numCol="1" anchor="t" anchorCtr="0" compatLnSpc="1">
            <a:prstTxWarp prst="textNoShape">
              <a:avLst/>
            </a:prstTxWarp>
          </a:bodyPr>
          <a:lstStyle/>
          <a:p>
            <a:pPr eaLnBrk="1" hangingPunct="1"/>
            <a:r>
              <a:rPr lang="en-US" sz="2400" smtClean="0">
                <a:effectLst/>
                <a:latin typeface="Verdana" pitchFamily="34" charset="0"/>
              </a:rPr>
              <a:t>Dijkstra’s Algorithm: An Example</a:t>
            </a:r>
          </a:p>
          <a:p>
            <a:pPr lvl="1" eaLnBrk="1" hangingPunct="1"/>
            <a:r>
              <a:rPr lang="en-US" smtClean="0">
                <a:effectLst/>
                <a:latin typeface="Verdana" pitchFamily="34" charset="0"/>
              </a:rPr>
              <a:t>Step 3 		</a:t>
            </a:r>
            <a:r>
              <a:rPr lang="en-US" sz="2800" smtClean="0">
                <a:effectLst/>
                <a:latin typeface="Verdana" pitchFamily="34" charset="0"/>
              </a:rPr>
              <a:t>		</a:t>
            </a:r>
          </a:p>
        </p:txBody>
      </p:sp>
      <p:sp>
        <p:nvSpPr>
          <p:cNvPr id="108561" name="Oval 4"/>
          <p:cNvSpPr>
            <a:spLocks noChangeArrowheads="1"/>
          </p:cNvSpPr>
          <p:nvPr/>
        </p:nvSpPr>
        <p:spPr bwMode="auto">
          <a:xfrm>
            <a:off x="6011863" y="32131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1</a:t>
            </a:r>
          </a:p>
        </p:txBody>
      </p:sp>
      <p:sp>
        <p:nvSpPr>
          <p:cNvPr id="108562" name="Text Box 5"/>
          <p:cNvSpPr txBox="1">
            <a:spLocks noChangeArrowheads="1"/>
          </p:cNvSpPr>
          <p:nvPr/>
        </p:nvSpPr>
        <p:spPr bwMode="auto">
          <a:xfrm>
            <a:off x="2916238" y="2133600"/>
            <a:ext cx="3311525" cy="457200"/>
          </a:xfrm>
          <a:prstGeom prst="rect">
            <a:avLst/>
          </a:prstGeom>
          <a:noFill/>
          <a:ln w="9525">
            <a:noFill/>
            <a:miter lim="800000"/>
            <a:headEnd/>
            <a:tailEnd/>
          </a:ln>
        </p:spPr>
        <p:txBody>
          <a:bodyPr>
            <a:spAutoFit/>
          </a:bodyPr>
          <a:lstStyle/>
          <a:p>
            <a:pPr>
              <a:spcBef>
                <a:spcPct val="50000"/>
              </a:spcBef>
            </a:pPr>
            <a:r>
              <a:rPr lang="en-US" sz="2400">
                <a:solidFill>
                  <a:srgbClr val="660066"/>
                </a:solidFill>
                <a:latin typeface="Verdana" pitchFamily="34" charset="0"/>
              </a:rPr>
              <a:t>S = { </a:t>
            </a:r>
            <a:r>
              <a:rPr lang="en-US" sz="2400">
                <a:solidFill>
                  <a:srgbClr val="FF0000"/>
                </a:solidFill>
                <a:latin typeface="Verdana" pitchFamily="34" charset="0"/>
              </a:rPr>
              <a:t>1, 5, 4, 3, 2</a:t>
            </a:r>
            <a:r>
              <a:rPr lang="en-US" sz="2400">
                <a:solidFill>
                  <a:srgbClr val="660066"/>
                </a:solidFill>
                <a:latin typeface="Verdana" pitchFamily="34" charset="0"/>
              </a:rPr>
              <a:t> }</a:t>
            </a:r>
          </a:p>
        </p:txBody>
      </p:sp>
      <p:sp>
        <p:nvSpPr>
          <p:cNvPr id="108563" name="Text Box 6"/>
          <p:cNvSpPr txBox="1">
            <a:spLocks noChangeArrowheads="1"/>
          </p:cNvSpPr>
          <p:nvPr/>
        </p:nvSpPr>
        <p:spPr bwMode="auto">
          <a:xfrm>
            <a:off x="5307013" y="2133600"/>
            <a:ext cx="3441700" cy="457200"/>
          </a:xfrm>
          <a:prstGeom prst="rect">
            <a:avLst/>
          </a:prstGeom>
          <a:noFill/>
          <a:ln w="9525">
            <a:noFill/>
            <a:miter lim="800000"/>
            <a:headEnd/>
            <a:tailEnd/>
          </a:ln>
        </p:spPr>
        <p:txBody>
          <a:bodyPr>
            <a:spAutoFit/>
          </a:bodyPr>
          <a:lstStyle/>
          <a:p>
            <a:pPr lvl="1" algn="ctr">
              <a:spcBef>
                <a:spcPct val="20000"/>
              </a:spcBef>
              <a:buFont typeface="Arial" pitchFamily="34" charset="0"/>
              <a:buNone/>
            </a:pPr>
            <a:r>
              <a:rPr lang="en-US" sz="2400">
                <a:solidFill>
                  <a:srgbClr val="660066"/>
                </a:solidFill>
                <a:latin typeface="Verdana" pitchFamily="34" charset="0"/>
              </a:rPr>
              <a:t>C = {}</a:t>
            </a:r>
            <a:endParaRPr lang="en-US" sz="2400">
              <a:latin typeface="Verdana" pitchFamily="34" charset="0"/>
            </a:endParaRPr>
          </a:p>
        </p:txBody>
      </p:sp>
      <p:sp>
        <p:nvSpPr>
          <p:cNvPr id="108564" name="Oval 7"/>
          <p:cNvSpPr>
            <a:spLocks noChangeArrowheads="1"/>
          </p:cNvSpPr>
          <p:nvPr/>
        </p:nvSpPr>
        <p:spPr bwMode="auto">
          <a:xfrm>
            <a:off x="7523163" y="38623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2</a:t>
            </a:r>
          </a:p>
        </p:txBody>
      </p:sp>
      <p:sp>
        <p:nvSpPr>
          <p:cNvPr id="108565" name="Oval 8"/>
          <p:cNvSpPr>
            <a:spLocks noChangeArrowheads="1"/>
          </p:cNvSpPr>
          <p:nvPr/>
        </p:nvSpPr>
        <p:spPr bwMode="auto">
          <a:xfrm>
            <a:off x="6731000" y="51577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3</a:t>
            </a:r>
          </a:p>
        </p:txBody>
      </p:sp>
      <p:sp>
        <p:nvSpPr>
          <p:cNvPr id="108566" name="Oval 9"/>
          <p:cNvSpPr>
            <a:spLocks noChangeArrowheads="1"/>
          </p:cNvSpPr>
          <p:nvPr/>
        </p:nvSpPr>
        <p:spPr bwMode="auto">
          <a:xfrm>
            <a:off x="5146675" y="5157788"/>
            <a:ext cx="504825" cy="503237"/>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4</a:t>
            </a:r>
          </a:p>
        </p:txBody>
      </p:sp>
      <p:sp>
        <p:nvSpPr>
          <p:cNvPr id="108567" name="Oval 10"/>
          <p:cNvSpPr>
            <a:spLocks noChangeArrowheads="1"/>
          </p:cNvSpPr>
          <p:nvPr/>
        </p:nvSpPr>
        <p:spPr bwMode="auto">
          <a:xfrm>
            <a:off x="4427538" y="3860800"/>
            <a:ext cx="504825" cy="503238"/>
          </a:xfrm>
          <a:prstGeom prst="ellipse">
            <a:avLst/>
          </a:prstGeom>
          <a:noFill/>
          <a:ln w="28575">
            <a:solidFill>
              <a:srgbClr val="FF0000"/>
            </a:solidFill>
            <a:round/>
            <a:headEnd/>
            <a:tailEnd/>
          </a:ln>
        </p:spPr>
        <p:txBody>
          <a:bodyPr wrap="none" anchor="ctr"/>
          <a:lstStyle/>
          <a:p>
            <a:pPr algn="ctr"/>
            <a:r>
              <a:rPr lang="en-US" b="1">
                <a:solidFill>
                  <a:srgbClr val="FF0000"/>
                </a:solidFill>
                <a:latin typeface="Verdana" pitchFamily="34" charset="0"/>
              </a:rPr>
              <a:t>5</a:t>
            </a:r>
          </a:p>
        </p:txBody>
      </p:sp>
      <p:sp>
        <p:nvSpPr>
          <p:cNvPr id="108568" name="Text Box 11"/>
          <p:cNvSpPr txBox="1">
            <a:spLocks noChangeArrowheads="1"/>
          </p:cNvSpPr>
          <p:nvPr/>
        </p:nvSpPr>
        <p:spPr bwMode="auto">
          <a:xfrm>
            <a:off x="2411413" y="2708275"/>
            <a:ext cx="4752975" cy="457200"/>
          </a:xfrm>
          <a:prstGeom prst="rect">
            <a:avLst/>
          </a:prstGeom>
          <a:noFill/>
          <a:ln w="9525">
            <a:noFill/>
            <a:miter lim="800000"/>
            <a:headEnd/>
            <a:tailEnd/>
          </a:ln>
        </p:spPr>
        <p:txBody>
          <a:bodyPr>
            <a:spAutoFit/>
          </a:bodyPr>
          <a:lstStyle/>
          <a:p>
            <a:pPr lvl="1">
              <a:spcBef>
                <a:spcPct val="20000"/>
              </a:spcBef>
              <a:buFont typeface="Arial" pitchFamily="34" charset="0"/>
              <a:buNone/>
            </a:pPr>
            <a:r>
              <a:rPr lang="en-US" sz="2400">
                <a:solidFill>
                  <a:srgbClr val="660066"/>
                </a:solidFill>
                <a:latin typeface="Verdana" pitchFamily="34" charset="0"/>
              </a:rPr>
              <a:t>D = [</a:t>
            </a:r>
            <a:r>
              <a:rPr lang="en-US" sz="2400" b="1">
                <a:solidFill>
                  <a:srgbClr val="800000"/>
                </a:solidFill>
                <a:latin typeface="Verdana" pitchFamily="34" charset="0"/>
              </a:rPr>
              <a:t>35</a:t>
            </a:r>
            <a:r>
              <a:rPr lang="en-US" sz="2400">
                <a:solidFill>
                  <a:srgbClr val="660066"/>
                </a:solidFill>
                <a:latin typeface="Verdana" pitchFamily="34" charset="0"/>
              </a:rPr>
              <a:t>, </a:t>
            </a:r>
            <a:r>
              <a:rPr lang="en-US" sz="2400" b="1">
                <a:solidFill>
                  <a:srgbClr val="800000"/>
                </a:solidFill>
                <a:latin typeface="Verdana" pitchFamily="34" charset="0"/>
              </a:rPr>
              <a:t>30</a:t>
            </a:r>
            <a:r>
              <a:rPr lang="en-US" sz="2400">
                <a:solidFill>
                  <a:srgbClr val="660066"/>
                </a:solidFill>
                <a:latin typeface="Verdana" pitchFamily="34" charset="0"/>
              </a:rPr>
              <a:t>, </a:t>
            </a:r>
            <a:r>
              <a:rPr lang="en-US" sz="2400" b="1">
                <a:solidFill>
                  <a:srgbClr val="800000"/>
                </a:solidFill>
                <a:latin typeface="Verdana" pitchFamily="34" charset="0"/>
              </a:rPr>
              <a:t>20</a:t>
            </a:r>
            <a:r>
              <a:rPr lang="en-US" sz="2400">
                <a:solidFill>
                  <a:srgbClr val="660066"/>
                </a:solidFill>
                <a:latin typeface="Verdana" pitchFamily="34" charset="0"/>
              </a:rPr>
              <a:t>, </a:t>
            </a:r>
            <a:r>
              <a:rPr lang="en-US" sz="2400" b="1">
                <a:solidFill>
                  <a:srgbClr val="800000"/>
                </a:solidFill>
                <a:latin typeface="Verdana" pitchFamily="34" charset="0"/>
              </a:rPr>
              <a:t>10</a:t>
            </a:r>
            <a:r>
              <a:rPr lang="en-US" sz="2400">
                <a:solidFill>
                  <a:srgbClr val="660066"/>
                </a:solidFill>
                <a:latin typeface="Verdana" pitchFamily="34" charset="0"/>
              </a:rPr>
              <a:t>]</a:t>
            </a:r>
            <a:endParaRPr lang="en-US" sz="2400">
              <a:latin typeface="Verdana" pitchFamily="34" charset="0"/>
            </a:endParaRPr>
          </a:p>
        </p:txBody>
      </p:sp>
      <p:sp>
        <p:nvSpPr>
          <p:cNvPr id="108569" name="Line 12"/>
          <p:cNvSpPr>
            <a:spLocks noChangeShapeType="1"/>
          </p:cNvSpPr>
          <p:nvPr/>
        </p:nvSpPr>
        <p:spPr bwMode="auto">
          <a:xfrm flipH="1">
            <a:off x="4932363" y="3573463"/>
            <a:ext cx="1079500" cy="431800"/>
          </a:xfrm>
          <a:prstGeom prst="line">
            <a:avLst/>
          </a:prstGeom>
          <a:noFill/>
          <a:ln w="28575">
            <a:solidFill>
              <a:srgbClr val="FF0000"/>
            </a:solidFill>
            <a:round/>
            <a:headEnd/>
            <a:tailEnd type="stealth" w="med" len="med"/>
          </a:ln>
        </p:spPr>
        <p:txBody>
          <a:bodyPr/>
          <a:lstStyle/>
          <a:p>
            <a:endParaRPr lang="en-SG"/>
          </a:p>
        </p:txBody>
      </p:sp>
      <p:sp>
        <p:nvSpPr>
          <p:cNvPr id="108570" name="Text Box 13"/>
          <p:cNvSpPr txBox="1">
            <a:spLocks noChangeArrowheads="1"/>
          </p:cNvSpPr>
          <p:nvPr/>
        </p:nvSpPr>
        <p:spPr bwMode="auto">
          <a:xfrm>
            <a:off x="5148263" y="3429000"/>
            <a:ext cx="560387"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graphicFrame>
        <p:nvGraphicFramePr>
          <p:cNvPr id="108558" name="Object 4"/>
          <p:cNvGraphicFramePr>
            <a:graphicFrameLocks noGrp="1" noChangeAspect="1"/>
          </p:cNvGraphicFramePr>
          <p:nvPr>
            <p:ph sz="half" idx="2"/>
          </p:nvPr>
        </p:nvGraphicFramePr>
        <p:xfrm>
          <a:off x="0" y="3573463"/>
          <a:ext cx="3851275" cy="2376487"/>
        </p:xfrm>
        <a:graphic>
          <a:graphicData uri="http://schemas.openxmlformats.org/presentationml/2006/ole">
            <mc:AlternateContent xmlns:mc="http://schemas.openxmlformats.org/markup-compatibility/2006">
              <mc:Choice xmlns:v="urn:schemas-microsoft-com:vml" Requires="v">
                <p:oleObj spid="_x0000_s45088" name="Picture" r:id="rId4" imgW="7315200" imgH="3657600" progId="Word.Picture.8">
                  <p:embed/>
                </p:oleObj>
              </mc:Choice>
              <mc:Fallback>
                <p:oleObj name="Picture" r:id="rId4" imgW="7315200" imgH="3657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73463"/>
                        <a:ext cx="385127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71" name="Text Box 15"/>
          <p:cNvSpPr txBox="1">
            <a:spLocks noChangeArrowheads="1"/>
          </p:cNvSpPr>
          <p:nvPr/>
        </p:nvSpPr>
        <p:spPr bwMode="auto">
          <a:xfrm>
            <a:off x="3651250" y="4076700"/>
            <a:ext cx="920750"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D=10</a:t>
            </a:r>
          </a:p>
        </p:txBody>
      </p:sp>
      <p:sp>
        <p:nvSpPr>
          <p:cNvPr id="108572" name="Line 16"/>
          <p:cNvSpPr>
            <a:spLocks noChangeShapeType="1"/>
          </p:cNvSpPr>
          <p:nvPr/>
        </p:nvSpPr>
        <p:spPr bwMode="auto">
          <a:xfrm>
            <a:off x="4787900" y="4365625"/>
            <a:ext cx="431800" cy="863600"/>
          </a:xfrm>
          <a:prstGeom prst="line">
            <a:avLst/>
          </a:prstGeom>
          <a:noFill/>
          <a:ln w="28575">
            <a:solidFill>
              <a:srgbClr val="FF0000"/>
            </a:solidFill>
            <a:round/>
            <a:headEnd/>
            <a:tailEnd type="triangle" w="med" len="med"/>
          </a:ln>
        </p:spPr>
        <p:txBody>
          <a:bodyPr/>
          <a:lstStyle/>
          <a:p>
            <a:endParaRPr lang="en-SG"/>
          </a:p>
        </p:txBody>
      </p:sp>
      <p:sp>
        <p:nvSpPr>
          <p:cNvPr id="108573" name="Text Box 17"/>
          <p:cNvSpPr txBox="1">
            <a:spLocks noChangeArrowheads="1"/>
          </p:cNvSpPr>
          <p:nvPr/>
        </p:nvSpPr>
        <p:spPr bwMode="auto">
          <a:xfrm>
            <a:off x="4587875" y="4646613"/>
            <a:ext cx="560388"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10</a:t>
            </a:r>
          </a:p>
        </p:txBody>
      </p:sp>
      <p:sp>
        <p:nvSpPr>
          <p:cNvPr id="108574" name="Text Box 18"/>
          <p:cNvSpPr txBox="1">
            <a:spLocks noChangeArrowheads="1"/>
          </p:cNvSpPr>
          <p:nvPr/>
        </p:nvSpPr>
        <p:spPr bwMode="auto">
          <a:xfrm>
            <a:off x="4514850" y="5516563"/>
            <a:ext cx="920750"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D=20</a:t>
            </a:r>
          </a:p>
        </p:txBody>
      </p:sp>
      <p:sp>
        <p:nvSpPr>
          <p:cNvPr id="108575" name="Line 19"/>
          <p:cNvSpPr>
            <a:spLocks noChangeShapeType="1"/>
          </p:cNvSpPr>
          <p:nvPr/>
        </p:nvSpPr>
        <p:spPr bwMode="auto">
          <a:xfrm>
            <a:off x="6372225" y="3716338"/>
            <a:ext cx="504825" cy="1441450"/>
          </a:xfrm>
          <a:prstGeom prst="line">
            <a:avLst/>
          </a:prstGeom>
          <a:noFill/>
          <a:ln w="28575">
            <a:solidFill>
              <a:srgbClr val="FF0000"/>
            </a:solidFill>
            <a:round/>
            <a:headEnd/>
            <a:tailEnd type="stealth" w="med" len="med"/>
          </a:ln>
        </p:spPr>
        <p:txBody>
          <a:bodyPr/>
          <a:lstStyle/>
          <a:p>
            <a:endParaRPr lang="en-SG"/>
          </a:p>
        </p:txBody>
      </p:sp>
      <p:sp>
        <p:nvSpPr>
          <p:cNvPr id="108576" name="Text Box 20"/>
          <p:cNvSpPr txBox="1">
            <a:spLocks noChangeArrowheads="1"/>
          </p:cNvSpPr>
          <p:nvPr/>
        </p:nvSpPr>
        <p:spPr bwMode="auto">
          <a:xfrm>
            <a:off x="6516688" y="4005263"/>
            <a:ext cx="560387"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30</a:t>
            </a:r>
          </a:p>
        </p:txBody>
      </p:sp>
      <p:sp>
        <p:nvSpPr>
          <p:cNvPr id="108577" name="Text Box 23"/>
          <p:cNvSpPr txBox="1">
            <a:spLocks noChangeArrowheads="1"/>
          </p:cNvSpPr>
          <p:nvPr/>
        </p:nvSpPr>
        <p:spPr bwMode="auto">
          <a:xfrm>
            <a:off x="7180263" y="5516563"/>
            <a:ext cx="920750"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D=30</a:t>
            </a:r>
          </a:p>
        </p:txBody>
      </p:sp>
      <p:sp>
        <p:nvSpPr>
          <p:cNvPr id="108578" name="Text Box 24"/>
          <p:cNvSpPr txBox="1">
            <a:spLocks noChangeArrowheads="1"/>
          </p:cNvSpPr>
          <p:nvPr/>
        </p:nvSpPr>
        <p:spPr bwMode="auto">
          <a:xfrm>
            <a:off x="7827963" y="4292600"/>
            <a:ext cx="920750"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D=35</a:t>
            </a:r>
          </a:p>
        </p:txBody>
      </p:sp>
      <p:sp>
        <p:nvSpPr>
          <p:cNvPr id="108579" name="Line 25"/>
          <p:cNvSpPr>
            <a:spLocks noChangeShapeType="1"/>
          </p:cNvSpPr>
          <p:nvPr/>
        </p:nvSpPr>
        <p:spPr bwMode="auto">
          <a:xfrm flipV="1">
            <a:off x="7164388" y="4365625"/>
            <a:ext cx="503237" cy="863600"/>
          </a:xfrm>
          <a:prstGeom prst="line">
            <a:avLst/>
          </a:prstGeom>
          <a:noFill/>
          <a:ln w="28575">
            <a:solidFill>
              <a:srgbClr val="FF0000"/>
            </a:solidFill>
            <a:round/>
            <a:headEnd/>
            <a:tailEnd type="triangle" w="med" len="med"/>
          </a:ln>
        </p:spPr>
        <p:txBody>
          <a:bodyPr/>
          <a:lstStyle/>
          <a:p>
            <a:endParaRPr lang="en-SG"/>
          </a:p>
        </p:txBody>
      </p:sp>
      <p:sp>
        <p:nvSpPr>
          <p:cNvPr id="108580" name="Text Box 26"/>
          <p:cNvSpPr txBox="1">
            <a:spLocks noChangeArrowheads="1"/>
          </p:cNvSpPr>
          <p:nvPr/>
        </p:nvSpPr>
        <p:spPr bwMode="auto">
          <a:xfrm>
            <a:off x="7235825" y="4718050"/>
            <a:ext cx="576263" cy="366713"/>
          </a:xfrm>
          <a:prstGeom prst="rect">
            <a:avLst/>
          </a:prstGeom>
          <a:noFill/>
          <a:ln w="9525">
            <a:noFill/>
            <a:miter lim="800000"/>
            <a:headEnd/>
            <a:tailEnd/>
          </a:ln>
        </p:spPr>
        <p:txBody>
          <a:bodyPr>
            <a:spAutoFit/>
          </a:bodyPr>
          <a:lstStyle/>
          <a:p>
            <a:pPr algn="ctr">
              <a:spcBef>
                <a:spcPct val="50000"/>
              </a:spcBef>
            </a:pPr>
            <a:r>
              <a:rPr lang="en-US" b="1">
                <a:solidFill>
                  <a:srgbClr val="FF0000"/>
                </a:solidFill>
              </a:rPr>
              <a:t>5</a:t>
            </a:r>
          </a:p>
        </p:txBody>
      </p:sp>
      <p:sp>
        <p:nvSpPr>
          <p:cNvPr id="108581" name="Text Box 27"/>
          <p:cNvSpPr txBox="1">
            <a:spLocks noChangeArrowheads="1"/>
          </p:cNvSpPr>
          <p:nvPr/>
        </p:nvSpPr>
        <p:spPr bwMode="auto">
          <a:xfrm>
            <a:off x="2700338" y="5911850"/>
            <a:ext cx="2071687" cy="396875"/>
          </a:xfrm>
          <a:prstGeom prst="rect">
            <a:avLst/>
          </a:prstGeom>
          <a:noFill/>
          <a:ln w="9525">
            <a:noFill/>
            <a:miter lim="800000"/>
            <a:headEnd/>
            <a:tailEnd/>
          </a:ln>
        </p:spPr>
        <p:txBody>
          <a:bodyPr>
            <a:spAutoFit/>
          </a:bodyPr>
          <a:lstStyle/>
          <a:p>
            <a:pPr>
              <a:spcBef>
                <a:spcPct val="50000"/>
              </a:spcBef>
            </a:pPr>
            <a:r>
              <a:rPr lang="en-US" sz="2000">
                <a:solidFill>
                  <a:srgbClr val="660066"/>
                </a:solidFill>
                <a:latin typeface="Verdana" pitchFamily="34" charset="0"/>
              </a:rPr>
              <a:t>End of Step 3</a:t>
            </a:r>
          </a:p>
        </p:txBody>
      </p:sp>
      <p:sp>
        <p:nvSpPr>
          <p:cNvPr id="2" name="Date Placeholder 1"/>
          <p:cNvSpPr>
            <a:spLocks noGrp="1"/>
          </p:cNvSpPr>
          <p:nvPr>
            <p:ph type="dt" sz="half" idx="10"/>
          </p:nvPr>
        </p:nvSpPr>
        <p:spPr/>
        <p:txBody>
          <a:bodyPr/>
          <a:lstStyle/>
          <a:p>
            <a:pPr>
              <a:defRPr/>
            </a:pPr>
            <a:fld id="{4ECBDF41-066D-6F4D-8C10-6B4F30E2DCA5}"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221B7D0E-233D-4684-99C3-DFACB0172B3B}" type="slidenum">
              <a:rPr lang="en-US" smtClean="0"/>
              <a:pPr>
                <a:defRPr/>
              </a:pPr>
              <a:t>20</a:t>
            </a:fld>
            <a:endParaRPr lang="en-US" dirty="0"/>
          </a:p>
        </p:txBody>
      </p:sp>
    </p:spTree>
    <p:extLst>
      <p:ext uri="{BB962C8B-B14F-4D97-AF65-F5344CB8AC3E}">
        <p14:creationId xmlns:p14="http://schemas.microsoft.com/office/powerpoint/2010/main" val="128600757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3"/>
          <p:cNvSpPr>
            <a:spLocks noChangeArrowheads="1"/>
          </p:cNvSpPr>
          <p:nvPr/>
        </p:nvSpPr>
        <p:spPr bwMode="auto">
          <a:xfrm>
            <a:off x="457200" y="1628775"/>
            <a:ext cx="8229600" cy="4525963"/>
          </a:xfrm>
          <a:prstGeom prst="rect">
            <a:avLst/>
          </a:prstGeom>
          <a:noFill/>
          <a:ln w="9525">
            <a:noFill/>
            <a:miter lim="800000"/>
            <a:headEnd/>
            <a:tailEnd/>
          </a:ln>
        </p:spPr>
        <p:txBody>
          <a:bodyPr/>
          <a:lstStyle/>
          <a:p>
            <a:pPr marL="342900" indent="-342900">
              <a:spcBef>
                <a:spcPct val="20000"/>
              </a:spcBef>
              <a:spcAft>
                <a:spcPts val="400"/>
              </a:spcAft>
              <a:buFont typeface="Arial" pitchFamily="34" charset="0"/>
              <a:buChar char="•"/>
            </a:pPr>
            <a:r>
              <a:rPr lang="en-US" sz="2200" dirty="0" err="1">
                <a:solidFill>
                  <a:srgbClr val="660066"/>
                </a:solidFill>
                <a:latin typeface="Segoe Condensed"/>
              </a:rPr>
              <a:t>Dijkstra’s</a:t>
            </a:r>
            <a:r>
              <a:rPr lang="en-US" sz="2200" dirty="0">
                <a:solidFill>
                  <a:srgbClr val="660066"/>
                </a:solidFill>
                <a:latin typeface="Segoe Condensed"/>
              </a:rPr>
              <a:t> Algorithm</a:t>
            </a:r>
          </a:p>
          <a:p>
            <a:pPr marL="742950" lvl="1" indent="-285750">
              <a:spcBef>
                <a:spcPct val="20000"/>
              </a:spcBef>
              <a:buFont typeface="Arial" pitchFamily="34" charset="0"/>
              <a:buChar char="–"/>
            </a:pPr>
            <a:r>
              <a:rPr lang="en-US" sz="2200" dirty="0">
                <a:solidFill>
                  <a:srgbClr val="660066"/>
                </a:solidFill>
                <a:latin typeface="Segoe Condensed"/>
              </a:rPr>
              <a:t>Function </a:t>
            </a:r>
            <a:r>
              <a:rPr lang="en-US" sz="2200" dirty="0" err="1">
                <a:solidFill>
                  <a:srgbClr val="660066"/>
                </a:solidFill>
                <a:latin typeface="Segoe Condensed"/>
              </a:rPr>
              <a:t>Dijkstra</a:t>
            </a:r>
            <a:r>
              <a:rPr lang="en-US" sz="2200" dirty="0">
                <a:solidFill>
                  <a:srgbClr val="660066"/>
                </a:solidFill>
                <a:latin typeface="Segoe Condensed"/>
              </a:rPr>
              <a:t>(L[1..n, 1..n]): array [2..n]</a:t>
            </a:r>
            <a:br>
              <a:rPr lang="en-US" sz="2200" dirty="0">
                <a:solidFill>
                  <a:srgbClr val="660066"/>
                </a:solidFill>
                <a:latin typeface="Segoe Condensed"/>
              </a:rPr>
            </a:br>
            <a:r>
              <a:rPr lang="en-US" sz="2200" dirty="0">
                <a:solidFill>
                  <a:srgbClr val="660066"/>
                </a:solidFill>
                <a:latin typeface="Segoe Condensed"/>
              </a:rPr>
              <a:t>    </a:t>
            </a:r>
            <a:r>
              <a:rPr lang="en-US" sz="2200" dirty="0">
                <a:solidFill>
                  <a:schemeClr val="hlink"/>
                </a:solidFill>
                <a:latin typeface="Segoe Condensed"/>
              </a:rPr>
              <a:t>array D[2..n]</a:t>
            </a:r>
            <a:br>
              <a:rPr lang="en-US" sz="2200" dirty="0">
                <a:solidFill>
                  <a:schemeClr val="hlink"/>
                </a:solidFill>
                <a:latin typeface="Segoe Condensed"/>
              </a:rPr>
            </a:br>
            <a:r>
              <a:rPr lang="en-US" sz="2200" dirty="0">
                <a:solidFill>
                  <a:schemeClr val="hlink"/>
                </a:solidFill>
                <a:latin typeface="Segoe Condensed"/>
              </a:rPr>
              <a:t>    C = {2, 3, …, n}</a:t>
            </a:r>
            <a:br>
              <a:rPr lang="en-US" sz="2200" dirty="0">
                <a:solidFill>
                  <a:schemeClr val="hlink"/>
                </a:solidFill>
                <a:latin typeface="Segoe Condensed"/>
              </a:rPr>
            </a:br>
            <a:r>
              <a:rPr lang="en-US" sz="2200" dirty="0">
                <a:solidFill>
                  <a:schemeClr val="hlink"/>
                </a:solidFill>
                <a:latin typeface="Segoe Condensed"/>
              </a:rPr>
              <a:t>    for </a:t>
            </a:r>
            <a:r>
              <a:rPr lang="en-US" sz="2200" dirty="0" err="1">
                <a:solidFill>
                  <a:schemeClr val="hlink"/>
                </a:solidFill>
                <a:latin typeface="Segoe Condensed"/>
              </a:rPr>
              <a:t>i</a:t>
            </a:r>
            <a:r>
              <a:rPr lang="en-US" sz="2200" dirty="0">
                <a:solidFill>
                  <a:schemeClr val="hlink"/>
                </a:solidFill>
                <a:latin typeface="Segoe Condensed"/>
              </a:rPr>
              <a:t> = 2 to n do</a:t>
            </a:r>
            <a:br>
              <a:rPr lang="en-US" sz="2200" dirty="0">
                <a:solidFill>
                  <a:schemeClr val="hlink"/>
                </a:solidFill>
                <a:latin typeface="Segoe Condensed"/>
              </a:rPr>
            </a:br>
            <a:r>
              <a:rPr lang="en-US" sz="2200" dirty="0">
                <a:solidFill>
                  <a:schemeClr val="hlink"/>
                </a:solidFill>
                <a:latin typeface="Segoe Condensed"/>
              </a:rPr>
              <a:t>        D[</a:t>
            </a:r>
            <a:r>
              <a:rPr lang="en-US" sz="2200" dirty="0" err="1">
                <a:solidFill>
                  <a:schemeClr val="hlink"/>
                </a:solidFill>
                <a:latin typeface="Segoe Condensed"/>
              </a:rPr>
              <a:t>i</a:t>
            </a:r>
            <a:r>
              <a:rPr lang="en-US" sz="2200" dirty="0">
                <a:solidFill>
                  <a:schemeClr val="hlink"/>
                </a:solidFill>
                <a:latin typeface="Segoe Condensed"/>
              </a:rPr>
              <a:t>] = L[1, </a:t>
            </a:r>
            <a:r>
              <a:rPr lang="en-US" sz="2200" dirty="0" err="1">
                <a:solidFill>
                  <a:schemeClr val="hlink"/>
                </a:solidFill>
                <a:latin typeface="Segoe Condensed"/>
              </a:rPr>
              <a:t>i</a:t>
            </a:r>
            <a:r>
              <a:rPr lang="en-US" sz="2200" dirty="0">
                <a:solidFill>
                  <a:schemeClr val="hlink"/>
                </a:solidFill>
                <a:latin typeface="Segoe Condensed"/>
              </a:rPr>
              <a:t>]</a:t>
            </a:r>
            <a:r>
              <a:rPr lang="en-US" sz="2200" dirty="0">
                <a:solidFill>
                  <a:srgbClr val="660066"/>
                </a:solidFill>
                <a:latin typeface="Segoe Condensed"/>
              </a:rPr>
              <a:t>	</a:t>
            </a:r>
            <a:br>
              <a:rPr lang="en-US" sz="2200" dirty="0">
                <a:solidFill>
                  <a:srgbClr val="660066"/>
                </a:solidFill>
                <a:latin typeface="Segoe Condensed"/>
              </a:rPr>
            </a:br>
            <a:r>
              <a:rPr lang="en-US" sz="2200" dirty="0">
                <a:solidFill>
                  <a:srgbClr val="660066"/>
                </a:solidFill>
                <a:latin typeface="Segoe Condensed"/>
              </a:rPr>
              <a:t> </a:t>
            </a:r>
            <a:endParaRPr lang="en-US" sz="2200" dirty="0" smtClean="0">
              <a:solidFill>
                <a:srgbClr val="660066"/>
              </a:solidFill>
              <a:latin typeface="Segoe Condensed"/>
            </a:endParaRPr>
          </a:p>
          <a:p>
            <a:pPr marL="742950" lvl="1" indent="-285750">
              <a:spcBef>
                <a:spcPct val="20000"/>
              </a:spcBef>
              <a:buFont typeface="Arial" pitchFamily="34" charset="0"/>
              <a:buChar char="–"/>
            </a:pPr>
            <a:endParaRPr lang="en-US" sz="2200" dirty="0">
              <a:solidFill>
                <a:srgbClr val="660066"/>
              </a:solidFill>
              <a:latin typeface="Segoe Condensed"/>
            </a:endParaRPr>
          </a:p>
          <a:p>
            <a:pPr marL="742950" lvl="1" indent="-285750">
              <a:spcBef>
                <a:spcPct val="20000"/>
              </a:spcBef>
              <a:buFont typeface="Arial" pitchFamily="34" charset="0"/>
              <a:buChar char="–"/>
            </a:pPr>
            <a:endParaRPr lang="en-US" sz="2200" dirty="0" smtClean="0">
              <a:solidFill>
                <a:srgbClr val="660066"/>
              </a:solidFill>
              <a:latin typeface="Segoe Condensed"/>
            </a:endParaRPr>
          </a:p>
          <a:p>
            <a:pPr marL="742950" lvl="1" indent="-285750">
              <a:spcBef>
                <a:spcPct val="20000"/>
              </a:spcBef>
              <a:buFont typeface="Arial" pitchFamily="34" charset="0"/>
              <a:buChar char="–"/>
            </a:pPr>
            <a:endParaRPr lang="en-US" sz="2200" dirty="0">
              <a:solidFill>
                <a:srgbClr val="660066"/>
              </a:solidFill>
              <a:latin typeface="Segoe Condensed"/>
            </a:endParaRPr>
          </a:p>
          <a:p>
            <a:pPr marL="742950" lvl="1" indent="-285750">
              <a:spcBef>
                <a:spcPct val="20000"/>
              </a:spcBef>
              <a:buFont typeface="Arial" pitchFamily="34" charset="0"/>
              <a:buChar char="–"/>
            </a:pPr>
            <a:endParaRPr lang="en-US" sz="2200" dirty="0" smtClean="0">
              <a:solidFill>
                <a:srgbClr val="660066"/>
              </a:solidFill>
              <a:latin typeface="Segoe Condensed"/>
            </a:endParaRPr>
          </a:p>
          <a:p>
            <a:pPr marL="742950" lvl="1" indent="-285750">
              <a:spcBef>
                <a:spcPct val="20000"/>
              </a:spcBef>
              <a:buFont typeface="Arial" pitchFamily="34" charset="0"/>
              <a:buChar char="–"/>
            </a:pPr>
            <a:endParaRPr lang="en-US" sz="2200" dirty="0" smtClean="0">
              <a:solidFill>
                <a:srgbClr val="660066"/>
              </a:solidFill>
              <a:latin typeface="Segoe Condensed"/>
            </a:endParaRPr>
          </a:p>
          <a:p>
            <a:pPr marL="742950" lvl="1" indent="-285750">
              <a:spcBef>
                <a:spcPct val="20000"/>
              </a:spcBef>
              <a:buFont typeface="Arial" pitchFamily="34" charset="0"/>
              <a:buChar char="–"/>
            </a:pPr>
            <a:r>
              <a:rPr lang="en-US" sz="2200" dirty="0" smtClean="0">
                <a:solidFill>
                  <a:srgbClr val="660066"/>
                </a:solidFill>
                <a:latin typeface="Segoe Condensed"/>
              </a:rPr>
              <a:t>return </a:t>
            </a:r>
            <a:r>
              <a:rPr lang="en-US" sz="2200" dirty="0">
                <a:solidFill>
                  <a:srgbClr val="660066"/>
                </a:solidFill>
                <a:latin typeface="Segoe Condensed"/>
              </a:rPr>
              <a:t>D</a:t>
            </a:r>
          </a:p>
        </p:txBody>
      </p:sp>
      <p:sp>
        <p:nvSpPr>
          <p:cNvPr id="110594" name="AutoShape 4"/>
          <p:cNvSpPr>
            <a:spLocks/>
          </p:cNvSpPr>
          <p:nvPr/>
        </p:nvSpPr>
        <p:spPr bwMode="ltGray">
          <a:xfrm>
            <a:off x="3924300" y="2708275"/>
            <a:ext cx="360363" cy="1008063"/>
          </a:xfrm>
          <a:prstGeom prst="rightBrace">
            <a:avLst>
              <a:gd name="adj1" fmla="val 23311"/>
              <a:gd name="adj2" fmla="val 50000"/>
            </a:avLst>
          </a:prstGeom>
          <a:noFill/>
          <a:ln w="12700">
            <a:solidFill>
              <a:srgbClr val="FF0000"/>
            </a:solidFill>
            <a:round/>
            <a:headEnd type="none" w="sm" len="sm"/>
            <a:tailEnd type="none" w="sm" len="sm"/>
          </a:ln>
        </p:spPr>
        <p:txBody>
          <a:bodyPr wrap="none" anchor="ctr"/>
          <a:lstStyle/>
          <a:p>
            <a:endParaRPr lang="en-SG"/>
          </a:p>
        </p:txBody>
      </p:sp>
      <p:sp>
        <p:nvSpPr>
          <p:cNvPr id="110595" name="AutoShape 5"/>
          <p:cNvSpPr>
            <a:spLocks noChangeArrowheads="1"/>
          </p:cNvSpPr>
          <p:nvPr/>
        </p:nvSpPr>
        <p:spPr bwMode="ltGray">
          <a:xfrm>
            <a:off x="5580063" y="2643188"/>
            <a:ext cx="3168650" cy="1428750"/>
          </a:xfrm>
          <a:prstGeom prst="wedgeEllipseCallout">
            <a:avLst>
              <a:gd name="adj1" fmla="val -104458"/>
              <a:gd name="adj2" fmla="val 46556"/>
            </a:avLst>
          </a:prstGeom>
          <a:noFill/>
          <a:ln w="12700">
            <a:solidFill>
              <a:srgbClr val="FF0000"/>
            </a:solidFill>
            <a:prstDash val="dash"/>
            <a:miter lim="800000"/>
            <a:headEnd type="none" w="sm" len="sm"/>
            <a:tailEnd type="none" w="sm" len="sm"/>
          </a:ln>
        </p:spPr>
        <p:txBody>
          <a:bodyPr/>
          <a:lstStyle/>
          <a:p>
            <a:r>
              <a:rPr lang="en-US" sz="1600" i="1">
                <a:solidFill>
                  <a:srgbClr val="3333FF"/>
                </a:solidFill>
              </a:rPr>
              <a:t>There are n-1 nodes to visit. Visit the nearest node from 1-&gt;5 first.</a:t>
            </a:r>
          </a:p>
        </p:txBody>
      </p:sp>
      <p:sp>
        <p:nvSpPr>
          <p:cNvPr id="110596" name="Text Box 6"/>
          <p:cNvSpPr txBox="1">
            <a:spLocks noChangeArrowheads="1"/>
          </p:cNvSpPr>
          <p:nvPr/>
        </p:nvSpPr>
        <p:spPr bwMode="ltGray">
          <a:xfrm>
            <a:off x="4356100" y="3141663"/>
            <a:ext cx="703263" cy="366712"/>
          </a:xfrm>
          <a:prstGeom prst="rect">
            <a:avLst/>
          </a:prstGeom>
          <a:noFill/>
          <a:ln w="12700">
            <a:noFill/>
            <a:miter lim="800000"/>
            <a:headEnd type="none" w="sm" len="sm"/>
            <a:tailEnd type="none" w="sm" len="sm"/>
          </a:ln>
        </p:spPr>
        <p:txBody>
          <a:bodyPr>
            <a:spAutoFit/>
          </a:bodyPr>
          <a:lstStyle/>
          <a:p>
            <a:endParaRPr lang="en-US"/>
          </a:p>
        </p:txBody>
      </p:sp>
      <p:sp>
        <p:nvSpPr>
          <p:cNvPr id="110597" name="Text Box 7"/>
          <p:cNvSpPr txBox="1">
            <a:spLocks noChangeArrowheads="1"/>
          </p:cNvSpPr>
          <p:nvPr/>
        </p:nvSpPr>
        <p:spPr bwMode="ltGray">
          <a:xfrm>
            <a:off x="4429125" y="2924175"/>
            <a:ext cx="1295400" cy="366713"/>
          </a:xfrm>
          <a:prstGeom prst="rect">
            <a:avLst/>
          </a:prstGeom>
          <a:noFill/>
          <a:ln w="12700">
            <a:noFill/>
            <a:miter lim="800000"/>
            <a:headEnd type="none" w="sm" len="sm"/>
            <a:tailEnd type="none" w="sm" len="sm"/>
          </a:ln>
        </p:spPr>
        <p:txBody>
          <a:bodyPr>
            <a:spAutoFit/>
          </a:bodyPr>
          <a:lstStyle/>
          <a:p>
            <a:pPr>
              <a:spcBef>
                <a:spcPct val="50000"/>
              </a:spcBef>
            </a:pPr>
            <a:r>
              <a:rPr lang="en-US" i="1">
                <a:solidFill>
                  <a:srgbClr val="3333FF"/>
                </a:solidFill>
              </a:rPr>
              <a:t>Initialise D</a:t>
            </a:r>
          </a:p>
        </p:txBody>
      </p:sp>
      <p:sp>
        <p:nvSpPr>
          <p:cNvPr id="110598" name="AutoShape 9"/>
          <p:cNvSpPr>
            <a:spLocks noChangeArrowheads="1"/>
          </p:cNvSpPr>
          <p:nvPr/>
        </p:nvSpPr>
        <p:spPr bwMode="ltGray">
          <a:xfrm>
            <a:off x="16074" y="3398838"/>
            <a:ext cx="1547813" cy="3095625"/>
          </a:xfrm>
          <a:prstGeom prst="wedgeRectCallout">
            <a:avLst>
              <a:gd name="adj1" fmla="val 74366"/>
              <a:gd name="adj2" fmla="val 27105"/>
            </a:avLst>
          </a:prstGeom>
          <a:noFill/>
          <a:ln w="12700">
            <a:solidFill>
              <a:srgbClr val="FF0000"/>
            </a:solidFill>
            <a:prstDash val="dash"/>
            <a:miter lim="800000"/>
            <a:headEnd type="none" w="sm" len="sm"/>
            <a:tailEnd type="none" w="sm" len="sm"/>
          </a:ln>
        </p:spPr>
        <p:txBody>
          <a:bodyPr/>
          <a:lstStyle/>
          <a:p>
            <a:r>
              <a:rPr lang="en-US" sz="1600" i="1" dirty="0">
                <a:solidFill>
                  <a:srgbClr val="3333FF"/>
                </a:solidFill>
              </a:rPr>
              <a:t>If there exists a shorter path to reach the rest of the unvisited nodes (w) from the current path v then update the </a:t>
            </a:r>
            <a:endParaRPr lang="en-US" sz="1600" i="1" dirty="0" smtClean="0">
              <a:solidFill>
                <a:srgbClr val="3333FF"/>
              </a:solidFill>
            </a:endParaRPr>
          </a:p>
          <a:p>
            <a:r>
              <a:rPr lang="en-US" sz="1600" i="1" dirty="0" smtClean="0">
                <a:solidFill>
                  <a:srgbClr val="3333FF"/>
                </a:solidFill>
              </a:rPr>
              <a:t>cost </a:t>
            </a:r>
            <a:r>
              <a:rPr lang="en-US" sz="1600" i="1" dirty="0">
                <a:solidFill>
                  <a:srgbClr val="3333FF"/>
                </a:solidFill>
              </a:rPr>
              <a:t>to </a:t>
            </a:r>
            <a:r>
              <a:rPr lang="en-US" sz="1600" i="1" dirty="0" smtClean="0">
                <a:solidFill>
                  <a:srgbClr val="3333FF"/>
                </a:solidFill>
              </a:rPr>
              <a:t>reach them </a:t>
            </a:r>
            <a:r>
              <a:rPr lang="en-US" sz="1600" i="1" dirty="0">
                <a:solidFill>
                  <a:srgbClr val="3333FF"/>
                </a:solidFill>
              </a:rPr>
              <a:t>via this path.</a:t>
            </a:r>
          </a:p>
        </p:txBody>
      </p:sp>
      <p:sp>
        <p:nvSpPr>
          <p:cNvPr id="110599" name="AutoShape 10"/>
          <p:cNvSpPr>
            <a:spLocks/>
          </p:cNvSpPr>
          <p:nvPr/>
        </p:nvSpPr>
        <p:spPr bwMode="ltGray">
          <a:xfrm>
            <a:off x="7524750" y="4459288"/>
            <a:ext cx="1619250" cy="576262"/>
          </a:xfrm>
          <a:prstGeom prst="borderCallout2">
            <a:avLst>
              <a:gd name="adj1" fmla="val 19833"/>
              <a:gd name="adj2" fmla="val -4704"/>
              <a:gd name="adj3" fmla="val 19833"/>
              <a:gd name="adj4" fmla="val -106273"/>
              <a:gd name="adj5" fmla="val 157573"/>
              <a:gd name="adj6" fmla="val -178999"/>
            </a:avLst>
          </a:prstGeom>
          <a:noFill/>
          <a:ln w="12700">
            <a:solidFill>
              <a:srgbClr val="FF0000"/>
            </a:solidFill>
            <a:prstDash val="dash"/>
            <a:miter lim="800000"/>
            <a:headEnd type="none" w="sm" len="sm"/>
            <a:tailEnd type="none" w="sm" len="sm"/>
          </a:ln>
        </p:spPr>
        <p:txBody>
          <a:bodyPr/>
          <a:lstStyle/>
          <a:p>
            <a:pPr algn="ctr"/>
            <a:r>
              <a:rPr lang="en-US" sz="1600" i="1" dirty="0">
                <a:solidFill>
                  <a:srgbClr val="3333FF"/>
                </a:solidFill>
              </a:rPr>
              <a:t>The existing cost to reach w</a:t>
            </a:r>
          </a:p>
        </p:txBody>
      </p:sp>
      <p:sp>
        <p:nvSpPr>
          <p:cNvPr id="110600" name="AutoShape 11"/>
          <p:cNvSpPr>
            <a:spLocks/>
          </p:cNvSpPr>
          <p:nvPr/>
        </p:nvSpPr>
        <p:spPr bwMode="ltGray">
          <a:xfrm rot="5400000" flipV="1">
            <a:off x="5623194" y="5101066"/>
            <a:ext cx="215902" cy="2010546"/>
          </a:xfrm>
          <a:prstGeom prst="rightBrace">
            <a:avLst>
              <a:gd name="adj1" fmla="val 63909"/>
              <a:gd name="adj2" fmla="val 50000"/>
            </a:avLst>
          </a:prstGeom>
          <a:noFill/>
          <a:ln w="12700">
            <a:solidFill>
              <a:srgbClr val="FF0000"/>
            </a:solidFill>
            <a:round/>
            <a:headEnd type="none" w="sm" len="sm"/>
            <a:tailEnd type="none" w="sm" len="sm"/>
          </a:ln>
        </p:spPr>
        <p:txBody>
          <a:bodyPr vert="eaVert" wrap="none" anchor="ctr"/>
          <a:lstStyle/>
          <a:p>
            <a:endParaRPr lang="en-SG">
              <a:solidFill>
                <a:srgbClr val="800000"/>
              </a:solidFill>
            </a:endParaRPr>
          </a:p>
        </p:txBody>
      </p:sp>
      <p:sp>
        <p:nvSpPr>
          <p:cNvPr id="110601" name="AutoShape 12"/>
          <p:cNvSpPr>
            <a:spLocks/>
          </p:cNvSpPr>
          <p:nvPr/>
        </p:nvSpPr>
        <p:spPr bwMode="ltGray">
          <a:xfrm>
            <a:off x="7235825" y="5902150"/>
            <a:ext cx="1724025" cy="833438"/>
          </a:xfrm>
          <a:prstGeom prst="borderCallout1">
            <a:avLst>
              <a:gd name="adj1" fmla="val 77362"/>
              <a:gd name="adj2" fmla="val 242"/>
              <a:gd name="adj3" fmla="val 30788"/>
              <a:gd name="adj4" fmla="val -68678"/>
            </a:avLst>
          </a:prstGeom>
          <a:noFill/>
          <a:ln w="12700">
            <a:solidFill>
              <a:srgbClr val="FF0000"/>
            </a:solidFill>
            <a:prstDash val="dash"/>
            <a:miter lim="800000"/>
            <a:headEnd type="none" w="sm" len="sm"/>
            <a:tailEnd type="none" w="sm" len="sm"/>
          </a:ln>
        </p:spPr>
        <p:txBody>
          <a:bodyPr/>
          <a:lstStyle/>
          <a:p>
            <a:r>
              <a:rPr lang="en-US" sz="1600" i="1">
                <a:solidFill>
                  <a:srgbClr val="3333FF"/>
                </a:solidFill>
              </a:rPr>
              <a:t>The new cost to reach w from the shortest path</a:t>
            </a:r>
          </a:p>
        </p:txBody>
      </p:sp>
      <p:sp>
        <p:nvSpPr>
          <p:cNvPr id="110602" name="Rectangle 14"/>
          <p:cNvSpPr>
            <a:spLocks noGrp="1"/>
          </p:cNvSpPr>
          <p:nvPr>
            <p:ph type="title"/>
          </p:nvPr>
        </p:nvSpPr>
        <p:spPr bwMode="auto"/>
        <p:txBody>
          <a:bodyPr wrap="square" lIns="91440" tIns="45720" rIns="91440" bIns="45720" numCol="1" anchorCtr="0" compatLnSpc="1">
            <a:prstTxWarp prst="textNoShape">
              <a:avLst/>
            </a:prstTxWarp>
          </a:bodyPr>
          <a:lstStyle/>
          <a:p>
            <a:r>
              <a:rPr dirty="0" smtClean="0">
                <a:effectLst/>
              </a:rPr>
              <a:t>Dijkstra’s Algorithm</a:t>
            </a:r>
          </a:p>
        </p:txBody>
      </p:sp>
      <p:sp>
        <p:nvSpPr>
          <p:cNvPr id="2" name="Date Placeholder 1"/>
          <p:cNvSpPr>
            <a:spLocks noGrp="1"/>
          </p:cNvSpPr>
          <p:nvPr>
            <p:ph type="dt" sz="half" idx="10"/>
          </p:nvPr>
        </p:nvSpPr>
        <p:spPr/>
        <p:txBody>
          <a:bodyPr/>
          <a:lstStyle/>
          <a:p>
            <a:fld id="{68B3611B-FCB6-144F-800C-C73BA9C205EE}"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21</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598543515"/>
              </p:ext>
            </p:extLst>
          </p:nvPr>
        </p:nvGraphicFramePr>
        <p:xfrm>
          <a:off x="1579967" y="3821687"/>
          <a:ext cx="6464300" cy="2146300"/>
        </p:xfrm>
        <a:graphic>
          <a:graphicData uri="http://schemas.openxmlformats.org/presentationml/2006/ole">
            <mc:AlternateContent xmlns:mc="http://schemas.openxmlformats.org/markup-compatibility/2006">
              <mc:Choice xmlns:v="urn:schemas-microsoft-com:vml" Requires="v">
                <p:oleObj spid="_x0000_s51213" name="Equation" r:id="rId4" imgW="6464300" imgH="2146300" progId="Equation.3">
                  <p:embed/>
                </p:oleObj>
              </mc:Choice>
              <mc:Fallback>
                <p:oleObj name="Equation" r:id="rId4" imgW="6464300" imgH="2146300" progId="Equation.3">
                  <p:embed/>
                  <p:pic>
                    <p:nvPicPr>
                      <p:cNvPr id="0" name=""/>
                      <p:cNvPicPr/>
                      <p:nvPr/>
                    </p:nvPicPr>
                    <p:blipFill>
                      <a:blip r:embed="rId5"/>
                      <a:stretch>
                        <a:fillRect/>
                      </a:stretch>
                    </p:blipFill>
                    <p:spPr>
                      <a:xfrm>
                        <a:off x="1579967" y="3821687"/>
                        <a:ext cx="6464300" cy="2146300"/>
                      </a:xfrm>
                      <a:prstGeom prst="rect">
                        <a:avLst/>
                      </a:prstGeom>
                    </p:spPr>
                  </p:pic>
                </p:oleObj>
              </mc:Fallback>
            </mc:AlternateContent>
          </a:graphicData>
        </a:graphic>
      </p:graphicFrame>
    </p:spTree>
    <p:extLst>
      <p:ext uri="{BB962C8B-B14F-4D97-AF65-F5344CB8AC3E}">
        <p14:creationId xmlns:p14="http://schemas.microsoft.com/office/powerpoint/2010/main" val="7095981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grpSp>
        <p:nvGrpSpPr>
          <p:cNvPr id="112642" name="Group 31"/>
          <p:cNvGrpSpPr>
            <a:grpSpLocks/>
          </p:cNvGrpSpPr>
          <p:nvPr/>
        </p:nvGrpSpPr>
        <p:grpSpPr bwMode="auto">
          <a:xfrm>
            <a:off x="2484438" y="1844675"/>
            <a:ext cx="3887787" cy="2663825"/>
            <a:chOff x="1565" y="1162"/>
            <a:chExt cx="2449" cy="1678"/>
          </a:xfrm>
        </p:grpSpPr>
        <p:sp>
          <p:nvSpPr>
            <p:cNvPr id="112646" name="Oval 4"/>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12647" name="Oval 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2648" name="Oval 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2649" name="Oval 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2650" name="Oval 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12651" name="Line 1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12652" name="Line 1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12653" name="Line 1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12654" name="Line 1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12655" name="Line 1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12656" name="Line 1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12657" name="Line 1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12658" name="Line 1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12659" name="Line 1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12660" name="Freeform 1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12661" name="Text Box 2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2662" name="Text Box 2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12663" name="Text Box 2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2664" name="Text Box 2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2665" name="Text Box 2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12666" name="Text Box 2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2667" name="Text Box 2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2668" name="Text Box 2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2669" name="Text Box 2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dirty="0">
                  <a:solidFill>
                    <a:srgbClr val="800000"/>
                  </a:solidFill>
                </a:rPr>
                <a:t>1</a:t>
              </a:r>
            </a:p>
          </p:txBody>
        </p:sp>
        <p:sp>
          <p:nvSpPr>
            <p:cNvPr id="112670" name="Text Box 2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sp>
        <p:nvSpPr>
          <p:cNvPr id="112643" name="Text Box 32"/>
          <p:cNvSpPr txBox="1">
            <a:spLocks noChangeArrowheads="1"/>
          </p:cNvSpPr>
          <p:nvPr/>
        </p:nvSpPr>
        <p:spPr bwMode="auto">
          <a:xfrm>
            <a:off x="420665" y="4745038"/>
            <a:ext cx="936625" cy="366712"/>
          </a:xfrm>
          <a:prstGeom prst="rect">
            <a:avLst/>
          </a:prstGeom>
          <a:noFill/>
          <a:ln w="9525">
            <a:noFill/>
            <a:miter lim="800000"/>
            <a:headEnd/>
            <a:tailEnd/>
          </a:ln>
        </p:spPr>
        <p:txBody>
          <a:bodyPr>
            <a:spAutoFit/>
          </a:bodyPr>
          <a:lstStyle/>
          <a:p>
            <a:r>
              <a:rPr lang="en-US" b="1" dirty="0">
                <a:solidFill>
                  <a:srgbClr val="800000"/>
                </a:solidFill>
              </a:rPr>
              <a:t>S = {  }</a:t>
            </a:r>
          </a:p>
        </p:txBody>
      </p:sp>
      <p:sp>
        <p:nvSpPr>
          <p:cNvPr id="112644" name="Text Box 33"/>
          <p:cNvSpPr txBox="1">
            <a:spLocks noChangeArrowheads="1"/>
          </p:cNvSpPr>
          <p:nvPr/>
        </p:nvSpPr>
        <p:spPr bwMode="auto">
          <a:xfrm>
            <a:off x="395288" y="5205427"/>
            <a:ext cx="914400" cy="366713"/>
          </a:xfrm>
          <a:prstGeom prst="rect">
            <a:avLst/>
          </a:prstGeom>
          <a:noFill/>
          <a:ln w="9525">
            <a:noFill/>
            <a:miter lim="800000"/>
            <a:headEnd/>
            <a:tailEnd/>
          </a:ln>
        </p:spPr>
        <p:txBody>
          <a:bodyPr wrap="none">
            <a:spAutoFit/>
          </a:bodyPr>
          <a:lstStyle/>
          <a:p>
            <a:r>
              <a:rPr lang="en-US" b="1" dirty="0">
                <a:solidFill>
                  <a:srgbClr val="800000"/>
                </a:solidFill>
              </a:rPr>
              <a:t>C = {  }</a:t>
            </a:r>
          </a:p>
        </p:txBody>
      </p:sp>
      <p:sp>
        <p:nvSpPr>
          <p:cNvPr id="112645" name="Text Box 34"/>
          <p:cNvSpPr txBox="1">
            <a:spLocks noChangeArrowheads="1"/>
          </p:cNvSpPr>
          <p:nvPr/>
        </p:nvSpPr>
        <p:spPr bwMode="auto">
          <a:xfrm>
            <a:off x="417513" y="5654675"/>
            <a:ext cx="914400" cy="366713"/>
          </a:xfrm>
          <a:prstGeom prst="rect">
            <a:avLst/>
          </a:prstGeom>
          <a:noFill/>
          <a:ln w="9525">
            <a:noFill/>
            <a:miter lim="800000"/>
            <a:headEnd/>
            <a:tailEnd/>
          </a:ln>
        </p:spPr>
        <p:txBody>
          <a:bodyPr wrap="none">
            <a:spAutoFit/>
          </a:bodyPr>
          <a:lstStyle/>
          <a:p>
            <a:r>
              <a:rPr lang="en-US" b="1">
                <a:solidFill>
                  <a:srgbClr val="800000"/>
                </a:solidFill>
              </a:rPr>
              <a:t>D = {  }</a:t>
            </a:r>
          </a:p>
        </p:txBody>
      </p:sp>
      <p:sp>
        <p:nvSpPr>
          <p:cNvPr id="2" name="Date Placeholder 1"/>
          <p:cNvSpPr>
            <a:spLocks noGrp="1"/>
          </p:cNvSpPr>
          <p:nvPr>
            <p:ph type="dt" sz="half" idx="10"/>
          </p:nvPr>
        </p:nvSpPr>
        <p:spPr/>
        <p:txBody>
          <a:bodyPr/>
          <a:lstStyle/>
          <a:p>
            <a:fld id="{59FF2251-52E3-FF4F-A7A0-930C3527AB4A}"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22</a:t>
            </a:fld>
            <a:endParaRPr lang="en-US" dirty="0"/>
          </a:p>
        </p:txBody>
      </p:sp>
    </p:spTree>
    <p:extLst>
      <p:ext uri="{BB962C8B-B14F-4D97-AF65-F5344CB8AC3E}">
        <p14:creationId xmlns:p14="http://schemas.microsoft.com/office/powerpoint/2010/main" val="361226893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114690" name="Oval 3"/>
          <p:cNvSpPr>
            <a:spLocks noChangeArrowheads="1"/>
          </p:cNvSpPr>
          <p:nvPr/>
        </p:nvSpPr>
        <p:spPr bwMode="auto">
          <a:xfrm>
            <a:off x="1836738" y="17732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14691" name="Oval 4"/>
          <p:cNvSpPr>
            <a:spLocks noChangeArrowheads="1"/>
          </p:cNvSpPr>
          <p:nvPr/>
        </p:nvSpPr>
        <p:spPr bwMode="auto">
          <a:xfrm>
            <a:off x="3276600" y="2420938"/>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4692" name="Oval 5"/>
          <p:cNvSpPr>
            <a:spLocks noChangeArrowheads="1"/>
          </p:cNvSpPr>
          <p:nvPr/>
        </p:nvSpPr>
        <p:spPr bwMode="auto">
          <a:xfrm>
            <a:off x="2700338"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4693" name="Oval 6"/>
          <p:cNvSpPr>
            <a:spLocks noChangeArrowheads="1"/>
          </p:cNvSpPr>
          <p:nvPr/>
        </p:nvSpPr>
        <p:spPr bwMode="auto">
          <a:xfrm>
            <a:off x="900113"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4694" name="Oval 7"/>
          <p:cNvSpPr>
            <a:spLocks noChangeArrowheads="1"/>
          </p:cNvSpPr>
          <p:nvPr/>
        </p:nvSpPr>
        <p:spPr bwMode="auto">
          <a:xfrm>
            <a:off x="396875" y="2420938"/>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14695" name="Line 8"/>
          <p:cNvSpPr>
            <a:spLocks noChangeShapeType="1"/>
          </p:cNvSpPr>
          <p:nvPr/>
        </p:nvSpPr>
        <p:spPr bwMode="auto">
          <a:xfrm>
            <a:off x="2484438" y="2205038"/>
            <a:ext cx="863600" cy="360362"/>
          </a:xfrm>
          <a:prstGeom prst="line">
            <a:avLst/>
          </a:prstGeom>
          <a:noFill/>
          <a:ln w="9525">
            <a:solidFill>
              <a:srgbClr val="800000"/>
            </a:solidFill>
            <a:round/>
            <a:headEnd/>
            <a:tailEnd type="triangle" w="med" len="med"/>
          </a:ln>
        </p:spPr>
        <p:txBody>
          <a:bodyPr/>
          <a:lstStyle/>
          <a:p>
            <a:endParaRPr lang="en-SG"/>
          </a:p>
        </p:txBody>
      </p:sp>
      <p:sp>
        <p:nvSpPr>
          <p:cNvPr id="114696" name="Line 9"/>
          <p:cNvSpPr>
            <a:spLocks noChangeShapeType="1"/>
          </p:cNvSpPr>
          <p:nvPr/>
        </p:nvSpPr>
        <p:spPr bwMode="auto">
          <a:xfrm flipH="1">
            <a:off x="971550" y="2205038"/>
            <a:ext cx="865188" cy="431800"/>
          </a:xfrm>
          <a:prstGeom prst="line">
            <a:avLst/>
          </a:prstGeom>
          <a:noFill/>
          <a:ln w="9525">
            <a:solidFill>
              <a:srgbClr val="800000"/>
            </a:solidFill>
            <a:round/>
            <a:headEnd/>
            <a:tailEnd type="triangle" w="med" len="med"/>
          </a:ln>
        </p:spPr>
        <p:txBody>
          <a:bodyPr/>
          <a:lstStyle/>
          <a:p>
            <a:endParaRPr lang="en-SG"/>
          </a:p>
        </p:txBody>
      </p:sp>
      <p:sp>
        <p:nvSpPr>
          <p:cNvPr id="114697" name="Line 10"/>
          <p:cNvSpPr>
            <a:spLocks noChangeShapeType="1"/>
          </p:cNvSpPr>
          <p:nvPr/>
        </p:nvSpPr>
        <p:spPr bwMode="auto">
          <a:xfrm>
            <a:off x="2268538" y="2349500"/>
            <a:ext cx="647700" cy="1439863"/>
          </a:xfrm>
          <a:prstGeom prst="line">
            <a:avLst/>
          </a:prstGeom>
          <a:noFill/>
          <a:ln w="9525">
            <a:solidFill>
              <a:srgbClr val="800000"/>
            </a:solidFill>
            <a:round/>
            <a:headEnd/>
            <a:tailEnd type="triangle" w="med" len="med"/>
          </a:ln>
        </p:spPr>
        <p:txBody>
          <a:bodyPr/>
          <a:lstStyle/>
          <a:p>
            <a:endParaRPr lang="en-SG"/>
          </a:p>
        </p:txBody>
      </p:sp>
      <p:sp>
        <p:nvSpPr>
          <p:cNvPr id="114698" name="Text Box 18"/>
          <p:cNvSpPr txBox="1">
            <a:spLocks noChangeArrowheads="1"/>
          </p:cNvSpPr>
          <p:nvPr/>
        </p:nvSpPr>
        <p:spPr bwMode="auto">
          <a:xfrm>
            <a:off x="2679700" y="1936750"/>
            <a:ext cx="311150" cy="366713"/>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4699" name="Text Box 19"/>
          <p:cNvSpPr txBox="1">
            <a:spLocks noChangeArrowheads="1"/>
          </p:cNvSpPr>
          <p:nvPr/>
        </p:nvSpPr>
        <p:spPr bwMode="auto">
          <a:xfrm flipH="1">
            <a:off x="2339975" y="2349500"/>
            <a:ext cx="266700" cy="366713"/>
          </a:xfrm>
          <a:prstGeom prst="rect">
            <a:avLst/>
          </a:prstGeom>
          <a:noFill/>
          <a:ln w="9525">
            <a:noFill/>
            <a:miter lim="800000"/>
            <a:headEnd/>
            <a:tailEnd/>
          </a:ln>
        </p:spPr>
        <p:txBody>
          <a:bodyPr>
            <a:spAutoFit/>
          </a:bodyPr>
          <a:lstStyle/>
          <a:p>
            <a:r>
              <a:rPr lang="en-US" b="1">
                <a:solidFill>
                  <a:srgbClr val="800000"/>
                </a:solidFill>
              </a:rPr>
              <a:t>3</a:t>
            </a:r>
          </a:p>
        </p:txBody>
      </p:sp>
      <p:sp>
        <p:nvSpPr>
          <p:cNvPr id="114700" name="Text Box 20"/>
          <p:cNvSpPr txBox="1">
            <a:spLocks noChangeArrowheads="1"/>
          </p:cNvSpPr>
          <p:nvPr/>
        </p:nvSpPr>
        <p:spPr bwMode="auto">
          <a:xfrm>
            <a:off x="1189038" y="2062163"/>
            <a:ext cx="311150" cy="366712"/>
          </a:xfrm>
          <a:prstGeom prst="rect">
            <a:avLst/>
          </a:prstGeom>
          <a:noFill/>
          <a:ln w="9525">
            <a:noFill/>
            <a:miter lim="800000"/>
            <a:headEnd/>
            <a:tailEnd/>
          </a:ln>
        </p:spPr>
        <p:txBody>
          <a:bodyPr wrap="none">
            <a:spAutoFit/>
          </a:bodyPr>
          <a:lstStyle/>
          <a:p>
            <a:r>
              <a:rPr lang="en-US" b="1">
                <a:solidFill>
                  <a:srgbClr val="800000"/>
                </a:solidFill>
              </a:rPr>
              <a:t>2</a:t>
            </a:r>
          </a:p>
        </p:txBody>
      </p:sp>
      <p:grpSp>
        <p:nvGrpSpPr>
          <p:cNvPr id="114701" name="Group 28"/>
          <p:cNvGrpSpPr>
            <a:grpSpLocks/>
          </p:cNvGrpSpPr>
          <p:nvPr/>
        </p:nvGrpSpPr>
        <p:grpSpPr bwMode="auto">
          <a:xfrm>
            <a:off x="5076825" y="1557338"/>
            <a:ext cx="3887788" cy="2663825"/>
            <a:chOff x="1565" y="1162"/>
            <a:chExt cx="2449" cy="1678"/>
          </a:xfrm>
        </p:grpSpPr>
        <p:sp>
          <p:nvSpPr>
            <p:cNvPr id="114709" name="Oval 29"/>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14710" name="Oval 30"/>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4711" name="Oval 31"/>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4712" name="Oval 32"/>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4713" name="Oval 33"/>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14714" name="Line 34"/>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14715" name="Line 35"/>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14716" name="Line 36"/>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14717" name="Line 37"/>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14718" name="Line 38"/>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14719" name="Line 39"/>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14720" name="Line 40"/>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14721" name="Line 41"/>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14722" name="Line 42"/>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14723" name="Freeform 43"/>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14724" name="Text Box 44"/>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4725" name="Text Box 45"/>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14726" name="Text Box 46"/>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4727" name="Text Box 47"/>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4728" name="Text Box 48"/>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14729" name="Text Box 49"/>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4730" name="Text Box 50"/>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4731" name="Text Box 51"/>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4732" name="Text Box 52"/>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114733" name="Text Box 53"/>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sp>
        <p:nvSpPr>
          <p:cNvPr id="114702" name="Text Box 54"/>
          <p:cNvSpPr txBox="1">
            <a:spLocks noChangeArrowheads="1"/>
          </p:cNvSpPr>
          <p:nvPr/>
        </p:nvSpPr>
        <p:spPr bwMode="auto">
          <a:xfrm>
            <a:off x="428596" y="4745038"/>
            <a:ext cx="1028700" cy="366712"/>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a:solidFill>
                  <a:srgbClr val="FF0000"/>
                </a:solidFill>
              </a:rPr>
              <a:t>1</a:t>
            </a:r>
            <a:r>
              <a:rPr lang="en-US" b="1" dirty="0">
                <a:solidFill>
                  <a:srgbClr val="800000"/>
                </a:solidFill>
              </a:rPr>
              <a:t> }</a:t>
            </a:r>
          </a:p>
        </p:txBody>
      </p:sp>
      <p:sp>
        <p:nvSpPr>
          <p:cNvPr id="114703" name="Text Box 55"/>
          <p:cNvSpPr txBox="1">
            <a:spLocks noChangeArrowheads="1"/>
          </p:cNvSpPr>
          <p:nvPr/>
        </p:nvSpPr>
        <p:spPr bwMode="auto">
          <a:xfrm>
            <a:off x="395288" y="5205427"/>
            <a:ext cx="1803400" cy="366713"/>
          </a:xfrm>
          <a:prstGeom prst="rect">
            <a:avLst/>
          </a:prstGeom>
          <a:noFill/>
          <a:ln w="9525">
            <a:noFill/>
            <a:miter lim="800000"/>
            <a:headEnd/>
            <a:tailEnd/>
          </a:ln>
        </p:spPr>
        <p:txBody>
          <a:bodyPr wrap="none">
            <a:spAutoFit/>
          </a:bodyPr>
          <a:lstStyle/>
          <a:p>
            <a:r>
              <a:rPr lang="en-US" b="1" dirty="0">
                <a:solidFill>
                  <a:srgbClr val="800000"/>
                </a:solidFill>
              </a:rPr>
              <a:t>C = { 2, 3, 4, 5 }</a:t>
            </a:r>
          </a:p>
        </p:txBody>
      </p:sp>
      <p:sp>
        <p:nvSpPr>
          <p:cNvPr id="114704" name="Text Box 56"/>
          <p:cNvSpPr txBox="1">
            <a:spLocks noChangeArrowheads="1"/>
          </p:cNvSpPr>
          <p:nvPr/>
        </p:nvSpPr>
        <p:spPr bwMode="auto">
          <a:xfrm>
            <a:off x="395288" y="5530850"/>
            <a:ext cx="1930400" cy="519113"/>
          </a:xfrm>
          <a:prstGeom prst="rect">
            <a:avLst/>
          </a:prstGeom>
          <a:noFill/>
          <a:ln w="9525">
            <a:noFill/>
            <a:miter lim="800000"/>
            <a:headEnd/>
            <a:tailEnd/>
          </a:ln>
        </p:spPr>
        <p:txBody>
          <a:bodyPr wrap="none">
            <a:spAutoFit/>
          </a:bodyPr>
          <a:lstStyle/>
          <a:p>
            <a:r>
              <a:rPr lang="en-US" b="1">
                <a:solidFill>
                  <a:srgbClr val="800000"/>
                </a:solidFill>
              </a:rPr>
              <a:t>D = { 5, 3, </a:t>
            </a:r>
            <a:r>
              <a:rPr lang="en-US" sz="2800">
                <a:solidFill>
                  <a:srgbClr val="800000"/>
                </a:solidFill>
              </a:rPr>
              <a:t>∞</a:t>
            </a:r>
            <a:r>
              <a:rPr lang="en-US" b="1">
                <a:solidFill>
                  <a:srgbClr val="800000"/>
                </a:solidFill>
              </a:rPr>
              <a:t>, 2 }</a:t>
            </a:r>
          </a:p>
        </p:txBody>
      </p:sp>
      <p:sp>
        <p:nvSpPr>
          <p:cNvPr id="114705" name="Text Box 57"/>
          <p:cNvSpPr txBox="1">
            <a:spLocks noChangeArrowheads="1"/>
          </p:cNvSpPr>
          <p:nvPr/>
        </p:nvSpPr>
        <p:spPr bwMode="auto">
          <a:xfrm>
            <a:off x="0" y="3068638"/>
            <a:ext cx="673100" cy="366712"/>
          </a:xfrm>
          <a:prstGeom prst="rect">
            <a:avLst/>
          </a:prstGeom>
          <a:noFill/>
          <a:ln w="9525">
            <a:noFill/>
            <a:miter lim="800000"/>
            <a:headEnd/>
            <a:tailEnd/>
          </a:ln>
        </p:spPr>
        <p:txBody>
          <a:bodyPr wrap="none">
            <a:spAutoFit/>
          </a:bodyPr>
          <a:lstStyle/>
          <a:p>
            <a:r>
              <a:rPr lang="en-US">
                <a:solidFill>
                  <a:srgbClr val="800000"/>
                </a:solidFill>
              </a:rPr>
              <a:t>D= 2</a:t>
            </a:r>
          </a:p>
        </p:txBody>
      </p:sp>
      <p:sp>
        <p:nvSpPr>
          <p:cNvPr id="114706" name="Text Box 58"/>
          <p:cNvSpPr txBox="1">
            <a:spLocks noChangeArrowheads="1"/>
          </p:cNvSpPr>
          <p:nvPr/>
        </p:nvSpPr>
        <p:spPr bwMode="auto">
          <a:xfrm>
            <a:off x="1331913" y="4437063"/>
            <a:ext cx="709612" cy="366712"/>
          </a:xfrm>
          <a:prstGeom prst="rect">
            <a:avLst/>
          </a:prstGeom>
          <a:noFill/>
          <a:ln w="9525">
            <a:noFill/>
            <a:miter lim="800000"/>
            <a:headEnd/>
            <a:tailEnd/>
          </a:ln>
        </p:spPr>
        <p:txBody>
          <a:bodyPr wrap="none">
            <a:spAutoFit/>
          </a:bodyPr>
          <a:lstStyle/>
          <a:p>
            <a:r>
              <a:rPr lang="en-US">
                <a:solidFill>
                  <a:srgbClr val="800000"/>
                </a:solidFill>
              </a:rPr>
              <a:t>D= ∞</a:t>
            </a:r>
          </a:p>
        </p:txBody>
      </p:sp>
      <p:sp>
        <p:nvSpPr>
          <p:cNvPr id="114707" name="Text Box 59"/>
          <p:cNvSpPr txBox="1">
            <a:spLocks noChangeArrowheads="1"/>
          </p:cNvSpPr>
          <p:nvPr/>
        </p:nvSpPr>
        <p:spPr bwMode="auto">
          <a:xfrm>
            <a:off x="3348038" y="4221163"/>
            <a:ext cx="673100" cy="366712"/>
          </a:xfrm>
          <a:prstGeom prst="rect">
            <a:avLst/>
          </a:prstGeom>
          <a:noFill/>
          <a:ln w="9525">
            <a:noFill/>
            <a:miter lim="800000"/>
            <a:headEnd/>
            <a:tailEnd/>
          </a:ln>
        </p:spPr>
        <p:txBody>
          <a:bodyPr wrap="none">
            <a:spAutoFit/>
          </a:bodyPr>
          <a:lstStyle/>
          <a:p>
            <a:r>
              <a:rPr lang="en-US">
                <a:solidFill>
                  <a:srgbClr val="800000"/>
                </a:solidFill>
              </a:rPr>
              <a:t>D= 3</a:t>
            </a:r>
          </a:p>
        </p:txBody>
      </p:sp>
      <p:sp>
        <p:nvSpPr>
          <p:cNvPr id="114708" name="Text Box 60"/>
          <p:cNvSpPr txBox="1">
            <a:spLocks noChangeArrowheads="1"/>
          </p:cNvSpPr>
          <p:nvPr/>
        </p:nvSpPr>
        <p:spPr bwMode="auto">
          <a:xfrm>
            <a:off x="3995738" y="2924175"/>
            <a:ext cx="673100" cy="366713"/>
          </a:xfrm>
          <a:prstGeom prst="rect">
            <a:avLst/>
          </a:prstGeom>
          <a:noFill/>
          <a:ln w="9525">
            <a:noFill/>
            <a:miter lim="800000"/>
            <a:headEnd/>
            <a:tailEnd/>
          </a:ln>
        </p:spPr>
        <p:txBody>
          <a:bodyPr wrap="none">
            <a:spAutoFit/>
          </a:bodyPr>
          <a:lstStyle/>
          <a:p>
            <a:r>
              <a:rPr lang="en-US">
                <a:solidFill>
                  <a:srgbClr val="800000"/>
                </a:solidFill>
              </a:rPr>
              <a:t>D= 5</a:t>
            </a:r>
          </a:p>
        </p:txBody>
      </p:sp>
      <p:sp>
        <p:nvSpPr>
          <p:cNvPr id="2" name="Date Placeholder 1"/>
          <p:cNvSpPr>
            <a:spLocks noGrp="1"/>
          </p:cNvSpPr>
          <p:nvPr>
            <p:ph type="dt" sz="half" idx="10"/>
          </p:nvPr>
        </p:nvSpPr>
        <p:spPr/>
        <p:txBody>
          <a:bodyPr/>
          <a:lstStyle/>
          <a:p>
            <a:fld id="{D18423D5-F7DD-3648-9618-9D49D5226009}"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23</a:t>
            </a:fld>
            <a:endParaRPr lang="en-US" dirty="0"/>
          </a:p>
        </p:txBody>
      </p:sp>
    </p:spTree>
    <p:extLst>
      <p:ext uri="{BB962C8B-B14F-4D97-AF65-F5344CB8AC3E}">
        <p14:creationId xmlns:p14="http://schemas.microsoft.com/office/powerpoint/2010/main" val="31084797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114690" name="Oval 3"/>
          <p:cNvSpPr>
            <a:spLocks noChangeArrowheads="1"/>
          </p:cNvSpPr>
          <p:nvPr/>
        </p:nvSpPr>
        <p:spPr bwMode="auto">
          <a:xfrm>
            <a:off x="1836738" y="17732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14691" name="Oval 4"/>
          <p:cNvSpPr>
            <a:spLocks noChangeArrowheads="1"/>
          </p:cNvSpPr>
          <p:nvPr/>
        </p:nvSpPr>
        <p:spPr bwMode="auto">
          <a:xfrm>
            <a:off x="3276600" y="2420938"/>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4692" name="Oval 5"/>
          <p:cNvSpPr>
            <a:spLocks noChangeArrowheads="1"/>
          </p:cNvSpPr>
          <p:nvPr/>
        </p:nvSpPr>
        <p:spPr bwMode="auto">
          <a:xfrm>
            <a:off x="2700338"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4693" name="Oval 6"/>
          <p:cNvSpPr>
            <a:spLocks noChangeArrowheads="1"/>
          </p:cNvSpPr>
          <p:nvPr/>
        </p:nvSpPr>
        <p:spPr bwMode="auto">
          <a:xfrm>
            <a:off x="900113"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4694" name="Oval 7"/>
          <p:cNvSpPr>
            <a:spLocks noChangeArrowheads="1"/>
          </p:cNvSpPr>
          <p:nvPr/>
        </p:nvSpPr>
        <p:spPr bwMode="auto">
          <a:xfrm>
            <a:off x="396875" y="2420938"/>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14695" name="Line 8"/>
          <p:cNvSpPr>
            <a:spLocks noChangeShapeType="1"/>
          </p:cNvSpPr>
          <p:nvPr/>
        </p:nvSpPr>
        <p:spPr bwMode="auto">
          <a:xfrm>
            <a:off x="2484438" y="2205038"/>
            <a:ext cx="863600" cy="360362"/>
          </a:xfrm>
          <a:prstGeom prst="line">
            <a:avLst/>
          </a:prstGeom>
          <a:noFill/>
          <a:ln w="9525">
            <a:solidFill>
              <a:srgbClr val="800000"/>
            </a:solidFill>
            <a:round/>
            <a:headEnd/>
            <a:tailEnd type="triangle" w="med" len="med"/>
          </a:ln>
        </p:spPr>
        <p:txBody>
          <a:bodyPr/>
          <a:lstStyle/>
          <a:p>
            <a:endParaRPr lang="en-SG"/>
          </a:p>
        </p:txBody>
      </p:sp>
      <p:sp>
        <p:nvSpPr>
          <p:cNvPr id="114696" name="Line 9"/>
          <p:cNvSpPr>
            <a:spLocks noChangeShapeType="1"/>
          </p:cNvSpPr>
          <p:nvPr/>
        </p:nvSpPr>
        <p:spPr bwMode="auto">
          <a:xfrm flipH="1">
            <a:off x="971550" y="2205038"/>
            <a:ext cx="865188" cy="431800"/>
          </a:xfrm>
          <a:prstGeom prst="line">
            <a:avLst/>
          </a:prstGeom>
          <a:noFill/>
          <a:ln w="25400">
            <a:solidFill>
              <a:srgbClr val="FF0000"/>
            </a:solidFill>
            <a:round/>
            <a:headEnd/>
            <a:tailEnd type="triangle" w="med" len="med"/>
          </a:ln>
        </p:spPr>
        <p:txBody>
          <a:bodyPr/>
          <a:lstStyle/>
          <a:p>
            <a:endParaRPr lang="en-SG"/>
          </a:p>
        </p:txBody>
      </p:sp>
      <p:sp>
        <p:nvSpPr>
          <p:cNvPr id="114697" name="Line 10"/>
          <p:cNvSpPr>
            <a:spLocks noChangeShapeType="1"/>
          </p:cNvSpPr>
          <p:nvPr/>
        </p:nvSpPr>
        <p:spPr bwMode="auto">
          <a:xfrm>
            <a:off x="2268538" y="2349500"/>
            <a:ext cx="647700" cy="1439863"/>
          </a:xfrm>
          <a:prstGeom prst="line">
            <a:avLst/>
          </a:prstGeom>
          <a:noFill/>
          <a:ln w="9525">
            <a:solidFill>
              <a:srgbClr val="800000"/>
            </a:solidFill>
            <a:round/>
            <a:headEnd/>
            <a:tailEnd type="triangle" w="med" len="med"/>
          </a:ln>
        </p:spPr>
        <p:txBody>
          <a:bodyPr/>
          <a:lstStyle/>
          <a:p>
            <a:endParaRPr lang="en-SG"/>
          </a:p>
        </p:txBody>
      </p:sp>
      <p:sp>
        <p:nvSpPr>
          <p:cNvPr id="114698" name="Text Box 18"/>
          <p:cNvSpPr txBox="1">
            <a:spLocks noChangeArrowheads="1"/>
          </p:cNvSpPr>
          <p:nvPr/>
        </p:nvSpPr>
        <p:spPr bwMode="auto">
          <a:xfrm>
            <a:off x="2679700" y="1936750"/>
            <a:ext cx="311150" cy="366713"/>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4699" name="Text Box 19"/>
          <p:cNvSpPr txBox="1">
            <a:spLocks noChangeArrowheads="1"/>
          </p:cNvSpPr>
          <p:nvPr/>
        </p:nvSpPr>
        <p:spPr bwMode="auto">
          <a:xfrm flipH="1">
            <a:off x="2339975" y="2349500"/>
            <a:ext cx="266700" cy="366713"/>
          </a:xfrm>
          <a:prstGeom prst="rect">
            <a:avLst/>
          </a:prstGeom>
          <a:noFill/>
          <a:ln w="9525">
            <a:noFill/>
            <a:miter lim="800000"/>
            <a:headEnd/>
            <a:tailEnd/>
          </a:ln>
        </p:spPr>
        <p:txBody>
          <a:bodyPr>
            <a:spAutoFit/>
          </a:bodyPr>
          <a:lstStyle/>
          <a:p>
            <a:r>
              <a:rPr lang="en-US" b="1">
                <a:solidFill>
                  <a:srgbClr val="800000"/>
                </a:solidFill>
              </a:rPr>
              <a:t>3</a:t>
            </a:r>
          </a:p>
        </p:txBody>
      </p:sp>
      <p:sp>
        <p:nvSpPr>
          <p:cNvPr id="114700" name="Text Box 20"/>
          <p:cNvSpPr txBox="1">
            <a:spLocks noChangeArrowheads="1"/>
          </p:cNvSpPr>
          <p:nvPr/>
        </p:nvSpPr>
        <p:spPr bwMode="auto">
          <a:xfrm>
            <a:off x="1189038" y="20621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grpSp>
        <p:nvGrpSpPr>
          <p:cNvPr id="2" name="Group 28"/>
          <p:cNvGrpSpPr>
            <a:grpSpLocks/>
          </p:cNvGrpSpPr>
          <p:nvPr/>
        </p:nvGrpSpPr>
        <p:grpSpPr bwMode="auto">
          <a:xfrm>
            <a:off x="5076825" y="1557338"/>
            <a:ext cx="3887788" cy="2663825"/>
            <a:chOff x="1565" y="1162"/>
            <a:chExt cx="2449" cy="1678"/>
          </a:xfrm>
        </p:grpSpPr>
        <p:sp>
          <p:nvSpPr>
            <p:cNvPr id="114709" name="Oval 29"/>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14710" name="Oval 30"/>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4711" name="Oval 31"/>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4712" name="Oval 32"/>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4713" name="Oval 33"/>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14714" name="Line 34"/>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14715" name="Line 35"/>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14716" name="Line 36"/>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14717" name="Line 37"/>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14718" name="Line 38"/>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14719" name="Line 39"/>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14720" name="Line 40"/>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14721" name="Line 41"/>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14722" name="Line 42"/>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14723" name="Freeform 43"/>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14724" name="Text Box 44"/>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4725" name="Text Box 45"/>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14726" name="Text Box 46"/>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4727" name="Text Box 47"/>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4728" name="Text Box 48"/>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14729" name="Text Box 49"/>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4730" name="Text Box 50"/>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4731" name="Text Box 51"/>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4732" name="Text Box 52"/>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114733" name="Text Box 53"/>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sp>
        <p:nvSpPr>
          <p:cNvPr id="114702" name="Text Box 54"/>
          <p:cNvSpPr txBox="1">
            <a:spLocks noChangeArrowheads="1"/>
          </p:cNvSpPr>
          <p:nvPr/>
        </p:nvSpPr>
        <p:spPr bwMode="auto">
          <a:xfrm>
            <a:off x="428596" y="4745038"/>
            <a:ext cx="1028700" cy="366712"/>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a:solidFill>
                  <a:srgbClr val="FF0000"/>
                </a:solidFill>
              </a:rPr>
              <a:t>1</a:t>
            </a:r>
            <a:r>
              <a:rPr lang="en-US" b="1" dirty="0">
                <a:solidFill>
                  <a:srgbClr val="800000"/>
                </a:solidFill>
              </a:rPr>
              <a:t> }</a:t>
            </a:r>
          </a:p>
        </p:txBody>
      </p:sp>
      <p:sp>
        <p:nvSpPr>
          <p:cNvPr id="114703" name="Text Box 55"/>
          <p:cNvSpPr txBox="1">
            <a:spLocks noChangeArrowheads="1"/>
          </p:cNvSpPr>
          <p:nvPr/>
        </p:nvSpPr>
        <p:spPr bwMode="auto">
          <a:xfrm>
            <a:off x="395288" y="5205427"/>
            <a:ext cx="1803400" cy="366713"/>
          </a:xfrm>
          <a:prstGeom prst="rect">
            <a:avLst/>
          </a:prstGeom>
          <a:noFill/>
          <a:ln w="9525">
            <a:noFill/>
            <a:miter lim="800000"/>
            <a:headEnd/>
            <a:tailEnd/>
          </a:ln>
        </p:spPr>
        <p:txBody>
          <a:bodyPr wrap="none">
            <a:spAutoFit/>
          </a:bodyPr>
          <a:lstStyle/>
          <a:p>
            <a:r>
              <a:rPr lang="en-US" b="1" dirty="0">
                <a:solidFill>
                  <a:srgbClr val="800000"/>
                </a:solidFill>
              </a:rPr>
              <a:t>C = { 2, 3, 4, </a:t>
            </a:r>
            <a:r>
              <a:rPr lang="en-US" b="1" dirty="0">
                <a:solidFill>
                  <a:srgbClr val="FF0000"/>
                </a:solidFill>
              </a:rPr>
              <a:t>5</a:t>
            </a:r>
            <a:r>
              <a:rPr lang="en-US" b="1" dirty="0">
                <a:solidFill>
                  <a:srgbClr val="800000"/>
                </a:solidFill>
              </a:rPr>
              <a:t> }</a:t>
            </a:r>
          </a:p>
        </p:txBody>
      </p:sp>
      <p:sp>
        <p:nvSpPr>
          <p:cNvPr id="114704" name="Text Box 56"/>
          <p:cNvSpPr txBox="1">
            <a:spLocks noChangeArrowheads="1"/>
          </p:cNvSpPr>
          <p:nvPr/>
        </p:nvSpPr>
        <p:spPr bwMode="auto">
          <a:xfrm>
            <a:off x="395288" y="5530850"/>
            <a:ext cx="1930400" cy="519113"/>
          </a:xfrm>
          <a:prstGeom prst="rect">
            <a:avLst/>
          </a:prstGeom>
          <a:noFill/>
          <a:ln w="9525">
            <a:noFill/>
            <a:miter lim="800000"/>
            <a:headEnd/>
            <a:tailEnd/>
          </a:ln>
        </p:spPr>
        <p:txBody>
          <a:bodyPr wrap="none">
            <a:spAutoFit/>
          </a:bodyPr>
          <a:lstStyle/>
          <a:p>
            <a:r>
              <a:rPr lang="en-US" b="1" dirty="0">
                <a:solidFill>
                  <a:srgbClr val="800000"/>
                </a:solidFill>
              </a:rPr>
              <a:t>D = { 5, 3, </a:t>
            </a:r>
            <a:r>
              <a:rPr lang="en-US" sz="2800" dirty="0">
                <a:solidFill>
                  <a:srgbClr val="800000"/>
                </a:solidFill>
              </a:rPr>
              <a:t>∞</a:t>
            </a:r>
            <a:r>
              <a:rPr lang="en-US" b="1" dirty="0">
                <a:solidFill>
                  <a:srgbClr val="800000"/>
                </a:solidFill>
              </a:rPr>
              <a:t>, </a:t>
            </a:r>
            <a:r>
              <a:rPr lang="en-US" b="1" dirty="0">
                <a:solidFill>
                  <a:srgbClr val="FF0000"/>
                </a:solidFill>
              </a:rPr>
              <a:t>2</a:t>
            </a:r>
            <a:r>
              <a:rPr lang="en-US" b="1" dirty="0">
                <a:solidFill>
                  <a:srgbClr val="800000"/>
                </a:solidFill>
              </a:rPr>
              <a:t> }</a:t>
            </a:r>
          </a:p>
        </p:txBody>
      </p:sp>
      <p:sp>
        <p:nvSpPr>
          <p:cNvPr id="114705" name="Text Box 57"/>
          <p:cNvSpPr txBox="1">
            <a:spLocks noChangeArrowheads="1"/>
          </p:cNvSpPr>
          <p:nvPr/>
        </p:nvSpPr>
        <p:spPr bwMode="auto">
          <a:xfrm>
            <a:off x="0" y="3068638"/>
            <a:ext cx="673100" cy="366712"/>
          </a:xfrm>
          <a:prstGeom prst="rect">
            <a:avLst/>
          </a:prstGeom>
          <a:noFill/>
          <a:ln w="9525">
            <a:noFill/>
            <a:miter lim="800000"/>
            <a:headEnd/>
            <a:tailEnd/>
          </a:ln>
        </p:spPr>
        <p:txBody>
          <a:bodyPr wrap="none">
            <a:spAutoFit/>
          </a:bodyPr>
          <a:lstStyle/>
          <a:p>
            <a:r>
              <a:rPr lang="en-US">
                <a:solidFill>
                  <a:srgbClr val="800000"/>
                </a:solidFill>
              </a:rPr>
              <a:t>D= 2</a:t>
            </a:r>
          </a:p>
        </p:txBody>
      </p:sp>
      <p:sp>
        <p:nvSpPr>
          <p:cNvPr id="114706" name="Text Box 58"/>
          <p:cNvSpPr txBox="1">
            <a:spLocks noChangeArrowheads="1"/>
          </p:cNvSpPr>
          <p:nvPr/>
        </p:nvSpPr>
        <p:spPr bwMode="auto">
          <a:xfrm>
            <a:off x="1331913" y="4437063"/>
            <a:ext cx="709612" cy="366712"/>
          </a:xfrm>
          <a:prstGeom prst="rect">
            <a:avLst/>
          </a:prstGeom>
          <a:noFill/>
          <a:ln w="9525">
            <a:noFill/>
            <a:miter lim="800000"/>
            <a:headEnd/>
            <a:tailEnd/>
          </a:ln>
        </p:spPr>
        <p:txBody>
          <a:bodyPr wrap="none">
            <a:spAutoFit/>
          </a:bodyPr>
          <a:lstStyle/>
          <a:p>
            <a:r>
              <a:rPr lang="en-US">
                <a:solidFill>
                  <a:srgbClr val="800000"/>
                </a:solidFill>
              </a:rPr>
              <a:t>D= ∞</a:t>
            </a:r>
          </a:p>
        </p:txBody>
      </p:sp>
      <p:sp>
        <p:nvSpPr>
          <p:cNvPr id="114707" name="Text Box 59"/>
          <p:cNvSpPr txBox="1">
            <a:spLocks noChangeArrowheads="1"/>
          </p:cNvSpPr>
          <p:nvPr/>
        </p:nvSpPr>
        <p:spPr bwMode="auto">
          <a:xfrm>
            <a:off x="3348038" y="4221163"/>
            <a:ext cx="673100" cy="366712"/>
          </a:xfrm>
          <a:prstGeom prst="rect">
            <a:avLst/>
          </a:prstGeom>
          <a:noFill/>
          <a:ln w="9525">
            <a:noFill/>
            <a:miter lim="800000"/>
            <a:headEnd/>
            <a:tailEnd/>
          </a:ln>
        </p:spPr>
        <p:txBody>
          <a:bodyPr wrap="none">
            <a:spAutoFit/>
          </a:bodyPr>
          <a:lstStyle/>
          <a:p>
            <a:r>
              <a:rPr lang="en-US">
                <a:solidFill>
                  <a:srgbClr val="800000"/>
                </a:solidFill>
              </a:rPr>
              <a:t>D= 3</a:t>
            </a:r>
          </a:p>
        </p:txBody>
      </p:sp>
      <p:sp>
        <p:nvSpPr>
          <p:cNvPr id="114708" name="Text Box 60"/>
          <p:cNvSpPr txBox="1">
            <a:spLocks noChangeArrowheads="1"/>
          </p:cNvSpPr>
          <p:nvPr/>
        </p:nvSpPr>
        <p:spPr bwMode="auto">
          <a:xfrm>
            <a:off x="3995738" y="2924175"/>
            <a:ext cx="673100" cy="366713"/>
          </a:xfrm>
          <a:prstGeom prst="rect">
            <a:avLst/>
          </a:prstGeom>
          <a:noFill/>
          <a:ln w="9525">
            <a:noFill/>
            <a:miter lim="800000"/>
            <a:headEnd/>
            <a:tailEnd/>
          </a:ln>
        </p:spPr>
        <p:txBody>
          <a:bodyPr wrap="none">
            <a:spAutoFit/>
          </a:bodyPr>
          <a:lstStyle/>
          <a:p>
            <a:r>
              <a:rPr lang="en-US">
                <a:solidFill>
                  <a:srgbClr val="800000"/>
                </a:solidFill>
              </a:rPr>
              <a:t>D= 5</a:t>
            </a:r>
          </a:p>
        </p:txBody>
      </p:sp>
      <p:sp>
        <p:nvSpPr>
          <p:cNvPr id="3" name="Date Placeholder 2"/>
          <p:cNvSpPr>
            <a:spLocks noGrp="1"/>
          </p:cNvSpPr>
          <p:nvPr>
            <p:ph type="dt" sz="half" idx="10"/>
          </p:nvPr>
        </p:nvSpPr>
        <p:spPr/>
        <p:txBody>
          <a:bodyPr/>
          <a:lstStyle/>
          <a:p>
            <a:fld id="{9605A16B-D33B-D741-8E37-5CE8450C3E1C}" type="datetime2">
              <a:rPr lang="en-US" smtClean="0"/>
              <a:t>Wednesday, August 5, 2015</a:t>
            </a:fld>
            <a:endParaRPr lang="en-US" dirty="0"/>
          </a:p>
        </p:txBody>
      </p:sp>
      <p:sp>
        <p:nvSpPr>
          <p:cNvPr id="4" name="Footer Placeholder 3"/>
          <p:cNvSpPr>
            <a:spLocks noGrp="1"/>
          </p:cNvSpPr>
          <p:nvPr>
            <p:ph type="ftr" sz="quarter" idx="11"/>
          </p:nvPr>
        </p:nvSpPr>
        <p:spPr/>
        <p:txBody>
          <a:bodyPr/>
          <a:lstStyle/>
          <a:p>
            <a:pPr algn="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24</a:t>
            </a:fld>
            <a:endParaRPr lang="en-US" dirty="0"/>
          </a:p>
        </p:txBody>
      </p:sp>
    </p:spTree>
    <p:extLst>
      <p:ext uri="{BB962C8B-B14F-4D97-AF65-F5344CB8AC3E}">
        <p14:creationId xmlns:p14="http://schemas.microsoft.com/office/powerpoint/2010/main" val="35891607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116738" name="Oval 3"/>
          <p:cNvSpPr>
            <a:spLocks noChangeArrowheads="1"/>
          </p:cNvSpPr>
          <p:nvPr/>
        </p:nvSpPr>
        <p:spPr bwMode="auto">
          <a:xfrm>
            <a:off x="1836738" y="17732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16739" name="Oval 4"/>
          <p:cNvSpPr>
            <a:spLocks noChangeArrowheads="1"/>
          </p:cNvSpPr>
          <p:nvPr/>
        </p:nvSpPr>
        <p:spPr bwMode="auto">
          <a:xfrm>
            <a:off x="3276600" y="2420938"/>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6740" name="Oval 5"/>
          <p:cNvSpPr>
            <a:spLocks noChangeArrowheads="1"/>
          </p:cNvSpPr>
          <p:nvPr/>
        </p:nvSpPr>
        <p:spPr bwMode="auto">
          <a:xfrm>
            <a:off x="2700338"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6741" name="Oval 6"/>
          <p:cNvSpPr>
            <a:spLocks noChangeArrowheads="1"/>
          </p:cNvSpPr>
          <p:nvPr/>
        </p:nvSpPr>
        <p:spPr bwMode="auto">
          <a:xfrm>
            <a:off x="900113"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6742" name="Oval 7"/>
          <p:cNvSpPr>
            <a:spLocks noChangeArrowheads="1"/>
          </p:cNvSpPr>
          <p:nvPr/>
        </p:nvSpPr>
        <p:spPr bwMode="auto">
          <a:xfrm>
            <a:off x="395288"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16743" name="Line 8"/>
          <p:cNvSpPr>
            <a:spLocks noChangeShapeType="1"/>
          </p:cNvSpPr>
          <p:nvPr/>
        </p:nvSpPr>
        <p:spPr bwMode="auto">
          <a:xfrm>
            <a:off x="2484438" y="2205038"/>
            <a:ext cx="863600" cy="360362"/>
          </a:xfrm>
          <a:prstGeom prst="line">
            <a:avLst/>
          </a:prstGeom>
          <a:noFill/>
          <a:ln w="9525">
            <a:solidFill>
              <a:srgbClr val="800000"/>
            </a:solidFill>
            <a:round/>
            <a:headEnd/>
            <a:tailEnd type="triangle" w="med" len="med"/>
          </a:ln>
        </p:spPr>
        <p:txBody>
          <a:bodyPr/>
          <a:lstStyle/>
          <a:p>
            <a:endParaRPr lang="en-SG"/>
          </a:p>
        </p:txBody>
      </p:sp>
      <p:sp>
        <p:nvSpPr>
          <p:cNvPr id="116744" name="Line 9"/>
          <p:cNvSpPr>
            <a:spLocks noChangeShapeType="1"/>
          </p:cNvSpPr>
          <p:nvPr/>
        </p:nvSpPr>
        <p:spPr bwMode="auto">
          <a:xfrm flipH="1">
            <a:off x="971550" y="2205038"/>
            <a:ext cx="865188" cy="431800"/>
          </a:xfrm>
          <a:prstGeom prst="line">
            <a:avLst/>
          </a:prstGeom>
          <a:noFill/>
          <a:ln w="28575">
            <a:solidFill>
              <a:srgbClr val="FF0000"/>
            </a:solidFill>
            <a:round/>
            <a:headEnd/>
            <a:tailEnd type="triangle" w="med" len="med"/>
          </a:ln>
        </p:spPr>
        <p:txBody>
          <a:bodyPr/>
          <a:lstStyle/>
          <a:p>
            <a:endParaRPr lang="en-SG"/>
          </a:p>
        </p:txBody>
      </p:sp>
      <p:sp>
        <p:nvSpPr>
          <p:cNvPr id="116745" name="Line 10"/>
          <p:cNvSpPr>
            <a:spLocks noChangeShapeType="1"/>
          </p:cNvSpPr>
          <p:nvPr/>
        </p:nvSpPr>
        <p:spPr bwMode="auto">
          <a:xfrm>
            <a:off x="2268538" y="2349500"/>
            <a:ext cx="647700" cy="1439863"/>
          </a:xfrm>
          <a:prstGeom prst="line">
            <a:avLst/>
          </a:prstGeom>
          <a:noFill/>
          <a:ln w="9525">
            <a:solidFill>
              <a:srgbClr val="800000"/>
            </a:solidFill>
            <a:round/>
            <a:headEnd/>
            <a:tailEnd type="triangle" w="med" len="med"/>
          </a:ln>
        </p:spPr>
        <p:txBody>
          <a:bodyPr/>
          <a:lstStyle/>
          <a:p>
            <a:endParaRPr lang="en-SG"/>
          </a:p>
        </p:txBody>
      </p:sp>
      <p:sp>
        <p:nvSpPr>
          <p:cNvPr id="116746" name="Text Box 11"/>
          <p:cNvSpPr txBox="1">
            <a:spLocks noChangeArrowheads="1"/>
          </p:cNvSpPr>
          <p:nvPr/>
        </p:nvSpPr>
        <p:spPr bwMode="auto">
          <a:xfrm>
            <a:off x="2679700" y="1936750"/>
            <a:ext cx="311150" cy="366713"/>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6747" name="Text Box 12"/>
          <p:cNvSpPr txBox="1">
            <a:spLocks noChangeArrowheads="1"/>
          </p:cNvSpPr>
          <p:nvPr/>
        </p:nvSpPr>
        <p:spPr bwMode="auto">
          <a:xfrm flipH="1">
            <a:off x="2339975" y="2349500"/>
            <a:ext cx="266700" cy="366713"/>
          </a:xfrm>
          <a:prstGeom prst="rect">
            <a:avLst/>
          </a:prstGeom>
          <a:noFill/>
          <a:ln w="9525">
            <a:noFill/>
            <a:miter lim="800000"/>
            <a:headEnd/>
            <a:tailEnd/>
          </a:ln>
        </p:spPr>
        <p:txBody>
          <a:bodyPr>
            <a:spAutoFit/>
          </a:bodyPr>
          <a:lstStyle/>
          <a:p>
            <a:r>
              <a:rPr lang="en-US" b="1">
                <a:solidFill>
                  <a:srgbClr val="800000"/>
                </a:solidFill>
              </a:rPr>
              <a:t>3</a:t>
            </a:r>
          </a:p>
        </p:txBody>
      </p:sp>
      <p:sp>
        <p:nvSpPr>
          <p:cNvPr id="116748" name="Text Box 13"/>
          <p:cNvSpPr txBox="1">
            <a:spLocks noChangeArrowheads="1"/>
          </p:cNvSpPr>
          <p:nvPr/>
        </p:nvSpPr>
        <p:spPr bwMode="auto">
          <a:xfrm>
            <a:off x="1189038" y="20621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grpSp>
        <p:nvGrpSpPr>
          <p:cNvPr id="116749" name="Group 14"/>
          <p:cNvGrpSpPr>
            <a:grpSpLocks/>
          </p:cNvGrpSpPr>
          <p:nvPr/>
        </p:nvGrpSpPr>
        <p:grpSpPr bwMode="auto">
          <a:xfrm>
            <a:off x="5076825" y="1557338"/>
            <a:ext cx="3887788" cy="2663825"/>
            <a:chOff x="1565" y="1162"/>
            <a:chExt cx="2449" cy="1678"/>
          </a:xfrm>
        </p:grpSpPr>
        <p:sp>
          <p:nvSpPr>
            <p:cNvPr id="116767" name="Oval 15"/>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16768" name="Oval 1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6769" name="Oval 1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6770" name="Oval 1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6771" name="Oval 1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16772" name="Line 2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16773" name="Line 2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16774" name="Line 2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16775" name="Line 2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16776" name="Line 2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16777" name="Line 2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16778" name="Line 2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16779" name="Line 2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16780" name="Line 2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16781" name="Freeform 2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16782" name="Text Box 3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6783" name="Text Box 3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16784" name="Text Box 3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6785" name="Text Box 3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6786" name="Text Box 3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16787" name="Text Box 3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6788" name="Text Box 3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6789" name="Text Box 3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6790" name="Text Box 3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116791" name="Text Box 3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sp>
        <p:nvSpPr>
          <p:cNvPr id="116750" name="Text Box 40"/>
          <p:cNvSpPr txBox="1">
            <a:spLocks noChangeArrowheads="1"/>
          </p:cNvSpPr>
          <p:nvPr/>
        </p:nvSpPr>
        <p:spPr bwMode="auto">
          <a:xfrm>
            <a:off x="376238" y="4745038"/>
            <a:ext cx="1028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1</a:t>
            </a:r>
            <a:r>
              <a:rPr lang="en-US" b="1">
                <a:solidFill>
                  <a:srgbClr val="800000"/>
                </a:solidFill>
              </a:rPr>
              <a:t> }</a:t>
            </a:r>
          </a:p>
        </p:txBody>
      </p:sp>
      <p:sp>
        <p:nvSpPr>
          <p:cNvPr id="116751" name="Text Box 41"/>
          <p:cNvSpPr txBox="1">
            <a:spLocks noChangeArrowheads="1"/>
          </p:cNvSpPr>
          <p:nvPr/>
        </p:nvSpPr>
        <p:spPr bwMode="auto">
          <a:xfrm>
            <a:off x="395288" y="5149850"/>
            <a:ext cx="1803400" cy="366713"/>
          </a:xfrm>
          <a:prstGeom prst="rect">
            <a:avLst/>
          </a:prstGeom>
          <a:noFill/>
          <a:ln w="9525">
            <a:noFill/>
            <a:miter lim="800000"/>
            <a:headEnd/>
            <a:tailEnd/>
          </a:ln>
        </p:spPr>
        <p:txBody>
          <a:bodyPr wrap="none">
            <a:spAutoFit/>
          </a:bodyPr>
          <a:lstStyle/>
          <a:p>
            <a:r>
              <a:rPr lang="en-US" b="1" dirty="0">
                <a:solidFill>
                  <a:srgbClr val="800000"/>
                </a:solidFill>
              </a:rPr>
              <a:t>C = { 2, 3, 4, </a:t>
            </a:r>
            <a:r>
              <a:rPr lang="en-US" b="1" dirty="0">
                <a:solidFill>
                  <a:srgbClr val="FF0000"/>
                </a:solidFill>
              </a:rPr>
              <a:t>5 </a:t>
            </a:r>
            <a:r>
              <a:rPr lang="en-US" b="1" dirty="0">
                <a:solidFill>
                  <a:srgbClr val="800000"/>
                </a:solidFill>
              </a:rPr>
              <a:t>}</a:t>
            </a:r>
          </a:p>
        </p:txBody>
      </p:sp>
      <p:sp>
        <p:nvSpPr>
          <p:cNvPr id="116752" name="Text Box 42"/>
          <p:cNvSpPr txBox="1">
            <a:spLocks noChangeArrowheads="1"/>
          </p:cNvSpPr>
          <p:nvPr/>
        </p:nvSpPr>
        <p:spPr bwMode="auto">
          <a:xfrm>
            <a:off x="395288" y="5530850"/>
            <a:ext cx="1930400" cy="519113"/>
          </a:xfrm>
          <a:prstGeom prst="rect">
            <a:avLst/>
          </a:prstGeom>
          <a:noFill/>
          <a:ln w="9525">
            <a:noFill/>
            <a:miter lim="800000"/>
            <a:headEnd/>
            <a:tailEnd/>
          </a:ln>
        </p:spPr>
        <p:txBody>
          <a:bodyPr wrap="none">
            <a:spAutoFit/>
          </a:bodyPr>
          <a:lstStyle/>
          <a:p>
            <a:r>
              <a:rPr lang="en-US" b="1" dirty="0">
                <a:solidFill>
                  <a:srgbClr val="800000"/>
                </a:solidFill>
              </a:rPr>
              <a:t>D = { 5, 3, </a:t>
            </a:r>
            <a:r>
              <a:rPr lang="en-US" sz="2800" dirty="0">
                <a:solidFill>
                  <a:srgbClr val="800000"/>
                </a:solidFill>
              </a:rPr>
              <a:t>∞</a:t>
            </a:r>
            <a:r>
              <a:rPr lang="en-US" b="1" dirty="0">
                <a:solidFill>
                  <a:srgbClr val="800000"/>
                </a:solidFill>
              </a:rPr>
              <a:t>, </a:t>
            </a:r>
            <a:r>
              <a:rPr lang="en-US" b="1" dirty="0">
                <a:solidFill>
                  <a:srgbClr val="FF0000"/>
                </a:solidFill>
              </a:rPr>
              <a:t>2</a:t>
            </a:r>
            <a:r>
              <a:rPr lang="en-US" b="1" dirty="0">
                <a:solidFill>
                  <a:srgbClr val="800000"/>
                </a:solidFill>
              </a:rPr>
              <a:t> }</a:t>
            </a:r>
          </a:p>
        </p:txBody>
      </p:sp>
      <p:sp>
        <p:nvSpPr>
          <p:cNvPr id="116759" name="Text Box 78"/>
          <p:cNvSpPr txBox="1">
            <a:spLocks noChangeArrowheads="1"/>
          </p:cNvSpPr>
          <p:nvPr/>
        </p:nvSpPr>
        <p:spPr bwMode="auto">
          <a:xfrm>
            <a:off x="3851275" y="4724400"/>
            <a:ext cx="1346200" cy="366713"/>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1</a:t>
            </a:r>
            <a:r>
              <a:rPr lang="en-US" b="1">
                <a:solidFill>
                  <a:srgbClr val="800000"/>
                </a:solidFill>
              </a:rPr>
              <a:t> ,</a:t>
            </a:r>
            <a:r>
              <a:rPr lang="en-US" b="1">
                <a:solidFill>
                  <a:srgbClr val="FF0000"/>
                </a:solidFill>
              </a:rPr>
              <a:t> 5</a:t>
            </a:r>
            <a:r>
              <a:rPr lang="en-US" b="1">
                <a:solidFill>
                  <a:srgbClr val="800000"/>
                </a:solidFill>
              </a:rPr>
              <a:t> }</a:t>
            </a:r>
          </a:p>
        </p:txBody>
      </p:sp>
      <p:sp>
        <p:nvSpPr>
          <p:cNvPr id="116760" name="Text Box 79"/>
          <p:cNvSpPr txBox="1">
            <a:spLocks noChangeArrowheads="1"/>
          </p:cNvSpPr>
          <p:nvPr/>
        </p:nvSpPr>
        <p:spPr bwMode="auto">
          <a:xfrm>
            <a:off x="3870325" y="5129213"/>
            <a:ext cx="1549400" cy="366712"/>
          </a:xfrm>
          <a:prstGeom prst="rect">
            <a:avLst/>
          </a:prstGeom>
          <a:noFill/>
          <a:ln w="9525">
            <a:noFill/>
            <a:miter lim="800000"/>
            <a:headEnd/>
            <a:tailEnd/>
          </a:ln>
        </p:spPr>
        <p:txBody>
          <a:bodyPr wrap="none">
            <a:spAutoFit/>
          </a:bodyPr>
          <a:lstStyle/>
          <a:p>
            <a:r>
              <a:rPr lang="en-US" b="1">
                <a:solidFill>
                  <a:srgbClr val="800000"/>
                </a:solidFill>
              </a:rPr>
              <a:t>C = { 2, 3, 4 }</a:t>
            </a:r>
          </a:p>
        </p:txBody>
      </p:sp>
      <p:sp>
        <p:nvSpPr>
          <p:cNvPr id="116761" name="Text Box 80"/>
          <p:cNvSpPr txBox="1">
            <a:spLocks noChangeArrowheads="1"/>
          </p:cNvSpPr>
          <p:nvPr/>
        </p:nvSpPr>
        <p:spPr bwMode="auto">
          <a:xfrm>
            <a:off x="3870325" y="5634038"/>
            <a:ext cx="1858201" cy="369332"/>
          </a:xfrm>
          <a:prstGeom prst="rect">
            <a:avLst/>
          </a:prstGeom>
          <a:noFill/>
          <a:ln w="9525">
            <a:noFill/>
            <a:miter lim="800000"/>
            <a:headEnd/>
            <a:tailEnd/>
          </a:ln>
        </p:spPr>
        <p:txBody>
          <a:bodyPr wrap="none">
            <a:spAutoFit/>
          </a:bodyPr>
          <a:lstStyle/>
          <a:p>
            <a:r>
              <a:rPr lang="en-US" b="1" dirty="0">
                <a:solidFill>
                  <a:srgbClr val="800000"/>
                </a:solidFill>
              </a:rPr>
              <a:t>D = { </a:t>
            </a:r>
            <a:r>
              <a:rPr lang="en-US" b="1" dirty="0" smtClean="0">
                <a:solidFill>
                  <a:srgbClr val="800000"/>
                </a:solidFill>
              </a:rPr>
              <a:t>?, ?, ?, </a:t>
            </a:r>
            <a:r>
              <a:rPr lang="en-US" b="1" dirty="0">
                <a:solidFill>
                  <a:srgbClr val="FF0000"/>
                </a:solidFill>
              </a:rPr>
              <a:t>2</a:t>
            </a:r>
            <a:r>
              <a:rPr lang="en-US" b="1" dirty="0">
                <a:solidFill>
                  <a:srgbClr val="800000"/>
                </a:solidFill>
              </a:rPr>
              <a:t> }</a:t>
            </a:r>
          </a:p>
        </p:txBody>
      </p:sp>
      <p:sp>
        <p:nvSpPr>
          <p:cNvPr id="116762" name="Text Box 81"/>
          <p:cNvSpPr txBox="1">
            <a:spLocks noChangeArrowheads="1"/>
          </p:cNvSpPr>
          <p:nvPr/>
        </p:nvSpPr>
        <p:spPr bwMode="auto">
          <a:xfrm>
            <a:off x="0" y="3068638"/>
            <a:ext cx="673100" cy="366712"/>
          </a:xfrm>
          <a:prstGeom prst="rect">
            <a:avLst/>
          </a:prstGeom>
          <a:noFill/>
          <a:ln w="9525">
            <a:noFill/>
            <a:miter lim="800000"/>
            <a:headEnd/>
            <a:tailEnd/>
          </a:ln>
        </p:spPr>
        <p:txBody>
          <a:bodyPr wrap="none">
            <a:spAutoFit/>
          </a:bodyPr>
          <a:lstStyle/>
          <a:p>
            <a:r>
              <a:rPr lang="en-US">
                <a:solidFill>
                  <a:srgbClr val="FF0000"/>
                </a:solidFill>
              </a:rPr>
              <a:t>D= 2</a:t>
            </a:r>
          </a:p>
        </p:txBody>
      </p:sp>
      <p:sp>
        <p:nvSpPr>
          <p:cNvPr id="116763" name="Text Box 82"/>
          <p:cNvSpPr txBox="1">
            <a:spLocks noChangeArrowheads="1"/>
          </p:cNvSpPr>
          <p:nvPr/>
        </p:nvSpPr>
        <p:spPr bwMode="auto">
          <a:xfrm>
            <a:off x="1331913" y="4437063"/>
            <a:ext cx="673100" cy="366712"/>
          </a:xfrm>
          <a:prstGeom prst="rect">
            <a:avLst/>
          </a:prstGeom>
          <a:noFill/>
          <a:ln w="9525">
            <a:noFill/>
            <a:miter lim="800000"/>
            <a:headEnd/>
            <a:tailEnd/>
          </a:ln>
        </p:spPr>
        <p:txBody>
          <a:bodyPr wrap="none">
            <a:spAutoFit/>
          </a:bodyPr>
          <a:lstStyle/>
          <a:p>
            <a:r>
              <a:rPr lang="en-US">
                <a:solidFill>
                  <a:srgbClr val="800000"/>
                </a:solidFill>
              </a:rPr>
              <a:t>D= 6</a:t>
            </a:r>
          </a:p>
        </p:txBody>
      </p:sp>
      <p:sp>
        <p:nvSpPr>
          <p:cNvPr id="116764" name="Text Box 83"/>
          <p:cNvSpPr txBox="1">
            <a:spLocks noChangeArrowheads="1"/>
          </p:cNvSpPr>
          <p:nvPr/>
        </p:nvSpPr>
        <p:spPr bwMode="auto">
          <a:xfrm>
            <a:off x="3348038" y="4221163"/>
            <a:ext cx="673100" cy="366712"/>
          </a:xfrm>
          <a:prstGeom prst="rect">
            <a:avLst/>
          </a:prstGeom>
          <a:noFill/>
          <a:ln w="9525">
            <a:noFill/>
            <a:miter lim="800000"/>
            <a:headEnd/>
            <a:tailEnd/>
          </a:ln>
        </p:spPr>
        <p:txBody>
          <a:bodyPr wrap="none">
            <a:spAutoFit/>
          </a:bodyPr>
          <a:lstStyle/>
          <a:p>
            <a:r>
              <a:rPr lang="en-US">
                <a:solidFill>
                  <a:srgbClr val="800000"/>
                </a:solidFill>
              </a:rPr>
              <a:t>D= 3</a:t>
            </a:r>
          </a:p>
        </p:txBody>
      </p:sp>
      <p:sp>
        <p:nvSpPr>
          <p:cNvPr id="116765" name="Text Box 84"/>
          <p:cNvSpPr txBox="1">
            <a:spLocks noChangeArrowheads="1"/>
          </p:cNvSpPr>
          <p:nvPr/>
        </p:nvSpPr>
        <p:spPr bwMode="auto">
          <a:xfrm>
            <a:off x="3995738" y="2924175"/>
            <a:ext cx="673100" cy="366713"/>
          </a:xfrm>
          <a:prstGeom prst="rect">
            <a:avLst/>
          </a:prstGeom>
          <a:noFill/>
          <a:ln w="9525">
            <a:noFill/>
            <a:miter lim="800000"/>
            <a:headEnd/>
            <a:tailEnd/>
          </a:ln>
        </p:spPr>
        <p:txBody>
          <a:bodyPr wrap="none">
            <a:spAutoFit/>
          </a:bodyPr>
          <a:lstStyle/>
          <a:p>
            <a:r>
              <a:rPr lang="en-US">
                <a:solidFill>
                  <a:srgbClr val="800000"/>
                </a:solidFill>
              </a:rPr>
              <a:t>D= 5</a:t>
            </a:r>
          </a:p>
        </p:txBody>
      </p:sp>
      <p:sp>
        <p:nvSpPr>
          <p:cNvPr id="116766" name="AutoShape 86"/>
          <p:cNvSpPr>
            <a:spLocks noChangeArrowheads="1"/>
          </p:cNvSpPr>
          <p:nvPr/>
        </p:nvSpPr>
        <p:spPr bwMode="auto">
          <a:xfrm>
            <a:off x="2771775" y="5157788"/>
            <a:ext cx="576263" cy="414337"/>
          </a:xfrm>
          <a:prstGeom prst="rightArrow">
            <a:avLst>
              <a:gd name="adj1" fmla="val 50000"/>
              <a:gd name="adj2" fmla="val 34770"/>
            </a:avLst>
          </a:prstGeom>
          <a:solidFill>
            <a:schemeClr val="accent1"/>
          </a:solidFill>
          <a:ln w="9525">
            <a:solidFill>
              <a:schemeClr val="tx1"/>
            </a:solidFill>
            <a:miter lim="800000"/>
            <a:headEnd/>
            <a:tailEnd/>
          </a:ln>
        </p:spPr>
        <p:txBody>
          <a:bodyPr wrap="none" anchor="ctr"/>
          <a:lstStyle/>
          <a:p>
            <a:endParaRPr lang="en-US"/>
          </a:p>
        </p:txBody>
      </p:sp>
      <p:sp>
        <p:nvSpPr>
          <p:cNvPr id="57" name="TextBox 56"/>
          <p:cNvSpPr txBox="1"/>
          <p:nvPr/>
        </p:nvSpPr>
        <p:spPr>
          <a:xfrm>
            <a:off x="5715008" y="4572008"/>
            <a:ext cx="3286148" cy="963469"/>
          </a:xfrm>
          <a:prstGeom prst="rect">
            <a:avLst/>
          </a:prstGeom>
          <a:noFill/>
        </p:spPr>
        <p:txBody>
          <a:bodyPr wrap="square" rtlCol="0">
            <a:spAutoFit/>
          </a:bodyPr>
          <a:lstStyle/>
          <a:p>
            <a:pPr>
              <a:lnSpc>
                <a:spcPct val="150000"/>
              </a:lnSpc>
            </a:pPr>
            <a:r>
              <a:rPr lang="en-US" sz="2000" dirty="0" smtClean="0">
                <a:solidFill>
                  <a:srgbClr val="C00000"/>
                </a:solidFill>
                <a:latin typeface="+mj-lt"/>
              </a:rPr>
              <a:t>Node 5 is added to set S and removed from set C.</a:t>
            </a:r>
            <a:endParaRPr lang="en-SG" sz="2000" dirty="0">
              <a:solidFill>
                <a:srgbClr val="C00000"/>
              </a:solidFill>
              <a:latin typeface="+mj-lt"/>
            </a:endParaRPr>
          </a:p>
        </p:txBody>
      </p:sp>
      <p:sp>
        <p:nvSpPr>
          <p:cNvPr id="58" name="TextBox 57"/>
          <p:cNvSpPr txBox="1"/>
          <p:nvPr/>
        </p:nvSpPr>
        <p:spPr>
          <a:xfrm>
            <a:off x="5715008" y="5643578"/>
            <a:ext cx="2928958" cy="646331"/>
          </a:xfrm>
          <a:prstGeom prst="rect">
            <a:avLst/>
          </a:prstGeom>
          <a:noFill/>
        </p:spPr>
        <p:txBody>
          <a:bodyPr wrap="square" rtlCol="0">
            <a:spAutoFit/>
          </a:bodyPr>
          <a:lstStyle/>
          <a:p>
            <a:r>
              <a:rPr lang="en-US" dirty="0" smtClean="0">
                <a:solidFill>
                  <a:srgbClr val="C00000"/>
                </a:solidFill>
              </a:rPr>
              <a:t>What will be the updated values of set D?</a:t>
            </a:r>
            <a:endParaRPr lang="en-SG" dirty="0">
              <a:solidFill>
                <a:srgbClr val="C00000"/>
              </a:solidFill>
            </a:endParaRPr>
          </a:p>
        </p:txBody>
      </p:sp>
      <p:sp>
        <p:nvSpPr>
          <p:cNvPr id="2" name="Date Placeholder 1"/>
          <p:cNvSpPr>
            <a:spLocks noGrp="1"/>
          </p:cNvSpPr>
          <p:nvPr>
            <p:ph type="dt" sz="half" idx="10"/>
          </p:nvPr>
        </p:nvSpPr>
        <p:spPr/>
        <p:txBody>
          <a:bodyPr/>
          <a:lstStyle/>
          <a:p>
            <a:fld id="{FBF5D65E-4549-094F-8DB7-4898F1FA8883}"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25</a:t>
            </a:fld>
            <a:endParaRPr lang="en-US" dirty="0"/>
          </a:p>
        </p:txBody>
      </p:sp>
    </p:spTree>
    <p:extLst>
      <p:ext uri="{BB962C8B-B14F-4D97-AF65-F5344CB8AC3E}">
        <p14:creationId xmlns:p14="http://schemas.microsoft.com/office/powerpoint/2010/main" val="34001973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to="" calcmode="lin" valueType="num">
                                      <p:cBhvr>
                                        <p:cTn id="7" dur="1" fill="hold"/>
                                        <p:tgtEl>
                                          <p:spTgt spid="57"/>
                                        </p:tgtEl>
                                        <p:attrNameLst>
                                          <p:attrName/>
                                        </p:attrNameLst>
                                      </p:cBhvr>
                                    </p:anim>
                                  </p:childTnLst>
                                </p:cTn>
                              </p:par>
                            </p:childTnLst>
                          </p:cTn>
                        </p:par>
                        <p:par>
                          <p:cTn id="8" fill="hold">
                            <p:stCondLst>
                              <p:cond delay="0"/>
                            </p:stCondLst>
                            <p:childTnLst>
                              <p:par>
                                <p:cTn id="9" presetID="2" presetClass="entr" presetSubtype="4" fill="hold" nodeType="afterEffect">
                                  <p:stCondLst>
                                    <p:cond delay="1000"/>
                                  </p:stCondLst>
                                  <p:childTnLst>
                                    <p:set>
                                      <p:cBhvr>
                                        <p:cTn id="10" dur="1" fill="hold">
                                          <p:stCondLst>
                                            <p:cond delay="0"/>
                                          </p:stCondLst>
                                        </p:cTn>
                                        <p:tgtEl>
                                          <p:spTgt spid="58">
                                            <p:txEl>
                                              <p:pRg st="0" end="0"/>
                                            </p:txEl>
                                          </p:spTgt>
                                        </p:tgtEl>
                                        <p:attrNameLst>
                                          <p:attrName>style.visibility</p:attrName>
                                        </p:attrNameLst>
                                      </p:cBhvr>
                                      <p:to>
                                        <p:strVal val="visible"/>
                                      </p:to>
                                    </p:set>
                                    <p:anim calcmode="lin" valueType="num">
                                      <p:cBhvr additive="base">
                                        <p:cTn id="1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116738" name="Oval 3"/>
          <p:cNvSpPr>
            <a:spLocks noChangeArrowheads="1"/>
          </p:cNvSpPr>
          <p:nvPr/>
        </p:nvSpPr>
        <p:spPr bwMode="auto">
          <a:xfrm>
            <a:off x="1836738" y="17732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16739" name="Oval 4"/>
          <p:cNvSpPr>
            <a:spLocks noChangeArrowheads="1"/>
          </p:cNvSpPr>
          <p:nvPr/>
        </p:nvSpPr>
        <p:spPr bwMode="auto">
          <a:xfrm>
            <a:off x="3276600" y="2420938"/>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6740" name="Oval 5"/>
          <p:cNvSpPr>
            <a:spLocks noChangeArrowheads="1"/>
          </p:cNvSpPr>
          <p:nvPr/>
        </p:nvSpPr>
        <p:spPr bwMode="auto">
          <a:xfrm>
            <a:off x="2700338"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6741" name="Oval 6"/>
          <p:cNvSpPr>
            <a:spLocks noChangeArrowheads="1"/>
          </p:cNvSpPr>
          <p:nvPr/>
        </p:nvSpPr>
        <p:spPr bwMode="auto">
          <a:xfrm>
            <a:off x="900113"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6742" name="Oval 7"/>
          <p:cNvSpPr>
            <a:spLocks noChangeArrowheads="1"/>
          </p:cNvSpPr>
          <p:nvPr/>
        </p:nvSpPr>
        <p:spPr bwMode="auto">
          <a:xfrm>
            <a:off x="395288"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16743" name="Line 8"/>
          <p:cNvSpPr>
            <a:spLocks noChangeShapeType="1"/>
          </p:cNvSpPr>
          <p:nvPr/>
        </p:nvSpPr>
        <p:spPr bwMode="auto">
          <a:xfrm>
            <a:off x="2484438" y="2205038"/>
            <a:ext cx="863600" cy="360362"/>
          </a:xfrm>
          <a:prstGeom prst="line">
            <a:avLst/>
          </a:prstGeom>
          <a:noFill/>
          <a:ln w="9525">
            <a:solidFill>
              <a:srgbClr val="800000"/>
            </a:solidFill>
            <a:round/>
            <a:headEnd/>
            <a:tailEnd type="triangle" w="med" len="med"/>
          </a:ln>
        </p:spPr>
        <p:txBody>
          <a:bodyPr/>
          <a:lstStyle/>
          <a:p>
            <a:endParaRPr lang="en-SG"/>
          </a:p>
        </p:txBody>
      </p:sp>
      <p:sp>
        <p:nvSpPr>
          <p:cNvPr id="116744" name="Line 9"/>
          <p:cNvSpPr>
            <a:spLocks noChangeShapeType="1"/>
          </p:cNvSpPr>
          <p:nvPr/>
        </p:nvSpPr>
        <p:spPr bwMode="auto">
          <a:xfrm flipH="1">
            <a:off x="971550" y="2205038"/>
            <a:ext cx="865188" cy="431800"/>
          </a:xfrm>
          <a:prstGeom prst="line">
            <a:avLst/>
          </a:prstGeom>
          <a:noFill/>
          <a:ln w="28575">
            <a:solidFill>
              <a:srgbClr val="FF0000"/>
            </a:solidFill>
            <a:round/>
            <a:headEnd/>
            <a:tailEnd type="triangle" w="med" len="med"/>
          </a:ln>
        </p:spPr>
        <p:txBody>
          <a:bodyPr/>
          <a:lstStyle/>
          <a:p>
            <a:endParaRPr lang="en-SG"/>
          </a:p>
        </p:txBody>
      </p:sp>
      <p:sp>
        <p:nvSpPr>
          <p:cNvPr id="116745" name="Line 10"/>
          <p:cNvSpPr>
            <a:spLocks noChangeShapeType="1"/>
          </p:cNvSpPr>
          <p:nvPr/>
        </p:nvSpPr>
        <p:spPr bwMode="auto">
          <a:xfrm>
            <a:off x="2268538" y="2349500"/>
            <a:ext cx="647700" cy="1439863"/>
          </a:xfrm>
          <a:prstGeom prst="line">
            <a:avLst/>
          </a:prstGeom>
          <a:noFill/>
          <a:ln w="9525">
            <a:solidFill>
              <a:srgbClr val="800000"/>
            </a:solidFill>
            <a:round/>
            <a:headEnd/>
            <a:tailEnd type="triangle" w="med" len="med"/>
          </a:ln>
        </p:spPr>
        <p:txBody>
          <a:bodyPr/>
          <a:lstStyle/>
          <a:p>
            <a:endParaRPr lang="en-SG"/>
          </a:p>
        </p:txBody>
      </p:sp>
      <p:sp>
        <p:nvSpPr>
          <p:cNvPr id="116746" name="Text Box 11"/>
          <p:cNvSpPr txBox="1">
            <a:spLocks noChangeArrowheads="1"/>
          </p:cNvSpPr>
          <p:nvPr/>
        </p:nvSpPr>
        <p:spPr bwMode="auto">
          <a:xfrm>
            <a:off x="2679700" y="1936750"/>
            <a:ext cx="311150" cy="366713"/>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6747" name="Text Box 12"/>
          <p:cNvSpPr txBox="1">
            <a:spLocks noChangeArrowheads="1"/>
          </p:cNvSpPr>
          <p:nvPr/>
        </p:nvSpPr>
        <p:spPr bwMode="auto">
          <a:xfrm flipH="1">
            <a:off x="2339975" y="2349500"/>
            <a:ext cx="266700" cy="366713"/>
          </a:xfrm>
          <a:prstGeom prst="rect">
            <a:avLst/>
          </a:prstGeom>
          <a:noFill/>
          <a:ln w="9525">
            <a:noFill/>
            <a:miter lim="800000"/>
            <a:headEnd/>
            <a:tailEnd/>
          </a:ln>
        </p:spPr>
        <p:txBody>
          <a:bodyPr>
            <a:spAutoFit/>
          </a:bodyPr>
          <a:lstStyle/>
          <a:p>
            <a:r>
              <a:rPr lang="en-US" b="1">
                <a:solidFill>
                  <a:srgbClr val="800000"/>
                </a:solidFill>
              </a:rPr>
              <a:t>3</a:t>
            </a:r>
          </a:p>
        </p:txBody>
      </p:sp>
      <p:sp>
        <p:nvSpPr>
          <p:cNvPr id="116748" name="Text Box 13"/>
          <p:cNvSpPr txBox="1">
            <a:spLocks noChangeArrowheads="1"/>
          </p:cNvSpPr>
          <p:nvPr/>
        </p:nvSpPr>
        <p:spPr bwMode="auto">
          <a:xfrm>
            <a:off x="1189038" y="20621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grpSp>
        <p:nvGrpSpPr>
          <p:cNvPr id="2" name="Group 14"/>
          <p:cNvGrpSpPr>
            <a:grpSpLocks/>
          </p:cNvGrpSpPr>
          <p:nvPr/>
        </p:nvGrpSpPr>
        <p:grpSpPr bwMode="auto">
          <a:xfrm>
            <a:off x="5076825" y="1557338"/>
            <a:ext cx="3887788" cy="2663825"/>
            <a:chOff x="1565" y="1162"/>
            <a:chExt cx="2449" cy="1678"/>
          </a:xfrm>
        </p:grpSpPr>
        <p:sp>
          <p:nvSpPr>
            <p:cNvPr id="116767" name="Oval 15"/>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16768" name="Oval 1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6769" name="Oval 1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6770" name="Oval 1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6771" name="Oval 1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16772" name="Line 2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16773" name="Line 2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16774" name="Line 2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16775" name="Line 2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16776" name="Line 2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16777" name="Line 2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16778" name="Line 2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16779" name="Line 2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16780" name="Line 2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16781" name="Freeform 2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16782" name="Text Box 3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6783" name="Text Box 3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16784" name="Text Box 3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6785" name="Text Box 3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6786" name="Text Box 3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16787" name="Text Box 3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6788" name="Text Box 3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6789" name="Text Box 3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6790" name="Text Box 3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116791" name="Text Box 3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sp>
        <p:nvSpPr>
          <p:cNvPr id="116750" name="Text Box 40"/>
          <p:cNvSpPr txBox="1">
            <a:spLocks noChangeArrowheads="1"/>
          </p:cNvSpPr>
          <p:nvPr/>
        </p:nvSpPr>
        <p:spPr bwMode="auto">
          <a:xfrm>
            <a:off x="376238" y="4745038"/>
            <a:ext cx="1028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1</a:t>
            </a:r>
            <a:r>
              <a:rPr lang="en-US" b="1">
                <a:solidFill>
                  <a:srgbClr val="800000"/>
                </a:solidFill>
              </a:rPr>
              <a:t> }</a:t>
            </a:r>
          </a:p>
        </p:txBody>
      </p:sp>
      <p:sp>
        <p:nvSpPr>
          <p:cNvPr id="116751" name="Text Box 41"/>
          <p:cNvSpPr txBox="1">
            <a:spLocks noChangeArrowheads="1"/>
          </p:cNvSpPr>
          <p:nvPr/>
        </p:nvSpPr>
        <p:spPr bwMode="auto">
          <a:xfrm>
            <a:off x="395288" y="5149850"/>
            <a:ext cx="1803400" cy="366713"/>
          </a:xfrm>
          <a:prstGeom prst="rect">
            <a:avLst/>
          </a:prstGeom>
          <a:noFill/>
          <a:ln w="9525">
            <a:noFill/>
            <a:miter lim="800000"/>
            <a:headEnd/>
            <a:tailEnd/>
          </a:ln>
        </p:spPr>
        <p:txBody>
          <a:bodyPr wrap="none">
            <a:spAutoFit/>
          </a:bodyPr>
          <a:lstStyle/>
          <a:p>
            <a:r>
              <a:rPr lang="en-US" b="1" dirty="0">
                <a:solidFill>
                  <a:srgbClr val="800000"/>
                </a:solidFill>
              </a:rPr>
              <a:t>C = { 2, 3, 4, </a:t>
            </a:r>
            <a:r>
              <a:rPr lang="en-US" b="1" dirty="0">
                <a:solidFill>
                  <a:srgbClr val="FF0000"/>
                </a:solidFill>
              </a:rPr>
              <a:t>5</a:t>
            </a:r>
            <a:r>
              <a:rPr lang="en-US" b="1" dirty="0">
                <a:solidFill>
                  <a:srgbClr val="800000"/>
                </a:solidFill>
              </a:rPr>
              <a:t> }</a:t>
            </a:r>
          </a:p>
        </p:txBody>
      </p:sp>
      <p:sp>
        <p:nvSpPr>
          <p:cNvPr id="116752" name="Text Box 42"/>
          <p:cNvSpPr txBox="1">
            <a:spLocks noChangeArrowheads="1"/>
          </p:cNvSpPr>
          <p:nvPr/>
        </p:nvSpPr>
        <p:spPr bwMode="auto">
          <a:xfrm>
            <a:off x="395288" y="5530850"/>
            <a:ext cx="1930400" cy="519113"/>
          </a:xfrm>
          <a:prstGeom prst="rect">
            <a:avLst/>
          </a:prstGeom>
          <a:noFill/>
          <a:ln w="9525">
            <a:noFill/>
            <a:miter lim="800000"/>
            <a:headEnd/>
            <a:tailEnd/>
          </a:ln>
        </p:spPr>
        <p:txBody>
          <a:bodyPr wrap="none">
            <a:spAutoFit/>
          </a:bodyPr>
          <a:lstStyle/>
          <a:p>
            <a:r>
              <a:rPr lang="en-US" b="1" dirty="0">
                <a:solidFill>
                  <a:srgbClr val="800000"/>
                </a:solidFill>
              </a:rPr>
              <a:t>D = { 5, 3, </a:t>
            </a:r>
            <a:r>
              <a:rPr lang="en-US" sz="2800" dirty="0">
                <a:solidFill>
                  <a:srgbClr val="800000"/>
                </a:solidFill>
              </a:rPr>
              <a:t>∞</a:t>
            </a:r>
            <a:r>
              <a:rPr lang="en-US" b="1" dirty="0">
                <a:solidFill>
                  <a:srgbClr val="800000"/>
                </a:solidFill>
              </a:rPr>
              <a:t>, </a:t>
            </a:r>
            <a:r>
              <a:rPr lang="en-US" b="1" dirty="0">
                <a:solidFill>
                  <a:srgbClr val="FF0000"/>
                </a:solidFill>
              </a:rPr>
              <a:t>2</a:t>
            </a:r>
            <a:r>
              <a:rPr lang="en-US" b="1" dirty="0">
                <a:solidFill>
                  <a:srgbClr val="800000"/>
                </a:solidFill>
              </a:rPr>
              <a:t> }</a:t>
            </a:r>
          </a:p>
        </p:txBody>
      </p:sp>
      <p:sp>
        <p:nvSpPr>
          <p:cNvPr id="116753" name="Line 43"/>
          <p:cNvSpPr>
            <a:spLocks noChangeShapeType="1"/>
          </p:cNvSpPr>
          <p:nvPr/>
        </p:nvSpPr>
        <p:spPr bwMode="auto">
          <a:xfrm>
            <a:off x="1042988" y="2781300"/>
            <a:ext cx="2233612" cy="0"/>
          </a:xfrm>
          <a:prstGeom prst="line">
            <a:avLst/>
          </a:prstGeom>
          <a:noFill/>
          <a:ln w="12700">
            <a:solidFill>
              <a:srgbClr val="800000"/>
            </a:solidFill>
            <a:round/>
            <a:headEnd/>
            <a:tailEnd type="triangle" w="med" len="med"/>
          </a:ln>
        </p:spPr>
        <p:txBody>
          <a:bodyPr/>
          <a:lstStyle/>
          <a:p>
            <a:endParaRPr lang="en-SG"/>
          </a:p>
        </p:txBody>
      </p:sp>
      <p:sp>
        <p:nvSpPr>
          <p:cNvPr id="116754" name="Line 44"/>
          <p:cNvSpPr>
            <a:spLocks noChangeShapeType="1"/>
          </p:cNvSpPr>
          <p:nvPr/>
        </p:nvSpPr>
        <p:spPr bwMode="auto">
          <a:xfrm>
            <a:off x="827088" y="3068638"/>
            <a:ext cx="288925" cy="792162"/>
          </a:xfrm>
          <a:prstGeom prst="line">
            <a:avLst/>
          </a:prstGeom>
          <a:noFill/>
          <a:ln w="9525">
            <a:solidFill>
              <a:srgbClr val="800000"/>
            </a:solidFill>
            <a:round/>
            <a:headEnd/>
            <a:tailEnd type="triangle" w="med" len="med"/>
          </a:ln>
        </p:spPr>
        <p:txBody>
          <a:bodyPr/>
          <a:lstStyle/>
          <a:p>
            <a:endParaRPr lang="en-SG"/>
          </a:p>
        </p:txBody>
      </p:sp>
      <p:sp>
        <p:nvSpPr>
          <p:cNvPr id="116755" name="Line 45"/>
          <p:cNvSpPr>
            <a:spLocks noChangeShapeType="1"/>
          </p:cNvSpPr>
          <p:nvPr/>
        </p:nvSpPr>
        <p:spPr bwMode="auto">
          <a:xfrm>
            <a:off x="971550" y="2997200"/>
            <a:ext cx="1800225" cy="936625"/>
          </a:xfrm>
          <a:prstGeom prst="line">
            <a:avLst/>
          </a:prstGeom>
          <a:noFill/>
          <a:ln w="9525">
            <a:solidFill>
              <a:srgbClr val="800000"/>
            </a:solidFill>
            <a:round/>
            <a:headEnd/>
            <a:tailEnd type="triangle" w="med" len="med"/>
          </a:ln>
        </p:spPr>
        <p:txBody>
          <a:bodyPr/>
          <a:lstStyle/>
          <a:p>
            <a:endParaRPr lang="en-SG"/>
          </a:p>
        </p:txBody>
      </p:sp>
      <p:sp>
        <p:nvSpPr>
          <p:cNvPr id="116756" name="Text Box 75"/>
          <p:cNvSpPr txBox="1">
            <a:spLocks noChangeArrowheads="1"/>
          </p:cNvSpPr>
          <p:nvPr/>
        </p:nvSpPr>
        <p:spPr bwMode="auto">
          <a:xfrm>
            <a:off x="1597025" y="2420938"/>
            <a:ext cx="311150" cy="366712"/>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6757" name="Text Box 76"/>
          <p:cNvSpPr txBox="1">
            <a:spLocks noChangeArrowheads="1"/>
          </p:cNvSpPr>
          <p:nvPr/>
        </p:nvSpPr>
        <p:spPr bwMode="auto">
          <a:xfrm>
            <a:off x="1619250" y="3068638"/>
            <a:ext cx="438150" cy="366712"/>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16758" name="Text Box 77"/>
          <p:cNvSpPr txBox="1">
            <a:spLocks noChangeArrowheads="1"/>
          </p:cNvSpPr>
          <p:nvPr/>
        </p:nvSpPr>
        <p:spPr bwMode="auto">
          <a:xfrm>
            <a:off x="660400" y="3278188"/>
            <a:ext cx="311150" cy="366712"/>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6759" name="Text Box 78"/>
          <p:cNvSpPr txBox="1">
            <a:spLocks noChangeArrowheads="1"/>
          </p:cNvSpPr>
          <p:nvPr/>
        </p:nvSpPr>
        <p:spPr bwMode="auto">
          <a:xfrm>
            <a:off x="3851275" y="4724400"/>
            <a:ext cx="1346200" cy="366713"/>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1</a:t>
            </a:r>
            <a:r>
              <a:rPr lang="en-US" b="1">
                <a:solidFill>
                  <a:srgbClr val="800000"/>
                </a:solidFill>
              </a:rPr>
              <a:t> ,</a:t>
            </a:r>
            <a:r>
              <a:rPr lang="en-US" b="1">
                <a:solidFill>
                  <a:srgbClr val="FF0000"/>
                </a:solidFill>
              </a:rPr>
              <a:t> 5</a:t>
            </a:r>
            <a:r>
              <a:rPr lang="en-US" b="1">
                <a:solidFill>
                  <a:srgbClr val="800000"/>
                </a:solidFill>
              </a:rPr>
              <a:t> }</a:t>
            </a:r>
          </a:p>
        </p:txBody>
      </p:sp>
      <p:sp>
        <p:nvSpPr>
          <p:cNvPr id="116760" name="Text Box 79"/>
          <p:cNvSpPr txBox="1">
            <a:spLocks noChangeArrowheads="1"/>
          </p:cNvSpPr>
          <p:nvPr/>
        </p:nvSpPr>
        <p:spPr bwMode="auto">
          <a:xfrm>
            <a:off x="3870325" y="5129213"/>
            <a:ext cx="1549400" cy="366712"/>
          </a:xfrm>
          <a:prstGeom prst="rect">
            <a:avLst/>
          </a:prstGeom>
          <a:noFill/>
          <a:ln w="9525">
            <a:noFill/>
            <a:miter lim="800000"/>
            <a:headEnd/>
            <a:tailEnd/>
          </a:ln>
        </p:spPr>
        <p:txBody>
          <a:bodyPr wrap="none">
            <a:spAutoFit/>
          </a:bodyPr>
          <a:lstStyle/>
          <a:p>
            <a:r>
              <a:rPr lang="en-US" b="1">
                <a:solidFill>
                  <a:srgbClr val="800000"/>
                </a:solidFill>
              </a:rPr>
              <a:t>C = { 2, 3, 4 }</a:t>
            </a:r>
          </a:p>
        </p:txBody>
      </p:sp>
      <p:sp>
        <p:nvSpPr>
          <p:cNvPr id="116761" name="Text Box 80"/>
          <p:cNvSpPr txBox="1">
            <a:spLocks noChangeArrowheads="1"/>
          </p:cNvSpPr>
          <p:nvPr/>
        </p:nvSpPr>
        <p:spPr bwMode="auto">
          <a:xfrm>
            <a:off x="3870325" y="5634038"/>
            <a:ext cx="1803400" cy="366712"/>
          </a:xfrm>
          <a:prstGeom prst="rect">
            <a:avLst/>
          </a:prstGeom>
          <a:noFill/>
          <a:ln w="9525">
            <a:noFill/>
            <a:miter lim="800000"/>
            <a:headEnd/>
            <a:tailEnd/>
          </a:ln>
        </p:spPr>
        <p:txBody>
          <a:bodyPr wrap="none">
            <a:spAutoFit/>
          </a:bodyPr>
          <a:lstStyle/>
          <a:p>
            <a:r>
              <a:rPr lang="en-US" b="1" dirty="0">
                <a:solidFill>
                  <a:srgbClr val="800000"/>
                </a:solidFill>
              </a:rPr>
              <a:t>D = { 5, 3, </a:t>
            </a:r>
            <a:r>
              <a:rPr lang="en-US" b="1" dirty="0">
                <a:solidFill>
                  <a:schemeClr val="tx2">
                    <a:lumMod val="10000"/>
                  </a:schemeClr>
                </a:solidFill>
              </a:rPr>
              <a:t>6</a:t>
            </a:r>
            <a:r>
              <a:rPr lang="en-US" b="1" dirty="0">
                <a:solidFill>
                  <a:srgbClr val="800000"/>
                </a:solidFill>
              </a:rPr>
              <a:t>, </a:t>
            </a:r>
            <a:r>
              <a:rPr lang="en-US" b="1" dirty="0">
                <a:solidFill>
                  <a:srgbClr val="FF0000"/>
                </a:solidFill>
              </a:rPr>
              <a:t>2</a:t>
            </a:r>
            <a:r>
              <a:rPr lang="en-US" b="1" dirty="0">
                <a:solidFill>
                  <a:srgbClr val="800000"/>
                </a:solidFill>
              </a:rPr>
              <a:t> }</a:t>
            </a:r>
          </a:p>
        </p:txBody>
      </p:sp>
      <p:sp>
        <p:nvSpPr>
          <p:cNvPr id="116762" name="Text Box 81"/>
          <p:cNvSpPr txBox="1">
            <a:spLocks noChangeArrowheads="1"/>
          </p:cNvSpPr>
          <p:nvPr/>
        </p:nvSpPr>
        <p:spPr bwMode="auto">
          <a:xfrm>
            <a:off x="0" y="3068638"/>
            <a:ext cx="673100" cy="366712"/>
          </a:xfrm>
          <a:prstGeom prst="rect">
            <a:avLst/>
          </a:prstGeom>
          <a:noFill/>
          <a:ln w="9525">
            <a:noFill/>
            <a:miter lim="800000"/>
            <a:headEnd/>
            <a:tailEnd/>
          </a:ln>
        </p:spPr>
        <p:txBody>
          <a:bodyPr wrap="none">
            <a:spAutoFit/>
          </a:bodyPr>
          <a:lstStyle/>
          <a:p>
            <a:r>
              <a:rPr lang="en-US">
                <a:solidFill>
                  <a:srgbClr val="FF0000"/>
                </a:solidFill>
              </a:rPr>
              <a:t>D= 2</a:t>
            </a:r>
          </a:p>
        </p:txBody>
      </p:sp>
      <p:sp>
        <p:nvSpPr>
          <p:cNvPr id="116763" name="Text Box 82"/>
          <p:cNvSpPr txBox="1">
            <a:spLocks noChangeArrowheads="1"/>
          </p:cNvSpPr>
          <p:nvPr/>
        </p:nvSpPr>
        <p:spPr bwMode="auto">
          <a:xfrm>
            <a:off x="1331913" y="4437063"/>
            <a:ext cx="673100" cy="366712"/>
          </a:xfrm>
          <a:prstGeom prst="rect">
            <a:avLst/>
          </a:prstGeom>
          <a:noFill/>
          <a:ln w="9525">
            <a:noFill/>
            <a:miter lim="800000"/>
            <a:headEnd/>
            <a:tailEnd/>
          </a:ln>
        </p:spPr>
        <p:txBody>
          <a:bodyPr wrap="none">
            <a:spAutoFit/>
          </a:bodyPr>
          <a:lstStyle/>
          <a:p>
            <a:r>
              <a:rPr lang="en-US">
                <a:solidFill>
                  <a:srgbClr val="800000"/>
                </a:solidFill>
              </a:rPr>
              <a:t>D= 6</a:t>
            </a:r>
          </a:p>
        </p:txBody>
      </p:sp>
      <p:sp>
        <p:nvSpPr>
          <p:cNvPr id="116764" name="Text Box 83"/>
          <p:cNvSpPr txBox="1">
            <a:spLocks noChangeArrowheads="1"/>
          </p:cNvSpPr>
          <p:nvPr/>
        </p:nvSpPr>
        <p:spPr bwMode="auto">
          <a:xfrm>
            <a:off x="3348038" y="4221163"/>
            <a:ext cx="673100" cy="366712"/>
          </a:xfrm>
          <a:prstGeom prst="rect">
            <a:avLst/>
          </a:prstGeom>
          <a:noFill/>
          <a:ln w="9525">
            <a:noFill/>
            <a:miter lim="800000"/>
            <a:headEnd/>
            <a:tailEnd/>
          </a:ln>
        </p:spPr>
        <p:txBody>
          <a:bodyPr wrap="none">
            <a:spAutoFit/>
          </a:bodyPr>
          <a:lstStyle/>
          <a:p>
            <a:r>
              <a:rPr lang="en-US">
                <a:solidFill>
                  <a:srgbClr val="800000"/>
                </a:solidFill>
              </a:rPr>
              <a:t>D= 3</a:t>
            </a:r>
          </a:p>
        </p:txBody>
      </p:sp>
      <p:sp>
        <p:nvSpPr>
          <p:cNvPr id="116765" name="Text Box 84"/>
          <p:cNvSpPr txBox="1">
            <a:spLocks noChangeArrowheads="1"/>
          </p:cNvSpPr>
          <p:nvPr/>
        </p:nvSpPr>
        <p:spPr bwMode="auto">
          <a:xfrm>
            <a:off x="3995738" y="2924175"/>
            <a:ext cx="673100" cy="366713"/>
          </a:xfrm>
          <a:prstGeom prst="rect">
            <a:avLst/>
          </a:prstGeom>
          <a:noFill/>
          <a:ln w="9525">
            <a:noFill/>
            <a:miter lim="800000"/>
            <a:headEnd/>
            <a:tailEnd/>
          </a:ln>
        </p:spPr>
        <p:txBody>
          <a:bodyPr wrap="none">
            <a:spAutoFit/>
          </a:bodyPr>
          <a:lstStyle/>
          <a:p>
            <a:r>
              <a:rPr lang="en-US">
                <a:solidFill>
                  <a:srgbClr val="800000"/>
                </a:solidFill>
              </a:rPr>
              <a:t>D= 5</a:t>
            </a:r>
          </a:p>
        </p:txBody>
      </p:sp>
      <p:sp>
        <p:nvSpPr>
          <p:cNvPr id="116766" name="AutoShape 86"/>
          <p:cNvSpPr>
            <a:spLocks noChangeArrowheads="1"/>
          </p:cNvSpPr>
          <p:nvPr/>
        </p:nvSpPr>
        <p:spPr bwMode="auto">
          <a:xfrm>
            <a:off x="2771775" y="5157788"/>
            <a:ext cx="576263" cy="414337"/>
          </a:xfrm>
          <a:prstGeom prst="rightArrow">
            <a:avLst>
              <a:gd name="adj1" fmla="val 50000"/>
              <a:gd name="adj2" fmla="val 34770"/>
            </a:avLst>
          </a:prstGeom>
          <a:solidFill>
            <a:schemeClr val="accent1"/>
          </a:solidFill>
          <a:ln w="9525">
            <a:solidFill>
              <a:schemeClr val="tx1"/>
            </a:solidFill>
            <a:miter lim="800000"/>
            <a:headEnd/>
            <a:tailEnd/>
          </a:ln>
        </p:spPr>
        <p:txBody>
          <a:bodyPr wrap="none" anchor="ctr"/>
          <a:lstStyle/>
          <a:p>
            <a:endParaRPr lang="en-US"/>
          </a:p>
        </p:txBody>
      </p:sp>
      <p:sp>
        <p:nvSpPr>
          <p:cNvPr id="57" name="TextBox 56"/>
          <p:cNvSpPr txBox="1"/>
          <p:nvPr/>
        </p:nvSpPr>
        <p:spPr>
          <a:xfrm>
            <a:off x="5715008" y="5643578"/>
            <a:ext cx="2928958" cy="369332"/>
          </a:xfrm>
          <a:prstGeom prst="rect">
            <a:avLst/>
          </a:prstGeom>
          <a:noFill/>
        </p:spPr>
        <p:txBody>
          <a:bodyPr wrap="square" rtlCol="0">
            <a:spAutoFit/>
          </a:bodyPr>
          <a:lstStyle/>
          <a:p>
            <a:r>
              <a:rPr lang="en-US" dirty="0" smtClean="0">
                <a:solidFill>
                  <a:srgbClr val="C00000"/>
                </a:solidFill>
              </a:rPr>
              <a:t>Updated set of distances</a:t>
            </a:r>
            <a:endParaRPr lang="en-SG" dirty="0">
              <a:solidFill>
                <a:srgbClr val="C00000"/>
              </a:solidFill>
            </a:endParaRPr>
          </a:p>
        </p:txBody>
      </p:sp>
      <p:sp>
        <p:nvSpPr>
          <p:cNvPr id="3" name="Date Placeholder 2"/>
          <p:cNvSpPr>
            <a:spLocks noGrp="1"/>
          </p:cNvSpPr>
          <p:nvPr>
            <p:ph type="dt" sz="half" idx="10"/>
          </p:nvPr>
        </p:nvSpPr>
        <p:spPr/>
        <p:txBody>
          <a:bodyPr/>
          <a:lstStyle/>
          <a:p>
            <a:fld id="{9CB5595E-EE6A-704D-AE70-75D7310E559B}" type="datetime2">
              <a:rPr lang="en-US" smtClean="0"/>
              <a:t>Wednesday, August 5, 2015</a:t>
            </a:fld>
            <a:endParaRPr lang="en-US" dirty="0"/>
          </a:p>
        </p:txBody>
      </p:sp>
      <p:sp>
        <p:nvSpPr>
          <p:cNvPr id="4" name="Footer Placeholder 3"/>
          <p:cNvSpPr>
            <a:spLocks noGrp="1"/>
          </p:cNvSpPr>
          <p:nvPr>
            <p:ph type="ftr" sz="quarter" idx="11"/>
          </p:nvPr>
        </p:nvSpPr>
        <p:spPr/>
        <p:txBody>
          <a:bodyPr/>
          <a:lstStyle/>
          <a:p>
            <a:pPr algn="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26</a:t>
            </a:fld>
            <a:endParaRPr lang="en-US" dirty="0"/>
          </a:p>
        </p:txBody>
      </p:sp>
    </p:spTree>
    <p:extLst>
      <p:ext uri="{BB962C8B-B14F-4D97-AF65-F5344CB8AC3E}">
        <p14:creationId xmlns:p14="http://schemas.microsoft.com/office/powerpoint/2010/main" val="783761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anim calcmode="lin" valueType="num">
                                      <p:cBhvr additive="base">
                                        <p:cTn id="7"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116738" name="Oval 3"/>
          <p:cNvSpPr>
            <a:spLocks noChangeArrowheads="1"/>
          </p:cNvSpPr>
          <p:nvPr/>
        </p:nvSpPr>
        <p:spPr bwMode="auto">
          <a:xfrm>
            <a:off x="1836738" y="17732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16739" name="Oval 4"/>
          <p:cNvSpPr>
            <a:spLocks noChangeArrowheads="1"/>
          </p:cNvSpPr>
          <p:nvPr/>
        </p:nvSpPr>
        <p:spPr bwMode="auto">
          <a:xfrm>
            <a:off x="3276600" y="2420938"/>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6740" name="Oval 5"/>
          <p:cNvSpPr>
            <a:spLocks noChangeArrowheads="1"/>
          </p:cNvSpPr>
          <p:nvPr/>
        </p:nvSpPr>
        <p:spPr bwMode="auto">
          <a:xfrm>
            <a:off x="2700338"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6741" name="Oval 6"/>
          <p:cNvSpPr>
            <a:spLocks noChangeArrowheads="1"/>
          </p:cNvSpPr>
          <p:nvPr/>
        </p:nvSpPr>
        <p:spPr bwMode="auto">
          <a:xfrm>
            <a:off x="900113"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6742" name="Oval 7"/>
          <p:cNvSpPr>
            <a:spLocks noChangeArrowheads="1"/>
          </p:cNvSpPr>
          <p:nvPr/>
        </p:nvSpPr>
        <p:spPr bwMode="auto">
          <a:xfrm>
            <a:off x="395288"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16743" name="Line 8"/>
          <p:cNvSpPr>
            <a:spLocks noChangeShapeType="1"/>
          </p:cNvSpPr>
          <p:nvPr/>
        </p:nvSpPr>
        <p:spPr bwMode="auto">
          <a:xfrm>
            <a:off x="2484438" y="2205038"/>
            <a:ext cx="863600" cy="360362"/>
          </a:xfrm>
          <a:prstGeom prst="line">
            <a:avLst/>
          </a:prstGeom>
          <a:noFill/>
          <a:ln w="9525">
            <a:solidFill>
              <a:srgbClr val="800000"/>
            </a:solidFill>
            <a:round/>
            <a:headEnd/>
            <a:tailEnd type="triangle" w="med" len="med"/>
          </a:ln>
        </p:spPr>
        <p:txBody>
          <a:bodyPr/>
          <a:lstStyle/>
          <a:p>
            <a:endParaRPr lang="en-SG"/>
          </a:p>
        </p:txBody>
      </p:sp>
      <p:sp>
        <p:nvSpPr>
          <p:cNvPr id="116744" name="Line 9"/>
          <p:cNvSpPr>
            <a:spLocks noChangeShapeType="1"/>
          </p:cNvSpPr>
          <p:nvPr/>
        </p:nvSpPr>
        <p:spPr bwMode="auto">
          <a:xfrm flipH="1">
            <a:off x="971550" y="2205038"/>
            <a:ext cx="865188" cy="431800"/>
          </a:xfrm>
          <a:prstGeom prst="line">
            <a:avLst/>
          </a:prstGeom>
          <a:noFill/>
          <a:ln w="28575">
            <a:solidFill>
              <a:srgbClr val="FF0000"/>
            </a:solidFill>
            <a:round/>
            <a:headEnd/>
            <a:tailEnd type="triangle" w="med" len="med"/>
          </a:ln>
        </p:spPr>
        <p:txBody>
          <a:bodyPr/>
          <a:lstStyle/>
          <a:p>
            <a:endParaRPr lang="en-SG"/>
          </a:p>
        </p:txBody>
      </p:sp>
      <p:sp>
        <p:nvSpPr>
          <p:cNvPr id="116745" name="Line 10"/>
          <p:cNvSpPr>
            <a:spLocks noChangeShapeType="1"/>
          </p:cNvSpPr>
          <p:nvPr/>
        </p:nvSpPr>
        <p:spPr bwMode="auto">
          <a:xfrm>
            <a:off x="2268538" y="2349500"/>
            <a:ext cx="647700" cy="1439863"/>
          </a:xfrm>
          <a:prstGeom prst="line">
            <a:avLst/>
          </a:prstGeom>
          <a:noFill/>
          <a:ln w="9525">
            <a:solidFill>
              <a:srgbClr val="800000"/>
            </a:solidFill>
            <a:round/>
            <a:headEnd/>
            <a:tailEnd type="triangle" w="med" len="med"/>
          </a:ln>
        </p:spPr>
        <p:txBody>
          <a:bodyPr/>
          <a:lstStyle/>
          <a:p>
            <a:endParaRPr lang="en-SG"/>
          </a:p>
        </p:txBody>
      </p:sp>
      <p:sp>
        <p:nvSpPr>
          <p:cNvPr id="116746" name="Text Box 11"/>
          <p:cNvSpPr txBox="1">
            <a:spLocks noChangeArrowheads="1"/>
          </p:cNvSpPr>
          <p:nvPr/>
        </p:nvSpPr>
        <p:spPr bwMode="auto">
          <a:xfrm>
            <a:off x="2679700" y="1936750"/>
            <a:ext cx="311150" cy="366713"/>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6747" name="Text Box 12"/>
          <p:cNvSpPr txBox="1">
            <a:spLocks noChangeArrowheads="1"/>
          </p:cNvSpPr>
          <p:nvPr/>
        </p:nvSpPr>
        <p:spPr bwMode="auto">
          <a:xfrm flipH="1">
            <a:off x="2339975" y="2349500"/>
            <a:ext cx="266700" cy="366713"/>
          </a:xfrm>
          <a:prstGeom prst="rect">
            <a:avLst/>
          </a:prstGeom>
          <a:noFill/>
          <a:ln w="9525">
            <a:noFill/>
            <a:miter lim="800000"/>
            <a:headEnd/>
            <a:tailEnd/>
          </a:ln>
        </p:spPr>
        <p:txBody>
          <a:bodyPr>
            <a:spAutoFit/>
          </a:bodyPr>
          <a:lstStyle/>
          <a:p>
            <a:r>
              <a:rPr lang="en-US" b="1">
                <a:solidFill>
                  <a:srgbClr val="800000"/>
                </a:solidFill>
              </a:rPr>
              <a:t>3</a:t>
            </a:r>
          </a:p>
        </p:txBody>
      </p:sp>
      <p:sp>
        <p:nvSpPr>
          <p:cNvPr id="116748" name="Text Box 13"/>
          <p:cNvSpPr txBox="1">
            <a:spLocks noChangeArrowheads="1"/>
          </p:cNvSpPr>
          <p:nvPr/>
        </p:nvSpPr>
        <p:spPr bwMode="auto">
          <a:xfrm>
            <a:off x="1189038" y="20621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grpSp>
        <p:nvGrpSpPr>
          <p:cNvPr id="2" name="Group 14"/>
          <p:cNvGrpSpPr>
            <a:grpSpLocks/>
          </p:cNvGrpSpPr>
          <p:nvPr/>
        </p:nvGrpSpPr>
        <p:grpSpPr bwMode="auto">
          <a:xfrm>
            <a:off x="5076825" y="1557338"/>
            <a:ext cx="3887788" cy="2663825"/>
            <a:chOff x="1565" y="1162"/>
            <a:chExt cx="2449" cy="1678"/>
          </a:xfrm>
        </p:grpSpPr>
        <p:sp>
          <p:nvSpPr>
            <p:cNvPr id="116767" name="Oval 15"/>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16768" name="Oval 1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6769" name="Oval 1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6770" name="Oval 1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6771" name="Oval 1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16772" name="Line 2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16773" name="Line 2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16774" name="Line 2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16775" name="Line 2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16776" name="Line 2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16777" name="Line 2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16778" name="Line 2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16779" name="Line 2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16780" name="Line 2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16781" name="Freeform 2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16782" name="Text Box 3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6783" name="Text Box 3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16784" name="Text Box 3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6785" name="Text Box 3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6786" name="Text Box 3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16787" name="Text Box 3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6788" name="Text Box 3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6789" name="Text Box 3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6790" name="Text Box 3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116791" name="Text Box 3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sp>
        <p:nvSpPr>
          <p:cNvPr id="116752" name="Text Box 42"/>
          <p:cNvSpPr txBox="1">
            <a:spLocks noChangeArrowheads="1"/>
          </p:cNvSpPr>
          <p:nvPr/>
        </p:nvSpPr>
        <p:spPr bwMode="auto">
          <a:xfrm>
            <a:off x="379394" y="5530850"/>
            <a:ext cx="1819729" cy="369332"/>
          </a:xfrm>
          <a:prstGeom prst="rect">
            <a:avLst/>
          </a:prstGeom>
          <a:noFill/>
          <a:ln w="9525">
            <a:noFill/>
            <a:miter lim="800000"/>
            <a:headEnd/>
            <a:tailEnd/>
          </a:ln>
        </p:spPr>
        <p:txBody>
          <a:bodyPr wrap="none">
            <a:spAutoFit/>
          </a:bodyPr>
          <a:lstStyle/>
          <a:p>
            <a:r>
              <a:rPr lang="en-US" b="1" dirty="0">
                <a:solidFill>
                  <a:srgbClr val="800000"/>
                </a:solidFill>
              </a:rPr>
              <a:t>D = { 5, 3, </a:t>
            </a:r>
            <a:r>
              <a:rPr lang="en-US" b="1" dirty="0" smtClean="0">
                <a:solidFill>
                  <a:srgbClr val="800000"/>
                </a:solidFill>
              </a:rPr>
              <a:t>6, </a:t>
            </a:r>
            <a:r>
              <a:rPr lang="en-US" b="1" dirty="0">
                <a:solidFill>
                  <a:srgbClr val="FF0000"/>
                </a:solidFill>
              </a:rPr>
              <a:t>2</a:t>
            </a:r>
            <a:r>
              <a:rPr lang="en-US" b="1" dirty="0">
                <a:solidFill>
                  <a:srgbClr val="800000"/>
                </a:solidFill>
              </a:rPr>
              <a:t> }</a:t>
            </a:r>
          </a:p>
        </p:txBody>
      </p:sp>
      <p:sp>
        <p:nvSpPr>
          <p:cNvPr id="116753" name="Line 43"/>
          <p:cNvSpPr>
            <a:spLocks noChangeShapeType="1"/>
          </p:cNvSpPr>
          <p:nvPr/>
        </p:nvSpPr>
        <p:spPr bwMode="auto">
          <a:xfrm>
            <a:off x="1042988" y="2781300"/>
            <a:ext cx="2233612" cy="0"/>
          </a:xfrm>
          <a:prstGeom prst="line">
            <a:avLst/>
          </a:prstGeom>
          <a:noFill/>
          <a:ln w="12700">
            <a:solidFill>
              <a:srgbClr val="800000"/>
            </a:solidFill>
            <a:round/>
            <a:headEnd/>
            <a:tailEnd type="triangle" w="med" len="med"/>
          </a:ln>
        </p:spPr>
        <p:txBody>
          <a:bodyPr/>
          <a:lstStyle/>
          <a:p>
            <a:endParaRPr lang="en-SG"/>
          </a:p>
        </p:txBody>
      </p:sp>
      <p:sp>
        <p:nvSpPr>
          <p:cNvPr id="116754" name="Line 44"/>
          <p:cNvSpPr>
            <a:spLocks noChangeShapeType="1"/>
          </p:cNvSpPr>
          <p:nvPr/>
        </p:nvSpPr>
        <p:spPr bwMode="auto">
          <a:xfrm>
            <a:off x="827088" y="3068638"/>
            <a:ext cx="288925" cy="792162"/>
          </a:xfrm>
          <a:prstGeom prst="line">
            <a:avLst/>
          </a:prstGeom>
          <a:noFill/>
          <a:ln w="9525">
            <a:solidFill>
              <a:srgbClr val="800000"/>
            </a:solidFill>
            <a:round/>
            <a:headEnd/>
            <a:tailEnd type="triangle" w="med" len="med"/>
          </a:ln>
        </p:spPr>
        <p:txBody>
          <a:bodyPr/>
          <a:lstStyle/>
          <a:p>
            <a:endParaRPr lang="en-SG"/>
          </a:p>
        </p:txBody>
      </p:sp>
      <p:sp>
        <p:nvSpPr>
          <p:cNvPr id="116755" name="Line 45"/>
          <p:cNvSpPr>
            <a:spLocks noChangeShapeType="1"/>
          </p:cNvSpPr>
          <p:nvPr/>
        </p:nvSpPr>
        <p:spPr bwMode="auto">
          <a:xfrm>
            <a:off x="971550" y="2997200"/>
            <a:ext cx="1800225" cy="936625"/>
          </a:xfrm>
          <a:prstGeom prst="line">
            <a:avLst/>
          </a:prstGeom>
          <a:noFill/>
          <a:ln w="9525">
            <a:solidFill>
              <a:srgbClr val="800000"/>
            </a:solidFill>
            <a:round/>
            <a:headEnd/>
            <a:tailEnd type="triangle" w="med" len="med"/>
          </a:ln>
        </p:spPr>
        <p:txBody>
          <a:bodyPr/>
          <a:lstStyle/>
          <a:p>
            <a:endParaRPr lang="en-SG"/>
          </a:p>
        </p:txBody>
      </p:sp>
      <p:sp>
        <p:nvSpPr>
          <p:cNvPr id="116756" name="Text Box 75"/>
          <p:cNvSpPr txBox="1">
            <a:spLocks noChangeArrowheads="1"/>
          </p:cNvSpPr>
          <p:nvPr/>
        </p:nvSpPr>
        <p:spPr bwMode="auto">
          <a:xfrm>
            <a:off x="1597025" y="2420938"/>
            <a:ext cx="311150" cy="366712"/>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6757" name="Text Box 76"/>
          <p:cNvSpPr txBox="1">
            <a:spLocks noChangeArrowheads="1"/>
          </p:cNvSpPr>
          <p:nvPr/>
        </p:nvSpPr>
        <p:spPr bwMode="auto">
          <a:xfrm>
            <a:off x="1619250" y="3068638"/>
            <a:ext cx="438150" cy="366712"/>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16758" name="Text Box 77"/>
          <p:cNvSpPr txBox="1">
            <a:spLocks noChangeArrowheads="1"/>
          </p:cNvSpPr>
          <p:nvPr/>
        </p:nvSpPr>
        <p:spPr bwMode="auto">
          <a:xfrm>
            <a:off x="660400" y="3278188"/>
            <a:ext cx="311150" cy="366712"/>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6759" name="Text Box 78"/>
          <p:cNvSpPr txBox="1">
            <a:spLocks noChangeArrowheads="1"/>
          </p:cNvSpPr>
          <p:nvPr/>
        </p:nvSpPr>
        <p:spPr bwMode="auto">
          <a:xfrm>
            <a:off x="379394" y="4776799"/>
            <a:ext cx="1346200" cy="366713"/>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a:solidFill>
                  <a:srgbClr val="FF0000"/>
                </a:solidFill>
              </a:rPr>
              <a:t>1</a:t>
            </a:r>
            <a:r>
              <a:rPr lang="en-US" b="1" dirty="0">
                <a:solidFill>
                  <a:srgbClr val="800000"/>
                </a:solidFill>
              </a:rPr>
              <a:t> ,</a:t>
            </a:r>
            <a:r>
              <a:rPr lang="en-US" b="1" dirty="0">
                <a:solidFill>
                  <a:srgbClr val="FF0000"/>
                </a:solidFill>
              </a:rPr>
              <a:t> 5</a:t>
            </a:r>
            <a:r>
              <a:rPr lang="en-US" b="1" dirty="0">
                <a:solidFill>
                  <a:srgbClr val="800000"/>
                </a:solidFill>
              </a:rPr>
              <a:t> }</a:t>
            </a:r>
          </a:p>
        </p:txBody>
      </p:sp>
      <p:sp>
        <p:nvSpPr>
          <p:cNvPr id="116760" name="Text Box 79"/>
          <p:cNvSpPr txBox="1">
            <a:spLocks noChangeArrowheads="1"/>
          </p:cNvSpPr>
          <p:nvPr/>
        </p:nvSpPr>
        <p:spPr bwMode="auto">
          <a:xfrm>
            <a:off x="379394" y="5153825"/>
            <a:ext cx="1549400" cy="366712"/>
          </a:xfrm>
          <a:prstGeom prst="rect">
            <a:avLst/>
          </a:prstGeom>
          <a:noFill/>
          <a:ln w="9525">
            <a:noFill/>
            <a:miter lim="800000"/>
            <a:headEnd/>
            <a:tailEnd/>
          </a:ln>
        </p:spPr>
        <p:txBody>
          <a:bodyPr wrap="none">
            <a:spAutoFit/>
          </a:bodyPr>
          <a:lstStyle/>
          <a:p>
            <a:r>
              <a:rPr lang="en-US" b="1" dirty="0">
                <a:solidFill>
                  <a:srgbClr val="800000"/>
                </a:solidFill>
              </a:rPr>
              <a:t>C = { 2, 3, 4 }</a:t>
            </a:r>
          </a:p>
        </p:txBody>
      </p:sp>
      <p:sp>
        <p:nvSpPr>
          <p:cNvPr id="116762" name="Text Box 81"/>
          <p:cNvSpPr txBox="1">
            <a:spLocks noChangeArrowheads="1"/>
          </p:cNvSpPr>
          <p:nvPr/>
        </p:nvSpPr>
        <p:spPr bwMode="auto">
          <a:xfrm>
            <a:off x="0" y="3068638"/>
            <a:ext cx="673100" cy="366712"/>
          </a:xfrm>
          <a:prstGeom prst="rect">
            <a:avLst/>
          </a:prstGeom>
          <a:noFill/>
          <a:ln w="9525">
            <a:noFill/>
            <a:miter lim="800000"/>
            <a:headEnd/>
            <a:tailEnd/>
          </a:ln>
        </p:spPr>
        <p:txBody>
          <a:bodyPr wrap="none">
            <a:spAutoFit/>
          </a:bodyPr>
          <a:lstStyle/>
          <a:p>
            <a:r>
              <a:rPr lang="en-US">
                <a:solidFill>
                  <a:srgbClr val="FF0000"/>
                </a:solidFill>
              </a:rPr>
              <a:t>D= 2</a:t>
            </a:r>
          </a:p>
        </p:txBody>
      </p:sp>
      <p:sp>
        <p:nvSpPr>
          <p:cNvPr id="116763" name="Text Box 82"/>
          <p:cNvSpPr txBox="1">
            <a:spLocks noChangeArrowheads="1"/>
          </p:cNvSpPr>
          <p:nvPr/>
        </p:nvSpPr>
        <p:spPr bwMode="auto">
          <a:xfrm>
            <a:off x="1331913" y="4437063"/>
            <a:ext cx="673100" cy="366712"/>
          </a:xfrm>
          <a:prstGeom prst="rect">
            <a:avLst/>
          </a:prstGeom>
          <a:noFill/>
          <a:ln w="9525">
            <a:noFill/>
            <a:miter lim="800000"/>
            <a:headEnd/>
            <a:tailEnd/>
          </a:ln>
        </p:spPr>
        <p:txBody>
          <a:bodyPr wrap="none">
            <a:spAutoFit/>
          </a:bodyPr>
          <a:lstStyle/>
          <a:p>
            <a:r>
              <a:rPr lang="en-US">
                <a:solidFill>
                  <a:srgbClr val="800000"/>
                </a:solidFill>
              </a:rPr>
              <a:t>D= 6</a:t>
            </a:r>
          </a:p>
        </p:txBody>
      </p:sp>
      <p:sp>
        <p:nvSpPr>
          <p:cNvPr id="116764" name="Text Box 83"/>
          <p:cNvSpPr txBox="1">
            <a:spLocks noChangeArrowheads="1"/>
          </p:cNvSpPr>
          <p:nvPr/>
        </p:nvSpPr>
        <p:spPr bwMode="auto">
          <a:xfrm>
            <a:off x="3348038" y="4221163"/>
            <a:ext cx="673100" cy="366712"/>
          </a:xfrm>
          <a:prstGeom prst="rect">
            <a:avLst/>
          </a:prstGeom>
          <a:noFill/>
          <a:ln w="9525">
            <a:noFill/>
            <a:miter lim="800000"/>
            <a:headEnd/>
            <a:tailEnd/>
          </a:ln>
        </p:spPr>
        <p:txBody>
          <a:bodyPr wrap="none">
            <a:spAutoFit/>
          </a:bodyPr>
          <a:lstStyle/>
          <a:p>
            <a:r>
              <a:rPr lang="en-US">
                <a:solidFill>
                  <a:srgbClr val="800000"/>
                </a:solidFill>
              </a:rPr>
              <a:t>D= 3</a:t>
            </a:r>
          </a:p>
        </p:txBody>
      </p:sp>
      <p:sp>
        <p:nvSpPr>
          <p:cNvPr id="116765" name="Text Box 84"/>
          <p:cNvSpPr txBox="1">
            <a:spLocks noChangeArrowheads="1"/>
          </p:cNvSpPr>
          <p:nvPr/>
        </p:nvSpPr>
        <p:spPr bwMode="auto">
          <a:xfrm>
            <a:off x="3995738" y="2924175"/>
            <a:ext cx="673100" cy="366713"/>
          </a:xfrm>
          <a:prstGeom prst="rect">
            <a:avLst/>
          </a:prstGeom>
          <a:noFill/>
          <a:ln w="9525">
            <a:noFill/>
            <a:miter lim="800000"/>
            <a:headEnd/>
            <a:tailEnd/>
          </a:ln>
        </p:spPr>
        <p:txBody>
          <a:bodyPr wrap="none">
            <a:spAutoFit/>
          </a:bodyPr>
          <a:lstStyle/>
          <a:p>
            <a:r>
              <a:rPr lang="en-US">
                <a:solidFill>
                  <a:srgbClr val="800000"/>
                </a:solidFill>
              </a:rPr>
              <a:t>D= 5</a:t>
            </a:r>
          </a:p>
        </p:txBody>
      </p:sp>
      <p:sp>
        <p:nvSpPr>
          <p:cNvPr id="116766" name="AutoShape 86"/>
          <p:cNvSpPr>
            <a:spLocks noChangeArrowheads="1"/>
          </p:cNvSpPr>
          <p:nvPr/>
        </p:nvSpPr>
        <p:spPr bwMode="auto">
          <a:xfrm>
            <a:off x="2771775" y="5157788"/>
            <a:ext cx="576263" cy="414337"/>
          </a:xfrm>
          <a:prstGeom prst="rightArrow">
            <a:avLst>
              <a:gd name="adj1" fmla="val 50000"/>
              <a:gd name="adj2" fmla="val 34770"/>
            </a:avLst>
          </a:prstGeom>
          <a:solidFill>
            <a:schemeClr val="accent1"/>
          </a:solidFill>
          <a:ln w="9525">
            <a:solidFill>
              <a:schemeClr val="tx1"/>
            </a:solidFill>
            <a:miter lim="800000"/>
            <a:headEnd/>
            <a:tailEnd/>
          </a:ln>
        </p:spPr>
        <p:txBody>
          <a:bodyPr wrap="none" anchor="ctr"/>
          <a:lstStyle/>
          <a:p>
            <a:endParaRPr lang="en-US"/>
          </a:p>
        </p:txBody>
      </p:sp>
      <p:sp>
        <p:nvSpPr>
          <p:cNvPr id="59" name="Text Box 49"/>
          <p:cNvSpPr txBox="1">
            <a:spLocks noChangeArrowheads="1"/>
          </p:cNvSpPr>
          <p:nvPr/>
        </p:nvSpPr>
        <p:spPr bwMode="auto">
          <a:xfrm>
            <a:off x="3851275" y="4724400"/>
            <a:ext cx="1050288" cy="369332"/>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smtClean="0">
                <a:solidFill>
                  <a:srgbClr val="800000"/>
                </a:solidFill>
              </a:rPr>
              <a:t>? </a:t>
            </a:r>
            <a:r>
              <a:rPr lang="en-US" b="1" dirty="0">
                <a:solidFill>
                  <a:srgbClr val="800000"/>
                </a:solidFill>
              </a:rPr>
              <a:t>}</a:t>
            </a:r>
          </a:p>
        </p:txBody>
      </p:sp>
      <p:sp>
        <p:nvSpPr>
          <p:cNvPr id="60" name="Text Box 50"/>
          <p:cNvSpPr txBox="1">
            <a:spLocks noChangeArrowheads="1"/>
          </p:cNvSpPr>
          <p:nvPr/>
        </p:nvSpPr>
        <p:spPr bwMode="auto">
          <a:xfrm>
            <a:off x="3851275" y="5179220"/>
            <a:ext cx="1063112" cy="369332"/>
          </a:xfrm>
          <a:prstGeom prst="rect">
            <a:avLst/>
          </a:prstGeom>
          <a:noFill/>
          <a:ln w="9525">
            <a:noFill/>
            <a:miter lim="800000"/>
            <a:headEnd/>
            <a:tailEnd/>
          </a:ln>
        </p:spPr>
        <p:txBody>
          <a:bodyPr wrap="none">
            <a:spAutoFit/>
          </a:bodyPr>
          <a:lstStyle/>
          <a:p>
            <a:r>
              <a:rPr lang="en-US" b="1" dirty="0">
                <a:solidFill>
                  <a:srgbClr val="800000"/>
                </a:solidFill>
              </a:rPr>
              <a:t>C = { </a:t>
            </a:r>
            <a:r>
              <a:rPr lang="en-US" b="1" dirty="0" smtClean="0">
                <a:solidFill>
                  <a:srgbClr val="800000"/>
                </a:solidFill>
              </a:rPr>
              <a:t>? </a:t>
            </a:r>
            <a:r>
              <a:rPr lang="en-US" b="1" dirty="0">
                <a:solidFill>
                  <a:srgbClr val="800000"/>
                </a:solidFill>
              </a:rPr>
              <a:t>}</a:t>
            </a:r>
          </a:p>
        </p:txBody>
      </p:sp>
      <p:sp>
        <p:nvSpPr>
          <p:cNvPr id="61" name="Text Box 51"/>
          <p:cNvSpPr txBox="1">
            <a:spLocks noChangeArrowheads="1"/>
          </p:cNvSpPr>
          <p:nvPr/>
        </p:nvSpPr>
        <p:spPr bwMode="auto">
          <a:xfrm>
            <a:off x="3851275" y="5634038"/>
            <a:ext cx="1063112" cy="369332"/>
          </a:xfrm>
          <a:prstGeom prst="rect">
            <a:avLst/>
          </a:prstGeom>
          <a:noFill/>
          <a:ln w="9525">
            <a:noFill/>
            <a:miter lim="800000"/>
            <a:headEnd/>
            <a:tailEnd/>
          </a:ln>
        </p:spPr>
        <p:txBody>
          <a:bodyPr wrap="none">
            <a:spAutoFit/>
          </a:bodyPr>
          <a:lstStyle/>
          <a:p>
            <a:r>
              <a:rPr lang="en-US" b="1" dirty="0">
                <a:solidFill>
                  <a:srgbClr val="800000"/>
                </a:solidFill>
              </a:rPr>
              <a:t>D = { </a:t>
            </a:r>
            <a:r>
              <a:rPr lang="en-US" b="1" dirty="0" smtClean="0">
                <a:solidFill>
                  <a:srgbClr val="800000"/>
                </a:solidFill>
              </a:rPr>
              <a:t>? </a:t>
            </a:r>
            <a:r>
              <a:rPr lang="en-US" b="1" dirty="0">
                <a:solidFill>
                  <a:srgbClr val="800000"/>
                </a:solidFill>
              </a:rPr>
              <a:t>}</a:t>
            </a:r>
          </a:p>
        </p:txBody>
      </p:sp>
      <p:sp>
        <p:nvSpPr>
          <p:cNvPr id="3" name="Date Placeholder 2"/>
          <p:cNvSpPr>
            <a:spLocks noGrp="1"/>
          </p:cNvSpPr>
          <p:nvPr>
            <p:ph type="dt" sz="half" idx="10"/>
          </p:nvPr>
        </p:nvSpPr>
        <p:spPr/>
        <p:txBody>
          <a:bodyPr/>
          <a:lstStyle/>
          <a:p>
            <a:fld id="{5A8B32A0-C0E9-7245-A576-B65D7D850F00}" type="datetime2">
              <a:rPr lang="en-US" smtClean="0"/>
              <a:t>Wednesday, August 5, 2015</a:t>
            </a:fld>
            <a:endParaRPr lang="en-US" dirty="0"/>
          </a:p>
        </p:txBody>
      </p:sp>
      <p:sp>
        <p:nvSpPr>
          <p:cNvPr id="4" name="Footer Placeholder 3"/>
          <p:cNvSpPr>
            <a:spLocks noGrp="1"/>
          </p:cNvSpPr>
          <p:nvPr>
            <p:ph type="ftr" sz="quarter" idx="11"/>
          </p:nvPr>
        </p:nvSpPr>
        <p:spPr/>
        <p:txBody>
          <a:bodyPr/>
          <a:lstStyle/>
          <a:p>
            <a:pPr algn="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27</a:t>
            </a:fld>
            <a:endParaRPr lang="en-US" dirty="0"/>
          </a:p>
        </p:txBody>
      </p:sp>
    </p:spTree>
    <p:extLst>
      <p:ext uri="{BB962C8B-B14F-4D97-AF65-F5344CB8AC3E}">
        <p14:creationId xmlns:p14="http://schemas.microsoft.com/office/powerpoint/2010/main" val="190419797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116738" name="Oval 3"/>
          <p:cNvSpPr>
            <a:spLocks noChangeArrowheads="1"/>
          </p:cNvSpPr>
          <p:nvPr/>
        </p:nvSpPr>
        <p:spPr bwMode="auto">
          <a:xfrm>
            <a:off x="1836738" y="17732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16739" name="Oval 4"/>
          <p:cNvSpPr>
            <a:spLocks noChangeArrowheads="1"/>
          </p:cNvSpPr>
          <p:nvPr/>
        </p:nvSpPr>
        <p:spPr bwMode="auto">
          <a:xfrm>
            <a:off x="3276600" y="2420938"/>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6740" name="Oval 5"/>
          <p:cNvSpPr>
            <a:spLocks noChangeArrowheads="1"/>
          </p:cNvSpPr>
          <p:nvPr/>
        </p:nvSpPr>
        <p:spPr bwMode="auto">
          <a:xfrm>
            <a:off x="2700338" y="3789363"/>
            <a:ext cx="647700" cy="647700"/>
          </a:xfrm>
          <a:prstGeom prst="ellipse">
            <a:avLst/>
          </a:prstGeom>
          <a:solidFill>
            <a:srgbClr val="FF0000"/>
          </a:solidFill>
          <a:ln w="9525">
            <a:solidFill>
              <a:schemeClr val="tx1"/>
            </a:solidFill>
            <a:round/>
            <a:headEnd/>
            <a:tailEnd/>
          </a:ln>
        </p:spPr>
        <p:txBody>
          <a:bodyPr wrap="none" anchor="ctr"/>
          <a:lstStyle/>
          <a:p>
            <a:pPr algn="ctr"/>
            <a:r>
              <a:rPr lang="en-US" b="1"/>
              <a:t>3</a:t>
            </a:r>
          </a:p>
        </p:txBody>
      </p:sp>
      <p:sp>
        <p:nvSpPr>
          <p:cNvPr id="116741" name="Oval 6"/>
          <p:cNvSpPr>
            <a:spLocks noChangeArrowheads="1"/>
          </p:cNvSpPr>
          <p:nvPr/>
        </p:nvSpPr>
        <p:spPr bwMode="auto">
          <a:xfrm>
            <a:off x="900113"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6742" name="Oval 7"/>
          <p:cNvSpPr>
            <a:spLocks noChangeArrowheads="1"/>
          </p:cNvSpPr>
          <p:nvPr/>
        </p:nvSpPr>
        <p:spPr bwMode="auto">
          <a:xfrm>
            <a:off x="395288"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16743" name="Line 8"/>
          <p:cNvSpPr>
            <a:spLocks noChangeShapeType="1"/>
          </p:cNvSpPr>
          <p:nvPr/>
        </p:nvSpPr>
        <p:spPr bwMode="auto">
          <a:xfrm>
            <a:off x="2484438" y="2205038"/>
            <a:ext cx="863600" cy="360362"/>
          </a:xfrm>
          <a:prstGeom prst="line">
            <a:avLst/>
          </a:prstGeom>
          <a:noFill/>
          <a:ln w="9525">
            <a:solidFill>
              <a:srgbClr val="800000"/>
            </a:solidFill>
            <a:round/>
            <a:headEnd/>
            <a:tailEnd type="triangle" w="med" len="med"/>
          </a:ln>
        </p:spPr>
        <p:txBody>
          <a:bodyPr/>
          <a:lstStyle/>
          <a:p>
            <a:endParaRPr lang="en-SG"/>
          </a:p>
        </p:txBody>
      </p:sp>
      <p:sp>
        <p:nvSpPr>
          <p:cNvPr id="116744" name="Line 9"/>
          <p:cNvSpPr>
            <a:spLocks noChangeShapeType="1"/>
          </p:cNvSpPr>
          <p:nvPr/>
        </p:nvSpPr>
        <p:spPr bwMode="auto">
          <a:xfrm flipH="1">
            <a:off x="971550" y="2205038"/>
            <a:ext cx="865188" cy="431800"/>
          </a:xfrm>
          <a:prstGeom prst="line">
            <a:avLst/>
          </a:prstGeom>
          <a:noFill/>
          <a:ln w="28575">
            <a:solidFill>
              <a:srgbClr val="FF0000"/>
            </a:solidFill>
            <a:round/>
            <a:headEnd/>
            <a:tailEnd type="triangle" w="med" len="med"/>
          </a:ln>
        </p:spPr>
        <p:txBody>
          <a:bodyPr/>
          <a:lstStyle/>
          <a:p>
            <a:endParaRPr lang="en-SG"/>
          </a:p>
        </p:txBody>
      </p:sp>
      <p:sp>
        <p:nvSpPr>
          <p:cNvPr id="116745" name="Line 10"/>
          <p:cNvSpPr>
            <a:spLocks noChangeShapeType="1"/>
          </p:cNvSpPr>
          <p:nvPr/>
        </p:nvSpPr>
        <p:spPr bwMode="auto">
          <a:xfrm>
            <a:off x="2268538" y="2349500"/>
            <a:ext cx="647700" cy="1439863"/>
          </a:xfrm>
          <a:prstGeom prst="line">
            <a:avLst/>
          </a:prstGeom>
          <a:noFill/>
          <a:ln w="28575">
            <a:solidFill>
              <a:srgbClr val="FF0000"/>
            </a:solidFill>
            <a:round/>
            <a:headEnd/>
            <a:tailEnd type="triangle" w="med" len="med"/>
          </a:ln>
        </p:spPr>
        <p:txBody>
          <a:bodyPr/>
          <a:lstStyle/>
          <a:p>
            <a:endParaRPr lang="en-SG"/>
          </a:p>
        </p:txBody>
      </p:sp>
      <p:sp>
        <p:nvSpPr>
          <p:cNvPr id="116746" name="Text Box 11"/>
          <p:cNvSpPr txBox="1">
            <a:spLocks noChangeArrowheads="1"/>
          </p:cNvSpPr>
          <p:nvPr/>
        </p:nvSpPr>
        <p:spPr bwMode="auto">
          <a:xfrm>
            <a:off x="2679700" y="1936750"/>
            <a:ext cx="311150" cy="366713"/>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6747" name="Text Box 12"/>
          <p:cNvSpPr txBox="1">
            <a:spLocks noChangeArrowheads="1"/>
          </p:cNvSpPr>
          <p:nvPr/>
        </p:nvSpPr>
        <p:spPr bwMode="auto">
          <a:xfrm flipH="1">
            <a:off x="2339975" y="2349500"/>
            <a:ext cx="266700" cy="366713"/>
          </a:xfrm>
          <a:prstGeom prst="rect">
            <a:avLst/>
          </a:prstGeom>
          <a:noFill/>
          <a:ln w="9525">
            <a:noFill/>
            <a:miter lim="800000"/>
            <a:headEnd/>
            <a:tailEnd/>
          </a:ln>
        </p:spPr>
        <p:txBody>
          <a:bodyPr>
            <a:spAutoFit/>
          </a:bodyPr>
          <a:lstStyle/>
          <a:p>
            <a:r>
              <a:rPr lang="en-US" b="1" dirty="0">
                <a:solidFill>
                  <a:srgbClr val="FF0000"/>
                </a:solidFill>
              </a:rPr>
              <a:t>3</a:t>
            </a:r>
          </a:p>
        </p:txBody>
      </p:sp>
      <p:sp>
        <p:nvSpPr>
          <p:cNvPr id="116748" name="Text Box 13"/>
          <p:cNvSpPr txBox="1">
            <a:spLocks noChangeArrowheads="1"/>
          </p:cNvSpPr>
          <p:nvPr/>
        </p:nvSpPr>
        <p:spPr bwMode="auto">
          <a:xfrm>
            <a:off x="1189038" y="20621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grpSp>
        <p:nvGrpSpPr>
          <p:cNvPr id="2" name="Group 14"/>
          <p:cNvGrpSpPr>
            <a:grpSpLocks/>
          </p:cNvGrpSpPr>
          <p:nvPr/>
        </p:nvGrpSpPr>
        <p:grpSpPr bwMode="auto">
          <a:xfrm>
            <a:off x="5076825" y="1557338"/>
            <a:ext cx="3887788" cy="2663825"/>
            <a:chOff x="1565" y="1162"/>
            <a:chExt cx="2449" cy="1678"/>
          </a:xfrm>
        </p:grpSpPr>
        <p:sp>
          <p:nvSpPr>
            <p:cNvPr id="116767" name="Oval 15"/>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16768" name="Oval 1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6769" name="Oval 1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6770" name="Oval 1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6771" name="Oval 1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16772" name="Line 2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16773" name="Line 2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16774" name="Line 2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16775" name="Line 2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16776" name="Line 2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16777" name="Line 2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16778" name="Line 2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16779" name="Line 2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16780" name="Line 2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16781" name="Freeform 2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16782" name="Text Box 3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6783" name="Text Box 3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16784" name="Text Box 3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6785" name="Text Box 3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6786" name="Text Box 3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16787" name="Text Box 3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6788" name="Text Box 3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6789" name="Text Box 3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6790" name="Text Box 3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116791" name="Text Box 3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sp>
        <p:nvSpPr>
          <p:cNvPr id="116752" name="Text Box 42"/>
          <p:cNvSpPr txBox="1">
            <a:spLocks noChangeArrowheads="1"/>
          </p:cNvSpPr>
          <p:nvPr/>
        </p:nvSpPr>
        <p:spPr bwMode="auto">
          <a:xfrm>
            <a:off x="379394" y="5530850"/>
            <a:ext cx="1819729" cy="369332"/>
          </a:xfrm>
          <a:prstGeom prst="rect">
            <a:avLst/>
          </a:prstGeom>
          <a:noFill/>
          <a:ln w="9525">
            <a:noFill/>
            <a:miter lim="800000"/>
            <a:headEnd/>
            <a:tailEnd/>
          </a:ln>
        </p:spPr>
        <p:txBody>
          <a:bodyPr wrap="none">
            <a:spAutoFit/>
          </a:bodyPr>
          <a:lstStyle/>
          <a:p>
            <a:r>
              <a:rPr lang="en-US" b="1" dirty="0">
                <a:solidFill>
                  <a:srgbClr val="800000"/>
                </a:solidFill>
              </a:rPr>
              <a:t>D = { 5, </a:t>
            </a:r>
            <a:r>
              <a:rPr lang="en-US" b="1" dirty="0">
                <a:solidFill>
                  <a:srgbClr val="FF0000"/>
                </a:solidFill>
              </a:rPr>
              <a:t>3</a:t>
            </a:r>
            <a:r>
              <a:rPr lang="en-US" b="1" dirty="0">
                <a:solidFill>
                  <a:srgbClr val="800000"/>
                </a:solidFill>
              </a:rPr>
              <a:t>, </a:t>
            </a:r>
            <a:r>
              <a:rPr lang="en-US" b="1" dirty="0" smtClean="0">
                <a:solidFill>
                  <a:srgbClr val="800000"/>
                </a:solidFill>
              </a:rPr>
              <a:t>6, </a:t>
            </a:r>
            <a:r>
              <a:rPr lang="en-US" b="1" dirty="0">
                <a:solidFill>
                  <a:srgbClr val="FF0000"/>
                </a:solidFill>
              </a:rPr>
              <a:t>2</a:t>
            </a:r>
            <a:r>
              <a:rPr lang="en-US" b="1" dirty="0">
                <a:solidFill>
                  <a:srgbClr val="800000"/>
                </a:solidFill>
              </a:rPr>
              <a:t> }</a:t>
            </a:r>
          </a:p>
        </p:txBody>
      </p:sp>
      <p:sp>
        <p:nvSpPr>
          <p:cNvPr id="116753" name="Line 43"/>
          <p:cNvSpPr>
            <a:spLocks noChangeShapeType="1"/>
          </p:cNvSpPr>
          <p:nvPr/>
        </p:nvSpPr>
        <p:spPr bwMode="auto">
          <a:xfrm>
            <a:off x="1042988" y="2781300"/>
            <a:ext cx="2233612" cy="0"/>
          </a:xfrm>
          <a:prstGeom prst="line">
            <a:avLst/>
          </a:prstGeom>
          <a:noFill/>
          <a:ln w="12700">
            <a:solidFill>
              <a:srgbClr val="800000"/>
            </a:solidFill>
            <a:round/>
            <a:headEnd/>
            <a:tailEnd type="triangle" w="med" len="med"/>
          </a:ln>
        </p:spPr>
        <p:txBody>
          <a:bodyPr/>
          <a:lstStyle/>
          <a:p>
            <a:endParaRPr lang="en-SG"/>
          </a:p>
        </p:txBody>
      </p:sp>
      <p:sp>
        <p:nvSpPr>
          <p:cNvPr id="116754" name="Line 44"/>
          <p:cNvSpPr>
            <a:spLocks noChangeShapeType="1"/>
          </p:cNvSpPr>
          <p:nvPr/>
        </p:nvSpPr>
        <p:spPr bwMode="auto">
          <a:xfrm>
            <a:off x="827088" y="3068638"/>
            <a:ext cx="288925" cy="792162"/>
          </a:xfrm>
          <a:prstGeom prst="line">
            <a:avLst/>
          </a:prstGeom>
          <a:noFill/>
          <a:ln w="9525">
            <a:solidFill>
              <a:srgbClr val="800000"/>
            </a:solidFill>
            <a:round/>
            <a:headEnd/>
            <a:tailEnd type="triangle" w="med" len="med"/>
          </a:ln>
        </p:spPr>
        <p:txBody>
          <a:bodyPr/>
          <a:lstStyle/>
          <a:p>
            <a:endParaRPr lang="en-SG"/>
          </a:p>
        </p:txBody>
      </p:sp>
      <p:sp>
        <p:nvSpPr>
          <p:cNvPr id="116756" name="Text Box 75"/>
          <p:cNvSpPr txBox="1">
            <a:spLocks noChangeArrowheads="1"/>
          </p:cNvSpPr>
          <p:nvPr/>
        </p:nvSpPr>
        <p:spPr bwMode="auto">
          <a:xfrm>
            <a:off x="1597025" y="2420938"/>
            <a:ext cx="311150" cy="366712"/>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6758" name="Text Box 77"/>
          <p:cNvSpPr txBox="1">
            <a:spLocks noChangeArrowheads="1"/>
          </p:cNvSpPr>
          <p:nvPr/>
        </p:nvSpPr>
        <p:spPr bwMode="auto">
          <a:xfrm>
            <a:off x="660400" y="3278188"/>
            <a:ext cx="311150" cy="366712"/>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6759" name="Text Box 78"/>
          <p:cNvSpPr txBox="1">
            <a:spLocks noChangeArrowheads="1"/>
          </p:cNvSpPr>
          <p:nvPr/>
        </p:nvSpPr>
        <p:spPr bwMode="auto">
          <a:xfrm>
            <a:off x="379394" y="4776799"/>
            <a:ext cx="1346200" cy="366713"/>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a:solidFill>
                  <a:srgbClr val="FF0000"/>
                </a:solidFill>
              </a:rPr>
              <a:t>1</a:t>
            </a:r>
            <a:r>
              <a:rPr lang="en-US" b="1" dirty="0">
                <a:solidFill>
                  <a:srgbClr val="800000"/>
                </a:solidFill>
              </a:rPr>
              <a:t> ,</a:t>
            </a:r>
            <a:r>
              <a:rPr lang="en-US" b="1" dirty="0">
                <a:solidFill>
                  <a:srgbClr val="FF0000"/>
                </a:solidFill>
              </a:rPr>
              <a:t> 5</a:t>
            </a:r>
            <a:r>
              <a:rPr lang="en-US" b="1" dirty="0">
                <a:solidFill>
                  <a:srgbClr val="800000"/>
                </a:solidFill>
              </a:rPr>
              <a:t> }</a:t>
            </a:r>
          </a:p>
        </p:txBody>
      </p:sp>
      <p:sp>
        <p:nvSpPr>
          <p:cNvPr id="116760" name="Text Box 79"/>
          <p:cNvSpPr txBox="1">
            <a:spLocks noChangeArrowheads="1"/>
          </p:cNvSpPr>
          <p:nvPr/>
        </p:nvSpPr>
        <p:spPr bwMode="auto">
          <a:xfrm>
            <a:off x="379394" y="5153825"/>
            <a:ext cx="1549400" cy="366712"/>
          </a:xfrm>
          <a:prstGeom prst="rect">
            <a:avLst/>
          </a:prstGeom>
          <a:noFill/>
          <a:ln w="9525">
            <a:noFill/>
            <a:miter lim="800000"/>
            <a:headEnd/>
            <a:tailEnd/>
          </a:ln>
        </p:spPr>
        <p:txBody>
          <a:bodyPr wrap="none">
            <a:spAutoFit/>
          </a:bodyPr>
          <a:lstStyle/>
          <a:p>
            <a:r>
              <a:rPr lang="en-US" b="1" dirty="0">
                <a:solidFill>
                  <a:srgbClr val="800000"/>
                </a:solidFill>
              </a:rPr>
              <a:t>C = { 2, 3, 4 }</a:t>
            </a:r>
          </a:p>
        </p:txBody>
      </p:sp>
      <p:sp>
        <p:nvSpPr>
          <p:cNvPr id="116762" name="Text Box 81"/>
          <p:cNvSpPr txBox="1">
            <a:spLocks noChangeArrowheads="1"/>
          </p:cNvSpPr>
          <p:nvPr/>
        </p:nvSpPr>
        <p:spPr bwMode="auto">
          <a:xfrm>
            <a:off x="0" y="3068638"/>
            <a:ext cx="673100" cy="366712"/>
          </a:xfrm>
          <a:prstGeom prst="rect">
            <a:avLst/>
          </a:prstGeom>
          <a:noFill/>
          <a:ln w="9525">
            <a:noFill/>
            <a:miter lim="800000"/>
            <a:headEnd/>
            <a:tailEnd/>
          </a:ln>
        </p:spPr>
        <p:txBody>
          <a:bodyPr wrap="none">
            <a:spAutoFit/>
          </a:bodyPr>
          <a:lstStyle/>
          <a:p>
            <a:r>
              <a:rPr lang="en-US">
                <a:solidFill>
                  <a:srgbClr val="FF0000"/>
                </a:solidFill>
              </a:rPr>
              <a:t>D= 2</a:t>
            </a:r>
          </a:p>
        </p:txBody>
      </p:sp>
      <p:sp>
        <p:nvSpPr>
          <p:cNvPr id="116763" name="Text Box 82"/>
          <p:cNvSpPr txBox="1">
            <a:spLocks noChangeArrowheads="1"/>
          </p:cNvSpPr>
          <p:nvPr/>
        </p:nvSpPr>
        <p:spPr bwMode="auto">
          <a:xfrm>
            <a:off x="1331913" y="4437063"/>
            <a:ext cx="673100" cy="366712"/>
          </a:xfrm>
          <a:prstGeom prst="rect">
            <a:avLst/>
          </a:prstGeom>
          <a:noFill/>
          <a:ln w="9525">
            <a:noFill/>
            <a:miter lim="800000"/>
            <a:headEnd/>
            <a:tailEnd/>
          </a:ln>
        </p:spPr>
        <p:txBody>
          <a:bodyPr wrap="none">
            <a:spAutoFit/>
          </a:bodyPr>
          <a:lstStyle/>
          <a:p>
            <a:r>
              <a:rPr lang="en-US">
                <a:solidFill>
                  <a:srgbClr val="800000"/>
                </a:solidFill>
              </a:rPr>
              <a:t>D= 6</a:t>
            </a:r>
          </a:p>
        </p:txBody>
      </p:sp>
      <p:sp>
        <p:nvSpPr>
          <p:cNvPr id="116764" name="Text Box 83"/>
          <p:cNvSpPr txBox="1">
            <a:spLocks noChangeArrowheads="1"/>
          </p:cNvSpPr>
          <p:nvPr/>
        </p:nvSpPr>
        <p:spPr bwMode="auto">
          <a:xfrm>
            <a:off x="3348038" y="4221163"/>
            <a:ext cx="673100" cy="366712"/>
          </a:xfrm>
          <a:prstGeom prst="rect">
            <a:avLst/>
          </a:prstGeom>
          <a:noFill/>
          <a:ln w="9525">
            <a:noFill/>
            <a:miter lim="800000"/>
            <a:headEnd/>
            <a:tailEnd/>
          </a:ln>
        </p:spPr>
        <p:txBody>
          <a:bodyPr wrap="none">
            <a:spAutoFit/>
          </a:bodyPr>
          <a:lstStyle/>
          <a:p>
            <a:r>
              <a:rPr lang="en-US">
                <a:solidFill>
                  <a:srgbClr val="800000"/>
                </a:solidFill>
              </a:rPr>
              <a:t>D= 3</a:t>
            </a:r>
          </a:p>
        </p:txBody>
      </p:sp>
      <p:sp>
        <p:nvSpPr>
          <p:cNvPr id="116765" name="Text Box 84"/>
          <p:cNvSpPr txBox="1">
            <a:spLocks noChangeArrowheads="1"/>
          </p:cNvSpPr>
          <p:nvPr/>
        </p:nvSpPr>
        <p:spPr bwMode="auto">
          <a:xfrm>
            <a:off x="3995738" y="2924175"/>
            <a:ext cx="673100" cy="366713"/>
          </a:xfrm>
          <a:prstGeom prst="rect">
            <a:avLst/>
          </a:prstGeom>
          <a:noFill/>
          <a:ln w="9525">
            <a:noFill/>
            <a:miter lim="800000"/>
            <a:headEnd/>
            <a:tailEnd/>
          </a:ln>
        </p:spPr>
        <p:txBody>
          <a:bodyPr wrap="none">
            <a:spAutoFit/>
          </a:bodyPr>
          <a:lstStyle/>
          <a:p>
            <a:r>
              <a:rPr lang="en-US">
                <a:solidFill>
                  <a:srgbClr val="800000"/>
                </a:solidFill>
              </a:rPr>
              <a:t>D= 5</a:t>
            </a:r>
          </a:p>
        </p:txBody>
      </p:sp>
      <p:sp>
        <p:nvSpPr>
          <p:cNvPr id="116766" name="AutoShape 86"/>
          <p:cNvSpPr>
            <a:spLocks noChangeArrowheads="1"/>
          </p:cNvSpPr>
          <p:nvPr/>
        </p:nvSpPr>
        <p:spPr bwMode="auto">
          <a:xfrm>
            <a:off x="2771775" y="5157788"/>
            <a:ext cx="576263" cy="414337"/>
          </a:xfrm>
          <a:prstGeom prst="rightArrow">
            <a:avLst>
              <a:gd name="adj1" fmla="val 50000"/>
              <a:gd name="adj2" fmla="val 34770"/>
            </a:avLst>
          </a:prstGeom>
          <a:solidFill>
            <a:schemeClr val="accent1"/>
          </a:solidFill>
          <a:ln w="9525">
            <a:solidFill>
              <a:schemeClr val="tx1"/>
            </a:solidFill>
            <a:miter lim="800000"/>
            <a:headEnd/>
            <a:tailEnd/>
          </a:ln>
        </p:spPr>
        <p:txBody>
          <a:bodyPr wrap="none" anchor="ctr"/>
          <a:lstStyle/>
          <a:p>
            <a:endParaRPr lang="en-US"/>
          </a:p>
        </p:txBody>
      </p:sp>
      <p:sp>
        <p:nvSpPr>
          <p:cNvPr id="59" name="Text Box 49"/>
          <p:cNvSpPr txBox="1">
            <a:spLocks noChangeArrowheads="1"/>
          </p:cNvSpPr>
          <p:nvPr/>
        </p:nvSpPr>
        <p:spPr bwMode="auto">
          <a:xfrm>
            <a:off x="3851275" y="4724400"/>
            <a:ext cx="1550424" cy="369332"/>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smtClean="0">
                <a:solidFill>
                  <a:srgbClr val="FF0000"/>
                </a:solidFill>
              </a:rPr>
              <a:t>1</a:t>
            </a:r>
            <a:r>
              <a:rPr lang="en-US" b="1" dirty="0" smtClean="0">
                <a:solidFill>
                  <a:srgbClr val="800000"/>
                </a:solidFill>
              </a:rPr>
              <a:t>, </a:t>
            </a:r>
            <a:r>
              <a:rPr lang="en-US" b="1" dirty="0" smtClean="0">
                <a:solidFill>
                  <a:srgbClr val="FF0000"/>
                </a:solidFill>
              </a:rPr>
              <a:t>5</a:t>
            </a:r>
            <a:r>
              <a:rPr lang="en-US" b="1" dirty="0" smtClean="0">
                <a:solidFill>
                  <a:srgbClr val="800000"/>
                </a:solidFill>
              </a:rPr>
              <a:t>, </a:t>
            </a:r>
            <a:r>
              <a:rPr lang="en-US" b="1" dirty="0" smtClean="0">
                <a:solidFill>
                  <a:srgbClr val="660066"/>
                </a:solidFill>
              </a:rPr>
              <a:t>3</a:t>
            </a:r>
            <a:r>
              <a:rPr lang="en-US" b="1" dirty="0" smtClean="0">
                <a:solidFill>
                  <a:srgbClr val="800000"/>
                </a:solidFill>
              </a:rPr>
              <a:t> </a:t>
            </a:r>
            <a:r>
              <a:rPr lang="en-US" b="1" dirty="0">
                <a:solidFill>
                  <a:srgbClr val="800000"/>
                </a:solidFill>
              </a:rPr>
              <a:t>}</a:t>
            </a:r>
          </a:p>
        </p:txBody>
      </p:sp>
      <p:sp>
        <p:nvSpPr>
          <p:cNvPr id="60" name="Text Box 50"/>
          <p:cNvSpPr txBox="1">
            <a:spLocks noChangeArrowheads="1"/>
          </p:cNvSpPr>
          <p:nvPr/>
        </p:nvSpPr>
        <p:spPr bwMode="auto">
          <a:xfrm>
            <a:off x="3851275" y="5179220"/>
            <a:ext cx="1306768" cy="369332"/>
          </a:xfrm>
          <a:prstGeom prst="rect">
            <a:avLst/>
          </a:prstGeom>
          <a:noFill/>
          <a:ln w="9525">
            <a:noFill/>
            <a:miter lim="800000"/>
            <a:headEnd/>
            <a:tailEnd/>
          </a:ln>
        </p:spPr>
        <p:txBody>
          <a:bodyPr wrap="none">
            <a:spAutoFit/>
          </a:bodyPr>
          <a:lstStyle/>
          <a:p>
            <a:r>
              <a:rPr lang="en-US" b="1" dirty="0">
                <a:solidFill>
                  <a:srgbClr val="800000"/>
                </a:solidFill>
              </a:rPr>
              <a:t>C = { </a:t>
            </a:r>
            <a:r>
              <a:rPr lang="en-US" b="1" dirty="0" smtClean="0">
                <a:solidFill>
                  <a:srgbClr val="800000"/>
                </a:solidFill>
              </a:rPr>
              <a:t>2, 4 </a:t>
            </a:r>
            <a:r>
              <a:rPr lang="en-US" b="1" dirty="0">
                <a:solidFill>
                  <a:srgbClr val="800000"/>
                </a:solidFill>
              </a:rPr>
              <a:t>}</a:t>
            </a:r>
          </a:p>
        </p:txBody>
      </p:sp>
      <p:sp>
        <p:nvSpPr>
          <p:cNvPr id="61" name="Text Box 51"/>
          <p:cNvSpPr txBox="1">
            <a:spLocks noChangeArrowheads="1"/>
          </p:cNvSpPr>
          <p:nvPr/>
        </p:nvSpPr>
        <p:spPr bwMode="auto">
          <a:xfrm>
            <a:off x="3851275" y="5634038"/>
            <a:ext cx="1909497" cy="369332"/>
          </a:xfrm>
          <a:prstGeom prst="rect">
            <a:avLst/>
          </a:prstGeom>
          <a:noFill/>
          <a:ln w="9525">
            <a:noFill/>
            <a:miter lim="800000"/>
            <a:headEnd/>
            <a:tailEnd/>
          </a:ln>
        </p:spPr>
        <p:txBody>
          <a:bodyPr wrap="none">
            <a:spAutoFit/>
          </a:bodyPr>
          <a:lstStyle/>
          <a:p>
            <a:r>
              <a:rPr lang="en-US" b="1" dirty="0">
                <a:solidFill>
                  <a:srgbClr val="800000"/>
                </a:solidFill>
              </a:rPr>
              <a:t>D = { </a:t>
            </a:r>
            <a:r>
              <a:rPr lang="en-US" b="1" dirty="0" smtClean="0">
                <a:solidFill>
                  <a:srgbClr val="800000"/>
                </a:solidFill>
              </a:rPr>
              <a:t>?, </a:t>
            </a:r>
            <a:r>
              <a:rPr lang="en-US" b="1" dirty="0" smtClean="0">
                <a:solidFill>
                  <a:srgbClr val="FF0000"/>
                </a:solidFill>
              </a:rPr>
              <a:t>3</a:t>
            </a:r>
            <a:r>
              <a:rPr lang="en-US" b="1" dirty="0" smtClean="0">
                <a:solidFill>
                  <a:srgbClr val="800000"/>
                </a:solidFill>
              </a:rPr>
              <a:t>, ?, </a:t>
            </a:r>
            <a:r>
              <a:rPr lang="en-US" b="1" dirty="0" smtClean="0">
                <a:solidFill>
                  <a:srgbClr val="FF0000"/>
                </a:solidFill>
              </a:rPr>
              <a:t>2</a:t>
            </a:r>
            <a:r>
              <a:rPr lang="en-US" b="1" dirty="0" smtClean="0">
                <a:solidFill>
                  <a:srgbClr val="800000"/>
                </a:solidFill>
              </a:rPr>
              <a:t> </a:t>
            </a:r>
            <a:r>
              <a:rPr lang="en-US" b="1" dirty="0">
                <a:solidFill>
                  <a:srgbClr val="800000"/>
                </a:solidFill>
              </a:rPr>
              <a:t>}</a:t>
            </a:r>
          </a:p>
        </p:txBody>
      </p:sp>
      <p:sp>
        <p:nvSpPr>
          <p:cNvPr id="57" name="Line 52"/>
          <p:cNvSpPr>
            <a:spLocks noChangeShapeType="1"/>
          </p:cNvSpPr>
          <p:nvPr/>
        </p:nvSpPr>
        <p:spPr bwMode="auto">
          <a:xfrm flipH="1">
            <a:off x="1547813" y="4149725"/>
            <a:ext cx="1152525" cy="0"/>
          </a:xfrm>
          <a:prstGeom prst="line">
            <a:avLst/>
          </a:prstGeom>
          <a:noFill/>
          <a:ln w="9525">
            <a:solidFill>
              <a:srgbClr val="800000"/>
            </a:solidFill>
            <a:round/>
            <a:headEnd/>
            <a:tailEnd type="triangle" w="med" len="med"/>
          </a:ln>
        </p:spPr>
        <p:txBody>
          <a:bodyPr/>
          <a:lstStyle/>
          <a:p>
            <a:endParaRPr lang="en-SG"/>
          </a:p>
        </p:txBody>
      </p:sp>
      <p:sp>
        <p:nvSpPr>
          <p:cNvPr id="58" name="Line 53"/>
          <p:cNvSpPr>
            <a:spLocks noChangeShapeType="1"/>
          </p:cNvSpPr>
          <p:nvPr/>
        </p:nvSpPr>
        <p:spPr bwMode="auto">
          <a:xfrm flipV="1">
            <a:off x="3203575" y="3068638"/>
            <a:ext cx="288925" cy="792162"/>
          </a:xfrm>
          <a:prstGeom prst="line">
            <a:avLst/>
          </a:prstGeom>
          <a:noFill/>
          <a:ln w="9525">
            <a:solidFill>
              <a:schemeClr val="accent1">
                <a:lumMod val="50000"/>
              </a:schemeClr>
            </a:solidFill>
            <a:round/>
            <a:headEnd/>
            <a:tailEnd type="triangle" w="med" len="med"/>
          </a:ln>
        </p:spPr>
        <p:txBody>
          <a:bodyPr/>
          <a:lstStyle/>
          <a:p>
            <a:endParaRPr lang="en-SG"/>
          </a:p>
        </p:txBody>
      </p:sp>
      <p:sp>
        <p:nvSpPr>
          <p:cNvPr id="62" name="Text Box 54"/>
          <p:cNvSpPr txBox="1">
            <a:spLocks noChangeArrowheads="1"/>
          </p:cNvSpPr>
          <p:nvPr/>
        </p:nvSpPr>
        <p:spPr bwMode="auto">
          <a:xfrm>
            <a:off x="3419475" y="3278188"/>
            <a:ext cx="311150" cy="366712"/>
          </a:xfrm>
          <a:prstGeom prst="rect">
            <a:avLst/>
          </a:prstGeom>
          <a:noFill/>
          <a:ln w="9525">
            <a:noFill/>
            <a:miter lim="800000"/>
            <a:headEnd/>
            <a:tailEnd/>
          </a:ln>
        </p:spPr>
        <p:txBody>
          <a:bodyPr wrap="none">
            <a:spAutoFit/>
          </a:bodyPr>
          <a:lstStyle/>
          <a:p>
            <a:r>
              <a:rPr lang="en-US" dirty="0">
                <a:solidFill>
                  <a:schemeClr val="accent1">
                    <a:lumMod val="50000"/>
                  </a:schemeClr>
                </a:solidFill>
              </a:rPr>
              <a:t>1</a:t>
            </a:r>
          </a:p>
        </p:txBody>
      </p:sp>
      <p:sp>
        <p:nvSpPr>
          <p:cNvPr id="63" name="Text Box 55"/>
          <p:cNvSpPr txBox="1">
            <a:spLocks noChangeArrowheads="1"/>
          </p:cNvSpPr>
          <p:nvPr/>
        </p:nvSpPr>
        <p:spPr bwMode="auto">
          <a:xfrm>
            <a:off x="2028825" y="3789363"/>
            <a:ext cx="311150" cy="366712"/>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64" name="TextBox 63"/>
          <p:cNvSpPr txBox="1"/>
          <p:nvPr/>
        </p:nvSpPr>
        <p:spPr>
          <a:xfrm>
            <a:off x="5715008" y="4572008"/>
            <a:ext cx="3286148" cy="1015663"/>
          </a:xfrm>
          <a:prstGeom prst="rect">
            <a:avLst/>
          </a:prstGeom>
          <a:noFill/>
        </p:spPr>
        <p:txBody>
          <a:bodyPr wrap="square" rtlCol="0">
            <a:spAutoFit/>
          </a:bodyPr>
          <a:lstStyle/>
          <a:p>
            <a:pPr>
              <a:lnSpc>
                <a:spcPct val="150000"/>
              </a:lnSpc>
            </a:pPr>
            <a:r>
              <a:rPr lang="en-US" sz="2000" dirty="0" smtClean="0">
                <a:solidFill>
                  <a:srgbClr val="C00000"/>
                </a:solidFill>
                <a:latin typeface="+mj-lt"/>
              </a:rPr>
              <a:t>Node 3 is added to set S and removed from set C.</a:t>
            </a:r>
            <a:endParaRPr lang="en-SG" sz="2000" dirty="0">
              <a:solidFill>
                <a:srgbClr val="C00000"/>
              </a:solidFill>
              <a:latin typeface="+mj-lt"/>
            </a:endParaRPr>
          </a:p>
        </p:txBody>
      </p:sp>
      <p:sp>
        <p:nvSpPr>
          <p:cNvPr id="65" name="TextBox 64"/>
          <p:cNvSpPr txBox="1"/>
          <p:nvPr/>
        </p:nvSpPr>
        <p:spPr>
          <a:xfrm>
            <a:off x="5715008" y="5643578"/>
            <a:ext cx="2928958" cy="646331"/>
          </a:xfrm>
          <a:prstGeom prst="rect">
            <a:avLst/>
          </a:prstGeom>
          <a:noFill/>
        </p:spPr>
        <p:txBody>
          <a:bodyPr wrap="square" rtlCol="0">
            <a:spAutoFit/>
          </a:bodyPr>
          <a:lstStyle/>
          <a:p>
            <a:r>
              <a:rPr lang="en-US" dirty="0" smtClean="0">
                <a:solidFill>
                  <a:srgbClr val="C00000"/>
                </a:solidFill>
              </a:rPr>
              <a:t>What will be the updated values of set D?</a:t>
            </a:r>
            <a:endParaRPr lang="en-SG" dirty="0">
              <a:solidFill>
                <a:srgbClr val="C00000"/>
              </a:solidFill>
            </a:endParaRPr>
          </a:p>
        </p:txBody>
      </p:sp>
      <p:sp>
        <p:nvSpPr>
          <p:cNvPr id="3" name="Date Placeholder 2"/>
          <p:cNvSpPr>
            <a:spLocks noGrp="1"/>
          </p:cNvSpPr>
          <p:nvPr>
            <p:ph type="dt" sz="half" idx="10"/>
          </p:nvPr>
        </p:nvSpPr>
        <p:spPr/>
        <p:txBody>
          <a:bodyPr/>
          <a:lstStyle/>
          <a:p>
            <a:fld id="{FF368C65-BE64-3447-B783-E701187E8612}" type="datetime2">
              <a:rPr lang="en-US" smtClean="0"/>
              <a:t>Wednesday, August 5, 2015</a:t>
            </a:fld>
            <a:endParaRPr lang="en-US" dirty="0"/>
          </a:p>
        </p:txBody>
      </p:sp>
      <p:sp>
        <p:nvSpPr>
          <p:cNvPr id="4" name="Footer Placeholder 3"/>
          <p:cNvSpPr>
            <a:spLocks noGrp="1"/>
          </p:cNvSpPr>
          <p:nvPr>
            <p:ph type="ftr" sz="quarter" idx="11"/>
          </p:nvPr>
        </p:nvSpPr>
        <p:spPr/>
        <p:txBody>
          <a:bodyPr/>
          <a:lstStyle/>
          <a:p>
            <a:pPr algn="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28</a:t>
            </a:fld>
            <a:endParaRPr lang="en-US" dirty="0"/>
          </a:p>
        </p:txBody>
      </p:sp>
    </p:spTree>
    <p:extLst>
      <p:ext uri="{BB962C8B-B14F-4D97-AF65-F5344CB8AC3E}">
        <p14:creationId xmlns:p14="http://schemas.microsoft.com/office/powerpoint/2010/main" val="16862149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 to="" calcmode="lin" valueType="num">
                                      <p:cBhvr>
                                        <p:cTn id="7" dur="1" fill="hold"/>
                                        <p:tgtEl>
                                          <p:spTgt spid="64"/>
                                        </p:tgtEl>
                                        <p:attrNameLst>
                                          <p:attrName/>
                                        </p:attrNameLst>
                                      </p:cBhvr>
                                    </p:anim>
                                  </p:childTnLst>
                                </p:cTn>
                              </p:par>
                            </p:childTnLst>
                          </p:cTn>
                        </p:par>
                        <p:par>
                          <p:cTn id="8" fill="hold">
                            <p:stCondLst>
                              <p:cond delay="0"/>
                            </p:stCondLst>
                            <p:childTnLst>
                              <p:par>
                                <p:cTn id="9" presetID="2" presetClass="entr" presetSubtype="4" fill="hold" nodeType="afterEffect">
                                  <p:stCondLst>
                                    <p:cond delay="1000"/>
                                  </p:stCondLst>
                                  <p:childTnLst>
                                    <p:set>
                                      <p:cBhvr>
                                        <p:cTn id="10" dur="1" fill="hold">
                                          <p:stCondLst>
                                            <p:cond delay="0"/>
                                          </p:stCondLst>
                                        </p:cTn>
                                        <p:tgtEl>
                                          <p:spTgt spid="65">
                                            <p:txEl>
                                              <p:pRg st="0" end="0"/>
                                            </p:txEl>
                                          </p:spTgt>
                                        </p:tgtEl>
                                        <p:attrNameLst>
                                          <p:attrName>style.visibility</p:attrName>
                                        </p:attrNameLst>
                                      </p:cBhvr>
                                      <p:to>
                                        <p:strVal val="visible"/>
                                      </p:to>
                                    </p:set>
                                    <p:anim calcmode="lin" valueType="num">
                                      <p:cBhvr additive="base">
                                        <p:cTn id="1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118786" name="Oval 3"/>
          <p:cNvSpPr>
            <a:spLocks noChangeArrowheads="1"/>
          </p:cNvSpPr>
          <p:nvPr/>
        </p:nvSpPr>
        <p:spPr bwMode="auto">
          <a:xfrm>
            <a:off x="1836738" y="17732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18787" name="Oval 4"/>
          <p:cNvSpPr>
            <a:spLocks noChangeArrowheads="1"/>
          </p:cNvSpPr>
          <p:nvPr/>
        </p:nvSpPr>
        <p:spPr bwMode="auto">
          <a:xfrm>
            <a:off x="3276600" y="2420938"/>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8788" name="Oval 5"/>
          <p:cNvSpPr>
            <a:spLocks noChangeArrowheads="1"/>
          </p:cNvSpPr>
          <p:nvPr/>
        </p:nvSpPr>
        <p:spPr bwMode="auto">
          <a:xfrm>
            <a:off x="2700338" y="3789363"/>
            <a:ext cx="647700" cy="647700"/>
          </a:xfrm>
          <a:prstGeom prst="ellipse">
            <a:avLst/>
          </a:prstGeom>
          <a:solidFill>
            <a:srgbClr val="FF0000"/>
          </a:solidFill>
          <a:ln w="9525">
            <a:solidFill>
              <a:schemeClr val="tx1"/>
            </a:solidFill>
            <a:round/>
            <a:headEnd/>
            <a:tailEnd/>
          </a:ln>
        </p:spPr>
        <p:txBody>
          <a:bodyPr wrap="none" anchor="ctr"/>
          <a:lstStyle/>
          <a:p>
            <a:pPr algn="ctr"/>
            <a:r>
              <a:rPr lang="en-US" b="1"/>
              <a:t>3</a:t>
            </a:r>
          </a:p>
        </p:txBody>
      </p:sp>
      <p:sp>
        <p:nvSpPr>
          <p:cNvPr id="118789" name="Oval 6"/>
          <p:cNvSpPr>
            <a:spLocks noChangeArrowheads="1"/>
          </p:cNvSpPr>
          <p:nvPr/>
        </p:nvSpPr>
        <p:spPr bwMode="auto">
          <a:xfrm>
            <a:off x="900113"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8790" name="Oval 7"/>
          <p:cNvSpPr>
            <a:spLocks noChangeArrowheads="1"/>
          </p:cNvSpPr>
          <p:nvPr/>
        </p:nvSpPr>
        <p:spPr bwMode="auto">
          <a:xfrm>
            <a:off x="396875"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18791" name="Line 8"/>
          <p:cNvSpPr>
            <a:spLocks noChangeShapeType="1"/>
          </p:cNvSpPr>
          <p:nvPr/>
        </p:nvSpPr>
        <p:spPr bwMode="auto">
          <a:xfrm>
            <a:off x="2484438" y="2205038"/>
            <a:ext cx="863600" cy="360362"/>
          </a:xfrm>
          <a:prstGeom prst="line">
            <a:avLst/>
          </a:prstGeom>
          <a:noFill/>
          <a:ln w="9525">
            <a:solidFill>
              <a:srgbClr val="800000"/>
            </a:solidFill>
            <a:round/>
            <a:headEnd/>
            <a:tailEnd type="triangle" w="med" len="med"/>
          </a:ln>
        </p:spPr>
        <p:txBody>
          <a:bodyPr/>
          <a:lstStyle/>
          <a:p>
            <a:endParaRPr lang="en-SG"/>
          </a:p>
        </p:txBody>
      </p:sp>
      <p:sp>
        <p:nvSpPr>
          <p:cNvPr id="118792" name="Line 9"/>
          <p:cNvSpPr>
            <a:spLocks noChangeShapeType="1"/>
          </p:cNvSpPr>
          <p:nvPr/>
        </p:nvSpPr>
        <p:spPr bwMode="auto">
          <a:xfrm flipH="1">
            <a:off x="971550" y="2205038"/>
            <a:ext cx="865188" cy="431800"/>
          </a:xfrm>
          <a:prstGeom prst="line">
            <a:avLst/>
          </a:prstGeom>
          <a:noFill/>
          <a:ln w="28575">
            <a:solidFill>
              <a:srgbClr val="FF0000"/>
            </a:solidFill>
            <a:round/>
            <a:headEnd/>
            <a:tailEnd type="triangle" w="med" len="med"/>
          </a:ln>
        </p:spPr>
        <p:txBody>
          <a:bodyPr/>
          <a:lstStyle/>
          <a:p>
            <a:endParaRPr lang="en-SG"/>
          </a:p>
        </p:txBody>
      </p:sp>
      <p:sp>
        <p:nvSpPr>
          <p:cNvPr id="118793" name="Line 10"/>
          <p:cNvSpPr>
            <a:spLocks noChangeShapeType="1"/>
          </p:cNvSpPr>
          <p:nvPr/>
        </p:nvSpPr>
        <p:spPr bwMode="auto">
          <a:xfrm>
            <a:off x="2268538" y="2349500"/>
            <a:ext cx="647700" cy="1439863"/>
          </a:xfrm>
          <a:prstGeom prst="line">
            <a:avLst/>
          </a:prstGeom>
          <a:noFill/>
          <a:ln w="28575">
            <a:solidFill>
              <a:srgbClr val="FF0000"/>
            </a:solidFill>
            <a:round/>
            <a:headEnd/>
            <a:tailEnd type="triangle" w="med" len="med"/>
          </a:ln>
        </p:spPr>
        <p:txBody>
          <a:bodyPr/>
          <a:lstStyle/>
          <a:p>
            <a:endParaRPr lang="en-SG"/>
          </a:p>
        </p:txBody>
      </p:sp>
      <p:sp>
        <p:nvSpPr>
          <p:cNvPr id="118794" name="Text Box 11"/>
          <p:cNvSpPr txBox="1">
            <a:spLocks noChangeArrowheads="1"/>
          </p:cNvSpPr>
          <p:nvPr/>
        </p:nvSpPr>
        <p:spPr bwMode="auto">
          <a:xfrm>
            <a:off x="2679700" y="1936750"/>
            <a:ext cx="311150" cy="366713"/>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8795" name="Text Box 12"/>
          <p:cNvSpPr txBox="1">
            <a:spLocks noChangeArrowheads="1"/>
          </p:cNvSpPr>
          <p:nvPr/>
        </p:nvSpPr>
        <p:spPr bwMode="auto">
          <a:xfrm flipH="1">
            <a:off x="2339975" y="2349500"/>
            <a:ext cx="266700" cy="366713"/>
          </a:xfrm>
          <a:prstGeom prst="rect">
            <a:avLst/>
          </a:prstGeom>
          <a:noFill/>
          <a:ln w="9525">
            <a:noFill/>
            <a:miter lim="800000"/>
            <a:headEnd/>
            <a:tailEnd/>
          </a:ln>
        </p:spPr>
        <p:txBody>
          <a:bodyPr>
            <a:spAutoFit/>
          </a:bodyPr>
          <a:lstStyle/>
          <a:p>
            <a:r>
              <a:rPr lang="en-US" b="1">
                <a:solidFill>
                  <a:srgbClr val="FF0000"/>
                </a:solidFill>
              </a:rPr>
              <a:t>3</a:t>
            </a:r>
          </a:p>
        </p:txBody>
      </p:sp>
      <p:sp>
        <p:nvSpPr>
          <p:cNvPr id="118796" name="Text Box 13"/>
          <p:cNvSpPr txBox="1">
            <a:spLocks noChangeArrowheads="1"/>
          </p:cNvSpPr>
          <p:nvPr/>
        </p:nvSpPr>
        <p:spPr bwMode="auto">
          <a:xfrm>
            <a:off x="1189038" y="20621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grpSp>
        <p:nvGrpSpPr>
          <p:cNvPr id="118797" name="Group 14"/>
          <p:cNvGrpSpPr>
            <a:grpSpLocks/>
          </p:cNvGrpSpPr>
          <p:nvPr/>
        </p:nvGrpSpPr>
        <p:grpSpPr bwMode="auto">
          <a:xfrm>
            <a:off x="5076825" y="1557338"/>
            <a:ext cx="3887788" cy="2663825"/>
            <a:chOff x="1565" y="1162"/>
            <a:chExt cx="2449" cy="1678"/>
          </a:xfrm>
        </p:grpSpPr>
        <p:sp>
          <p:nvSpPr>
            <p:cNvPr id="118815" name="Oval 15"/>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18816" name="Oval 1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8817" name="Oval 1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8818" name="Oval 1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8819" name="Oval 1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18820" name="Line 2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18821" name="Line 2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18822" name="Line 2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18823" name="Line 2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18824" name="Line 2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18825" name="Line 2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18826" name="Line 2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18827" name="Line 2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18828" name="Line 2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18829" name="Freeform 2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18830" name="Text Box 3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8831" name="Text Box 3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18832" name="Text Box 3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8833" name="Text Box 3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8834" name="Text Box 3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18835" name="Text Box 3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8836" name="Text Box 3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8837" name="Text Box 3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8838" name="Text Box 3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118839" name="Text Box 3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sp>
        <p:nvSpPr>
          <p:cNvPr id="118801" name="Line 43"/>
          <p:cNvSpPr>
            <a:spLocks noChangeShapeType="1"/>
          </p:cNvSpPr>
          <p:nvPr/>
        </p:nvSpPr>
        <p:spPr bwMode="auto">
          <a:xfrm>
            <a:off x="1042988" y="2781300"/>
            <a:ext cx="2233612" cy="0"/>
          </a:xfrm>
          <a:prstGeom prst="line">
            <a:avLst/>
          </a:prstGeom>
          <a:noFill/>
          <a:ln w="12700">
            <a:solidFill>
              <a:srgbClr val="800000"/>
            </a:solidFill>
            <a:round/>
            <a:headEnd/>
            <a:tailEnd type="triangle" w="med" len="med"/>
          </a:ln>
        </p:spPr>
        <p:txBody>
          <a:bodyPr/>
          <a:lstStyle/>
          <a:p>
            <a:endParaRPr lang="en-SG"/>
          </a:p>
        </p:txBody>
      </p:sp>
      <p:sp>
        <p:nvSpPr>
          <p:cNvPr id="118802" name="Line 44"/>
          <p:cNvSpPr>
            <a:spLocks noChangeShapeType="1"/>
          </p:cNvSpPr>
          <p:nvPr/>
        </p:nvSpPr>
        <p:spPr bwMode="auto">
          <a:xfrm>
            <a:off x="827088" y="3068638"/>
            <a:ext cx="288925" cy="792162"/>
          </a:xfrm>
          <a:prstGeom prst="line">
            <a:avLst/>
          </a:prstGeom>
          <a:noFill/>
          <a:ln w="9525">
            <a:solidFill>
              <a:srgbClr val="800000"/>
            </a:solidFill>
            <a:round/>
            <a:headEnd/>
            <a:tailEnd type="triangle" w="med" len="med"/>
          </a:ln>
        </p:spPr>
        <p:txBody>
          <a:bodyPr/>
          <a:lstStyle/>
          <a:p>
            <a:endParaRPr lang="en-SG"/>
          </a:p>
        </p:txBody>
      </p:sp>
      <p:sp>
        <p:nvSpPr>
          <p:cNvPr id="118804" name="Text Box 46"/>
          <p:cNvSpPr txBox="1">
            <a:spLocks noChangeArrowheads="1"/>
          </p:cNvSpPr>
          <p:nvPr/>
        </p:nvSpPr>
        <p:spPr bwMode="auto">
          <a:xfrm>
            <a:off x="1597025" y="2420938"/>
            <a:ext cx="311150" cy="366712"/>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8806" name="Text Box 48"/>
          <p:cNvSpPr txBox="1">
            <a:spLocks noChangeArrowheads="1"/>
          </p:cNvSpPr>
          <p:nvPr/>
        </p:nvSpPr>
        <p:spPr bwMode="auto">
          <a:xfrm>
            <a:off x="660400" y="3278188"/>
            <a:ext cx="311150" cy="366712"/>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8807" name="Text Box 49"/>
          <p:cNvSpPr txBox="1">
            <a:spLocks noChangeArrowheads="1"/>
          </p:cNvSpPr>
          <p:nvPr/>
        </p:nvSpPr>
        <p:spPr bwMode="auto">
          <a:xfrm>
            <a:off x="3851275" y="4724400"/>
            <a:ext cx="1600200" cy="366713"/>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smtClean="0">
                <a:solidFill>
                  <a:srgbClr val="FF0000"/>
                </a:solidFill>
              </a:rPr>
              <a:t>1</a:t>
            </a:r>
            <a:r>
              <a:rPr lang="en-US" b="1" dirty="0" smtClean="0">
                <a:solidFill>
                  <a:srgbClr val="800000"/>
                </a:solidFill>
              </a:rPr>
              <a:t>,</a:t>
            </a:r>
            <a:r>
              <a:rPr lang="en-US" b="1" dirty="0" smtClean="0">
                <a:solidFill>
                  <a:srgbClr val="FF0000"/>
                </a:solidFill>
              </a:rPr>
              <a:t> </a:t>
            </a:r>
            <a:r>
              <a:rPr lang="en-US" b="1" dirty="0">
                <a:solidFill>
                  <a:srgbClr val="FF0000"/>
                </a:solidFill>
              </a:rPr>
              <a:t>5</a:t>
            </a:r>
            <a:r>
              <a:rPr lang="en-US" b="1" dirty="0">
                <a:solidFill>
                  <a:schemeClr val="accent1">
                    <a:lumMod val="50000"/>
                  </a:schemeClr>
                </a:solidFill>
              </a:rPr>
              <a:t>,</a:t>
            </a:r>
            <a:r>
              <a:rPr lang="en-US" b="1" dirty="0">
                <a:solidFill>
                  <a:srgbClr val="FF0000"/>
                </a:solidFill>
              </a:rPr>
              <a:t> 3</a:t>
            </a:r>
            <a:r>
              <a:rPr lang="en-US" b="1" dirty="0">
                <a:solidFill>
                  <a:srgbClr val="800000"/>
                </a:solidFill>
              </a:rPr>
              <a:t> }</a:t>
            </a:r>
          </a:p>
        </p:txBody>
      </p:sp>
      <p:sp>
        <p:nvSpPr>
          <p:cNvPr id="118808" name="Text Box 50"/>
          <p:cNvSpPr txBox="1">
            <a:spLocks noChangeArrowheads="1"/>
          </p:cNvSpPr>
          <p:nvPr/>
        </p:nvSpPr>
        <p:spPr bwMode="auto">
          <a:xfrm>
            <a:off x="3851275" y="5179220"/>
            <a:ext cx="1295400" cy="366712"/>
          </a:xfrm>
          <a:prstGeom prst="rect">
            <a:avLst/>
          </a:prstGeom>
          <a:noFill/>
          <a:ln w="9525">
            <a:noFill/>
            <a:miter lim="800000"/>
            <a:headEnd/>
            <a:tailEnd/>
          </a:ln>
        </p:spPr>
        <p:txBody>
          <a:bodyPr wrap="none">
            <a:spAutoFit/>
          </a:bodyPr>
          <a:lstStyle/>
          <a:p>
            <a:r>
              <a:rPr lang="en-US" b="1" dirty="0">
                <a:solidFill>
                  <a:srgbClr val="800000"/>
                </a:solidFill>
              </a:rPr>
              <a:t>C = { 2, 4 }</a:t>
            </a:r>
          </a:p>
        </p:txBody>
      </p:sp>
      <p:sp>
        <p:nvSpPr>
          <p:cNvPr id="118809" name="Text Box 51"/>
          <p:cNvSpPr txBox="1">
            <a:spLocks noChangeArrowheads="1"/>
          </p:cNvSpPr>
          <p:nvPr/>
        </p:nvSpPr>
        <p:spPr bwMode="auto">
          <a:xfrm>
            <a:off x="3851275" y="5634038"/>
            <a:ext cx="1803400" cy="366712"/>
          </a:xfrm>
          <a:prstGeom prst="rect">
            <a:avLst/>
          </a:prstGeom>
          <a:noFill/>
          <a:ln w="9525">
            <a:noFill/>
            <a:miter lim="800000"/>
            <a:headEnd/>
            <a:tailEnd/>
          </a:ln>
        </p:spPr>
        <p:txBody>
          <a:bodyPr wrap="none">
            <a:spAutoFit/>
          </a:bodyPr>
          <a:lstStyle/>
          <a:p>
            <a:r>
              <a:rPr lang="en-US" b="1" dirty="0">
                <a:solidFill>
                  <a:srgbClr val="800000"/>
                </a:solidFill>
              </a:rPr>
              <a:t>D = { </a:t>
            </a:r>
            <a:r>
              <a:rPr lang="en-US" b="1" dirty="0" smtClean="0">
                <a:solidFill>
                  <a:srgbClr val="800000"/>
                </a:solidFill>
              </a:rPr>
              <a:t>4, </a:t>
            </a:r>
            <a:r>
              <a:rPr lang="en-US" b="1" dirty="0">
                <a:solidFill>
                  <a:srgbClr val="FF0000"/>
                </a:solidFill>
              </a:rPr>
              <a:t>3</a:t>
            </a:r>
            <a:r>
              <a:rPr lang="en-US" b="1" dirty="0">
                <a:solidFill>
                  <a:srgbClr val="800000"/>
                </a:solidFill>
              </a:rPr>
              <a:t>, </a:t>
            </a:r>
            <a:r>
              <a:rPr lang="en-US" b="1" dirty="0" smtClean="0">
                <a:solidFill>
                  <a:srgbClr val="800000"/>
                </a:solidFill>
              </a:rPr>
              <a:t>5, </a:t>
            </a:r>
            <a:r>
              <a:rPr lang="en-US" b="1" dirty="0">
                <a:solidFill>
                  <a:srgbClr val="FF0000"/>
                </a:solidFill>
              </a:rPr>
              <a:t>2</a:t>
            </a:r>
            <a:r>
              <a:rPr lang="en-US" b="1" dirty="0">
                <a:solidFill>
                  <a:srgbClr val="800000"/>
                </a:solidFill>
              </a:rPr>
              <a:t> }</a:t>
            </a:r>
          </a:p>
        </p:txBody>
      </p:sp>
      <p:sp>
        <p:nvSpPr>
          <p:cNvPr id="118810" name="Text Box 52"/>
          <p:cNvSpPr txBox="1">
            <a:spLocks noChangeArrowheads="1"/>
          </p:cNvSpPr>
          <p:nvPr/>
        </p:nvSpPr>
        <p:spPr bwMode="auto">
          <a:xfrm>
            <a:off x="0" y="3068638"/>
            <a:ext cx="673100" cy="366712"/>
          </a:xfrm>
          <a:prstGeom prst="rect">
            <a:avLst/>
          </a:prstGeom>
          <a:noFill/>
          <a:ln w="9525">
            <a:noFill/>
            <a:miter lim="800000"/>
            <a:headEnd/>
            <a:tailEnd/>
          </a:ln>
        </p:spPr>
        <p:txBody>
          <a:bodyPr wrap="none">
            <a:spAutoFit/>
          </a:bodyPr>
          <a:lstStyle/>
          <a:p>
            <a:r>
              <a:rPr lang="en-US">
                <a:solidFill>
                  <a:srgbClr val="FF0000"/>
                </a:solidFill>
              </a:rPr>
              <a:t>D= 2</a:t>
            </a:r>
          </a:p>
        </p:txBody>
      </p:sp>
      <p:sp>
        <p:nvSpPr>
          <p:cNvPr id="118811" name="Text Box 53"/>
          <p:cNvSpPr txBox="1">
            <a:spLocks noChangeArrowheads="1"/>
          </p:cNvSpPr>
          <p:nvPr/>
        </p:nvSpPr>
        <p:spPr bwMode="auto">
          <a:xfrm>
            <a:off x="1331913" y="4437063"/>
            <a:ext cx="673100" cy="366712"/>
          </a:xfrm>
          <a:prstGeom prst="rect">
            <a:avLst/>
          </a:prstGeom>
          <a:noFill/>
          <a:ln w="9525">
            <a:noFill/>
            <a:miter lim="800000"/>
            <a:headEnd/>
            <a:tailEnd/>
          </a:ln>
        </p:spPr>
        <p:txBody>
          <a:bodyPr wrap="none">
            <a:spAutoFit/>
          </a:bodyPr>
          <a:lstStyle/>
          <a:p>
            <a:r>
              <a:rPr lang="en-US">
                <a:solidFill>
                  <a:srgbClr val="800000"/>
                </a:solidFill>
              </a:rPr>
              <a:t>D= 6</a:t>
            </a:r>
          </a:p>
        </p:txBody>
      </p:sp>
      <p:sp>
        <p:nvSpPr>
          <p:cNvPr id="118812" name="Text Box 54"/>
          <p:cNvSpPr txBox="1">
            <a:spLocks noChangeArrowheads="1"/>
          </p:cNvSpPr>
          <p:nvPr/>
        </p:nvSpPr>
        <p:spPr bwMode="auto">
          <a:xfrm>
            <a:off x="3348038" y="4221163"/>
            <a:ext cx="673100" cy="366712"/>
          </a:xfrm>
          <a:prstGeom prst="rect">
            <a:avLst/>
          </a:prstGeom>
          <a:noFill/>
          <a:ln w="9525">
            <a:noFill/>
            <a:miter lim="800000"/>
            <a:headEnd/>
            <a:tailEnd/>
          </a:ln>
        </p:spPr>
        <p:txBody>
          <a:bodyPr wrap="none">
            <a:spAutoFit/>
          </a:bodyPr>
          <a:lstStyle/>
          <a:p>
            <a:r>
              <a:rPr lang="en-US">
                <a:solidFill>
                  <a:srgbClr val="FF0000"/>
                </a:solidFill>
              </a:rPr>
              <a:t>D= 3</a:t>
            </a:r>
          </a:p>
        </p:txBody>
      </p:sp>
      <p:sp>
        <p:nvSpPr>
          <p:cNvPr id="118813" name="Text Box 55"/>
          <p:cNvSpPr txBox="1">
            <a:spLocks noChangeArrowheads="1"/>
          </p:cNvSpPr>
          <p:nvPr/>
        </p:nvSpPr>
        <p:spPr bwMode="auto">
          <a:xfrm>
            <a:off x="3995738" y="2924175"/>
            <a:ext cx="673100" cy="366713"/>
          </a:xfrm>
          <a:prstGeom prst="rect">
            <a:avLst/>
          </a:prstGeom>
          <a:noFill/>
          <a:ln w="9525">
            <a:noFill/>
            <a:miter lim="800000"/>
            <a:headEnd/>
            <a:tailEnd/>
          </a:ln>
        </p:spPr>
        <p:txBody>
          <a:bodyPr wrap="none">
            <a:spAutoFit/>
          </a:bodyPr>
          <a:lstStyle/>
          <a:p>
            <a:r>
              <a:rPr lang="en-US">
                <a:solidFill>
                  <a:srgbClr val="800000"/>
                </a:solidFill>
              </a:rPr>
              <a:t>D= 5</a:t>
            </a:r>
          </a:p>
        </p:txBody>
      </p:sp>
      <p:sp>
        <p:nvSpPr>
          <p:cNvPr id="118814" name="AutoShape 56"/>
          <p:cNvSpPr>
            <a:spLocks noChangeArrowheads="1"/>
          </p:cNvSpPr>
          <p:nvPr/>
        </p:nvSpPr>
        <p:spPr bwMode="auto">
          <a:xfrm>
            <a:off x="2771775" y="5157788"/>
            <a:ext cx="576263" cy="414337"/>
          </a:xfrm>
          <a:prstGeom prst="rightArrow">
            <a:avLst>
              <a:gd name="adj1" fmla="val 50000"/>
              <a:gd name="adj2" fmla="val 34770"/>
            </a:avLst>
          </a:prstGeom>
          <a:solidFill>
            <a:schemeClr val="accent1"/>
          </a:solidFill>
          <a:ln w="9525">
            <a:solidFill>
              <a:schemeClr val="tx1"/>
            </a:solidFill>
            <a:miter lim="800000"/>
            <a:headEnd/>
            <a:tailEnd/>
          </a:ln>
        </p:spPr>
        <p:txBody>
          <a:bodyPr wrap="none" anchor="ctr"/>
          <a:lstStyle/>
          <a:p>
            <a:endParaRPr lang="en-US"/>
          </a:p>
        </p:txBody>
      </p:sp>
      <p:sp>
        <p:nvSpPr>
          <p:cNvPr id="57" name="Text Box 42"/>
          <p:cNvSpPr txBox="1">
            <a:spLocks noChangeArrowheads="1"/>
          </p:cNvSpPr>
          <p:nvPr/>
        </p:nvSpPr>
        <p:spPr bwMode="auto">
          <a:xfrm>
            <a:off x="379394" y="5530850"/>
            <a:ext cx="1819729" cy="369332"/>
          </a:xfrm>
          <a:prstGeom prst="rect">
            <a:avLst/>
          </a:prstGeom>
          <a:noFill/>
          <a:ln w="9525">
            <a:noFill/>
            <a:miter lim="800000"/>
            <a:headEnd/>
            <a:tailEnd/>
          </a:ln>
        </p:spPr>
        <p:txBody>
          <a:bodyPr wrap="none">
            <a:spAutoFit/>
          </a:bodyPr>
          <a:lstStyle/>
          <a:p>
            <a:r>
              <a:rPr lang="en-US" b="1" dirty="0">
                <a:solidFill>
                  <a:srgbClr val="800000"/>
                </a:solidFill>
              </a:rPr>
              <a:t>D = { 5, 3, </a:t>
            </a:r>
            <a:r>
              <a:rPr lang="en-US" b="1" dirty="0" smtClean="0">
                <a:solidFill>
                  <a:srgbClr val="800000"/>
                </a:solidFill>
              </a:rPr>
              <a:t>6, </a:t>
            </a:r>
            <a:r>
              <a:rPr lang="en-US" b="1" dirty="0">
                <a:solidFill>
                  <a:srgbClr val="FF0000"/>
                </a:solidFill>
              </a:rPr>
              <a:t>2</a:t>
            </a:r>
            <a:r>
              <a:rPr lang="en-US" b="1" dirty="0">
                <a:solidFill>
                  <a:srgbClr val="800000"/>
                </a:solidFill>
              </a:rPr>
              <a:t> }</a:t>
            </a:r>
          </a:p>
        </p:txBody>
      </p:sp>
      <p:sp>
        <p:nvSpPr>
          <p:cNvPr id="58" name="Text Box 78"/>
          <p:cNvSpPr txBox="1">
            <a:spLocks noChangeArrowheads="1"/>
          </p:cNvSpPr>
          <p:nvPr/>
        </p:nvSpPr>
        <p:spPr bwMode="auto">
          <a:xfrm>
            <a:off x="379394" y="4776799"/>
            <a:ext cx="1346200" cy="366713"/>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a:solidFill>
                  <a:srgbClr val="FF0000"/>
                </a:solidFill>
              </a:rPr>
              <a:t>1</a:t>
            </a:r>
            <a:r>
              <a:rPr lang="en-US" b="1" dirty="0">
                <a:solidFill>
                  <a:srgbClr val="800000"/>
                </a:solidFill>
              </a:rPr>
              <a:t> ,</a:t>
            </a:r>
            <a:r>
              <a:rPr lang="en-US" b="1" dirty="0">
                <a:solidFill>
                  <a:srgbClr val="FF0000"/>
                </a:solidFill>
              </a:rPr>
              <a:t> 5</a:t>
            </a:r>
            <a:r>
              <a:rPr lang="en-US" b="1" dirty="0">
                <a:solidFill>
                  <a:srgbClr val="800000"/>
                </a:solidFill>
              </a:rPr>
              <a:t> }</a:t>
            </a:r>
          </a:p>
        </p:txBody>
      </p:sp>
      <p:sp>
        <p:nvSpPr>
          <p:cNvPr id="59" name="Text Box 79"/>
          <p:cNvSpPr txBox="1">
            <a:spLocks noChangeArrowheads="1"/>
          </p:cNvSpPr>
          <p:nvPr/>
        </p:nvSpPr>
        <p:spPr bwMode="auto">
          <a:xfrm>
            <a:off x="379394" y="5153825"/>
            <a:ext cx="1549400" cy="366712"/>
          </a:xfrm>
          <a:prstGeom prst="rect">
            <a:avLst/>
          </a:prstGeom>
          <a:noFill/>
          <a:ln w="9525">
            <a:noFill/>
            <a:miter lim="800000"/>
            <a:headEnd/>
            <a:tailEnd/>
          </a:ln>
        </p:spPr>
        <p:txBody>
          <a:bodyPr wrap="none">
            <a:spAutoFit/>
          </a:bodyPr>
          <a:lstStyle/>
          <a:p>
            <a:r>
              <a:rPr lang="en-US" b="1" dirty="0">
                <a:solidFill>
                  <a:srgbClr val="800000"/>
                </a:solidFill>
              </a:rPr>
              <a:t>C = { 2, 3, 4 }</a:t>
            </a:r>
          </a:p>
        </p:txBody>
      </p:sp>
      <p:sp>
        <p:nvSpPr>
          <p:cNvPr id="60" name="Line 52"/>
          <p:cNvSpPr>
            <a:spLocks noChangeShapeType="1"/>
          </p:cNvSpPr>
          <p:nvPr/>
        </p:nvSpPr>
        <p:spPr bwMode="auto">
          <a:xfrm flipH="1">
            <a:off x="1547813" y="4149725"/>
            <a:ext cx="1152525" cy="0"/>
          </a:xfrm>
          <a:prstGeom prst="line">
            <a:avLst/>
          </a:prstGeom>
          <a:noFill/>
          <a:ln w="9525">
            <a:solidFill>
              <a:srgbClr val="800000"/>
            </a:solidFill>
            <a:round/>
            <a:headEnd/>
            <a:tailEnd type="triangle" w="med" len="med"/>
          </a:ln>
        </p:spPr>
        <p:txBody>
          <a:bodyPr/>
          <a:lstStyle/>
          <a:p>
            <a:endParaRPr lang="en-SG"/>
          </a:p>
        </p:txBody>
      </p:sp>
      <p:sp>
        <p:nvSpPr>
          <p:cNvPr id="61" name="Line 53"/>
          <p:cNvSpPr>
            <a:spLocks noChangeShapeType="1"/>
          </p:cNvSpPr>
          <p:nvPr/>
        </p:nvSpPr>
        <p:spPr bwMode="auto">
          <a:xfrm flipV="1">
            <a:off x="3203575" y="3068638"/>
            <a:ext cx="288925" cy="792162"/>
          </a:xfrm>
          <a:prstGeom prst="line">
            <a:avLst/>
          </a:prstGeom>
          <a:noFill/>
          <a:ln w="9525">
            <a:solidFill>
              <a:schemeClr val="accent1">
                <a:lumMod val="50000"/>
              </a:schemeClr>
            </a:solidFill>
            <a:round/>
            <a:headEnd/>
            <a:tailEnd type="triangle" w="med" len="med"/>
          </a:ln>
        </p:spPr>
        <p:txBody>
          <a:bodyPr/>
          <a:lstStyle/>
          <a:p>
            <a:endParaRPr lang="en-SG"/>
          </a:p>
        </p:txBody>
      </p:sp>
      <p:sp>
        <p:nvSpPr>
          <p:cNvPr id="62" name="Text Box 54"/>
          <p:cNvSpPr txBox="1">
            <a:spLocks noChangeArrowheads="1"/>
          </p:cNvSpPr>
          <p:nvPr/>
        </p:nvSpPr>
        <p:spPr bwMode="auto">
          <a:xfrm>
            <a:off x="3419475" y="3278188"/>
            <a:ext cx="311150" cy="366712"/>
          </a:xfrm>
          <a:prstGeom prst="rect">
            <a:avLst/>
          </a:prstGeom>
          <a:noFill/>
          <a:ln w="9525">
            <a:noFill/>
            <a:miter lim="800000"/>
            <a:headEnd/>
            <a:tailEnd/>
          </a:ln>
        </p:spPr>
        <p:txBody>
          <a:bodyPr wrap="none">
            <a:spAutoFit/>
          </a:bodyPr>
          <a:lstStyle/>
          <a:p>
            <a:r>
              <a:rPr lang="en-US" dirty="0">
                <a:solidFill>
                  <a:schemeClr val="accent1">
                    <a:lumMod val="50000"/>
                  </a:schemeClr>
                </a:solidFill>
              </a:rPr>
              <a:t>1</a:t>
            </a:r>
          </a:p>
        </p:txBody>
      </p:sp>
      <p:sp>
        <p:nvSpPr>
          <p:cNvPr id="63" name="Text Box 55"/>
          <p:cNvSpPr txBox="1">
            <a:spLocks noChangeArrowheads="1"/>
          </p:cNvSpPr>
          <p:nvPr/>
        </p:nvSpPr>
        <p:spPr bwMode="auto">
          <a:xfrm>
            <a:off x="2028825" y="3789363"/>
            <a:ext cx="311150" cy="366712"/>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2" name="Date Placeholder 1"/>
          <p:cNvSpPr>
            <a:spLocks noGrp="1"/>
          </p:cNvSpPr>
          <p:nvPr>
            <p:ph type="dt" sz="half" idx="10"/>
          </p:nvPr>
        </p:nvSpPr>
        <p:spPr/>
        <p:txBody>
          <a:bodyPr/>
          <a:lstStyle/>
          <a:p>
            <a:fld id="{A88A504D-E97B-424D-A783-4C3AEA9717E9}"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29</a:t>
            </a:fld>
            <a:endParaRPr lang="en-US" dirty="0"/>
          </a:p>
        </p:txBody>
      </p:sp>
    </p:spTree>
    <p:extLst>
      <p:ext uri="{BB962C8B-B14F-4D97-AF65-F5344CB8AC3E}">
        <p14:creationId xmlns:p14="http://schemas.microsoft.com/office/powerpoint/2010/main" val="33893629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wrap="square" lIns="91440" tIns="45720" rIns="91440" bIns="45720" numCol="1" anchorCtr="0" compatLnSpc="1">
            <a:prstTxWarp prst="textNoShape">
              <a:avLst/>
            </a:prstTxWarp>
          </a:bodyPr>
          <a:lstStyle/>
          <a:p>
            <a:pPr eaLnBrk="1" hangingPunct="1">
              <a:defRPr/>
            </a:pPr>
            <a:r>
              <a:rPr smtClean="0">
                <a:effectLst>
                  <a:outerShdw blurRad="38100" dist="38100" dir="2700000" algn="tl">
                    <a:srgbClr val="000000"/>
                  </a:outerShdw>
                </a:effectLst>
              </a:rPr>
              <a:t>Greedy Algorithm</a:t>
            </a:r>
          </a:p>
        </p:txBody>
      </p:sp>
      <p:sp>
        <p:nvSpPr>
          <p:cNvPr id="96259" name="Rectangle 3"/>
          <p:cNvSpPr>
            <a:spLocks noGrp="1" noChangeArrowheads="1"/>
          </p:cNvSpPr>
          <p:nvPr>
            <p:ph type="body" idx="1"/>
          </p:nvPr>
        </p:nvSpPr>
        <p:spPr bwMode="auto">
          <a:xfrm>
            <a:off x="428625" y="1571625"/>
            <a:ext cx="8391525" cy="4600575"/>
          </a:xfrm>
        </p:spPr>
        <p:txBody>
          <a:bodyPr wrap="square" lIns="91440" tIns="45720" rIns="91440" bIns="45720" numCol="1" anchor="t" anchorCtr="0" compatLnSpc="1">
            <a:prstTxWarp prst="textNoShape">
              <a:avLst/>
            </a:prstTxWarp>
            <a:normAutofit lnSpcReduction="10000"/>
          </a:bodyPr>
          <a:lstStyle/>
          <a:p>
            <a:pPr eaLnBrk="1" hangingPunct="1"/>
            <a:r>
              <a:rPr lang="en-US" sz="2400" dirty="0" smtClean="0">
                <a:effectLst/>
                <a:latin typeface="Verdana" pitchFamily="34" charset="0"/>
              </a:rPr>
              <a:t>Suppose you want to count out a certain amount of money, using the fewest possible bills and coins</a:t>
            </a:r>
          </a:p>
          <a:p>
            <a:pPr eaLnBrk="1" hangingPunct="1"/>
            <a:r>
              <a:rPr lang="en-US" sz="2400" dirty="0" smtClean="0">
                <a:effectLst/>
                <a:latin typeface="Verdana" pitchFamily="34" charset="0"/>
              </a:rPr>
              <a:t>A greedy algorithm would do this would be:</a:t>
            </a:r>
            <a:br>
              <a:rPr lang="en-US" sz="2400" dirty="0" smtClean="0">
                <a:effectLst/>
                <a:latin typeface="Verdana" pitchFamily="34" charset="0"/>
              </a:rPr>
            </a:br>
            <a:r>
              <a:rPr lang="en-US" sz="2400" dirty="0" smtClean="0">
                <a:solidFill>
                  <a:srgbClr val="A50021"/>
                </a:solidFill>
                <a:effectLst/>
                <a:latin typeface="Verdana" pitchFamily="34" charset="0"/>
              </a:rPr>
              <a:t>At each step, take the largest possible bill or coin that does not overshoot</a:t>
            </a:r>
          </a:p>
          <a:p>
            <a:pPr lvl="1"/>
            <a:r>
              <a:rPr lang="en-US" dirty="0" smtClean="0">
                <a:effectLst/>
                <a:latin typeface="Verdana" pitchFamily="34" charset="0"/>
              </a:rPr>
              <a:t>Example: To make </a:t>
            </a:r>
            <a:r>
              <a:rPr lang="en-US" smtClean="0">
                <a:effectLst/>
                <a:latin typeface="Verdana" pitchFamily="34" charset="0"/>
              </a:rPr>
              <a:t>$</a:t>
            </a:r>
            <a:r>
              <a:rPr lang="en-US" smtClean="0">
                <a:effectLst/>
                <a:latin typeface="Verdana" pitchFamily="34" charset="0"/>
              </a:rPr>
              <a:t>6.39 </a:t>
            </a:r>
            <a:r>
              <a:rPr lang="en-US" dirty="0" smtClean="0">
                <a:effectLst/>
                <a:latin typeface="Verdana" pitchFamily="34" charset="0"/>
              </a:rPr>
              <a:t>with $10, $5, $2, $1</a:t>
            </a:r>
            <a:r>
              <a:rPr lang="en-US" dirty="0">
                <a:latin typeface="Verdana" pitchFamily="34" charset="0"/>
              </a:rPr>
              <a:t>, 50</a:t>
            </a:r>
            <a:r>
              <a:rPr lang="en-US" dirty="0" smtClean="0">
                <a:latin typeface="Verdana" pitchFamily="34" charset="0"/>
              </a:rPr>
              <a:t>¢, 20¢, 10¢, 5</a:t>
            </a:r>
            <a:r>
              <a:rPr lang="en-US" smtClean="0">
                <a:latin typeface="Verdana" pitchFamily="34" charset="0"/>
              </a:rPr>
              <a:t>¢ and 1¢, you </a:t>
            </a:r>
            <a:r>
              <a:rPr lang="en-US" dirty="0" smtClean="0">
                <a:effectLst/>
                <a:latin typeface="Verdana" pitchFamily="34" charset="0"/>
              </a:rPr>
              <a:t>can choose:</a:t>
            </a:r>
          </a:p>
          <a:p>
            <a:pPr lvl="2" eaLnBrk="1" hangingPunct="1">
              <a:spcBef>
                <a:spcPct val="0"/>
              </a:spcBef>
            </a:pPr>
            <a:r>
              <a:rPr lang="en-US" sz="2400" dirty="0" smtClean="0">
                <a:effectLst/>
                <a:latin typeface="Verdana" pitchFamily="34" charset="0"/>
              </a:rPr>
              <a:t>A $5 bill</a:t>
            </a:r>
          </a:p>
          <a:p>
            <a:pPr lvl="2" eaLnBrk="1" hangingPunct="1">
              <a:spcBef>
                <a:spcPct val="0"/>
              </a:spcBef>
            </a:pPr>
            <a:r>
              <a:rPr lang="en-US" sz="2400" dirty="0" smtClean="0">
                <a:effectLst/>
                <a:latin typeface="Verdana" pitchFamily="34" charset="0"/>
              </a:rPr>
              <a:t>A $1 bill, to make $6</a:t>
            </a:r>
          </a:p>
          <a:p>
            <a:pPr lvl="2" eaLnBrk="1" hangingPunct="1">
              <a:spcBef>
                <a:spcPct val="0"/>
              </a:spcBef>
            </a:pPr>
            <a:r>
              <a:rPr lang="en-US" sz="2400" dirty="0" smtClean="0">
                <a:effectLst/>
                <a:latin typeface="Verdana" pitchFamily="34" charset="0"/>
              </a:rPr>
              <a:t>A 20¢ coin, to make $6.20</a:t>
            </a:r>
          </a:p>
          <a:p>
            <a:pPr lvl="2" eaLnBrk="1" hangingPunct="1">
              <a:spcBef>
                <a:spcPct val="0"/>
              </a:spcBef>
            </a:pPr>
            <a:r>
              <a:rPr lang="en-US" sz="2400" dirty="0" smtClean="0">
                <a:effectLst/>
                <a:latin typeface="Verdana" pitchFamily="34" charset="0"/>
              </a:rPr>
              <a:t>A 10¢ coin, to make $6.30</a:t>
            </a:r>
          </a:p>
          <a:p>
            <a:pPr lvl="2" eaLnBrk="1" hangingPunct="1">
              <a:spcBef>
                <a:spcPct val="0"/>
              </a:spcBef>
            </a:pPr>
            <a:r>
              <a:rPr lang="en-US" sz="2400" dirty="0" smtClean="0">
                <a:effectLst/>
                <a:latin typeface="Verdana" pitchFamily="34" charset="0"/>
              </a:rPr>
              <a:t>A 5 ¢ coins, to make $6.35</a:t>
            </a:r>
          </a:p>
          <a:p>
            <a:pPr lvl="2" eaLnBrk="1" hangingPunct="1">
              <a:spcBef>
                <a:spcPct val="0"/>
              </a:spcBef>
            </a:pPr>
            <a:r>
              <a:rPr lang="en-US" sz="2400" dirty="0" smtClean="0">
                <a:effectLst/>
                <a:latin typeface="Verdana" pitchFamily="34" charset="0"/>
              </a:rPr>
              <a:t>four 1¢ coins, to make $6.39</a:t>
            </a:r>
            <a:endParaRPr lang="en-US" sz="1800" dirty="0" smtClean="0">
              <a:solidFill>
                <a:srgbClr val="CC0000"/>
              </a:solidFill>
              <a:effectLst/>
              <a:latin typeface="Verdana" pitchFamily="34" charset="0"/>
            </a:endParaRPr>
          </a:p>
        </p:txBody>
      </p:sp>
      <p:sp>
        <p:nvSpPr>
          <p:cNvPr id="15363" name="Slide Number Placeholder 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BC645664-594C-4AF7-9900-78FFE2C71E44}" type="slidenum">
              <a:rPr lang="en-US"/>
              <a:pPr fontAlgn="base">
                <a:spcBef>
                  <a:spcPct val="0"/>
                </a:spcBef>
                <a:spcAft>
                  <a:spcPct val="0"/>
                </a:spcAft>
                <a:defRPr/>
              </a:pPr>
              <a:t>3</a:t>
            </a:fld>
            <a:endParaRPr lang="en-US"/>
          </a:p>
        </p:txBody>
      </p:sp>
      <p:sp>
        <p:nvSpPr>
          <p:cNvPr id="15364" name="Footer Placeholder 7"/>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CSCI203 - Algorithms and Data Structures</a:t>
            </a:r>
            <a:endParaRPr lang="en-US"/>
          </a:p>
        </p:txBody>
      </p:sp>
      <p:sp>
        <p:nvSpPr>
          <p:cNvPr id="2" name="Date Placeholder 1"/>
          <p:cNvSpPr>
            <a:spLocks noGrp="1"/>
          </p:cNvSpPr>
          <p:nvPr>
            <p:ph type="dt" sz="half" idx="10"/>
          </p:nvPr>
        </p:nvSpPr>
        <p:spPr/>
        <p:txBody>
          <a:bodyPr/>
          <a:lstStyle/>
          <a:p>
            <a:fld id="{A3E507A3-B1FD-D246-9D7C-4472A46F8808}" type="datetime2">
              <a:rPr lang="en-US" smtClean="0"/>
              <a:t>Wednesday, August 5, 2015</a:t>
            </a:fld>
            <a:endParaRPr lang="en-US" dirty="0"/>
          </a:p>
        </p:txBody>
      </p:sp>
    </p:spTree>
    <p:extLst>
      <p:ext uri="{BB962C8B-B14F-4D97-AF65-F5344CB8AC3E}">
        <p14:creationId xmlns:p14="http://schemas.microsoft.com/office/powerpoint/2010/main" val="4564559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62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62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625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62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118786" name="Oval 3"/>
          <p:cNvSpPr>
            <a:spLocks noChangeArrowheads="1"/>
          </p:cNvSpPr>
          <p:nvPr/>
        </p:nvSpPr>
        <p:spPr bwMode="auto">
          <a:xfrm>
            <a:off x="1836738" y="17732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18787" name="Oval 4"/>
          <p:cNvSpPr>
            <a:spLocks noChangeArrowheads="1"/>
          </p:cNvSpPr>
          <p:nvPr/>
        </p:nvSpPr>
        <p:spPr bwMode="auto">
          <a:xfrm>
            <a:off x="3276600" y="2420938"/>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8788" name="Oval 5"/>
          <p:cNvSpPr>
            <a:spLocks noChangeArrowheads="1"/>
          </p:cNvSpPr>
          <p:nvPr/>
        </p:nvSpPr>
        <p:spPr bwMode="auto">
          <a:xfrm>
            <a:off x="2700338" y="3789363"/>
            <a:ext cx="647700" cy="647700"/>
          </a:xfrm>
          <a:prstGeom prst="ellipse">
            <a:avLst/>
          </a:prstGeom>
          <a:solidFill>
            <a:srgbClr val="FF0000"/>
          </a:solidFill>
          <a:ln w="9525">
            <a:solidFill>
              <a:schemeClr val="tx1"/>
            </a:solidFill>
            <a:round/>
            <a:headEnd/>
            <a:tailEnd/>
          </a:ln>
        </p:spPr>
        <p:txBody>
          <a:bodyPr wrap="none" anchor="ctr"/>
          <a:lstStyle/>
          <a:p>
            <a:pPr algn="ctr"/>
            <a:r>
              <a:rPr lang="en-US" b="1"/>
              <a:t>3</a:t>
            </a:r>
          </a:p>
        </p:txBody>
      </p:sp>
      <p:sp>
        <p:nvSpPr>
          <p:cNvPr id="118789" name="Oval 6"/>
          <p:cNvSpPr>
            <a:spLocks noChangeArrowheads="1"/>
          </p:cNvSpPr>
          <p:nvPr/>
        </p:nvSpPr>
        <p:spPr bwMode="auto">
          <a:xfrm>
            <a:off x="900113"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8790" name="Oval 7"/>
          <p:cNvSpPr>
            <a:spLocks noChangeArrowheads="1"/>
          </p:cNvSpPr>
          <p:nvPr/>
        </p:nvSpPr>
        <p:spPr bwMode="auto">
          <a:xfrm>
            <a:off x="396875"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18791" name="Line 8"/>
          <p:cNvSpPr>
            <a:spLocks noChangeShapeType="1"/>
          </p:cNvSpPr>
          <p:nvPr/>
        </p:nvSpPr>
        <p:spPr bwMode="auto">
          <a:xfrm>
            <a:off x="2484438" y="2205038"/>
            <a:ext cx="863600" cy="360362"/>
          </a:xfrm>
          <a:prstGeom prst="line">
            <a:avLst/>
          </a:prstGeom>
          <a:noFill/>
          <a:ln w="9525">
            <a:solidFill>
              <a:srgbClr val="800000"/>
            </a:solidFill>
            <a:round/>
            <a:headEnd/>
            <a:tailEnd type="triangle" w="med" len="med"/>
          </a:ln>
        </p:spPr>
        <p:txBody>
          <a:bodyPr/>
          <a:lstStyle/>
          <a:p>
            <a:endParaRPr lang="en-SG"/>
          </a:p>
        </p:txBody>
      </p:sp>
      <p:sp>
        <p:nvSpPr>
          <p:cNvPr id="118792" name="Line 9"/>
          <p:cNvSpPr>
            <a:spLocks noChangeShapeType="1"/>
          </p:cNvSpPr>
          <p:nvPr/>
        </p:nvSpPr>
        <p:spPr bwMode="auto">
          <a:xfrm flipH="1">
            <a:off x="971550" y="2205038"/>
            <a:ext cx="865188" cy="431800"/>
          </a:xfrm>
          <a:prstGeom prst="line">
            <a:avLst/>
          </a:prstGeom>
          <a:noFill/>
          <a:ln w="28575">
            <a:solidFill>
              <a:srgbClr val="FF0000"/>
            </a:solidFill>
            <a:round/>
            <a:headEnd/>
            <a:tailEnd type="triangle" w="med" len="med"/>
          </a:ln>
        </p:spPr>
        <p:txBody>
          <a:bodyPr/>
          <a:lstStyle/>
          <a:p>
            <a:endParaRPr lang="en-SG"/>
          </a:p>
        </p:txBody>
      </p:sp>
      <p:sp>
        <p:nvSpPr>
          <p:cNvPr id="118793" name="Line 10"/>
          <p:cNvSpPr>
            <a:spLocks noChangeShapeType="1"/>
          </p:cNvSpPr>
          <p:nvPr/>
        </p:nvSpPr>
        <p:spPr bwMode="auto">
          <a:xfrm>
            <a:off x="2268538" y="2349500"/>
            <a:ext cx="647700" cy="1439863"/>
          </a:xfrm>
          <a:prstGeom prst="line">
            <a:avLst/>
          </a:prstGeom>
          <a:noFill/>
          <a:ln w="28575">
            <a:solidFill>
              <a:srgbClr val="FF0000"/>
            </a:solidFill>
            <a:round/>
            <a:headEnd/>
            <a:tailEnd type="triangle" w="med" len="med"/>
          </a:ln>
        </p:spPr>
        <p:txBody>
          <a:bodyPr/>
          <a:lstStyle/>
          <a:p>
            <a:endParaRPr lang="en-SG"/>
          </a:p>
        </p:txBody>
      </p:sp>
      <p:sp>
        <p:nvSpPr>
          <p:cNvPr id="118794" name="Text Box 11"/>
          <p:cNvSpPr txBox="1">
            <a:spLocks noChangeArrowheads="1"/>
          </p:cNvSpPr>
          <p:nvPr/>
        </p:nvSpPr>
        <p:spPr bwMode="auto">
          <a:xfrm>
            <a:off x="2679700" y="1936750"/>
            <a:ext cx="311150" cy="366713"/>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8795" name="Text Box 12"/>
          <p:cNvSpPr txBox="1">
            <a:spLocks noChangeArrowheads="1"/>
          </p:cNvSpPr>
          <p:nvPr/>
        </p:nvSpPr>
        <p:spPr bwMode="auto">
          <a:xfrm flipH="1">
            <a:off x="2339975" y="2349500"/>
            <a:ext cx="266700" cy="366713"/>
          </a:xfrm>
          <a:prstGeom prst="rect">
            <a:avLst/>
          </a:prstGeom>
          <a:noFill/>
          <a:ln w="9525">
            <a:noFill/>
            <a:miter lim="800000"/>
            <a:headEnd/>
            <a:tailEnd/>
          </a:ln>
        </p:spPr>
        <p:txBody>
          <a:bodyPr>
            <a:spAutoFit/>
          </a:bodyPr>
          <a:lstStyle/>
          <a:p>
            <a:r>
              <a:rPr lang="en-US" b="1">
                <a:solidFill>
                  <a:srgbClr val="FF0000"/>
                </a:solidFill>
              </a:rPr>
              <a:t>3</a:t>
            </a:r>
          </a:p>
        </p:txBody>
      </p:sp>
      <p:sp>
        <p:nvSpPr>
          <p:cNvPr id="118796" name="Text Box 13"/>
          <p:cNvSpPr txBox="1">
            <a:spLocks noChangeArrowheads="1"/>
          </p:cNvSpPr>
          <p:nvPr/>
        </p:nvSpPr>
        <p:spPr bwMode="auto">
          <a:xfrm>
            <a:off x="1189038" y="20621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grpSp>
        <p:nvGrpSpPr>
          <p:cNvPr id="2" name="Group 14"/>
          <p:cNvGrpSpPr>
            <a:grpSpLocks/>
          </p:cNvGrpSpPr>
          <p:nvPr/>
        </p:nvGrpSpPr>
        <p:grpSpPr bwMode="auto">
          <a:xfrm>
            <a:off x="5076825" y="1557338"/>
            <a:ext cx="3887788" cy="2663825"/>
            <a:chOff x="1565" y="1162"/>
            <a:chExt cx="2449" cy="1678"/>
          </a:xfrm>
        </p:grpSpPr>
        <p:sp>
          <p:nvSpPr>
            <p:cNvPr id="118815" name="Oval 15"/>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18816" name="Oval 1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18817" name="Oval 1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18818" name="Oval 1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18819" name="Oval 1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18820" name="Line 2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18821" name="Line 2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18822" name="Line 2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18823" name="Line 2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18824" name="Line 2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18825" name="Line 2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18826" name="Line 2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18827" name="Line 2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18828" name="Line 2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18829" name="Freeform 2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18830" name="Text Box 3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18831" name="Text Box 3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18832" name="Text Box 3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8833" name="Text Box 3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8834" name="Text Box 3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18835" name="Text Box 3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18836" name="Text Box 3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8837" name="Text Box 3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8838" name="Text Box 3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118839" name="Text Box 3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sp>
        <p:nvSpPr>
          <p:cNvPr id="118801" name="Line 43"/>
          <p:cNvSpPr>
            <a:spLocks noChangeShapeType="1"/>
          </p:cNvSpPr>
          <p:nvPr/>
        </p:nvSpPr>
        <p:spPr bwMode="auto">
          <a:xfrm>
            <a:off x="1042988" y="2781300"/>
            <a:ext cx="2233612" cy="0"/>
          </a:xfrm>
          <a:prstGeom prst="line">
            <a:avLst/>
          </a:prstGeom>
          <a:noFill/>
          <a:ln w="12700">
            <a:solidFill>
              <a:srgbClr val="800000"/>
            </a:solidFill>
            <a:round/>
            <a:headEnd/>
            <a:tailEnd type="triangle" w="med" len="med"/>
          </a:ln>
        </p:spPr>
        <p:txBody>
          <a:bodyPr/>
          <a:lstStyle/>
          <a:p>
            <a:endParaRPr lang="en-SG"/>
          </a:p>
        </p:txBody>
      </p:sp>
      <p:sp>
        <p:nvSpPr>
          <p:cNvPr id="118802" name="Line 44"/>
          <p:cNvSpPr>
            <a:spLocks noChangeShapeType="1"/>
          </p:cNvSpPr>
          <p:nvPr/>
        </p:nvSpPr>
        <p:spPr bwMode="auto">
          <a:xfrm>
            <a:off x="827088" y="3068638"/>
            <a:ext cx="288925" cy="792162"/>
          </a:xfrm>
          <a:prstGeom prst="line">
            <a:avLst/>
          </a:prstGeom>
          <a:noFill/>
          <a:ln w="9525">
            <a:solidFill>
              <a:srgbClr val="800000"/>
            </a:solidFill>
            <a:round/>
            <a:headEnd/>
            <a:tailEnd type="triangle" w="med" len="med"/>
          </a:ln>
        </p:spPr>
        <p:txBody>
          <a:bodyPr/>
          <a:lstStyle/>
          <a:p>
            <a:endParaRPr lang="en-SG"/>
          </a:p>
        </p:txBody>
      </p:sp>
      <p:sp>
        <p:nvSpPr>
          <p:cNvPr id="118804" name="Text Box 46"/>
          <p:cNvSpPr txBox="1">
            <a:spLocks noChangeArrowheads="1"/>
          </p:cNvSpPr>
          <p:nvPr/>
        </p:nvSpPr>
        <p:spPr bwMode="auto">
          <a:xfrm>
            <a:off x="1597025" y="2420938"/>
            <a:ext cx="311150" cy="366712"/>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18806" name="Text Box 48"/>
          <p:cNvSpPr txBox="1">
            <a:spLocks noChangeArrowheads="1"/>
          </p:cNvSpPr>
          <p:nvPr/>
        </p:nvSpPr>
        <p:spPr bwMode="auto">
          <a:xfrm>
            <a:off x="660400" y="3278188"/>
            <a:ext cx="311150" cy="366712"/>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18807" name="Text Box 49"/>
          <p:cNvSpPr txBox="1">
            <a:spLocks noChangeArrowheads="1"/>
          </p:cNvSpPr>
          <p:nvPr/>
        </p:nvSpPr>
        <p:spPr bwMode="auto">
          <a:xfrm>
            <a:off x="3851275" y="4724400"/>
            <a:ext cx="1050288" cy="369332"/>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smtClean="0">
                <a:solidFill>
                  <a:srgbClr val="800000"/>
                </a:solidFill>
              </a:rPr>
              <a:t>? </a:t>
            </a:r>
            <a:r>
              <a:rPr lang="en-US" b="1" dirty="0">
                <a:solidFill>
                  <a:srgbClr val="800000"/>
                </a:solidFill>
              </a:rPr>
              <a:t>}</a:t>
            </a:r>
          </a:p>
        </p:txBody>
      </p:sp>
      <p:sp>
        <p:nvSpPr>
          <p:cNvPr id="118808" name="Text Box 50"/>
          <p:cNvSpPr txBox="1">
            <a:spLocks noChangeArrowheads="1"/>
          </p:cNvSpPr>
          <p:nvPr/>
        </p:nvSpPr>
        <p:spPr bwMode="auto">
          <a:xfrm>
            <a:off x="3851275" y="5179220"/>
            <a:ext cx="1063112" cy="369332"/>
          </a:xfrm>
          <a:prstGeom prst="rect">
            <a:avLst/>
          </a:prstGeom>
          <a:noFill/>
          <a:ln w="9525">
            <a:noFill/>
            <a:miter lim="800000"/>
            <a:headEnd/>
            <a:tailEnd/>
          </a:ln>
        </p:spPr>
        <p:txBody>
          <a:bodyPr wrap="none">
            <a:spAutoFit/>
          </a:bodyPr>
          <a:lstStyle/>
          <a:p>
            <a:r>
              <a:rPr lang="en-US" b="1" dirty="0">
                <a:solidFill>
                  <a:srgbClr val="800000"/>
                </a:solidFill>
              </a:rPr>
              <a:t>C = { </a:t>
            </a:r>
            <a:r>
              <a:rPr lang="en-US" b="1" dirty="0" smtClean="0">
                <a:solidFill>
                  <a:srgbClr val="800000"/>
                </a:solidFill>
              </a:rPr>
              <a:t>? </a:t>
            </a:r>
            <a:r>
              <a:rPr lang="en-US" b="1" dirty="0">
                <a:solidFill>
                  <a:srgbClr val="800000"/>
                </a:solidFill>
              </a:rPr>
              <a:t>}</a:t>
            </a:r>
          </a:p>
        </p:txBody>
      </p:sp>
      <p:sp>
        <p:nvSpPr>
          <p:cNvPr id="118809" name="Text Box 51"/>
          <p:cNvSpPr txBox="1">
            <a:spLocks noChangeArrowheads="1"/>
          </p:cNvSpPr>
          <p:nvPr/>
        </p:nvSpPr>
        <p:spPr bwMode="auto">
          <a:xfrm>
            <a:off x="3851275" y="5634038"/>
            <a:ext cx="1063112" cy="369332"/>
          </a:xfrm>
          <a:prstGeom prst="rect">
            <a:avLst/>
          </a:prstGeom>
          <a:noFill/>
          <a:ln w="9525">
            <a:noFill/>
            <a:miter lim="800000"/>
            <a:headEnd/>
            <a:tailEnd/>
          </a:ln>
        </p:spPr>
        <p:txBody>
          <a:bodyPr wrap="none">
            <a:spAutoFit/>
          </a:bodyPr>
          <a:lstStyle/>
          <a:p>
            <a:r>
              <a:rPr lang="en-US" b="1" dirty="0">
                <a:solidFill>
                  <a:srgbClr val="800000"/>
                </a:solidFill>
              </a:rPr>
              <a:t>D = { </a:t>
            </a:r>
            <a:r>
              <a:rPr lang="en-US" b="1" dirty="0" smtClean="0">
                <a:solidFill>
                  <a:srgbClr val="800000"/>
                </a:solidFill>
              </a:rPr>
              <a:t>? </a:t>
            </a:r>
            <a:r>
              <a:rPr lang="en-US" b="1" dirty="0">
                <a:solidFill>
                  <a:srgbClr val="800000"/>
                </a:solidFill>
              </a:rPr>
              <a:t>}</a:t>
            </a:r>
          </a:p>
        </p:txBody>
      </p:sp>
      <p:sp>
        <p:nvSpPr>
          <p:cNvPr id="118810" name="Text Box 52"/>
          <p:cNvSpPr txBox="1">
            <a:spLocks noChangeArrowheads="1"/>
          </p:cNvSpPr>
          <p:nvPr/>
        </p:nvSpPr>
        <p:spPr bwMode="auto">
          <a:xfrm>
            <a:off x="0" y="3068638"/>
            <a:ext cx="673100" cy="366712"/>
          </a:xfrm>
          <a:prstGeom prst="rect">
            <a:avLst/>
          </a:prstGeom>
          <a:noFill/>
          <a:ln w="9525">
            <a:noFill/>
            <a:miter lim="800000"/>
            <a:headEnd/>
            <a:tailEnd/>
          </a:ln>
        </p:spPr>
        <p:txBody>
          <a:bodyPr wrap="none">
            <a:spAutoFit/>
          </a:bodyPr>
          <a:lstStyle/>
          <a:p>
            <a:r>
              <a:rPr lang="en-US">
                <a:solidFill>
                  <a:srgbClr val="FF0000"/>
                </a:solidFill>
              </a:rPr>
              <a:t>D= 2</a:t>
            </a:r>
          </a:p>
        </p:txBody>
      </p:sp>
      <p:sp>
        <p:nvSpPr>
          <p:cNvPr id="118811" name="Text Box 53"/>
          <p:cNvSpPr txBox="1">
            <a:spLocks noChangeArrowheads="1"/>
          </p:cNvSpPr>
          <p:nvPr/>
        </p:nvSpPr>
        <p:spPr bwMode="auto">
          <a:xfrm>
            <a:off x="1331913" y="4437063"/>
            <a:ext cx="673100" cy="366712"/>
          </a:xfrm>
          <a:prstGeom prst="rect">
            <a:avLst/>
          </a:prstGeom>
          <a:noFill/>
          <a:ln w="9525">
            <a:noFill/>
            <a:miter lim="800000"/>
            <a:headEnd/>
            <a:tailEnd/>
          </a:ln>
        </p:spPr>
        <p:txBody>
          <a:bodyPr wrap="none">
            <a:spAutoFit/>
          </a:bodyPr>
          <a:lstStyle/>
          <a:p>
            <a:r>
              <a:rPr lang="en-US">
                <a:solidFill>
                  <a:srgbClr val="800000"/>
                </a:solidFill>
              </a:rPr>
              <a:t>D= 6</a:t>
            </a:r>
          </a:p>
        </p:txBody>
      </p:sp>
      <p:sp>
        <p:nvSpPr>
          <p:cNvPr id="118812" name="Text Box 54"/>
          <p:cNvSpPr txBox="1">
            <a:spLocks noChangeArrowheads="1"/>
          </p:cNvSpPr>
          <p:nvPr/>
        </p:nvSpPr>
        <p:spPr bwMode="auto">
          <a:xfrm>
            <a:off x="3348038" y="4221163"/>
            <a:ext cx="673100" cy="366712"/>
          </a:xfrm>
          <a:prstGeom prst="rect">
            <a:avLst/>
          </a:prstGeom>
          <a:noFill/>
          <a:ln w="9525">
            <a:noFill/>
            <a:miter lim="800000"/>
            <a:headEnd/>
            <a:tailEnd/>
          </a:ln>
        </p:spPr>
        <p:txBody>
          <a:bodyPr wrap="none">
            <a:spAutoFit/>
          </a:bodyPr>
          <a:lstStyle/>
          <a:p>
            <a:r>
              <a:rPr lang="en-US">
                <a:solidFill>
                  <a:srgbClr val="FF0000"/>
                </a:solidFill>
              </a:rPr>
              <a:t>D= 3</a:t>
            </a:r>
          </a:p>
        </p:txBody>
      </p:sp>
      <p:sp>
        <p:nvSpPr>
          <p:cNvPr id="118813" name="Text Box 55"/>
          <p:cNvSpPr txBox="1">
            <a:spLocks noChangeArrowheads="1"/>
          </p:cNvSpPr>
          <p:nvPr/>
        </p:nvSpPr>
        <p:spPr bwMode="auto">
          <a:xfrm>
            <a:off x="3995738" y="2924175"/>
            <a:ext cx="673100" cy="366713"/>
          </a:xfrm>
          <a:prstGeom prst="rect">
            <a:avLst/>
          </a:prstGeom>
          <a:noFill/>
          <a:ln w="9525">
            <a:noFill/>
            <a:miter lim="800000"/>
            <a:headEnd/>
            <a:tailEnd/>
          </a:ln>
        </p:spPr>
        <p:txBody>
          <a:bodyPr wrap="none">
            <a:spAutoFit/>
          </a:bodyPr>
          <a:lstStyle/>
          <a:p>
            <a:r>
              <a:rPr lang="en-US">
                <a:solidFill>
                  <a:srgbClr val="800000"/>
                </a:solidFill>
              </a:rPr>
              <a:t>D= 5</a:t>
            </a:r>
          </a:p>
        </p:txBody>
      </p:sp>
      <p:sp>
        <p:nvSpPr>
          <p:cNvPr id="118814" name="AutoShape 56"/>
          <p:cNvSpPr>
            <a:spLocks noChangeArrowheads="1"/>
          </p:cNvSpPr>
          <p:nvPr/>
        </p:nvSpPr>
        <p:spPr bwMode="auto">
          <a:xfrm>
            <a:off x="2771775" y="5157788"/>
            <a:ext cx="576263" cy="414337"/>
          </a:xfrm>
          <a:prstGeom prst="rightArrow">
            <a:avLst>
              <a:gd name="adj1" fmla="val 50000"/>
              <a:gd name="adj2" fmla="val 34770"/>
            </a:avLst>
          </a:prstGeom>
          <a:solidFill>
            <a:schemeClr val="accent1"/>
          </a:solidFill>
          <a:ln w="9525">
            <a:solidFill>
              <a:schemeClr val="tx1"/>
            </a:solidFill>
            <a:miter lim="800000"/>
            <a:headEnd/>
            <a:tailEnd/>
          </a:ln>
        </p:spPr>
        <p:txBody>
          <a:bodyPr wrap="none" anchor="ctr"/>
          <a:lstStyle/>
          <a:p>
            <a:endParaRPr lang="en-US"/>
          </a:p>
        </p:txBody>
      </p:sp>
      <p:sp>
        <p:nvSpPr>
          <p:cNvPr id="57" name="Text Box 42"/>
          <p:cNvSpPr txBox="1">
            <a:spLocks noChangeArrowheads="1"/>
          </p:cNvSpPr>
          <p:nvPr/>
        </p:nvSpPr>
        <p:spPr bwMode="auto">
          <a:xfrm>
            <a:off x="379394" y="5530850"/>
            <a:ext cx="1819729" cy="369332"/>
          </a:xfrm>
          <a:prstGeom prst="rect">
            <a:avLst/>
          </a:prstGeom>
          <a:noFill/>
          <a:ln w="9525">
            <a:noFill/>
            <a:miter lim="800000"/>
            <a:headEnd/>
            <a:tailEnd/>
          </a:ln>
        </p:spPr>
        <p:txBody>
          <a:bodyPr wrap="none">
            <a:spAutoFit/>
          </a:bodyPr>
          <a:lstStyle/>
          <a:p>
            <a:r>
              <a:rPr lang="en-US" b="1" dirty="0">
                <a:solidFill>
                  <a:srgbClr val="800000"/>
                </a:solidFill>
              </a:rPr>
              <a:t>D = { </a:t>
            </a:r>
            <a:r>
              <a:rPr lang="en-US" b="1" dirty="0" smtClean="0">
                <a:solidFill>
                  <a:srgbClr val="800000"/>
                </a:solidFill>
              </a:rPr>
              <a:t>4, </a:t>
            </a:r>
            <a:r>
              <a:rPr lang="en-US" b="1" dirty="0">
                <a:solidFill>
                  <a:srgbClr val="FF0000"/>
                </a:solidFill>
              </a:rPr>
              <a:t>3</a:t>
            </a:r>
            <a:r>
              <a:rPr lang="en-US" b="1" dirty="0">
                <a:solidFill>
                  <a:srgbClr val="800000"/>
                </a:solidFill>
              </a:rPr>
              <a:t>, </a:t>
            </a:r>
            <a:r>
              <a:rPr lang="en-US" b="1" dirty="0" smtClean="0">
                <a:solidFill>
                  <a:srgbClr val="800000"/>
                </a:solidFill>
              </a:rPr>
              <a:t>5, </a:t>
            </a:r>
            <a:r>
              <a:rPr lang="en-US" b="1" dirty="0">
                <a:solidFill>
                  <a:srgbClr val="FF0000"/>
                </a:solidFill>
              </a:rPr>
              <a:t>2</a:t>
            </a:r>
            <a:r>
              <a:rPr lang="en-US" b="1" dirty="0">
                <a:solidFill>
                  <a:srgbClr val="800000"/>
                </a:solidFill>
              </a:rPr>
              <a:t> }</a:t>
            </a:r>
          </a:p>
        </p:txBody>
      </p:sp>
      <p:sp>
        <p:nvSpPr>
          <p:cNvPr id="58" name="Text Box 78"/>
          <p:cNvSpPr txBox="1">
            <a:spLocks noChangeArrowheads="1"/>
          </p:cNvSpPr>
          <p:nvPr/>
        </p:nvSpPr>
        <p:spPr bwMode="auto">
          <a:xfrm>
            <a:off x="379394" y="4776799"/>
            <a:ext cx="1614545" cy="369332"/>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a:solidFill>
                  <a:srgbClr val="FF0000"/>
                </a:solidFill>
              </a:rPr>
              <a:t>1</a:t>
            </a:r>
            <a:r>
              <a:rPr lang="en-US" b="1" dirty="0">
                <a:solidFill>
                  <a:srgbClr val="800000"/>
                </a:solidFill>
              </a:rPr>
              <a:t> ,</a:t>
            </a:r>
            <a:r>
              <a:rPr lang="en-US" b="1" dirty="0">
                <a:solidFill>
                  <a:srgbClr val="FF0000"/>
                </a:solidFill>
              </a:rPr>
              <a:t> </a:t>
            </a:r>
            <a:r>
              <a:rPr lang="en-US" b="1" dirty="0" smtClean="0">
                <a:solidFill>
                  <a:srgbClr val="FF0000"/>
                </a:solidFill>
              </a:rPr>
              <a:t>5</a:t>
            </a:r>
            <a:r>
              <a:rPr lang="en-US" b="1" dirty="0" smtClean="0">
                <a:solidFill>
                  <a:schemeClr val="accent1">
                    <a:lumMod val="50000"/>
                  </a:schemeClr>
                </a:solidFill>
              </a:rPr>
              <a:t>,</a:t>
            </a:r>
            <a:r>
              <a:rPr lang="en-US" b="1" dirty="0" smtClean="0">
                <a:solidFill>
                  <a:srgbClr val="FF0000"/>
                </a:solidFill>
              </a:rPr>
              <a:t> 3</a:t>
            </a:r>
            <a:r>
              <a:rPr lang="en-US" b="1" dirty="0" smtClean="0">
                <a:solidFill>
                  <a:srgbClr val="800000"/>
                </a:solidFill>
              </a:rPr>
              <a:t> </a:t>
            </a:r>
            <a:r>
              <a:rPr lang="en-US" b="1" dirty="0">
                <a:solidFill>
                  <a:srgbClr val="800000"/>
                </a:solidFill>
              </a:rPr>
              <a:t>}</a:t>
            </a:r>
          </a:p>
        </p:txBody>
      </p:sp>
      <p:sp>
        <p:nvSpPr>
          <p:cNvPr id="59" name="Text Box 79"/>
          <p:cNvSpPr txBox="1">
            <a:spLocks noChangeArrowheads="1"/>
          </p:cNvSpPr>
          <p:nvPr/>
        </p:nvSpPr>
        <p:spPr bwMode="auto">
          <a:xfrm>
            <a:off x="379394" y="5153825"/>
            <a:ext cx="1306768" cy="369332"/>
          </a:xfrm>
          <a:prstGeom prst="rect">
            <a:avLst/>
          </a:prstGeom>
          <a:noFill/>
          <a:ln w="9525">
            <a:noFill/>
            <a:miter lim="800000"/>
            <a:headEnd/>
            <a:tailEnd/>
          </a:ln>
        </p:spPr>
        <p:txBody>
          <a:bodyPr wrap="none">
            <a:spAutoFit/>
          </a:bodyPr>
          <a:lstStyle/>
          <a:p>
            <a:r>
              <a:rPr lang="en-US" b="1" dirty="0">
                <a:solidFill>
                  <a:srgbClr val="800000"/>
                </a:solidFill>
              </a:rPr>
              <a:t>C = { 2, </a:t>
            </a:r>
            <a:r>
              <a:rPr lang="en-US" b="1" dirty="0" smtClean="0">
                <a:solidFill>
                  <a:srgbClr val="800000"/>
                </a:solidFill>
              </a:rPr>
              <a:t>4 </a:t>
            </a:r>
            <a:r>
              <a:rPr lang="en-US" b="1" dirty="0">
                <a:solidFill>
                  <a:srgbClr val="800000"/>
                </a:solidFill>
              </a:rPr>
              <a:t>}</a:t>
            </a:r>
          </a:p>
        </p:txBody>
      </p:sp>
      <p:sp>
        <p:nvSpPr>
          <p:cNvPr id="60" name="Line 52"/>
          <p:cNvSpPr>
            <a:spLocks noChangeShapeType="1"/>
          </p:cNvSpPr>
          <p:nvPr/>
        </p:nvSpPr>
        <p:spPr bwMode="auto">
          <a:xfrm flipH="1">
            <a:off x="1547813" y="4149725"/>
            <a:ext cx="1152525" cy="0"/>
          </a:xfrm>
          <a:prstGeom prst="line">
            <a:avLst/>
          </a:prstGeom>
          <a:noFill/>
          <a:ln w="9525">
            <a:solidFill>
              <a:srgbClr val="800000"/>
            </a:solidFill>
            <a:round/>
            <a:headEnd/>
            <a:tailEnd type="triangle" w="med" len="med"/>
          </a:ln>
        </p:spPr>
        <p:txBody>
          <a:bodyPr/>
          <a:lstStyle/>
          <a:p>
            <a:endParaRPr lang="en-SG"/>
          </a:p>
        </p:txBody>
      </p:sp>
      <p:sp>
        <p:nvSpPr>
          <p:cNvPr id="61" name="Line 53"/>
          <p:cNvSpPr>
            <a:spLocks noChangeShapeType="1"/>
          </p:cNvSpPr>
          <p:nvPr/>
        </p:nvSpPr>
        <p:spPr bwMode="auto">
          <a:xfrm flipV="1">
            <a:off x="3203575" y="3068638"/>
            <a:ext cx="288925" cy="792162"/>
          </a:xfrm>
          <a:prstGeom prst="line">
            <a:avLst/>
          </a:prstGeom>
          <a:noFill/>
          <a:ln w="9525">
            <a:solidFill>
              <a:schemeClr val="accent1">
                <a:lumMod val="50000"/>
              </a:schemeClr>
            </a:solidFill>
            <a:round/>
            <a:headEnd/>
            <a:tailEnd type="triangle" w="med" len="med"/>
          </a:ln>
        </p:spPr>
        <p:txBody>
          <a:bodyPr/>
          <a:lstStyle/>
          <a:p>
            <a:endParaRPr lang="en-SG"/>
          </a:p>
        </p:txBody>
      </p:sp>
      <p:sp>
        <p:nvSpPr>
          <p:cNvPr id="62" name="Text Box 54"/>
          <p:cNvSpPr txBox="1">
            <a:spLocks noChangeArrowheads="1"/>
          </p:cNvSpPr>
          <p:nvPr/>
        </p:nvSpPr>
        <p:spPr bwMode="auto">
          <a:xfrm>
            <a:off x="3419475" y="3278188"/>
            <a:ext cx="311150" cy="366712"/>
          </a:xfrm>
          <a:prstGeom prst="rect">
            <a:avLst/>
          </a:prstGeom>
          <a:noFill/>
          <a:ln w="9525">
            <a:noFill/>
            <a:miter lim="800000"/>
            <a:headEnd/>
            <a:tailEnd/>
          </a:ln>
        </p:spPr>
        <p:txBody>
          <a:bodyPr wrap="none">
            <a:spAutoFit/>
          </a:bodyPr>
          <a:lstStyle/>
          <a:p>
            <a:r>
              <a:rPr lang="en-US" dirty="0">
                <a:solidFill>
                  <a:schemeClr val="accent1">
                    <a:lumMod val="50000"/>
                  </a:schemeClr>
                </a:solidFill>
              </a:rPr>
              <a:t>1</a:t>
            </a:r>
          </a:p>
        </p:txBody>
      </p:sp>
      <p:sp>
        <p:nvSpPr>
          <p:cNvPr id="63" name="Text Box 55"/>
          <p:cNvSpPr txBox="1">
            <a:spLocks noChangeArrowheads="1"/>
          </p:cNvSpPr>
          <p:nvPr/>
        </p:nvSpPr>
        <p:spPr bwMode="auto">
          <a:xfrm>
            <a:off x="2028825" y="3789363"/>
            <a:ext cx="311150" cy="366712"/>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3" name="Date Placeholder 2"/>
          <p:cNvSpPr>
            <a:spLocks noGrp="1"/>
          </p:cNvSpPr>
          <p:nvPr>
            <p:ph type="dt" sz="half" idx="10"/>
          </p:nvPr>
        </p:nvSpPr>
        <p:spPr/>
        <p:txBody>
          <a:bodyPr/>
          <a:lstStyle/>
          <a:p>
            <a:fld id="{7A44429F-F6BD-304D-8F82-47D10CD79A81}" type="datetime2">
              <a:rPr lang="en-US" smtClean="0"/>
              <a:t>Wednesday, August 5, 2015</a:t>
            </a:fld>
            <a:endParaRPr lang="en-US" dirty="0"/>
          </a:p>
        </p:txBody>
      </p:sp>
      <p:sp>
        <p:nvSpPr>
          <p:cNvPr id="4" name="Footer Placeholder 3"/>
          <p:cNvSpPr>
            <a:spLocks noGrp="1"/>
          </p:cNvSpPr>
          <p:nvPr>
            <p:ph type="ftr" sz="quarter" idx="11"/>
          </p:nvPr>
        </p:nvSpPr>
        <p:spPr/>
        <p:txBody>
          <a:bodyPr/>
          <a:lstStyle/>
          <a:p>
            <a:pPr algn="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30</a:t>
            </a:fld>
            <a:endParaRPr lang="en-US" dirty="0"/>
          </a:p>
        </p:txBody>
      </p:sp>
    </p:spTree>
    <p:extLst>
      <p:ext uri="{BB962C8B-B14F-4D97-AF65-F5344CB8AC3E}">
        <p14:creationId xmlns:p14="http://schemas.microsoft.com/office/powerpoint/2010/main" val="362039124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120834" name="Oval 3"/>
          <p:cNvSpPr>
            <a:spLocks noChangeArrowheads="1"/>
          </p:cNvSpPr>
          <p:nvPr/>
        </p:nvSpPr>
        <p:spPr bwMode="auto">
          <a:xfrm>
            <a:off x="1836738" y="17732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20835" name="Oval 4"/>
          <p:cNvSpPr>
            <a:spLocks noChangeArrowheads="1"/>
          </p:cNvSpPr>
          <p:nvPr/>
        </p:nvSpPr>
        <p:spPr bwMode="auto">
          <a:xfrm>
            <a:off x="3276600"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2</a:t>
            </a:r>
          </a:p>
        </p:txBody>
      </p:sp>
      <p:sp>
        <p:nvSpPr>
          <p:cNvPr id="120836" name="Oval 5"/>
          <p:cNvSpPr>
            <a:spLocks noChangeArrowheads="1"/>
          </p:cNvSpPr>
          <p:nvPr/>
        </p:nvSpPr>
        <p:spPr bwMode="auto">
          <a:xfrm>
            <a:off x="2700338" y="3789363"/>
            <a:ext cx="647700" cy="647700"/>
          </a:xfrm>
          <a:prstGeom prst="ellipse">
            <a:avLst/>
          </a:prstGeom>
          <a:solidFill>
            <a:srgbClr val="FF0000"/>
          </a:solidFill>
          <a:ln w="9525">
            <a:solidFill>
              <a:schemeClr val="tx1"/>
            </a:solidFill>
            <a:round/>
            <a:headEnd/>
            <a:tailEnd/>
          </a:ln>
        </p:spPr>
        <p:txBody>
          <a:bodyPr wrap="none" anchor="ctr"/>
          <a:lstStyle/>
          <a:p>
            <a:pPr algn="ctr"/>
            <a:r>
              <a:rPr lang="en-US" b="1"/>
              <a:t>3</a:t>
            </a:r>
          </a:p>
        </p:txBody>
      </p:sp>
      <p:sp>
        <p:nvSpPr>
          <p:cNvPr id="120837" name="Oval 6"/>
          <p:cNvSpPr>
            <a:spLocks noChangeArrowheads="1"/>
          </p:cNvSpPr>
          <p:nvPr/>
        </p:nvSpPr>
        <p:spPr bwMode="auto">
          <a:xfrm>
            <a:off x="900113"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20838" name="Oval 7"/>
          <p:cNvSpPr>
            <a:spLocks noChangeArrowheads="1"/>
          </p:cNvSpPr>
          <p:nvPr/>
        </p:nvSpPr>
        <p:spPr bwMode="auto">
          <a:xfrm>
            <a:off x="396875"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20840" name="Line 9"/>
          <p:cNvSpPr>
            <a:spLocks noChangeShapeType="1"/>
          </p:cNvSpPr>
          <p:nvPr/>
        </p:nvSpPr>
        <p:spPr bwMode="auto">
          <a:xfrm flipH="1">
            <a:off x="971550" y="2205038"/>
            <a:ext cx="865188" cy="431800"/>
          </a:xfrm>
          <a:prstGeom prst="line">
            <a:avLst/>
          </a:prstGeom>
          <a:noFill/>
          <a:ln w="28575">
            <a:solidFill>
              <a:srgbClr val="FF0000"/>
            </a:solidFill>
            <a:round/>
            <a:headEnd/>
            <a:tailEnd type="triangle" w="med" len="med"/>
          </a:ln>
        </p:spPr>
        <p:txBody>
          <a:bodyPr/>
          <a:lstStyle/>
          <a:p>
            <a:endParaRPr lang="en-SG"/>
          </a:p>
        </p:txBody>
      </p:sp>
      <p:sp>
        <p:nvSpPr>
          <p:cNvPr id="120841" name="Line 10"/>
          <p:cNvSpPr>
            <a:spLocks noChangeShapeType="1"/>
          </p:cNvSpPr>
          <p:nvPr/>
        </p:nvSpPr>
        <p:spPr bwMode="auto">
          <a:xfrm>
            <a:off x="2268538" y="2349500"/>
            <a:ext cx="647700" cy="1439863"/>
          </a:xfrm>
          <a:prstGeom prst="line">
            <a:avLst/>
          </a:prstGeom>
          <a:noFill/>
          <a:ln w="28575">
            <a:solidFill>
              <a:srgbClr val="FF0000"/>
            </a:solidFill>
            <a:round/>
            <a:headEnd/>
            <a:tailEnd type="triangle" w="med" len="med"/>
          </a:ln>
        </p:spPr>
        <p:txBody>
          <a:bodyPr/>
          <a:lstStyle/>
          <a:p>
            <a:endParaRPr lang="en-SG"/>
          </a:p>
        </p:txBody>
      </p:sp>
      <p:sp>
        <p:nvSpPr>
          <p:cNvPr id="120843" name="Text Box 12"/>
          <p:cNvSpPr txBox="1">
            <a:spLocks noChangeArrowheads="1"/>
          </p:cNvSpPr>
          <p:nvPr/>
        </p:nvSpPr>
        <p:spPr bwMode="auto">
          <a:xfrm flipH="1">
            <a:off x="2339975" y="2349500"/>
            <a:ext cx="266700" cy="366713"/>
          </a:xfrm>
          <a:prstGeom prst="rect">
            <a:avLst/>
          </a:prstGeom>
          <a:noFill/>
          <a:ln w="9525">
            <a:noFill/>
            <a:miter lim="800000"/>
            <a:headEnd/>
            <a:tailEnd/>
          </a:ln>
        </p:spPr>
        <p:txBody>
          <a:bodyPr>
            <a:spAutoFit/>
          </a:bodyPr>
          <a:lstStyle/>
          <a:p>
            <a:r>
              <a:rPr lang="en-US" b="1">
                <a:solidFill>
                  <a:srgbClr val="FF0000"/>
                </a:solidFill>
              </a:rPr>
              <a:t>3</a:t>
            </a:r>
          </a:p>
        </p:txBody>
      </p:sp>
      <p:sp>
        <p:nvSpPr>
          <p:cNvPr id="120844" name="Text Box 13"/>
          <p:cNvSpPr txBox="1">
            <a:spLocks noChangeArrowheads="1"/>
          </p:cNvSpPr>
          <p:nvPr/>
        </p:nvSpPr>
        <p:spPr bwMode="auto">
          <a:xfrm>
            <a:off x="1189038" y="20621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grpSp>
        <p:nvGrpSpPr>
          <p:cNvPr id="120845" name="Group 14"/>
          <p:cNvGrpSpPr>
            <a:grpSpLocks/>
          </p:cNvGrpSpPr>
          <p:nvPr/>
        </p:nvGrpSpPr>
        <p:grpSpPr bwMode="auto">
          <a:xfrm>
            <a:off x="5076825" y="1557338"/>
            <a:ext cx="3887788" cy="2663825"/>
            <a:chOff x="1565" y="1162"/>
            <a:chExt cx="2449" cy="1678"/>
          </a:xfrm>
        </p:grpSpPr>
        <p:sp>
          <p:nvSpPr>
            <p:cNvPr id="120863" name="Oval 15"/>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20864" name="Oval 1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20865" name="Oval 1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20866" name="Oval 1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20867" name="Oval 1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20868" name="Line 2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20869" name="Line 2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20870" name="Line 2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20871" name="Line 2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20872" name="Line 2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20873" name="Line 2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20874" name="Line 2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20875" name="Line 2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20876" name="Line 2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20877" name="Freeform 2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20878" name="Text Box 3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20879" name="Text Box 3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20880" name="Text Box 3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20881" name="Text Box 3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20882" name="Text Box 3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20883" name="Text Box 3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20884" name="Text Box 3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20885" name="Text Box 3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20886" name="Text Box 3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120887" name="Text Box 3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sp>
        <p:nvSpPr>
          <p:cNvPr id="120849" name="Line 44"/>
          <p:cNvSpPr>
            <a:spLocks noChangeShapeType="1"/>
          </p:cNvSpPr>
          <p:nvPr/>
        </p:nvSpPr>
        <p:spPr bwMode="auto">
          <a:xfrm>
            <a:off x="827088" y="3068638"/>
            <a:ext cx="288925" cy="792162"/>
          </a:xfrm>
          <a:prstGeom prst="line">
            <a:avLst/>
          </a:prstGeom>
          <a:noFill/>
          <a:ln w="9525">
            <a:solidFill>
              <a:srgbClr val="800000"/>
            </a:solidFill>
            <a:round/>
            <a:headEnd/>
            <a:tailEnd type="triangle" w="med" len="med"/>
          </a:ln>
        </p:spPr>
        <p:txBody>
          <a:bodyPr/>
          <a:lstStyle/>
          <a:p>
            <a:endParaRPr lang="en-SG"/>
          </a:p>
        </p:txBody>
      </p:sp>
      <p:sp>
        <p:nvSpPr>
          <p:cNvPr id="120850" name="Text Box 48"/>
          <p:cNvSpPr txBox="1">
            <a:spLocks noChangeArrowheads="1"/>
          </p:cNvSpPr>
          <p:nvPr/>
        </p:nvSpPr>
        <p:spPr bwMode="auto">
          <a:xfrm>
            <a:off x="660400" y="3278188"/>
            <a:ext cx="311150" cy="366712"/>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20851" name="Text Box 49"/>
          <p:cNvSpPr txBox="1">
            <a:spLocks noChangeArrowheads="1"/>
          </p:cNvSpPr>
          <p:nvPr/>
        </p:nvSpPr>
        <p:spPr bwMode="auto">
          <a:xfrm>
            <a:off x="3851275" y="4724400"/>
            <a:ext cx="1854200" cy="366713"/>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1</a:t>
            </a:r>
            <a:r>
              <a:rPr lang="en-US" b="1">
                <a:solidFill>
                  <a:srgbClr val="800000"/>
                </a:solidFill>
              </a:rPr>
              <a:t> ,</a:t>
            </a:r>
            <a:r>
              <a:rPr lang="en-US" b="1">
                <a:solidFill>
                  <a:srgbClr val="FF0000"/>
                </a:solidFill>
              </a:rPr>
              <a:t> 5, 3, 2</a:t>
            </a:r>
            <a:r>
              <a:rPr lang="en-US" b="1">
                <a:solidFill>
                  <a:srgbClr val="800000"/>
                </a:solidFill>
              </a:rPr>
              <a:t> }</a:t>
            </a:r>
          </a:p>
        </p:txBody>
      </p:sp>
      <p:sp>
        <p:nvSpPr>
          <p:cNvPr id="120852" name="Text Box 50"/>
          <p:cNvSpPr txBox="1">
            <a:spLocks noChangeArrowheads="1"/>
          </p:cNvSpPr>
          <p:nvPr/>
        </p:nvSpPr>
        <p:spPr bwMode="auto">
          <a:xfrm>
            <a:off x="3870325" y="5129213"/>
            <a:ext cx="1041400" cy="366712"/>
          </a:xfrm>
          <a:prstGeom prst="rect">
            <a:avLst/>
          </a:prstGeom>
          <a:noFill/>
          <a:ln w="9525">
            <a:noFill/>
            <a:miter lim="800000"/>
            <a:headEnd/>
            <a:tailEnd/>
          </a:ln>
        </p:spPr>
        <p:txBody>
          <a:bodyPr wrap="none">
            <a:spAutoFit/>
          </a:bodyPr>
          <a:lstStyle/>
          <a:p>
            <a:r>
              <a:rPr lang="en-US" b="1">
                <a:solidFill>
                  <a:srgbClr val="800000"/>
                </a:solidFill>
              </a:rPr>
              <a:t>C = { 4 }</a:t>
            </a:r>
          </a:p>
        </p:txBody>
      </p:sp>
      <p:sp>
        <p:nvSpPr>
          <p:cNvPr id="120853" name="Text Box 51"/>
          <p:cNvSpPr txBox="1">
            <a:spLocks noChangeArrowheads="1"/>
          </p:cNvSpPr>
          <p:nvPr/>
        </p:nvSpPr>
        <p:spPr bwMode="auto">
          <a:xfrm>
            <a:off x="3870325" y="5634038"/>
            <a:ext cx="1832553" cy="369332"/>
          </a:xfrm>
          <a:prstGeom prst="rect">
            <a:avLst/>
          </a:prstGeom>
          <a:noFill/>
          <a:ln w="9525">
            <a:noFill/>
            <a:miter lim="800000"/>
            <a:headEnd/>
            <a:tailEnd/>
          </a:ln>
        </p:spPr>
        <p:txBody>
          <a:bodyPr wrap="none">
            <a:spAutoFit/>
          </a:bodyPr>
          <a:lstStyle/>
          <a:p>
            <a:r>
              <a:rPr lang="en-US" b="1" dirty="0">
                <a:solidFill>
                  <a:srgbClr val="800000"/>
                </a:solidFill>
              </a:rPr>
              <a:t>D = { </a:t>
            </a:r>
            <a:r>
              <a:rPr lang="en-US" b="1" dirty="0">
                <a:solidFill>
                  <a:srgbClr val="FF0000"/>
                </a:solidFill>
              </a:rPr>
              <a:t>4</a:t>
            </a:r>
            <a:r>
              <a:rPr lang="en-US" b="1" dirty="0">
                <a:solidFill>
                  <a:srgbClr val="800000"/>
                </a:solidFill>
              </a:rPr>
              <a:t>, </a:t>
            </a:r>
            <a:r>
              <a:rPr lang="en-US" b="1" dirty="0">
                <a:solidFill>
                  <a:srgbClr val="FF0000"/>
                </a:solidFill>
              </a:rPr>
              <a:t>3</a:t>
            </a:r>
            <a:r>
              <a:rPr lang="en-US" b="1" dirty="0">
                <a:solidFill>
                  <a:srgbClr val="800000"/>
                </a:solidFill>
              </a:rPr>
              <a:t>, </a:t>
            </a:r>
            <a:r>
              <a:rPr lang="en-US" b="1" dirty="0" smtClean="0">
                <a:solidFill>
                  <a:srgbClr val="800000"/>
                </a:solidFill>
              </a:rPr>
              <a:t>?, </a:t>
            </a:r>
            <a:r>
              <a:rPr lang="en-US" b="1" dirty="0">
                <a:solidFill>
                  <a:srgbClr val="FF0000"/>
                </a:solidFill>
              </a:rPr>
              <a:t>2</a:t>
            </a:r>
            <a:r>
              <a:rPr lang="en-US" b="1" dirty="0">
                <a:solidFill>
                  <a:srgbClr val="800000"/>
                </a:solidFill>
              </a:rPr>
              <a:t> }</a:t>
            </a:r>
          </a:p>
        </p:txBody>
      </p:sp>
      <p:sp>
        <p:nvSpPr>
          <p:cNvPr id="120854" name="Line 52"/>
          <p:cNvSpPr>
            <a:spLocks noChangeShapeType="1"/>
          </p:cNvSpPr>
          <p:nvPr/>
        </p:nvSpPr>
        <p:spPr bwMode="auto">
          <a:xfrm flipH="1">
            <a:off x="1547813" y="4149725"/>
            <a:ext cx="1152525" cy="0"/>
          </a:xfrm>
          <a:prstGeom prst="line">
            <a:avLst/>
          </a:prstGeom>
          <a:noFill/>
          <a:ln w="9525">
            <a:solidFill>
              <a:srgbClr val="800000"/>
            </a:solidFill>
            <a:round/>
            <a:headEnd/>
            <a:tailEnd type="triangle" w="med" len="med"/>
          </a:ln>
        </p:spPr>
        <p:txBody>
          <a:bodyPr/>
          <a:lstStyle/>
          <a:p>
            <a:endParaRPr lang="en-SG"/>
          </a:p>
        </p:txBody>
      </p:sp>
      <p:sp>
        <p:nvSpPr>
          <p:cNvPr id="120855" name="Line 53"/>
          <p:cNvSpPr>
            <a:spLocks noChangeShapeType="1"/>
          </p:cNvSpPr>
          <p:nvPr/>
        </p:nvSpPr>
        <p:spPr bwMode="auto">
          <a:xfrm flipV="1">
            <a:off x="3203575" y="3068638"/>
            <a:ext cx="288925" cy="792162"/>
          </a:xfrm>
          <a:prstGeom prst="line">
            <a:avLst/>
          </a:prstGeom>
          <a:noFill/>
          <a:ln w="28575">
            <a:solidFill>
              <a:srgbClr val="FF0000"/>
            </a:solidFill>
            <a:round/>
            <a:headEnd/>
            <a:tailEnd type="triangle" w="med" len="med"/>
          </a:ln>
        </p:spPr>
        <p:txBody>
          <a:bodyPr/>
          <a:lstStyle/>
          <a:p>
            <a:endParaRPr lang="en-SG"/>
          </a:p>
        </p:txBody>
      </p:sp>
      <p:sp>
        <p:nvSpPr>
          <p:cNvPr id="120856" name="Text Box 54"/>
          <p:cNvSpPr txBox="1">
            <a:spLocks noChangeArrowheads="1"/>
          </p:cNvSpPr>
          <p:nvPr/>
        </p:nvSpPr>
        <p:spPr bwMode="auto">
          <a:xfrm>
            <a:off x="3419475" y="3278188"/>
            <a:ext cx="311150" cy="366712"/>
          </a:xfrm>
          <a:prstGeom prst="rect">
            <a:avLst/>
          </a:prstGeom>
          <a:noFill/>
          <a:ln w="9525">
            <a:noFill/>
            <a:miter lim="800000"/>
            <a:headEnd/>
            <a:tailEnd/>
          </a:ln>
        </p:spPr>
        <p:txBody>
          <a:bodyPr wrap="none">
            <a:spAutoFit/>
          </a:bodyPr>
          <a:lstStyle/>
          <a:p>
            <a:r>
              <a:rPr lang="en-US" b="1">
                <a:solidFill>
                  <a:srgbClr val="FF0000"/>
                </a:solidFill>
              </a:rPr>
              <a:t>1</a:t>
            </a:r>
          </a:p>
        </p:txBody>
      </p:sp>
      <p:sp>
        <p:nvSpPr>
          <p:cNvPr id="120857" name="Text Box 55"/>
          <p:cNvSpPr txBox="1">
            <a:spLocks noChangeArrowheads="1"/>
          </p:cNvSpPr>
          <p:nvPr/>
        </p:nvSpPr>
        <p:spPr bwMode="auto">
          <a:xfrm>
            <a:off x="2028825" y="3789363"/>
            <a:ext cx="311150" cy="366712"/>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20858" name="Text Box 56"/>
          <p:cNvSpPr txBox="1">
            <a:spLocks noChangeArrowheads="1"/>
          </p:cNvSpPr>
          <p:nvPr/>
        </p:nvSpPr>
        <p:spPr bwMode="auto">
          <a:xfrm>
            <a:off x="0" y="3068638"/>
            <a:ext cx="673100" cy="366712"/>
          </a:xfrm>
          <a:prstGeom prst="rect">
            <a:avLst/>
          </a:prstGeom>
          <a:noFill/>
          <a:ln w="9525">
            <a:noFill/>
            <a:miter lim="800000"/>
            <a:headEnd/>
            <a:tailEnd/>
          </a:ln>
        </p:spPr>
        <p:txBody>
          <a:bodyPr wrap="none">
            <a:spAutoFit/>
          </a:bodyPr>
          <a:lstStyle/>
          <a:p>
            <a:r>
              <a:rPr lang="en-US">
                <a:solidFill>
                  <a:srgbClr val="FF0000"/>
                </a:solidFill>
              </a:rPr>
              <a:t>D= 2</a:t>
            </a:r>
          </a:p>
        </p:txBody>
      </p:sp>
      <p:sp>
        <p:nvSpPr>
          <p:cNvPr id="120859" name="Text Box 57"/>
          <p:cNvSpPr txBox="1">
            <a:spLocks noChangeArrowheads="1"/>
          </p:cNvSpPr>
          <p:nvPr/>
        </p:nvSpPr>
        <p:spPr bwMode="auto">
          <a:xfrm>
            <a:off x="1331913" y="4437063"/>
            <a:ext cx="673100" cy="366712"/>
          </a:xfrm>
          <a:prstGeom prst="rect">
            <a:avLst/>
          </a:prstGeom>
          <a:noFill/>
          <a:ln w="9525">
            <a:noFill/>
            <a:miter lim="800000"/>
            <a:headEnd/>
            <a:tailEnd/>
          </a:ln>
        </p:spPr>
        <p:txBody>
          <a:bodyPr wrap="none">
            <a:spAutoFit/>
          </a:bodyPr>
          <a:lstStyle/>
          <a:p>
            <a:r>
              <a:rPr lang="en-US">
                <a:solidFill>
                  <a:srgbClr val="800000"/>
                </a:solidFill>
              </a:rPr>
              <a:t>D= 5</a:t>
            </a:r>
          </a:p>
        </p:txBody>
      </p:sp>
      <p:sp>
        <p:nvSpPr>
          <p:cNvPr id="120860" name="Text Box 58"/>
          <p:cNvSpPr txBox="1">
            <a:spLocks noChangeArrowheads="1"/>
          </p:cNvSpPr>
          <p:nvPr/>
        </p:nvSpPr>
        <p:spPr bwMode="auto">
          <a:xfrm>
            <a:off x="3348038" y="4221163"/>
            <a:ext cx="673100" cy="366712"/>
          </a:xfrm>
          <a:prstGeom prst="rect">
            <a:avLst/>
          </a:prstGeom>
          <a:noFill/>
          <a:ln w="9525">
            <a:noFill/>
            <a:miter lim="800000"/>
            <a:headEnd/>
            <a:tailEnd/>
          </a:ln>
        </p:spPr>
        <p:txBody>
          <a:bodyPr wrap="none">
            <a:spAutoFit/>
          </a:bodyPr>
          <a:lstStyle/>
          <a:p>
            <a:r>
              <a:rPr lang="en-US">
                <a:solidFill>
                  <a:srgbClr val="FF0000"/>
                </a:solidFill>
              </a:rPr>
              <a:t>D= 3</a:t>
            </a:r>
          </a:p>
        </p:txBody>
      </p:sp>
      <p:sp>
        <p:nvSpPr>
          <p:cNvPr id="120861" name="Text Box 59"/>
          <p:cNvSpPr txBox="1">
            <a:spLocks noChangeArrowheads="1"/>
          </p:cNvSpPr>
          <p:nvPr/>
        </p:nvSpPr>
        <p:spPr bwMode="auto">
          <a:xfrm>
            <a:off x="3995738" y="2924175"/>
            <a:ext cx="673100" cy="366713"/>
          </a:xfrm>
          <a:prstGeom prst="rect">
            <a:avLst/>
          </a:prstGeom>
          <a:noFill/>
          <a:ln w="9525">
            <a:noFill/>
            <a:miter lim="800000"/>
            <a:headEnd/>
            <a:tailEnd/>
          </a:ln>
        </p:spPr>
        <p:txBody>
          <a:bodyPr wrap="none">
            <a:spAutoFit/>
          </a:bodyPr>
          <a:lstStyle/>
          <a:p>
            <a:r>
              <a:rPr lang="en-US">
                <a:solidFill>
                  <a:srgbClr val="FF0000"/>
                </a:solidFill>
              </a:rPr>
              <a:t>D= 4</a:t>
            </a:r>
          </a:p>
        </p:txBody>
      </p:sp>
      <p:sp>
        <p:nvSpPr>
          <p:cNvPr id="120862" name="AutoShape 60"/>
          <p:cNvSpPr>
            <a:spLocks noChangeArrowheads="1"/>
          </p:cNvSpPr>
          <p:nvPr/>
        </p:nvSpPr>
        <p:spPr bwMode="auto">
          <a:xfrm>
            <a:off x="2771775" y="5157788"/>
            <a:ext cx="576263" cy="414337"/>
          </a:xfrm>
          <a:prstGeom prst="rightArrow">
            <a:avLst>
              <a:gd name="adj1" fmla="val 50000"/>
              <a:gd name="adj2" fmla="val 34770"/>
            </a:avLst>
          </a:prstGeom>
          <a:solidFill>
            <a:schemeClr val="accent1"/>
          </a:solidFill>
          <a:ln w="9525">
            <a:solidFill>
              <a:schemeClr val="tx1"/>
            </a:solidFill>
            <a:miter lim="800000"/>
            <a:headEnd/>
            <a:tailEnd/>
          </a:ln>
        </p:spPr>
        <p:txBody>
          <a:bodyPr wrap="none" anchor="ctr"/>
          <a:lstStyle/>
          <a:p>
            <a:endParaRPr lang="en-US"/>
          </a:p>
        </p:txBody>
      </p:sp>
      <p:sp>
        <p:nvSpPr>
          <p:cNvPr id="60" name="Text Box 42"/>
          <p:cNvSpPr txBox="1">
            <a:spLocks noChangeArrowheads="1"/>
          </p:cNvSpPr>
          <p:nvPr/>
        </p:nvSpPr>
        <p:spPr bwMode="auto">
          <a:xfrm>
            <a:off x="379394" y="5530850"/>
            <a:ext cx="1819729" cy="369332"/>
          </a:xfrm>
          <a:prstGeom prst="rect">
            <a:avLst/>
          </a:prstGeom>
          <a:noFill/>
          <a:ln w="9525">
            <a:noFill/>
            <a:miter lim="800000"/>
            <a:headEnd/>
            <a:tailEnd/>
          </a:ln>
        </p:spPr>
        <p:txBody>
          <a:bodyPr wrap="none">
            <a:spAutoFit/>
          </a:bodyPr>
          <a:lstStyle/>
          <a:p>
            <a:r>
              <a:rPr lang="en-US" b="1" dirty="0">
                <a:solidFill>
                  <a:srgbClr val="800000"/>
                </a:solidFill>
              </a:rPr>
              <a:t>D = { </a:t>
            </a:r>
            <a:r>
              <a:rPr lang="en-US" b="1" dirty="0" smtClean="0">
                <a:solidFill>
                  <a:srgbClr val="800000"/>
                </a:solidFill>
              </a:rPr>
              <a:t>4, </a:t>
            </a:r>
            <a:r>
              <a:rPr lang="en-US" b="1" dirty="0">
                <a:solidFill>
                  <a:srgbClr val="FF0000"/>
                </a:solidFill>
              </a:rPr>
              <a:t>3</a:t>
            </a:r>
            <a:r>
              <a:rPr lang="en-US" b="1" dirty="0">
                <a:solidFill>
                  <a:srgbClr val="800000"/>
                </a:solidFill>
              </a:rPr>
              <a:t>, 5</a:t>
            </a:r>
            <a:r>
              <a:rPr lang="en-US" b="1" dirty="0" smtClean="0">
                <a:solidFill>
                  <a:srgbClr val="800000"/>
                </a:solidFill>
              </a:rPr>
              <a:t>, </a:t>
            </a:r>
            <a:r>
              <a:rPr lang="en-US" b="1" dirty="0">
                <a:solidFill>
                  <a:srgbClr val="FF0000"/>
                </a:solidFill>
              </a:rPr>
              <a:t>2</a:t>
            </a:r>
            <a:r>
              <a:rPr lang="en-US" b="1" dirty="0">
                <a:solidFill>
                  <a:srgbClr val="800000"/>
                </a:solidFill>
              </a:rPr>
              <a:t> }</a:t>
            </a:r>
          </a:p>
        </p:txBody>
      </p:sp>
      <p:sp>
        <p:nvSpPr>
          <p:cNvPr id="61" name="Text Box 78"/>
          <p:cNvSpPr txBox="1">
            <a:spLocks noChangeArrowheads="1"/>
          </p:cNvSpPr>
          <p:nvPr/>
        </p:nvSpPr>
        <p:spPr bwMode="auto">
          <a:xfrm>
            <a:off x="379394" y="4776799"/>
            <a:ext cx="1614545" cy="369332"/>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a:solidFill>
                  <a:srgbClr val="FF0000"/>
                </a:solidFill>
              </a:rPr>
              <a:t>1</a:t>
            </a:r>
            <a:r>
              <a:rPr lang="en-US" b="1" dirty="0">
                <a:solidFill>
                  <a:srgbClr val="800000"/>
                </a:solidFill>
              </a:rPr>
              <a:t> ,</a:t>
            </a:r>
            <a:r>
              <a:rPr lang="en-US" b="1" dirty="0">
                <a:solidFill>
                  <a:srgbClr val="FF0000"/>
                </a:solidFill>
              </a:rPr>
              <a:t> </a:t>
            </a:r>
            <a:r>
              <a:rPr lang="en-US" b="1" dirty="0" smtClean="0">
                <a:solidFill>
                  <a:srgbClr val="FF0000"/>
                </a:solidFill>
              </a:rPr>
              <a:t>5</a:t>
            </a:r>
            <a:r>
              <a:rPr lang="en-US" b="1" dirty="0" smtClean="0">
                <a:solidFill>
                  <a:schemeClr val="accent1">
                    <a:lumMod val="50000"/>
                  </a:schemeClr>
                </a:solidFill>
              </a:rPr>
              <a:t>,</a:t>
            </a:r>
            <a:r>
              <a:rPr lang="en-US" b="1" dirty="0" smtClean="0">
                <a:solidFill>
                  <a:srgbClr val="FF0000"/>
                </a:solidFill>
              </a:rPr>
              <a:t> 3</a:t>
            </a:r>
            <a:r>
              <a:rPr lang="en-US" b="1" dirty="0" smtClean="0">
                <a:solidFill>
                  <a:srgbClr val="800000"/>
                </a:solidFill>
              </a:rPr>
              <a:t> </a:t>
            </a:r>
            <a:r>
              <a:rPr lang="en-US" b="1" dirty="0">
                <a:solidFill>
                  <a:srgbClr val="800000"/>
                </a:solidFill>
              </a:rPr>
              <a:t>}</a:t>
            </a:r>
          </a:p>
        </p:txBody>
      </p:sp>
      <p:sp>
        <p:nvSpPr>
          <p:cNvPr id="62" name="Text Box 79"/>
          <p:cNvSpPr txBox="1">
            <a:spLocks noChangeArrowheads="1"/>
          </p:cNvSpPr>
          <p:nvPr/>
        </p:nvSpPr>
        <p:spPr bwMode="auto">
          <a:xfrm>
            <a:off x="379394" y="5153825"/>
            <a:ext cx="1306768" cy="369332"/>
          </a:xfrm>
          <a:prstGeom prst="rect">
            <a:avLst/>
          </a:prstGeom>
          <a:noFill/>
          <a:ln w="9525">
            <a:noFill/>
            <a:miter lim="800000"/>
            <a:headEnd/>
            <a:tailEnd/>
          </a:ln>
        </p:spPr>
        <p:txBody>
          <a:bodyPr wrap="none">
            <a:spAutoFit/>
          </a:bodyPr>
          <a:lstStyle/>
          <a:p>
            <a:r>
              <a:rPr lang="en-US" b="1" dirty="0">
                <a:solidFill>
                  <a:srgbClr val="800000"/>
                </a:solidFill>
              </a:rPr>
              <a:t>C = { 2, </a:t>
            </a:r>
            <a:r>
              <a:rPr lang="en-US" b="1" dirty="0" smtClean="0">
                <a:solidFill>
                  <a:srgbClr val="800000"/>
                </a:solidFill>
              </a:rPr>
              <a:t>4 </a:t>
            </a:r>
            <a:r>
              <a:rPr lang="en-US" b="1" dirty="0">
                <a:solidFill>
                  <a:srgbClr val="800000"/>
                </a:solidFill>
              </a:rPr>
              <a:t>}</a:t>
            </a:r>
          </a:p>
        </p:txBody>
      </p:sp>
      <p:sp>
        <p:nvSpPr>
          <p:cNvPr id="63" name="Line 52"/>
          <p:cNvSpPr>
            <a:spLocks noChangeShapeType="1"/>
          </p:cNvSpPr>
          <p:nvPr/>
        </p:nvSpPr>
        <p:spPr bwMode="auto">
          <a:xfrm flipH="1">
            <a:off x="1476375" y="2852738"/>
            <a:ext cx="1800225" cy="1081087"/>
          </a:xfrm>
          <a:prstGeom prst="line">
            <a:avLst/>
          </a:prstGeom>
          <a:noFill/>
          <a:ln w="9525">
            <a:solidFill>
              <a:srgbClr val="800000"/>
            </a:solidFill>
            <a:round/>
            <a:headEnd/>
            <a:tailEnd type="triangle" w="med" len="med"/>
          </a:ln>
        </p:spPr>
        <p:txBody>
          <a:bodyPr/>
          <a:lstStyle/>
          <a:p>
            <a:endParaRPr lang="en-SG"/>
          </a:p>
        </p:txBody>
      </p:sp>
      <p:sp>
        <p:nvSpPr>
          <p:cNvPr id="64" name="Text Box 53"/>
          <p:cNvSpPr txBox="1">
            <a:spLocks noChangeArrowheads="1"/>
          </p:cNvSpPr>
          <p:nvPr/>
        </p:nvSpPr>
        <p:spPr bwMode="auto">
          <a:xfrm>
            <a:off x="2051050" y="3068638"/>
            <a:ext cx="311150" cy="366712"/>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65" name="TextBox 64"/>
          <p:cNvSpPr txBox="1"/>
          <p:nvPr/>
        </p:nvSpPr>
        <p:spPr>
          <a:xfrm>
            <a:off x="5715008" y="4572008"/>
            <a:ext cx="3286148" cy="1015663"/>
          </a:xfrm>
          <a:prstGeom prst="rect">
            <a:avLst/>
          </a:prstGeom>
          <a:noFill/>
        </p:spPr>
        <p:txBody>
          <a:bodyPr wrap="square" rtlCol="0">
            <a:spAutoFit/>
          </a:bodyPr>
          <a:lstStyle/>
          <a:p>
            <a:pPr>
              <a:lnSpc>
                <a:spcPct val="150000"/>
              </a:lnSpc>
            </a:pPr>
            <a:r>
              <a:rPr lang="en-US" sz="2000" dirty="0" smtClean="0">
                <a:solidFill>
                  <a:srgbClr val="C00000"/>
                </a:solidFill>
                <a:latin typeface="+mj-lt"/>
              </a:rPr>
              <a:t>Node 2 is added to set S and removed from set C.</a:t>
            </a:r>
            <a:endParaRPr lang="en-SG" sz="2000" dirty="0">
              <a:solidFill>
                <a:srgbClr val="C00000"/>
              </a:solidFill>
              <a:latin typeface="+mj-lt"/>
            </a:endParaRPr>
          </a:p>
        </p:txBody>
      </p:sp>
      <p:sp>
        <p:nvSpPr>
          <p:cNvPr id="66" name="TextBox 65"/>
          <p:cNvSpPr txBox="1"/>
          <p:nvPr/>
        </p:nvSpPr>
        <p:spPr>
          <a:xfrm>
            <a:off x="5715008" y="5643578"/>
            <a:ext cx="2928958" cy="646331"/>
          </a:xfrm>
          <a:prstGeom prst="rect">
            <a:avLst/>
          </a:prstGeom>
          <a:noFill/>
        </p:spPr>
        <p:txBody>
          <a:bodyPr wrap="square" rtlCol="0">
            <a:spAutoFit/>
          </a:bodyPr>
          <a:lstStyle/>
          <a:p>
            <a:r>
              <a:rPr lang="en-US" dirty="0" smtClean="0">
                <a:solidFill>
                  <a:srgbClr val="C00000"/>
                </a:solidFill>
              </a:rPr>
              <a:t>What will be the updated values of set D?</a:t>
            </a:r>
            <a:endParaRPr lang="en-SG" dirty="0">
              <a:solidFill>
                <a:srgbClr val="C00000"/>
              </a:solidFill>
            </a:endParaRPr>
          </a:p>
        </p:txBody>
      </p:sp>
      <p:sp>
        <p:nvSpPr>
          <p:cNvPr id="2" name="Date Placeholder 1"/>
          <p:cNvSpPr>
            <a:spLocks noGrp="1"/>
          </p:cNvSpPr>
          <p:nvPr>
            <p:ph type="dt" sz="half" idx="10"/>
          </p:nvPr>
        </p:nvSpPr>
        <p:spPr/>
        <p:txBody>
          <a:bodyPr/>
          <a:lstStyle/>
          <a:p>
            <a:fld id="{B361765B-B2B5-9E49-8058-7FFD1D062475}"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31</a:t>
            </a:fld>
            <a:endParaRPr lang="en-US" dirty="0"/>
          </a:p>
        </p:txBody>
      </p:sp>
    </p:spTree>
    <p:extLst>
      <p:ext uri="{BB962C8B-B14F-4D97-AF65-F5344CB8AC3E}">
        <p14:creationId xmlns:p14="http://schemas.microsoft.com/office/powerpoint/2010/main" val="32916922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to="" calcmode="lin" valueType="num">
                                      <p:cBhvr>
                                        <p:cTn id="7" dur="1" fill="hold"/>
                                        <p:tgtEl>
                                          <p:spTgt spid="65"/>
                                        </p:tgtEl>
                                        <p:attrNameLst>
                                          <p:attrName/>
                                        </p:attrNameLst>
                                      </p:cBhvr>
                                    </p:anim>
                                  </p:childTnLst>
                                </p:cTn>
                              </p:par>
                            </p:childTnLst>
                          </p:cTn>
                        </p:par>
                        <p:par>
                          <p:cTn id="8" fill="hold">
                            <p:stCondLst>
                              <p:cond delay="0"/>
                            </p:stCondLst>
                            <p:childTnLst>
                              <p:par>
                                <p:cTn id="9" presetID="2" presetClass="entr" presetSubtype="4" fill="hold" nodeType="afterEffect">
                                  <p:stCondLst>
                                    <p:cond delay="1000"/>
                                  </p:stCondLst>
                                  <p:childTnLst>
                                    <p:set>
                                      <p:cBhvr>
                                        <p:cTn id="10" dur="1" fill="hold">
                                          <p:stCondLst>
                                            <p:cond delay="0"/>
                                          </p:stCondLst>
                                        </p:cTn>
                                        <p:tgtEl>
                                          <p:spTgt spid="66">
                                            <p:txEl>
                                              <p:pRg st="0" end="0"/>
                                            </p:txEl>
                                          </p:spTgt>
                                        </p:tgtEl>
                                        <p:attrNameLst>
                                          <p:attrName>style.visibility</p:attrName>
                                        </p:attrNameLst>
                                      </p:cBhvr>
                                      <p:to>
                                        <p:strVal val="visible"/>
                                      </p:to>
                                    </p:set>
                                    <p:anim calcmode="lin" valueType="num">
                                      <p:cBhvr additive="base">
                                        <p:cTn id="11"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120834" name="Oval 3"/>
          <p:cNvSpPr>
            <a:spLocks noChangeArrowheads="1"/>
          </p:cNvSpPr>
          <p:nvPr/>
        </p:nvSpPr>
        <p:spPr bwMode="auto">
          <a:xfrm>
            <a:off x="1836738" y="17732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20835" name="Oval 4"/>
          <p:cNvSpPr>
            <a:spLocks noChangeArrowheads="1"/>
          </p:cNvSpPr>
          <p:nvPr/>
        </p:nvSpPr>
        <p:spPr bwMode="auto">
          <a:xfrm>
            <a:off x="3276600"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2</a:t>
            </a:r>
          </a:p>
        </p:txBody>
      </p:sp>
      <p:sp>
        <p:nvSpPr>
          <p:cNvPr id="120836" name="Oval 5"/>
          <p:cNvSpPr>
            <a:spLocks noChangeArrowheads="1"/>
          </p:cNvSpPr>
          <p:nvPr/>
        </p:nvSpPr>
        <p:spPr bwMode="auto">
          <a:xfrm>
            <a:off x="2700338" y="3789363"/>
            <a:ext cx="647700" cy="647700"/>
          </a:xfrm>
          <a:prstGeom prst="ellipse">
            <a:avLst/>
          </a:prstGeom>
          <a:solidFill>
            <a:srgbClr val="FF0000"/>
          </a:solidFill>
          <a:ln w="9525">
            <a:solidFill>
              <a:schemeClr val="tx1"/>
            </a:solidFill>
            <a:round/>
            <a:headEnd/>
            <a:tailEnd/>
          </a:ln>
        </p:spPr>
        <p:txBody>
          <a:bodyPr wrap="none" anchor="ctr"/>
          <a:lstStyle/>
          <a:p>
            <a:pPr algn="ctr"/>
            <a:r>
              <a:rPr lang="en-US" b="1"/>
              <a:t>3</a:t>
            </a:r>
          </a:p>
        </p:txBody>
      </p:sp>
      <p:sp>
        <p:nvSpPr>
          <p:cNvPr id="120837" name="Oval 6"/>
          <p:cNvSpPr>
            <a:spLocks noChangeArrowheads="1"/>
          </p:cNvSpPr>
          <p:nvPr/>
        </p:nvSpPr>
        <p:spPr bwMode="auto">
          <a:xfrm>
            <a:off x="900113"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20838" name="Oval 7"/>
          <p:cNvSpPr>
            <a:spLocks noChangeArrowheads="1"/>
          </p:cNvSpPr>
          <p:nvPr/>
        </p:nvSpPr>
        <p:spPr bwMode="auto">
          <a:xfrm>
            <a:off x="396875"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20840" name="Line 9"/>
          <p:cNvSpPr>
            <a:spLocks noChangeShapeType="1"/>
          </p:cNvSpPr>
          <p:nvPr/>
        </p:nvSpPr>
        <p:spPr bwMode="auto">
          <a:xfrm flipH="1">
            <a:off x="971550" y="2205038"/>
            <a:ext cx="865188" cy="431800"/>
          </a:xfrm>
          <a:prstGeom prst="line">
            <a:avLst/>
          </a:prstGeom>
          <a:noFill/>
          <a:ln w="28575">
            <a:solidFill>
              <a:srgbClr val="FF0000"/>
            </a:solidFill>
            <a:round/>
            <a:headEnd/>
            <a:tailEnd type="triangle" w="med" len="med"/>
          </a:ln>
        </p:spPr>
        <p:txBody>
          <a:bodyPr/>
          <a:lstStyle/>
          <a:p>
            <a:endParaRPr lang="en-SG"/>
          </a:p>
        </p:txBody>
      </p:sp>
      <p:sp>
        <p:nvSpPr>
          <p:cNvPr id="120841" name="Line 10"/>
          <p:cNvSpPr>
            <a:spLocks noChangeShapeType="1"/>
          </p:cNvSpPr>
          <p:nvPr/>
        </p:nvSpPr>
        <p:spPr bwMode="auto">
          <a:xfrm>
            <a:off x="2268538" y="2349500"/>
            <a:ext cx="647700" cy="1439863"/>
          </a:xfrm>
          <a:prstGeom prst="line">
            <a:avLst/>
          </a:prstGeom>
          <a:noFill/>
          <a:ln w="28575">
            <a:solidFill>
              <a:srgbClr val="FF0000"/>
            </a:solidFill>
            <a:round/>
            <a:headEnd/>
            <a:tailEnd type="triangle" w="med" len="med"/>
          </a:ln>
        </p:spPr>
        <p:txBody>
          <a:bodyPr/>
          <a:lstStyle/>
          <a:p>
            <a:endParaRPr lang="en-SG"/>
          </a:p>
        </p:txBody>
      </p:sp>
      <p:sp>
        <p:nvSpPr>
          <p:cNvPr id="120843" name="Text Box 12"/>
          <p:cNvSpPr txBox="1">
            <a:spLocks noChangeArrowheads="1"/>
          </p:cNvSpPr>
          <p:nvPr/>
        </p:nvSpPr>
        <p:spPr bwMode="auto">
          <a:xfrm flipH="1">
            <a:off x="2339975" y="2349500"/>
            <a:ext cx="266700" cy="366713"/>
          </a:xfrm>
          <a:prstGeom prst="rect">
            <a:avLst/>
          </a:prstGeom>
          <a:noFill/>
          <a:ln w="9525">
            <a:noFill/>
            <a:miter lim="800000"/>
            <a:headEnd/>
            <a:tailEnd/>
          </a:ln>
        </p:spPr>
        <p:txBody>
          <a:bodyPr>
            <a:spAutoFit/>
          </a:bodyPr>
          <a:lstStyle/>
          <a:p>
            <a:r>
              <a:rPr lang="en-US" b="1">
                <a:solidFill>
                  <a:srgbClr val="FF0000"/>
                </a:solidFill>
              </a:rPr>
              <a:t>3</a:t>
            </a:r>
          </a:p>
        </p:txBody>
      </p:sp>
      <p:sp>
        <p:nvSpPr>
          <p:cNvPr id="120844" name="Text Box 13"/>
          <p:cNvSpPr txBox="1">
            <a:spLocks noChangeArrowheads="1"/>
          </p:cNvSpPr>
          <p:nvPr/>
        </p:nvSpPr>
        <p:spPr bwMode="auto">
          <a:xfrm>
            <a:off x="1189038" y="20621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grpSp>
        <p:nvGrpSpPr>
          <p:cNvPr id="2" name="Group 14"/>
          <p:cNvGrpSpPr>
            <a:grpSpLocks/>
          </p:cNvGrpSpPr>
          <p:nvPr/>
        </p:nvGrpSpPr>
        <p:grpSpPr bwMode="auto">
          <a:xfrm>
            <a:off x="5076825" y="1557338"/>
            <a:ext cx="3887788" cy="2663825"/>
            <a:chOff x="1565" y="1162"/>
            <a:chExt cx="2449" cy="1678"/>
          </a:xfrm>
        </p:grpSpPr>
        <p:sp>
          <p:nvSpPr>
            <p:cNvPr id="120863" name="Oval 15"/>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20864" name="Oval 1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20865" name="Oval 1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20866" name="Oval 1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20867" name="Oval 1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20868" name="Line 2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20869" name="Line 2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20870" name="Line 2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20871" name="Line 2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20872" name="Line 2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20873" name="Line 2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20874" name="Line 2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20875" name="Line 2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20876" name="Line 2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20877" name="Freeform 2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20878" name="Text Box 3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20879" name="Text Box 3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20880" name="Text Box 3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20881" name="Text Box 3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20882" name="Text Box 3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20883" name="Text Box 3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20884" name="Text Box 3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20885" name="Text Box 3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20886" name="Text Box 3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120887" name="Text Box 3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sp>
        <p:nvSpPr>
          <p:cNvPr id="120849" name="Line 44"/>
          <p:cNvSpPr>
            <a:spLocks noChangeShapeType="1"/>
          </p:cNvSpPr>
          <p:nvPr/>
        </p:nvSpPr>
        <p:spPr bwMode="auto">
          <a:xfrm>
            <a:off x="827088" y="3068638"/>
            <a:ext cx="288925" cy="792162"/>
          </a:xfrm>
          <a:prstGeom prst="line">
            <a:avLst/>
          </a:prstGeom>
          <a:noFill/>
          <a:ln w="9525">
            <a:solidFill>
              <a:srgbClr val="800000"/>
            </a:solidFill>
            <a:round/>
            <a:headEnd/>
            <a:tailEnd type="triangle" w="med" len="med"/>
          </a:ln>
        </p:spPr>
        <p:txBody>
          <a:bodyPr/>
          <a:lstStyle/>
          <a:p>
            <a:endParaRPr lang="en-SG"/>
          </a:p>
        </p:txBody>
      </p:sp>
      <p:sp>
        <p:nvSpPr>
          <p:cNvPr id="120850" name="Text Box 48"/>
          <p:cNvSpPr txBox="1">
            <a:spLocks noChangeArrowheads="1"/>
          </p:cNvSpPr>
          <p:nvPr/>
        </p:nvSpPr>
        <p:spPr bwMode="auto">
          <a:xfrm>
            <a:off x="660400" y="3278188"/>
            <a:ext cx="311150" cy="366712"/>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20851" name="Text Box 49"/>
          <p:cNvSpPr txBox="1">
            <a:spLocks noChangeArrowheads="1"/>
          </p:cNvSpPr>
          <p:nvPr/>
        </p:nvSpPr>
        <p:spPr bwMode="auto">
          <a:xfrm>
            <a:off x="3851275" y="4724400"/>
            <a:ext cx="1854200" cy="366713"/>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1</a:t>
            </a:r>
            <a:r>
              <a:rPr lang="en-US" b="1">
                <a:solidFill>
                  <a:srgbClr val="800000"/>
                </a:solidFill>
              </a:rPr>
              <a:t> ,</a:t>
            </a:r>
            <a:r>
              <a:rPr lang="en-US" b="1">
                <a:solidFill>
                  <a:srgbClr val="FF0000"/>
                </a:solidFill>
              </a:rPr>
              <a:t> 5, 3, 2</a:t>
            </a:r>
            <a:r>
              <a:rPr lang="en-US" b="1">
                <a:solidFill>
                  <a:srgbClr val="800000"/>
                </a:solidFill>
              </a:rPr>
              <a:t> }</a:t>
            </a:r>
          </a:p>
        </p:txBody>
      </p:sp>
      <p:sp>
        <p:nvSpPr>
          <p:cNvPr id="120852" name="Text Box 50"/>
          <p:cNvSpPr txBox="1">
            <a:spLocks noChangeArrowheads="1"/>
          </p:cNvSpPr>
          <p:nvPr/>
        </p:nvSpPr>
        <p:spPr bwMode="auto">
          <a:xfrm>
            <a:off x="3870325" y="5129213"/>
            <a:ext cx="1041400" cy="366712"/>
          </a:xfrm>
          <a:prstGeom prst="rect">
            <a:avLst/>
          </a:prstGeom>
          <a:noFill/>
          <a:ln w="9525">
            <a:noFill/>
            <a:miter lim="800000"/>
            <a:headEnd/>
            <a:tailEnd/>
          </a:ln>
        </p:spPr>
        <p:txBody>
          <a:bodyPr wrap="none">
            <a:spAutoFit/>
          </a:bodyPr>
          <a:lstStyle/>
          <a:p>
            <a:r>
              <a:rPr lang="en-US" b="1">
                <a:solidFill>
                  <a:srgbClr val="800000"/>
                </a:solidFill>
              </a:rPr>
              <a:t>C = { 4 }</a:t>
            </a:r>
          </a:p>
        </p:txBody>
      </p:sp>
      <p:sp>
        <p:nvSpPr>
          <p:cNvPr id="120853" name="Text Box 51"/>
          <p:cNvSpPr txBox="1">
            <a:spLocks noChangeArrowheads="1"/>
          </p:cNvSpPr>
          <p:nvPr/>
        </p:nvSpPr>
        <p:spPr bwMode="auto">
          <a:xfrm>
            <a:off x="3870325" y="5634038"/>
            <a:ext cx="1819729" cy="369332"/>
          </a:xfrm>
          <a:prstGeom prst="rect">
            <a:avLst/>
          </a:prstGeom>
          <a:noFill/>
          <a:ln w="9525">
            <a:noFill/>
            <a:miter lim="800000"/>
            <a:headEnd/>
            <a:tailEnd/>
          </a:ln>
        </p:spPr>
        <p:txBody>
          <a:bodyPr wrap="none">
            <a:spAutoFit/>
          </a:bodyPr>
          <a:lstStyle/>
          <a:p>
            <a:r>
              <a:rPr lang="en-US" b="1" dirty="0">
                <a:solidFill>
                  <a:srgbClr val="800000"/>
                </a:solidFill>
              </a:rPr>
              <a:t>D = { </a:t>
            </a:r>
            <a:r>
              <a:rPr lang="en-US" b="1" dirty="0">
                <a:solidFill>
                  <a:srgbClr val="FF0000"/>
                </a:solidFill>
              </a:rPr>
              <a:t>4</a:t>
            </a:r>
            <a:r>
              <a:rPr lang="en-US" b="1" dirty="0">
                <a:solidFill>
                  <a:srgbClr val="800000"/>
                </a:solidFill>
              </a:rPr>
              <a:t>, </a:t>
            </a:r>
            <a:r>
              <a:rPr lang="en-US" b="1" dirty="0">
                <a:solidFill>
                  <a:srgbClr val="FF0000"/>
                </a:solidFill>
              </a:rPr>
              <a:t>3</a:t>
            </a:r>
            <a:r>
              <a:rPr lang="en-US" b="1" dirty="0">
                <a:solidFill>
                  <a:srgbClr val="800000"/>
                </a:solidFill>
              </a:rPr>
              <a:t>, 5</a:t>
            </a:r>
            <a:r>
              <a:rPr lang="en-US" b="1" dirty="0" smtClean="0">
                <a:solidFill>
                  <a:srgbClr val="800000"/>
                </a:solidFill>
              </a:rPr>
              <a:t>, </a:t>
            </a:r>
            <a:r>
              <a:rPr lang="en-US" b="1" dirty="0">
                <a:solidFill>
                  <a:srgbClr val="FF0000"/>
                </a:solidFill>
              </a:rPr>
              <a:t>2</a:t>
            </a:r>
            <a:r>
              <a:rPr lang="en-US" b="1" dirty="0">
                <a:solidFill>
                  <a:srgbClr val="800000"/>
                </a:solidFill>
              </a:rPr>
              <a:t> }</a:t>
            </a:r>
          </a:p>
        </p:txBody>
      </p:sp>
      <p:sp>
        <p:nvSpPr>
          <p:cNvPr id="120854" name="Line 52"/>
          <p:cNvSpPr>
            <a:spLocks noChangeShapeType="1"/>
          </p:cNvSpPr>
          <p:nvPr/>
        </p:nvSpPr>
        <p:spPr bwMode="auto">
          <a:xfrm flipH="1">
            <a:off x="1547813" y="4149725"/>
            <a:ext cx="1152525" cy="0"/>
          </a:xfrm>
          <a:prstGeom prst="line">
            <a:avLst/>
          </a:prstGeom>
          <a:noFill/>
          <a:ln w="9525">
            <a:solidFill>
              <a:srgbClr val="800000"/>
            </a:solidFill>
            <a:round/>
            <a:headEnd/>
            <a:tailEnd type="triangle" w="med" len="med"/>
          </a:ln>
        </p:spPr>
        <p:txBody>
          <a:bodyPr/>
          <a:lstStyle/>
          <a:p>
            <a:endParaRPr lang="en-SG"/>
          </a:p>
        </p:txBody>
      </p:sp>
      <p:sp>
        <p:nvSpPr>
          <p:cNvPr id="120855" name="Line 53"/>
          <p:cNvSpPr>
            <a:spLocks noChangeShapeType="1"/>
          </p:cNvSpPr>
          <p:nvPr/>
        </p:nvSpPr>
        <p:spPr bwMode="auto">
          <a:xfrm flipV="1">
            <a:off x="3203575" y="3068638"/>
            <a:ext cx="288925" cy="792162"/>
          </a:xfrm>
          <a:prstGeom prst="line">
            <a:avLst/>
          </a:prstGeom>
          <a:noFill/>
          <a:ln w="28575">
            <a:solidFill>
              <a:srgbClr val="FF0000"/>
            </a:solidFill>
            <a:round/>
            <a:headEnd/>
            <a:tailEnd type="triangle" w="med" len="med"/>
          </a:ln>
        </p:spPr>
        <p:txBody>
          <a:bodyPr/>
          <a:lstStyle/>
          <a:p>
            <a:endParaRPr lang="en-SG"/>
          </a:p>
        </p:txBody>
      </p:sp>
      <p:sp>
        <p:nvSpPr>
          <p:cNvPr id="120856" name="Text Box 54"/>
          <p:cNvSpPr txBox="1">
            <a:spLocks noChangeArrowheads="1"/>
          </p:cNvSpPr>
          <p:nvPr/>
        </p:nvSpPr>
        <p:spPr bwMode="auto">
          <a:xfrm>
            <a:off x="3419475" y="3278188"/>
            <a:ext cx="311150" cy="366712"/>
          </a:xfrm>
          <a:prstGeom prst="rect">
            <a:avLst/>
          </a:prstGeom>
          <a:noFill/>
          <a:ln w="9525">
            <a:noFill/>
            <a:miter lim="800000"/>
            <a:headEnd/>
            <a:tailEnd/>
          </a:ln>
        </p:spPr>
        <p:txBody>
          <a:bodyPr wrap="none">
            <a:spAutoFit/>
          </a:bodyPr>
          <a:lstStyle/>
          <a:p>
            <a:r>
              <a:rPr lang="en-US" b="1">
                <a:solidFill>
                  <a:srgbClr val="FF0000"/>
                </a:solidFill>
              </a:rPr>
              <a:t>1</a:t>
            </a:r>
          </a:p>
        </p:txBody>
      </p:sp>
      <p:sp>
        <p:nvSpPr>
          <p:cNvPr id="120857" name="Text Box 55"/>
          <p:cNvSpPr txBox="1">
            <a:spLocks noChangeArrowheads="1"/>
          </p:cNvSpPr>
          <p:nvPr/>
        </p:nvSpPr>
        <p:spPr bwMode="auto">
          <a:xfrm>
            <a:off x="2028825" y="3789363"/>
            <a:ext cx="311150" cy="366712"/>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20858" name="Text Box 56"/>
          <p:cNvSpPr txBox="1">
            <a:spLocks noChangeArrowheads="1"/>
          </p:cNvSpPr>
          <p:nvPr/>
        </p:nvSpPr>
        <p:spPr bwMode="auto">
          <a:xfrm>
            <a:off x="0" y="3068638"/>
            <a:ext cx="673100" cy="366712"/>
          </a:xfrm>
          <a:prstGeom prst="rect">
            <a:avLst/>
          </a:prstGeom>
          <a:noFill/>
          <a:ln w="9525">
            <a:noFill/>
            <a:miter lim="800000"/>
            <a:headEnd/>
            <a:tailEnd/>
          </a:ln>
        </p:spPr>
        <p:txBody>
          <a:bodyPr wrap="none">
            <a:spAutoFit/>
          </a:bodyPr>
          <a:lstStyle/>
          <a:p>
            <a:r>
              <a:rPr lang="en-US">
                <a:solidFill>
                  <a:srgbClr val="FF0000"/>
                </a:solidFill>
              </a:rPr>
              <a:t>D= 2</a:t>
            </a:r>
          </a:p>
        </p:txBody>
      </p:sp>
      <p:sp>
        <p:nvSpPr>
          <p:cNvPr id="120859" name="Text Box 57"/>
          <p:cNvSpPr txBox="1">
            <a:spLocks noChangeArrowheads="1"/>
          </p:cNvSpPr>
          <p:nvPr/>
        </p:nvSpPr>
        <p:spPr bwMode="auto">
          <a:xfrm>
            <a:off x="1331913" y="4437063"/>
            <a:ext cx="673100" cy="366712"/>
          </a:xfrm>
          <a:prstGeom prst="rect">
            <a:avLst/>
          </a:prstGeom>
          <a:noFill/>
          <a:ln w="9525">
            <a:noFill/>
            <a:miter lim="800000"/>
            <a:headEnd/>
            <a:tailEnd/>
          </a:ln>
        </p:spPr>
        <p:txBody>
          <a:bodyPr wrap="none">
            <a:spAutoFit/>
          </a:bodyPr>
          <a:lstStyle/>
          <a:p>
            <a:r>
              <a:rPr lang="en-US">
                <a:solidFill>
                  <a:srgbClr val="800000"/>
                </a:solidFill>
              </a:rPr>
              <a:t>D= 5</a:t>
            </a:r>
          </a:p>
        </p:txBody>
      </p:sp>
      <p:sp>
        <p:nvSpPr>
          <p:cNvPr id="120860" name="Text Box 58"/>
          <p:cNvSpPr txBox="1">
            <a:spLocks noChangeArrowheads="1"/>
          </p:cNvSpPr>
          <p:nvPr/>
        </p:nvSpPr>
        <p:spPr bwMode="auto">
          <a:xfrm>
            <a:off x="3348038" y="4221163"/>
            <a:ext cx="673100" cy="366712"/>
          </a:xfrm>
          <a:prstGeom prst="rect">
            <a:avLst/>
          </a:prstGeom>
          <a:noFill/>
          <a:ln w="9525">
            <a:noFill/>
            <a:miter lim="800000"/>
            <a:headEnd/>
            <a:tailEnd/>
          </a:ln>
        </p:spPr>
        <p:txBody>
          <a:bodyPr wrap="none">
            <a:spAutoFit/>
          </a:bodyPr>
          <a:lstStyle/>
          <a:p>
            <a:r>
              <a:rPr lang="en-US">
                <a:solidFill>
                  <a:srgbClr val="FF0000"/>
                </a:solidFill>
              </a:rPr>
              <a:t>D= 3</a:t>
            </a:r>
          </a:p>
        </p:txBody>
      </p:sp>
      <p:sp>
        <p:nvSpPr>
          <p:cNvPr id="120861" name="Text Box 59"/>
          <p:cNvSpPr txBox="1">
            <a:spLocks noChangeArrowheads="1"/>
          </p:cNvSpPr>
          <p:nvPr/>
        </p:nvSpPr>
        <p:spPr bwMode="auto">
          <a:xfrm>
            <a:off x="3995738" y="2924175"/>
            <a:ext cx="673100" cy="366713"/>
          </a:xfrm>
          <a:prstGeom prst="rect">
            <a:avLst/>
          </a:prstGeom>
          <a:noFill/>
          <a:ln w="9525">
            <a:noFill/>
            <a:miter lim="800000"/>
            <a:headEnd/>
            <a:tailEnd/>
          </a:ln>
        </p:spPr>
        <p:txBody>
          <a:bodyPr wrap="none">
            <a:spAutoFit/>
          </a:bodyPr>
          <a:lstStyle/>
          <a:p>
            <a:r>
              <a:rPr lang="en-US">
                <a:solidFill>
                  <a:srgbClr val="FF0000"/>
                </a:solidFill>
              </a:rPr>
              <a:t>D= 4</a:t>
            </a:r>
          </a:p>
        </p:txBody>
      </p:sp>
      <p:sp>
        <p:nvSpPr>
          <p:cNvPr id="120862" name="AutoShape 60"/>
          <p:cNvSpPr>
            <a:spLocks noChangeArrowheads="1"/>
          </p:cNvSpPr>
          <p:nvPr/>
        </p:nvSpPr>
        <p:spPr bwMode="auto">
          <a:xfrm>
            <a:off x="2771775" y="5157788"/>
            <a:ext cx="576263" cy="414337"/>
          </a:xfrm>
          <a:prstGeom prst="rightArrow">
            <a:avLst>
              <a:gd name="adj1" fmla="val 50000"/>
              <a:gd name="adj2" fmla="val 34770"/>
            </a:avLst>
          </a:prstGeom>
          <a:solidFill>
            <a:schemeClr val="accent1"/>
          </a:solidFill>
          <a:ln w="9525">
            <a:solidFill>
              <a:schemeClr val="tx1"/>
            </a:solidFill>
            <a:miter lim="800000"/>
            <a:headEnd/>
            <a:tailEnd/>
          </a:ln>
        </p:spPr>
        <p:txBody>
          <a:bodyPr wrap="none" anchor="ctr"/>
          <a:lstStyle/>
          <a:p>
            <a:endParaRPr lang="en-US"/>
          </a:p>
        </p:txBody>
      </p:sp>
      <p:sp>
        <p:nvSpPr>
          <p:cNvPr id="60" name="Text Box 42"/>
          <p:cNvSpPr txBox="1">
            <a:spLocks noChangeArrowheads="1"/>
          </p:cNvSpPr>
          <p:nvPr/>
        </p:nvSpPr>
        <p:spPr bwMode="auto">
          <a:xfrm>
            <a:off x="379394" y="5530850"/>
            <a:ext cx="1819729" cy="369332"/>
          </a:xfrm>
          <a:prstGeom prst="rect">
            <a:avLst/>
          </a:prstGeom>
          <a:noFill/>
          <a:ln w="9525">
            <a:noFill/>
            <a:miter lim="800000"/>
            <a:headEnd/>
            <a:tailEnd/>
          </a:ln>
        </p:spPr>
        <p:txBody>
          <a:bodyPr wrap="none">
            <a:spAutoFit/>
          </a:bodyPr>
          <a:lstStyle/>
          <a:p>
            <a:r>
              <a:rPr lang="en-US" b="1" dirty="0">
                <a:solidFill>
                  <a:srgbClr val="800000"/>
                </a:solidFill>
              </a:rPr>
              <a:t>D = { </a:t>
            </a:r>
            <a:r>
              <a:rPr lang="en-US" b="1" dirty="0" smtClean="0">
                <a:solidFill>
                  <a:srgbClr val="800000"/>
                </a:solidFill>
              </a:rPr>
              <a:t>4, </a:t>
            </a:r>
            <a:r>
              <a:rPr lang="en-US" b="1" dirty="0">
                <a:solidFill>
                  <a:srgbClr val="FF0000"/>
                </a:solidFill>
              </a:rPr>
              <a:t>3</a:t>
            </a:r>
            <a:r>
              <a:rPr lang="en-US" b="1" dirty="0">
                <a:solidFill>
                  <a:srgbClr val="800000"/>
                </a:solidFill>
              </a:rPr>
              <a:t>, 5</a:t>
            </a:r>
            <a:r>
              <a:rPr lang="en-US" b="1" dirty="0" smtClean="0">
                <a:solidFill>
                  <a:srgbClr val="800000"/>
                </a:solidFill>
              </a:rPr>
              <a:t>, </a:t>
            </a:r>
            <a:r>
              <a:rPr lang="en-US" b="1" dirty="0">
                <a:solidFill>
                  <a:srgbClr val="FF0000"/>
                </a:solidFill>
              </a:rPr>
              <a:t>2</a:t>
            </a:r>
            <a:r>
              <a:rPr lang="en-US" b="1" dirty="0">
                <a:solidFill>
                  <a:srgbClr val="800000"/>
                </a:solidFill>
              </a:rPr>
              <a:t> }</a:t>
            </a:r>
          </a:p>
        </p:txBody>
      </p:sp>
      <p:sp>
        <p:nvSpPr>
          <p:cNvPr id="61" name="Text Box 78"/>
          <p:cNvSpPr txBox="1">
            <a:spLocks noChangeArrowheads="1"/>
          </p:cNvSpPr>
          <p:nvPr/>
        </p:nvSpPr>
        <p:spPr bwMode="auto">
          <a:xfrm>
            <a:off x="379394" y="4776799"/>
            <a:ext cx="1614545" cy="369332"/>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a:solidFill>
                  <a:srgbClr val="FF0000"/>
                </a:solidFill>
              </a:rPr>
              <a:t>1</a:t>
            </a:r>
            <a:r>
              <a:rPr lang="en-US" b="1" dirty="0">
                <a:solidFill>
                  <a:srgbClr val="800000"/>
                </a:solidFill>
              </a:rPr>
              <a:t> ,</a:t>
            </a:r>
            <a:r>
              <a:rPr lang="en-US" b="1" dirty="0">
                <a:solidFill>
                  <a:srgbClr val="FF0000"/>
                </a:solidFill>
              </a:rPr>
              <a:t> </a:t>
            </a:r>
            <a:r>
              <a:rPr lang="en-US" b="1" dirty="0" smtClean="0">
                <a:solidFill>
                  <a:srgbClr val="FF0000"/>
                </a:solidFill>
              </a:rPr>
              <a:t>5</a:t>
            </a:r>
            <a:r>
              <a:rPr lang="en-US" b="1" dirty="0" smtClean="0">
                <a:solidFill>
                  <a:schemeClr val="accent1">
                    <a:lumMod val="50000"/>
                  </a:schemeClr>
                </a:solidFill>
              </a:rPr>
              <a:t>,</a:t>
            </a:r>
            <a:r>
              <a:rPr lang="en-US" b="1" dirty="0" smtClean="0">
                <a:solidFill>
                  <a:srgbClr val="FF0000"/>
                </a:solidFill>
              </a:rPr>
              <a:t> 3</a:t>
            </a:r>
            <a:r>
              <a:rPr lang="en-US" b="1" dirty="0" smtClean="0">
                <a:solidFill>
                  <a:srgbClr val="800000"/>
                </a:solidFill>
              </a:rPr>
              <a:t> </a:t>
            </a:r>
            <a:r>
              <a:rPr lang="en-US" b="1" dirty="0">
                <a:solidFill>
                  <a:srgbClr val="800000"/>
                </a:solidFill>
              </a:rPr>
              <a:t>}</a:t>
            </a:r>
          </a:p>
        </p:txBody>
      </p:sp>
      <p:sp>
        <p:nvSpPr>
          <p:cNvPr id="62" name="Text Box 79"/>
          <p:cNvSpPr txBox="1">
            <a:spLocks noChangeArrowheads="1"/>
          </p:cNvSpPr>
          <p:nvPr/>
        </p:nvSpPr>
        <p:spPr bwMode="auto">
          <a:xfrm>
            <a:off x="379394" y="5153825"/>
            <a:ext cx="1306768" cy="369332"/>
          </a:xfrm>
          <a:prstGeom prst="rect">
            <a:avLst/>
          </a:prstGeom>
          <a:noFill/>
          <a:ln w="9525">
            <a:noFill/>
            <a:miter lim="800000"/>
            <a:headEnd/>
            <a:tailEnd/>
          </a:ln>
        </p:spPr>
        <p:txBody>
          <a:bodyPr wrap="none">
            <a:spAutoFit/>
          </a:bodyPr>
          <a:lstStyle/>
          <a:p>
            <a:r>
              <a:rPr lang="en-US" b="1" dirty="0">
                <a:solidFill>
                  <a:srgbClr val="800000"/>
                </a:solidFill>
              </a:rPr>
              <a:t>C = { 2, </a:t>
            </a:r>
            <a:r>
              <a:rPr lang="en-US" b="1" dirty="0" smtClean="0">
                <a:solidFill>
                  <a:srgbClr val="800000"/>
                </a:solidFill>
              </a:rPr>
              <a:t>4 </a:t>
            </a:r>
            <a:r>
              <a:rPr lang="en-US" b="1" dirty="0">
                <a:solidFill>
                  <a:srgbClr val="800000"/>
                </a:solidFill>
              </a:rPr>
              <a:t>}</a:t>
            </a:r>
          </a:p>
        </p:txBody>
      </p:sp>
      <p:sp>
        <p:nvSpPr>
          <p:cNvPr id="63" name="Line 52"/>
          <p:cNvSpPr>
            <a:spLocks noChangeShapeType="1"/>
          </p:cNvSpPr>
          <p:nvPr/>
        </p:nvSpPr>
        <p:spPr bwMode="auto">
          <a:xfrm flipH="1">
            <a:off x="1476375" y="2852738"/>
            <a:ext cx="1800225" cy="1081087"/>
          </a:xfrm>
          <a:prstGeom prst="line">
            <a:avLst/>
          </a:prstGeom>
          <a:noFill/>
          <a:ln w="9525">
            <a:solidFill>
              <a:srgbClr val="800000"/>
            </a:solidFill>
            <a:round/>
            <a:headEnd/>
            <a:tailEnd type="triangle" w="med" len="med"/>
          </a:ln>
        </p:spPr>
        <p:txBody>
          <a:bodyPr/>
          <a:lstStyle/>
          <a:p>
            <a:endParaRPr lang="en-SG"/>
          </a:p>
        </p:txBody>
      </p:sp>
      <p:sp>
        <p:nvSpPr>
          <p:cNvPr id="64" name="Text Box 53"/>
          <p:cNvSpPr txBox="1">
            <a:spLocks noChangeArrowheads="1"/>
          </p:cNvSpPr>
          <p:nvPr/>
        </p:nvSpPr>
        <p:spPr bwMode="auto">
          <a:xfrm>
            <a:off x="2051050" y="3068638"/>
            <a:ext cx="311150" cy="366712"/>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3" name="Date Placeholder 2"/>
          <p:cNvSpPr>
            <a:spLocks noGrp="1"/>
          </p:cNvSpPr>
          <p:nvPr>
            <p:ph type="dt" sz="half" idx="10"/>
          </p:nvPr>
        </p:nvSpPr>
        <p:spPr/>
        <p:txBody>
          <a:bodyPr/>
          <a:lstStyle/>
          <a:p>
            <a:fld id="{A75475BC-2E0D-464E-B69E-06239264E582}" type="datetime2">
              <a:rPr lang="en-US" smtClean="0"/>
              <a:t>Wednesday, August 5, 2015</a:t>
            </a:fld>
            <a:endParaRPr lang="en-US" dirty="0"/>
          </a:p>
        </p:txBody>
      </p:sp>
      <p:sp>
        <p:nvSpPr>
          <p:cNvPr id="4" name="Footer Placeholder 3"/>
          <p:cNvSpPr>
            <a:spLocks noGrp="1"/>
          </p:cNvSpPr>
          <p:nvPr>
            <p:ph type="ftr" sz="quarter" idx="11"/>
          </p:nvPr>
        </p:nvSpPr>
        <p:spPr/>
        <p:txBody>
          <a:bodyPr/>
          <a:lstStyle/>
          <a:p>
            <a:pPr algn="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32</a:t>
            </a:fld>
            <a:endParaRPr lang="en-US" dirty="0"/>
          </a:p>
        </p:txBody>
      </p:sp>
    </p:spTree>
    <p:extLst>
      <p:ext uri="{BB962C8B-B14F-4D97-AF65-F5344CB8AC3E}">
        <p14:creationId xmlns:p14="http://schemas.microsoft.com/office/powerpoint/2010/main" val="64154425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120834" name="Oval 3"/>
          <p:cNvSpPr>
            <a:spLocks noChangeArrowheads="1"/>
          </p:cNvSpPr>
          <p:nvPr/>
        </p:nvSpPr>
        <p:spPr bwMode="auto">
          <a:xfrm>
            <a:off x="1836738" y="17732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20835" name="Oval 4"/>
          <p:cNvSpPr>
            <a:spLocks noChangeArrowheads="1"/>
          </p:cNvSpPr>
          <p:nvPr/>
        </p:nvSpPr>
        <p:spPr bwMode="auto">
          <a:xfrm>
            <a:off x="3276600"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2</a:t>
            </a:r>
          </a:p>
        </p:txBody>
      </p:sp>
      <p:sp>
        <p:nvSpPr>
          <p:cNvPr id="120836" name="Oval 5"/>
          <p:cNvSpPr>
            <a:spLocks noChangeArrowheads="1"/>
          </p:cNvSpPr>
          <p:nvPr/>
        </p:nvSpPr>
        <p:spPr bwMode="auto">
          <a:xfrm>
            <a:off x="2700338" y="3789363"/>
            <a:ext cx="647700" cy="647700"/>
          </a:xfrm>
          <a:prstGeom prst="ellipse">
            <a:avLst/>
          </a:prstGeom>
          <a:solidFill>
            <a:srgbClr val="FF0000"/>
          </a:solidFill>
          <a:ln w="9525">
            <a:solidFill>
              <a:schemeClr val="tx1"/>
            </a:solidFill>
            <a:round/>
            <a:headEnd/>
            <a:tailEnd/>
          </a:ln>
        </p:spPr>
        <p:txBody>
          <a:bodyPr wrap="none" anchor="ctr"/>
          <a:lstStyle/>
          <a:p>
            <a:pPr algn="ctr"/>
            <a:r>
              <a:rPr lang="en-US" b="1"/>
              <a:t>3</a:t>
            </a:r>
          </a:p>
        </p:txBody>
      </p:sp>
      <p:sp>
        <p:nvSpPr>
          <p:cNvPr id="120837" name="Oval 6"/>
          <p:cNvSpPr>
            <a:spLocks noChangeArrowheads="1"/>
          </p:cNvSpPr>
          <p:nvPr/>
        </p:nvSpPr>
        <p:spPr bwMode="auto">
          <a:xfrm>
            <a:off x="900113" y="3789363"/>
            <a:ext cx="647700" cy="647700"/>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20838" name="Oval 7"/>
          <p:cNvSpPr>
            <a:spLocks noChangeArrowheads="1"/>
          </p:cNvSpPr>
          <p:nvPr/>
        </p:nvSpPr>
        <p:spPr bwMode="auto">
          <a:xfrm>
            <a:off x="396875"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20840" name="Line 9"/>
          <p:cNvSpPr>
            <a:spLocks noChangeShapeType="1"/>
          </p:cNvSpPr>
          <p:nvPr/>
        </p:nvSpPr>
        <p:spPr bwMode="auto">
          <a:xfrm flipH="1">
            <a:off x="971550" y="2205038"/>
            <a:ext cx="865188" cy="431800"/>
          </a:xfrm>
          <a:prstGeom prst="line">
            <a:avLst/>
          </a:prstGeom>
          <a:noFill/>
          <a:ln w="28575">
            <a:solidFill>
              <a:srgbClr val="FF0000"/>
            </a:solidFill>
            <a:round/>
            <a:headEnd/>
            <a:tailEnd type="triangle" w="med" len="med"/>
          </a:ln>
        </p:spPr>
        <p:txBody>
          <a:bodyPr/>
          <a:lstStyle/>
          <a:p>
            <a:endParaRPr lang="en-SG"/>
          </a:p>
        </p:txBody>
      </p:sp>
      <p:sp>
        <p:nvSpPr>
          <p:cNvPr id="120841" name="Line 10"/>
          <p:cNvSpPr>
            <a:spLocks noChangeShapeType="1"/>
          </p:cNvSpPr>
          <p:nvPr/>
        </p:nvSpPr>
        <p:spPr bwMode="auto">
          <a:xfrm>
            <a:off x="2268538" y="2349500"/>
            <a:ext cx="647700" cy="1439863"/>
          </a:xfrm>
          <a:prstGeom prst="line">
            <a:avLst/>
          </a:prstGeom>
          <a:noFill/>
          <a:ln w="28575">
            <a:solidFill>
              <a:srgbClr val="FF0000"/>
            </a:solidFill>
            <a:round/>
            <a:headEnd/>
            <a:tailEnd type="triangle" w="med" len="med"/>
          </a:ln>
        </p:spPr>
        <p:txBody>
          <a:bodyPr/>
          <a:lstStyle/>
          <a:p>
            <a:endParaRPr lang="en-SG"/>
          </a:p>
        </p:txBody>
      </p:sp>
      <p:sp>
        <p:nvSpPr>
          <p:cNvPr id="120843" name="Text Box 12"/>
          <p:cNvSpPr txBox="1">
            <a:spLocks noChangeArrowheads="1"/>
          </p:cNvSpPr>
          <p:nvPr/>
        </p:nvSpPr>
        <p:spPr bwMode="auto">
          <a:xfrm flipH="1">
            <a:off x="2339975" y="2349500"/>
            <a:ext cx="266700" cy="366713"/>
          </a:xfrm>
          <a:prstGeom prst="rect">
            <a:avLst/>
          </a:prstGeom>
          <a:noFill/>
          <a:ln w="9525">
            <a:noFill/>
            <a:miter lim="800000"/>
            <a:headEnd/>
            <a:tailEnd/>
          </a:ln>
        </p:spPr>
        <p:txBody>
          <a:bodyPr>
            <a:spAutoFit/>
          </a:bodyPr>
          <a:lstStyle/>
          <a:p>
            <a:r>
              <a:rPr lang="en-US" b="1">
                <a:solidFill>
                  <a:srgbClr val="FF0000"/>
                </a:solidFill>
              </a:rPr>
              <a:t>3</a:t>
            </a:r>
          </a:p>
        </p:txBody>
      </p:sp>
      <p:sp>
        <p:nvSpPr>
          <p:cNvPr id="120844" name="Text Box 13"/>
          <p:cNvSpPr txBox="1">
            <a:spLocks noChangeArrowheads="1"/>
          </p:cNvSpPr>
          <p:nvPr/>
        </p:nvSpPr>
        <p:spPr bwMode="auto">
          <a:xfrm>
            <a:off x="1189038" y="20621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grpSp>
        <p:nvGrpSpPr>
          <p:cNvPr id="2" name="Group 14"/>
          <p:cNvGrpSpPr>
            <a:grpSpLocks/>
          </p:cNvGrpSpPr>
          <p:nvPr/>
        </p:nvGrpSpPr>
        <p:grpSpPr bwMode="auto">
          <a:xfrm>
            <a:off x="5076825" y="1557338"/>
            <a:ext cx="3887788" cy="2663825"/>
            <a:chOff x="1565" y="1162"/>
            <a:chExt cx="2449" cy="1678"/>
          </a:xfrm>
        </p:grpSpPr>
        <p:sp>
          <p:nvSpPr>
            <p:cNvPr id="120863" name="Oval 15"/>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20864" name="Oval 1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20865" name="Oval 1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20866" name="Oval 1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20867" name="Oval 1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20868" name="Line 2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20869" name="Line 2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20870" name="Line 2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20871" name="Line 2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20872" name="Line 2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20873" name="Line 2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20874" name="Line 2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20875" name="Line 2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20876" name="Line 2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20877" name="Freeform 2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20878" name="Text Box 3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20879" name="Text Box 3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20880" name="Text Box 3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20881" name="Text Box 3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20882" name="Text Box 3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20883" name="Text Box 3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20884" name="Text Box 3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20885" name="Text Box 3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20886" name="Text Box 3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120887" name="Text Box 3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sp>
        <p:nvSpPr>
          <p:cNvPr id="120849" name="Line 44"/>
          <p:cNvSpPr>
            <a:spLocks noChangeShapeType="1"/>
          </p:cNvSpPr>
          <p:nvPr/>
        </p:nvSpPr>
        <p:spPr bwMode="auto">
          <a:xfrm>
            <a:off x="827088" y="3068638"/>
            <a:ext cx="288925" cy="792162"/>
          </a:xfrm>
          <a:prstGeom prst="line">
            <a:avLst/>
          </a:prstGeom>
          <a:noFill/>
          <a:ln w="9525">
            <a:solidFill>
              <a:srgbClr val="800000"/>
            </a:solidFill>
            <a:round/>
            <a:headEnd/>
            <a:tailEnd type="triangle" w="med" len="med"/>
          </a:ln>
        </p:spPr>
        <p:txBody>
          <a:bodyPr/>
          <a:lstStyle/>
          <a:p>
            <a:endParaRPr lang="en-SG"/>
          </a:p>
        </p:txBody>
      </p:sp>
      <p:sp>
        <p:nvSpPr>
          <p:cNvPr id="120850" name="Text Box 48"/>
          <p:cNvSpPr txBox="1">
            <a:spLocks noChangeArrowheads="1"/>
          </p:cNvSpPr>
          <p:nvPr/>
        </p:nvSpPr>
        <p:spPr bwMode="auto">
          <a:xfrm>
            <a:off x="660400" y="3278188"/>
            <a:ext cx="311150" cy="366712"/>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20851" name="Text Box 49"/>
          <p:cNvSpPr txBox="1">
            <a:spLocks noChangeArrowheads="1"/>
          </p:cNvSpPr>
          <p:nvPr/>
        </p:nvSpPr>
        <p:spPr bwMode="auto">
          <a:xfrm>
            <a:off x="3851275" y="4724400"/>
            <a:ext cx="1050288" cy="369332"/>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smtClean="0">
                <a:solidFill>
                  <a:srgbClr val="800000"/>
                </a:solidFill>
              </a:rPr>
              <a:t> </a:t>
            </a:r>
            <a:r>
              <a:rPr lang="en-US" b="1" dirty="0">
                <a:solidFill>
                  <a:srgbClr val="800000"/>
                </a:solidFill>
              </a:rPr>
              <a:t>}</a:t>
            </a:r>
          </a:p>
        </p:txBody>
      </p:sp>
      <p:sp>
        <p:nvSpPr>
          <p:cNvPr id="120852" name="Text Box 50"/>
          <p:cNvSpPr txBox="1">
            <a:spLocks noChangeArrowheads="1"/>
          </p:cNvSpPr>
          <p:nvPr/>
        </p:nvSpPr>
        <p:spPr bwMode="auto">
          <a:xfrm>
            <a:off x="3870325" y="5129213"/>
            <a:ext cx="1063112" cy="369332"/>
          </a:xfrm>
          <a:prstGeom prst="rect">
            <a:avLst/>
          </a:prstGeom>
          <a:noFill/>
          <a:ln w="9525">
            <a:noFill/>
            <a:miter lim="800000"/>
            <a:headEnd/>
            <a:tailEnd/>
          </a:ln>
        </p:spPr>
        <p:txBody>
          <a:bodyPr wrap="none">
            <a:spAutoFit/>
          </a:bodyPr>
          <a:lstStyle/>
          <a:p>
            <a:r>
              <a:rPr lang="en-US" b="1" dirty="0">
                <a:solidFill>
                  <a:srgbClr val="800000"/>
                </a:solidFill>
              </a:rPr>
              <a:t>C = { </a:t>
            </a:r>
            <a:r>
              <a:rPr lang="en-US" b="1" dirty="0" smtClean="0">
                <a:solidFill>
                  <a:srgbClr val="800000"/>
                </a:solidFill>
              </a:rPr>
              <a:t>? </a:t>
            </a:r>
            <a:r>
              <a:rPr lang="en-US" b="1" dirty="0">
                <a:solidFill>
                  <a:srgbClr val="800000"/>
                </a:solidFill>
              </a:rPr>
              <a:t>}</a:t>
            </a:r>
          </a:p>
        </p:txBody>
      </p:sp>
      <p:sp>
        <p:nvSpPr>
          <p:cNvPr id="120853" name="Text Box 51"/>
          <p:cNvSpPr txBox="1">
            <a:spLocks noChangeArrowheads="1"/>
          </p:cNvSpPr>
          <p:nvPr/>
        </p:nvSpPr>
        <p:spPr bwMode="auto">
          <a:xfrm>
            <a:off x="3870325" y="5634038"/>
            <a:ext cx="1063112" cy="369332"/>
          </a:xfrm>
          <a:prstGeom prst="rect">
            <a:avLst/>
          </a:prstGeom>
          <a:noFill/>
          <a:ln w="9525">
            <a:noFill/>
            <a:miter lim="800000"/>
            <a:headEnd/>
            <a:tailEnd/>
          </a:ln>
        </p:spPr>
        <p:txBody>
          <a:bodyPr wrap="none">
            <a:spAutoFit/>
          </a:bodyPr>
          <a:lstStyle/>
          <a:p>
            <a:r>
              <a:rPr lang="en-US" b="1" dirty="0">
                <a:solidFill>
                  <a:srgbClr val="800000"/>
                </a:solidFill>
              </a:rPr>
              <a:t>D = { </a:t>
            </a:r>
            <a:r>
              <a:rPr lang="en-US" b="1" dirty="0" smtClean="0">
                <a:solidFill>
                  <a:srgbClr val="800000"/>
                </a:solidFill>
              </a:rPr>
              <a:t>? </a:t>
            </a:r>
            <a:r>
              <a:rPr lang="en-US" b="1" dirty="0">
                <a:solidFill>
                  <a:srgbClr val="800000"/>
                </a:solidFill>
              </a:rPr>
              <a:t>}</a:t>
            </a:r>
          </a:p>
        </p:txBody>
      </p:sp>
      <p:sp>
        <p:nvSpPr>
          <p:cNvPr id="120854" name="Line 52"/>
          <p:cNvSpPr>
            <a:spLocks noChangeShapeType="1"/>
          </p:cNvSpPr>
          <p:nvPr/>
        </p:nvSpPr>
        <p:spPr bwMode="auto">
          <a:xfrm flipH="1">
            <a:off x="1547813" y="4149725"/>
            <a:ext cx="1152525" cy="0"/>
          </a:xfrm>
          <a:prstGeom prst="line">
            <a:avLst/>
          </a:prstGeom>
          <a:noFill/>
          <a:ln w="9525">
            <a:solidFill>
              <a:srgbClr val="800000"/>
            </a:solidFill>
            <a:round/>
            <a:headEnd/>
            <a:tailEnd type="triangle" w="med" len="med"/>
          </a:ln>
        </p:spPr>
        <p:txBody>
          <a:bodyPr/>
          <a:lstStyle/>
          <a:p>
            <a:endParaRPr lang="en-SG"/>
          </a:p>
        </p:txBody>
      </p:sp>
      <p:sp>
        <p:nvSpPr>
          <p:cNvPr id="120855" name="Line 53"/>
          <p:cNvSpPr>
            <a:spLocks noChangeShapeType="1"/>
          </p:cNvSpPr>
          <p:nvPr/>
        </p:nvSpPr>
        <p:spPr bwMode="auto">
          <a:xfrm flipV="1">
            <a:off x="3203575" y="3068638"/>
            <a:ext cx="288925" cy="792162"/>
          </a:xfrm>
          <a:prstGeom prst="line">
            <a:avLst/>
          </a:prstGeom>
          <a:noFill/>
          <a:ln w="28575">
            <a:solidFill>
              <a:srgbClr val="FF0000"/>
            </a:solidFill>
            <a:round/>
            <a:headEnd/>
            <a:tailEnd type="triangle" w="med" len="med"/>
          </a:ln>
        </p:spPr>
        <p:txBody>
          <a:bodyPr/>
          <a:lstStyle/>
          <a:p>
            <a:endParaRPr lang="en-SG"/>
          </a:p>
        </p:txBody>
      </p:sp>
      <p:sp>
        <p:nvSpPr>
          <p:cNvPr id="120856" name="Text Box 54"/>
          <p:cNvSpPr txBox="1">
            <a:spLocks noChangeArrowheads="1"/>
          </p:cNvSpPr>
          <p:nvPr/>
        </p:nvSpPr>
        <p:spPr bwMode="auto">
          <a:xfrm>
            <a:off x="3419475" y="3278188"/>
            <a:ext cx="311150" cy="366712"/>
          </a:xfrm>
          <a:prstGeom prst="rect">
            <a:avLst/>
          </a:prstGeom>
          <a:noFill/>
          <a:ln w="9525">
            <a:noFill/>
            <a:miter lim="800000"/>
            <a:headEnd/>
            <a:tailEnd/>
          </a:ln>
        </p:spPr>
        <p:txBody>
          <a:bodyPr wrap="none">
            <a:spAutoFit/>
          </a:bodyPr>
          <a:lstStyle/>
          <a:p>
            <a:r>
              <a:rPr lang="en-US" b="1">
                <a:solidFill>
                  <a:srgbClr val="FF0000"/>
                </a:solidFill>
              </a:rPr>
              <a:t>1</a:t>
            </a:r>
          </a:p>
        </p:txBody>
      </p:sp>
      <p:sp>
        <p:nvSpPr>
          <p:cNvPr id="120857" name="Text Box 55"/>
          <p:cNvSpPr txBox="1">
            <a:spLocks noChangeArrowheads="1"/>
          </p:cNvSpPr>
          <p:nvPr/>
        </p:nvSpPr>
        <p:spPr bwMode="auto">
          <a:xfrm>
            <a:off x="2028825" y="3789363"/>
            <a:ext cx="311150" cy="366712"/>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20858" name="Text Box 56"/>
          <p:cNvSpPr txBox="1">
            <a:spLocks noChangeArrowheads="1"/>
          </p:cNvSpPr>
          <p:nvPr/>
        </p:nvSpPr>
        <p:spPr bwMode="auto">
          <a:xfrm>
            <a:off x="0" y="3068638"/>
            <a:ext cx="673100" cy="366712"/>
          </a:xfrm>
          <a:prstGeom prst="rect">
            <a:avLst/>
          </a:prstGeom>
          <a:noFill/>
          <a:ln w="9525">
            <a:noFill/>
            <a:miter lim="800000"/>
            <a:headEnd/>
            <a:tailEnd/>
          </a:ln>
        </p:spPr>
        <p:txBody>
          <a:bodyPr wrap="none">
            <a:spAutoFit/>
          </a:bodyPr>
          <a:lstStyle/>
          <a:p>
            <a:r>
              <a:rPr lang="en-US">
                <a:solidFill>
                  <a:srgbClr val="FF0000"/>
                </a:solidFill>
              </a:rPr>
              <a:t>D= 2</a:t>
            </a:r>
          </a:p>
        </p:txBody>
      </p:sp>
      <p:sp>
        <p:nvSpPr>
          <p:cNvPr id="120859" name="Text Box 57"/>
          <p:cNvSpPr txBox="1">
            <a:spLocks noChangeArrowheads="1"/>
          </p:cNvSpPr>
          <p:nvPr/>
        </p:nvSpPr>
        <p:spPr bwMode="auto">
          <a:xfrm>
            <a:off x="1331913" y="4437063"/>
            <a:ext cx="673100" cy="366712"/>
          </a:xfrm>
          <a:prstGeom prst="rect">
            <a:avLst/>
          </a:prstGeom>
          <a:noFill/>
          <a:ln w="9525">
            <a:noFill/>
            <a:miter lim="800000"/>
            <a:headEnd/>
            <a:tailEnd/>
          </a:ln>
        </p:spPr>
        <p:txBody>
          <a:bodyPr wrap="none">
            <a:spAutoFit/>
          </a:bodyPr>
          <a:lstStyle/>
          <a:p>
            <a:r>
              <a:rPr lang="en-US">
                <a:solidFill>
                  <a:srgbClr val="800000"/>
                </a:solidFill>
              </a:rPr>
              <a:t>D= 5</a:t>
            </a:r>
          </a:p>
        </p:txBody>
      </p:sp>
      <p:sp>
        <p:nvSpPr>
          <p:cNvPr id="120860" name="Text Box 58"/>
          <p:cNvSpPr txBox="1">
            <a:spLocks noChangeArrowheads="1"/>
          </p:cNvSpPr>
          <p:nvPr/>
        </p:nvSpPr>
        <p:spPr bwMode="auto">
          <a:xfrm>
            <a:off x="3348038" y="4221163"/>
            <a:ext cx="673100" cy="366712"/>
          </a:xfrm>
          <a:prstGeom prst="rect">
            <a:avLst/>
          </a:prstGeom>
          <a:noFill/>
          <a:ln w="9525">
            <a:noFill/>
            <a:miter lim="800000"/>
            <a:headEnd/>
            <a:tailEnd/>
          </a:ln>
        </p:spPr>
        <p:txBody>
          <a:bodyPr wrap="none">
            <a:spAutoFit/>
          </a:bodyPr>
          <a:lstStyle/>
          <a:p>
            <a:r>
              <a:rPr lang="en-US">
                <a:solidFill>
                  <a:srgbClr val="FF0000"/>
                </a:solidFill>
              </a:rPr>
              <a:t>D= 3</a:t>
            </a:r>
          </a:p>
        </p:txBody>
      </p:sp>
      <p:sp>
        <p:nvSpPr>
          <p:cNvPr id="120861" name="Text Box 59"/>
          <p:cNvSpPr txBox="1">
            <a:spLocks noChangeArrowheads="1"/>
          </p:cNvSpPr>
          <p:nvPr/>
        </p:nvSpPr>
        <p:spPr bwMode="auto">
          <a:xfrm>
            <a:off x="3995738" y="2924175"/>
            <a:ext cx="673100" cy="366713"/>
          </a:xfrm>
          <a:prstGeom prst="rect">
            <a:avLst/>
          </a:prstGeom>
          <a:noFill/>
          <a:ln w="9525">
            <a:noFill/>
            <a:miter lim="800000"/>
            <a:headEnd/>
            <a:tailEnd/>
          </a:ln>
        </p:spPr>
        <p:txBody>
          <a:bodyPr wrap="none">
            <a:spAutoFit/>
          </a:bodyPr>
          <a:lstStyle/>
          <a:p>
            <a:r>
              <a:rPr lang="en-US">
                <a:solidFill>
                  <a:srgbClr val="FF0000"/>
                </a:solidFill>
              </a:rPr>
              <a:t>D= 4</a:t>
            </a:r>
          </a:p>
        </p:txBody>
      </p:sp>
      <p:sp>
        <p:nvSpPr>
          <p:cNvPr id="120862" name="AutoShape 60"/>
          <p:cNvSpPr>
            <a:spLocks noChangeArrowheads="1"/>
          </p:cNvSpPr>
          <p:nvPr/>
        </p:nvSpPr>
        <p:spPr bwMode="auto">
          <a:xfrm>
            <a:off x="2771775" y="5157788"/>
            <a:ext cx="576263" cy="414337"/>
          </a:xfrm>
          <a:prstGeom prst="rightArrow">
            <a:avLst>
              <a:gd name="adj1" fmla="val 50000"/>
              <a:gd name="adj2" fmla="val 34770"/>
            </a:avLst>
          </a:prstGeom>
          <a:solidFill>
            <a:schemeClr val="accent1"/>
          </a:solidFill>
          <a:ln w="9525">
            <a:solidFill>
              <a:schemeClr val="tx1"/>
            </a:solidFill>
            <a:miter lim="800000"/>
            <a:headEnd/>
            <a:tailEnd/>
          </a:ln>
        </p:spPr>
        <p:txBody>
          <a:bodyPr wrap="none" anchor="ctr"/>
          <a:lstStyle/>
          <a:p>
            <a:endParaRPr lang="en-US"/>
          </a:p>
        </p:txBody>
      </p:sp>
      <p:sp>
        <p:nvSpPr>
          <p:cNvPr id="60" name="Text Box 42"/>
          <p:cNvSpPr txBox="1">
            <a:spLocks noChangeArrowheads="1"/>
          </p:cNvSpPr>
          <p:nvPr/>
        </p:nvSpPr>
        <p:spPr bwMode="auto">
          <a:xfrm>
            <a:off x="379394" y="5530850"/>
            <a:ext cx="1819729" cy="369332"/>
          </a:xfrm>
          <a:prstGeom prst="rect">
            <a:avLst/>
          </a:prstGeom>
          <a:noFill/>
          <a:ln w="9525">
            <a:noFill/>
            <a:miter lim="800000"/>
            <a:headEnd/>
            <a:tailEnd/>
          </a:ln>
        </p:spPr>
        <p:txBody>
          <a:bodyPr wrap="none">
            <a:spAutoFit/>
          </a:bodyPr>
          <a:lstStyle/>
          <a:p>
            <a:r>
              <a:rPr lang="en-US" b="1" dirty="0">
                <a:solidFill>
                  <a:srgbClr val="800000"/>
                </a:solidFill>
              </a:rPr>
              <a:t>D = { </a:t>
            </a:r>
            <a:r>
              <a:rPr lang="en-US" b="1" dirty="0" smtClean="0">
                <a:solidFill>
                  <a:srgbClr val="FF0000"/>
                </a:solidFill>
              </a:rPr>
              <a:t>4</a:t>
            </a:r>
            <a:r>
              <a:rPr lang="en-US" b="1" dirty="0" smtClean="0">
                <a:solidFill>
                  <a:srgbClr val="800000"/>
                </a:solidFill>
              </a:rPr>
              <a:t>, </a:t>
            </a:r>
            <a:r>
              <a:rPr lang="en-US" b="1" dirty="0">
                <a:solidFill>
                  <a:srgbClr val="FF0000"/>
                </a:solidFill>
              </a:rPr>
              <a:t>3</a:t>
            </a:r>
            <a:r>
              <a:rPr lang="en-US" b="1" dirty="0">
                <a:solidFill>
                  <a:srgbClr val="800000"/>
                </a:solidFill>
              </a:rPr>
              <a:t>, 5</a:t>
            </a:r>
            <a:r>
              <a:rPr lang="en-US" b="1" dirty="0" smtClean="0">
                <a:solidFill>
                  <a:srgbClr val="800000"/>
                </a:solidFill>
              </a:rPr>
              <a:t>, </a:t>
            </a:r>
            <a:r>
              <a:rPr lang="en-US" b="1" dirty="0">
                <a:solidFill>
                  <a:srgbClr val="FF0000"/>
                </a:solidFill>
              </a:rPr>
              <a:t>2</a:t>
            </a:r>
            <a:r>
              <a:rPr lang="en-US" b="1" dirty="0">
                <a:solidFill>
                  <a:srgbClr val="800000"/>
                </a:solidFill>
              </a:rPr>
              <a:t> }</a:t>
            </a:r>
          </a:p>
        </p:txBody>
      </p:sp>
      <p:sp>
        <p:nvSpPr>
          <p:cNvPr id="61" name="Text Box 78"/>
          <p:cNvSpPr txBox="1">
            <a:spLocks noChangeArrowheads="1"/>
          </p:cNvSpPr>
          <p:nvPr/>
        </p:nvSpPr>
        <p:spPr bwMode="auto">
          <a:xfrm>
            <a:off x="379394" y="4776799"/>
            <a:ext cx="1871025" cy="369332"/>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a:solidFill>
                  <a:srgbClr val="FF0000"/>
                </a:solidFill>
              </a:rPr>
              <a:t>1</a:t>
            </a:r>
            <a:r>
              <a:rPr lang="en-US" b="1" dirty="0">
                <a:solidFill>
                  <a:srgbClr val="800000"/>
                </a:solidFill>
              </a:rPr>
              <a:t> ,</a:t>
            </a:r>
            <a:r>
              <a:rPr lang="en-US" b="1" dirty="0">
                <a:solidFill>
                  <a:srgbClr val="FF0000"/>
                </a:solidFill>
              </a:rPr>
              <a:t> </a:t>
            </a:r>
            <a:r>
              <a:rPr lang="en-US" b="1" dirty="0" smtClean="0">
                <a:solidFill>
                  <a:srgbClr val="FF0000"/>
                </a:solidFill>
              </a:rPr>
              <a:t>5</a:t>
            </a:r>
            <a:r>
              <a:rPr lang="en-US" b="1" dirty="0" smtClean="0">
                <a:solidFill>
                  <a:schemeClr val="accent1">
                    <a:lumMod val="50000"/>
                  </a:schemeClr>
                </a:solidFill>
              </a:rPr>
              <a:t>,</a:t>
            </a:r>
            <a:r>
              <a:rPr lang="en-US" b="1" dirty="0" smtClean="0">
                <a:solidFill>
                  <a:srgbClr val="FF0000"/>
                </a:solidFill>
              </a:rPr>
              <a:t> 3, 2</a:t>
            </a:r>
            <a:r>
              <a:rPr lang="en-US" b="1" dirty="0" smtClean="0">
                <a:solidFill>
                  <a:srgbClr val="800000"/>
                </a:solidFill>
              </a:rPr>
              <a:t> </a:t>
            </a:r>
            <a:r>
              <a:rPr lang="en-US" b="1" dirty="0">
                <a:solidFill>
                  <a:srgbClr val="800000"/>
                </a:solidFill>
              </a:rPr>
              <a:t>}</a:t>
            </a:r>
          </a:p>
        </p:txBody>
      </p:sp>
      <p:sp>
        <p:nvSpPr>
          <p:cNvPr id="62" name="Text Box 79"/>
          <p:cNvSpPr txBox="1">
            <a:spLocks noChangeArrowheads="1"/>
          </p:cNvSpPr>
          <p:nvPr/>
        </p:nvSpPr>
        <p:spPr bwMode="auto">
          <a:xfrm>
            <a:off x="379394" y="5153825"/>
            <a:ext cx="1050288" cy="369332"/>
          </a:xfrm>
          <a:prstGeom prst="rect">
            <a:avLst/>
          </a:prstGeom>
          <a:noFill/>
          <a:ln w="9525">
            <a:noFill/>
            <a:miter lim="800000"/>
            <a:headEnd/>
            <a:tailEnd/>
          </a:ln>
        </p:spPr>
        <p:txBody>
          <a:bodyPr wrap="none">
            <a:spAutoFit/>
          </a:bodyPr>
          <a:lstStyle/>
          <a:p>
            <a:r>
              <a:rPr lang="en-US" b="1" dirty="0">
                <a:solidFill>
                  <a:srgbClr val="800000"/>
                </a:solidFill>
              </a:rPr>
              <a:t>C = { </a:t>
            </a:r>
            <a:r>
              <a:rPr lang="en-US" b="1" dirty="0" smtClean="0">
                <a:solidFill>
                  <a:srgbClr val="800000"/>
                </a:solidFill>
              </a:rPr>
              <a:t>4 </a:t>
            </a:r>
            <a:r>
              <a:rPr lang="en-US" b="1" dirty="0">
                <a:solidFill>
                  <a:srgbClr val="800000"/>
                </a:solidFill>
              </a:rPr>
              <a:t>}</a:t>
            </a:r>
          </a:p>
        </p:txBody>
      </p:sp>
      <p:sp>
        <p:nvSpPr>
          <p:cNvPr id="63" name="Line 52"/>
          <p:cNvSpPr>
            <a:spLocks noChangeShapeType="1"/>
          </p:cNvSpPr>
          <p:nvPr/>
        </p:nvSpPr>
        <p:spPr bwMode="auto">
          <a:xfrm flipH="1">
            <a:off x="1476375" y="2852738"/>
            <a:ext cx="1800225" cy="1081087"/>
          </a:xfrm>
          <a:prstGeom prst="line">
            <a:avLst/>
          </a:prstGeom>
          <a:noFill/>
          <a:ln w="9525">
            <a:solidFill>
              <a:srgbClr val="800000"/>
            </a:solidFill>
            <a:round/>
            <a:headEnd/>
            <a:tailEnd type="triangle" w="med" len="med"/>
          </a:ln>
        </p:spPr>
        <p:txBody>
          <a:bodyPr/>
          <a:lstStyle/>
          <a:p>
            <a:endParaRPr lang="en-SG"/>
          </a:p>
        </p:txBody>
      </p:sp>
      <p:sp>
        <p:nvSpPr>
          <p:cNvPr id="64" name="Text Box 53"/>
          <p:cNvSpPr txBox="1">
            <a:spLocks noChangeArrowheads="1"/>
          </p:cNvSpPr>
          <p:nvPr/>
        </p:nvSpPr>
        <p:spPr bwMode="auto">
          <a:xfrm>
            <a:off x="2051050" y="3068638"/>
            <a:ext cx="311150" cy="366712"/>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3" name="Date Placeholder 2"/>
          <p:cNvSpPr>
            <a:spLocks noGrp="1"/>
          </p:cNvSpPr>
          <p:nvPr>
            <p:ph type="dt" sz="half" idx="10"/>
          </p:nvPr>
        </p:nvSpPr>
        <p:spPr/>
        <p:txBody>
          <a:bodyPr/>
          <a:lstStyle/>
          <a:p>
            <a:fld id="{81567520-8424-4A46-840E-6F18670D01CC}" type="datetime2">
              <a:rPr lang="en-US" smtClean="0"/>
              <a:t>Wednesday, August 5, 2015</a:t>
            </a:fld>
            <a:endParaRPr lang="en-US" dirty="0"/>
          </a:p>
        </p:txBody>
      </p:sp>
      <p:sp>
        <p:nvSpPr>
          <p:cNvPr id="4" name="Footer Placeholder 3"/>
          <p:cNvSpPr>
            <a:spLocks noGrp="1"/>
          </p:cNvSpPr>
          <p:nvPr>
            <p:ph type="ftr" sz="quarter" idx="11"/>
          </p:nvPr>
        </p:nvSpPr>
        <p:spPr/>
        <p:txBody>
          <a:bodyPr/>
          <a:lstStyle/>
          <a:p>
            <a:pPr algn="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33</a:t>
            </a:fld>
            <a:endParaRPr lang="en-US" dirty="0"/>
          </a:p>
        </p:txBody>
      </p:sp>
    </p:spTree>
    <p:extLst>
      <p:ext uri="{BB962C8B-B14F-4D97-AF65-F5344CB8AC3E}">
        <p14:creationId xmlns:p14="http://schemas.microsoft.com/office/powerpoint/2010/main" val="147156505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122882" name="Oval 3"/>
          <p:cNvSpPr>
            <a:spLocks noChangeArrowheads="1"/>
          </p:cNvSpPr>
          <p:nvPr/>
        </p:nvSpPr>
        <p:spPr bwMode="auto">
          <a:xfrm>
            <a:off x="1836738" y="17732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22883" name="Oval 4"/>
          <p:cNvSpPr>
            <a:spLocks noChangeArrowheads="1"/>
          </p:cNvSpPr>
          <p:nvPr/>
        </p:nvSpPr>
        <p:spPr bwMode="auto">
          <a:xfrm>
            <a:off x="3276600"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2</a:t>
            </a:r>
          </a:p>
        </p:txBody>
      </p:sp>
      <p:sp>
        <p:nvSpPr>
          <p:cNvPr id="122884" name="Oval 5"/>
          <p:cNvSpPr>
            <a:spLocks noChangeArrowheads="1"/>
          </p:cNvSpPr>
          <p:nvPr/>
        </p:nvSpPr>
        <p:spPr bwMode="auto">
          <a:xfrm>
            <a:off x="2700338" y="3789363"/>
            <a:ext cx="647700" cy="647700"/>
          </a:xfrm>
          <a:prstGeom prst="ellipse">
            <a:avLst/>
          </a:prstGeom>
          <a:solidFill>
            <a:srgbClr val="FF0000"/>
          </a:solidFill>
          <a:ln w="9525">
            <a:solidFill>
              <a:schemeClr val="tx1"/>
            </a:solidFill>
            <a:round/>
            <a:headEnd/>
            <a:tailEnd/>
          </a:ln>
        </p:spPr>
        <p:txBody>
          <a:bodyPr wrap="none" anchor="ctr"/>
          <a:lstStyle/>
          <a:p>
            <a:pPr algn="ctr"/>
            <a:r>
              <a:rPr lang="en-US" b="1"/>
              <a:t>3</a:t>
            </a:r>
          </a:p>
        </p:txBody>
      </p:sp>
      <p:sp>
        <p:nvSpPr>
          <p:cNvPr id="122885" name="Oval 6"/>
          <p:cNvSpPr>
            <a:spLocks noChangeArrowheads="1"/>
          </p:cNvSpPr>
          <p:nvPr/>
        </p:nvSpPr>
        <p:spPr bwMode="auto">
          <a:xfrm>
            <a:off x="900113" y="3789363"/>
            <a:ext cx="647700" cy="647700"/>
          </a:xfrm>
          <a:prstGeom prst="ellipse">
            <a:avLst/>
          </a:prstGeom>
          <a:solidFill>
            <a:srgbClr val="FF0000"/>
          </a:solidFill>
          <a:ln w="9525">
            <a:solidFill>
              <a:schemeClr val="tx1"/>
            </a:solidFill>
            <a:round/>
            <a:headEnd/>
            <a:tailEnd/>
          </a:ln>
        </p:spPr>
        <p:txBody>
          <a:bodyPr wrap="none" anchor="ctr"/>
          <a:lstStyle/>
          <a:p>
            <a:pPr algn="ctr"/>
            <a:r>
              <a:rPr lang="en-US" b="1"/>
              <a:t>4</a:t>
            </a:r>
          </a:p>
        </p:txBody>
      </p:sp>
      <p:sp>
        <p:nvSpPr>
          <p:cNvPr id="122886" name="Oval 7"/>
          <p:cNvSpPr>
            <a:spLocks noChangeArrowheads="1"/>
          </p:cNvSpPr>
          <p:nvPr/>
        </p:nvSpPr>
        <p:spPr bwMode="auto">
          <a:xfrm>
            <a:off x="396875"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22887" name="Line 9"/>
          <p:cNvSpPr>
            <a:spLocks noChangeShapeType="1"/>
          </p:cNvSpPr>
          <p:nvPr/>
        </p:nvSpPr>
        <p:spPr bwMode="auto">
          <a:xfrm flipH="1">
            <a:off x="971550" y="2205038"/>
            <a:ext cx="865188" cy="431800"/>
          </a:xfrm>
          <a:prstGeom prst="line">
            <a:avLst/>
          </a:prstGeom>
          <a:noFill/>
          <a:ln w="28575">
            <a:solidFill>
              <a:srgbClr val="FF0000"/>
            </a:solidFill>
            <a:round/>
            <a:headEnd/>
            <a:tailEnd type="triangle" w="med" len="med"/>
          </a:ln>
        </p:spPr>
        <p:txBody>
          <a:bodyPr/>
          <a:lstStyle/>
          <a:p>
            <a:endParaRPr lang="en-SG"/>
          </a:p>
        </p:txBody>
      </p:sp>
      <p:sp>
        <p:nvSpPr>
          <p:cNvPr id="122888" name="Line 10"/>
          <p:cNvSpPr>
            <a:spLocks noChangeShapeType="1"/>
          </p:cNvSpPr>
          <p:nvPr/>
        </p:nvSpPr>
        <p:spPr bwMode="auto">
          <a:xfrm>
            <a:off x="2268538" y="2349500"/>
            <a:ext cx="647700" cy="1439863"/>
          </a:xfrm>
          <a:prstGeom prst="line">
            <a:avLst/>
          </a:prstGeom>
          <a:noFill/>
          <a:ln w="28575">
            <a:solidFill>
              <a:srgbClr val="FF0000"/>
            </a:solidFill>
            <a:round/>
            <a:headEnd/>
            <a:tailEnd type="triangle" w="med" len="med"/>
          </a:ln>
        </p:spPr>
        <p:txBody>
          <a:bodyPr/>
          <a:lstStyle/>
          <a:p>
            <a:endParaRPr lang="en-SG"/>
          </a:p>
        </p:txBody>
      </p:sp>
      <p:sp>
        <p:nvSpPr>
          <p:cNvPr id="122889" name="Text Box 12"/>
          <p:cNvSpPr txBox="1">
            <a:spLocks noChangeArrowheads="1"/>
          </p:cNvSpPr>
          <p:nvPr/>
        </p:nvSpPr>
        <p:spPr bwMode="auto">
          <a:xfrm flipH="1">
            <a:off x="2339975" y="2349500"/>
            <a:ext cx="266700" cy="366713"/>
          </a:xfrm>
          <a:prstGeom prst="rect">
            <a:avLst/>
          </a:prstGeom>
          <a:noFill/>
          <a:ln w="9525">
            <a:noFill/>
            <a:miter lim="800000"/>
            <a:headEnd/>
            <a:tailEnd/>
          </a:ln>
        </p:spPr>
        <p:txBody>
          <a:bodyPr>
            <a:spAutoFit/>
          </a:bodyPr>
          <a:lstStyle/>
          <a:p>
            <a:r>
              <a:rPr lang="en-US" b="1">
                <a:solidFill>
                  <a:srgbClr val="FF0000"/>
                </a:solidFill>
              </a:rPr>
              <a:t>3</a:t>
            </a:r>
          </a:p>
        </p:txBody>
      </p:sp>
      <p:sp>
        <p:nvSpPr>
          <p:cNvPr id="122890" name="Text Box 13"/>
          <p:cNvSpPr txBox="1">
            <a:spLocks noChangeArrowheads="1"/>
          </p:cNvSpPr>
          <p:nvPr/>
        </p:nvSpPr>
        <p:spPr bwMode="auto">
          <a:xfrm>
            <a:off x="1189038" y="20621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grpSp>
        <p:nvGrpSpPr>
          <p:cNvPr id="122891" name="Group 14"/>
          <p:cNvGrpSpPr>
            <a:grpSpLocks/>
          </p:cNvGrpSpPr>
          <p:nvPr/>
        </p:nvGrpSpPr>
        <p:grpSpPr bwMode="auto">
          <a:xfrm>
            <a:off x="5076825" y="1557338"/>
            <a:ext cx="3887788" cy="2663825"/>
            <a:chOff x="1565" y="1162"/>
            <a:chExt cx="2449" cy="1678"/>
          </a:xfrm>
        </p:grpSpPr>
        <p:sp>
          <p:nvSpPr>
            <p:cNvPr id="122909" name="Oval 15"/>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22910" name="Oval 1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22911" name="Oval 1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22912" name="Oval 1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22913" name="Oval 1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22914" name="Line 2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22915" name="Line 2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22916" name="Line 2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22917" name="Line 2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22918" name="Line 2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22919" name="Line 2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22920" name="Line 2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22921" name="Line 2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22922" name="Line 2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22923" name="Freeform 2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22924" name="Text Box 3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22925" name="Text Box 3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22926" name="Text Box 3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22927" name="Text Box 3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22928" name="Text Box 3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22929" name="Text Box 3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22930" name="Text Box 3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22931" name="Text Box 3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22932" name="Text Box 3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122933" name="Text Box 3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sp>
        <p:nvSpPr>
          <p:cNvPr id="122895" name="Text Box 45"/>
          <p:cNvSpPr txBox="1">
            <a:spLocks noChangeArrowheads="1"/>
          </p:cNvSpPr>
          <p:nvPr/>
        </p:nvSpPr>
        <p:spPr bwMode="auto">
          <a:xfrm>
            <a:off x="3851275" y="4724400"/>
            <a:ext cx="2127505" cy="369332"/>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a:solidFill>
                  <a:srgbClr val="FF0000"/>
                </a:solidFill>
              </a:rPr>
              <a:t>1</a:t>
            </a:r>
            <a:r>
              <a:rPr lang="en-US" b="1" dirty="0">
                <a:solidFill>
                  <a:srgbClr val="800000"/>
                </a:solidFill>
              </a:rPr>
              <a:t> ,</a:t>
            </a:r>
            <a:r>
              <a:rPr lang="en-US" b="1" dirty="0">
                <a:solidFill>
                  <a:srgbClr val="FF0000"/>
                </a:solidFill>
              </a:rPr>
              <a:t> 5, 3, </a:t>
            </a:r>
            <a:r>
              <a:rPr lang="en-US" b="1" dirty="0" smtClean="0">
                <a:solidFill>
                  <a:srgbClr val="FF0000"/>
                </a:solidFill>
              </a:rPr>
              <a:t>2, 4</a:t>
            </a:r>
            <a:r>
              <a:rPr lang="en-US" b="1" dirty="0" smtClean="0">
                <a:solidFill>
                  <a:srgbClr val="800000"/>
                </a:solidFill>
              </a:rPr>
              <a:t> </a:t>
            </a:r>
            <a:r>
              <a:rPr lang="en-US" b="1" dirty="0">
                <a:solidFill>
                  <a:srgbClr val="800000"/>
                </a:solidFill>
              </a:rPr>
              <a:t>}</a:t>
            </a:r>
          </a:p>
        </p:txBody>
      </p:sp>
      <p:sp>
        <p:nvSpPr>
          <p:cNvPr id="122896" name="Text Box 46"/>
          <p:cNvSpPr txBox="1">
            <a:spLocks noChangeArrowheads="1"/>
          </p:cNvSpPr>
          <p:nvPr/>
        </p:nvSpPr>
        <p:spPr bwMode="auto">
          <a:xfrm>
            <a:off x="3870325" y="5129213"/>
            <a:ext cx="922047" cy="369332"/>
          </a:xfrm>
          <a:prstGeom prst="rect">
            <a:avLst/>
          </a:prstGeom>
          <a:noFill/>
          <a:ln w="9525">
            <a:noFill/>
            <a:miter lim="800000"/>
            <a:headEnd/>
            <a:tailEnd/>
          </a:ln>
        </p:spPr>
        <p:txBody>
          <a:bodyPr wrap="none">
            <a:spAutoFit/>
          </a:bodyPr>
          <a:lstStyle/>
          <a:p>
            <a:r>
              <a:rPr lang="en-US" b="1" dirty="0">
                <a:solidFill>
                  <a:srgbClr val="800000"/>
                </a:solidFill>
              </a:rPr>
              <a:t>C = { </a:t>
            </a:r>
            <a:r>
              <a:rPr lang="en-US" b="1" dirty="0" smtClean="0">
                <a:solidFill>
                  <a:srgbClr val="800000"/>
                </a:solidFill>
              </a:rPr>
              <a:t> </a:t>
            </a:r>
            <a:r>
              <a:rPr lang="en-US" b="1" dirty="0">
                <a:solidFill>
                  <a:srgbClr val="800000"/>
                </a:solidFill>
              </a:rPr>
              <a:t>}</a:t>
            </a:r>
          </a:p>
        </p:txBody>
      </p:sp>
      <p:sp>
        <p:nvSpPr>
          <p:cNvPr id="122897" name="Text Box 47"/>
          <p:cNvSpPr txBox="1">
            <a:spLocks noChangeArrowheads="1"/>
          </p:cNvSpPr>
          <p:nvPr/>
        </p:nvSpPr>
        <p:spPr bwMode="auto">
          <a:xfrm>
            <a:off x="3870325" y="5634038"/>
            <a:ext cx="1803400" cy="366712"/>
          </a:xfrm>
          <a:prstGeom prst="rect">
            <a:avLst/>
          </a:prstGeom>
          <a:noFill/>
          <a:ln w="9525">
            <a:noFill/>
            <a:miter lim="800000"/>
            <a:headEnd/>
            <a:tailEnd/>
          </a:ln>
        </p:spPr>
        <p:txBody>
          <a:bodyPr wrap="none">
            <a:spAutoFit/>
          </a:bodyPr>
          <a:lstStyle/>
          <a:p>
            <a:r>
              <a:rPr lang="en-US" b="1">
                <a:solidFill>
                  <a:srgbClr val="800000"/>
                </a:solidFill>
              </a:rPr>
              <a:t>D = { </a:t>
            </a:r>
            <a:r>
              <a:rPr lang="en-US" b="1">
                <a:solidFill>
                  <a:srgbClr val="FF0000"/>
                </a:solidFill>
              </a:rPr>
              <a:t>4</a:t>
            </a:r>
            <a:r>
              <a:rPr lang="en-US" b="1">
                <a:solidFill>
                  <a:srgbClr val="800000"/>
                </a:solidFill>
              </a:rPr>
              <a:t>, </a:t>
            </a:r>
            <a:r>
              <a:rPr lang="en-US" b="1">
                <a:solidFill>
                  <a:srgbClr val="FF0000"/>
                </a:solidFill>
              </a:rPr>
              <a:t>3</a:t>
            </a:r>
            <a:r>
              <a:rPr lang="en-US" b="1">
                <a:solidFill>
                  <a:srgbClr val="800000"/>
                </a:solidFill>
              </a:rPr>
              <a:t>, </a:t>
            </a:r>
            <a:r>
              <a:rPr lang="en-US" b="1">
                <a:solidFill>
                  <a:srgbClr val="FF0000"/>
                </a:solidFill>
              </a:rPr>
              <a:t>5</a:t>
            </a:r>
            <a:r>
              <a:rPr lang="en-US" b="1">
                <a:solidFill>
                  <a:srgbClr val="800000"/>
                </a:solidFill>
              </a:rPr>
              <a:t>, </a:t>
            </a:r>
            <a:r>
              <a:rPr lang="en-US" b="1">
                <a:solidFill>
                  <a:srgbClr val="FF0000"/>
                </a:solidFill>
              </a:rPr>
              <a:t>2</a:t>
            </a:r>
            <a:r>
              <a:rPr lang="en-US" b="1">
                <a:solidFill>
                  <a:srgbClr val="800000"/>
                </a:solidFill>
              </a:rPr>
              <a:t> }</a:t>
            </a:r>
          </a:p>
        </p:txBody>
      </p:sp>
      <p:sp>
        <p:nvSpPr>
          <p:cNvPr id="122898" name="Line 48"/>
          <p:cNvSpPr>
            <a:spLocks noChangeShapeType="1"/>
          </p:cNvSpPr>
          <p:nvPr/>
        </p:nvSpPr>
        <p:spPr bwMode="auto">
          <a:xfrm flipH="1">
            <a:off x="1547813" y="4149725"/>
            <a:ext cx="1152525" cy="0"/>
          </a:xfrm>
          <a:prstGeom prst="line">
            <a:avLst/>
          </a:prstGeom>
          <a:noFill/>
          <a:ln w="28575">
            <a:solidFill>
              <a:srgbClr val="FF0000"/>
            </a:solidFill>
            <a:round/>
            <a:headEnd/>
            <a:tailEnd type="triangle" w="med" len="med"/>
          </a:ln>
        </p:spPr>
        <p:txBody>
          <a:bodyPr/>
          <a:lstStyle/>
          <a:p>
            <a:endParaRPr lang="en-SG"/>
          </a:p>
        </p:txBody>
      </p:sp>
      <p:sp>
        <p:nvSpPr>
          <p:cNvPr id="122899" name="Line 49"/>
          <p:cNvSpPr>
            <a:spLocks noChangeShapeType="1"/>
          </p:cNvSpPr>
          <p:nvPr/>
        </p:nvSpPr>
        <p:spPr bwMode="auto">
          <a:xfrm flipV="1">
            <a:off x="3203575" y="3068638"/>
            <a:ext cx="288925" cy="792162"/>
          </a:xfrm>
          <a:prstGeom prst="line">
            <a:avLst/>
          </a:prstGeom>
          <a:noFill/>
          <a:ln w="28575">
            <a:solidFill>
              <a:srgbClr val="FF0000"/>
            </a:solidFill>
            <a:round/>
            <a:headEnd/>
            <a:tailEnd type="triangle" w="med" len="med"/>
          </a:ln>
        </p:spPr>
        <p:txBody>
          <a:bodyPr/>
          <a:lstStyle/>
          <a:p>
            <a:endParaRPr lang="en-SG"/>
          </a:p>
        </p:txBody>
      </p:sp>
      <p:sp>
        <p:nvSpPr>
          <p:cNvPr id="122900" name="Text Box 50"/>
          <p:cNvSpPr txBox="1">
            <a:spLocks noChangeArrowheads="1"/>
          </p:cNvSpPr>
          <p:nvPr/>
        </p:nvSpPr>
        <p:spPr bwMode="auto">
          <a:xfrm>
            <a:off x="3419475" y="3278188"/>
            <a:ext cx="311150" cy="366712"/>
          </a:xfrm>
          <a:prstGeom prst="rect">
            <a:avLst/>
          </a:prstGeom>
          <a:noFill/>
          <a:ln w="9525">
            <a:noFill/>
            <a:miter lim="800000"/>
            <a:headEnd/>
            <a:tailEnd/>
          </a:ln>
        </p:spPr>
        <p:txBody>
          <a:bodyPr wrap="none">
            <a:spAutoFit/>
          </a:bodyPr>
          <a:lstStyle/>
          <a:p>
            <a:r>
              <a:rPr lang="en-US" b="1">
                <a:solidFill>
                  <a:srgbClr val="FF0000"/>
                </a:solidFill>
              </a:rPr>
              <a:t>1</a:t>
            </a:r>
          </a:p>
        </p:txBody>
      </p:sp>
      <p:sp>
        <p:nvSpPr>
          <p:cNvPr id="122901" name="Text Box 51"/>
          <p:cNvSpPr txBox="1">
            <a:spLocks noChangeArrowheads="1"/>
          </p:cNvSpPr>
          <p:nvPr/>
        </p:nvSpPr>
        <p:spPr bwMode="auto">
          <a:xfrm>
            <a:off x="2028825" y="37893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sp>
        <p:nvSpPr>
          <p:cNvPr id="122904" name="Text Box 54"/>
          <p:cNvSpPr txBox="1">
            <a:spLocks noChangeArrowheads="1"/>
          </p:cNvSpPr>
          <p:nvPr/>
        </p:nvSpPr>
        <p:spPr bwMode="auto">
          <a:xfrm>
            <a:off x="0" y="3068638"/>
            <a:ext cx="673100" cy="366712"/>
          </a:xfrm>
          <a:prstGeom prst="rect">
            <a:avLst/>
          </a:prstGeom>
          <a:noFill/>
          <a:ln w="9525">
            <a:noFill/>
            <a:miter lim="800000"/>
            <a:headEnd/>
            <a:tailEnd/>
          </a:ln>
        </p:spPr>
        <p:txBody>
          <a:bodyPr wrap="none">
            <a:spAutoFit/>
          </a:bodyPr>
          <a:lstStyle/>
          <a:p>
            <a:r>
              <a:rPr lang="en-US">
                <a:solidFill>
                  <a:srgbClr val="FF0000"/>
                </a:solidFill>
              </a:rPr>
              <a:t>D= 2</a:t>
            </a:r>
          </a:p>
        </p:txBody>
      </p:sp>
      <p:sp>
        <p:nvSpPr>
          <p:cNvPr id="122905" name="Text Box 55"/>
          <p:cNvSpPr txBox="1">
            <a:spLocks noChangeArrowheads="1"/>
          </p:cNvSpPr>
          <p:nvPr/>
        </p:nvSpPr>
        <p:spPr bwMode="auto">
          <a:xfrm>
            <a:off x="1331913" y="4437063"/>
            <a:ext cx="673100" cy="366712"/>
          </a:xfrm>
          <a:prstGeom prst="rect">
            <a:avLst/>
          </a:prstGeom>
          <a:noFill/>
          <a:ln w="9525">
            <a:noFill/>
            <a:miter lim="800000"/>
            <a:headEnd/>
            <a:tailEnd/>
          </a:ln>
        </p:spPr>
        <p:txBody>
          <a:bodyPr wrap="none">
            <a:spAutoFit/>
          </a:bodyPr>
          <a:lstStyle/>
          <a:p>
            <a:r>
              <a:rPr lang="en-US">
                <a:solidFill>
                  <a:srgbClr val="FF0000"/>
                </a:solidFill>
              </a:rPr>
              <a:t>D= 5</a:t>
            </a:r>
          </a:p>
        </p:txBody>
      </p:sp>
      <p:sp>
        <p:nvSpPr>
          <p:cNvPr id="122906" name="Text Box 56"/>
          <p:cNvSpPr txBox="1">
            <a:spLocks noChangeArrowheads="1"/>
          </p:cNvSpPr>
          <p:nvPr/>
        </p:nvSpPr>
        <p:spPr bwMode="auto">
          <a:xfrm>
            <a:off x="3348038" y="4221163"/>
            <a:ext cx="673100" cy="366712"/>
          </a:xfrm>
          <a:prstGeom prst="rect">
            <a:avLst/>
          </a:prstGeom>
          <a:noFill/>
          <a:ln w="9525">
            <a:noFill/>
            <a:miter lim="800000"/>
            <a:headEnd/>
            <a:tailEnd/>
          </a:ln>
        </p:spPr>
        <p:txBody>
          <a:bodyPr wrap="none">
            <a:spAutoFit/>
          </a:bodyPr>
          <a:lstStyle/>
          <a:p>
            <a:r>
              <a:rPr lang="en-US">
                <a:solidFill>
                  <a:srgbClr val="FF0000"/>
                </a:solidFill>
              </a:rPr>
              <a:t>D= 3</a:t>
            </a:r>
          </a:p>
        </p:txBody>
      </p:sp>
      <p:sp>
        <p:nvSpPr>
          <p:cNvPr id="122907" name="Text Box 57"/>
          <p:cNvSpPr txBox="1">
            <a:spLocks noChangeArrowheads="1"/>
          </p:cNvSpPr>
          <p:nvPr/>
        </p:nvSpPr>
        <p:spPr bwMode="auto">
          <a:xfrm>
            <a:off x="3995738" y="2924175"/>
            <a:ext cx="673100" cy="366713"/>
          </a:xfrm>
          <a:prstGeom prst="rect">
            <a:avLst/>
          </a:prstGeom>
          <a:noFill/>
          <a:ln w="9525">
            <a:noFill/>
            <a:miter lim="800000"/>
            <a:headEnd/>
            <a:tailEnd/>
          </a:ln>
        </p:spPr>
        <p:txBody>
          <a:bodyPr wrap="none">
            <a:spAutoFit/>
          </a:bodyPr>
          <a:lstStyle/>
          <a:p>
            <a:r>
              <a:rPr lang="en-US">
                <a:solidFill>
                  <a:srgbClr val="FF0000"/>
                </a:solidFill>
              </a:rPr>
              <a:t>D= 4</a:t>
            </a:r>
          </a:p>
        </p:txBody>
      </p:sp>
      <p:sp>
        <p:nvSpPr>
          <p:cNvPr id="122908" name="AutoShape 58"/>
          <p:cNvSpPr>
            <a:spLocks noChangeArrowheads="1"/>
          </p:cNvSpPr>
          <p:nvPr/>
        </p:nvSpPr>
        <p:spPr bwMode="auto">
          <a:xfrm>
            <a:off x="2771775" y="5157788"/>
            <a:ext cx="576263" cy="414337"/>
          </a:xfrm>
          <a:prstGeom prst="rightArrow">
            <a:avLst>
              <a:gd name="adj1" fmla="val 50000"/>
              <a:gd name="adj2" fmla="val 34770"/>
            </a:avLst>
          </a:prstGeom>
          <a:solidFill>
            <a:schemeClr val="accent1"/>
          </a:solidFill>
          <a:ln w="9525">
            <a:solidFill>
              <a:schemeClr val="tx1"/>
            </a:solidFill>
            <a:miter lim="800000"/>
            <a:headEnd/>
            <a:tailEnd/>
          </a:ln>
        </p:spPr>
        <p:txBody>
          <a:bodyPr wrap="none" anchor="ctr"/>
          <a:lstStyle/>
          <a:p>
            <a:endParaRPr lang="en-US"/>
          </a:p>
        </p:txBody>
      </p:sp>
      <p:sp>
        <p:nvSpPr>
          <p:cNvPr id="55" name="Text Box 42"/>
          <p:cNvSpPr txBox="1">
            <a:spLocks noChangeArrowheads="1"/>
          </p:cNvSpPr>
          <p:nvPr/>
        </p:nvSpPr>
        <p:spPr bwMode="auto">
          <a:xfrm>
            <a:off x="379394" y="5530850"/>
            <a:ext cx="1819729" cy="369332"/>
          </a:xfrm>
          <a:prstGeom prst="rect">
            <a:avLst/>
          </a:prstGeom>
          <a:noFill/>
          <a:ln w="9525">
            <a:noFill/>
            <a:miter lim="800000"/>
            <a:headEnd/>
            <a:tailEnd/>
          </a:ln>
        </p:spPr>
        <p:txBody>
          <a:bodyPr wrap="none">
            <a:spAutoFit/>
          </a:bodyPr>
          <a:lstStyle/>
          <a:p>
            <a:r>
              <a:rPr lang="en-US" b="1" dirty="0">
                <a:solidFill>
                  <a:srgbClr val="800000"/>
                </a:solidFill>
              </a:rPr>
              <a:t>D = { </a:t>
            </a:r>
            <a:r>
              <a:rPr lang="en-US" b="1" dirty="0" smtClean="0">
                <a:solidFill>
                  <a:srgbClr val="FF0000"/>
                </a:solidFill>
              </a:rPr>
              <a:t>4</a:t>
            </a:r>
            <a:r>
              <a:rPr lang="en-US" b="1" dirty="0" smtClean="0">
                <a:solidFill>
                  <a:schemeClr val="accent1">
                    <a:lumMod val="50000"/>
                  </a:schemeClr>
                </a:solidFill>
              </a:rPr>
              <a:t>,</a:t>
            </a:r>
            <a:r>
              <a:rPr lang="en-US" b="1" dirty="0" smtClean="0">
                <a:solidFill>
                  <a:srgbClr val="800000"/>
                </a:solidFill>
              </a:rPr>
              <a:t> </a:t>
            </a:r>
            <a:r>
              <a:rPr lang="en-US" b="1" dirty="0">
                <a:solidFill>
                  <a:srgbClr val="FF0000"/>
                </a:solidFill>
              </a:rPr>
              <a:t>3</a:t>
            </a:r>
            <a:r>
              <a:rPr lang="en-US" b="1" dirty="0">
                <a:solidFill>
                  <a:srgbClr val="800000"/>
                </a:solidFill>
              </a:rPr>
              <a:t>, 5</a:t>
            </a:r>
            <a:r>
              <a:rPr lang="en-US" b="1" dirty="0" smtClean="0">
                <a:solidFill>
                  <a:srgbClr val="800000"/>
                </a:solidFill>
              </a:rPr>
              <a:t>, </a:t>
            </a:r>
            <a:r>
              <a:rPr lang="en-US" b="1" dirty="0">
                <a:solidFill>
                  <a:srgbClr val="FF0000"/>
                </a:solidFill>
              </a:rPr>
              <a:t>2</a:t>
            </a:r>
            <a:r>
              <a:rPr lang="en-US" b="1" dirty="0">
                <a:solidFill>
                  <a:srgbClr val="800000"/>
                </a:solidFill>
              </a:rPr>
              <a:t> }</a:t>
            </a:r>
          </a:p>
        </p:txBody>
      </p:sp>
      <p:sp>
        <p:nvSpPr>
          <p:cNvPr id="56" name="Text Box 78"/>
          <p:cNvSpPr txBox="1">
            <a:spLocks noChangeArrowheads="1"/>
          </p:cNvSpPr>
          <p:nvPr/>
        </p:nvSpPr>
        <p:spPr bwMode="auto">
          <a:xfrm>
            <a:off x="379394" y="4776799"/>
            <a:ext cx="1871025" cy="369332"/>
          </a:xfrm>
          <a:prstGeom prst="rect">
            <a:avLst/>
          </a:prstGeom>
          <a:noFill/>
          <a:ln w="9525">
            <a:noFill/>
            <a:miter lim="800000"/>
            <a:headEnd/>
            <a:tailEnd/>
          </a:ln>
        </p:spPr>
        <p:txBody>
          <a:bodyPr wrap="none">
            <a:spAutoFit/>
          </a:bodyPr>
          <a:lstStyle/>
          <a:p>
            <a:r>
              <a:rPr lang="en-US" b="1" dirty="0">
                <a:solidFill>
                  <a:srgbClr val="800000"/>
                </a:solidFill>
              </a:rPr>
              <a:t>S = { </a:t>
            </a:r>
            <a:r>
              <a:rPr lang="en-US" b="1" dirty="0">
                <a:solidFill>
                  <a:srgbClr val="FF0000"/>
                </a:solidFill>
              </a:rPr>
              <a:t>1</a:t>
            </a:r>
            <a:r>
              <a:rPr lang="en-US" b="1" dirty="0">
                <a:solidFill>
                  <a:srgbClr val="800000"/>
                </a:solidFill>
              </a:rPr>
              <a:t> ,</a:t>
            </a:r>
            <a:r>
              <a:rPr lang="en-US" b="1" dirty="0">
                <a:solidFill>
                  <a:srgbClr val="FF0000"/>
                </a:solidFill>
              </a:rPr>
              <a:t> </a:t>
            </a:r>
            <a:r>
              <a:rPr lang="en-US" b="1" dirty="0" smtClean="0">
                <a:solidFill>
                  <a:srgbClr val="FF0000"/>
                </a:solidFill>
              </a:rPr>
              <a:t>5</a:t>
            </a:r>
            <a:r>
              <a:rPr lang="en-US" b="1" dirty="0" smtClean="0">
                <a:solidFill>
                  <a:schemeClr val="accent1">
                    <a:lumMod val="50000"/>
                  </a:schemeClr>
                </a:solidFill>
              </a:rPr>
              <a:t>,</a:t>
            </a:r>
            <a:r>
              <a:rPr lang="en-US" b="1" dirty="0" smtClean="0">
                <a:solidFill>
                  <a:srgbClr val="FF0000"/>
                </a:solidFill>
              </a:rPr>
              <a:t> 3, 2</a:t>
            </a:r>
            <a:r>
              <a:rPr lang="en-US" b="1" dirty="0" smtClean="0">
                <a:solidFill>
                  <a:srgbClr val="800000"/>
                </a:solidFill>
              </a:rPr>
              <a:t> </a:t>
            </a:r>
            <a:r>
              <a:rPr lang="en-US" b="1" dirty="0">
                <a:solidFill>
                  <a:srgbClr val="800000"/>
                </a:solidFill>
              </a:rPr>
              <a:t>}</a:t>
            </a:r>
          </a:p>
        </p:txBody>
      </p:sp>
      <p:sp>
        <p:nvSpPr>
          <p:cNvPr id="57" name="Text Box 79"/>
          <p:cNvSpPr txBox="1">
            <a:spLocks noChangeArrowheads="1"/>
          </p:cNvSpPr>
          <p:nvPr/>
        </p:nvSpPr>
        <p:spPr bwMode="auto">
          <a:xfrm>
            <a:off x="379394" y="5153825"/>
            <a:ext cx="1050288" cy="369332"/>
          </a:xfrm>
          <a:prstGeom prst="rect">
            <a:avLst/>
          </a:prstGeom>
          <a:noFill/>
          <a:ln w="9525">
            <a:noFill/>
            <a:miter lim="800000"/>
            <a:headEnd/>
            <a:tailEnd/>
          </a:ln>
        </p:spPr>
        <p:txBody>
          <a:bodyPr wrap="none">
            <a:spAutoFit/>
          </a:bodyPr>
          <a:lstStyle/>
          <a:p>
            <a:r>
              <a:rPr lang="en-US" b="1" dirty="0">
                <a:solidFill>
                  <a:srgbClr val="800000"/>
                </a:solidFill>
              </a:rPr>
              <a:t>C = { </a:t>
            </a:r>
            <a:r>
              <a:rPr lang="en-US" b="1" dirty="0" smtClean="0">
                <a:solidFill>
                  <a:srgbClr val="800000"/>
                </a:solidFill>
              </a:rPr>
              <a:t>4 </a:t>
            </a:r>
            <a:r>
              <a:rPr lang="en-US" b="1" dirty="0">
                <a:solidFill>
                  <a:srgbClr val="800000"/>
                </a:solidFill>
              </a:rPr>
              <a:t>}</a:t>
            </a:r>
          </a:p>
        </p:txBody>
      </p:sp>
      <p:sp>
        <p:nvSpPr>
          <p:cNvPr id="2" name="Date Placeholder 1"/>
          <p:cNvSpPr>
            <a:spLocks noGrp="1"/>
          </p:cNvSpPr>
          <p:nvPr>
            <p:ph type="dt" sz="half" idx="10"/>
          </p:nvPr>
        </p:nvSpPr>
        <p:spPr/>
        <p:txBody>
          <a:bodyPr/>
          <a:lstStyle/>
          <a:p>
            <a:fld id="{22FBE754-E7B0-444B-BB4B-C38ED8F3B089}"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34</a:t>
            </a:fld>
            <a:endParaRPr lang="en-US" dirty="0"/>
          </a:p>
        </p:txBody>
      </p:sp>
    </p:spTree>
    <p:extLst>
      <p:ext uri="{BB962C8B-B14F-4D97-AF65-F5344CB8AC3E}">
        <p14:creationId xmlns:p14="http://schemas.microsoft.com/office/powerpoint/2010/main" val="86847512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35</a:t>
            </a:fld>
            <a:endParaRPr lang="en-US" dirty="0"/>
          </a:p>
        </p:txBody>
      </p:sp>
      <p:grpSp>
        <p:nvGrpSpPr>
          <p:cNvPr id="32" name="Group 14"/>
          <p:cNvGrpSpPr>
            <a:grpSpLocks/>
          </p:cNvGrpSpPr>
          <p:nvPr/>
        </p:nvGrpSpPr>
        <p:grpSpPr bwMode="auto">
          <a:xfrm>
            <a:off x="357158" y="2336811"/>
            <a:ext cx="3887788" cy="2663825"/>
            <a:chOff x="1565" y="1162"/>
            <a:chExt cx="2449" cy="1678"/>
          </a:xfrm>
        </p:grpSpPr>
        <p:sp>
          <p:nvSpPr>
            <p:cNvPr id="33" name="Oval 15"/>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34" name="Oval 1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35" name="Oval 1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36" name="Oval 1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37" name="Oval 1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38" name="Line 2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39" name="Line 2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40" name="Line 2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41" name="Line 2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42" name="Line 2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43" name="Line 2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44" name="Line 2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45" name="Line 2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46" name="Line 2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47" name="Freeform 2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48" name="Text Box 3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49" name="Text Box 3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50" name="Text Box 3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51" name="Text Box 3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52" name="Text Box 3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53" name="Text Box 3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54" name="Text Box 3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55" name="Text Box 3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56" name="Text Box 3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57" name="Text Box 3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graphicFrame>
        <p:nvGraphicFramePr>
          <p:cNvPr id="58" name="Table 57"/>
          <p:cNvGraphicFramePr>
            <a:graphicFrameLocks noGrp="1"/>
          </p:cNvGraphicFramePr>
          <p:nvPr/>
        </p:nvGraphicFramePr>
        <p:xfrm>
          <a:off x="4572000" y="1928802"/>
          <a:ext cx="3960000" cy="3959990"/>
        </p:xfrm>
        <a:graphic>
          <a:graphicData uri="http://schemas.openxmlformats.org/drawingml/2006/table">
            <a:tbl>
              <a:tblPr firstRow="1" bandRow="1">
                <a:tableStyleId>{5C22544A-7EE6-4342-B048-85BDC9FD1C3A}</a:tableStyleId>
              </a:tblPr>
              <a:tblGrid>
                <a:gridCol w="1071570"/>
                <a:gridCol w="571504"/>
                <a:gridCol w="571504"/>
                <a:gridCol w="571504"/>
                <a:gridCol w="571504"/>
                <a:gridCol w="602414"/>
              </a:tblGrid>
              <a:tr h="709890">
                <a:tc>
                  <a:txBody>
                    <a:bodyPr/>
                    <a:lstStyle/>
                    <a:p>
                      <a:pPr algn="r"/>
                      <a:r>
                        <a:rPr lang="en-US" sz="18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1800" b="0" dirty="0" smtClean="0">
                          <a:solidFill>
                            <a:srgbClr val="C00000"/>
                          </a:solidFill>
                        </a:rPr>
                        <a:t>1</a:t>
                      </a:r>
                      <a:endParaRPr lang="en-SG" sz="1800" b="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b="0" dirty="0" smtClean="0">
                          <a:solidFill>
                            <a:srgbClr val="C00000"/>
                          </a:solidFill>
                        </a:rPr>
                        <a:t>2</a:t>
                      </a:r>
                      <a:endParaRPr lang="en-SG" sz="1800" b="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b="0" dirty="0" smtClean="0">
                          <a:solidFill>
                            <a:srgbClr val="C00000"/>
                          </a:solidFill>
                        </a:rPr>
                        <a:t>3</a:t>
                      </a:r>
                      <a:endParaRPr lang="en-SG" sz="1800" b="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b="0" dirty="0" smtClean="0">
                          <a:solidFill>
                            <a:srgbClr val="C00000"/>
                          </a:solidFill>
                        </a:rPr>
                        <a:t>4</a:t>
                      </a:r>
                      <a:endParaRPr lang="en-SG" sz="1800" b="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b="0" dirty="0" smtClean="0">
                          <a:solidFill>
                            <a:srgbClr val="C00000"/>
                          </a:solidFill>
                        </a:rPr>
                        <a:t>5</a:t>
                      </a:r>
                      <a:endParaRPr lang="en-SG" sz="1800" b="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650020">
                <a:tc>
                  <a:txBody>
                    <a:bodyPr/>
                    <a:lstStyle/>
                    <a:p>
                      <a:pPr algn="ctr"/>
                      <a:r>
                        <a:rPr lang="en-US" sz="1800" dirty="0" smtClean="0">
                          <a:solidFill>
                            <a:srgbClr val="C00000"/>
                          </a:solidFill>
                        </a:rPr>
                        <a:t>1</a:t>
                      </a:r>
                      <a:endParaRPr lang="en-SG" sz="180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SG" sz="2800" dirty="0" smtClean="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SG" sz="2800" dirty="0" smtClean="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650020">
                <a:tc>
                  <a:txBody>
                    <a:bodyPr/>
                    <a:lstStyle/>
                    <a:p>
                      <a:pPr algn="ctr"/>
                      <a:r>
                        <a:rPr lang="en-US" sz="1800" dirty="0" smtClean="0">
                          <a:solidFill>
                            <a:srgbClr val="C00000"/>
                          </a:solidFill>
                        </a:rPr>
                        <a:t>2</a:t>
                      </a:r>
                      <a:endParaRPr lang="en-SG" sz="180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800" dirty="0">
                        <a:solidFill>
                          <a:schemeClr val="accent6">
                            <a:lumMod val="50000"/>
                          </a:schemeClr>
                        </a:solidFill>
                        <a:effectLst/>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650020">
                <a:tc>
                  <a:txBody>
                    <a:bodyPr/>
                    <a:lstStyle/>
                    <a:p>
                      <a:pPr algn="ctr"/>
                      <a:r>
                        <a:rPr lang="en-US" sz="1800" dirty="0" smtClean="0">
                          <a:solidFill>
                            <a:srgbClr val="C00000"/>
                          </a:solidFill>
                        </a:rPr>
                        <a:t>3</a:t>
                      </a:r>
                      <a:endParaRPr lang="en-SG" sz="180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650020">
                <a:tc>
                  <a:txBody>
                    <a:bodyPr/>
                    <a:lstStyle/>
                    <a:p>
                      <a:pPr algn="ctr"/>
                      <a:r>
                        <a:rPr lang="en-US" sz="1800" dirty="0" smtClean="0">
                          <a:solidFill>
                            <a:srgbClr val="C00000"/>
                          </a:solidFill>
                        </a:rPr>
                        <a:t>4</a:t>
                      </a:r>
                      <a:endParaRPr lang="en-SG" sz="180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650020">
                <a:tc>
                  <a:txBody>
                    <a:bodyPr/>
                    <a:lstStyle/>
                    <a:p>
                      <a:pPr algn="ctr"/>
                      <a:r>
                        <a:rPr lang="en-US" sz="1800" dirty="0" smtClean="0">
                          <a:solidFill>
                            <a:srgbClr val="C00000"/>
                          </a:solidFill>
                        </a:rPr>
                        <a:t>5</a:t>
                      </a:r>
                      <a:endParaRPr lang="en-SG" sz="180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bl>
          </a:graphicData>
        </a:graphic>
      </p:graphicFrame>
      <p:sp>
        <p:nvSpPr>
          <p:cNvPr id="2" name="Date Placeholder 1"/>
          <p:cNvSpPr>
            <a:spLocks noGrp="1"/>
          </p:cNvSpPr>
          <p:nvPr>
            <p:ph type="dt" sz="half" idx="10"/>
          </p:nvPr>
        </p:nvSpPr>
        <p:spPr/>
        <p:txBody>
          <a:bodyPr/>
          <a:lstStyle/>
          <a:p>
            <a:fld id="{1B52813D-F2B5-3C44-9CDA-E8FA7CC02A5E}" type="datetime2">
              <a:rPr lang="en-US" smtClean="0"/>
              <a:t>Wednesday, August 5, 2015</a:t>
            </a:fld>
            <a:endParaRPr lang="en-US" dirty="0"/>
          </a:p>
        </p:txBody>
      </p:sp>
    </p:spTree>
    <p:extLst>
      <p:ext uri="{BB962C8B-B14F-4D97-AF65-F5344CB8AC3E}">
        <p14:creationId xmlns:p14="http://schemas.microsoft.com/office/powerpoint/2010/main" val="189493569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36</a:t>
            </a:fld>
            <a:endParaRPr lang="en-US" dirty="0"/>
          </a:p>
        </p:txBody>
      </p:sp>
      <p:grpSp>
        <p:nvGrpSpPr>
          <p:cNvPr id="2" name="Group 14"/>
          <p:cNvGrpSpPr>
            <a:grpSpLocks/>
          </p:cNvGrpSpPr>
          <p:nvPr/>
        </p:nvGrpSpPr>
        <p:grpSpPr bwMode="auto">
          <a:xfrm>
            <a:off x="357158" y="2336811"/>
            <a:ext cx="3887788" cy="2663825"/>
            <a:chOff x="1565" y="1162"/>
            <a:chExt cx="2449" cy="1678"/>
          </a:xfrm>
        </p:grpSpPr>
        <p:sp>
          <p:nvSpPr>
            <p:cNvPr id="33" name="Oval 15"/>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34" name="Oval 1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35" name="Oval 1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36" name="Oval 1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37" name="Oval 1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38" name="Line 2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39" name="Line 2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40" name="Line 2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41" name="Line 2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42" name="Line 2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43" name="Line 2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44" name="Line 2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45" name="Line 2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46" name="Line 2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47" name="Freeform 2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48" name="Text Box 3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49" name="Text Box 3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50" name="Text Box 3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51" name="Text Box 3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52" name="Text Box 3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53" name="Text Box 3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54" name="Text Box 3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55" name="Text Box 3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56" name="Text Box 3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57" name="Text Box 3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graphicFrame>
        <p:nvGraphicFramePr>
          <p:cNvPr id="58" name="Table 57"/>
          <p:cNvGraphicFramePr>
            <a:graphicFrameLocks noGrp="1"/>
          </p:cNvGraphicFramePr>
          <p:nvPr/>
        </p:nvGraphicFramePr>
        <p:xfrm>
          <a:off x="4572000" y="1928802"/>
          <a:ext cx="3960000" cy="3959990"/>
        </p:xfrm>
        <a:graphic>
          <a:graphicData uri="http://schemas.openxmlformats.org/drawingml/2006/table">
            <a:tbl>
              <a:tblPr firstRow="1" bandRow="1">
                <a:tableStyleId>{5C22544A-7EE6-4342-B048-85BDC9FD1C3A}</a:tableStyleId>
              </a:tblPr>
              <a:tblGrid>
                <a:gridCol w="1071570"/>
                <a:gridCol w="571504"/>
                <a:gridCol w="571504"/>
                <a:gridCol w="571504"/>
                <a:gridCol w="571504"/>
                <a:gridCol w="602414"/>
              </a:tblGrid>
              <a:tr h="709890">
                <a:tc>
                  <a:txBody>
                    <a:bodyPr/>
                    <a:lstStyle/>
                    <a:p>
                      <a:pPr algn="r"/>
                      <a:r>
                        <a:rPr lang="en-US" sz="18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1800" b="0" dirty="0" smtClean="0">
                          <a:solidFill>
                            <a:srgbClr val="C00000"/>
                          </a:solidFill>
                        </a:rPr>
                        <a:t>1</a:t>
                      </a:r>
                      <a:endParaRPr lang="en-SG" sz="1800" b="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b="0" dirty="0" smtClean="0">
                          <a:solidFill>
                            <a:srgbClr val="C00000"/>
                          </a:solidFill>
                        </a:rPr>
                        <a:t>2</a:t>
                      </a:r>
                      <a:endParaRPr lang="en-SG" sz="1800" b="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b="0" dirty="0" smtClean="0">
                          <a:solidFill>
                            <a:srgbClr val="C00000"/>
                          </a:solidFill>
                        </a:rPr>
                        <a:t>3</a:t>
                      </a:r>
                      <a:endParaRPr lang="en-SG" sz="1800" b="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b="0" dirty="0" smtClean="0">
                          <a:solidFill>
                            <a:srgbClr val="C00000"/>
                          </a:solidFill>
                        </a:rPr>
                        <a:t>4</a:t>
                      </a:r>
                      <a:endParaRPr lang="en-SG" sz="1800" b="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b="0" dirty="0" smtClean="0">
                          <a:solidFill>
                            <a:srgbClr val="C00000"/>
                          </a:solidFill>
                        </a:rPr>
                        <a:t>5</a:t>
                      </a:r>
                      <a:endParaRPr lang="en-SG" sz="1800" b="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650020">
                <a:tc>
                  <a:txBody>
                    <a:bodyPr/>
                    <a:lstStyle/>
                    <a:p>
                      <a:pPr algn="ctr"/>
                      <a:r>
                        <a:rPr lang="en-US" sz="1800" dirty="0" smtClean="0">
                          <a:solidFill>
                            <a:srgbClr val="C00000"/>
                          </a:solidFill>
                        </a:rPr>
                        <a:t>1</a:t>
                      </a:r>
                      <a:endParaRPr lang="en-SG" sz="180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800" dirty="0" smtClean="0">
                          <a:solidFill>
                            <a:schemeClr val="accent6">
                              <a:lumMod val="50000"/>
                            </a:schemeClr>
                          </a:solidFill>
                        </a:rPr>
                        <a:t>∞</a:t>
                      </a: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800" dirty="0" smtClean="0">
                          <a:solidFill>
                            <a:schemeClr val="accent6">
                              <a:lumMod val="50000"/>
                            </a:schemeClr>
                          </a:solidFill>
                        </a:rPr>
                        <a:t>∞</a:t>
                      </a: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800" dirty="0" smtClean="0">
                          <a:solidFill>
                            <a:schemeClr val="accent6">
                              <a:lumMod val="50000"/>
                            </a:schemeClr>
                          </a:solidFill>
                        </a:rPr>
                        <a:t>∞</a:t>
                      </a: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800" dirty="0" smtClean="0">
                          <a:solidFill>
                            <a:schemeClr val="accent6">
                              <a:lumMod val="50000"/>
                            </a:schemeClr>
                          </a:solidFill>
                        </a:rPr>
                        <a:t>∞</a:t>
                      </a: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800" dirty="0" smtClean="0">
                          <a:solidFill>
                            <a:schemeClr val="accent6">
                              <a:lumMod val="50000"/>
                            </a:schemeClr>
                          </a:solidFill>
                        </a:rPr>
                        <a:t>∞</a:t>
                      </a: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650020">
                <a:tc>
                  <a:txBody>
                    <a:bodyPr/>
                    <a:lstStyle/>
                    <a:p>
                      <a:pPr algn="ctr"/>
                      <a:r>
                        <a:rPr lang="en-US" sz="1800" dirty="0" smtClean="0">
                          <a:solidFill>
                            <a:srgbClr val="C00000"/>
                          </a:solidFill>
                        </a:rPr>
                        <a:t>2</a:t>
                      </a:r>
                      <a:endParaRPr lang="en-SG" sz="180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dirty="0" smtClean="0">
                          <a:solidFill>
                            <a:schemeClr val="accent6">
                              <a:lumMod val="50000"/>
                            </a:schemeClr>
                          </a:solidFill>
                        </a:rPr>
                        <a:t>5</a:t>
                      </a: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800" dirty="0" smtClean="0">
                          <a:solidFill>
                            <a:schemeClr val="accent6">
                              <a:lumMod val="50000"/>
                            </a:schemeClr>
                          </a:solidFill>
                          <a:effectLst/>
                        </a:rPr>
                        <a:t>∞</a:t>
                      </a:r>
                      <a:endParaRPr lang="en-SG" sz="2800" dirty="0">
                        <a:solidFill>
                          <a:schemeClr val="accent6">
                            <a:lumMod val="50000"/>
                          </a:schemeClr>
                        </a:solidFill>
                        <a:effectLst/>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dirty="0" smtClean="0">
                          <a:solidFill>
                            <a:schemeClr val="accent6">
                              <a:lumMod val="50000"/>
                            </a:schemeClr>
                          </a:solidFill>
                        </a:rPr>
                        <a:t>1</a:t>
                      </a: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800" dirty="0" smtClean="0">
                          <a:solidFill>
                            <a:schemeClr val="accent6">
                              <a:lumMod val="50000"/>
                            </a:schemeClr>
                          </a:solidFill>
                        </a:rPr>
                        <a:t>∞</a:t>
                      </a: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dirty="0" smtClean="0">
                          <a:solidFill>
                            <a:schemeClr val="accent6">
                              <a:lumMod val="50000"/>
                            </a:schemeClr>
                          </a:solidFill>
                        </a:rPr>
                        <a:t>6</a:t>
                      </a: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650020">
                <a:tc>
                  <a:txBody>
                    <a:bodyPr/>
                    <a:lstStyle/>
                    <a:p>
                      <a:pPr algn="ctr"/>
                      <a:r>
                        <a:rPr lang="en-US" sz="1800" dirty="0" smtClean="0">
                          <a:solidFill>
                            <a:srgbClr val="C00000"/>
                          </a:solidFill>
                        </a:rPr>
                        <a:t>3</a:t>
                      </a:r>
                      <a:endParaRPr lang="en-SG" sz="180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dirty="0" smtClean="0">
                          <a:solidFill>
                            <a:schemeClr val="accent6">
                              <a:lumMod val="50000"/>
                            </a:schemeClr>
                          </a:solidFill>
                        </a:rPr>
                        <a:t>3</a:t>
                      </a: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dirty="0" smtClean="0">
                          <a:solidFill>
                            <a:schemeClr val="accent6">
                              <a:lumMod val="50000"/>
                            </a:schemeClr>
                          </a:solidFill>
                        </a:rPr>
                        <a:t>2</a:t>
                      </a: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800" dirty="0" smtClean="0">
                          <a:solidFill>
                            <a:schemeClr val="accent6">
                              <a:lumMod val="50000"/>
                            </a:schemeClr>
                          </a:solidFill>
                        </a:rPr>
                        <a:t>∞</a:t>
                      </a: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800" dirty="0" smtClean="0">
                          <a:solidFill>
                            <a:schemeClr val="accent6">
                              <a:lumMod val="50000"/>
                            </a:schemeClr>
                          </a:solidFill>
                        </a:rPr>
                        <a:t>∞</a:t>
                      </a: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dirty="0" smtClean="0">
                          <a:solidFill>
                            <a:schemeClr val="accent6">
                              <a:lumMod val="50000"/>
                            </a:schemeClr>
                          </a:solidFill>
                        </a:rPr>
                        <a:t>10</a:t>
                      </a: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650020">
                <a:tc>
                  <a:txBody>
                    <a:bodyPr/>
                    <a:lstStyle/>
                    <a:p>
                      <a:pPr algn="ctr"/>
                      <a:r>
                        <a:rPr lang="en-US" sz="1800" dirty="0" smtClean="0">
                          <a:solidFill>
                            <a:srgbClr val="C00000"/>
                          </a:solidFill>
                        </a:rPr>
                        <a:t>4</a:t>
                      </a:r>
                      <a:endParaRPr lang="en-SG" sz="180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800" dirty="0" smtClean="0">
                          <a:solidFill>
                            <a:schemeClr val="accent6">
                              <a:lumMod val="50000"/>
                            </a:schemeClr>
                          </a:solidFill>
                        </a:rPr>
                        <a:t>∞</a:t>
                      </a: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dirty="0" smtClean="0">
                          <a:solidFill>
                            <a:schemeClr val="accent6">
                              <a:lumMod val="50000"/>
                            </a:schemeClr>
                          </a:solidFill>
                        </a:rPr>
                        <a:t>6</a:t>
                      </a: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dirty="0" smtClean="0">
                          <a:solidFill>
                            <a:schemeClr val="accent6">
                              <a:lumMod val="50000"/>
                            </a:schemeClr>
                          </a:solidFill>
                        </a:rPr>
                        <a:t>2</a:t>
                      </a: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800" dirty="0" smtClean="0">
                          <a:solidFill>
                            <a:schemeClr val="accent6">
                              <a:lumMod val="50000"/>
                            </a:schemeClr>
                          </a:solidFill>
                        </a:rPr>
                        <a:t>∞</a:t>
                      </a: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dirty="0" smtClean="0">
                          <a:solidFill>
                            <a:schemeClr val="accent6">
                              <a:lumMod val="50000"/>
                            </a:schemeClr>
                          </a:solidFill>
                        </a:rPr>
                        <a:t>4</a:t>
                      </a: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650020">
                <a:tc>
                  <a:txBody>
                    <a:bodyPr/>
                    <a:lstStyle/>
                    <a:p>
                      <a:pPr algn="ctr"/>
                      <a:r>
                        <a:rPr lang="en-US" sz="1800" dirty="0" smtClean="0">
                          <a:solidFill>
                            <a:srgbClr val="C00000"/>
                          </a:solidFill>
                        </a:rPr>
                        <a:t>5</a:t>
                      </a:r>
                      <a:endParaRPr lang="en-SG" sz="1800" dirty="0">
                        <a:solidFill>
                          <a:srgbClr val="C00000"/>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1800" dirty="0" smtClean="0">
                          <a:solidFill>
                            <a:schemeClr val="accent6">
                              <a:lumMod val="50000"/>
                            </a:schemeClr>
                          </a:solidFill>
                        </a:rPr>
                        <a:t>2</a:t>
                      </a:r>
                      <a:endParaRPr lang="en-SG" sz="1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800" dirty="0" smtClean="0">
                          <a:solidFill>
                            <a:schemeClr val="accent6">
                              <a:lumMod val="50000"/>
                            </a:schemeClr>
                          </a:solidFill>
                        </a:rPr>
                        <a:t>∞</a:t>
                      </a: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800" dirty="0" smtClean="0">
                          <a:solidFill>
                            <a:schemeClr val="accent6">
                              <a:lumMod val="50000"/>
                            </a:schemeClr>
                          </a:solidFill>
                        </a:rPr>
                        <a:t>∞</a:t>
                      </a: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800" dirty="0" smtClean="0">
                          <a:solidFill>
                            <a:schemeClr val="accent6">
                              <a:lumMod val="50000"/>
                            </a:schemeClr>
                          </a:solidFill>
                        </a:rPr>
                        <a:t>∞</a:t>
                      </a: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800" dirty="0" smtClean="0">
                          <a:solidFill>
                            <a:schemeClr val="accent6">
                              <a:lumMod val="50000"/>
                            </a:schemeClr>
                          </a:solidFill>
                        </a:rPr>
                        <a:t>∞</a:t>
                      </a:r>
                      <a:endParaRPr lang="en-SG" sz="2800" dirty="0">
                        <a:solidFill>
                          <a:schemeClr val="accent6">
                            <a:lumMod val="50000"/>
                          </a:schemeClr>
                        </a:solidFill>
                      </a:endParaRPr>
                    </a:p>
                  </a:txBody>
                  <a:tcPr marL="100580" marR="100580" marT="50290" marB="5029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bl>
          </a:graphicData>
        </a:graphic>
      </p:graphicFrame>
      <p:sp>
        <p:nvSpPr>
          <p:cNvPr id="6" name="Date Placeholder 5"/>
          <p:cNvSpPr>
            <a:spLocks noGrp="1"/>
          </p:cNvSpPr>
          <p:nvPr>
            <p:ph type="dt" sz="half" idx="10"/>
          </p:nvPr>
        </p:nvSpPr>
        <p:spPr/>
        <p:txBody>
          <a:bodyPr/>
          <a:lstStyle/>
          <a:p>
            <a:fld id="{ACF3528D-509A-7346-A3A4-C8A5F33464EF}" type="datetime2">
              <a:rPr lang="en-US" smtClean="0"/>
              <a:t>Wednesday, August 5, 2015</a:t>
            </a:fld>
            <a:endParaRPr lang="en-US" dirty="0"/>
          </a:p>
        </p:txBody>
      </p:sp>
    </p:spTree>
    <p:extLst>
      <p:ext uri="{BB962C8B-B14F-4D97-AF65-F5344CB8AC3E}">
        <p14:creationId xmlns:p14="http://schemas.microsoft.com/office/powerpoint/2010/main" val="139253790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37</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3214678" y="5086191"/>
            <a:ext cx="5429288" cy="1200329"/>
          </a:xfrm>
          <a:prstGeom prst="rect">
            <a:avLst/>
          </a:prstGeom>
          <a:noFill/>
        </p:spPr>
        <p:txBody>
          <a:bodyPr wrap="square" rtlCol="0">
            <a:spAutoFit/>
          </a:bodyPr>
          <a:lstStyle/>
          <a:p>
            <a:r>
              <a:rPr lang="en-US" sz="2400" dirty="0" smtClean="0">
                <a:solidFill>
                  <a:schemeClr val="accent6">
                    <a:lumMod val="50000"/>
                  </a:schemeClr>
                </a:solidFill>
              </a:rPr>
              <a:t>Start from Node 1, complete the set C, S, P, and D. What is the destination node of the shortest path?</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CD36B61D-1832-1C48-8C61-52AEDFA046B4}" type="datetime2">
              <a:rPr lang="en-US" smtClean="0"/>
              <a:t>Wednesday, August 5, 2015</a:t>
            </a:fld>
            <a:endParaRPr lang="en-US" dirty="0"/>
          </a:p>
        </p:txBody>
      </p:sp>
    </p:spTree>
    <p:extLst>
      <p:ext uri="{BB962C8B-B14F-4D97-AF65-F5344CB8AC3E}">
        <p14:creationId xmlns:p14="http://schemas.microsoft.com/office/powerpoint/2010/main" val="95572740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38</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2, 3, 4, 5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2" name="Date Placeholder 1"/>
          <p:cNvSpPr>
            <a:spLocks noGrp="1"/>
          </p:cNvSpPr>
          <p:nvPr>
            <p:ph type="dt" sz="half" idx="10"/>
          </p:nvPr>
        </p:nvSpPr>
        <p:spPr/>
        <p:txBody>
          <a:bodyPr/>
          <a:lstStyle/>
          <a:p>
            <a:fld id="{06216E1B-7EE8-8D49-913F-26320CF0C017}" type="datetime2">
              <a:rPr lang="en-US" smtClean="0"/>
              <a:t>Wednesday, August 5, 2015</a:t>
            </a:fld>
            <a:endParaRPr lang="en-US" dirty="0"/>
          </a:p>
        </p:txBody>
      </p:sp>
    </p:spTree>
    <p:extLst>
      <p:ext uri="{BB962C8B-B14F-4D97-AF65-F5344CB8AC3E}">
        <p14:creationId xmlns:p14="http://schemas.microsoft.com/office/powerpoint/2010/main" val="147827074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39</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rgbClr val="660066"/>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rgbClr val="660066"/>
                          </a:solidFill>
                        </a:rPr>
                        <a:t>5</a:t>
                      </a:r>
                      <a:endParaRPr lang="en-SG" sz="2000" dirty="0">
                        <a:solidFill>
                          <a:srgbClr val="660066"/>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rgbClr val="660066"/>
                          </a:solidFill>
                        </a:rPr>
                        <a:t>3</a:t>
                      </a:r>
                      <a:endParaRPr lang="en-SG" sz="2000" dirty="0">
                        <a:solidFill>
                          <a:srgbClr val="660066"/>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660066"/>
                          </a:solidFill>
                        </a:rPr>
                        <a:t>∞</a:t>
                      </a:r>
                      <a:endParaRPr lang="en-SG" sz="2000" dirty="0">
                        <a:solidFill>
                          <a:srgbClr val="660066"/>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2, 3,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3357554" y="5000636"/>
            <a:ext cx="5429288" cy="1200329"/>
          </a:xfrm>
          <a:prstGeom prst="rect">
            <a:avLst/>
          </a:prstGeom>
          <a:noFill/>
        </p:spPr>
        <p:txBody>
          <a:bodyPr wrap="square" rtlCol="0">
            <a:spAutoFit/>
          </a:bodyPr>
          <a:lstStyle/>
          <a:p>
            <a:r>
              <a:rPr lang="en-US" sz="2400" dirty="0" smtClean="0">
                <a:solidFill>
                  <a:schemeClr val="accent6">
                    <a:lumMod val="50000"/>
                  </a:schemeClr>
                </a:solidFill>
              </a:rPr>
              <a:t>Node 5 is added to set S and removed from set C. What is the updated entries for set D?</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CB34751B-F6C0-294C-B217-743BD09BF05B}" type="datetime2">
              <a:rPr lang="en-US" smtClean="0"/>
              <a:t>Wednesday, August 5, 2015</a:t>
            </a:fld>
            <a:endParaRPr lang="en-US" dirty="0"/>
          </a:p>
        </p:txBody>
      </p:sp>
    </p:spTree>
    <p:extLst>
      <p:ext uri="{BB962C8B-B14F-4D97-AF65-F5344CB8AC3E}">
        <p14:creationId xmlns:p14="http://schemas.microsoft.com/office/powerpoint/2010/main" val="9057987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smtClean="0">
                <a:effectLst>
                  <a:outerShdw blurRad="38100" dist="38100" dir="2700000" algn="tl">
                    <a:srgbClr val="000000"/>
                  </a:outerShdw>
                </a:effectLst>
              </a:rPr>
              <a:t>Greedy Algorithm</a:t>
            </a:r>
          </a:p>
        </p:txBody>
      </p:sp>
      <p:sp>
        <p:nvSpPr>
          <p:cNvPr id="22530" name="Rectangle 3"/>
          <p:cNvSpPr>
            <a:spLocks noGrp="1"/>
          </p:cNvSpPr>
          <p:nvPr>
            <p:ph type="body" idx="1"/>
          </p:nvPr>
        </p:nvSpPr>
        <p:spPr bwMode="auto">
          <a:xfrm>
            <a:off x="457200" y="1600200"/>
            <a:ext cx="8507413" cy="4525963"/>
          </a:xfrm>
        </p:spPr>
        <p:txBody>
          <a:bodyPr wrap="square" lIns="91440" tIns="45720" rIns="91440" bIns="45720" numCol="1" anchor="t" anchorCtr="0" compatLnSpc="1">
            <a:prstTxWarp prst="textNoShape">
              <a:avLst/>
            </a:prstTxWarp>
          </a:bodyPr>
          <a:lstStyle/>
          <a:p>
            <a:pPr eaLnBrk="1" hangingPunct="1">
              <a:lnSpc>
                <a:spcPct val="90000"/>
              </a:lnSpc>
            </a:pPr>
            <a:r>
              <a:rPr lang="en-US" sz="2400" smtClean="0">
                <a:effectLst/>
                <a:latin typeface="Verdana" pitchFamily="34" charset="0"/>
              </a:rPr>
              <a:t>General Characteristics</a:t>
            </a:r>
          </a:p>
          <a:p>
            <a:pPr lvl="1" eaLnBrk="1" hangingPunct="1">
              <a:lnSpc>
                <a:spcPct val="90000"/>
              </a:lnSpc>
              <a:spcBef>
                <a:spcPct val="0"/>
              </a:spcBef>
            </a:pPr>
            <a:r>
              <a:rPr lang="en-US" sz="2100" smtClean="0">
                <a:effectLst/>
                <a:latin typeface="Verdana" pitchFamily="34" charset="0"/>
              </a:rPr>
              <a:t>We start with a set of candidates which have not yet been considered for the solution</a:t>
            </a:r>
          </a:p>
          <a:p>
            <a:pPr lvl="1" eaLnBrk="1" hangingPunct="1">
              <a:lnSpc>
                <a:spcPct val="90000"/>
              </a:lnSpc>
              <a:spcBef>
                <a:spcPct val="0"/>
              </a:spcBef>
            </a:pPr>
            <a:r>
              <a:rPr lang="en-US" sz="2100" smtClean="0">
                <a:effectLst/>
                <a:latin typeface="Verdana" pitchFamily="34" charset="0"/>
              </a:rPr>
              <a:t>As we proceed, we construct two further sets:</a:t>
            </a:r>
          </a:p>
          <a:p>
            <a:pPr lvl="2" eaLnBrk="1" hangingPunct="1">
              <a:lnSpc>
                <a:spcPct val="90000"/>
              </a:lnSpc>
              <a:spcBef>
                <a:spcPct val="0"/>
              </a:spcBef>
            </a:pPr>
            <a:r>
              <a:rPr lang="en-US" sz="2100" smtClean="0">
                <a:effectLst/>
                <a:latin typeface="Verdana" pitchFamily="34" charset="0"/>
              </a:rPr>
              <a:t>Candidates that have been considered and selected</a:t>
            </a:r>
          </a:p>
          <a:p>
            <a:pPr lvl="2" eaLnBrk="1" hangingPunct="1">
              <a:lnSpc>
                <a:spcPct val="90000"/>
              </a:lnSpc>
              <a:spcBef>
                <a:spcPct val="0"/>
              </a:spcBef>
            </a:pPr>
            <a:r>
              <a:rPr lang="en-US" sz="2100" smtClean="0">
                <a:effectLst/>
                <a:latin typeface="Verdana" pitchFamily="34" charset="0"/>
              </a:rPr>
              <a:t>Candidates that have been considered and rejected</a:t>
            </a:r>
          </a:p>
          <a:p>
            <a:pPr lvl="1" eaLnBrk="1" hangingPunct="1">
              <a:lnSpc>
                <a:spcPct val="90000"/>
              </a:lnSpc>
              <a:spcBef>
                <a:spcPct val="0"/>
              </a:spcBef>
            </a:pPr>
            <a:r>
              <a:rPr lang="en-US" sz="2100" smtClean="0">
                <a:effectLst/>
                <a:latin typeface="Verdana" pitchFamily="34" charset="0"/>
              </a:rPr>
              <a:t>At each step we check to see if we have reached a solution</a:t>
            </a:r>
          </a:p>
          <a:p>
            <a:pPr lvl="1" eaLnBrk="1" hangingPunct="1">
              <a:lnSpc>
                <a:spcPct val="90000"/>
              </a:lnSpc>
              <a:spcBef>
                <a:spcPct val="0"/>
              </a:spcBef>
            </a:pPr>
            <a:r>
              <a:rPr lang="en-US" sz="2100" smtClean="0">
                <a:effectLst/>
                <a:latin typeface="Verdana" pitchFamily="34" charset="0"/>
              </a:rPr>
              <a:t>At each step we also check to see if a solution can be reached at all</a:t>
            </a:r>
          </a:p>
          <a:p>
            <a:pPr lvl="1" eaLnBrk="1" hangingPunct="1">
              <a:lnSpc>
                <a:spcPct val="90000"/>
              </a:lnSpc>
              <a:spcBef>
                <a:spcPct val="0"/>
              </a:spcBef>
            </a:pPr>
            <a:r>
              <a:rPr lang="en-US" sz="2100" smtClean="0">
                <a:effectLst/>
                <a:latin typeface="Verdana" pitchFamily="34" charset="0"/>
              </a:rPr>
              <a:t>At each step we select the best acceptable candidate from the unconsidered set and move it into the selected set </a:t>
            </a:r>
          </a:p>
          <a:p>
            <a:pPr lvl="1" eaLnBrk="1" hangingPunct="1">
              <a:lnSpc>
                <a:spcPct val="90000"/>
              </a:lnSpc>
              <a:spcBef>
                <a:spcPct val="0"/>
              </a:spcBef>
            </a:pPr>
            <a:r>
              <a:rPr lang="en-US" sz="2100" smtClean="0">
                <a:effectLst/>
                <a:latin typeface="Verdana" pitchFamily="34" charset="0"/>
              </a:rPr>
              <a:t>We also move any unacceptable candidates into the rejected set</a:t>
            </a:r>
          </a:p>
        </p:txBody>
      </p:sp>
      <p:sp>
        <p:nvSpPr>
          <p:cNvPr id="2" name="Date Placeholder 1"/>
          <p:cNvSpPr>
            <a:spLocks noGrp="1"/>
          </p:cNvSpPr>
          <p:nvPr>
            <p:ph type="dt" sz="half" idx="10"/>
          </p:nvPr>
        </p:nvSpPr>
        <p:spPr/>
        <p:txBody>
          <a:bodyPr/>
          <a:lstStyle/>
          <a:p>
            <a:fld id="{AC912611-C6ED-E142-B92B-83C8FC3D09A5}"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4</a:t>
            </a:fld>
            <a:endParaRPr lang="en-US" dirty="0"/>
          </a:p>
        </p:txBody>
      </p:sp>
    </p:spTree>
    <p:extLst>
      <p:ext uri="{BB962C8B-B14F-4D97-AF65-F5344CB8AC3E}">
        <p14:creationId xmlns:p14="http://schemas.microsoft.com/office/powerpoint/2010/main" val="245598551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40</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003300"/>
                          </a:solidFill>
                        </a:rPr>
                        <a:t>5</a:t>
                      </a:r>
                      <a:endParaRPr lang="en-SG" sz="2000" b="1" dirty="0">
                        <a:solidFill>
                          <a:srgbClr val="0033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1" dirty="0" smtClean="0">
                          <a:solidFill>
                            <a:srgbClr val="003300"/>
                          </a:solidFill>
                        </a:rPr>
                        <a:t>6</a:t>
                      </a:r>
                      <a:endParaRPr lang="en-SG" sz="2000" b="1" dirty="0">
                        <a:solidFill>
                          <a:srgbClr val="0033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2, 3,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3357554" y="5000636"/>
            <a:ext cx="5429288" cy="1200329"/>
          </a:xfrm>
          <a:prstGeom prst="rect">
            <a:avLst/>
          </a:prstGeom>
          <a:noFill/>
        </p:spPr>
        <p:txBody>
          <a:bodyPr wrap="square" rtlCol="0">
            <a:spAutoFit/>
          </a:bodyPr>
          <a:lstStyle/>
          <a:p>
            <a:r>
              <a:rPr lang="en-US" sz="2400" dirty="0" smtClean="0">
                <a:solidFill>
                  <a:schemeClr val="accent6">
                    <a:lumMod val="50000"/>
                  </a:schemeClr>
                </a:solidFill>
              </a:rPr>
              <a:t>Node 5 is added to set S and removed from set C. What is the updated entries for set D?</a:t>
            </a:r>
            <a:endParaRPr lang="en-SG" sz="2400" dirty="0">
              <a:solidFill>
                <a:schemeClr val="accent6">
                  <a:lumMod val="50000"/>
                </a:schemeClr>
              </a:solidFill>
            </a:endParaRPr>
          </a:p>
        </p:txBody>
      </p:sp>
      <p:cxnSp>
        <p:nvCxnSpPr>
          <p:cNvPr id="9" name="Straight Arrow Connector 8"/>
          <p:cNvCxnSpPr/>
          <p:nvPr/>
        </p:nvCxnSpPr>
        <p:spPr>
          <a:xfrm rot="5400000" flipH="1" flipV="1">
            <a:off x="6036479" y="4249743"/>
            <a:ext cx="357190" cy="158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14744" y="4071942"/>
            <a:ext cx="2428892" cy="158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DB47244D-96EE-4048-94D5-E6EE089B8B08}" type="datetime2">
              <a:rPr lang="en-US" smtClean="0"/>
              <a:t>Wednesday, August 5, 2015</a:t>
            </a:fld>
            <a:endParaRPr lang="en-US" dirty="0"/>
          </a:p>
        </p:txBody>
      </p:sp>
    </p:spTree>
    <p:extLst>
      <p:ext uri="{BB962C8B-B14F-4D97-AF65-F5344CB8AC3E}">
        <p14:creationId xmlns:p14="http://schemas.microsoft.com/office/powerpoint/2010/main" val="27301000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41</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5</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0" dirty="0" smtClean="0">
                          <a:solidFill>
                            <a:schemeClr val="accent6">
                              <a:lumMod val="50000"/>
                            </a:schemeClr>
                          </a:solidFill>
                        </a:rPr>
                        <a:t>6</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2, 3,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10" name="TextBox 9"/>
          <p:cNvSpPr txBox="1"/>
          <p:nvPr/>
        </p:nvSpPr>
        <p:spPr>
          <a:xfrm>
            <a:off x="3357554" y="5000636"/>
            <a:ext cx="5429288" cy="830997"/>
          </a:xfrm>
          <a:prstGeom prst="rect">
            <a:avLst/>
          </a:prstGeom>
          <a:noFill/>
        </p:spPr>
        <p:txBody>
          <a:bodyPr wrap="square" rtlCol="0">
            <a:spAutoFit/>
          </a:bodyPr>
          <a:lstStyle/>
          <a:p>
            <a:r>
              <a:rPr lang="en-US" sz="2400" dirty="0" smtClean="0">
                <a:solidFill>
                  <a:schemeClr val="accent6">
                    <a:lumMod val="50000"/>
                  </a:schemeClr>
                </a:solidFill>
              </a:rPr>
              <a:t>What is the destination node of the shortest path from this state?</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AC1F262F-8628-FE45-94BA-649DC2481D4B}" type="datetime2">
              <a:rPr lang="en-US" smtClean="0"/>
              <a:t>Wednesday, August 5, 2015</a:t>
            </a:fld>
            <a:endParaRPr lang="en-US" dirty="0"/>
          </a:p>
        </p:txBody>
      </p:sp>
    </p:spTree>
    <p:extLst>
      <p:ext uri="{BB962C8B-B14F-4D97-AF65-F5344CB8AC3E}">
        <p14:creationId xmlns:p14="http://schemas.microsoft.com/office/powerpoint/2010/main" val="21953198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42</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5</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0" dirty="0" smtClean="0">
                          <a:solidFill>
                            <a:schemeClr val="accent6">
                              <a:lumMod val="50000"/>
                            </a:schemeClr>
                          </a:solidFill>
                        </a:rPr>
                        <a:t>6</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2, 3,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2" name="Date Placeholder 1"/>
          <p:cNvSpPr>
            <a:spLocks noGrp="1"/>
          </p:cNvSpPr>
          <p:nvPr>
            <p:ph type="dt" sz="half" idx="10"/>
          </p:nvPr>
        </p:nvSpPr>
        <p:spPr/>
        <p:txBody>
          <a:bodyPr/>
          <a:lstStyle/>
          <a:p>
            <a:fld id="{2882EC3A-0FCC-DC47-ABEC-9446B638A0D7}" type="datetime2">
              <a:rPr lang="en-US" smtClean="0"/>
              <a:t>Wednesday, August 5, 2015</a:t>
            </a:fld>
            <a:endParaRPr lang="en-US" dirty="0"/>
          </a:p>
        </p:txBody>
      </p:sp>
    </p:spTree>
    <p:extLst>
      <p:ext uri="{BB962C8B-B14F-4D97-AF65-F5344CB8AC3E}">
        <p14:creationId xmlns:p14="http://schemas.microsoft.com/office/powerpoint/2010/main" val="158203097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43</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660066"/>
                          </a:solidFill>
                        </a:rPr>
                        <a:t>∞</a:t>
                      </a:r>
                      <a:endParaRPr lang="en-SG" sz="2000" dirty="0">
                        <a:solidFill>
                          <a:srgbClr val="660066"/>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rgbClr val="660066"/>
                          </a:solidFill>
                        </a:rPr>
                        <a:t>5</a:t>
                      </a:r>
                      <a:endParaRPr lang="en-SG" sz="2000" dirty="0">
                        <a:solidFill>
                          <a:srgbClr val="660066"/>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5</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660066"/>
                          </a:solidFill>
                        </a:rPr>
                        <a:t>6</a:t>
                      </a:r>
                      <a:endParaRPr lang="en-SG" sz="2000" b="0" dirty="0">
                        <a:solidFill>
                          <a:srgbClr val="660066"/>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2,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3357554" y="5000636"/>
            <a:ext cx="5429288" cy="1200329"/>
          </a:xfrm>
          <a:prstGeom prst="rect">
            <a:avLst/>
          </a:prstGeom>
          <a:noFill/>
        </p:spPr>
        <p:txBody>
          <a:bodyPr wrap="square" rtlCol="0">
            <a:spAutoFit/>
          </a:bodyPr>
          <a:lstStyle/>
          <a:p>
            <a:r>
              <a:rPr lang="en-US" sz="2400" dirty="0" smtClean="0">
                <a:solidFill>
                  <a:schemeClr val="accent6">
                    <a:lumMod val="50000"/>
                  </a:schemeClr>
                </a:solidFill>
              </a:rPr>
              <a:t>Node 3 is added to set S and removed from set C. What is the updated entries for set D?</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F8700CE9-66A8-E942-B36A-DB9A842E8EE3}" type="datetime2">
              <a:rPr lang="en-US" smtClean="0"/>
              <a:t>Wednesday, August 5, 2015</a:t>
            </a:fld>
            <a:endParaRPr lang="en-US" dirty="0"/>
          </a:p>
        </p:txBody>
      </p:sp>
    </p:spTree>
    <p:extLst>
      <p:ext uri="{BB962C8B-B14F-4D97-AF65-F5344CB8AC3E}">
        <p14:creationId xmlns:p14="http://schemas.microsoft.com/office/powerpoint/2010/main" val="32693509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44</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5</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0" dirty="0" smtClean="0">
                          <a:solidFill>
                            <a:schemeClr val="accent6">
                              <a:lumMod val="50000"/>
                            </a:schemeClr>
                          </a:solidFill>
                        </a:rPr>
                        <a:t>6</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2,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cxnSp>
        <p:nvCxnSpPr>
          <p:cNvPr id="8" name="Straight Arrow Connector 7"/>
          <p:cNvCxnSpPr/>
          <p:nvPr/>
        </p:nvCxnSpPr>
        <p:spPr>
          <a:xfrm rot="5400000" flipH="1" flipV="1">
            <a:off x="6036479" y="3250405"/>
            <a:ext cx="357190" cy="158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71736" y="3071810"/>
            <a:ext cx="3571900" cy="158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8B293D09-EA02-AD4C-9C16-F5EED686762A}" type="datetime2">
              <a:rPr lang="en-US" smtClean="0"/>
              <a:t>Wednesday, August 5, 2015</a:t>
            </a:fld>
            <a:endParaRPr lang="en-US" dirty="0"/>
          </a:p>
        </p:txBody>
      </p:sp>
    </p:spTree>
    <p:extLst>
      <p:ext uri="{BB962C8B-B14F-4D97-AF65-F5344CB8AC3E}">
        <p14:creationId xmlns:p14="http://schemas.microsoft.com/office/powerpoint/2010/main" val="219239366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45</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0" dirty="0" smtClean="0">
                          <a:solidFill>
                            <a:schemeClr val="accent6">
                              <a:lumMod val="50000"/>
                            </a:schemeClr>
                          </a:solidFill>
                        </a:rPr>
                        <a:t>5</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2,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cxnSp>
        <p:nvCxnSpPr>
          <p:cNvPr id="8" name="Straight Arrow Connector 7"/>
          <p:cNvCxnSpPr/>
          <p:nvPr/>
        </p:nvCxnSpPr>
        <p:spPr>
          <a:xfrm rot="16200000" flipH="1">
            <a:off x="6036479" y="3749678"/>
            <a:ext cx="357190" cy="158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71736" y="4141792"/>
            <a:ext cx="3571900" cy="158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3AB88A0F-C723-3B44-8D26-6F0D26A25216}" type="datetime2">
              <a:rPr lang="en-US" smtClean="0"/>
              <a:t>Wednesday, August 5, 2015</a:t>
            </a:fld>
            <a:endParaRPr lang="en-US" dirty="0"/>
          </a:p>
        </p:txBody>
      </p:sp>
    </p:spTree>
    <p:extLst>
      <p:ext uri="{BB962C8B-B14F-4D97-AF65-F5344CB8AC3E}">
        <p14:creationId xmlns:p14="http://schemas.microsoft.com/office/powerpoint/2010/main" val="357648115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46</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0" dirty="0" smtClean="0">
                          <a:solidFill>
                            <a:schemeClr val="accent6">
                              <a:lumMod val="50000"/>
                            </a:schemeClr>
                          </a:solidFill>
                        </a:rPr>
                        <a:t>5</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2,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9" name="TextBox 8"/>
          <p:cNvSpPr txBox="1"/>
          <p:nvPr/>
        </p:nvSpPr>
        <p:spPr>
          <a:xfrm>
            <a:off x="3357554" y="5000636"/>
            <a:ext cx="5429288" cy="830997"/>
          </a:xfrm>
          <a:prstGeom prst="rect">
            <a:avLst/>
          </a:prstGeom>
          <a:noFill/>
        </p:spPr>
        <p:txBody>
          <a:bodyPr wrap="square" rtlCol="0">
            <a:spAutoFit/>
          </a:bodyPr>
          <a:lstStyle/>
          <a:p>
            <a:r>
              <a:rPr lang="en-US" sz="2400" dirty="0" smtClean="0">
                <a:solidFill>
                  <a:schemeClr val="accent6">
                    <a:lumMod val="50000"/>
                  </a:schemeClr>
                </a:solidFill>
              </a:rPr>
              <a:t>What is the destination node of the shortest path from this state?</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715E6A07-EFCB-294C-BDF5-5899DFDA2816}" type="datetime2">
              <a:rPr lang="en-US" smtClean="0"/>
              <a:t>Wednesday, August 5, 2015</a:t>
            </a:fld>
            <a:endParaRPr lang="en-US" dirty="0"/>
          </a:p>
        </p:txBody>
      </p:sp>
    </p:spTree>
    <p:extLst>
      <p:ext uri="{BB962C8B-B14F-4D97-AF65-F5344CB8AC3E}">
        <p14:creationId xmlns:p14="http://schemas.microsoft.com/office/powerpoint/2010/main" val="6912797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47</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0" dirty="0" smtClean="0">
                          <a:solidFill>
                            <a:schemeClr val="accent6">
                              <a:lumMod val="50000"/>
                            </a:schemeClr>
                          </a:solidFill>
                        </a:rPr>
                        <a:t>5</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2,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2" name="Date Placeholder 1"/>
          <p:cNvSpPr>
            <a:spLocks noGrp="1"/>
          </p:cNvSpPr>
          <p:nvPr>
            <p:ph type="dt" sz="half" idx="10"/>
          </p:nvPr>
        </p:nvSpPr>
        <p:spPr/>
        <p:txBody>
          <a:bodyPr/>
          <a:lstStyle/>
          <a:p>
            <a:fld id="{547B43E4-2EB1-954E-8A19-65EF29ED608B}" type="datetime2">
              <a:rPr lang="en-US" smtClean="0"/>
              <a:t>Wednesday, August 5, 2015</a:t>
            </a:fld>
            <a:endParaRPr lang="en-US" dirty="0"/>
          </a:p>
        </p:txBody>
      </p:sp>
    </p:spTree>
    <p:extLst>
      <p:ext uri="{BB962C8B-B14F-4D97-AF65-F5344CB8AC3E}">
        <p14:creationId xmlns:p14="http://schemas.microsoft.com/office/powerpoint/2010/main" val="46938220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48</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7030A0"/>
                          </a:solidFill>
                        </a:rPr>
                        <a:t>∞</a:t>
                      </a:r>
                      <a:endParaRPr lang="en-SG" sz="200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0" dirty="0" smtClean="0">
                          <a:solidFill>
                            <a:srgbClr val="7030A0"/>
                          </a:solidFill>
                        </a:rPr>
                        <a:t>5</a:t>
                      </a:r>
                      <a:endParaRPr lang="en-SG" sz="2000" b="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2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3357554" y="5000636"/>
            <a:ext cx="5429288" cy="1200329"/>
          </a:xfrm>
          <a:prstGeom prst="rect">
            <a:avLst/>
          </a:prstGeom>
          <a:noFill/>
        </p:spPr>
        <p:txBody>
          <a:bodyPr wrap="square" rtlCol="0">
            <a:spAutoFit/>
          </a:bodyPr>
          <a:lstStyle/>
          <a:p>
            <a:r>
              <a:rPr lang="en-US" sz="2400" dirty="0" smtClean="0">
                <a:solidFill>
                  <a:schemeClr val="accent6">
                    <a:lumMod val="50000"/>
                  </a:schemeClr>
                </a:solidFill>
              </a:rPr>
              <a:t>Node 2 is added to set S and removed from set C. What is the updated entries for set D?</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48E9CC31-9050-7F46-8A81-A922429C84FA}" type="datetime2">
              <a:rPr lang="en-US" smtClean="0"/>
              <a:t>Wednesday, August 5, 2015</a:t>
            </a:fld>
            <a:endParaRPr lang="en-US" dirty="0"/>
          </a:p>
        </p:txBody>
      </p:sp>
    </p:spTree>
    <p:extLst>
      <p:ext uri="{BB962C8B-B14F-4D97-AF65-F5344CB8AC3E}">
        <p14:creationId xmlns:p14="http://schemas.microsoft.com/office/powerpoint/2010/main" val="19208972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49</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7030A0"/>
                          </a:solidFill>
                        </a:rPr>
                        <a:t>∞</a:t>
                      </a:r>
                      <a:endParaRPr lang="en-SG" sz="200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0" dirty="0" smtClean="0">
                          <a:solidFill>
                            <a:srgbClr val="7030A0"/>
                          </a:solidFill>
                        </a:rPr>
                        <a:t>5</a:t>
                      </a:r>
                      <a:endParaRPr lang="en-SG" sz="2000" b="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2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2" name="Date Placeholder 1"/>
          <p:cNvSpPr>
            <a:spLocks noGrp="1"/>
          </p:cNvSpPr>
          <p:nvPr>
            <p:ph type="dt" sz="half" idx="10"/>
          </p:nvPr>
        </p:nvSpPr>
        <p:spPr/>
        <p:txBody>
          <a:bodyPr/>
          <a:lstStyle/>
          <a:p>
            <a:fld id="{E375469F-44C7-2F4C-A745-D981BFF07317}" type="datetime2">
              <a:rPr lang="en-US" smtClean="0"/>
              <a:t>Wednesday, August 5, 2015</a:t>
            </a:fld>
            <a:endParaRPr lang="en-US" dirty="0"/>
          </a:p>
        </p:txBody>
      </p:sp>
    </p:spTree>
    <p:extLst>
      <p:ext uri="{BB962C8B-B14F-4D97-AF65-F5344CB8AC3E}">
        <p14:creationId xmlns:p14="http://schemas.microsoft.com/office/powerpoint/2010/main" val="12824429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cap="none" dirty="0" err="1" smtClean="0">
                <a:solidFill>
                  <a:schemeClr val="bg2">
                    <a:lumMod val="75000"/>
                  </a:schemeClr>
                </a:solidFill>
                <a:latin typeface="Apple Chancery"/>
                <a:cs typeface="Apple Chancery"/>
              </a:rPr>
              <a:t>Dijkstra’s</a:t>
            </a:r>
            <a:r>
              <a:rPr lang="en-US" sz="5400" cap="none" dirty="0" smtClean="0">
                <a:solidFill>
                  <a:schemeClr val="bg2">
                    <a:lumMod val="75000"/>
                  </a:schemeClr>
                </a:solidFill>
                <a:latin typeface="Apple Chancery"/>
                <a:cs typeface="Apple Chancery"/>
              </a:rPr>
              <a:t> Algorithm</a:t>
            </a:r>
            <a:endParaRPr lang="en-US" sz="5400" cap="none" dirty="0">
              <a:solidFill>
                <a:schemeClr val="bg2">
                  <a:lumMod val="75000"/>
                </a:schemeClr>
              </a:solidFill>
              <a:latin typeface="Apple Chancery"/>
              <a:cs typeface="Apple Chancery"/>
            </a:endParaRP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4C104C6E-77E5-5E4D-B7B3-7F3323C723E7}" type="datetime2">
              <a:rPr lang="en-US" smtClean="0"/>
              <a:t>Wednesday, August 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a:t>
            </a:fld>
            <a:endParaRPr lang="en-US" dirty="0"/>
          </a:p>
        </p:txBody>
      </p:sp>
    </p:spTree>
    <p:extLst>
      <p:ext uri="{BB962C8B-B14F-4D97-AF65-F5344CB8AC3E}">
        <p14:creationId xmlns:p14="http://schemas.microsoft.com/office/powerpoint/2010/main" val="311339343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50</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7030A0"/>
                          </a:solidFill>
                        </a:rPr>
                        <a:t>∞</a:t>
                      </a:r>
                      <a:endParaRPr lang="en-SG" sz="200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0" dirty="0" smtClean="0">
                          <a:solidFill>
                            <a:srgbClr val="7030A0"/>
                          </a:solidFill>
                        </a:rPr>
                        <a:t>5</a:t>
                      </a:r>
                      <a:endParaRPr lang="en-SG" sz="2000" b="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2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3357554" y="5000636"/>
            <a:ext cx="5429288" cy="830997"/>
          </a:xfrm>
          <a:prstGeom prst="rect">
            <a:avLst/>
          </a:prstGeom>
          <a:noFill/>
        </p:spPr>
        <p:txBody>
          <a:bodyPr wrap="square" rtlCol="0">
            <a:spAutoFit/>
          </a:bodyPr>
          <a:lstStyle/>
          <a:p>
            <a:r>
              <a:rPr lang="en-US" sz="2400" dirty="0" smtClean="0">
                <a:solidFill>
                  <a:schemeClr val="accent6">
                    <a:lumMod val="50000"/>
                  </a:schemeClr>
                </a:solidFill>
              </a:rPr>
              <a:t>What is the destination node of the shortest path from this state?</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9B6ED8A7-C4F8-1749-85F3-31E79EA51E39}" type="datetime2">
              <a:rPr lang="en-US" smtClean="0"/>
              <a:t>Wednesday, August 5, 2015</a:t>
            </a:fld>
            <a:endParaRPr lang="en-US" dirty="0"/>
          </a:p>
        </p:txBody>
      </p:sp>
    </p:spTree>
    <p:extLst>
      <p:ext uri="{BB962C8B-B14F-4D97-AF65-F5344CB8AC3E}">
        <p14:creationId xmlns:p14="http://schemas.microsoft.com/office/powerpoint/2010/main" val="8100564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51</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7030A0"/>
                          </a:solidFill>
                        </a:rPr>
                        <a:t>∞</a:t>
                      </a:r>
                      <a:endParaRPr lang="en-SG" sz="200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1" dirty="0" smtClean="0">
                          <a:solidFill>
                            <a:srgbClr val="FF0000"/>
                          </a:solidFill>
                        </a:rPr>
                        <a:t>5</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2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2" name="Date Placeholder 1"/>
          <p:cNvSpPr>
            <a:spLocks noGrp="1"/>
          </p:cNvSpPr>
          <p:nvPr>
            <p:ph type="dt" sz="half" idx="10"/>
          </p:nvPr>
        </p:nvSpPr>
        <p:spPr/>
        <p:txBody>
          <a:bodyPr/>
          <a:lstStyle/>
          <a:p>
            <a:fld id="{F6F2BC9B-C4B1-7542-9DEF-DF5D54C1C355}" type="datetime2">
              <a:rPr lang="en-US" smtClean="0"/>
              <a:t>Wednesday, August 5, 2015</a:t>
            </a:fld>
            <a:endParaRPr lang="en-US" dirty="0"/>
          </a:p>
        </p:txBody>
      </p:sp>
    </p:spTree>
    <p:extLst>
      <p:ext uri="{BB962C8B-B14F-4D97-AF65-F5344CB8AC3E}">
        <p14:creationId xmlns:p14="http://schemas.microsoft.com/office/powerpoint/2010/main" val="64230876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52</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7030A0"/>
                          </a:solidFill>
                        </a:rPr>
                        <a:t>∞</a:t>
                      </a:r>
                      <a:endParaRPr lang="en-SG" sz="200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1" dirty="0" smtClean="0">
                          <a:solidFill>
                            <a:srgbClr val="FF0000"/>
                          </a:solidFill>
                        </a:rPr>
                        <a:t>5</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2,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3357554" y="5000636"/>
            <a:ext cx="5429288" cy="830997"/>
          </a:xfrm>
          <a:prstGeom prst="rect">
            <a:avLst/>
          </a:prstGeom>
          <a:noFill/>
        </p:spPr>
        <p:txBody>
          <a:bodyPr wrap="square" rtlCol="0">
            <a:spAutoFit/>
          </a:bodyPr>
          <a:lstStyle/>
          <a:p>
            <a:r>
              <a:rPr lang="en-US" sz="2400" dirty="0" smtClean="0">
                <a:solidFill>
                  <a:schemeClr val="accent6">
                    <a:lumMod val="50000"/>
                  </a:schemeClr>
                </a:solidFill>
              </a:rPr>
              <a:t>Node 4 is added to set S and removed from set C.</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868580F3-C333-2243-8BD1-697728CABB22}" type="datetime2">
              <a:rPr lang="en-US" smtClean="0"/>
              <a:t>Wednesday, August 5, 2015</a:t>
            </a:fld>
            <a:endParaRPr lang="en-US" dirty="0"/>
          </a:p>
        </p:txBody>
      </p:sp>
    </p:spTree>
    <p:extLst>
      <p:ext uri="{BB962C8B-B14F-4D97-AF65-F5344CB8AC3E}">
        <p14:creationId xmlns:p14="http://schemas.microsoft.com/office/powerpoint/2010/main" val="3393370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53</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7030A0"/>
                          </a:solidFill>
                        </a:rPr>
                        <a:t>∞</a:t>
                      </a:r>
                      <a:endParaRPr lang="en-SG" sz="200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1" dirty="0" smtClean="0">
                          <a:solidFill>
                            <a:srgbClr val="FF0000"/>
                          </a:solidFill>
                        </a:rPr>
                        <a:t>5</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2,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3357554" y="5000636"/>
            <a:ext cx="5429288" cy="830997"/>
          </a:xfrm>
          <a:prstGeom prst="rect">
            <a:avLst/>
          </a:prstGeom>
          <a:noFill/>
        </p:spPr>
        <p:txBody>
          <a:bodyPr wrap="square" rtlCol="0">
            <a:spAutoFit/>
          </a:bodyPr>
          <a:lstStyle/>
          <a:p>
            <a:r>
              <a:rPr lang="en-US" sz="2400" dirty="0" smtClean="0">
                <a:solidFill>
                  <a:schemeClr val="accent6">
                    <a:lumMod val="50000"/>
                  </a:schemeClr>
                </a:solidFill>
              </a:rPr>
              <a:t>Shortest path identified. Process completed.</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707013A9-E7D0-444E-B913-2AE4727C92F5}" type="datetime2">
              <a:rPr lang="en-US" smtClean="0"/>
              <a:t>Wednesday, August 5, 2015</a:t>
            </a:fld>
            <a:endParaRPr lang="en-US" dirty="0"/>
          </a:p>
        </p:txBody>
      </p:sp>
    </p:spTree>
    <p:extLst>
      <p:ext uri="{BB962C8B-B14F-4D97-AF65-F5344CB8AC3E}">
        <p14:creationId xmlns:p14="http://schemas.microsoft.com/office/powerpoint/2010/main" val="30685549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54</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7030A0"/>
                          </a:solidFill>
                        </a:rPr>
                        <a:t>∞</a:t>
                      </a:r>
                      <a:endParaRPr lang="en-SG" sz="200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1" dirty="0" smtClean="0">
                          <a:solidFill>
                            <a:srgbClr val="FF0000"/>
                          </a:solidFill>
                        </a:rPr>
                        <a:t>5</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2,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3357554" y="5000636"/>
            <a:ext cx="5429288" cy="461665"/>
          </a:xfrm>
          <a:prstGeom prst="rect">
            <a:avLst/>
          </a:prstGeom>
          <a:noFill/>
        </p:spPr>
        <p:txBody>
          <a:bodyPr wrap="square" rtlCol="0">
            <a:spAutoFit/>
          </a:bodyPr>
          <a:lstStyle/>
          <a:p>
            <a:r>
              <a:rPr lang="en-US" sz="2400" dirty="0" smtClean="0">
                <a:solidFill>
                  <a:schemeClr val="accent6">
                    <a:lumMod val="50000"/>
                  </a:schemeClr>
                </a:solidFill>
              </a:rPr>
              <a:t>What are the respective paths?</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8079F8B9-D3C3-084F-98BF-3D7F31EEDABA}" type="datetime2">
              <a:rPr lang="en-US" smtClean="0"/>
              <a:t>Wednesday, August 5, 2015</a:t>
            </a:fld>
            <a:endParaRPr lang="en-US" dirty="0"/>
          </a:p>
        </p:txBody>
      </p:sp>
    </p:spTree>
    <p:extLst>
      <p:ext uri="{BB962C8B-B14F-4D97-AF65-F5344CB8AC3E}">
        <p14:creationId xmlns:p14="http://schemas.microsoft.com/office/powerpoint/2010/main" val="7864090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55</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7030A0"/>
                          </a:solidFill>
                        </a:rPr>
                        <a:t>∞</a:t>
                      </a:r>
                      <a:endParaRPr lang="en-SG" sz="200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1" dirty="0" smtClean="0">
                          <a:solidFill>
                            <a:srgbClr val="FF0000"/>
                          </a:solidFill>
                        </a:rPr>
                        <a:t>5</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2,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7000892" y="2753021"/>
            <a:ext cx="2071670" cy="461665"/>
          </a:xfrm>
          <a:prstGeom prst="rect">
            <a:avLst/>
          </a:prstGeom>
          <a:noFill/>
        </p:spPr>
        <p:txBody>
          <a:bodyPr wrap="square" rtlCol="0">
            <a:spAutoFit/>
          </a:bodyPr>
          <a:lstStyle/>
          <a:p>
            <a:r>
              <a:rPr lang="en-US" sz="2400" dirty="0" smtClean="0">
                <a:solidFill>
                  <a:schemeClr val="accent6">
                    <a:lumMod val="50000"/>
                  </a:schemeClr>
                </a:solidFill>
              </a:rPr>
              <a:t>1 to 2: ?</a:t>
            </a:r>
            <a:endParaRPr lang="en-SG" sz="2400" dirty="0">
              <a:solidFill>
                <a:schemeClr val="accent6">
                  <a:lumMod val="50000"/>
                </a:schemeClr>
              </a:solidFill>
            </a:endParaRPr>
          </a:p>
        </p:txBody>
      </p:sp>
      <p:sp>
        <p:nvSpPr>
          <p:cNvPr id="8" name="TextBox 7"/>
          <p:cNvSpPr txBox="1"/>
          <p:nvPr/>
        </p:nvSpPr>
        <p:spPr>
          <a:xfrm>
            <a:off x="7000892" y="3253087"/>
            <a:ext cx="2071670" cy="461665"/>
          </a:xfrm>
          <a:prstGeom prst="rect">
            <a:avLst/>
          </a:prstGeom>
          <a:noFill/>
        </p:spPr>
        <p:txBody>
          <a:bodyPr wrap="square" rtlCol="0">
            <a:spAutoFit/>
          </a:bodyPr>
          <a:lstStyle/>
          <a:p>
            <a:r>
              <a:rPr lang="en-US" sz="2400" dirty="0" smtClean="0">
                <a:solidFill>
                  <a:schemeClr val="accent6">
                    <a:lumMod val="50000"/>
                  </a:schemeClr>
                </a:solidFill>
              </a:rPr>
              <a:t>1 to 3: ?</a:t>
            </a:r>
            <a:endParaRPr lang="en-SG" sz="2400" dirty="0">
              <a:solidFill>
                <a:schemeClr val="accent6">
                  <a:lumMod val="50000"/>
                </a:schemeClr>
              </a:solidFill>
            </a:endParaRPr>
          </a:p>
        </p:txBody>
      </p:sp>
      <p:sp>
        <p:nvSpPr>
          <p:cNvPr id="9" name="TextBox 8"/>
          <p:cNvSpPr txBox="1"/>
          <p:nvPr/>
        </p:nvSpPr>
        <p:spPr>
          <a:xfrm>
            <a:off x="7000892" y="3753153"/>
            <a:ext cx="2071670" cy="461665"/>
          </a:xfrm>
          <a:prstGeom prst="rect">
            <a:avLst/>
          </a:prstGeom>
          <a:noFill/>
        </p:spPr>
        <p:txBody>
          <a:bodyPr wrap="square" rtlCol="0">
            <a:spAutoFit/>
          </a:bodyPr>
          <a:lstStyle/>
          <a:p>
            <a:r>
              <a:rPr lang="en-US" sz="2400" dirty="0" smtClean="0">
                <a:solidFill>
                  <a:schemeClr val="accent6">
                    <a:lumMod val="50000"/>
                  </a:schemeClr>
                </a:solidFill>
              </a:rPr>
              <a:t>1 to 4: ?</a:t>
            </a:r>
            <a:endParaRPr lang="en-SG" sz="2400" dirty="0">
              <a:solidFill>
                <a:schemeClr val="accent6">
                  <a:lumMod val="50000"/>
                </a:schemeClr>
              </a:solidFill>
            </a:endParaRPr>
          </a:p>
        </p:txBody>
      </p:sp>
      <p:sp>
        <p:nvSpPr>
          <p:cNvPr id="10" name="TextBox 9"/>
          <p:cNvSpPr txBox="1"/>
          <p:nvPr/>
        </p:nvSpPr>
        <p:spPr>
          <a:xfrm>
            <a:off x="7000892" y="4214818"/>
            <a:ext cx="2071670" cy="461665"/>
          </a:xfrm>
          <a:prstGeom prst="rect">
            <a:avLst/>
          </a:prstGeom>
          <a:noFill/>
        </p:spPr>
        <p:txBody>
          <a:bodyPr wrap="square" rtlCol="0">
            <a:spAutoFit/>
          </a:bodyPr>
          <a:lstStyle/>
          <a:p>
            <a:r>
              <a:rPr lang="en-US" sz="2400" dirty="0" smtClean="0">
                <a:solidFill>
                  <a:schemeClr val="accent6">
                    <a:lumMod val="50000"/>
                  </a:schemeClr>
                </a:solidFill>
              </a:rPr>
              <a:t>1 to 5: ?</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3993843C-344A-5B41-B8B1-9295F52C8EB2}" type="datetime2">
              <a:rPr lang="en-US" smtClean="0"/>
              <a:t>Wednesday, August 5, 2015</a:t>
            </a:fld>
            <a:endParaRPr lang="en-US" dirty="0"/>
          </a:p>
        </p:txBody>
      </p:sp>
    </p:spTree>
    <p:extLst>
      <p:ext uri="{BB962C8B-B14F-4D97-AF65-F5344CB8AC3E}">
        <p14:creationId xmlns:p14="http://schemas.microsoft.com/office/powerpoint/2010/main" val="3935457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to="" calcmode="lin" valueType="num">
                                      <p:cBhvr>
                                        <p:cTn id="10" dur="1" fill="hold"/>
                                        <p:tgtEl>
                                          <p:spTgt spid="8"/>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1" fill="hold"/>
                                        <p:tgtEl>
                                          <p:spTgt spid="9"/>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to="" calcmode="lin" valueType="num">
                                      <p:cBhvr>
                                        <p:cTn id="16"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56</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7030A0"/>
                          </a:solidFill>
                        </a:rPr>
                        <a:t>∞</a:t>
                      </a:r>
                      <a:endParaRPr lang="en-SG" sz="200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1" dirty="0" smtClean="0">
                          <a:solidFill>
                            <a:srgbClr val="FF0000"/>
                          </a:solidFill>
                        </a:rPr>
                        <a:t>5</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2,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7000892" y="2753021"/>
            <a:ext cx="2071670" cy="461665"/>
          </a:xfrm>
          <a:prstGeom prst="rect">
            <a:avLst/>
          </a:prstGeom>
          <a:noFill/>
        </p:spPr>
        <p:txBody>
          <a:bodyPr wrap="square" rtlCol="0">
            <a:spAutoFit/>
          </a:bodyPr>
          <a:lstStyle/>
          <a:p>
            <a:r>
              <a:rPr lang="en-US" sz="2400" dirty="0" smtClean="0">
                <a:solidFill>
                  <a:schemeClr val="accent6">
                    <a:lumMod val="50000"/>
                  </a:schemeClr>
                </a:solidFill>
              </a:rPr>
              <a:t>1 to 2: 1, 3, 2</a:t>
            </a:r>
            <a:endParaRPr lang="en-SG" sz="2400" dirty="0">
              <a:solidFill>
                <a:schemeClr val="accent6">
                  <a:lumMod val="50000"/>
                </a:schemeClr>
              </a:solidFill>
            </a:endParaRPr>
          </a:p>
        </p:txBody>
      </p:sp>
      <p:sp>
        <p:nvSpPr>
          <p:cNvPr id="8" name="TextBox 7"/>
          <p:cNvSpPr txBox="1"/>
          <p:nvPr/>
        </p:nvSpPr>
        <p:spPr>
          <a:xfrm>
            <a:off x="7000892" y="3253087"/>
            <a:ext cx="2071670" cy="461665"/>
          </a:xfrm>
          <a:prstGeom prst="rect">
            <a:avLst/>
          </a:prstGeom>
          <a:noFill/>
        </p:spPr>
        <p:txBody>
          <a:bodyPr wrap="square" rtlCol="0">
            <a:spAutoFit/>
          </a:bodyPr>
          <a:lstStyle/>
          <a:p>
            <a:r>
              <a:rPr lang="en-US" sz="2400" dirty="0" smtClean="0">
                <a:solidFill>
                  <a:schemeClr val="accent6">
                    <a:lumMod val="50000"/>
                  </a:schemeClr>
                </a:solidFill>
              </a:rPr>
              <a:t>1 to 3: ?</a:t>
            </a:r>
            <a:endParaRPr lang="en-SG" sz="2400" dirty="0">
              <a:solidFill>
                <a:schemeClr val="accent6">
                  <a:lumMod val="50000"/>
                </a:schemeClr>
              </a:solidFill>
            </a:endParaRPr>
          </a:p>
        </p:txBody>
      </p:sp>
      <p:sp>
        <p:nvSpPr>
          <p:cNvPr id="9" name="TextBox 8"/>
          <p:cNvSpPr txBox="1"/>
          <p:nvPr/>
        </p:nvSpPr>
        <p:spPr>
          <a:xfrm>
            <a:off x="7000892" y="3753153"/>
            <a:ext cx="2071670" cy="461665"/>
          </a:xfrm>
          <a:prstGeom prst="rect">
            <a:avLst/>
          </a:prstGeom>
          <a:noFill/>
        </p:spPr>
        <p:txBody>
          <a:bodyPr wrap="square" rtlCol="0">
            <a:spAutoFit/>
          </a:bodyPr>
          <a:lstStyle/>
          <a:p>
            <a:r>
              <a:rPr lang="en-US" sz="2400" dirty="0" smtClean="0">
                <a:solidFill>
                  <a:schemeClr val="accent6">
                    <a:lumMod val="50000"/>
                  </a:schemeClr>
                </a:solidFill>
              </a:rPr>
              <a:t>1 to 4: ?</a:t>
            </a:r>
            <a:endParaRPr lang="en-SG" sz="2400" dirty="0">
              <a:solidFill>
                <a:schemeClr val="accent6">
                  <a:lumMod val="50000"/>
                </a:schemeClr>
              </a:solidFill>
            </a:endParaRPr>
          </a:p>
        </p:txBody>
      </p:sp>
      <p:sp>
        <p:nvSpPr>
          <p:cNvPr id="10" name="TextBox 9"/>
          <p:cNvSpPr txBox="1"/>
          <p:nvPr/>
        </p:nvSpPr>
        <p:spPr>
          <a:xfrm>
            <a:off x="7000892" y="4214818"/>
            <a:ext cx="2071670" cy="461665"/>
          </a:xfrm>
          <a:prstGeom prst="rect">
            <a:avLst/>
          </a:prstGeom>
          <a:noFill/>
        </p:spPr>
        <p:txBody>
          <a:bodyPr wrap="square" rtlCol="0">
            <a:spAutoFit/>
          </a:bodyPr>
          <a:lstStyle/>
          <a:p>
            <a:r>
              <a:rPr lang="en-US" sz="2400" dirty="0" smtClean="0">
                <a:solidFill>
                  <a:schemeClr val="accent6">
                    <a:lumMod val="50000"/>
                  </a:schemeClr>
                </a:solidFill>
              </a:rPr>
              <a:t>1 to 5: ?</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94869B42-E484-4C45-A4BE-06D8084CC78C}" type="datetime2">
              <a:rPr lang="en-US" smtClean="0"/>
              <a:t>Wednesday, August 5, 2015</a:t>
            </a:fld>
            <a:endParaRPr lang="en-US" dirty="0"/>
          </a:p>
        </p:txBody>
      </p:sp>
    </p:spTree>
    <p:extLst>
      <p:ext uri="{BB962C8B-B14F-4D97-AF65-F5344CB8AC3E}">
        <p14:creationId xmlns:p14="http://schemas.microsoft.com/office/powerpoint/2010/main" val="8534706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to="" calcmode="lin" valueType="num">
                                      <p:cBhvr>
                                        <p:cTn id="10" dur="1" fill="hold"/>
                                        <p:tgtEl>
                                          <p:spTgt spid="8"/>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1" fill="hold"/>
                                        <p:tgtEl>
                                          <p:spTgt spid="9"/>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to="" calcmode="lin" valueType="num">
                                      <p:cBhvr>
                                        <p:cTn id="16"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57</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7030A0"/>
                          </a:solidFill>
                        </a:rPr>
                        <a:t>∞</a:t>
                      </a:r>
                      <a:endParaRPr lang="en-SG" sz="200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1" dirty="0" smtClean="0">
                          <a:solidFill>
                            <a:srgbClr val="FF0000"/>
                          </a:solidFill>
                        </a:rPr>
                        <a:t>5</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2,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7000892" y="2753021"/>
            <a:ext cx="2071670" cy="461665"/>
          </a:xfrm>
          <a:prstGeom prst="rect">
            <a:avLst/>
          </a:prstGeom>
          <a:noFill/>
        </p:spPr>
        <p:txBody>
          <a:bodyPr wrap="square" rtlCol="0">
            <a:spAutoFit/>
          </a:bodyPr>
          <a:lstStyle/>
          <a:p>
            <a:r>
              <a:rPr lang="en-US" sz="2400" dirty="0" smtClean="0">
                <a:solidFill>
                  <a:schemeClr val="accent6">
                    <a:lumMod val="50000"/>
                  </a:schemeClr>
                </a:solidFill>
              </a:rPr>
              <a:t>1 to 2: 1, 3, 2</a:t>
            </a:r>
            <a:endParaRPr lang="en-SG" sz="2400" dirty="0">
              <a:solidFill>
                <a:schemeClr val="accent6">
                  <a:lumMod val="50000"/>
                </a:schemeClr>
              </a:solidFill>
            </a:endParaRPr>
          </a:p>
        </p:txBody>
      </p:sp>
      <p:sp>
        <p:nvSpPr>
          <p:cNvPr id="8" name="TextBox 7"/>
          <p:cNvSpPr txBox="1"/>
          <p:nvPr/>
        </p:nvSpPr>
        <p:spPr>
          <a:xfrm>
            <a:off x="7000892" y="3253087"/>
            <a:ext cx="2071670" cy="461665"/>
          </a:xfrm>
          <a:prstGeom prst="rect">
            <a:avLst/>
          </a:prstGeom>
          <a:noFill/>
        </p:spPr>
        <p:txBody>
          <a:bodyPr wrap="square" rtlCol="0">
            <a:spAutoFit/>
          </a:bodyPr>
          <a:lstStyle/>
          <a:p>
            <a:r>
              <a:rPr lang="en-US" sz="2400" dirty="0" smtClean="0">
                <a:solidFill>
                  <a:schemeClr val="accent6">
                    <a:lumMod val="50000"/>
                  </a:schemeClr>
                </a:solidFill>
              </a:rPr>
              <a:t>1 to 3: 1, 3</a:t>
            </a:r>
            <a:endParaRPr lang="en-SG" sz="2400" dirty="0">
              <a:solidFill>
                <a:schemeClr val="accent6">
                  <a:lumMod val="50000"/>
                </a:schemeClr>
              </a:solidFill>
            </a:endParaRPr>
          </a:p>
        </p:txBody>
      </p:sp>
      <p:sp>
        <p:nvSpPr>
          <p:cNvPr id="9" name="TextBox 8"/>
          <p:cNvSpPr txBox="1"/>
          <p:nvPr/>
        </p:nvSpPr>
        <p:spPr>
          <a:xfrm>
            <a:off x="7000892" y="3753153"/>
            <a:ext cx="2071670" cy="461665"/>
          </a:xfrm>
          <a:prstGeom prst="rect">
            <a:avLst/>
          </a:prstGeom>
          <a:noFill/>
        </p:spPr>
        <p:txBody>
          <a:bodyPr wrap="square" rtlCol="0">
            <a:spAutoFit/>
          </a:bodyPr>
          <a:lstStyle/>
          <a:p>
            <a:r>
              <a:rPr lang="en-US" sz="2400" dirty="0" smtClean="0">
                <a:solidFill>
                  <a:schemeClr val="accent6">
                    <a:lumMod val="50000"/>
                  </a:schemeClr>
                </a:solidFill>
              </a:rPr>
              <a:t>1 to 4: ?</a:t>
            </a:r>
            <a:endParaRPr lang="en-SG" sz="2400" dirty="0">
              <a:solidFill>
                <a:schemeClr val="accent6">
                  <a:lumMod val="50000"/>
                </a:schemeClr>
              </a:solidFill>
            </a:endParaRPr>
          </a:p>
        </p:txBody>
      </p:sp>
      <p:sp>
        <p:nvSpPr>
          <p:cNvPr id="10" name="TextBox 9"/>
          <p:cNvSpPr txBox="1"/>
          <p:nvPr/>
        </p:nvSpPr>
        <p:spPr>
          <a:xfrm>
            <a:off x="7000892" y="4214818"/>
            <a:ext cx="2071670" cy="461665"/>
          </a:xfrm>
          <a:prstGeom prst="rect">
            <a:avLst/>
          </a:prstGeom>
          <a:noFill/>
        </p:spPr>
        <p:txBody>
          <a:bodyPr wrap="square" rtlCol="0">
            <a:spAutoFit/>
          </a:bodyPr>
          <a:lstStyle/>
          <a:p>
            <a:r>
              <a:rPr lang="en-US" sz="2400" dirty="0" smtClean="0">
                <a:solidFill>
                  <a:schemeClr val="accent6">
                    <a:lumMod val="50000"/>
                  </a:schemeClr>
                </a:solidFill>
              </a:rPr>
              <a:t>1 to 5: ?</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DBF93A70-A9A1-294A-B9E4-7C415576B43E}" type="datetime2">
              <a:rPr lang="en-US" smtClean="0"/>
              <a:t>Wednesday, August 5, 2015</a:t>
            </a:fld>
            <a:endParaRPr lang="en-US" dirty="0"/>
          </a:p>
        </p:txBody>
      </p:sp>
    </p:spTree>
    <p:extLst>
      <p:ext uri="{BB962C8B-B14F-4D97-AF65-F5344CB8AC3E}">
        <p14:creationId xmlns:p14="http://schemas.microsoft.com/office/powerpoint/2010/main" val="25063554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to="" calcmode="lin" valueType="num">
                                      <p:cBhvr>
                                        <p:cTn id="10" dur="1" fill="hold"/>
                                        <p:tgtEl>
                                          <p:spTgt spid="8"/>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1" fill="hold"/>
                                        <p:tgtEl>
                                          <p:spTgt spid="9"/>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to="" calcmode="lin" valueType="num">
                                      <p:cBhvr>
                                        <p:cTn id="16"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58</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7030A0"/>
                          </a:solidFill>
                        </a:rPr>
                        <a:t>∞</a:t>
                      </a:r>
                      <a:endParaRPr lang="en-SG" sz="200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1" dirty="0" smtClean="0">
                          <a:solidFill>
                            <a:srgbClr val="FF0000"/>
                          </a:solidFill>
                        </a:rPr>
                        <a:t>5</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2,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7000892" y="2753021"/>
            <a:ext cx="2071670" cy="461665"/>
          </a:xfrm>
          <a:prstGeom prst="rect">
            <a:avLst/>
          </a:prstGeom>
          <a:noFill/>
        </p:spPr>
        <p:txBody>
          <a:bodyPr wrap="square" rtlCol="0">
            <a:spAutoFit/>
          </a:bodyPr>
          <a:lstStyle/>
          <a:p>
            <a:r>
              <a:rPr lang="en-US" sz="2400" dirty="0" smtClean="0">
                <a:solidFill>
                  <a:schemeClr val="accent6">
                    <a:lumMod val="50000"/>
                  </a:schemeClr>
                </a:solidFill>
              </a:rPr>
              <a:t>1 to 2: 1, 3, 2</a:t>
            </a:r>
            <a:endParaRPr lang="en-SG" sz="2400" dirty="0">
              <a:solidFill>
                <a:schemeClr val="accent6">
                  <a:lumMod val="50000"/>
                </a:schemeClr>
              </a:solidFill>
            </a:endParaRPr>
          </a:p>
        </p:txBody>
      </p:sp>
      <p:sp>
        <p:nvSpPr>
          <p:cNvPr id="8" name="TextBox 7"/>
          <p:cNvSpPr txBox="1"/>
          <p:nvPr/>
        </p:nvSpPr>
        <p:spPr>
          <a:xfrm>
            <a:off x="7000892" y="3253087"/>
            <a:ext cx="2071670" cy="461665"/>
          </a:xfrm>
          <a:prstGeom prst="rect">
            <a:avLst/>
          </a:prstGeom>
          <a:noFill/>
        </p:spPr>
        <p:txBody>
          <a:bodyPr wrap="square" rtlCol="0">
            <a:spAutoFit/>
          </a:bodyPr>
          <a:lstStyle/>
          <a:p>
            <a:r>
              <a:rPr lang="en-US" sz="2400" dirty="0" smtClean="0">
                <a:solidFill>
                  <a:schemeClr val="accent6">
                    <a:lumMod val="50000"/>
                  </a:schemeClr>
                </a:solidFill>
              </a:rPr>
              <a:t>1 to 3</a:t>
            </a:r>
            <a:r>
              <a:rPr lang="en-US" sz="2400" smtClean="0">
                <a:solidFill>
                  <a:schemeClr val="accent6">
                    <a:lumMod val="50000"/>
                  </a:schemeClr>
                </a:solidFill>
              </a:rPr>
              <a:t>: 1, 3</a:t>
            </a:r>
            <a:endParaRPr lang="en-SG" sz="2400" dirty="0">
              <a:solidFill>
                <a:schemeClr val="accent6">
                  <a:lumMod val="50000"/>
                </a:schemeClr>
              </a:solidFill>
            </a:endParaRPr>
          </a:p>
        </p:txBody>
      </p:sp>
      <p:sp>
        <p:nvSpPr>
          <p:cNvPr id="9" name="TextBox 8"/>
          <p:cNvSpPr txBox="1"/>
          <p:nvPr/>
        </p:nvSpPr>
        <p:spPr>
          <a:xfrm>
            <a:off x="7000892" y="3753153"/>
            <a:ext cx="2071670" cy="461665"/>
          </a:xfrm>
          <a:prstGeom prst="rect">
            <a:avLst/>
          </a:prstGeom>
          <a:noFill/>
        </p:spPr>
        <p:txBody>
          <a:bodyPr wrap="square" rtlCol="0">
            <a:spAutoFit/>
          </a:bodyPr>
          <a:lstStyle/>
          <a:p>
            <a:r>
              <a:rPr lang="en-US" sz="2400" dirty="0" smtClean="0">
                <a:solidFill>
                  <a:schemeClr val="accent6">
                    <a:lumMod val="50000"/>
                  </a:schemeClr>
                </a:solidFill>
              </a:rPr>
              <a:t>1 to 4: 1, 3, 4</a:t>
            </a:r>
            <a:endParaRPr lang="en-SG" sz="2400" dirty="0">
              <a:solidFill>
                <a:schemeClr val="accent6">
                  <a:lumMod val="50000"/>
                </a:schemeClr>
              </a:solidFill>
            </a:endParaRPr>
          </a:p>
        </p:txBody>
      </p:sp>
      <p:sp>
        <p:nvSpPr>
          <p:cNvPr id="10" name="TextBox 9"/>
          <p:cNvSpPr txBox="1"/>
          <p:nvPr/>
        </p:nvSpPr>
        <p:spPr>
          <a:xfrm>
            <a:off x="7000892" y="4214818"/>
            <a:ext cx="2071670" cy="461665"/>
          </a:xfrm>
          <a:prstGeom prst="rect">
            <a:avLst/>
          </a:prstGeom>
          <a:noFill/>
        </p:spPr>
        <p:txBody>
          <a:bodyPr wrap="square" rtlCol="0">
            <a:spAutoFit/>
          </a:bodyPr>
          <a:lstStyle/>
          <a:p>
            <a:r>
              <a:rPr lang="en-US" sz="2400" dirty="0" smtClean="0">
                <a:solidFill>
                  <a:schemeClr val="accent6">
                    <a:lumMod val="50000"/>
                  </a:schemeClr>
                </a:solidFill>
              </a:rPr>
              <a:t>1 to 5: ?</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039D9B30-63EB-374A-A36C-8C1CE456A7C0}" type="datetime2">
              <a:rPr lang="en-US" smtClean="0"/>
              <a:t>Wednesday, August 5, 2015</a:t>
            </a:fld>
            <a:endParaRPr lang="en-US" dirty="0"/>
          </a:p>
        </p:txBody>
      </p:sp>
    </p:spTree>
    <p:extLst>
      <p:ext uri="{BB962C8B-B14F-4D97-AF65-F5344CB8AC3E}">
        <p14:creationId xmlns:p14="http://schemas.microsoft.com/office/powerpoint/2010/main" val="307225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to="" calcmode="lin" valueType="num">
                                      <p:cBhvr>
                                        <p:cTn id="10" dur="1" fill="hold"/>
                                        <p:tgtEl>
                                          <p:spTgt spid="8"/>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1" fill="hold"/>
                                        <p:tgtEl>
                                          <p:spTgt spid="9"/>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to="" calcmode="lin" valueType="num">
                                      <p:cBhvr>
                                        <p:cTn id="16"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Dijkstra’s</a:t>
            </a:r>
            <a:r>
              <a:rPr lang="en-US" dirty="0" smtClean="0"/>
              <a:t> Algorithm</a:t>
            </a:r>
            <a:endParaRPr lang="en-SG" dirty="0"/>
          </a:p>
        </p:txBody>
      </p:sp>
      <p:sp>
        <p:nvSpPr>
          <p:cNvPr id="4" name="Footer Placeholder 3"/>
          <p:cNvSpPr>
            <a:spLocks noGrp="1"/>
          </p:cNvSpPr>
          <p:nvPr>
            <p:ph type="ftr" sz="quarter" idx="11"/>
          </p:nvPr>
        </p:nvSpPr>
        <p:spPr/>
        <p:txBody>
          <a:bodyPr/>
          <a:lstStyle/>
          <a:p>
            <a:pPr>
              <a:defRPr/>
            </a:pP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pPr>
              <a:defRPr/>
            </a:pPr>
            <a:fld id="{3B3C084F-1785-4FD9-81BB-439451C9F1A2}" type="slidenum">
              <a:rPr lang="en-US" smtClean="0"/>
              <a:pPr>
                <a:defRPr/>
              </a:pPr>
              <a:t>59</a:t>
            </a:fld>
            <a:endParaRPr lang="en-US" dirty="0"/>
          </a:p>
        </p:txBody>
      </p:sp>
      <p:graphicFrame>
        <p:nvGraphicFramePr>
          <p:cNvPr id="6" name="Table 5"/>
          <p:cNvGraphicFramePr>
            <a:graphicFrameLocks noGrp="1"/>
          </p:cNvGraphicFramePr>
          <p:nvPr/>
        </p:nvGraphicFramePr>
        <p:xfrm>
          <a:off x="214282" y="1579801"/>
          <a:ext cx="6480000" cy="4648774"/>
        </p:xfrm>
        <a:graphic>
          <a:graphicData uri="http://schemas.openxmlformats.org/drawingml/2006/table">
            <a:tbl>
              <a:tblPr firstRow="1" bandRow="1">
                <a:tableStyleId>{5C22544A-7EE6-4342-B048-85BDC9FD1C3A}</a:tableStyleId>
              </a:tblPr>
              <a:tblGrid>
                <a:gridCol w="995938"/>
                <a:gridCol w="531170"/>
                <a:gridCol w="531170"/>
                <a:gridCol w="531170"/>
                <a:gridCol w="531170"/>
                <a:gridCol w="559897"/>
                <a:gridCol w="559897"/>
                <a:gridCol w="559897"/>
                <a:gridCol w="559897"/>
                <a:gridCol w="559897"/>
                <a:gridCol w="559897"/>
              </a:tblGrid>
              <a:tr h="604234">
                <a:tc>
                  <a:txBody>
                    <a:bodyPr/>
                    <a:lstStyle/>
                    <a:p>
                      <a:pPr algn="r"/>
                      <a:r>
                        <a:rPr lang="en-US" sz="1600" b="0" dirty="0" smtClean="0">
                          <a:solidFill>
                            <a:srgbClr val="C00000"/>
                          </a:solidFill>
                        </a:rPr>
                        <a:t>From</a:t>
                      </a:r>
                    </a:p>
                    <a:p>
                      <a:pPr algn="l"/>
                      <a:r>
                        <a:rPr lang="en-US" sz="1800" b="0" dirty="0" smtClean="0">
                          <a:solidFill>
                            <a:srgbClr val="C00000"/>
                          </a:solidFill>
                        </a:rPr>
                        <a:t>To</a:t>
                      </a:r>
                      <a:endParaRPr lang="en-SG" sz="18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ap="flat" cmpd="sng" algn="ctr">
                      <a:solidFill>
                        <a:srgbClr val="C00000"/>
                      </a:solidFill>
                      <a:prstDash val="solid"/>
                      <a:round/>
                      <a:headEnd type="none" w="med" len="med"/>
                      <a:tailEnd type="none" w="med" len="med"/>
                    </a:lnTlToBr>
                    <a:solidFill>
                      <a:srgbClr val="FFEBFF"/>
                    </a:solidFill>
                  </a:tcPr>
                </a:tc>
                <a:tc>
                  <a:txBody>
                    <a:bodyPr/>
                    <a:lstStyle/>
                    <a:p>
                      <a:pPr algn="ctr"/>
                      <a:r>
                        <a:rPr lang="en-US" sz="2000" b="0" dirty="0" smtClean="0">
                          <a:solidFill>
                            <a:srgbClr val="C00000"/>
                          </a:solidFill>
                        </a:rPr>
                        <a:t>1</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2</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3</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4</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US" sz="2000" b="0" dirty="0" smtClean="0">
                          <a:solidFill>
                            <a:srgbClr val="C00000"/>
                          </a:solidFill>
                        </a:rPr>
                        <a:t>5</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b="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P</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1</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2000" dirty="0" smtClean="0">
                          <a:solidFill>
                            <a:schemeClr val="accent6">
                              <a:lumMod val="50000"/>
                            </a:schemeClr>
                          </a:solidFill>
                        </a:rPr>
                        <a:t>∞</a:t>
                      </a: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dirty="0" smtClean="0">
                          <a:solidFill>
                            <a:srgbClr val="7030A0"/>
                          </a:solidFill>
                        </a:rPr>
                        <a:t>∞</a:t>
                      </a:r>
                      <a:endParaRPr lang="en-SG" sz="200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dirty="0" smtClean="0">
                          <a:solidFill>
                            <a:srgbClr val="C00000"/>
                          </a:solidFill>
                        </a:rPr>
                        <a:t>2</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5</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effectLst/>
                        </a:rPr>
                        <a:t>∞</a:t>
                      </a:r>
                      <a:endParaRPr lang="en-SG" sz="2000" dirty="0">
                        <a:solidFill>
                          <a:schemeClr val="accent6">
                            <a:lumMod val="50000"/>
                          </a:schemeClr>
                        </a:solidFill>
                        <a:effectLst/>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3</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3</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10</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4</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6</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4</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smtClean="0">
                          <a:solidFill>
                            <a:schemeClr val="accent6">
                              <a:lumMod val="50000"/>
                            </a:schemeClr>
                          </a:solidFill>
                        </a:rPr>
                        <a:t>3</a:t>
                      </a:r>
                      <a:endParaRPr lang="en-SG" sz="2000" b="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SG" sz="2000" b="1" dirty="0" smtClean="0">
                          <a:solidFill>
                            <a:srgbClr val="FF0000"/>
                          </a:solidFill>
                        </a:rPr>
                        <a:t>5</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5</a:t>
                      </a:r>
                      <a:endParaRPr lang="en-SG" sz="200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US" sz="2000" dirty="0" smtClean="0">
                          <a:solidFill>
                            <a:schemeClr val="accent6">
                              <a:lumMod val="50000"/>
                            </a:schemeClr>
                          </a:solidFill>
                        </a:rPr>
                        <a:t>2</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r>
                        <a:rPr lang="en-SG" sz="2000" dirty="0" smtClean="0">
                          <a:solidFill>
                            <a:schemeClr val="accent6">
                              <a:lumMod val="50000"/>
                            </a:schemeClr>
                          </a:solidFill>
                        </a:rPr>
                        <a:t>∞</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smtClean="0">
                          <a:solidFill>
                            <a:schemeClr val="accent6">
                              <a:lumMod val="50000"/>
                            </a:schemeClr>
                          </a:solidFill>
                        </a:rPr>
                        <a:t>1</a:t>
                      </a: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dirty="0" smtClean="0">
                          <a:solidFill>
                            <a:srgbClr val="C00000"/>
                          </a:solidFill>
                        </a:rPr>
                        <a:t>V:</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04971">
                <a:tc>
                  <a:txBody>
                    <a:bodyPr/>
                    <a:lstStyle/>
                    <a:p>
                      <a:pPr algn="ctr"/>
                      <a:r>
                        <a:rPr lang="en-US" sz="2000" dirty="0" smtClean="0">
                          <a:solidFill>
                            <a:srgbClr val="C00000"/>
                          </a:solidFill>
                        </a:rPr>
                        <a:t>C:</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r h="504971">
                <a:tc>
                  <a:txBody>
                    <a:bodyPr/>
                    <a:lstStyle/>
                    <a:p>
                      <a:pPr algn="ctr"/>
                      <a:r>
                        <a:rPr lang="en-US" sz="2000" dirty="0" smtClean="0">
                          <a:solidFill>
                            <a:srgbClr val="C00000"/>
                          </a:solidFill>
                        </a:rPr>
                        <a:t>S:</a:t>
                      </a:r>
                      <a:endParaRPr lang="en-SG" sz="2000" dirty="0">
                        <a:solidFill>
                          <a:srgbClr val="C00000"/>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10">
                  <a:txBody>
                    <a:bodyPr/>
                    <a:lstStyle/>
                    <a:p>
                      <a:pPr algn="l"/>
                      <a:r>
                        <a:rPr lang="en-US" sz="2000" dirty="0" smtClean="0">
                          <a:solidFill>
                            <a:schemeClr val="accent6">
                              <a:lumMod val="50000"/>
                            </a:schemeClr>
                          </a:solidFill>
                        </a:rPr>
                        <a:t>{ 1, 5, 3, 2, 4 }</a:t>
                      </a: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SG" sz="2000" dirty="0">
                        <a:solidFill>
                          <a:schemeClr val="accent6">
                            <a:lumMod val="50000"/>
                          </a:schemeClr>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noFill/>
                  </a:tcPr>
                </a:tc>
              </a:tr>
            </a:tbl>
          </a:graphicData>
        </a:graphic>
      </p:graphicFrame>
      <p:sp>
        <p:nvSpPr>
          <p:cNvPr id="7" name="TextBox 6"/>
          <p:cNvSpPr txBox="1"/>
          <p:nvPr/>
        </p:nvSpPr>
        <p:spPr>
          <a:xfrm>
            <a:off x="7000892" y="2753021"/>
            <a:ext cx="2071670" cy="461665"/>
          </a:xfrm>
          <a:prstGeom prst="rect">
            <a:avLst/>
          </a:prstGeom>
          <a:noFill/>
        </p:spPr>
        <p:txBody>
          <a:bodyPr wrap="square" rtlCol="0">
            <a:spAutoFit/>
          </a:bodyPr>
          <a:lstStyle/>
          <a:p>
            <a:r>
              <a:rPr lang="en-US" sz="2400" dirty="0" smtClean="0">
                <a:solidFill>
                  <a:schemeClr val="accent6">
                    <a:lumMod val="50000"/>
                  </a:schemeClr>
                </a:solidFill>
              </a:rPr>
              <a:t>1 to 2: 1, 3, 2</a:t>
            </a:r>
            <a:endParaRPr lang="en-SG" sz="2400" dirty="0">
              <a:solidFill>
                <a:schemeClr val="accent6">
                  <a:lumMod val="50000"/>
                </a:schemeClr>
              </a:solidFill>
            </a:endParaRPr>
          </a:p>
        </p:txBody>
      </p:sp>
      <p:sp>
        <p:nvSpPr>
          <p:cNvPr id="8" name="TextBox 7"/>
          <p:cNvSpPr txBox="1"/>
          <p:nvPr/>
        </p:nvSpPr>
        <p:spPr>
          <a:xfrm>
            <a:off x="7000892" y="3253087"/>
            <a:ext cx="2071670" cy="461665"/>
          </a:xfrm>
          <a:prstGeom prst="rect">
            <a:avLst/>
          </a:prstGeom>
          <a:noFill/>
        </p:spPr>
        <p:txBody>
          <a:bodyPr wrap="square" rtlCol="0">
            <a:spAutoFit/>
          </a:bodyPr>
          <a:lstStyle/>
          <a:p>
            <a:r>
              <a:rPr lang="en-US" sz="2400" dirty="0" smtClean="0">
                <a:solidFill>
                  <a:schemeClr val="accent6">
                    <a:lumMod val="50000"/>
                  </a:schemeClr>
                </a:solidFill>
              </a:rPr>
              <a:t>1 to 3</a:t>
            </a:r>
            <a:r>
              <a:rPr lang="en-US" sz="2400" smtClean="0">
                <a:solidFill>
                  <a:schemeClr val="accent6">
                    <a:lumMod val="50000"/>
                  </a:schemeClr>
                </a:solidFill>
              </a:rPr>
              <a:t>: 1, 3</a:t>
            </a:r>
            <a:endParaRPr lang="en-SG" sz="2400" dirty="0">
              <a:solidFill>
                <a:schemeClr val="accent6">
                  <a:lumMod val="50000"/>
                </a:schemeClr>
              </a:solidFill>
            </a:endParaRPr>
          </a:p>
        </p:txBody>
      </p:sp>
      <p:sp>
        <p:nvSpPr>
          <p:cNvPr id="9" name="TextBox 8"/>
          <p:cNvSpPr txBox="1"/>
          <p:nvPr/>
        </p:nvSpPr>
        <p:spPr>
          <a:xfrm>
            <a:off x="7000892" y="3753153"/>
            <a:ext cx="2071670" cy="461665"/>
          </a:xfrm>
          <a:prstGeom prst="rect">
            <a:avLst/>
          </a:prstGeom>
          <a:noFill/>
        </p:spPr>
        <p:txBody>
          <a:bodyPr wrap="square" rtlCol="0">
            <a:spAutoFit/>
          </a:bodyPr>
          <a:lstStyle/>
          <a:p>
            <a:r>
              <a:rPr lang="en-US" sz="2400" dirty="0" smtClean="0">
                <a:solidFill>
                  <a:schemeClr val="accent6">
                    <a:lumMod val="50000"/>
                  </a:schemeClr>
                </a:solidFill>
              </a:rPr>
              <a:t>1 to 4</a:t>
            </a:r>
            <a:r>
              <a:rPr lang="en-US" sz="2400" smtClean="0">
                <a:solidFill>
                  <a:schemeClr val="accent6">
                    <a:lumMod val="50000"/>
                  </a:schemeClr>
                </a:solidFill>
              </a:rPr>
              <a:t>: 1, 3, 4</a:t>
            </a:r>
            <a:endParaRPr lang="en-SG" sz="2400" dirty="0">
              <a:solidFill>
                <a:schemeClr val="accent6">
                  <a:lumMod val="50000"/>
                </a:schemeClr>
              </a:solidFill>
            </a:endParaRPr>
          </a:p>
        </p:txBody>
      </p:sp>
      <p:sp>
        <p:nvSpPr>
          <p:cNvPr id="10" name="TextBox 9"/>
          <p:cNvSpPr txBox="1"/>
          <p:nvPr/>
        </p:nvSpPr>
        <p:spPr>
          <a:xfrm>
            <a:off x="7000892" y="4214818"/>
            <a:ext cx="2071670" cy="461665"/>
          </a:xfrm>
          <a:prstGeom prst="rect">
            <a:avLst/>
          </a:prstGeom>
          <a:noFill/>
        </p:spPr>
        <p:txBody>
          <a:bodyPr wrap="square" rtlCol="0">
            <a:spAutoFit/>
          </a:bodyPr>
          <a:lstStyle/>
          <a:p>
            <a:r>
              <a:rPr lang="en-US" sz="2400" dirty="0" smtClean="0">
                <a:solidFill>
                  <a:schemeClr val="accent6">
                    <a:lumMod val="50000"/>
                  </a:schemeClr>
                </a:solidFill>
              </a:rPr>
              <a:t>1 to 5: 1, 5</a:t>
            </a:r>
            <a:endParaRPr lang="en-SG" sz="2400" dirty="0">
              <a:solidFill>
                <a:schemeClr val="accent6">
                  <a:lumMod val="50000"/>
                </a:schemeClr>
              </a:solidFill>
            </a:endParaRPr>
          </a:p>
        </p:txBody>
      </p:sp>
      <p:sp>
        <p:nvSpPr>
          <p:cNvPr id="2" name="Date Placeholder 1"/>
          <p:cNvSpPr>
            <a:spLocks noGrp="1"/>
          </p:cNvSpPr>
          <p:nvPr>
            <p:ph type="dt" sz="half" idx="10"/>
          </p:nvPr>
        </p:nvSpPr>
        <p:spPr/>
        <p:txBody>
          <a:bodyPr/>
          <a:lstStyle/>
          <a:p>
            <a:fld id="{5B5EE83D-DA0D-8447-A7B3-7B8AD5AC35D3}" type="datetime2">
              <a:rPr lang="en-US" smtClean="0"/>
              <a:t>Wednesday, August 5, 2015</a:t>
            </a:fld>
            <a:endParaRPr lang="en-US" dirty="0"/>
          </a:p>
        </p:txBody>
      </p:sp>
    </p:spTree>
    <p:extLst>
      <p:ext uri="{BB962C8B-B14F-4D97-AF65-F5344CB8AC3E}">
        <p14:creationId xmlns:p14="http://schemas.microsoft.com/office/powerpoint/2010/main" val="1486470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to="" calcmode="lin" valueType="num">
                                      <p:cBhvr>
                                        <p:cTn id="10" dur="1" fill="hold"/>
                                        <p:tgtEl>
                                          <p:spTgt spid="8"/>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to="" calcmode="lin" valueType="num">
                                      <p:cBhvr>
                                        <p:cTn id="13" dur="1" fill="hold"/>
                                        <p:tgtEl>
                                          <p:spTgt spid="9"/>
                                        </p:tgtEl>
                                        <p:attrNameLst>
                                          <p:attrName/>
                                        </p:attrNameLst>
                                      </p:cBhvr>
                                    </p:anim>
                                  </p:childTnLst>
                                </p:cTn>
                              </p:par>
                              <p:par>
                                <p:cTn id="14" presetID="24"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to="" calcmode="lin" valueType="num">
                                      <p:cBhvr>
                                        <p:cTn id="16"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smtClean="0">
                <a:effectLst>
                  <a:outerShdw blurRad="38100" dist="38100" dir="2700000" algn="tl">
                    <a:srgbClr val="000000"/>
                  </a:outerShdw>
                </a:effectLst>
              </a:rPr>
              <a:t>Dijkstra’s Algorithm</a:t>
            </a:r>
          </a:p>
        </p:txBody>
      </p:sp>
      <p:sp>
        <p:nvSpPr>
          <p:cNvPr id="24578" name="Rectangle 3"/>
          <p:cNvSpPr>
            <a:spLocks noGrp="1"/>
          </p:cNvSpPr>
          <p:nvPr>
            <p:ph type="body" idx="1"/>
          </p:nvPr>
        </p:nvSpPr>
        <p:spPr bwMode="auto"/>
        <p:txBody>
          <a:bodyPr wrap="square" lIns="91440" tIns="45720" rIns="91440" bIns="45720" numCol="1" anchor="t" anchorCtr="0" compatLnSpc="1">
            <a:prstTxWarp prst="textNoShape">
              <a:avLst/>
            </a:prstTxWarp>
          </a:bodyPr>
          <a:lstStyle/>
          <a:p>
            <a:pPr eaLnBrk="1" hangingPunct="1">
              <a:lnSpc>
                <a:spcPct val="80000"/>
              </a:lnSpc>
            </a:pPr>
            <a:r>
              <a:rPr lang="en-US" sz="2400" smtClean="0">
                <a:effectLst/>
                <a:latin typeface="Verdana" pitchFamily="34" charset="0"/>
              </a:rPr>
              <a:t>Dijkstra’s algorithm finds the shortest paths from a given node to all other nodes in a graph</a:t>
            </a:r>
          </a:p>
          <a:p>
            <a:pPr lvl="1" eaLnBrk="1" hangingPunct="1">
              <a:lnSpc>
                <a:spcPct val="80000"/>
              </a:lnSpc>
            </a:pPr>
            <a:r>
              <a:rPr lang="en-US" sz="2000" smtClean="0">
                <a:effectLst/>
                <a:latin typeface="Verdana" pitchFamily="34" charset="0"/>
              </a:rPr>
              <a:t>Initially, </a:t>
            </a:r>
          </a:p>
          <a:p>
            <a:pPr lvl="2" eaLnBrk="1" hangingPunct="1">
              <a:lnSpc>
                <a:spcPct val="80000"/>
              </a:lnSpc>
            </a:pPr>
            <a:r>
              <a:rPr lang="en-US" sz="1800" smtClean="0">
                <a:effectLst/>
                <a:latin typeface="Verdana" pitchFamily="34" charset="0"/>
              </a:rPr>
              <a:t>Mark the given node as </a:t>
            </a:r>
            <a:r>
              <a:rPr lang="en-US" sz="1800" i="1" smtClean="0">
                <a:effectLst/>
                <a:latin typeface="Verdana" pitchFamily="34" charset="0"/>
              </a:rPr>
              <a:t>source</a:t>
            </a:r>
            <a:r>
              <a:rPr lang="en-US" sz="1800" smtClean="0">
                <a:effectLst/>
                <a:latin typeface="Verdana" pitchFamily="34" charset="0"/>
              </a:rPr>
              <a:t> (path length is zero)</a:t>
            </a:r>
          </a:p>
          <a:p>
            <a:pPr lvl="2" eaLnBrk="1" hangingPunct="1">
              <a:lnSpc>
                <a:spcPct val="80000"/>
              </a:lnSpc>
            </a:pPr>
            <a:r>
              <a:rPr lang="en-US" sz="1800" smtClean="0">
                <a:effectLst/>
                <a:latin typeface="Verdana" pitchFamily="34" charset="0"/>
              </a:rPr>
              <a:t>For each out-edge, set the distance in each neighboring node equal to the </a:t>
            </a:r>
            <a:r>
              <a:rPr lang="en-US" sz="1800" i="1" smtClean="0">
                <a:effectLst/>
                <a:latin typeface="Verdana" pitchFamily="34" charset="0"/>
              </a:rPr>
              <a:t>cost</a:t>
            </a:r>
            <a:r>
              <a:rPr lang="en-US" sz="1800" smtClean="0">
                <a:effectLst/>
                <a:latin typeface="Verdana" pitchFamily="34" charset="0"/>
              </a:rPr>
              <a:t> (length) of the out-edge, and set its </a:t>
            </a:r>
            <a:r>
              <a:rPr lang="en-US" sz="1800" i="1" smtClean="0">
                <a:effectLst/>
                <a:latin typeface="Verdana" pitchFamily="34" charset="0"/>
              </a:rPr>
              <a:t>predecessor</a:t>
            </a:r>
            <a:r>
              <a:rPr lang="en-US" sz="1800" smtClean="0">
                <a:effectLst/>
                <a:latin typeface="Verdana" pitchFamily="34" charset="0"/>
              </a:rPr>
              <a:t> to the initially given node (source)</a:t>
            </a:r>
          </a:p>
          <a:p>
            <a:pPr lvl="1" eaLnBrk="1" hangingPunct="1">
              <a:lnSpc>
                <a:spcPct val="80000"/>
              </a:lnSpc>
            </a:pPr>
            <a:r>
              <a:rPr lang="en-US" sz="2000" smtClean="0">
                <a:effectLst/>
                <a:latin typeface="Verdana" pitchFamily="34" charset="0"/>
              </a:rPr>
              <a:t>Repeatedly (until all nodes are chosen),</a:t>
            </a:r>
          </a:p>
          <a:p>
            <a:pPr lvl="2" eaLnBrk="1" hangingPunct="1">
              <a:lnSpc>
                <a:spcPct val="80000"/>
              </a:lnSpc>
            </a:pPr>
            <a:r>
              <a:rPr lang="en-US" sz="1800" smtClean="0">
                <a:effectLst/>
                <a:latin typeface="Verdana" pitchFamily="34" charset="0"/>
              </a:rPr>
              <a:t>Find an unknown node containing the smallest distance</a:t>
            </a:r>
          </a:p>
          <a:p>
            <a:pPr lvl="2" eaLnBrk="1" hangingPunct="1">
              <a:lnSpc>
                <a:spcPct val="80000"/>
              </a:lnSpc>
            </a:pPr>
            <a:r>
              <a:rPr lang="en-US" sz="1800" smtClean="0">
                <a:effectLst/>
                <a:latin typeface="Verdana" pitchFamily="34" charset="0"/>
              </a:rPr>
              <a:t>Mark the new node as </a:t>
            </a:r>
            <a:r>
              <a:rPr lang="en-US" sz="1800" i="1" smtClean="0">
                <a:effectLst/>
                <a:latin typeface="Verdana" pitchFamily="34" charset="0"/>
              </a:rPr>
              <a:t>chosen</a:t>
            </a:r>
          </a:p>
          <a:p>
            <a:pPr lvl="2" eaLnBrk="1" hangingPunct="1">
              <a:lnSpc>
                <a:spcPct val="80000"/>
              </a:lnSpc>
            </a:pPr>
            <a:r>
              <a:rPr lang="en-US" sz="1800" smtClean="0">
                <a:effectLst/>
                <a:latin typeface="Verdana" pitchFamily="34" charset="0"/>
              </a:rPr>
              <a:t>For each node adjacent to the new node (chosen node), examine its neighbors to see whether their estimated distance can be reduced (distance to chosen node plus cost of out-edge)</a:t>
            </a:r>
          </a:p>
          <a:p>
            <a:pPr lvl="3" eaLnBrk="1" hangingPunct="1">
              <a:lnSpc>
                <a:spcPct val="80000"/>
              </a:lnSpc>
            </a:pPr>
            <a:r>
              <a:rPr lang="en-US" sz="1800" smtClean="0">
                <a:effectLst/>
                <a:latin typeface="Verdana" pitchFamily="34" charset="0"/>
              </a:rPr>
              <a:t>If so, also reset the predecessor of the new node (chosen node)</a:t>
            </a:r>
          </a:p>
        </p:txBody>
      </p:sp>
      <p:sp>
        <p:nvSpPr>
          <p:cNvPr id="2" name="Date Placeholder 1"/>
          <p:cNvSpPr>
            <a:spLocks noGrp="1"/>
          </p:cNvSpPr>
          <p:nvPr>
            <p:ph type="dt" sz="half" idx="10"/>
          </p:nvPr>
        </p:nvSpPr>
        <p:spPr/>
        <p:txBody>
          <a:bodyPr/>
          <a:lstStyle/>
          <a:p>
            <a:fld id="{39C6113B-B0EC-D848-A720-08965AF9E912}"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6</a:t>
            </a:fld>
            <a:endParaRPr lang="en-US" dirty="0"/>
          </a:p>
        </p:txBody>
      </p:sp>
    </p:spTree>
    <p:extLst>
      <p:ext uri="{BB962C8B-B14F-4D97-AF65-F5344CB8AC3E}">
        <p14:creationId xmlns:p14="http://schemas.microsoft.com/office/powerpoint/2010/main" val="239548471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grpSp>
        <p:nvGrpSpPr>
          <p:cNvPr id="2" name="Group 14"/>
          <p:cNvGrpSpPr>
            <a:grpSpLocks/>
          </p:cNvGrpSpPr>
          <p:nvPr/>
        </p:nvGrpSpPr>
        <p:grpSpPr bwMode="auto">
          <a:xfrm>
            <a:off x="3857620" y="3786190"/>
            <a:ext cx="3887788" cy="2663825"/>
            <a:chOff x="1565" y="1162"/>
            <a:chExt cx="2449" cy="1678"/>
          </a:xfrm>
        </p:grpSpPr>
        <p:sp>
          <p:nvSpPr>
            <p:cNvPr id="122909" name="Oval 15"/>
            <p:cNvSpPr>
              <a:spLocks noChangeArrowheads="1"/>
            </p:cNvSpPr>
            <p:nvPr/>
          </p:nvSpPr>
          <p:spPr bwMode="auto">
            <a:xfrm>
              <a:off x="2472" y="1162"/>
              <a:ext cx="408" cy="408"/>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22910" name="Oval 16"/>
            <p:cNvSpPr>
              <a:spLocks noChangeArrowheads="1"/>
            </p:cNvSpPr>
            <p:nvPr/>
          </p:nvSpPr>
          <p:spPr bwMode="auto">
            <a:xfrm>
              <a:off x="3379"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22911" name="Oval 17"/>
            <p:cNvSpPr>
              <a:spLocks noChangeArrowheads="1"/>
            </p:cNvSpPr>
            <p:nvPr/>
          </p:nvSpPr>
          <p:spPr bwMode="auto">
            <a:xfrm>
              <a:off x="3016"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22912" name="Oval 18"/>
            <p:cNvSpPr>
              <a:spLocks noChangeArrowheads="1"/>
            </p:cNvSpPr>
            <p:nvPr/>
          </p:nvSpPr>
          <p:spPr bwMode="auto">
            <a:xfrm>
              <a:off x="1882" y="2432"/>
              <a:ext cx="408" cy="408"/>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22913" name="Oval 19"/>
            <p:cNvSpPr>
              <a:spLocks noChangeArrowheads="1"/>
            </p:cNvSpPr>
            <p:nvPr/>
          </p:nvSpPr>
          <p:spPr bwMode="auto">
            <a:xfrm>
              <a:off x="1565" y="1570"/>
              <a:ext cx="408" cy="408"/>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22914" name="Line 20"/>
            <p:cNvSpPr>
              <a:spLocks noChangeShapeType="1"/>
            </p:cNvSpPr>
            <p:nvPr/>
          </p:nvSpPr>
          <p:spPr bwMode="auto">
            <a:xfrm>
              <a:off x="2880" y="1434"/>
              <a:ext cx="544" cy="227"/>
            </a:xfrm>
            <a:prstGeom prst="line">
              <a:avLst/>
            </a:prstGeom>
            <a:noFill/>
            <a:ln w="9525">
              <a:solidFill>
                <a:srgbClr val="800000"/>
              </a:solidFill>
              <a:round/>
              <a:headEnd/>
              <a:tailEnd type="triangle" w="med" len="med"/>
            </a:ln>
          </p:spPr>
          <p:txBody>
            <a:bodyPr/>
            <a:lstStyle/>
            <a:p>
              <a:endParaRPr lang="en-SG"/>
            </a:p>
          </p:txBody>
        </p:sp>
        <p:sp>
          <p:nvSpPr>
            <p:cNvPr id="122915" name="Line 21"/>
            <p:cNvSpPr>
              <a:spLocks noChangeShapeType="1"/>
            </p:cNvSpPr>
            <p:nvPr/>
          </p:nvSpPr>
          <p:spPr bwMode="auto">
            <a:xfrm flipH="1">
              <a:off x="1927" y="1434"/>
              <a:ext cx="545" cy="272"/>
            </a:xfrm>
            <a:prstGeom prst="line">
              <a:avLst/>
            </a:prstGeom>
            <a:noFill/>
            <a:ln w="9525">
              <a:solidFill>
                <a:srgbClr val="800000"/>
              </a:solidFill>
              <a:round/>
              <a:headEnd/>
              <a:tailEnd type="triangle" w="med" len="med"/>
            </a:ln>
          </p:spPr>
          <p:txBody>
            <a:bodyPr/>
            <a:lstStyle/>
            <a:p>
              <a:endParaRPr lang="en-SG"/>
            </a:p>
          </p:txBody>
        </p:sp>
        <p:sp>
          <p:nvSpPr>
            <p:cNvPr id="122916" name="Line 22"/>
            <p:cNvSpPr>
              <a:spLocks noChangeShapeType="1"/>
            </p:cNvSpPr>
            <p:nvPr/>
          </p:nvSpPr>
          <p:spPr bwMode="auto">
            <a:xfrm>
              <a:off x="2744" y="1525"/>
              <a:ext cx="408" cy="907"/>
            </a:xfrm>
            <a:prstGeom prst="line">
              <a:avLst/>
            </a:prstGeom>
            <a:noFill/>
            <a:ln w="9525">
              <a:solidFill>
                <a:srgbClr val="800000"/>
              </a:solidFill>
              <a:round/>
              <a:headEnd/>
              <a:tailEnd type="triangle" w="med" len="med"/>
            </a:ln>
          </p:spPr>
          <p:txBody>
            <a:bodyPr/>
            <a:lstStyle/>
            <a:p>
              <a:endParaRPr lang="en-SG"/>
            </a:p>
          </p:txBody>
        </p:sp>
        <p:sp>
          <p:nvSpPr>
            <p:cNvPr id="122917" name="Line 23"/>
            <p:cNvSpPr>
              <a:spLocks noChangeShapeType="1"/>
            </p:cNvSpPr>
            <p:nvPr/>
          </p:nvSpPr>
          <p:spPr bwMode="auto">
            <a:xfrm>
              <a:off x="1973" y="1797"/>
              <a:ext cx="1406" cy="0"/>
            </a:xfrm>
            <a:prstGeom prst="line">
              <a:avLst/>
            </a:prstGeom>
            <a:noFill/>
            <a:ln w="9525">
              <a:solidFill>
                <a:srgbClr val="800000"/>
              </a:solidFill>
              <a:round/>
              <a:headEnd/>
              <a:tailEnd type="triangle" w="med" len="med"/>
            </a:ln>
          </p:spPr>
          <p:txBody>
            <a:bodyPr/>
            <a:lstStyle/>
            <a:p>
              <a:endParaRPr lang="en-SG"/>
            </a:p>
          </p:txBody>
        </p:sp>
        <p:sp>
          <p:nvSpPr>
            <p:cNvPr id="122918" name="Line 24"/>
            <p:cNvSpPr>
              <a:spLocks noChangeShapeType="1"/>
            </p:cNvSpPr>
            <p:nvPr/>
          </p:nvSpPr>
          <p:spPr bwMode="auto">
            <a:xfrm>
              <a:off x="1837" y="1979"/>
              <a:ext cx="181" cy="453"/>
            </a:xfrm>
            <a:prstGeom prst="line">
              <a:avLst/>
            </a:prstGeom>
            <a:noFill/>
            <a:ln w="9525">
              <a:solidFill>
                <a:srgbClr val="800000"/>
              </a:solidFill>
              <a:round/>
              <a:headEnd/>
              <a:tailEnd type="triangle" w="med" len="med"/>
            </a:ln>
          </p:spPr>
          <p:txBody>
            <a:bodyPr/>
            <a:lstStyle/>
            <a:p>
              <a:endParaRPr lang="en-SG"/>
            </a:p>
          </p:txBody>
        </p:sp>
        <p:sp>
          <p:nvSpPr>
            <p:cNvPr id="122919" name="Line 25"/>
            <p:cNvSpPr>
              <a:spLocks noChangeShapeType="1"/>
            </p:cNvSpPr>
            <p:nvPr/>
          </p:nvSpPr>
          <p:spPr bwMode="auto">
            <a:xfrm flipH="1">
              <a:off x="2245" y="2659"/>
              <a:ext cx="771" cy="0"/>
            </a:xfrm>
            <a:prstGeom prst="line">
              <a:avLst/>
            </a:prstGeom>
            <a:noFill/>
            <a:ln w="9525">
              <a:solidFill>
                <a:srgbClr val="800000"/>
              </a:solidFill>
              <a:round/>
              <a:headEnd/>
              <a:tailEnd type="triangle" w="med" len="med"/>
            </a:ln>
          </p:spPr>
          <p:txBody>
            <a:bodyPr/>
            <a:lstStyle/>
            <a:p>
              <a:endParaRPr lang="en-SG"/>
            </a:p>
          </p:txBody>
        </p:sp>
        <p:sp>
          <p:nvSpPr>
            <p:cNvPr id="122920" name="Line 26"/>
            <p:cNvSpPr>
              <a:spLocks noChangeShapeType="1"/>
            </p:cNvSpPr>
            <p:nvPr/>
          </p:nvSpPr>
          <p:spPr bwMode="auto">
            <a:xfrm flipV="1">
              <a:off x="3288" y="1933"/>
              <a:ext cx="227" cy="499"/>
            </a:xfrm>
            <a:prstGeom prst="line">
              <a:avLst/>
            </a:prstGeom>
            <a:noFill/>
            <a:ln w="9525">
              <a:solidFill>
                <a:srgbClr val="800000"/>
              </a:solidFill>
              <a:round/>
              <a:headEnd/>
              <a:tailEnd type="triangle" w="med" len="med"/>
            </a:ln>
          </p:spPr>
          <p:txBody>
            <a:bodyPr/>
            <a:lstStyle/>
            <a:p>
              <a:endParaRPr lang="en-SG"/>
            </a:p>
          </p:txBody>
        </p:sp>
        <p:sp>
          <p:nvSpPr>
            <p:cNvPr id="122921" name="Line 27"/>
            <p:cNvSpPr>
              <a:spLocks noChangeShapeType="1"/>
            </p:cNvSpPr>
            <p:nvPr/>
          </p:nvSpPr>
          <p:spPr bwMode="auto">
            <a:xfrm flipH="1">
              <a:off x="2200" y="1888"/>
              <a:ext cx="1179" cy="590"/>
            </a:xfrm>
            <a:prstGeom prst="line">
              <a:avLst/>
            </a:prstGeom>
            <a:noFill/>
            <a:ln w="9525">
              <a:solidFill>
                <a:srgbClr val="800000"/>
              </a:solidFill>
              <a:round/>
              <a:headEnd/>
              <a:tailEnd type="triangle" w="med" len="med"/>
            </a:ln>
          </p:spPr>
          <p:txBody>
            <a:bodyPr/>
            <a:lstStyle/>
            <a:p>
              <a:endParaRPr lang="en-SG"/>
            </a:p>
          </p:txBody>
        </p:sp>
        <p:sp>
          <p:nvSpPr>
            <p:cNvPr id="122922" name="Line 28"/>
            <p:cNvSpPr>
              <a:spLocks noChangeShapeType="1"/>
            </p:cNvSpPr>
            <p:nvPr/>
          </p:nvSpPr>
          <p:spPr bwMode="auto">
            <a:xfrm>
              <a:off x="1927" y="1888"/>
              <a:ext cx="1134" cy="635"/>
            </a:xfrm>
            <a:prstGeom prst="line">
              <a:avLst/>
            </a:prstGeom>
            <a:noFill/>
            <a:ln w="9525">
              <a:solidFill>
                <a:srgbClr val="800000"/>
              </a:solidFill>
              <a:round/>
              <a:headEnd/>
              <a:tailEnd type="triangle" w="med" len="med"/>
            </a:ln>
          </p:spPr>
          <p:txBody>
            <a:bodyPr/>
            <a:lstStyle/>
            <a:p>
              <a:endParaRPr lang="en-SG"/>
            </a:p>
          </p:txBody>
        </p:sp>
        <p:sp>
          <p:nvSpPr>
            <p:cNvPr id="122923" name="Freeform 29"/>
            <p:cNvSpPr>
              <a:spLocks/>
            </p:cNvSpPr>
            <p:nvPr/>
          </p:nvSpPr>
          <p:spPr bwMode="auto">
            <a:xfrm>
              <a:off x="3379" y="1933"/>
              <a:ext cx="461" cy="590"/>
            </a:xfrm>
            <a:custGeom>
              <a:avLst/>
              <a:gdLst>
                <a:gd name="T0" fmla="*/ 317 w 461"/>
                <a:gd name="T1" fmla="*/ 0 h 590"/>
                <a:gd name="T2" fmla="*/ 408 w 461"/>
                <a:gd name="T3" fmla="*/ 272 h 590"/>
                <a:gd name="T4" fmla="*/ 0 w 461"/>
                <a:gd name="T5" fmla="*/ 590 h 590"/>
                <a:gd name="T6" fmla="*/ 0 60000 65536"/>
                <a:gd name="T7" fmla="*/ 0 60000 65536"/>
                <a:gd name="T8" fmla="*/ 0 60000 65536"/>
                <a:gd name="T9" fmla="*/ 0 w 461"/>
                <a:gd name="T10" fmla="*/ 0 h 590"/>
                <a:gd name="T11" fmla="*/ 461 w 461"/>
                <a:gd name="T12" fmla="*/ 590 h 590"/>
              </a:gdLst>
              <a:ahLst/>
              <a:cxnLst>
                <a:cxn ang="T6">
                  <a:pos x="T0" y="T1"/>
                </a:cxn>
                <a:cxn ang="T7">
                  <a:pos x="T2" y="T3"/>
                </a:cxn>
                <a:cxn ang="T8">
                  <a:pos x="T4" y="T5"/>
                </a:cxn>
              </a:cxnLst>
              <a:rect l="T9" t="T10" r="T11" b="T12"/>
              <a:pathLst>
                <a:path w="461" h="590">
                  <a:moveTo>
                    <a:pt x="317" y="0"/>
                  </a:moveTo>
                  <a:cubicBezTo>
                    <a:pt x="389" y="87"/>
                    <a:pt x="461" y="174"/>
                    <a:pt x="408" y="272"/>
                  </a:cubicBezTo>
                  <a:cubicBezTo>
                    <a:pt x="355" y="370"/>
                    <a:pt x="68" y="537"/>
                    <a:pt x="0" y="590"/>
                  </a:cubicBezTo>
                </a:path>
              </a:pathLst>
            </a:custGeom>
            <a:noFill/>
            <a:ln w="9525">
              <a:solidFill>
                <a:srgbClr val="800000"/>
              </a:solidFill>
              <a:round/>
              <a:headEnd/>
              <a:tailEnd type="stealth" w="med" len="med"/>
            </a:ln>
          </p:spPr>
          <p:txBody>
            <a:bodyPr/>
            <a:lstStyle/>
            <a:p>
              <a:endParaRPr lang="en-US"/>
            </a:p>
          </p:txBody>
        </p:sp>
        <p:sp>
          <p:nvSpPr>
            <p:cNvPr id="122924" name="Text Box 30"/>
            <p:cNvSpPr txBox="1">
              <a:spLocks noChangeArrowheads="1"/>
            </p:cNvSpPr>
            <p:nvPr/>
          </p:nvSpPr>
          <p:spPr bwMode="auto">
            <a:xfrm>
              <a:off x="3003" y="1265"/>
              <a:ext cx="196" cy="231"/>
            </a:xfrm>
            <a:prstGeom prst="rect">
              <a:avLst/>
            </a:prstGeom>
            <a:noFill/>
            <a:ln w="9525">
              <a:noFill/>
              <a:miter lim="800000"/>
              <a:headEnd/>
              <a:tailEnd/>
            </a:ln>
          </p:spPr>
          <p:txBody>
            <a:bodyPr wrap="none">
              <a:spAutoFit/>
            </a:bodyPr>
            <a:lstStyle/>
            <a:p>
              <a:r>
                <a:rPr lang="en-US" b="1">
                  <a:solidFill>
                    <a:srgbClr val="800000"/>
                  </a:solidFill>
                </a:rPr>
                <a:t>5</a:t>
              </a:r>
            </a:p>
          </p:txBody>
        </p:sp>
        <p:sp>
          <p:nvSpPr>
            <p:cNvPr id="122925" name="Text Box 31"/>
            <p:cNvSpPr txBox="1">
              <a:spLocks noChangeArrowheads="1"/>
            </p:cNvSpPr>
            <p:nvPr/>
          </p:nvSpPr>
          <p:spPr bwMode="auto">
            <a:xfrm flipH="1">
              <a:off x="2789" y="1525"/>
              <a:ext cx="168" cy="231"/>
            </a:xfrm>
            <a:prstGeom prst="rect">
              <a:avLst/>
            </a:prstGeom>
            <a:noFill/>
            <a:ln w="9525">
              <a:noFill/>
              <a:miter lim="800000"/>
              <a:headEnd/>
              <a:tailEnd/>
            </a:ln>
          </p:spPr>
          <p:txBody>
            <a:bodyPr>
              <a:spAutoFit/>
            </a:bodyPr>
            <a:lstStyle/>
            <a:p>
              <a:r>
                <a:rPr lang="en-US" b="1">
                  <a:solidFill>
                    <a:srgbClr val="800000"/>
                  </a:solidFill>
                </a:rPr>
                <a:t>3</a:t>
              </a:r>
            </a:p>
          </p:txBody>
        </p:sp>
        <p:sp>
          <p:nvSpPr>
            <p:cNvPr id="122926" name="Text Box 32"/>
            <p:cNvSpPr txBox="1">
              <a:spLocks noChangeArrowheads="1"/>
            </p:cNvSpPr>
            <p:nvPr/>
          </p:nvSpPr>
          <p:spPr bwMode="auto">
            <a:xfrm>
              <a:off x="2064" y="134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22927" name="Text Box 33"/>
            <p:cNvSpPr txBox="1">
              <a:spLocks noChangeArrowheads="1"/>
            </p:cNvSpPr>
            <p:nvPr/>
          </p:nvSpPr>
          <p:spPr bwMode="auto">
            <a:xfrm>
              <a:off x="1701" y="2069"/>
              <a:ext cx="196" cy="231"/>
            </a:xfrm>
            <a:prstGeom prst="rect">
              <a:avLst/>
            </a:prstGeom>
            <a:noFill/>
            <a:ln w="9525">
              <a:noFill/>
              <a:miter lim="800000"/>
              <a:headEnd/>
              <a:tailEnd/>
            </a:ln>
          </p:spPr>
          <p:txBody>
            <a:bodyPr wrap="none">
              <a:spAutoFit/>
            </a:bodyPr>
            <a:lstStyle/>
            <a:p>
              <a:r>
                <a:rPr lang="en-US" b="1">
                  <a:solidFill>
                    <a:srgbClr val="800000"/>
                  </a:solidFill>
                </a:rPr>
                <a:t>4</a:t>
              </a:r>
            </a:p>
          </p:txBody>
        </p:sp>
        <p:sp>
          <p:nvSpPr>
            <p:cNvPr id="122928" name="Text Box 34"/>
            <p:cNvSpPr txBox="1">
              <a:spLocks noChangeArrowheads="1"/>
            </p:cNvSpPr>
            <p:nvPr/>
          </p:nvSpPr>
          <p:spPr bwMode="auto">
            <a:xfrm>
              <a:off x="2336" y="1933"/>
              <a:ext cx="276" cy="231"/>
            </a:xfrm>
            <a:prstGeom prst="rect">
              <a:avLst/>
            </a:prstGeom>
            <a:noFill/>
            <a:ln w="9525">
              <a:noFill/>
              <a:miter lim="800000"/>
              <a:headEnd/>
              <a:tailEnd/>
            </a:ln>
          </p:spPr>
          <p:txBody>
            <a:bodyPr wrap="none">
              <a:spAutoFit/>
            </a:bodyPr>
            <a:lstStyle/>
            <a:p>
              <a:r>
                <a:rPr lang="en-US" b="1">
                  <a:solidFill>
                    <a:srgbClr val="800000"/>
                  </a:solidFill>
                </a:rPr>
                <a:t>10</a:t>
              </a:r>
            </a:p>
          </p:txBody>
        </p:sp>
        <p:sp>
          <p:nvSpPr>
            <p:cNvPr id="122929" name="Text Box 35"/>
            <p:cNvSpPr txBox="1">
              <a:spLocks noChangeArrowheads="1"/>
            </p:cNvSpPr>
            <p:nvPr/>
          </p:nvSpPr>
          <p:spPr bwMode="auto">
            <a:xfrm>
              <a:off x="2562" y="2432"/>
              <a:ext cx="196" cy="231"/>
            </a:xfrm>
            <a:prstGeom prst="rect">
              <a:avLst/>
            </a:prstGeom>
            <a:noFill/>
            <a:ln w="9525">
              <a:noFill/>
              <a:miter lim="800000"/>
              <a:headEnd/>
              <a:tailEnd/>
            </a:ln>
          </p:spPr>
          <p:txBody>
            <a:bodyPr wrap="none">
              <a:spAutoFit/>
            </a:bodyPr>
            <a:lstStyle/>
            <a:p>
              <a:r>
                <a:rPr lang="en-US" b="1">
                  <a:solidFill>
                    <a:srgbClr val="800000"/>
                  </a:solidFill>
                </a:rPr>
                <a:t>2</a:t>
              </a:r>
            </a:p>
          </p:txBody>
        </p:sp>
        <p:sp>
          <p:nvSpPr>
            <p:cNvPr id="122930" name="Text Box 36"/>
            <p:cNvSpPr txBox="1">
              <a:spLocks noChangeArrowheads="1"/>
            </p:cNvSpPr>
            <p:nvPr/>
          </p:nvSpPr>
          <p:spPr bwMode="auto">
            <a:xfrm>
              <a:off x="2653" y="1979"/>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22931" name="Text Box 37"/>
            <p:cNvSpPr txBox="1">
              <a:spLocks noChangeArrowheads="1"/>
            </p:cNvSpPr>
            <p:nvPr/>
          </p:nvSpPr>
          <p:spPr bwMode="auto">
            <a:xfrm>
              <a:off x="2336" y="1570"/>
              <a:ext cx="196" cy="231"/>
            </a:xfrm>
            <a:prstGeom prst="rect">
              <a:avLst/>
            </a:prstGeom>
            <a:noFill/>
            <a:ln w="9525">
              <a:noFill/>
              <a:miter lim="800000"/>
              <a:headEnd/>
              <a:tailEnd/>
            </a:ln>
          </p:spPr>
          <p:txBody>
            <a:bodyPr wrap="none">
              <a:spAutoFit/>
            </a:bodyPr>
            <a:lstStyle/>
            <a:p>
              <a:r>
                <a:rPr lang="en-US" b="1">
                  <a:solidFill>
                    <a:srgbClr val="800000"/>
                  </a:solidFill>
                </a:rPr>
                <a:t>6</a:t>
              </a:r>
            </a:p>
          </p:txBody>
        </p:sp>
        <p:sp>
          <p:nvSpPr>
            <p:cNvPr id="122932" name="Text Box 38"/>
            <p:cNvSpPr txBox="1">
              <a:spLocks noChangeArrowheads="1"/>
            </p:cNvSpPr>
            <p:nvPr/>
          </p:nvSpPr>
          <p:spPr bwMode="auto">
            <a:xfrm>
              <a:off x="3228" y="2024"/>
              <a:ext cx="196" cy="231"/>
            </a:xfrm>
            <a:prstGeom prst="rect">
              <a:avLst/>
            </a:prstGeom>
            <a:noFill/>
            <a:ln w="9525">
              <a:noFill/>
              <a:miter lim="800000"/>
              <a:headEnd/>
              <a:tailEnd/>
            </a:ln>
          </p:spPr>
          <p:txBody>
            <a:bodyPr wrap="none">
              <a:spAutoFit/>
            </a:bodyPr>
            <a:lstStyle/>
            <a:p>
              <a:r>
                <a:rPr lang="en-US" b="1">
                  <a:solidFill>
                    <a:srgbClr val="800000"/>
                  </a:solidFill>
                </a:rPr>
                <a:t>1</a:t>
              </a:r>
            </a:p>
          </p:txBody>
        </p:sp>
        <p:sp>
          <p:nvSpPr>
            <p:cNvPr id="122933" name="Text Box 39"/>
            <p:cNvSpPr txBox="1">
              <a:spLocks noChangeArrowheads="1"/>
            </p:cNvSpPr>
            <p:nvPr/>
          </p:nvSpPr>
          <p:spPr bwMode="auto">
            <a:xfrm>
              <a:off x="3818" y="2024"/>
              <a:ext cx="196" cy="231"/>
            </a:xfrm>
            <a:prstGeom prst="rect">
              <a:avLst/>
            </a:prstGeom>
            <a:noFill/>
            <a:ln w="9525">
              <a:noFill/>
              <a:miter lim="800000"/>
              <a:headEnd/>
              <a:tailEnd/>
            </a:ln>
          </p:spPr>
          <p:txBody>
            <a:bodyPr wrap="none">
              <a:spAutoFit/>
            </a:bodyPr>
            <a:lstStyle/>
            <a:p>
              <a:r>
                <a:rPr lang="en-US" b="1">
                  <a:solidFill>
                    <a:srgbClr val="800000"/>
                  </a:solidFill>
                </a:rPr>
                <a:t>2</a:t>
              </a:r>
            </a:p>
          </p:txBody>
        </p:sp>
      </p:grpSp>
      <p:grpSp>
        <p:nvGrpSpPr>
          <p:cNvPr id="61" name="Group 60"/>
          <p:cNvGrpSpPr/>
          <p:nvPr/>
        </p:nvGrpSpPr>
        <p:grpSpPr>
          <a:xfrm>
            <a:off x="0" y="1571612"/>
            <a:ext cx="4668838" cy="3030537"/>
            <a:chOff x="0" y="1773238"/>
            <a:chExt cx="4668838" cy="3030537"/>
          </a:xfrm>
        </p:grpSpPr>
        <p:sp>
          <p:nvSpPr>
            <p:cNvPr id="122882" name="Oval 3"/>
            <p:cNvSpPr>
              <a:spLocks noChangeArrowheads="1"/>
            </p:cNvSpPr>
            <p:nvPr/>
          </p:nvSpPr>
          <p:spPr bwMode="auto">
            <a:xfrm>
              <a:off x="1836738" y="1773238"/>
              <a:ext cx="647700" cy="647700"/>
            </a:xfrm>
            <a:prstGeom prst="ellipse">
              <a:avLst/>
            </a:prstGeom>
            <a:solidFill>
              <a:srgbClr val="FF0000"/>
            </a:solidFill>
            <a:ln w="9525">
              <a:solidFill>
                <a:schemeClr val="tx1"/>
              </a:solidFill>
              <a:round/>
              <a:headEnd/>
              <a:tailEnd/>
            </a:ln>
          </p:spPr>
          <p:txBody>
            <a:bodyPr wrap="none" anchor="ctr"/>
            <a:lstStyle/>
            <a:p>
              <a:pPr algn="ctr"/>
              <a:r>
                <a:rPr lang="en-US" b="1" dirty="0"/>
                <a:t>1</a:t>
              </a:r>
            </a:p>
          </p:txBody>
        </p:sp>
        <p:sp>
          <p:nvSpPr>
            <p:cNvPr id="122883" name="Oval 4"/>
            <p:cNvSpPr>
              <a:spLocks noChangeArrowheads="1"/>
            </p:cNvSpPr>
            <p:nvPr/>
          </p:nvSpPr>
          <p:spPr bwMode="auto">
            <a:xfrm>
              <a:off x="3276600"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2</a:t>
              </a:r>
            </a:p>
          </p:txBody>
        </p:sp>
        <p:sp>
          <p:nvSpPr>
            <p:cNvPr id="122884" name="Oval 5"/>
            <p:cNvSpPr>
              <a:spLocks noChangeArrowheads="1"/>
            </p:cNvSpPr>
            <p:nvPr/>
          </p:nvSpPr>
          <p:spPr bwMode="auto">
            <a:xfrm>
              <a:off x="2700338" y="3789363"/>
              <a:ext cx="647700" cy="647700"/>
            </a:xfrm>
            <a:prstGeom prst="ellipse">
              <a:avLst/>
            </a:prstGeom>
            <a:solidFill>
              <a:srgbClr val="FF0000"/>
            </a:solidFill>
            <a:ln w="9525">
              <a:solidFill>
                <a:schemeClr val="tx1"/>
              </a:solidFill>
              <a:round/>
              <a:headEnd/>
              <a:tailEnd/>
            </a:ln>
          </p:spPr>
          <p:txBody>
            <a:bodyPr wrap="none" anchor="ctr"/>
            <a:lstStyle/>
            <a:p>
              <a:pPr algn="ctr"/>
              <a:r>
                <a:rPr lang="en-US" b="1"/>
                <a:t>3</a:t>
              </a:r>
            </a:p>
          </p:txBody>
        </p:sp>
        <p:sp>
          <p:nvSpPr>
            <p:cNvPr id="122885" name="Oval 6"/>
            <p:cNvSpPr>
              <a:spLocks noChangeArrowheads="1"/>
            </p:cNvSpPr>
            <p:nvPr/>
          </p:nvSpPr>
          <p:spPr bwMode="auto">
            <a:xfrm>
              <a:off x="900113" y="3789363"/>
              <a:ext cx="647700" cy="647700"/>
            </a:xfrm>
            <a:prstGeom prst="ellipse">
              <a:avLst/>
            </a:prstGeom>
            <a:solidFill>
              <a:srgbClr val="FF0000"/>
            </a:solidFill>
            <a:ln w="9525">
              <a:solidFill>
                <a:schemeClr val="tx1"/>
              </a:solidFill>
              <a:round/>
              <a:headEnd/>
              <a:tailEnd/>
            </a:ln>
          </p:spPr>
          <p:txBody>
            <a:bodyPr wrap="none" anchor="ctr"/>
            <a:lstStyle/>
            <a:p>
              <a:pPr algn="ctr"/>
              <a:r>
                <a:rPr lang="en-US" b="1"/>
                <a:t>4</a:t>
              </a:r>
            </a:p>
          </p:txBody>
        </p:sp>
        <p:sp>
          <p:nvSpPr>
            <p:cNvPr id="122886" name="Oval 7"/>
            <p:cNvSpPr>
              <a:spLocks noChangeArrowheads="1"/>
            </p:cNvSpPr>
            <p:nvPr/>
          </p:nvSpPr>
          <p:spPr bwMode="auto">
            <a:xfrm>
              <a:off x="396875" y="2420938"/>
              <a:ext cx="647700" cy="647700"/>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22887" name="Line 9"/>
            <p:cNvSpPr>
              <a:spLocks noChangeShapeType="1"/>
            </p:cNvSpPr>
            <p:nvPr/>
          </p:nvSpPr>
          <p:spPr bwMode="auto">
            <a:xfrm flipH="1">
              <a:off x="971550" y="2205038"/>
              <a:ext cx="865188" cy="431800"/>
            </a:xfrm>
            <a:prstGeom prst="line">
              <a:avLst/>
            </a:prstGeom>
            <a:noFill/>
            <a:ln w="28575">
              <a:solidFill>
                <a:srgbClr val="FF0000"/>
              </a:solidFill>
              <a:round/>
              <a:headEnd/>
              <a:tailEnd type="triangle" w="med" len="med"/>
            </a:ln>
          </p:spPr>
          <p:txBody>
            <a:bodyPr/>
            <a:lstStyle/>
            <a:p>
              <a:endParaRPr lang="en-SG"/>
            </a:p>
          </p:txBody>
        </p:sp>
        <p:sp>
          <p:nvSpPr>
            <p:cNvPr id="122888" name="Line 10"/>
            <p:cNvSpPr>
              <a:spLocks noChangeShapeType="1"/>
            </p:cNvSpPr>
            <p:nvPr/>
          </p:nvSpPr>
          <p:spPr bwMode="auto">
            <a:xfrm>
              <a:off x="2268538" y="2349500"/>
              <a:ext cx="647700" cy="1439863"/>
            </a:xfrm>
            <a:prstGeom prst="line">
              <a:avLst/>
            </a:prstGeom>
            <a:noFill/>
            <a:ln w="28575">
              <a:solidFill>
                <a:srgbClr val="FF0000"/>
              </a:solidFill>
              <a:round/>
              <a:headEnd/>
              <a:tailEnd type="triangle" w="med" len="med"/>
            </a:ln>
          </p:spPr>
          <p:txBody>
            <a:bodyPr/>
            <a:lstStyle/>
            <a:p>
              <a:endParaRPr lang="en-SG"/>
            </a:p>
          </p:txBody>
        </p:sp>
        <p:sp>
          <p:nvSpPr>
            <p:cNvPr id="122889" name="Text Box 12"/>
            <p:cNvSpPr txBox="1">
              <a:spLocks noChangeArrowheads="1"/>
            </p:cNvSpPr>
            <p:nvPr/>
          </p:nvSpPr>
          <p:spPr bwMode="auto">
            <a:xfrm flipH="1">
              <a:off x="2339975" y="2349500"/>
              <a:ext cx="266700" cy="366713"/>
            </a:xfrm>
            <a:prstGeom prst="rect">
              <a:avLst/>
            </a:prstGeom>
            <a:noFill/>
            <a:ln w="9525">
              <a:noFill/>
              <a:miter lim="800000"/>
              <a:headEnd/>
              <a:tailEnd/>
            </a:ln>
          </p:spPr>
          <p:txBody>
            <a:bodyPr>
              <a:spAutoFit/>
            </a:bodyPr>
            <a:lstStyle/>
            <a:p>
              <a:r>
                <a:rPr lang="en-US" b="1">
                  <a:solidFill>
                    <a:srgbClr val="FF0000"/>
                  </a:solidFill>
                </a:rPr>
                <a:t>3</a:t>
              </a:r>
            </a:p>
          </p:txBody>
        </p:sp>
        <p:sp>
          <p:nvSpPr>
            <p:cNvPr id="122890" name="Text Box 13"/>
            <p:cNvSpPr txBox="1">
              <a:spLocks noChangeArrowheads="1"/>
            </p:cNvSpPr>
            <p:nvPr/>
          </p:nvSpPr>
          <p:spPr bwMode="auto">
            <a:xfrm>
              <a:off x="1189038" y="20621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sp>
          <p:nvSpPr>
            <p:cNvPr id="122898" name="Line 48"/>
            <p:cNvSpPr>
              <a:spLocks noChangeShapeType="1"/>
            </p:cNvSpPr>
            <p:nvPr/>
          </p:nvSpPr>
          <p:spPr bwMode="auto">
            <a:xfrm flipH="1">
              <a:off x="1547813" y="4149725"/>
              <a:ext cx="1152525" cy="0"/>
            </a:xfrm>
            <a:prstGeom prst="line">
              <a:avLst/>
            </a:prstGeom>
            <a:noFill/>
            <a:ln w="28575">
              <a:solidFill>
                <a:srgbClr val="FF0000"/>
              </a:solidFill>
              <a:round/>
              <a:headEnd/>
              <a:tailEnd type="triangle" w="med" len="med"/>
            </a:ln>
          </p:spPr>
          <p:txBody>
            <a:bodyPr/>
            <a:lstStyle/>
            <a:p>
              <a:endParaRPr lang="en-SG"/>
            </a:p>
          </p:txBody>
        </p:sp>
        <p:sp>
          <p:nvSpPr>
            <p:cNvPr id="122899" name="Line 49"/>
            <p:cNvSpPr>
              <a:spLocks noChangeShapeType="1"/>
            </p:cNvSpPr>
            <p:nvPr/>
          </p:nvSpPr>
          <p:spPr bwMode="auto">
            <a:xfrm flipV="1">
              <a:off x="3203575" y="3068638"/>
              <a:ext cx="288925" cy="792162"/>
            </a:xfrm>
            <a:prstGeom prst="line">
              <a:avLst/>
            </a:prstGeom>
            <a:noFill/>
            <a:ln w="28575">
              <a:solidFill>
                <a:srgbClr val="FF0000"/>
              </a:solidFill>
              <a:round/>
              <a:headEnd/>
              <a:tailEnd type="triangle" w="med" len="med"/>
            </a:ln>
          </p:spPr>
          <p:txBody>
            <a:bodyPr/>
            <a:lstStyle/>
            <a:p>
              <a:endParaRPr lang="en-SG"/>
            </a:p>
          </p:txBody>
        </p:sp>
        <p:sp>
          <p:nvSpPr>
            <p:cNvPr id="122900" name="Text Box 50"/>
            <p:cNvSpPr txBox="1">
              <a:spLocks noChangeArrowheads="1"/>
            </p:cNvSpPr>
            <p:nvPr/>
          </p:nvSpPr>
          <p:spPr bwMode="auto">
            <a:xfrm>
              <a:off x="3419475" y="3278188"/>
              <a:ext cx="311150" cy="366712"/>
            </a:xfrm>
            <a:prstGeom prst="rect">
              <a:avLst/>
            </a:prstGeom>
            <a:noFill/>
            <a:ln w="9525">
              <a:noFill/>
              <a:miter lim="800000"/>
              <a:headEnd/>
              <a:tailEnd/>
            </a:ln>
          </p:spPr>
          <p:txBody>
            <a:bodyPr wrap="none">
              <a:spAutoFit/>
            </a:bodyPr>
            <a:lstStyle/>
            <a:p>
              <a:r>
                <a:rPr lang="en-US" b="1">
                  <a:solidFill>
                    <a:srgbClr val="FF0000"/>
                  </a:solidFill>
                </a:rPr>
                <a:t>1</a:t>
              </a:r>
            </a:p>
          </p:txBody>
        </p:sp>
        <p:sp>
          <p:nvSpPr>
            <p:cNvPr id="122901" name="Text Box 51"/>
            <p:cNvSpPr txBox="1">
              <a:spLocks noChangeArrowheads="1"/>
            </p:cNvSpPr>
            <p:nvPr/>
          </p:nvSpPr>
          <p:spPr bwMode="auto">
            <a:xfrm>
              <a:off x="2028825" y="3789363"/>
              <a:ext cx="311150" cy="366712"/>
            </a:xfrm>
            <a:prstGeom prst="rect">
              <a:avLst/>
            </a:prstGeom>
            <a:noFill/>
            <a:ln w="9525">
              <a:noFill/>
              <a:miter lim="800000"/>
              <a:headEnd/>
              <a:tailEnd/>
            </a:ln>
          </p:spPr>
          <p:txBody>
            <a:bodyPr wrap="none">
              <a:spAutoFit/>
            </a:bodyPr>
            <a:lstStyle/>
            <a:p>
              <a:r>
                <a:rPr lang="en-US" b="1">
                  <a:solidFill>
                    <a:srgbClr val="FF0000"/>
                  </a:solidFill>
                </a:rPr>
                <a:t>2</a:t>
              </a:r>
            </a:p>
          </p:txBody>
        </p:sp>
        <p:sp>
          <p:nvSpPr>
            <p:cNvPr id="122904" name="Text Box 54"/>
            <p:cNvSpPr txBox="1">
              <a:spLocks noChangeArrowheads="1"/>
            </p:cNvSpPr>
            <p:nvPr/>
          </p:nvSpPr>
          <p:spPr bwMode="auto">
            <a:xfrm>
              <a:off x="0" y="3068638"/>
              <a:ext cx="673100" cy="366712"/>
            </a:xfrm>
            <a:prstGeom prst="rect">
              <a:avLst/>
            </a:prstGeom>
            <a:noFill/>
            <a:ln w="9525">
              <a:noFill/>
              <a:miter lim="800000"/>
              <a:headEnd/>
              <a:tailEnd/>
            </a:ln>
          </p:spPr>
          <p:txBody>
            <a:bodyPr wrap="none">
              <a:spAutoFit/>
            </a:bodyPr>
            <a:lstStyle/>
            <a:p>
              <a:r>
                <a:rPr lang="en-US">
                  <a:solidFill>
                    <a:srgbClr val="FF0000"/>
                  </a:solidFill>
                </a:rPr>
                <a:t>D= 2</a:t>
              </a:r>
            </a:p>
          </p:txBody>
        </p:sp>
        <p:sp>
          <p:nvSpPr>
            <p:cNvPr id="122905" name="Text Box 55"/>
            <p:cNvSpPr txBox="1">
              <a:spLocks noChangeArrowheads="1"/>
            </p:cNvSpPr>
            <p:nvPr/>
          </p:nvSpPr>
          <p:spPr bwMode="auto">
            <a:xfrm>
              <a:off x="1331913" y="4437063"/>
              <a:ext cx="673100" cy="366712"/>
            </a:xfrm>
            <a:prstGeom prst="rect">
              <a:avLst/>
            </a:prstGeom>
            <a:noFill/>
            <a:ln w="9525">
              <a:noFill/>
              <a:miter lim="800000"/>
              <a:headEnd/>
              <a:tailEnd/>
            </a:ln>
          </p:spPr>
          <p:txBody>
            <a:bodyPr wrap="none">
              <a:spAutoFit/>
            </a:bodyPr>
            <a:lstStyle/>
            <a:p>
              <a:r>
                <a:rPr lang="en-US">
                  <a:solidFill>
                    <a:srgbClr val="FF0000"/>
                  </a:solidFill>
                </a:rPr>
                <a:t>D= 5</a:t>
              </a:r>
            </a:p>
          </p:txBody>
        </p:sp>
        <p:sp>
          <p:nvSpPr>
            <p:cNvPr id="122906" name="Text Box 56"/>
            <p:cNvSpPr txBox="1">
              <a:spLocks noChangeArrowheads="1"/>
            </p:cNvSpPr>
            <p:nvPr/>
          </p:nvSpPr>
          <p:spPr bwMode="auto">
            <a:xfrm>
              <a:off x="3348038" y="4221163"/>
              <a:ext cx="673100" cy="366712"/>
            </a:xfrm>
            <a:prstGeom prst="rect">
              <a:avLst/>
            </a:prstGeom>
            <a:noFill/>
            <a:ln w="9525">
              <a:noFill/>
              <a:miter lim="800000"/>
              <a:headEnd/>
              <a:tailEnd/>
            </a:ln>
          </p:spPr>
          <p:txBody>
            <a:bodyPr wrap="none">
              <a:spAutoFit/>
            </a:bodyPr>
            <a:lstStyle/>
            <a:p>
              <a:r>
                <a:rPr lang="en-US">
                  <a:solidFill>
                    <a:srgbClr val="FF0000"/>
                  </a:solidFill>
                </a:rPr>
                <a:t>D= 3</a:t>
              </a:r>
            </a:p>
          </p:txBody>
        </p:sp>
        <p:sp>
          <p:nvSpPr>
            <p:cNvPr id="122907" name="Text Box 57"/>
            <p:cNvSpPr txBox="1">
              <a:spLocks noChangeArrowheads="1"/>
            </p:cNvSpPr>
            <p:nvPr/>
          </p:nvSpPr>
          <p:spPr bwMode="auto">
            <a:xfrm>
              <a:off x="3995738" y="2924175"/>
              <a:ext cx="673100" cy="366713"/>
            </a:xfrm>
            <a:prstGeom prst="rect">
              <a:avLst/>
            </a:prstGeom>
            <a:noFill/>
            <a:ln w="9525">
              <a:noFill/>
              <a:miter lim="800000"/>
              <a:headEnd/>
              <a:tailEnd/>
            </a:ln>
          </p:spPr>
          <p:txBody>
            <a:bodyPr wrap="none">
              <a:spAutoFit/>
            </a:bodyPr>
            <a:lstStyle/>
            <a:p>
              <a:r>
                <a:rPr lang="en-US">
                  <a:solidFill>
                    <a:srgbClr val="FF0000"/>
                  </a:solidFill>
                </a:rPr>
                <a:t>D= 4</a:t>
              </a:r>
            </a:p>
          </p:txBody>
        </p:sp>
      </p:grpSp>
      <p:grpSp>
        <p:nvGrpSpPr>
          <p:cNvPr id="63" name="Group 62"/>
          <p:cNvGrpSpPr/>
          <p:nvPr/>
        </p:nvGrpSpPr>
        <p:grpSpPr>
          <a:xfrm>
            <a:off x="4286248" y="1428736"/>
            <a:ext cx="4714907" cy="1923462"/>
            <a:chOff x="2143077" y="4643446"/>
            <a:chExt cx="4714907" cy="1923462"/>
          </a:xfrm>
        </p:grpSpPr>
        <p:sp>
          <p:nvSpPr>
            <p:cNvPr id="53" name="TextBox 52"/>
            <p:cNvSpPr txBox="1"/>
            <p:nvPr/>
          </p:nvSpPr>
          <p:spPr>
            <a:xfrm>
              <a:off x="4786314" y="4643446"/>
              <a:ext cx="2071670" cy="461665"/>
            </a:xfrm>
            <a:prstGeom prst="rect">
              <a:avLst/>
            </a:prstGeom>
            <a:noFill/>
          </p:spPr>
          <p:txBody>
            <a:bodyPr wrap="square" rtlCol="0">
              <a:spAutoFit/>
            </a:bodyPr>
            <a:lstStyle/>
            <a:p>
              <a:r>
                <a:rPr lang="en-US" sz="2400" dirty="0" smtClean="0">
                  <a:solidFill>
                    <a:schemeClr val="accent6">
                      <a:lumMod val="50000"/>
                    </a:schemeClr>
                  </a:solidFill>
                </a:rPr>
                <a:t>1 to 2: 1, 3, 2</a:t>
              </a:r>
              <a:endParaRPr lang="en-SG" sz="2400" dirty="0">
                <a:solidFill>
                  <a:schemeClr val="accent6">
                    <a:lumMod val="50000"/>
                  </a:schemeClr>
                </a:solidFill>
              </a:endParaRPr>
            </a:p>
          </p:txBody>
        </p:sp>
        <p:sp>
          <p:nvSpPr>
            <p:cNvPr id="54" name="TextBox 53"/>
            <p:cNvSpPr txBox="1"/>
            <p:nvPr/>
          </p:nvSpPr>
          <p:spPr>
            <a:xfrm>
              <a:off x="4786314" y="5143512"/>
              <a:ext cx="2071670" cy="461665"/>
            </a:xfrm>
            <a:prstGeom prst="rect">
              <a:avLst/>
            </a:prstGeom>
            <a:noFill/>
          </p:spPr>
          <p:txBody>
            <a:bodyPr wrap="square" rtlCol="0">
              <a:spAutoFit/>
            </a:bodyPr>
            <a:lstStyle/>
            <a:p>
              <a:r>
                <a:rPr lang="en-US" sz="2400" dirty="0" smtClean="0">
                  <a:solidFill>
                    <a:schemeClr val="accent6">
                      <a:lumMod val="50000"/>
                    </a:schemeClr>
                  </a:solidFill>
                </a:rPr>
                <a:t>1 to 3: 1, 3</a:t>
              </a:r>
              <a:endParaRPr lang="en-SG" sz="2400" dirty="0">
                <a:solidFill>
                  <a:schemeClr val="accent6">
                    <a:lumMod val="50000"/>
                  </a:schemeClr>
                </a:solidFill>
              </a:endParaRPr>
            </a:p>
          </p:txBody>
        </p:sp>
        <p:sp>
          <p:nvSpPr>
            <p:cNvPr id="58" name="TextBox 57"/>
            <p:cNvSpPr txBox="1"/>
            <p:nvPr/>
          </p:nvSpPr>
          <p:spPr>
            <a:xfrm>
              <a:off x="4786314" y="5643578"/>
              <a:ext cx="2071670" cy="461665"/>
            </a:xfrm>
            <a:prstGeom prst="rect">
              <a:avLst/>
            </a:prstGeom>
            <a:noFill/>
          </p:spPr>
          <p:txBody>
            <a:bodyPr wrap="square" rtlCol="0">
              <a:spAutoFit/>
            </a:bodyPr>
            <a:lstStyle/>
            <a:p>
              <a:r>
                <a:rPr lang="en-US" sz="2400" dirty="0" smtClean="0">
                  <a:solidFill>
                    <a:schemeClr val="accent6">
                      <a:lumMod val="50000"/>
                    </a:schemeClr>
                  </a:solidFill>
                </a:rPr>
                <a:t>1 to 4</a:t>
              </a:r>
              <a:r>
                <a:rPr lang="en-US" sz="2400" smtClean="0">
                  <a:solidFill>
                    <a:schemeClr val="accent6">
                      <a:lumMod val="50000"/>
                    </a:schemeClr>
                  </a:solidFill>
                </a:rPr>
                <a:t>: 1, 3, 4</a:t>
              </a:r>
              <a:endParaRPr lang="en-SG" sz="2400" dirty="0">
                <a:solidFill>
                  <a:schemeClr val="accent6">
                    <a:lumMod val="50000"/>
                  </a:schemeClr>
                </a:solidFill>
              </a:endParaRPr>
            </a:p>
          </p:txBody>
        </p:sp>
        <p:sp>
          <p:nvSpPr>
            <p:cNvPr id="59" name="TextBox 58"/>
            <p:cNvSpPr txBox="1"/>
            <p:nvPr/>
          </p:nvSpPr>
          <p:spPr>
            <a:xfrm>
              <a:off x="4786314" y="6105243"/>
              <a:ext cx="2071670" cy="461665"/>
            </a:xfrm>
            <a:prstGeom prst="rect">
              <a:avLst/>
            </a:prstGeom>
            <a:noFill/>
          </p:spPr>
          <p:txBody>
            <a:bodyPr wrap="square" rtlCol="0">
              <a:spAutoFit/>
            </a:bodyPr>
            <a:lstStyle/>
            <a:p>
              <a:r>
                <a:rPr lang="en-US" sz="2400" dirty="0" smtClean="0">
                  <a:solidFill>
                    <a:schemeClr val="accent6">
                      <a:lumMod val="50000"/>
                    </a:schemeClr>
                  </a:solidFill>
                </a:rPr>
                <a:t>1 to 5: 1, 5</a:t>
              </a:r>
              <a:endParaRPr lang="en-SG" sz="2400" dirty="0">
                <a:solidFill>
                  <a:schemeClr val="accent6">
                    <a:lumMod val="50000"/>
                  </a:schemeClr>
                </a:solidFill>
              </a:endParaRPr>
            </a:p>
          </p:txBody>
        </p:sp>
        <p:sp>
          <p:nvSpPr>
            <p:cNvPr id="62" name="TextBox 61"/>
            <p:cNvSpPr txBox="1"/>
            <p:nvPr/>
          </p:nvSpPr>
          <p:spPr>
            <a:xfrm>
              <a:off x="2143077" y="5286388"/>
              <a:ext cx="2643238" cy="523220"/>
            </a:xfrm>
            <a:prstGeom prst="rect">
              <a:avLst/>
            </a:prstGeom>
            <a:noFill/>
          </p:spPr>
          <p:txBody>
            <a:bodyPr wrap="square" rtlCol="0">
              <a:spAutoFit/>
            </a:bodyPr>
            <a:lstStyle/>
            <a:p>
              <a:r>
                <a:rPr lang="en-US" sz="2800" dirty="0" smtClean="0">
                  <a:solidFill>
                    <a:schemeClr val="accent6">
                      <a:lumMod val="50000"/>
                    </a:schemeClr>
                  </a:solidFill>
                </a:rPr>
                <a:t>Shortest Paths:</a:t>
              </a:r>
              <a:endParaRPr lang="en-SG" sz="2800" dirty="0">
                <a:solidFill>
                  <a:schemeClr val="accent6">
                    <a:lumMod val="50000"/>
                  </a:schemeClr>
                </a:solidFill>
              </a:endParaRPr>
            </a:p>
          </p:txBody>
        </p:sp>
      </p:grpSp>
      <p:graphicFrame>
        <p:nvGraphicFramePr>
          <p:cNvPr id="64" name="Table 63"/>
          <p:cNvGraphicFramePr>
            <a:graphicFrameLocks noGrp="1"/>
          </p:cNvGraphicFramePr>
          <p:nvPr/>
        </p:nvGraphicFramePr>
        <p:xfrm>
          <a:off x="8369821" y="3443183"/>
          <a:ext cx="559897" cy="3129089"/>
        </p:xfrm>
        <a:graphic>
          <a:graphicData uri="http://schemas.openxmlformats.org/drawingml/2006/table">
            <a:tbl>
              <a:tblPr firstRow="1" bandRow="1">
                <a:tableStyleId>{5C22544A-7EE6-4342-B048-85BDC9FD1C3A}</a:tableStyleId>
              </a:tblPr>
              <a:tblGrid>
                <a:gridCol w="559897"/>
              </a:tblGrid>
              <a:tr h="604234">
                <a:tc>
                  <a:txBody>
                    <a:bodyPr/>
                    <a:lstStyle/>
                    <a:p>
                      <a:pPr algn="ctr"/>
                      <a:r>
                        <a:rPr lang="en-US" sz="2000" b="0" dirty="0" smtClean="0">
                          <a:solidFill>
                            <a:srgbClr val="C00000"/>
                          </a:solidFill>
                        </a:rPr>
                        <a:t>D</a:t>
                      </a:r>
                      <a:endParaRPr lang="en-SG" sz="2000" b="0" dirty="0">
                        <a:solidFill>
                          <a:srgbClr val="C0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SG" sz="2000" dirty="0" smtClean="0">
                          <a:solidFill>
                            <a:srgbClr val="7030A0"/>
                          </a:solidFill>
                        </a:rPr>
                        <a:t>∞</a:t>
                      </a:r>
                      <a:endParaRPr lang="en-SG" sz="2000" dirty="0">
                        <a:solidFill>
                          <a:srgbClr val="7030A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FFEBFF"/>
                    </a:solidFill>
                  </a:tcPr>
                </a:tc>
              </a:tr>
              <a:tr h="504971">
                <a:tc>
                  <a:txBody>
                    <a:bodyPr/>
                    <a:lstStyle/>
                    <a:p>
                      <a:pPr algn="ctr"/>
                      <a:r>
                        <a:rPr lang="en-US" sz="2000" b="1" dirty="0" smtClean="0">
                          <a:solidFill>
                            <a:srgbClr val="FF0000"/>
                          </a:solidFill>
                        </a:rPr>
                        <a:t>4</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b="1" dirty="0" smtClean="0">
                          <a:solidFill>
                            <a:srgbClr val="FF0000"/>
                          </a:solidFill>
                        </a:rPr>
                        <a:t>3</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SG" sz="2000" b="1" dirty="0" smtClean="0">
                          <a:solidFill>
                            <a:srgbClr val="FF0000"/>
                          </a:solidFill>
                        </a:rPr>
                        <a:t>5</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r h="504971">
                <a:tc>
                  <a:txBody>
                    <a:bodyPr/>
                    <a:lstStyle/>
                    <a:p>
                      <a:pPr algn="ctr"/>
                      <a:r>
                        <a:rPr lang="en-US" sz="2000" b="1" dirty="0" smtClean="0">
                          <a:solidFill>
                            <a:srgbClr val="FF0000"/>
                          </a:solidFill>
                        </a:rPr>
                        <a:t>2</a:t>
                      </a:r>
                      <a:endParaRPr lang="en-SG" sz="2000" b="1" dirty="0">
                        <a:solidFill>
                          <a:srgbClr val="FF0000"/>
                        </a:solidFill>
                      </a:endParaRPr>
                    </a:p>
                  </a:txBody>
                  <a:tcPr marL="90851" marR="90851" marT="45423" marB="45423"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rgbClr val="CCECFF"/>
                    </a:solidFill>
                  </a:tcPr>
                </a:tc>
              </a:tr>
            </a:tbl>
          </a:graphicData>
        </a:graphic>
      </p:graphicFrame>
      <p:sp>
        <p:nvSpPr>
          <p:cNvPr id="3" name="Date Placeholder 2"/>
          <p:cNvSpPr>
            <a:spLocks noGrp="1"/>
          </p:cNvSpPr>
          <p:nvPr>
            <p:ph type="dt" sz="half" idx="10"/>
          </p:nvPr>
        </p:nvSpPr>
        <p:spPr/>
        <p:txBody>
          <a:bodyPr/>
          <a:lstStyle/>
          <a:p>
            <a:fld id="{4280A609-D09C-0648-AB5E-1D2BD8368F8A}" type="datetime2">
              <a:rPr lang="en-US" smtClean="0"/>
              <a:t>Wednesday, August 5, 2015</a:t>
            </a:fld>
            <a:endParaRPr lang="en-US" dirty="0"/>
          </a:p>
        </p:txBody>
      </p:sp>
      <p:sp>
        <p:nvSpPr>
          <p:cNvPr id="4" name="Footer Placeholder 3"/>
          <p:cNvSpPr>
            <a:spLocks noGrp="1"/>
          </p:cNvSpPr>
          <p:nvPr>
            <p:ph type="ftr" sz="quarter" idx="11"/>
          </p:nvPr>
        </p:nvSpPr>
        <p:spPr/>
        <p:txBody>
          <a:bodyPr/>
          <a:lstStyle/>
          <a:p>
            <a:pPr algn="r"/>
            <a:r>
              <a:rPr lang="en-US" smtClean="0"/>
              <a:t>CSCI203 - Algorithms and Data Structures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60</a:t>
            </a:fld>
            <a:endParaRPr lang="en-US" dirty="0"/>
          </a:p>
        </p:txBody>
      </p:sp>
    </p:spTree>
    <p:extLst>
      <p:ext uri="{BB962C8B-B14F-4D97-AF65-F5344CB8AC3E}">
        <p14:creationId xmlns:p14="http://schemas.microsoft.com/office/powerpoint/2010/main" val="428546327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126978" name="Rectangle 3"/>
          <p:cNvSpPr>
            <a:spLocks noGrp="1"/>
          </p:cNvSpPr>
          <p:nvPr>
            <p:ph type="body" idx="1"/>
          </p:nvPr>
        </p:nvSpPr>
        <p:spPr bwMode="auto"/>
        <p:txBody>
          <a:bodyPr wrap="square" lIns="91440" tIns="45720" rIns="91440" bIns="45720" numCol="1" anchor="t" anchorCtr="0" compatLnSpc="1">
            <a:prstTxWarp prst="textNoShape">
              <a:avLst/>
            </a:prstTxWarp>
          </a:bodyPr>
          <a:lstStyle/>
          <a:p>
            <a:r>
              <a:rPr lang="en-US" smtClean="0">
                <a:effectLst/>
              </a:rPr>
              <a:t>Another example:</a:t>
            </a:r>
          </a:p>
        </p:txBody>
      </p:sp>
      <p:grpSp>
        <p:nvGrpSpPr>
          <p:cNvPr id="126979" name="Group 29"/>
          <p:cNvGrpSpPr>
            <a:grpSpLocks/>
          </p:cNvGrpSpPr>
          <p:nvPr/>
        </p:nvGrpSpPr>
        <p:grpSpPr bwMode="auto">
          <a:xfrm>
            <a:off x="1908175" y="2420938"/>
            <a:ext cx="4537075" cy="2455862"/>
            <a:chOff x="521" y="1706"/>
            <a:chExt cx="2858" cy="1547"/>
          </a:xfrm>
        </p:grpSpPr>
        <p:sp>
          <p:nvSpPr>
            <p:cNvPr id="126983" name="Oval 4"/>
            <p:cNvSpPr>
              <a:spLocks noChangeArrowheads="1"/>
            </p:cNvSpPr>
            <p:nvPr/>
          </p:nvSpPr>
          <p:spPr bwMode="auto">
            <a:xfrm>
              <a:off x="702" y="2296"/>
              <a:ext cx="363" cy="363"/>
            </a:xfrm>
            <a:prstGeom prst="ellipse">
              <a:avLst/>
            </a:prstGeom>
            <a:solidFill>
              <a:schemeClr val="accent1"/>
            </a:solidFill>
            <a:ln w="9525">
              <a:solidFill>
                <a:schemeClr val="tx1"/>
              </a:solidFill>
              <a:round/>
              <a:headEnd/>
              <a:tailEnd/>
            </a:ln>
          </p:spPr>
          <p:txBody>
            <a:bodyPr wrap="none" anchor="ctr"/>
            <a:lstStyle/>
            <a:p>
              <a:pPr algn="ctr"/>
              <a:r>
                <a:rPr lang="en-US" b="1"/>
                <a:t>0</a:t>
              </a:r>
            </a:p>
          </p:txBody>
        </p:sp>
        <p:sp>
          <p:nvSpPr>
            <p:cNvPr id="126984" name="Oval 5"/>
            <p:cNvSpPr>
              <a:spLocks noChangeArrowheads="1"/>
            </p:cNvSpPr>
            <p:nvPr/>
          </p:nvSpPr>
          <p:spPr bwMode="auto">
            <a:xfrm>
              <a:off x="1382"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26985" name="Oval 6"/>
            <p:cNvSpPr>
              <a:spLocks noChangeArrowheads="1"/>
            </p:cNvSpPr>
            <p:nvPr/>
          </p:nvSpPr>
          <p:spPr bwMode="auto">
            <a:xfrm>
              <a:off x="1382"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26986" name="Oval 7"/>
            <p:cNvSpPr>
              <a:spLocks noChangeArrowheads="1"/>
            </p:cNvSpPr>
            <p:nvPr/>
          </p:nvSpPr>
          <p:spPr bwMode="auto">
            <a:xfrm>
              <a:off x="2290"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26987" name="Oval 8"/>
            <p:cNvSpPr>
              <a:spLocks noChangeArrowheads="1"/>
            </p:cNvSpPr>
            <p:nvPr/>
          </p:nvSpPr>
          <p:spPr bwMode="auto">
            <a:xfrm>
              <a:off x="3016" y="2251"/>
              <a:ext cx="363" cy="363"/>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26988" name="Oval 9"/>
            <p:cNvSpPr>
              <a:spLocks noChangeArrowheads="1"/>
            </p:cNvSpPr>
            <p:nvPr/>
          </p:nvSpPr>
          <p:spPr bwMode="auto">
            <a:xfrm>
              <a:off x="2290"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26989" name="Line 10"/>
            <p:cNvSpPr>
              <a:spLocks noChangeShapeType="1"/>
            </p:cNvSpPr>
            <p:nvPr/>
          </p:nvSpPr>
          <p:spPr bwMode="auto">
            <a:xfrm flipV="1">
              <a:off x="930" y="1979"/>
              <a:ext cx="453" cy="317"/>
            </a:xfrm>
            <a:prstGeom prst="line">
              <a:avLst/>
            </a:prstGeom>
            <a:noFill/>
            <a:ln w="9525">
              <a:solidFill>
                <a:srgbClr val="800000"/>
              </a:solidFill>
              <a:round/>
              <a:headEnd/>
              <a:tailEnd type="triangle" w="med" len="med"/>
            </a:ln>
          </p:spPr>
          <p:txBody>
            <a:bodyPr/>
            <a:lstStyle/>
            <a:p>
              <a:endParaRPr lang="en-SG"/>
            </a:p>
          </p:txBody>
        </p:sp>
        <p:sp>
          <p:nvSpPr>
            <p:cNvPr id="126990" name="Line 11"/>
            <p:cNvSpPr>
              <a:spLocks noChangeShapeType="1"/>
            </p:cNvSpPr>
            <p:nvPr/>
          </p:nvSpPr>
          <p:spPr bwMode="auto">
            <a:xfrm>
              <a:off x="930" y="2659"/>
              <a:ext cx="453" cy="317"/>
            </a:xfrm>
            <a:prstGeom prst="line">
              <a:avLst/>
            </a:prstGeom>
            <a:noFill/>
            <a:ln w="9525">
              <a:solidFill>
                <a:srgbClr val="800000"/>
              </a:solidFill>
              <a:round/>
              <a:headEnd/>
              <a:tailEnd type="triangle" w="med" len="med"/>
            </a:ln>
          </p:spPr>
          <p:txBody>
            <a:bodyPr/>
            <a:lstStyle/>
            <a:p>
              <a:endParaRPr lang="en-SG"/>
            </a:p>
          </p:txBody>
        </p:sp>
        <p:sp>
          <p:nvSpPr>
            <p:cNvPr id="126991" name="Line 12"/>
            <p:cNvSpPr>
              <a:spLocks noChangeShapeType="1"/>
            </p:cNvSpPr>
            <p:nvPr/>
          </p:nvSpPr>
          <p:spPr bwMode="auto">
            <a:xfrm>
              <a:off x="1565" y="2115"/>
              <a:ext cx="0" cy="725"/>
            </a:xfrm>
            <a:prstGeom prst="line">
              <a:avLst/>
            </a:prstGeom>
            <a:noFill/>
            <a:ln w="9525">
              <a:solidFill>
                <a:srgbClr val="800000"/>
              </a:solidFill>
              <a:round/>
              <a:headEnd/>
              <a:tailEnd type="triangle" w="med" len="med"/>
            </a:ln>
          </p:spPr>
          <p:txBody>
            <a:bodyPr/>
            <a:lstStyle/>
            <a:p>
              <a:endParaRPr lang="en-SG"/>
            </a:p>
          </p:txBody>
        </p:sp>
        <p:sp>
          <p:nvSpPr>
            <p:cNvPr id="126992" name="Line 13"/>
            <p:cNvSpPr>
              <a:spLocks noChangeShapeType="1"/>
            </p:cNvSpPr>
            <p:nvPr/>
          </p:nvSpPr>
          <p:spPr bwMode="auto">
            <a:xfrm>
              <a:off x="1746" y="3022"/>
              <a:ext cx="544" cy="0"/>
            </a:xfrm>
            <a:prstGeom prst="line">
              <a:avLst/>
            </a:prstGeom>
            <a:noFill/>
            <a:ln w="9525">
              <a:solidFill>
                <a:srgbClr val="800000"/>
              </a:solidFill>
              <a:round/>
              <a:headEnd/>
              <a:tailEnd type="triangle" w="med" len="med"/>
            </a:ln>
          </p:spPr>
          <p:txBody>
            <a:bodyPr/>
            <a:lstStyle/>
            <a:p>
              <a:endParaRPr lang="en-SG"/>
            </a:p>
          </p:txBody>
        </p:sp>
        <p:sp>
          <p:nvSpPr>
            <p:cNvPr id="126993" name="Line 14"/>
            <p:cNvSpPr>
              <a:spLocks noChangeShapeType="1"/>
            </p:cNvSpPr>
            <p:nvPr/>
          </p:nvSpPr>
          <p:spPr bwMode="auto">
            <a:xfrm>
              <a:off x="1701" y="2024"/>
              <a:ext cx="680" cy="862"/>
            </a:xfrm>
            <a:prstGeom prst="line">
              <a:avLst/>
            </a:prstGeom>
            <a:noFill/>
            <a:ln w="9525">
              <a:solidFill>
                <a:srgbClr val="800000"/>
              </a:solidFill>
              <a:round/>
              <a:headEnd/>
              <a:tailEnd type="triangle" w="med" len="med"/>
            </a:ln>
          </p:spPr>
          <p:txBody>
            <a:bodyPr/>
            <a:lstStyle/>
            <a:p>
              <a:endParaRPr lang="en-SG"/>
            </a:p>
          </p:txBody>
        </p:sp>
        <p:sp>
          <p:nvSpPr>
            <p:cNvPr id="126994" name="Line 15"/>
            <p:cNvSpPr>
              <a:spLocks noChangeShapeType="1"/>
            </p:cNvSpPr>
            <p:nvPr/>
          </p:nvSpPr>
          <p:spPr bwMode="auto">
            <a:xfrm flipV="1">
              <a:off x="2608" y="2568"/>
              <a:ext cx="453" cy="363"/>
            </a:xfrm>
            <a:prstGeom prst="line">
              <a:avLst/>
            </a:prstGeom>
            <a:noFill/>
            <a:ln w="9525">
              <a:solidFill>
                <a:srgbClr val="800000"/>
              </a:solidFill>
              <a:round/>
              <a:headEnd/>
              <a:tailEnd type="triangle" w="med" len="med"/>
            </a:ln>
          </p:spPr>
          <p:txBody>
            <a:bodyPr/>
            <a:lstStyle/>
            <a:p>
              <a:endParaRPr lang="en-SG"/>
            </a:p>
          </p:txBody>
        </p:sp>
        <p:sp>
          <p:nvSpPr>
            <p:cNvPr id="126995" name="Line 16"/>
            <p:cNvSpPr>
              <a:spLocks noChangeShapeType="1"/>
            </p:cNvSpPr>
            <p:nvPr/>
          </p:nvSpPr>
          <p:spPr bwMode="auto">
            <a:xfrm flipV="1">
              <a:off x="2472" y="2115"/>
              <a:ext cx="0" cy="725"/>
            </a:xfrm>
            <a:prstGeom prst="line">
              <a:avLst/>
            </a:prstGeom>
            <a:noFill/>
            <a:ln w="9525">
              <a:solidFill>
                <a:srgbClr val="800000"/>
              </a:solidFill>
              <a:round/>
              <a:headEnd/>
              <a:tailEnd type="triangle" w="med" len="med"/>
            </a:ln>
          </p:spPr>
          <p:txBody>
            <a:bodyPr/>
            <a:lstStyle/>
            <a:p>
              <a:endParaRPr lang="en-SG"/>
            </a:p>
          </p:txBody>
        </p:sp>
        <p:sp>
          <p:nvSpPr>
            <p:cNvPr id="126996" name="Line 17"/>
            <p:cNvSpPr>
              <a:spLocks noChangeShapeType="1"/>
            </p:cNvSpPr>
            <p:nvPr/>
          </p:nvSpPr>
          <p:spPr bwMode="auto">
            <a:xfrm>
              <a:off x="2608" y="2024"/>
              <a:ext cx="453" cy="317"/>
            </a:xfrm>
            <a:prstGeom prst="line">
              <a:avLst/>
            </a:prstGeom>
            <a:noFill/>
            <a:ln w="9525">
              <a:solidFill>
                <a:srgbClr val="800000"/>
              </a:solidFill>
              <a:round/>
              <a:headEnd/>
              <a:tailEnd type="triangle" w="med" len="med"/>
            </a:ln>
          </p:spPr>
          <p:txBody>
            <a:bodyPr/>
            <a:lstStyle/>
            <a:p>
              <a:endParaRPr lang="en-SG"/>
            </a:p>
          </p:txBody>
        </p:sp>
        <p:sp>
          <p:nvSpPr>
            <p:cNvPr id="126997" name="Line 18"/>
            <p:cNvSpPr>
              <a:spLocks noChangeShapeType="1"/>
            </p:cNvSpPr>
            <p:nvPr/>
          </p:nvSpPr>
          <p:spPr bwMode="auto">
            <a:xfrm>
              <a:off x="1746" y="1933"/>
              <a:ext cx="544" cy="0"/>
            </a:xfrm>
            <a:prstGeom prst="line">
              <a:avLst/>
            </a:prstGeom>
            <a:noFill/>
            <a:ln w="9525">
              <a:solidFill>
                <a:srgbClr val="800000"/>
              </a:solidFill>
              <a:round/>
              <a:headEnd/>
              <a:tailEnd type="triangle" w="med" len="med"/>
            </a:ln>
          </p:spPr>
          <p:txBody>
            <a:bodyPr/>
            <a:lstStyle/>
            <a:p>
              <a:endParaRPr lang="en-SG"/>
            </a:p>
          </p:txBody>
        </p:sp>
        <p:sp>
          <p:nvSpPr>
            <p:cNvPr id="126998" name="Line 19"/>
            <p:cNvSpPr>
              <a:spLocks noChangeShapeType="1"/>
            </p:cNvSpPr>
            <p:nvPr/>
          </p:nvSpPr>
          <p:spPr bwMode="auto">
            <a:xfrm>
              <a:off x="521" y="2478"/>
              <a:ext cx="182" cy="0"/>
            </a:xfrm>
            <a:prstGeom prst="line">
              <a:avLst/>
            </a:prstGeom>
            <a:noFill/>
            <a:ln w="9525">
              <a:solidFill>
                <a:srgbClr val="800000"/>
              </a:solidFill>
              <a:round/>
              <a:headEnd/>
              <a:tailEnd type="triangle" w="med" len="med"/>
            </a:ln>
          </p:spPr>
          <p:txBody>
            <a:bodyPr/>
            <a:lstStyle/>
            <a:p>
              <a:endParaRPr lang="en-SG"/>
            </a:p>
          </p:txBody>
        </p:sp>
        <p:sp>
          <p:nvSpPr>
            <p:cNvPr id="126999" name="Text Box 20"/>
            <p:cNvSpPr txBox="1">
              <a:spLocks noChangeArrowheads="1"/>
            </p:cNvSpPr>
            <p:nvPr/>
          </p:nvSpPr>
          <p:spPr bwMode="auto">
            <a:xfrm>
              <a:off x="975" y="1933"/>
              <a:ext cx="227" cy="231"/>
            </a:xfrm>
            <a:prstGeom prst="rect">
              <a:avLst/>
            </a:prstGeom>
            <a:noFill/>
            <a:ln w="9525">
              <a:noFill/>
              <a:miter lim="800000"/>
              <a:headEnd/>
              <a:tailEnd/>
            </a:ln>
          </p:spPr>
          <p:txBody>
            <a:bodyPr>
              <a:spAutoFit/>
            </a:bodyPr>
            <a:lstStyle/>
            <a:p>
              <a:pPr>
                <a:spcBef>
                  <a:spcPct val="50000"/>
                </a:spcBef>
              </a:pPr>
              <a:r>
                <a:rPr lang="en-US" b="1">
                  <a:solidFill>
                    <a:srgbClr val="800000"/>
                  </a:solidFill>
                </a:rPr>
                <a:t>1</a:t>
              </a:r>
            </a:p>
          </p:txBody>
        </p:sp>
        <p:sp>
          <p:nvSpPr>
            <p:cNvPr id="127000" name="Text Box 21"/>
            <p:cNvSpPr txBox="1">
              <a:spLocks noChangeArrowheads="1"/>
            </p:cNvSpPr>
            <p:nvPr/>
          </p:nvSpPr>
          <p:spPr bwMode="auto">
            <a:xfrm>
              <a:off x="975" y="2795"/>
              <a:ext cx="227" cy="231"/>
            </a:xfrm>
            <a:prstGeom prst="rect">
              <a:avLst/>
            </a:prstGeom>
            <a:noFill/>
            <a:ln w="9525">
              <a:noFill/>
              <a:miter lim="800000"/>
              <a:headEnd/>
              <a:tailEnd/>
            </a:ln>
          </p:spPr>
          <p:txBody>
            <a:bodyPr>
              <a:spAutoFit/>
            </a:bodyPr>
            <a:lstStyle/>
            <a:p>
              <a:pPr>
                <a:spcBef>
                  <a:spcPct val="50000"/>
                </a:spcBef>
              </a:pPr>
              <a:r>
                <a:rPr lang="en-US" b="1">
                  <a:solidFill>
                    <a:srgbClr val="800000"/>
                  </a:solidFill>
                </a:rPr>
                <a:t>4</a:t>
              </a:r>
            </a:p>
          </p:txBody>
        </p:sp>
        <p:sp>
          <p:nvSpPr>
            <p:cNvPr id="127001" name="Text Box 22"/>
            <p:cNvSpPr txBox="1">
              <a:spLocks noChangeArrowheads="1"/>
            </p:cNvSpPr>
            <p:nvPr/>
          </p:nvSpPr>
          <p:spPr bwMode="auto">
            <a:xfrm>
              <a:off x="1927" y="1706"/>
              <a:ext cx="227" cy="231"/>
            </a:xfrm>
            <a:prstGeom prst="rect">
              <a:avLst/>
            </a:prstGeom>
            <a:noFill/>
            <a:ln w="9525">
              <a:noFill/>
              <a:miter lim="800000"/>
              <a:headEnd/>
              <a:tailEnd/>
            </a:ln>
          </p:spPr>
          <p:txBody>
            <a:bodyPr>
              <a:spAutoFit/>
            </a:bodyPr>
            <a:lstStyle/>
            <a:p>
              <a:pPr>
                <a:spcBef>
                  <a:spcPct val="50000"/>
                </a:spcBef>
              </a:pPr>
              <a:r>
                <a:rPr lang="en-US" b="1">
                  <a:solidFill>
                    <a:srgbClr val="800000"/>
                  </a:solidFill>
                </a:rPr>
                <a:t>6</a:t>
              </a:r>
            </a:p>
          </p:txBody>
        </p:sp>
        <p:sp>
          <p:nvSpPr>
            <p:cNvPr id="127002" name="Text Box 23"/>
            <p:cNvSpPr txBox="1">
              <a:spLocks noChangeArrowheads="1"/>
            </p:cNvSpPr>
            <p:nvPr/>
          </p:nvSpPr>
          <p:spPr bwMode="auto">
            <a:xfrm>
              <a:off x="1565" y="2341"/>
              <a:ext cx="227" cy="231"/>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27003" name="Text Box 24"/>
            <p:cNvSpPr txBox="1">
              <a:spLocks noChangeArrowheads="1"/>
            </p:cNvSpPr>
            <p:nvPr/>
          </p:nvSpPr>
          <p:spPr bwMode="auto">
            <a:xfrm>
              <a:off x="1927" y="3022"/>
              <a:ext cx="227" cy="23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27004" name="Text Box 25"/>
            <p:cNvSpPr txBox="1">
              <a:spLocks noChangeArrowheads="1"/>
            </p:cNvSpPr>
            <p:nvPr/>
          </p:nvSpPr>
          <p:spPr bwMode="auto">
            <a:xfrm>
              <a:off x="2109" y="2337"/>
              <a:ext cx="227" cy="231"/>
            </a:xfrm>
            <a:prstGeom prst="rect">
              <a:avLst/>
            </a:prstGeom>
            <a:noFill/>
            <a:ln w="9525">
              <a:noFill/>
              <a:miter lim="800000"/>
              <a:headEnd/>
              <a:tailEnd/>
            </a:ln>
          </p:spPr>
          <p:txBody>
            <a:bodyPr>
              <a:spAutoFit/>
            </a:bodyPr>
            <a:lstStyle/>
            <a:p>
              <a:pPr>
                <a:spcBef>
                  <a:spcPct val="50000"/>
                </a:spcBef>
              </a:pPr>
              <a:r>
                <a:rPr lang="en-US" b="1">
                  <a:solidFill>
                    <a:srgbClr val="800000"/>
                  </a:solidFill>
                </a:rPr>
                <a:t>8</a:t>
              </a:r>
            </a:p>
          </p:txBody>
        </p:sp>
        <p:sp>
          <p:nvSpPr>
            <p:cNvPr id="127005" name="Text Box 26"/>
            <p:cNvSpPr txBox="1">
              <a:spLocks noChangeArrowheads="1"/>
            </p:cNvSpPr>
            <p:nvPr/>
          </p:nvSpPr>
          <p:spPr bwMode="auto">
            <a:xfrm>
              <a:off x="2517" y="2337"/>
              <a:ext cx="227" cy="231"/>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27006" name="Text Box 27"/>
            <p:cNvSpPr txBox="1">
              <a:spLocks noChangeArrowheads="1"/>
            </p:cNvSpPr>
            <p:nvPr/>
          </p:nvSpPr>
          <p:spPr bwMode="auto">
            <a:xfrm>
              <a:off x="2834" y="1979"/>
              <a:ext cx="227" cy="23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27007" name="Text Box 28"/>
            <p:cNvSpPr txBox="1">
              <a:spLocks noChangeArrowheads="1"/>
            </p:cNvSpPr>
            <p:nvPr/>
          </p:nvSpPr>
          <p:spPr bwMode="auto">
            <a:xfrm>
              <a:off x="2835" y="2700"/>
              <a:ext cx="227" cy="231"/>
            </a:xfrm>
            <a:prstGeom prst="rect">
              <a:avLst/>
            </a:prstGeom>
            <a:noFill/>
            <a:ln w="9525">
              <a:noFill/>
              <a:miter lim="800000"/>
              <a:headEnd/>
              <a:tailEnd/>
            </a:ln>
          </p:spPr>
          <p:txBody>
            <a:bodyPr>
              <a:spAutoFit/>
            </a:bodyPr>
            <a:lstStyle/>
            <a:p>
              <a:pPr>
                <a:spcBef>
                  <a:spcPct val="50000"/>
                </a:spcBef>
              </a:pPr>
              <a:r>
                <a:rPr lang="en-US" b="1">
                  <a:solidFill>
                    <a:srgbClr val="800000"/>
                  </a:solidFill>
                </a:rPr>
                <a:t>3</a:t>
              </a:r>
            </a:p>
          </p:txBody>
        </p:sp>
      </p:grpSp>
      <p:sp>
        <p:nvSpPr>
          <p:cNvPr id="126980" name="Text Box 30"/>
          <p:cNvSpPr txBox="1">
            <a:spLocks noChangeArrowheads="1"/>
          </p:cNvSpPr>
          <p:nvPr/>
        </p:nvSpPr>
        <p:spPr bwMode="auto">
          <a:xfrm>
            <a:off x="755650" y="4941888"/>
            <a:ext cx="838200" cy="366712"/>
          </a:xfrm>
          <a:prstGeom prst="rect">
            <a:avLst/>
          </a:prstGeom>
          <a:noFill/>
          <a:ln w="9525">
            <a:noFill/>
            <a:miter lim="800000"/>
            <a:headEnd/>
            <a:tailEnd/>
          </a:ln>
        </p:spPr>
        <p:txBody>
          <a:bodyPr wrap="none">
            <a:spAutoFit/>
          </a:bodyPr>
          <a:lstStyle/>
          <a:p>
            <a:r>
              <a:rPr lang="en-US" b="1">
                <a:solidFill>
                  <a:srgbClr val="800000"/>
                </a:solidFill>
              </a:rPr>
              <a:t>S = { }</a:t>
            </a:r>
          </a:p>
        </p:txBody>
      </p:sp>
      <p:sp>
        <p:nvSpPr>
          <p:cNvPr id="126981" name="Text Box 31"/>
          <p:cNvSpPr txBox="1">
            <a:spLocks noChangeArrowheads="1"/>
          </p:cNvSpPr>
          <p:nvPr/>
        </p:nvSpPr>
        <p:spPr bwMode="auto">
          <a:xfrm>
            <a:off x="774700" y="5419725"/>
            <a:ext cx="850900" cy="366713"/>
          </a:xfrm>
          <a:prstGeom prst="rect">
            <a:avLst/>
          </a:prstGeom>
          <a:noFill/>
          <a:ln w="9525">
            <a:noFill/>
            <a:miter lim="800000"/>
            <a:headEnd/>
            <a:tailEnd/>
          </a:ln>
        </p:spPr>
        <p:txBody>
          <a:bodyPr wrap="none">
            <a:spAutoFit/>
          </a:bodyPr>
          <a:lstStyle/>
          <a:p>
            <a:r>
              <a:rPr lang="en-US" b="1">
                <a:solidFill>
                  <a:srgbClr val="800000"/>
                </a:solidFill>
              </a:rPr>
              <a:t>C = { }</a:t>
            </a:r>
          </a:p>
        </p:txBody>
      </p:sp>
      <p:sp>
        <p:nvSpPr>
          <p:cNvPr id="126982" name="Text Box 32"/>
          <p:cNvSpPr txBox="1">
            <a:spLocks noChangeArrowheads="1"/>
          </p:cNvSpPr>
          <p:nvPr/>
        </p:nvSpPr>
        <p:spPr bwMode="auto">
          <a:xfrm>
            <a:off x="774700" y="5851525"/>
            <a:ext cx="825500" cy="366713"/>
          </a:xfrm>
          <a:prstGeom prst="rect">
            <a:avLst/>
          </a:prstGeom>
          <a:noFill/>
          <a:ln w="9525">
            <a:noFill/>
            <a:miter lim="800000"/>
            <a:headEnd/>
            <a:tailEnd/>
          </a:ln>
        </p:spPr>
        <p:txBody>
          <a:bodyPr wrap="none">
            <a:spAutoFit/>
          </a:bodyPr>
          <a:lstStyle/>
          <a:p>
            <a:r>
              <a:rPr lang="en-US" b="1">
                <a:solidFill>
                  <a:srgbClr val="800000"/>
                </a:solidFill>
              </a:rPr>
              <a:t>D = [ ]</a:t>
            </a:r>
          </a:p>
        </p:txBody>
      </p:sp>
      <p:sp>
        <p:nvSpPr>
          <p:cNvPr id="2" name="Date Placeholder 1"/>
          <p:cNvSpPr>
            <a:spLocks noGrp="1"/>
          </p:cNvSpPr>
          <p:nvPr>
            <p:ph type="dt" sz="half" idx="10"/>
          </p:nvPr>
        </p:nvSpPr>
        <p:spPr/>
        <p:txBody>
          <a:bodyPr/>
          <a:lstStyle/>
          <a:p>
            <a:fld id="{0E54C52C-3A8C-5D44-BD7B-A449F06627A5}"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61</a:t>
            </a:fld>
            <a:endParaRPr lang="en-US" dirty="0"/>
          </a:p>
        </p:txBody>
      </p:sp>
    </p:spTree>
    <p:extLst>
      <p:ext uri="{BB962C8B-B14F-4D97-AF65-F5344CB8AC3E}">
        <p14:creationId xmlns:p14="http://schemas.microsoft.com/office/powerpoint/2010/main" val="48318726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p:cNvSpPr>
          <p:nvPr>
            <p:ph type="title"/>
          </p:nvPr>
        </p:nvSpPr>
        <p:spPr bwMode="auto"/>
        <p:txBody>
          <a:bodyPr wrap="square" lIns="91440" tIns="45720" rIns="91440" bIns="45720" numCol="1" anchorCtr="0" compatLnSpc="1">
            <a:prstTxWarp prst="textNoShape">
              <a:avLst/>
            </a:prstTxWarp>
          </a:bodyPr>
          <a:lstStyle/>
          <a:p>
            <a:r>
              <a:rPr lang="en-SG" dirty="0" err="1" smtClean="0">
                <a:effectLst/>
              </a:rPr>
              <a:t>Dijkstra’s</a:t>
            </a:r>
            <a:r>
              <a:rPr lang="en-SG" dirty="0" smtClean="0">
                <a:effectLst/>
              </a:rPr>
              <a:t> Algorithm</a:t>
            </a:r>
            <a:endParaRPr smtClean="0">
              <a:effectLst/>
            </a:endParaRPr>
          </a:p>
        </p:txBody>
      </p:sp>
      <p:sp>
        <p:nvSpPr>
          <p:cNvPr id="129026" name="Oval 4"/>
          <p:cNvSpPr>
            <a:spLocks noChangeArrowheads="1"/>
          </p:cNvSpPr>
          <p:nvPr/>
        </p:nvSpPr>
        <p:spPr bwMode="auto">
          <a:xfrm>
            <a:off x="827088" y="34290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0</a:t>
            </a:r>
          </a:p>
        </p:txBody>
      </p:sp>
      <p:sp>
        <p:nvSpPr>
          <p:cNvPr id="129027" name="Line 19"/>
          <p:cNvSpPr>
            <a:spLocks noChangeShapeType="1"/>
          </p:cNvSpPr>
          <p:nvPr/>
        </p:nvSpPr>
        <p:spPr bwMode="auto">
          <a:xfrm>
            <a:off x="539750" y="3717925"/>
            <a:ext cx="288925" cy="0"/>
          </a:xfrm>
          <a:prstGeom prst="line">
            <a:avLst/>
          </a:prstGeom>
          <a:noFill/>
          <a:ln w="9525">
            <a:solidFill>
              <a:srgbClr val="800000"/>
            </a:solidFill>
            <a:round/>
            <a:headEnd/>
            <a:tailEnd type="triangle" w="med" len="med"/>
          </a:ln>
        </p:spPr>
        <p:txBody>
          <a:bodyPr/>
          <a:lstStyle/>
          <a:p>
            <a:endParaRPr lang="en-SG"/>
          </a:p>
        </p:txBody>
      </p:sp>
      <p:grpSp>
        <p:nvGrpSpPr>
          <p:cNvPr id="129028" name="Group 29"/>
          <p:cNvGrpSpPr>
            <a:grpSpLocks/>
          </p:cNvGrpSpPr>
          <p:nvPr/>
        </p:nvGrpSpPr>
        <p:grpSpPr bwMode="auto">
          <a:xfrm>
            <a:off x="5148263" y="1700213"/>
            <a:ext cx="3744912" cy="2025650"/>
            <a:chOff x="521" y="1706"/>
            <a:chExt cx="2858" cy="1606"/>
          </a:xfrm>
        </p:grpSpPr>
        <p:sp>
          <p:nvSpPr>
            <p:cNvPr id="129044" name="Oval 30"/>
            <p:cNvSpPr>
              <a:spLocks noChangeArrowheads="1"/>
            </p:cNvSpPr>
            <p:nvPr/>
          </p:nvSpPr>
          <p:spPr bwMode="auto">
            <a:xfrm>
              <a:off x="702" y="2296"/>
              <a:ext cx="363" cy="363"/>
            </a:xfrm>
            <a:prstGeom prst="ellipse">
              <a:avLst/>
            </a:prstGeom>
            <a:solidFill>
              <a:schemeClr val="accent1"/>
            </a:solidFill>
            <a:ln w="9525">
              <a:solidFill>
                <a:schemeClr val="tx1"/>
              </a:solidFill>
              <a:round/>
              <a:headEnd/>
              <a:tailEnd/>
            </a:ln>
          </p:spPr>
          <p:txBody>
            <a:bodyPr wrap="none" anchor="ctr"/>
            <a:lstStyle/>
            <a:p>
              <a:pPr algn="ctr"/>
              <a:r>
                <a:rPr lang="en-US" b="1"/>
                <a:t>0</a:t>
              </a:r>
            </a:p>
          </p:txBody>
        </p:sp>
        <p:sp>
          <p:nvSpPr>
            <p:cNvPr id="129045" name="Oval 31"/>
            <p:cNvSpPr>
              <a:spLocks noChangeArrowheads="1"/>
            </p:cNvSpPr>
            <p:nvPr/>
          </p:nvSpPr>
          <p:spPr bwMode="auto">
            <a:xfrm>
              <a:off x="1382"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29046" name="Oval 32"/>
            <p:cNvSpPr>
              <a:spLocks noChangeArrowheads="1"/>
            </p:cNvSpPr>
            <p:nvPr/>
          </p:nvSpPr>
          <p:spPr bwMode="auto">
            <a:xfrm>
              <a:off x="1382"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29047" name="Oval 33"/>
            <p:cNvSpPr>
              <a:spLocks noChangeArrowheads="1"/>
            </p:cNvSpPr>
            <p:nvPr/>
          </p:nvSpPr>
          <p:spPr bwMode="auto">
            <a:xfrm>
              <a:off x="2290"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29048" name="Oval 34"/>
            <p:cNvSpPr>
              <a:spLocks noChangeArrowheads="1"/>
            </p:cNvSpPr>
            <p:nvPr/>
          </p:nvSpPr>
          <p:spPr bwMode="auto">
            <a:xfrm>
              <a:off x="3016" y="2251"/>
              <a:ext cx="363" cy="363"/>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29049" name="Oval 35"/>
            <p:cNvSpPr>
              <a:spLocks noChangeArrowheads="1"/>
            </p:cNvSpPr>
            <p:nvPr/>
          </p:nvSpPr>
          <p:spPr bwMode="auto">
            <a:xfrm>
              <a:off x="2290"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29050" name="Line 36"/>
            <p:cNvSpPr>
              <a:spLocks noChangeShapeType="1"/>
            </p:cNvSpPr>
            <p:nvPr/>
          </p:nvSpPr>
          <p:spPr bwMode="auto">
            <a:xfrm flipV="1">
              <a:off x="930" y="1979"/>
              <a:ext cx="453" cy="317"/>
            </a:xfrm>
            <a:prstGeom prst="line">
              <a:avLst/>
            </a:prstGeom>
            <a:noFill/>
            <a:ln w="9525">
              <a:solidFill>
                <a:srgbClr val="800000"/>
              </a:solidFill>
              <a:round/>
              <a:headEnd/>
              <a:tailEnd type="triangle" w="med" len="med"/>
            </a:ln>
          </p:spPr>
          <p:txBody>
            <a:bodyPr/>
            <a:lstStyle/>
            <a:p>
              <a:endParaRPr lang="en-SG"/>
            </a:p>
          </p:txBody>
        </p:sp>
        <p:sp>
          <p:nvSpPr>
            <p:cNvPr id="129051" name="Line 37"/>
            <p:cNvSpPr>
              <a:spLocks noChangeShapeType="1"/>
            </p:cNvSpPr>
            <p:nvPr/>
          </p:nvSpPr>
          <p:spPr bwMode="auto">
            <a:xfrm>
              <a:off x="930" y="2659"/>
              <a:ext cx="453" cy="317"/>
            </a:xfrm>
            <a:prstGeom prst="line">
              <a:avLst/>
            </a:prstGeom>
            <a:noFill/>
            <a:ln w="9525">
              <a:solidFill>
                <a:srgbClr val="800000"/>
              </a:solidFill>
              <a:round/>
              <a:headEnd/>
              <a:tailEnd type="triangle" w="med" len="med"/>
            </a:ln>
          </p:spPr>
          <p:txBody>
            <a:bodyPr/>
            <a:lstStyle/>
            <a:p>
              <a:endParaRPr lang="en-SG"/>
            </a:p>
          </p:txBody>
        </p:sp>
        <p:sp>
          <p:nvSpPr>
            <p:cNvPr id="129052" name="Line 38"/>
            <p:cNvSpPr>
              <a:spLocks noChangeShapeType="1"/>
            </p:cNvSpPr>
            <p:nvPr/>
          </p:nvSpPr>
          <p:spPr bwMode="auto">
            <a:xfrm>
              <a:off x="1565" y="2115"/>
              <a:ext cx="0" cy="725"/>
            </a:xfrm>
            <a:prstGeom prst="line">
              <a:avLst/>
            </a:prstGeom>
            <a:noFill/>
            <a:ln w="9525">
              <a:solidFill>
                <a:srgbClr val="800000"/>
              </a:solidFill>
              <a:round/>
              <a:headEnd/>
              <a:tailEnd type="triangle" w="med" len="med"/>
            </a:ln>
          </p:spPr>
          <p:txBody>
            <a:bodyPr/>
            <a:lstStyle/>
            <a:p>
              <a:endParaRPr lang="en-SG"/>
            </a:p>
          </p:txBody>
        </p:sp>
        <p:sp>
          <p:nvSpPr>
            <p:cNvPr id="129053" name="Line 39"/>
            <p:cNvSpPr>
              <a:spLocks noChangeShapeType="1"/>
            </p:cNvSpPr>
            <p:nvPr/>
          </p:nvSpPr>
          <p:spPr bwMode="auto">
            <a:xfrm>
              <a:off x="1746" y="3022"/>
              <a:ext cx="544" cy="0"/>
            </a:xfrm>
            <a:prstGeom prst="line">
              <a:avLst/>
            </a:prstGeom>
            <a:noFill/>
            <a:ln w="9525">
              <a:solidFill>
                <a:srgbClr val="800000"/>
              </a:solidFill>
              <a:round/>
              <a:headEnd/>
              <a:tailEnd type="triangle" w="med" len="med"/>
            </a:ln>
          </p:spPr>
          <p:txBody>
            <a:bodyPr/>
            <a:lstStyle/>
            <a:p>
              <a:endParaRPr lang="en-SG"/>
            </a:p>
          </p:txBody>
        </p:sp>
        <p:sp>
          <p:nvSpPr>
            <p:cNvPr id="129054" name="Line 40"/>
            <p:cNvSpPr>
              <a:spLocks noChangeShapeType="1"/>
            </p:cNvSpPr>
            <p:nvPr/>
          </p:nvSpPr>
          <p:spPr bwMode="auto">
            <a:xfrm>
              <a:off x="1701" y="2024"/>
              <a:ext cx="680" cy="862"/>
            </a:xfrm>
            <a:prstGeom prst="line">
              <a:avLst/>
            </a:prstGeom>
            <a:noFill/>
            <a:ln w="9525">
              <a:solidFill>
                <a:srgbClr val="800000"/>
              </a:solidFill>
              <a:round/>
              <a:headEnd/>
              <a:tailEnd type="triangle" w="med" len="med"/>
            </a:ln>
          </p:spPr>
          <p:txBody>
            <a:bodyPr/>
            <a:lstStyle/>
            <a:p>
              <a:endParaRPr lang="en-SG"/>
            </a:p>
          </p:txBody>
        </p:sp>
        <p:sp>
          <p:nvSpPr>
            <p:cNvPr id="129055" name="Line 41"/>
            <p:cNvSpPr>
              <a:spLocks noChangeShapeType="1"/>
            </p:cNvSpPr>
            <p:nvPr/>
          </p:nvSpPr>
          <p:spPr bwMode="auto">
            <a:xfrm flipV="1">
              <a:off x="2608" y="2568"/>
              <a:ext cx="453" cy="363"/>
            </a:xfrm>
            <a:prstGeom prst="line">
              <a:avLst/>
            </a:prstGeom>
            <a:noFill/>
            <a:ln w="9525">
              <a:solidFill>
                <a:srgbClr val="800000"/>
              </a:solidFill>
              <a:round/>
              <a:headEnd/>
              <a:tailEnd type="triangle" w="med" len="med"/>
            </a:ln>
          </p:spPr>
          <p:txBody>
            <a:bodyPr/>
            <a:lstStyle/>
            <a:p>
              <a:endParaRPr lang="en-SG"/>
            </a:p>
          </p:txBody>
        </p:sp>
        <p:sp>
          <p:nvSpPr>
            <p:cNvPr id="129056" name="Line 42"/>
            <p:cNvSpPr>
              <a:spLocks noChangeShapeType="1"/>
            </p:cNvSpPr>
            <p:nvPr/>
          </p:nvSpPr>
          <p:spPr bwMode="auto">
            <a:xfrm flipV="1">
              <a:off x="2472" y="2115"/>
              <a:ext cx="0" cy="725"/>
            </a:xfrm>
            <a:prstGeom prst="line">
              <a:avLst/>
            </a:prstGeom>
            <a:noFill/>
            <a:ln w="9525">
              <a:solidFill>
                <a:srgbClr val="800000"/>
              </a:solidFill>
              <a:round/>
              <a:headEnd/>
              <a:tailEnd type="triangle" w="med" len="med"/>
            </a:ln>
          </p:spPr>
          <p:txBody>
            <a:bodyPr/>
            <a:lstStyle/>
            <a:p>
              <a:endParaRPr lang="en-SG"/>
            </a:p>
          </p:txBody>
        </p:sp>
        <p:sp>
          <p:nvSpPr>
            <p:cNvPr id="129057" name="Line 43"/>
            <p:cNvSpPr>
              <a:spLocks noChangeShapeType="1"/>
            </p:cNvSpPr>
            <p:nvPr/>
          </p:nvSpPr>
          <p:spPr bwMode="auto">
            <a:xfrm>
              <a:off x="2608" y="2024"/>
              <a:ext cx="453" cy="317"/>
            </a:xfrm>
            <a:prstGeom prst="line">
              <a:avLst/>
            </a:prstGeom>
            <a:noFill/>
            <a:ln w="9525">
              <a:solidFill>
                <a:srgbClr val="800000"/>
              </a:solidFill>
              <a:round/>
              <a:headEnd/>
              <a:tailEnd type="triangle" w="med" len="med"/>
            </a:ln>
          </p:spPr>
          <p:txBody>
            <a:bodyPr/>
            <a:lstStyle/>
            <a:p>
              <a:endParaRPr lang="en-SG"/>
            </a:p>
          </p:txBody>
        </p:sp>
        <p:sp>
          <p:nvSpPr>
            <p:cNvPr id="129058" name="Line 44"/>
            <p:cNvSpPr>
              <a:spLocks noChangeShapeType="1"/>
            </p:cNvSpPr>
            <p:nvPr/>
          </p:nvSpPr>
          <p:spPr bwMode="auto">
            <a:xfrm>
              <a:off x="1746" y="1933"/>
              <a:ext cx="544" cy="0"/>
            </a:xfrm>
            <a:prstGeom prst="line">
              <a:avLst/>
            </a:prstGeom>
            <a:noFill/>
            <a:ln w="9525">
              <a:solidFill>
                <a:srgbClr val="800000"/>
              </a:solidFill>
              <a:round/>
              <a:headEnd/>
              <a:tailEnd type="triangle" w="med" len="med"/>
            </a:ln>
          </p:spPr>
          <p:txBody>
            <a:bodyPr/>
            <a:lstStyle/>
            <a:p>
              <a:endParaRPr lang="en-SG"/>
            </a:p>
          </p:txBody>
        </p:sp>
        <p:sp>
          <p:nvSpPr>
            <p:cNvPr id="129059" name="Line 45"/>
            <p:cNvSpPr>
              <a:spLocks noChangeShapeType="1"/>
            </p:cNvSpPr>
            <p:nvPr/>
          </p:nvSpPr>
          <p:spPr bwMode="auto">
            <a:xfrm>
              <a:off x="521" y="2478"/>
              <a:ext cx="182" cy="0"/>
            </a:xfrm>
            <a:prstGeom prst="line">
              <a:avLst/>
            </a:prstGeom>
            <a:noFill/>
            <a:ln w="9525">
              <a:solidFill>
                <a:srgbClr val="800000"/>
              </a:solidFill>
              <a:round/>
              <a:headEnd/>
              <a:tailEnd type="triangle" w="med" len="med"/>
            </a:ln>
          </p:spPr>
          <p:txBody>
            <a:bodyPr/>
            <a:lstStyle/>
            <a:p>
              <a:endParaRPr lang="en-SG"/>
            </a:p>
          </p:txBody>
        </p:sp>
        <p:sp>
          <p:nvSpPr>
            <p:cNvPr id="129060" name="Text Box 46"/>
            <p:cNvSpPr txBox="1">
              <a:spLocks noChangeArrowheads="1"/>
            </p:cNvSpPr>
            <p:nvPr/>
          </p:nvSpPr>
          <p:spPr bwMode="auto">
            <a:xfrm>
              <a:off x="975" y="1933"/>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1</a:t>
              </a:r>
            </a:p>
          </p:txBody>
        </p:sp>
        <p:sp>
          <p:nvSpPr>
            <p:cNvPr id="129061" name="Text Box 47"/>
            <p:cNvSpPr txBox="1">
              <a:spLocks noChangeArrowheads="1"/>
            </p:cNvSpPr>
            <p:nvPr/>
          </p:nvSpPr>
          <p:spPr bwMode="auto">
            <a:xfrm>
              <a:off x="975" y="2795"/>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4</a:t>
              </a:r>
            </a:p>
          </p:txBody>
        </p:sp>
        <p:sp>
          <p:nvSpPr>
            <p:cNvPr id="129062" name="Text Box 48"/>
            <p:cNvSpPr txBox="1">
              <a:spLocks noChangeArrowheads="1"/>
            </p:cNvSpPr>
            <p:nvPr/>
          </p:nvSpPr>
          <p:spPr bwMode="auto">
            <a:xfrm>
              <a:off x="1928" y="1706"/>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6</a:t>
              </a:r>
            </a:p>
          </p:txBody>
        </p:sp>
        <p:sp>
          <p:nvSpPr>
            <p:cNvPr id="129063" name="Text Box 49"/>
            <p:cNvSpPr txBox="1">
              <a:spLocks noChangeArrowheads="1"/>
            </p:cNvSpPr>
            <p:nvPr/>
          </p:nvSpPr>
          <p:spPr bwMode="auto">
            <a:xfrm>
              <a:off x="1565" y="2342"/>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29064" name="Text Box 50"/>
            <p:cNvSpPr txBox="1">
              <a:spLocks noChangeArrowheads="1"/>
            </p:cNvSpPr>
            <p:nvPr/>
          </p:nvSpPr>
          <p:spPr bwMode="auto">
            <a:xfrm>
              <a:off x="1928" y="3021"/>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29065" name="Text Box 51"/>
            <p:cNvSpPr txBox="1">
              <a:spLocks noChangeArrowheads="1"/>
            </p:cNvSpPr>
            <p:nvPr/>
          </p:nvSpPr>
          <p:spPr bwMode="auto">
            <a:xfrm>
              <a:off x="2109" y="2337"/>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8</a:t>
              </a:r>
            </a:p>
          </p:txBody>
        </p:sp>
        <p:sp>
          <p:nvSpPr>
            <p:cNvPr id="129066" name="Text Box 52"/>
            <p:cNvSpPr txBox="1">
              <a:spLocks noChangeArrowheads="1"/>
            </p:cNvSpPr>
            <p:nvPr/>
          </p:nvSpPr>
          <p:spPr bwMode="auto">
            <a:xfrm>
              <a:off x="2518" y="2337"/>
              <a:ext cx="226"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29067" name="Text Box 53"/>
            <p:cNvSpPr txBox="1">
              <a:spLocks noChangeArrowheads="1"/>
            </p:cNvSpPr>
            <p:nvPr/>
          </p:nvSpPr>
          <p:spPr bwMode="auto">
            <a:xfrm>
              <a:off x="2834" y="1979"/>
              <a:ext cx="228"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29068" name="Text Box 54"/>
            <p:cNvSpPr txBox="1">
              <a:spLocks noChangeArrowheads="1"/>
            </p:cNvSpPr>
            <p:nvPr/>
          </p:nvSpPr>
          <p:spPr bwMode="auto">
            <a:xfrm>
              <a:off x="2835" y="2700"/>
              <a:ext cx="227" cy="291"/>
            </a:xfrm>
            <a:prstGeom prst="rect">
              <a:avLst/>
            </a:prstGeom>
            <a:noFill/>
            <a:ln w="9525">
              <a:noFill/>
              <a:miter lim="800000"/>
              <a:headEnd/>
              <a:tailEnd/>
            </a:ln>
          </p:spPr>
          <p:txBody>
            <a:bodyPr>
              <a:spAutoFit/>
            </a:bodyPr>
            <a:lstStyle/>
            <a:p>
              <a:pPr>
                <a:spcBef>
                  <a:spcPct val="50000"/>
                </a:spcBef>
              </a:pPr>
              <a:r>
                <a:rPr lang="en-US" b="1">
                  <a:solidFill>
                    <a:srgbClr val="800000"/>
                  </a:solidFill>
                </a:rPr>
                <a:t>3</a:t>
              </a:r>
            </a:p>
          </p:txBody>
        </p:sp>
      </p:grpSp>
      <p:sp>
        <p:nvSpPr>
          <p:cNvPr id="129029" name="Text Box 55"/>
          <p:cNvSpPr txBox="1">
            <a:spLocks noChangeArrowheads="1"/>
          </p:cNvSpPr>
          <p:nvPr/>
        </p:nvSpPr>
        <p:spPr bwMode="auto">
          <a:xfrm>
            <a:off x="755650" y="4941888"/>
            <a:ext cx="1028700" cy="366712"/>
          </a:xfrm>
          <a:prstGeom prst="rect">
            <a:avLst/>
          </a:prstGeom>
          <a:noFill/>
          <a:ln w="9525">
            <a:noFill/>
            <a:miter lim="800000"/>
            <a:headEnd/>
            <a:tailEnd/>
          </a:ln>
        </p:spPr>
        <p:txBody>
          <a:bodyPr wrap="none">
            <a:spAutoFit/>
          </a:bodyPr>
          <a:lstStyle/>
          <a:p>
            <a:r>
              <a:rPr lang="en-US" b="1">
                <a:solidFill>
                  <a:srgbClr val="800000"/>
                </a:solidFill>
              </a:rPr>
              <a:t>S = {</a:t>
            </a:r>
            <a:r>
              <a:rPr lang="en-US" b="1">
                <a:solidFill>
                  <a:srgbClr val="FF0000"/>
                </a:solidFill>
              </a:rPr>
              <a:t> 0</a:t>
            </a:r>
            <a:r>
              <a:rPr lang="en-US" b="1">
                <a:solidFill>
                  <a:srgbClr val="800000"/>
                </a:solidFill>
              </a:rPr>
              <a:t> }</a:t>
            </a:r>
          </a:p>
        </p:txBody>
      </p:sp>
      <p:sp>
        <p:nvSpPr>
          <p:cNvPr id="129030" name="Text Box 56"/>
          <p:cNvSpPr txBox="1">
            <a:spLocks noChangeArrowheads="1"/>
          </p:cNvSpPr>
          <p:nvPr/>
        </p:nvSpPr>
        <p:spPr bwMode="auto">
          <a:xfrm>
            <a:off x="774700" y="5419725"/>
            <a:ext cx="2057400" cy="366713"/>
          </a:xfrm>
          <a:prstGeom prst="rect">
            <a:avLst/>
          </a:prstGeom>
          <a:noFill/>
          <a:ln w="9525">
            <a:noFill/>
            <a:miter lim="800000"/>
            <a:headEnd/>
            <a:tailEnd/>
          </a:ln>
        </p:spPr>
        <p:txBody>
          <a:bodyPr wrap="none">
            <a:spAutoFit/>
          </a:bodyPr>
          <a:lstStyle/>
          <a:p>
            <a:r>
              <a:rPr lang="en-US" b="1">
                <a:solidFill>
                  <a:srgbClr val="800000"/>
                </a:solidFill>
              </a:rPr>
              <a:t>C = { 1, 2, 3, 4, 5 }</a:t>
            </a:r>
          </a:p>
        </p:txBody>
      </p:sp>
      <p:sp>
        <p:nvSpPr>
          <p:cNvPr id="129031" name="Text Box 57"/>
          <p:cNvSpPr txBox="1">
            <a:spLocks noChangeArrowheads="1"/>
          </p:cNvSpPr>
          <p:nvPr/>
        </p:nvSpPr>
        <p:spPr bwMode="auto">
          <a:xfrm>
            <a:off x="774700" y="5851525"/>
            <a:ext cx="2141538" cy="366713"/>
          </a:xfrm>
          <a:prstGeom prst="rect">
            <a:avLst/>
          </a:prstGeom>
          <a:noFill/>
          <a:ln w="9525">
            <a:noFill/>
            <a:miter lim="800000"/>
            <a:headEnd/>
            <a:tailEnd/>
          </a:ln>
        </p:spPr>
        <p:txBody>
          <a:bodyPr wrap="none">
            <a:spAutoFit/>
          </a:bodyPr>
          <a:lstStyle/>
          <a:p>
            <a:r>
              <a:rPr lang="en-US" b="1">
                <a:solidFill>
                  <a:srgbClr val="800000"/>
                </a:solidFill>
              </a:rPr>
              <a:t>D = [ 4, ∞, ∞, ∞, 1 ]</a:t>
            </a:r>
          </a:p>
        </p:txBody>
      </p:sp>
      <p:sp>
        <p:nvSpPr>
          <p:cNvPr id="129032" name="Text Box 58"/>
          <p:cNvSpPr txBox="1">
            <a:spLocks noChangeArrowheads="1"/>
          </p:cNvSpPr>
          <p:nvPr/>
        </p:nvSpPr>
        <p:spPr bwMode="auto">
          <a:xfrm>
            <a:off x="5003800" y="4941888"/>
            <a:ext cx="1282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0, 5</a:t>
            </a:r>
            <a:r>
              <a:rPr lang="en-US" b="1">
                <a:solidFill>
                  <a:srgbClr val="800000"/>
                </a:solidFill>
              </a:rPr>
              <a:t> }</a:t>
            </a:r>
          </a:p>
        </p:txBody>
      </p:sp>
      <p:sp>
        <p:nvSpPr>
          <p:cNvPr id="129033" name="Text Box 59"/>
          <p:cNvSpPr txBox="1">
            <a:spLocks noChangeArrowheads="1"/>
          </p:cNvSpPr>
          <p:nvPr/>
        </p:nvSpPr>
        <p:spPr bwMode="auto">
          <a:xfrm>
            <a:off x="5022850" y="5419725"/>
            <a:ext cx="1803400" cy="366713"/>
          </a:xfrm>
          <a:prstGeom prst="rect">
            <a:avLst/>
          </a:prstGeom>
          <a:noFill/>
          <a:ln w="9525">
            <a:noFill/>
            <a:miter lim="800000"/>
            <a:headEnd/>
            <a:tailEnd/>
          </a:ln>
        </p:spPr>
        <p:txBody>
          <a:bodyPr wrap="none">
            <a:spAutoFit/>
          </a:bodyPr>
          <a:lstStyle/>
          <a:p>
            <a:r>
              <a:rPr lang="en-US" b="1">
                <a:solidFill>
                  <a:srgbClr val="800000"/>
                </a:solidFill>
              </a:rPr>
              <a:t>C = { 1, 2, 3, 4 }</a:t>
            </a:r>
          </a:p>
        </p:txBody>
      </p:sp>
      <p:sp>
        <p:nvSpPr>
          <p:cNvPr id="129034" name="Text Box 60"/>
          <p:cNvSpPr txBox="1">
            <a:spLocks noChangeArrowheads="1"/>
          </p:cNvSpPr>
          <p:nvPr/>
        </p:nvSpPr>
        <p:spPr bwMode="auto">
          <a:xfrm>
            <a:off x="5022850" y="5851525"/>
            <a:ext cx="2141538" cy="366713"/>
          </a:xfrm>
          <a:prstGeom prst="rect">
            <a:avLst/>
          </a:prstGeom>
          <a:noFill/>
          <a:ln w="9525">
            <a:noFill/>
            <a:miter lim="800000"/>
            <a:headEnd/>
            <a:tailEnd/>
          </a:ln>
        </p:spPr>
        <p:txBody>
          <a:bodyPr wrap="none">
            <a:spAutoFit/>
          </a:bodyPr>
          <a:lstStyle/>
          <a:p>
            <a:r>
              <a:rPr lang="en-US" b="1">
                <a:solidFill>
                  <a:srgbClr val="800000"/>
                </a:solidFill>
              </a:rPr>
              <a:t>D = [ 4, ∞, ∞, ∞, </a:t>
            </a:r>
            <a:r>
              <a:rPr lang="en-US" b="1">
                <a:solidFill>
                  <a:srgbClr val="FF0000"/>
                </a:solidFill>
              </a:rPr>
              <a:t>1</a:t>
            </a:r>
            <a:r>
              <a:rPr lang="en-US" b="1">
                <a:solidFill>
                  <a:srgbClr val="800000"/>
                </a:solidFill>
              </a:rPr>
              <a:t> ]</a:t>
            </a:r>
          </a:p>
        </p:txBody>
      </p:sp>
      <p:sp>
        <p:nvSpPr>
          <p:cNvPr id="129035" name="Oval 61"/>
          <p:cNvSpPr>
            <a:spLocks noChangeArrowheads="1"/>
          </p:cNvSpPr>
          <p:nvPr/>
        </p:nvSpPr>
        <p:spPr bwMode="auto">
          <a:xfrm>
            <a:off x="1906588" y="4292600"/>
            <a:ext cx="576262" cy="576263"/>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29036" name="Oval 62"/>
          <p:cNvSpPr>
            <a:spLocks noChangeArrowheads="1"/>
          </p:cNvSpPr>
          <p:nvPr/>
        </p:nvSpPr>
        <p:spPr bwMode="auto">
          <a:xfrm>
            <a:off x="1906588" y="2565400"/>
            <a:ext cx="576262" cy="576263"/>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29037" name="Oval 63"/>
          <p:cNvSpPr>
            <a:spLocks noChangeArrowheads="1"/>
          </p:cNvSpPr>
          <p:nvPr/>
        </p:nvSpPr>
        <p:spPr bwMode="auto">
          <a:xfrm>
            <a:off x="3348038" y="4292600"/>
            <a:ext cx="576262" cy="576263"/>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29038" name="Oval 64"/>
          <p:cNvSpPr>
            <a:spLocks noChangeArrowheads="1"/>
          </p:cNvSpPr>
          <p:nvPr/>
        </p:nvSpPr>
        <p:spPr bwMode="auto">
          <a:xfrm>
            <a:off x="4500563" y="3357563"/>
            <a:ext cx="576262" cy="576262"/>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29039" name="Oval 65"/>
          <p:cNvSpPr>
            <a:spLocks noChangeArrowheads="1"/>
          </p:cNvSpPr>
          <p:nvPr/>
        </p:nvSpPr>
        <p:spPr bwMode="auto">
          <a:xfrm>
            <a:off x="3348038" y="2565400"/>
            <a:ext cx="576262" cy="576263"/>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29040" name="Line 80"/>
          <p:cNvSpPr>
            <a:spLocks noChangeShapeType="1"/>
          </p:cNvSpPr>
          <p:nvPr/>
        </p:nvSpPr>
        <p:spPr bwMode="auto">
          <a:xfrm flipV="1">
            <a:off x="1189038" y="2925763"/>
            <a:ext cx="719137" cy="503237"/>
          </a:xfrm>
          <a:prstGeom prst="line">
            <a:avLst/>
          </a:prstGeom>
          <a:noFill/>
          <a:ln w="9525">
            <a:solidFill>
              <a:srgbClr val="800000"/>
            </a:solidFill>
            <a:round/>
            <a:headEnd/>
            <a:tailEnd type="triangle" w="med" len="med"/>
          </a:ln>
        </p:spPr>
        <p:txBody>
          <a:bodyPr/>
          <a:lstStyle/>
          <a:p>
            <a:endParaRPr lang="en-SG"/>
          </a:p>
        </p:txBody>
      </p:sp>
      <p:sp>
        <p:nvSpPr>
          <p:cNvPr id="129041" name="Line 81"/>
          <p:cNvSpPr>
            <a:spLocks noChangeShapeType="1"/>
          </p:cNvSpPr>
          <p:nvPr/>
        </p:nvSpPr>
        <p:spPr bwMode="auto">
          <a:xfrm>
            <a:off x="1189038" y="4005263"/>
            <a:ext cx="719137" cy="503237"/>
          </a:xfrm>
          <a:prstGeom prst="line">
            <a:avLst/>
          </a:prstGeom>
          <a:noFill/>
          <a:ln w="9525">
            <a:solidFill>
              <a:srgbClr val="800000"/>
            </a:solidFill>
            <a:round/>
            <a:headEnd/>
            <a:tailEnd type="triangle" w="med" len="med"/>
          </a:ln>
        </p:spPr>
        <p:txBody>
          <a:bodyPr/>
          <a:lstStyle/>
          <a:p>
            <a:endParaRPr lang="en-SG"/>
          </a:p>
        </p:txBody>
      </p:sp>
      <p:sp>
        <p:nvSpPr>
          <p:cNvPr id="129042" name="Text Box 82"/>
          <p:cNvSpPr txBox="1">
            <a:spLocks noChangeArrowheads="1"/>
          </p:cNvSpPr>
          <p:nvPr/>
        </p:nvSpPr>
        <p:spPr bwMode="auto">
          <a:xfrm>
            <a:off x="1260475" y="2852738"/>
            <a:ext cx="360363" cy="366712"/>
          </a:xfrm>
          <a:prstGeom prst="rect">
            <a:avLst/>
          </a:prstGeom>
          <a:noFill/>
          <a:ln w="9525">
            <a:noFill/>
            <a:miter lim="800000"/>
            <a:headEnd/>
            <a:tailEnd/>
          </a:ln>
        </p:spPr>
        <p:txBody>
          <a:bodyPr>
            <a:spAutoFit/>
          </a:bodyPr>
          <a:lstStyle/>
          <a:p>
            <a:pPr>
              <a:spcBef>
                <a:spcPct val="50000"/>
              </a:spcBef>
            </a:pPr>
            <a:r>
              <a:rPr lang="en-US" b="1">
                <a:solidFill>
                  <a:srgbClr val="800000"/>
                </a:solidFill>
              </a:rPr>
              <a:t>1</a:t>
            </a:r>
          </a:p>
        </p:txBody>
      </p:sp>
      <p:sp>
        <p:nvSpPr>
          <p:cNvPr id="129043" name="Text Box 83"/>
          <p:cNvSpPr txBox="1">
            <a:spLocks noChangeArrowheads="1"/>
          </p:cNvSpPr>
          <p:nvPr/>
        </p:nvSpPr>
        <p:spPr bwMode="auto">
          <a:xfrm>
            <a:off x="1260475" y="4221163"/>
            <a:ext cx="360363" cy="366712"/>
          </a:xfrm>
          <a:prstGeom prst="rect">
            <a:avLst/>
          </a:prstGeom>
          <a:noFill/>
          <a:ln w="9525">
            <a:noFill/>
            <a:miter lim="800000"/>
            <a:headEnd/>
            <a:tailEnd/>
          </a:ln>
        </p:spPr>
        <p:txBody>
          <a:bodyPr>
            <a:spAutoFit/>
          </a:bodyPr>
          <a:lstStyle/>
          <a:p>
            <a:pPr>
              <a:spcBef>
                <a:spcPct val="50000"/>
              </a:spcBef>
            </a:pPr>
            <a:r>
              <a:rPr lang="en-US" b="1">
                <a:solidFill>
                  <a:srgbClr val="800000"/>
                </a:solidFill>
              </a:rPr>
              <a:t>4</a:t>
            </a:r>
          </a:p>
        </p:txBody>
      </p:sp>
      <p:sp>
        <p:nvSpPr>
          <p:cNvPr id="2" name="Date Placeholder 1"/>
          <p:cNvSpPr>
            <a:spLocks noGrp="1"/>
          </p:cNvSpPr>
          <p:nvPr>
            <p:ph type="dt" sz="half" idx="10"/>
          </p:nvPr>
        </p:nvSpPr>
        <p:spPr/>
        <p:txBody>
          <a:bodyPr/>
          <a:lstStyle/>
          <a:p>
            <a:fld id="{DD29379C-FAAA-C842-A486-174D48B0ED14}"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62</a:t>
            </a:fld>
            <a:endParaRPr lang="en-US" dirty="0"/>
          </a:p>
        </p:txBody>
      </p:sp>
    </p:spTree>
    <p:extLst>
      <p:ext uri="{BB962C8B-B14F-4D97-AF65-F5344CB8AC3E}">
        <p14:creationId xmlns:p14="http://schemas.microsoft.com/office/powerpoint/2010/main" val="290677065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p:cNvSpPr>
          <p:nvPr>
            <p:ph type="title"/>
          </p:nvPr>
        </p:nvSpPr>
        <p:spPr bwMode="auto"/>
        <p:txBody>
          <a:bodyPr wrap="square" lIns="91440" tIns="45720" rIns="91440" bIns="45720" numCol="1" anchorCtr="0" compatLnSpc="1">
            <a:prstTxWarp prst="textNoShape">
              <a:avLst/>
            </a:prstTxWarp>
          </a:bodyPr>
          <a:lstStyle/>
          <a:p>
            <a:r>
              <a:rPr lang="en-SG" dirty="0" err="1" smtClean="0">
                <a:effectLst/>
              </a:rPr>
              <a:t>Dijkstra’s</a:t>
            </a:r>
            <a:r>
              <a:rPr lang="en-SG" dirty="0" smtClean="0">
                <a:effectLst/>
              </a:rPr>
              <a:t> Algorithm</a:t>
            </a:r>
            <a:endParaRPr smtClean="0">
              <a:effectLst/>
            </a:endParaRPr>
          </a:p>
        </p:txBody>
      </p:sp>
      <p:sp>
        <p:nvSpPr>
          <p:cNvPr id="131074" name="Oval 3"/>
          <p:cNvSpPr>
            <a:spLocks noChangeArrowheads="1"/>
          </p:cNvSpPr>
          <p:nvPr/>
        </p:nvSpPr>
        <p:spPr bwMode="auto">
          <a:xfrm>
            <a:off x="827088" y="34290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0</a:t>
            </a:r>
          </a:p>
        </p:txBody>
      </p:sp>
      <p:sp>
        <p:nvSpPr>
          <p:cNvPr id="131075" name="Oval 4"/>
          <p:cNvSpPr>
            <a:spLocks noChangeArrowheads="1"/>
          </p:cNvSpPr>
          <p:nvPr/>
        </p:nvSpPr>
        <p:spPr bwMode="auto">
          <a:xfrm>
            <a:off x="1906588" y="4292600"/>
            <a:ext cx="576262" cy="576263"/>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31076" name="Oval 5"/>
          <p:cNvSpPr>
            <a:spLocks noChangeArrowheads="1"/>
          </p:cNvSpPr>
          <p:nvPr/>
        </p:nvSpPr>
        <p:spPr bwMode="auto">
          <a:xfrm>
            <a:off x="1906588" y="25654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31077" name="Oval 6"/>
          <p:cNvSpPr>
            <a:spLocks noChangeArrowheads="1"/>
          </p:cNvSpPr>
          <p:nvPr/>
        </p:nvSpPr>
        <p:spPr bwMode="auto">
          <a:xfrm>
            <a:off x="3348038" y="4292600"/>
            <a:ext cx="576262" cy="576263"/>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31078" name="Oval 7"/>
          <p:cNvSpPr>
            <a:spLocks noChangeArrowheads="1"/>
          </p:cNvSpPr>
          <p:nvPr/>
        </p:nvSpPr>
        <p:spPr bwMode="auto">
          <a:xfrm>
            <a:off x="4500563" y="3357563"/>
            <a:ext cx="576262" cy="576262"/>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31079" name="Oval 8"/>
          <p:cNvSpPr>
            <a:spLocks noChangeArrowheads="1"/>
          </p:cNvSpPr>
          <p:nvPr/>
        </p:nvSpPr>
        <p:spPr bwMode="auto">
          <a:xfrm>
            <a:off x="3348038" y="2565400"/>
            <a:ext cx="576262" cy="576263"/>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31080" name="Line 9"/>
          <p:cNvSpPr>
            <a:spLocks noChangeShapeType="1"/>
          </p:cNvSpPr>
          <p:nvPr/>
        </p:nvSpPr>
        <p:spPr bwMode="auto">
          <a:xfrm flipV="1">
            <a:off x="1189038" y="2925763"/>
            <a:ext cx="719137" cy="503237"/>
          </a:xfrm>
          <a:prstGeom prst="line">
            <a:avLst/>
          </a:prstGeom>
          <a:noFill/>
          <a:ln w="28575">
            <a:solidFill>
              <a:srgbClr val="FF0000"/>
            </a:solidFill>
            <a:round/>
            <a:headEnd/>
            <a:tailEnd type="triangle" w="med" len="med"/>
          </a:ln>
        </p:spPr>
        <p:txBody>
          <a:bodyPr/>
          <a:lstStyle/>
          <a:p>
            <a:endParaRPr lang="en-SG"/>
          </a:p>
        </p:txBody>
      </p:sp>
      <p:sp>
        <p:nvSpPr>
          <p:cNvPr id="131081" name="Line 11"/>
          <p:cNvSpPr>
            <a:spLocks noChangeShapeType="1"/>
          </p:cNvSpPr>
          <p:nvPr/>
        </p:nvSpPr>
        <p:spPr bwMode="auto">
          <a:xfrm>
            <a:off x="2197100" y="3141663"/>
            <a:ext cx="0" cy="1150937"/>
          </a:xfrm>
          <a:prstGeom prst="line">
            <a:avLst/>
          </a:prstGeom>
          <a:noFill/>
          <a:ln w="9525">
            <a:solidFill>
              <a:srgbClr val="800000"/>
            </a:solidFill>
            <a:round/>
            <a:headEnd/>
            <a:tailEnd type="triangle" w="med" len="med"/>
          </a:ln>
        </p:spPr>
        <p:txBody>
          <a:bodyPr/>
          <a:lstStyle/>
          <a:p>
            <a:endParaRPr lang="en-SG"/>
          </a:p>
        </p:txBody>
      </p:sp>
      <p:sp>
        <p:nvSpPr>
          <p:cNvPr id="131082" name="Line 13"/>
          <p:cNvSpPr>
            <a:spLocks noChangeShapeType="1"/>
          </p:cNvSpPr>
          <p:nvPr/>
        </p:nvSpPr>
        <p:spPr bwMode="auto">
          <a:xfrm>
            <a:off x="2413000" y="2997200"/>
            <a:ext cx="1079500" cy="1368425"/>
          </a:xfrm>
          <a:prstGeom prst="line">
            <a:avLst/>
          </a:prstGeom>
          <a:noFill/>
          <a:ln w="9525">
            <a:solidFill>
              <a:srgbClr val="800000"/>
            </a:solidFill>
            <a:round/>
            <a:headEnd/>
            <a:tailEnd type="triangle" w="med" len="med"/>
          </a:ln>
        </p:spPr>
        <p:txBody>
          <a:bodyPr/>
          <a:lstStyle/>
          <a:p>
            <a:endParaRPr lang="en-SG"/>
          </a:p>
        </p:txBody>
      </p:sp>
      <p:sp>
        <p:nvSpPr>
          <p:cNvPr id="131083" name="Line 17"/>
          <p:cNvSpPr>
            <a:spLocks noChangeShapeType="1"/>
          </p:cNvSpPr>
          <p:nvPr/>
        </p:nvSpPr>
        <p:spPr bwMode="auto">
          <a:xfrm>
            <a:off x="2484438" y="2852738"/>
            <a:ext cx="863600" cy="0"/>
          </a:xfrm>
          <a:prstGeom prst="line">
            <a:avLst/>
          </a:prstGeom>
          <a:noFill/>
          <a:ln w="9525">
            <a:solidFill>
              <a:srgbClr val="800000"/>
            </a:solidFill>
            <a:round/>
            <a:headEnd/>
            <a:tailEnd type="triangle" w="med" len="med"/>
          </a:ln>
        </p:spPr>
        <p:txBody>
          <a:bodyPr/>
          <a:lstStyle/>
          <a:p>
            <a:endParaRPr lang="en-SG"/>
          </a:p>
        </p:txBody>
      </p:sp>
      <p:sp>
        <p:nvSpPr>
          <p:cNvPr id="131084" name="Line 18"/>
          <p:cNvSpPr>
            <a:spLocks noChangeShapeType="1"/>
          </p:cNvSpPr>
          <p:nvPr/>
        </p:nvSpPr>
        <p:spPr bwMode="auto">
          <a:xfrm>
            <a:off x="539750" y="3717925"/>
            <a:ext cx="288925" cy="0"/>
          </a:xfrm>
          <a:prstGeom prst="line">
            <a:avLst/>
          </a:prstGeom>
          <a:noFill/>
          <a:ln w="9525">
            <a:solidFill>
              <a:srgbClr val="800000"/>
            </a:solidFill>
            <a:round/>
            <a:headEnd/>
            <a:tailEnd type="triangle" w="med" len="med"/>
          </a:ln>
        </p:spPr>
        <p:txBody>
          <a:bodyPr/>
          <a:lstStyle/>
          <a:p>
            <a:endParaRPr lang="en-SG"/>
          </a:p>
        </p:txBody>
      </p:sp>
      <p:sp>
        <p:nvSpPr>
          <p:cNvPr id="131085" name="Text Box 19"/>
          <p:cNvSpPr txBox="1">
            <a:spLocks noChangeArrowheads="1"/>
          </p:cNvSpPr>
          <p:nvPr/>
        </p:nvSpPr>
        <p:spPr bwMode="auto">
          <a:xfrm>
            <a:off x="1260475" y="2852738"/>
            <a:ext cx="360363"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1</a:t>
            </a:r>
          </a:p>
        </p:txBody>
      </p:sp>
      <p:sp>
        <p:nvSpPr>
          <p:cNvPr id="131086" name="Text Box 22"/>
          <p:cNvSpPr txBox="1">
            <a:spLocks noChangeArrowheads="1"/>
          </p:cNvSpPr>
          <p:nvPr/>
        </p:nvSpPr>
        <p:spPr bwMode="auto">
          <a:xfrm>
            <a:off x="2197100" y="3500438"/>
            <a:ext cx="360363" cy="366712"/>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31087" name="Text Box 24"/>
          <p:cNvSpPr txBox="1">
            <a:spLocks noChangeArrowheads="1"/>
          </p:cNvSpPr>
          <p:nvPr/>
        </p:nvSpPr>
        <p:spPr bwMode="auto">
          <a:xfrm>
            <a:off x="3060700" y="3494088"/>
            <a:ext cx="360363" cy="366712"/>
          </a:xfrm>
          <a:prstGeom prst="rect">
            <a:avLst/>
          </a:prstGeom>
          <a:noFill/>
          <a:ln w="9525">
            <a:noFill/>
            <a:miter lim="800000"/>
            <a:headEnd/>
            <a:tailEnd/>
          </a:ln>
        </p:spPr>
        <p:txBody>
          <a:bodyPr>
            <a:spAutoFit/>
          </a:bodyPr>
          <a:lstStyle/>
          <a:p>
            <a:pPr>
              <a:spcBef>
                <a:spcPct val="50000"/>
              </a:spcBef>
            </a:pPr>
            <a:r>
              <a:rPr lang="en-US" b="1">
                <a:solidFill>
                  <a:srgbClr val="800000"/>
                </a:solidFill>
              </a:rPr>
              <a:t>8</a:t>
            </a:r>
          </a:p>
        </p:txBody>
      </p:sp>
      <p:grpSp>
        <p:nvGrpSpPr>
          <p:cNvPr id="131088" name="Group 28"/>
          <p:cNvGrpSpPr>
            <a:grpSpLocks/>
          </p:cNvGrpSpPr>
          <p:nvPr/>
        </p:nvGrpSpPr>
        <p:grpSpPr bwMode="auto">
          <a:xfrm>
            <a:off x="5148263" y="1700213"/>
            <a:ext cx="3744912" cy="2025650"/>
            <a:chOff x="521" y="1706"/>
            <a:chExt cx="2858" cy="1606"/>
          </a:xfrm>
        </p:grpSpPr>
        <p:sp>
          <p:nvSpPr>
            <p:cNvPr id="131096" name="Oval 29"/>
            <p:cNvSpPr>
              <a:spLocks noChangeArrowheads="1"/>
            </p:cNvSpPr>
            <p:nvPr/>
          </p:nvSpPr>
          <p:spPr bwMode="auto">
            <a:xfrm>
              <a:off x="702" y="2296"/>
              <a:ext cx="363" cy="363"/>
            </a:xfrm>
            <a:prstGeom prst="ellipse">
              <a:avLst/>
            </a:prstGeom>
            <a:solidFill>
              <a:schemeClr val="accent1"/>
            </a:solidFill>
            <a:ln w="9525">
              <a:solidFill>
                <a:schemeClr val="tx1"/>
              </a:solidFill>
              <a:round/>
              <a:headEnd/>
              <a:tailEnd/>
            </a:ln>
          </p:spPr>
          <p:txBody>
            <a:bodyPr wrap="none" anchor="ctr"/>
            <a:lstStyle/>
            <a:p>
              <a:pPr algn="ctr"/>
              <a:r>
                <a:rPr lang="en-US" b="1"/>
                <a:t>0</a:t>
              </a:r>
            </a:p>
          </p:txBody>
        </p:sp>
        <p:sp>
          <p:nvSpPr>
            <p:cNvPr id="131097" name="Oval 30"/>
            <p:cNvSpPr>
              <a:spLocks noChangeArrowheads="1"/>
            </p:cNvSpPr>
            <p:nvPr/>
          </p:nvSpPr>
          <p:spPr bwMode="auto">
            <a:xfrm>
              <a:off x="1382"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31098" name="Oval 31"/>
            <p:cNvSpPr>
              <a:spLocks noChangeArrowheads="1"/>
            </p:cNvSpPr>
            <p:nvPr/>
          </p:nvSpPr>
          <p:spPr bwMode="auto">
            <a:xfrm>
              <a:off x="1382"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31099" name="Oval 32"/>
            <p:cNvSpPr>
              <a:spLocks noChangeArrowheads="1"/>
            </p:cNvSpPr>
            <p:nvPr/>
          </p:nvSpPr>
          <p:spPr bwMode="auto">
            <a:xfrm>
              <a:off x="2290"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31100" name="Oval 33"/>
            <p:cNvSpPr>
              <a:spLocks noChangeArrowheads="1"/>
            </p:cNvSpPr>
            <p:nvPr/>
          </p:nvSpPr>
          <p:spPr bwMode="auto">
            <a:xfrm>
              <a:off x="3016" y="2251"/>
              <a:ext cx="363" cy="363"/>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31101" name="Oval 34"/>
            <p:cNvSpPr>
              <a:spLocks noChangeArrowheads="1"/>
            </p:cNvSpPr>
            <p:nvPr/>
          </p:nvSpPr>
          <p:spPr bwMode="auto">
            <a:xfrm>
              <a:off x="2290"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31102" name="Line 35"/>
            <p:cNvSpPr>
              <a:spLocks noChangeShapeType="1"/>
            </p:cNvSpPr>
            <p:nvPr/>
          </p:nvSpPr>
          <p:spPr bwMode="auto">
            <a:xfrm flipV="1">
              <a:off x="930" y="1979"/>
              <a:ext cx="453" cy="317"/>
            </a:xfrm>
            <a:prstGeom prst="line">
              <a:avLst/>
            </a:prstGeom>
            <a:noFill/>
            <a:ln w="9525">
              <a:solidFill>
                <a:srgbClr val="800000"/>
              </a:solidFill>
              <a:round/>
              <a:headEnd/>
              <a:tailEnd type="triangle" w="med" len="med"/>
            </a:ln>
          </p:spPr>
          <p:txBody>
            <a:bodyPr/>
            <a:lstStyle/>
            <a:p>
              <a:endParaRPr lang="en-SG"/>
            </a:p>
          </p:txBody>
        </p:sp>
        <p:sp>
          <p:nvSpPr>
            <p:cNvPr id="131103" name="Line 36"/>
            <p:cNvSpPr>
              <a:spLocks noChangeShapeType="1"/>
            </p:cNvSpPr>
            <p:nvPr/>
          </p:nvSpPr>
          <p:spPr bwMode="auto">
            <a:xfrm>
              <a:off x="930" y="2659"/>
              <a:ext cx="453" cy="317"/>
            </a:xfrm>
            <a:prstGeom prst="line">
              <a:avLst/>
            </a:prstGeom>
            <a:noFill/>
            <a:ln w="9525">
              <a:solidFill>
                <a:srgbClr val="800000"/>
              </a:solidFill>
              <a:round/>
              <a:headEnd/>
              <a:tailEnd type="triangle" w="med" len="med"/>
            </a:ln>
          </p:spPr>
          <p:txBody>
            <a:bodyPr/>
            <a:lstStyle/>
            <a:p>
              <a:endParaRPr lang="en-SG"/>
            </a:p>
          </p:txBody>
        </p:sp>
        <p:sp>
          <p:nvSpPr>
            <p:cNvPr id="131104" name="Line 37"/>
            <p:cNvSpPr>
              <a:spLocks noChangeShapeType="1"/>
            </p:cNvSpPr>
            <p:nvPr/>
          </p:nvSpPr>
          <p:spPr bwMode="auto">
            <a:xfrm>
              <a:off x="1565" y="2115"/>
              <a:ext cx="0" cy="725"/>
            </a:xfrm>
            <a:prstGeom prst="line">
              <a:avLst/>
            </a:prstGeom>
            <a:noFill/>
            <a:ln w="9525">
              <a:solidFill>
                <a:srgbClr val="800000"/>
              </a:solidFill>
              <a:round/>
              <a:headEnd/>
              <a:tailEnd type="triangle" w="med" len="med"/>
            </a:ln>
          </p:spPr>
          <p:txBody>
            <a:bodyPr/>
            <a:lstStyle/>
            <a:p>
              <a:endParaRPr lang="en-SG"/>
            </a:p>
          </p:txBody>
        </p:sp>
        <p:sp>
          <p:nvSpPr>
            <p:cNvPr id="131105" name="Line 38"/>
            <p:cNvSpPr>
              <a:spLocks noChangeShapeType="1"/>
            </p:cNvSpPr>
            <p:nvPr/>
          </p:nvSpPr>
          <p:spPr bwMode="auto">
            <a:xfrm>
              <a:off x="1746" y="3022"/>
              <a:ext cx="544" cy="0"/>
            </a:xfrm>
            <a:prstGeom prst="line">
              <a:avLst/>
            </a:prstGeom>
            <a:noFill/>
            <a:ln w="9525">
              <a:solidFill>
                <a:srgbClr val="800000"/>
              </a:solidFill>
              <a:round/>
              <a:headEnd/>
              <a:tailEnd type="triangle" w="med" len="med"/>
            </a:ln>
          </p:spPr>
          <p:txBody>
            <a:bodyPr/>
            <a:lstStyle/>
            <a:p>
              <a:endParaRPr lang="en-SG"/>
            </a:p>
          </p:txBody>
        </p:sp>
        <p:sp>
          <p:nvSpPr>
            <p:cNvPr id="131106" name="Line 39"/>
            <p:cNvSpPr>
              <a:spLocks noChangeShapeType="1"/>
            </p:cNvSpPr>
            <p:nvPr/>
          </p:nvSpPr>
          <p:spPr bwMode="auto">
            <a:xfrm>
              <a:off x="1701" y="2024"/>
              <a:ext cx="680" cy="862"/>
            </a:xfrm>
            <a:prstGeom prst="line">
              <a:avLst/>
            </a:prstGeom>
            <a:noFill/>
            <a:ln w="9525">
              <a:solidFill>
                <a:srgbClr val="800000"/>
              </a:solidFill>
              <a:round/>
              <a:headEnd/>
              <a:tailEnd type="triangle" w="med" len="med"/>
            </a:ln>
          </p:spPr>
          <p:txBody>
            <a:bodyPr/>
            <a:lstStyle/>
            <a:p>
              <a:endParaRPr lang="en-SG"/>
            </a:p>
          </p:txBody>
        </p:sp>
        <p:sp>
          <p:nvSpPr>
            <p:cNvPr id="131107" name="Line 40"/>
            <p:cNvSpPr>
              <a:spLocks noChangeShapeType="1"/>
            </p:cNvSpPr>
            <p:nvPr/>
          </p:nvSpPr>
          <p:spPr bwMode="auto">
            <a:xfrm flipV="1">
              <a:off x="2608" y="2568"/>
              <a:ext cx="453" cy="363"/>
            </a:xfrm>
            <a:prstGeom prst="line">
              <a:avLst/>
            </a:prstGeom>
            <a:noFill/>
            <a:ln w="9525">
              <a:solidFill>
                <a:srgbClr val="800000"/>
              </a:solidFill>
              <a:round/>
              <a:headEnd/>
              <a:tailEnd type="triangle" w="med" len="med"/>
            </a:ln>
          </p:spPr>
          <p:txBody>
            <a:bodyPr/>
            <a:lstStyle/>
            <a:p>
              <a:endParaRPr lang="en-SG"/>
            </a:p>
          </p:txBody>
        </p:sp>
        <p:sp>
          <p:nvSpPr>
            <p:cNvPr id="131108" name="Line 41"/>
            <p:cNvSpPr>
              <a:spLocks noChangeShapeType="1"/>
            </p:cNvSpPr>
            <p:nvPr/>
          </p:nvSpPr>
          <p:spPr bwMode="auto">
            <a:xfrm flipV="1">
              <a:off x="2472" y="2115"/>
              <a:ext cx="0" cy="725"/>
            </a:xfrm>
            <a:prstGeom prst="line">
              <a:avLst/>
            </a:prstGeom>
            <a:noFill/>
            <a:ln w="9525">
              <a:solidFill>
                <a:srgbClr val="800000"/>
              </a:solidFill>
              <a:round/>
              <a:headEnd/>
              <a:tailEnd type="triangle" w="med" len="med"/>
            </a:ln>
          </p:spPr>
          <p:txBody>
            <a:bodyPr/>
            <a:lstStyle/>
            <a:p>
              <a:endParaRPr lang="en-SG"/>
            </a:p>
          </p:txBody>
        </p:sp>
        <p:sp>
          <p:nvSpPr>
            <p:cNvPr id="131109" name="Line 42"/>
            <p:cNvSpPr>
              <a:spLocks noChangeShapeType="1"/>
            </p:cNvSpPr>
            <p:nvPr/>
          </p:nvSpPr>
          <p:spPr bwMode="auto">
            <a:xfrm>
              <a:off x="2608" y="2024"/>
              <a:ext cx="453" cy="317"/>
            </a:xfrm>
            <a:prstGeom prst="line">
              <a:avLst/>
            </a:prstGeom>
            <a:noFill/>
            <a:ln w="9525">
              <a:solidFill>
                <a:srgbClr val="800000"/>
              </a:solidFill>
              <a:round/>
              <a:headEnd/>
              <a:tailEnd type="triangle" w="med" len="med"/>
            </a:ln>
          </p:spPr>
          <p:txBody>
            <a:bodyPr/>
            <a:lstStyle/>
            <a:p>
              <a:endParaRPr lang="en-SG"/>
            </a:p>
          </p:txBody>
        </p:sp>
        <p:sp>
          <p:nvSpPr>
            <p:cNvPr id="131110" name="Line 43"/>
            <p:cNvSpPr>
              <a:spLocks noChangeShapeType="1"/>
            </p:cNvSpPr>
            <p:nvPr/>
          </p:nvSpPr>
          <p:spPr bwMode="auto">
            <a:xfrm>
              <a:off x="1746" y="1933"/>
              <a:ext cx="544" cy="0"/>
            </a:xfrm>
            <a:prstGeom prst="line">
              <a:avLst/>
            </a:prstGeom>
            <a:noFill/>
            <a:ln w="9525">
              <a:solidFill>
                <a:srgbClr val="800000"/>
              </a:solidFill>
              <a:round/>
              <a:headEnd/>
              <a:tailEnd type="triangle" w="med" len="med"/>
            </a:ln>
          </p:spPr>
          <p:txBody>
            <a:bodyPr/>
            <a:lstStyle/>
            <a:p>
              <a:endParaRPr lang="en-SG"/>
            </a:p>
          </p:txBody>
        </p:sp>
        <p:sp>
          <p:nvSpPr>
            <p:cNvPr id="131111" name="Line 44"/>
            <p:cNvSpPr>
              <a:spLocks noChangeShapeType="1"/>
            </p:cNvSpPr>
            <p:nvPr/>
          </p:nvSpPr>
          <p:spPr bwMode="auto">
            <a:xfrm>
              <a:off x="521" y="2478"/>
              <a:ext cx="182" cy="0"/>
            </a:xfrm>
            <a:prstGeom prst="line">
              <a:avLst/>
            </a:prstGeom>
            <a:noFill/>
            <a:ln w="9525">
              <a:solidFill>
                <a:srgbClr val="800000"/>
              </a:solidFill>
              <a:round/>
              <a:headEnd/>
              <a:tailEnd type="triangle" w="med" len="med"/>
            </a:ln>
          </p:spPr>
          <p:txBody>
            <a:bodyPr/>
            <a:lstStyle/>
            <a:p>
              <a:endParaRPr lang="en-SG"/>
            </a:p>
          </p:txBody>
        </p:sp>
        <p:sp>
          <p:nvSpPr>
            <p:cNvPr id="131112" name="Text Box 45"/>
            <p:cNvSpPr txBox="1">
              <a:spLocks noChangeArrowheads="1"/>
            </p:cNvSpPr>
            <p:nvPr/>
          </p:nvSpPr>
          <p:spPr bwMode="auto">
            <a:xfrm>
              <a:off x="975" y="1933"/>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1</a:t>
              </a:r>
            </a:p>
          </p:txBody>
        </p:sp>
        <p:sp>
          <p:nvSpPr>
            <p:cNvPr id="131113" name="Text Box 46"/>
            <p:cNvSpPr txBox="1">
              <a:spLocks noChangeArrowheads="1"/>
            </p:cNvSpPr>
            <p:nvPr/>
          </p:nvSpPr>
          <p:spPr bwMode="auto">
            <a:xfrm>
              <a:off x="975" y="2795"/>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4</a:t>
              </a:r>
            </a:p>
          </p:txBody>
        </p:sp>
        <p:sp>
          <p:nvSpPr>
            <p:cNvPr id="131114" name="Text Box 47"/>
            <p:cNvSpPr txBox="1">
              <a:spLocks noChangeArrowheads="1"/>
            </p:cNvSpPr>
            <p:nvPr/>
          </p:nvSpPr>
          <p:spPr bwMode="auto">
            <a:xfrm>
              <a:off x="1928" y="1706"/>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6</a:t>
              </a:r>
            </a:p>
          </p:txBody>
        </p:sp>
        <p:sp>
          <p:nvSpPr>
            <p:cNvPr id="131115" name="Text Box 48"/>
            <p:cNvSpPr txBox="1">
              <a:spLocks noChangeArrowheads="1"/>
            </p:cNvSpPr>
            <p:nvPr/>
          </p:nvSpPr>
          <p:spPr bwMode="auto">
            <a:xfrm>
              <a:off x="1565" y="2342"/>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31116" name="Text Box 49"/>
            <p:cNvSpPr txBox="1">
              <a:spLocks noChangeArrowheads="1"/>
            </p:cNvSpPr>
            <p:nvPr/>
          </p:nvSpPr>
          <p:spPr bwMode="auto">
            <a:xfrm>
              <a:off x="1928" y="3021"/>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31117" name="Text Box 50"/>
            <p:cNvSpPr txBox="1">
              <a:spLocks noChangeArrowheads="1"/>
            </p:cNvSpPr>
            <p:nvPr/>
          </p:nvSpPr>
          <p:spPr bwMode="auto">
            <a:xfrm>
              <a:off x="2109" y="2337"/>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8</a:t>
              </a:r>
            </a:p>
          </p:txBody>
        </p:sp>
        <p:sp>
          <p:nvSpPr>
            <p:cNvPr id="131118" name="Text Box 51"/>
            <p:cNvSpPr txBox="1">
              <a:spLocks noChangeArrowheads="1"/>
            </p:cNvSpPr>
            <p:nvPr/>
          </p:nvSpPr>
          <p:spPr bwMode="auto">
            <a:xfrm>
              <a:off x="2518" y="2337"/>
              <a:ext cx="226"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31119" name="Text Box 52"/>
            <p:cNvSpPr txBox="1">
              <a:spLocks noChangeArrowheads="1"/>
            </p:cNvSpPr>
            <p:nvPr/>
          </p:nvSpPr>
          <p:spPr bwMode="auto">
            <a:xfrm>
              <a:off x="2834" y="1979"/>
              <a:ext cx="228"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31120" name="Text Box 53"/>
            <p:cNvSpPr txBox="1">
              <a:spLocks noChangeArrowheads="1"/>
            </p:cNvSpPr>
            <p:nvPr/>
          </p:nvSpPr>
          <p:spPr bwMode="auto">
            <a:xfrm>
              <a:off x="2835" y="2700"/>
              <a:ext cx="227" cy="291"/>
            </a:xfrm>
            <a:prstGeom prst="rect">
              <a:avLst/>
            </a:prstGeom>
            <a:noFill/>
            <a:ln w="9525">
              <a:noFill/>
              <a:miter lim="800000"/>
              <a:headEnd/>
              <a:tailEnd/>
            </a:ln>
          </p:spPr>
          <p:txBody>
            <a:bodyPr>
              <a:spAutoFit/>
            </a:bodyPr>
            <a:lstStyle/>
            <a:p>
              <a:pPr>
                <a:spcBef>
                  <a:spcPct val="50000"/>
                </a:spcBef>
              </a:pPr>
              <a:r>
                <a:rPr lang="en-US" b="1">
                  <a:solidFill>
                    <a:srgbClr val="800000"/>
                  </a:solidFill>
                </a:rPr>
                <a:t>3</a:t>
              </a:r>
            </a:p>
          </p:txBody>
        </p:sp>
      </p:grpSp>
      <p:sp>
        <p:nvSpPr>
          <p:cNvPr id="131089" name="Text Box 54"/>
          <p:cNvSpPr txBox="1">
            <a:spLocks noChangeArrowheads="1"/>
          </p:cNvSpPr>
          <p:nvPr/>
        </p:nvSpPr>
        <p:spPr bwMode="auto">
          <a:xfrm>
            <a:off x="539750" y="4941888"/>
            <a:ext cx="1282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0, 5</a:t>
            </a:r>
            <a:r>
              <a:rPr lang="en-US" b="1">
                <a:solidFill>
                  <a:srgbClr val="800000"/>
                </a:solidFill>
              </a:rPr>
              <a:t> }</a:t>
            </a:r>
          </a:p>
        </p:txBody>
      </p:sp>
      <p:sp>
        <p:nvSpPr>
          <p:cNvPr id="131090" name="Text Box 55"/>
          <p:cNvSpPr txBox="1">
            <a:spLocks noChangeArrowheads="1"/>
          </p:cNvSpPr>
          <p:nvPr/>
        </p:nvSpPr>
        <p:spPr bwMode="auto">
          <a:xfrm>
            <a:off x="558800" y="5419725"/>
            <a:ext cx="1803400" cy="366713"/>
          </a:xfrm>
          <a:prstGeom prst="rect">
            <a:avLst/>
          </a:prstGeom>
          <a:noFill/>
          <a:ln w="9525">
            <a:noFill/>
            <a:miter lim="800000"/>
            <a:headEnd/>
            <a:tailEnd/>
          </a:ln>
        </p:spPr>
        <p:txBody>
          <a:bodyPr wrap="none">
            <a:spAutoFit/>
          </a:bodyPr>
          <a:lstStyle/>
          <a:p>
            <a:r>
              <a:rPr lang="en-US" b="1">
                <a:solidFill>
                  <a:srgbClr val="800000"/>
                </a:solidFill>
              </a:rPr>
              <a:t>C = { 1, 2, 3, 4 }</a:t>
            </a:r>
          </a:p>
        </p:txBody>
      </p:sp>
      <p:sp>
        <p:nvSpPr>
          <p:cNvPr id="131091" name="Text Box 56"/>
          <p:cNvSpPr txBox="1">
            <a:spLocks noChangeArrowheads="1"/>
          </p:cNvSpPr>
          <p:nvPr/>
        </p:nvSpPr>
        <p:spPr bwMode="auto">
          <a:xfrm>
            <a:off x="558800" y="5851525"/>
            <a:ext cx="2141538" cy="366713"/>
          </a:xfrm>
          <a:prstGeom prst="rect">
            <a:avLst/>
          </a:prstGeom>
          <a:noFill/>
          <a:ln w="9525">
            <a:noFill/>
            <a:miter lim="800000"/>
            <a:headEnd/>
            <a:tailEnd/>
          </a:ln>
        </p:spPr>
        <p:txBody>
          <a:bodyPr wrap="none">
            <a:spAutoFit/>
          </a:bodyPr>
          <a:lstStyle/>
          <a:p>
            <a:r>
              <a:rPr lang="en-US" b="1">
                <a:solidFill>
                  <a:srgbClr val="800000"/>
                </a:solidFill>
              </a:rPr>
              <a:t>D = [ 4, ∞, ∞, ∞, </a:t>
            </a:r>
            <a:r>
              <a:rPr lang="en-US" b="1">
                <a:solidFill>
                  <a:srgbClr val="FF0000"/>
                </a:solidFill>
              </a:rPr>
              <a:t>1</a:t>
            </a:r>
            <a:r>
              <a:rPr lang="en-US" b="1">
                <a:solidFill>
                  <a:srgbClr val="800000"/>
                </a:solidFill>
              </a:rPr>
              <a:t> ]</a:t>
            </a:r>
          </a:p>
        </p:txBody>
      </p:sp>
      <p:sp>
        <p:nvSpPr>
          <p:cNvPr id="131092" name="Text Box 57"/>
          <p:cNvSpPr txBox="1">
            <a:spLocks noChangeArrowheads="1"/>
          </p:cNvSpPr>
          <p:nvPr/>
        </p:nvSpPr>
        <p:spPr bwMode="auto">
          <a:xfrm>
            <a:off x="5003800" y="4941888"/>
            <a:ext cx="1536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0, 5, 1</a:t>
            </a:r>
            <a:r>
              <a:rPr lang="en-US" b="1">
                <a:solidFill>
                  <a:srgbClr val="800000"/>
                </a:solidFill>
              </a:rPr>
              <a:t> }</a:t>
            </a:r>
          </a:p>
        </p:txBody>
      </p:sp>
      <p:sp>
        <p:nvSpPr>
          <p:cNvPr id="131093" name="Text Box 58"/>
          <p:cNvSpPr txBox="1">
            <a:spLocks noChangeArrowheads="1"/>
          </p:cNvSpPr>
          <p:nvPr/>
        </p:nvSpPr>
        <p:spPr bwMode="auto">
          <a:xfrm>
            <a:off x="5022850" y="5419725"/>
            <a:ext cx="1549400" cy="366713"/>
          </a:xfrm>
          <a:prstGeom prst="rect">
            <a:avLst/>
          </a:prstGeom>
          <a:noFill/>
          <a:ln w="9525">
            <a:noFill/>
            <a:miter lim="800000"/>
            <a:headEnd/>
            <a:tailEnd/>
          </a:ln>
        </p:spPr>
        <p:txBody>
          <a:bodyPr wrap="none">
            <a:spAutoFit/>
          </a:bodyPr>
          <a:lstStyle/>
          <a:p>
            <a:r>
              <a:rPr lang="en-US" b="1">
                <a:solidFill>
                  <a:srgbClr val="800000"/>
                </a:solidFill>
              </a:rPr>
              <a:t>C = { 2, 3, 4 }</a:t>
            </a:r>
          </a:p>
        </p:txBody>
      </p:sp>
      <p:sp>
        <p:nvSpPr>
          <p:cNvPr id="131094" name="Text Box 59"/>
          <p:cNvSpPr txBox="1">
            <a:spLocks noChangeArrowheads="1"/>
          </p:cNvSpPr>
          <p:nvPr/>
        </p:nvSpPr>
        <p:spPr bwMode="auto">
          <a:xfrm>
            <a:off x="5022850" y="5851525"/>
            <a:ext cx="2068513" cy="366713"/>
          </a:xfrm>
          <a:prstGeom prst="rect">
            <a:avLst/>
          </a:prstGeom>
          <a:noFill/>
          <a:ln w="9525">
            <a:noFill/>
            <a:miter lim="800000"/>
            <a:headEnd/>
            <a:tailEnd/>
          </a:ln>
        </p:spPr>
        <p:txBody>
          <a:bodyPr wrap="none">
            <a:spAutoFit/>
          </a:bodyPr>
          <a:lstStyle/>
          <a:p>
            <a:r>
              <a:rPr lang="en-US" b="1">
                <a:solidFill>
                  <a:srgbClr val="800000"/>
                </a:solidFill>
              </a:rPr>
              <a:t>D = [ </a:t>
            </a:r>
            <a:r>
              <a:rPr lang="en-US" b="1">
                <a:solidFill>
                  <a:srgbClr val="FF0000"/>
                </a:solidFill>
              </a:rPr>
              <a:t>3</a:t>
            </a:r>
            <a:r>
              <a:rPr lang="en-US" b="1">
                <a:solidFill>
                  <a:srgbClr val="800000"/>
                </a:solidFill>
              </a:rPr>
              <a:t>, 9, ∞, 7, </a:t>
            </a:r>
            <a:r>
              <a:rPr lang="en-US" b="1">
                <a:solidFill>
                  <a:srgbClr val="FF0000"/>
                </a:solidFill>
              </a:rPr>
              <a:t>1</a:t>
            </a:r>
            <a:r>
              <a:rPr lang="en-US" b="1">
                <a:solidFill>
                  <a:srgbClr val="800000"/>
                </a:solidFill>
              </a:rPr>
              <a:t> ]</a:t>
            </a:r>
          </a:p>
        </p:txBody>
      </p:sp>
      <p:sp>
        <p:nvSpPr>
          <p:cNvPr id="131095" name="Text Box 60"/>
          <p:cNvSpPr txBox="1">
            <a:spLocks noChangeArrowheads="1"/>
          </p:cNvSpPr>
          <p:nvPr/>
        </p:nvSpPr>
        <p:spPr bwMode="auto">
          <a:xfrm>
            <a:off x="2771775" y="2492375"/>
            <a:ext cx="360363" cy="366713"/>
          </a:xfrm>
          <a:prstGeom prst="rect">
            <a:avLst/>
          </a:prstGeom>
          <a:noFill/>
          <a:ln w="9525">
            <a:noFill/>
            <a:miter lim="800000"/>
            <a:headEnd/>
            <a:tailEnd/>
          </a:ln>
        </p:spPr>
        <p:txBody>
          <a:bodyPr>
            <a:spAutoFit/>
          </a:bodyPr>
          <a:lstStyle/>
          <a:p>
            <a:pPr>
              <a:spcBef>
                <a:spcPct val="50000"/>
              </a:spcBef>
            </a:pPr>
            <a:r>
              <a:rPr lang="en-US" b="1">
                <a:solidFill>
                  <a:srgbClr val="800000"/>
                </a:solidFill>
              </a:rPr>
              <a:t>6</a:t>
            </a:r>
          </a:p>
        </p:txBody>
      </p:sp>
      <p:sp>
        <p:nvSpPr>
          <p:cNvPr id="2" name="Date Placeholder 1"/>
          <p:cNvSpPr>
            <a:spLocks noGrp="1"/>
          </p:cNvSpPr>
          <p:nvPr>
            <p:ph type="dt" sz="half" idx="10"/>
          </p:nvPr>
        </p:nvSpPr>
        <p:spPr/>
        <p:txBody>
          <a:bodyPr/>
          <a:lstStyle/>
          <a:p>
            <a:fld id="{D004B9F9-1087-E44E-8FD1-BB6A438B65DE}"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63</a:t>
            </a:fld>
            <a:endParaRPr lang="en-US" dirty="0"/>
          </a:p>
        </p:txBody>
      </p:sp>
    </p:spTree>
    <p:extLst>
      <p:ext uri="{BB962C8B-B14F-4D97-AF65-F5344CB8AC3E}">
        <p14:creationId xmlns:p14="http://schemas.microsoft.com/office/powerpoint/2010/main" val="222504709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p:cNvSpPr>
          <p:nvPr>
            <p:ph type="title"/>
          </p:nvPr>
        </p:nvSpPr>
        <p:spPr bwMode="auto"/>
        <p:txBody>
          <a:bodyPr wrap="square" lIns="91440" tIns="45720" rIns="91440" bIns="45720" numCol="1" anchorCtr="0" compatLnSpc="1">
            <a:prstTxWarp prst="textNoShape">
              <a:avLst/>
            </a:prstTxWarp>
          </a:bodyPr>
          <a:lstStyle/>
          <a:p>
            <a:r>
              <a:rPr lang="en-SG" dirty="0" err="1" smtClean="0">
                <a:effectLst/>
              </a:rPr>
              <a:t>Dijkstra’s</a:t>
            </a:r>
            <a:r>
              <a:rPr lang="en-SG" dirty="0" smtClean="0">
                <a:effectLst/>
              </a:rPr>
              <a:t> Algorithm</a:t>
            </a:r>
            <a:endParaRPr smtClean="0">
              <a:effectLst/>
            </a:endParaRPr>
          </a:p>
        </p:txBody>
      </p:sp>
      <p:sp>
        <p:nvSpPr>
          <p:cNvPr id="133122" name="Oval 3"/>
          <p:cNvSpPr>
            <a:spLocks noChangeArrowheads="1"/>
          </p:cNvSpPr>
          <p:nvPr/>
        </p:nvSpPr>
        <p:spPr bwMode="auto">
          <a:xfrm>
            <a:off x="827088" y="34290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0</a:t>
            </a:r>
          </a:p>
        </p:txBody>
      </p:sp>
      <p:sp>
        <p:nvSpPr>
          <p:cNvPr id="133123" name="Oval 4"/>
          <p:cNvSpPr>
            <a:spLocks noChangeArrowheads="1"/>
          </p:cNvSpPr>
          <p:nvPr/>
        </p:nvSpPr>
        <p:spPr bwMode="auto">
          <a:xfrm>
            <a:off x="1906588" y="4292600"/>
            <a:ext cx="576262" cy="576263"/>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33124" name="Oval 5"/>
          <p:cNvSpPr>
            <a:spLocks noChangeArrowheads="1"/>
          </p:cNvSpPr>
          <p:nvPr/>
        </p:nvSpPr>
        <p:spPr bwMode="auto">
          <a:xfrm>
            <a:off x="1906588" y="25654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33125" name="Oval 6"/>
          <p:cNvSpPr>
            <a:spLocks noChangeArrowheads="1"/>
          </p:cNvSpPr>
          <p:nvPr/>
        </p:nvSpPr>
        <p:spPr bwMode="auto">
          <a:xfrm>
            <a:off x="3348038" y="4292600"/>
            <a:ext cx="576262" cy="576263"/>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33126" name="Oval 7"/>
          <p:cNvSpPr>
            <a:spLocks noChangeArrowheads="1"/>
          </p:cNvSpPr>
          <p:nvPr/>
        </p:nvSpPr>
        <p:spPr bwMode="auto">
          <a:xfrm>
            <a:off x="4500563" y="3357563"/>
            <a:ext cx="576262" cy="576262"/>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33127" name="Oval 8"/>
          <p:cNvSpPr>
            <a:spLocks noChangeArrowheads="1"/>
          </p:cNvSpPr>
          <p:nvPr/>
        </p:nvSpPr>
        <p:spPr bwMode="auto">
          <a:xfrm>
            <a:off x="3348038" y="2565400"/>
            <a:ext cx="576262" cy="576263"/>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33128" name="Line 9"/>
          <p:cNvSpPr>
            <a:spLocks noChangeShapeType="1"/>
          </p:cNvSpPr>
          <p:nvPr/>
        </p:nvSpPr>
        <p:spPr bwMode="auto">
          <a:xfrm flipV="1">
            <a:off x="1189038" y="2925763"/>
            <a:ext cx="719137" cy="503237"/>
          </a:xfrm>
          <a:prstGeom prst="line">
            <a:avLst/>
          </a:prstGeom>
          <a:noFill/>
          <a:ln w="28575">
            <a:solidFill>
              <a:srgbClr val="FF0000"/>
            </a:solidFill>
            <a:round/>
            <a:headEnd/>
            <a:tailEnd type="triangle" w="med" len="med"/>
          </a:ln>
        </p:spPr>
        <p:txBody>
          <a:bodyPr/>
          <a:lstStyle/>
          <a:p>
            <a:endParaRPr lang="en-SG"/>
          </a:p>
        </p:txBody>
      </p:sp>
      <p:sp>
        <p:nvSpPr>
          <p:cNvPr id="133129" name="Line 10"/>
          <p:cNvSpPr>
            <a:spLocks noChangeShapeType="1"/>
          </p:cNvSpPr>
          <p:nvPr/>
        </p:nvSpPr>
        <p:spPr bwMode="auto">
          <a:xfrm>
            <a:off x="2197100" y="3141663"/>
            <a:ext cx="0" cy="1150937"/>
          </a:xfrm>
          <a:prstGeom prst="line">
            <a:avLst/>
          </a:prstGeom>
          <a:noFill/>
          <a:ln w="28575">
            <a:solidFill>
              <a:srgbClr val="FF0000"/>
            </a:solidFill>
            <a:round/>
            <a:headEnd/>
            <a:tailEnd type="triangle" w="med" len="med"/>
          </a:ln>
        </p:spPr>
        <p:txBody>
          <a:bodyPr/>
          <a:lstStyle/>
          <a:p>
            <a:endParaRPr lang="en-SG"/>
          </a:p>
        </p:txBody>
      </p:sp>
      <p:sp>
        <p:nvSpPr>
          <p:cNvPr id="133130" name="Line 11"/>
          <p:cNvSpPr>
            <a:spLocks noChangeShapeType="1"/>
          </p:cNvSpPr>
          <p:nvPr/>
        </p:nvSpPr>
        <p:spPr bwMode="auto">
          <a:xfrm>
            <a:off x="2413000" y="2997200"/>
            <a:ext cx="1079500" cy="1368425"/>
          </a:xfrm>
          <a:prstGeom prst="line">
            <a:avLst/>
          </a:prstGeom>
          <a:noFill/>
          <a:ln w="9525">
            <a:solidFill>
              <a:srgbClr val="800000"/>
            </a:solidFill>
            <a:round/>
            <a:headEnd/>
            <a:tailEnd type="triangle" w="med" len="med"/>
          </a:ln>
        </p:spPr>
        <p:txBody>
          <a:bodyPr/>
          <a:lstStyle/>
          <a:p>
            <a:endParaRPr lang="en-SG"/>
          </a:p>
        </p:txBody>
      </p:sp>
      <p:sp>
        <p:nvSpPr>
          <p:cNvPr id="133131" name="Line 12"/>
          <p:cNvSpPr>
            <a:spLocks noChangeShapeType="1"/>
          </p:cNvSpPr>
          <p:nvPr/>
        </p:nvSpPr>
        <p:spPr bwMode="auto">
          <a:xfrm>
            <a:off x="2484438" y="2852738"/>
            <a:ext cx="863600" cy="0"/>
          </a:xfrm>
          <a:prstGeom prst="line">
            <a:avLst/>
          </a:prstGeom>
          <a:noFill/>
          <a:ln w="19050">
            <a:solidFill>
              <a:srgbClr val="800000"/>
            </a:solidFill>
            <a:round/>
            <a:headEnd/>
            <a:tailEnd type="triangle" w="med" len="med"/>
          </a:ln>
        </p:spPr>
        <p:txBody>
          <a:bodyPr/>
          <a:lstStyle/>
          <a:p>
            <a:endParaRPr lang="en-SG"/>
          </a:p>
        </p:txBody>
      </p:sp>
      <p:sp>
        <p:nvSpPr>
          <p:cNvPr id="133132" name="Line 13"/>
          <p:cNvSpPr>
            <a:spLocks noChangeShapeType="1"/>
          </p:cNvSpPr>
          <p:nvPr/>
        </p:nvSpPr>
        <p:spPr bwMode="auto">
          <a:xfrm>
            <a:off x="539750" y="3717925"/>
            <a:ext cx="288925" cy="0"/>
          </a:xfrm>
          <a:prstGeom prst="line">
            <a:avLst/>
          </a:prstGeom>
          <a:noFill/>
          <a:ln w="9525">
            <a:solidFill>
              <a:srgbClr val="800000"/>
            </a:solidFill>
            <a:round/>
            <a:headEnd/>
            <a:tailEnd type="triangle" w="med" len="med"/>
          </a:ln>
        </p:spPr>
        <p:txBody>
          <a:bodyPr/>
          <a:lstStyle/>
          <a:p>
            <a:endParaRPr lang="en-SG"/>
          </a:p>
        </p:txBody>
      </p:sp>
      <p:sp>
        <p:nvSpPr>
          <p:cNvPr id="133133" name="Text Box 14"/>
          <p:cNvSpPr txBox="1">
            <a:spLocks noChangeArrowheads="1"/>
          </p:cNvSpPr>
          <p:nvPr/>
        </p:nvSpPr>
        <p:spPr bwMode="auto">
          <a:xfrm>
            <a:off x="1260475" y="2852738"/>
            <a:ext cx="360363"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1</a:t>
            </a:r>
          </a:p>
        </p:txBody>
      </p:sp>
      <p:sp>
        <p:nvSpPr>
          <p:cNvPr id="133134" name="Text Box 15"/>
          <p:cNvSpPr txBox="1">
            <a:spLocks noChangeArrowheads="1"/>
          </p:cNvSpPr>
          <p:nvPr/>
        </p:nvSpPr>
        <p:spPr bwMode="auto">
          <a:xfrm>
            <a:off x="2197100" y="3500438"/>
            <a:ext cx="360363"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2</a:t>
            </a:r>
          </a:p>
        </p:txBody>
      </p:sp>
      <p:sp>
        <p:nvSpPr>
          <p:cNvPr id="133135" name="Text Box 16"/>
          <p:cNvSpPr txBox="1">
            <a:spLocks noChangeArrowheads="1"/>
          </p:cNvSpPr>
          <p:nvPr/>
        </p:nvSpPr>
        <p:spPr bwMode="auto">
          <a:xfrm>
            <a:off x="3060700" y="3494088"/>
            <a:ext cx="360363" cy="366712"/>
          </a:xfrm>
          <a:prstGeom prst="rect">
            <a:avLst/>
          </a:prstGeom>
          <a:noFill/>
          <a:ln w="9525">
            <a:noFill/>
            <a:miter lim="800000"/>
            <a:headEnd/>
            <a:tailEnd/>
          </a:ln>
        </p:spPr>
        <p:txBody>
          <a:bodyPr>
            <a:spAutoFit/>
          </a:bodyPr>
          <a:lstStyle/>
          <a:p>
            <a:pPr>
              <a:spcBef>
                <a:spcPct val="50000"/>
              </a:spcBef>
            </a:pPr>
            <a:r>
              <a:rPr lang="en-US" b="1">
                <a:solidFill>
                  <a:srgbClr val="800000"/>
                </a:solidFill>
              </a:rPr>
              <a:t>8</a:t>
            </a:r>
          </a:p>
        </p:txBody>
      </p:sp>
      <p:grpSp>
        <p:nvGrpSpPr>
          <p:cNvPr id="133136" name="Group 17"/>
          <p:cNvGrpSpPr>
            <a:grpSpLocks/>
          </p:cNvGrpSpPr>
          <p:nvPr/>
        </p:nvGrpSpPr>
        <p:grpSpPr bwMode="auto">
          <a:xfrm>
            <a:off x="5148263" y="1700213"/>
            <a:ext cx="3744912" cy="2025650"/>
            <a:chOff x="521" y="1706"/>
            <a:chExt cx="2858" cy="1606"/>
          </a:xfrm>
        </p:grpSpPr>
        <p:sp>
          <p:nvSpPr>
            <p:cNvPr id="133144" name="Oval 18"/>
            <p:cNvSpPr>
              <a:spLocks noChangeArrowheads="1"/>
            </p:cNvSpPr>
            <p:nvPr/>
          </p:nvSpPr>
          <p:spPr bwMode="auto">
            <a:xfrm>
              <a:off x="702" y="2296"/>
              <a:ext cx="363" cy="363"/>
            </a:xfrm>
            <a:prstGeom prst="ellipse">
              <a:avLst/>
            </a:prstGeom>
            <a:solidFill>
              <a:schemeClr val="accent1"/>
            </a:solidFill>
            <a:ln w="9525">
              <a:solidFill>
                <a:schemeClr val="tx1"/>
              </a:solidFill>
              <a:round/>
              <a:headEnd/>
              <a:tailEnd/>
            </a:ln>
          </p:spPr>
          <p:txBody>
            <a:bodyPr wrap="none" anchor="ctr"/>
            <a:lstStyle/>
            <a:p>
              <a:pPr algn="ctr"/>
              <a:r>
                <a:rPr lang="en-US" b="1"/>
                <a:t>0</a:t>
              </a:r>
            </a:p>
          </p:txBody>
        </p:sp>
        <p:sp>
          <p:nvSpPr>
            <p:cNvPr id="133145" name="Oval 19"/>
            <p:cNvSpPr>
              <a:spLocks noChangeArrowheads="1"/>
            </p:cNvSpPr>
            <p:nvPr/>
          </p:nvSpPr>
          <p:spPr bwMode="auto">
            <a:xfrm>
              <a:off x="1382"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33146" name="Oval 20"/>
            <p:cNvSpPr>
              <a:spLocks noChangeArrowheads="1"/>
            </p:cNvSpPr>
            <p:nvPr/>
          </p:nvSpPr>
          <p:spPr bwMode="auto">
            <a:xfrm>
              <a:off x="1382"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33147" name="Oval 21"/>
            <p:cNvSpPr>
              <a:spLocks noChangeArrowheads="1"/>
            </p:cNvSpPr>
            <p:nvPr/>
          </p:nvSpPr>
          <p:spPr bwMode="auto">
            <a:xfrm>
              <a:off x="2290"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33148" name="Oval 22"/>
            <p:cNvSpPr>
              <a:spLocks noChangeArrowheads="1"/>
            </p:cNvSpPr>
            <p:nvPr/>
          </p:nvSpPr>
          <p:spPr bwMode="auto">
            <a:xfrm>
              <a:off x="3016" y="2251"/>
              <a:ext cx="363" cy="363"/>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33149" name="Oval 23"/>
            <p:cNvSpPr>
              <a:spLocks noChangeArrowheads="1"/>
            </p:cNvSpPr>
            <p:nvPr/>
          </p:nvSpPr>
          <p:spPr bwMode="auto">
            <a:xfrm>
              <a:off x="2290"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33150" name="Line 24"/>
            <p:cNvSpPr>
              <a:spLocks noChangeShapeType="1"/>
            </p:cNvSpPr>
            <p:nvPr/>
          </p:nvSpPr>
          <p:spPr bwMode="auto">
            <a:xfrm flipV="1">
              <a:off x="930" y="1979"/>
              <a:ext cx="453" cy="317"/>
            </a:xfrm>
            <a:prstGeom prst="line">
              <a:avLst/>
            </a:prstGeom>
            <a:noFill/>
            <a:ln w="9525">
              <a:solidFill>
                <a:srgbClr val="800000"/>
              </a:solidFill>
              <a:round/>
              <a:headEnd/>
              <a:tailEnd type="triangle" w="med" len="med"/>
            </a:ln>
          </p:spPr>
          <p:txBody>
            <a:bodyPr/>
            <a:lstStyle/>
            <a:p>
              <a:endParaRPr lang="en-SG"/>
            </a:p>
          </p:txBody>
        </p:sp>
        <p:sp>
          <p:nvSpPr>
            <p:cNvPr id="133151" name="Line 25"/>
            <p:cNvSpPr>
              <a:spLocks noChangeShapeType="1"/>
            </p:cNvSpPr>
            <p:nvPr/>
          </p:nvSpPr>
          <p:spPr bwMode="auto">
            <a:xfrm>
              <a:off x="930" y="2659"/>
              <a:ext cx="453" cy="317"/>
            </a:xfrm>
            <a:prstGeom prst="line">
              <a:avLst/>
            </a:prstGeom>
            <a:noFill/>
            <a:ln w="9525">
              <a:solidFill>
                <a:srgbClr val="800000"/>
              </a:solidFill>
              <a:round/>
              <a:headEnd/>
              <a:tailEnd type="triangle" w="med" len="med"/>
            </a:ln>
          </p:spPr>
          <p:txBody>
            <a:bodyPr/>
            <a:lstStyle/>
            <a:p>
              <a:endParaRPr lang="en-SG"/>
            </a:p>
          </p:txBody>
        </p:sp>
        <p:sp>
          <p:nvSpPr>
            <p:cNvPr id="133152" name="Line 26"/>
            <p:cNvSpPr>
              <a:spLocks noChangeShapeType="1"/>
            </p:cNvSpPr>
            <p:nvPr/>
          </p:nvSpPr>
          <p:spPr bwMode="auto">
            <a:xfrm>
              <a:off x="1565" y="2115"/>
              <a:ext cx="0" cy="725"/>
            </a:xfrm>
            <a:prstGeom prst="line">
              <a:avLst/>
            </a:prstGeom>
            <a:noFill/>
            <a:ln w="9525">
              <a:solidFill>
                <a:srgbClr val="800000"/>
              </a:solidFill>
              <a:round/>
              <a:headEnd/>
              <a:tailEnd type="triangle" w="med" len="med"/>
            </a:ln>
          </p:spPr>
          <p:txBody>
            <a:bodyPr/>
            <a:lstStyle/>
            <a:p>
              <a:endParaRPr lang="en-SG"/>
            </a:p>
          </p:txBody>
        </p:sp>
        <p:sp>
          <p:nvSpPr>
            <p:cNvPr id="133153" name="Line 27"/>
            <p:cNvSpPr>
              <a:spLocks noChangeShapeType="1"/>
            </p:cNvSpPr>
            <p:nvPr/>
          </p:nvSpPr>
          <p:spPr bwMode="auto">
            <a:xfrm>
              <a:off x="1746" y="3022"/>
              <a:ext cx="544" cy="0"/>
            </a:xfrm>
            <a:prstGeom prst="line">
              <a:avLst/>
            </a:prstGeom>
            <a:noFill/>
            <a:ln w="9525">
              <a:solidFill>
                <a:srgbClr val="800000"/>
              </a:solidFill>
              <a:round/>
              <a:headEnd/>
              <a:tailEnd type="triangle" w="med" len="med"/>
            </a:ln>
          </p:spPr>
          <p:txBody>
            <a:bodyPr/>
            <a:lstStyle/>
            <a:p>
              <a:endParaRPr lang="en-SG"/>
            </a:p>
          </p:txBody>
        </p:sp>
        <p:sp>
          <p:nvSpPr>
            <p:cNvPr id="133154" name="Line 28"/>
            <p:cNvSpPr>
              <a:spLocks noChangeShapeType="1"/>
            </p:cNvSpPr>
            <p:nvPr/>
          </p:nvSpPr>
          <p:spPr bwMode="auto">
            <a:xfrm>
              <a:off x="1701" y="2024"/>
              <a:ext cx="680" cy="862"/>
            </a:xfrm>
            <a:prstGeom prst="line">
              <a:avLst/>
            </a:prstGeom>
            <a:noFill/>
            <a:ln w="9525">
              <a:solidFill>
                <a:srgbClr val="800000"/>
              </a:solidFill>
              <a:round/>
              <a:headEnd/>
              <a:tailEnd type="triangle" w="med" len="med"/>
            </a:ln>
          </p:spPr>
          <p:txBody>
            <a:bodyPr/>
            <a:lstStyle/>
            <a:p>
              <a:endParaRPr lang="en-SG"/>
            </a:p>
          </p:txBody>
        </p:sp>
        <p:sp>
          <p:nvSpPr>
            <p:cNvPr id="133155" name="Line 29"/>
            <p:cNvSpPr>
              <a:spLocks noChangeShapeType="1"/>
            </p:cNvSpPr>
            <p:nvPr/>
          </p:nvSpPr>
          <p:spPr bwMode="auto">
            <a:xfrm flipV="1">
              <a:off x="2608" y="2568"/>
              <a:ext cx="453" cy="363"/>
            </a:xfrm>
            <a:prstGeom prst="line">
              <a:avLst/>
            </a:prstGeom>
            <a:noFill/>
            <a:ln w="9525">
              <a:solidFill>
                <a:srgbClr val="800000"/>
              </a:solidFill>
              <a:round/>
              <a:headEnd/>
              <a:tailEnd type="triangle" w="med" len="med"/>
            </a:ln>
          </p:spPr>
          <p:txBody>
            <a:bodyPr/>
            <a:lstStyle/>
            <a:p>
              <a:endParaRPr lang="en-SG"/>
            </a:p>
          </p:txBody>
        </p:sp>
        <p:sp>
          <p:nvSpPr>
            <p:cNvPr id="133156" name="Line 30"/>
            <p:cNvSpPr>
              <a:spLocks noChangeShapeType="1"/>
            </p:cNvSpPr>
            <p:nvPr/>
          </p:nvSpPr>
          <p:spPr bwMode="auto">
            <a:xfrm flipV="1">
              <a:off x="2472" y="2115"/>
              <a:ext cx="0" cy="725"/>
            </a:xfrm>
            <a:prstGeom prst="line">
              <a:avLst/>
            </a:prstGeom>
            <a:noFill/>
            <a:ln w="9525">
              <a:solidFill>
                <a:srgbClr val="800000"/>
              </a:solidFill>
              <a:round/>
              <a:headEnd/>
              <a:tailEnd type="triangle" w="med" len="med"/>
            </a:ln>
          </p:spPr>
          <p:txBody>
            <a:bodyPr/>
            <a:lstStyle/>
            <a:p>
              <a:endParaRPr lang="en-SG"/>
            </a:p>
          </p:txBody>
        </p:sp>
        <p:sp>
          <p:nvSpPr>
            <p:cNvPr id="133157" name="Line 31"/>
            <p:cNvSpPr>
              <a:spLocks noChangeShapeType="1"/>
            </p:cNvSpPr>
            <p:nvPr/>
          </p:nvSpPr>
          <p:spPr bwMode="auto">
            <a:xfrm>
              <a:off x="2608" y="2024"/>
              <a:ext cx="453" cy="317"/>
            </a:xfrm>
            <a:prstGeom prst="line">
              <a:avLst/>
            </a:prstGeom>
            <a:noFill/>
            <a:ln w="9525">
              <a:solidFill>
                <a:srgbClr val="800000"/>
              </a:solidFill>
              <a:round/>
              <a:headEnd/>
              <a:tailEnd type="triangle" w="med" len="med"/>
            </a:ln>
          </p:spPr>
          <p:txBody>
            <a:bodyPr/>
            <a:lstStyle/>
            <a:p>
              <a:endParaRPr lang="en-SG"/>
            </a:p>
          </p:txBody>
        </p:sp>
        <p:sp>
          <p:nvSpPr>
            <p:cNvPr id="133158" name="Line 32"/>
            <p:cNvSpPr>
              <a:spLocks noChangeShapeType="1"/>
            </p:cNvSpPr>
            <p:nvPr/>
          </p:nvSpPr>
          <p:spPr bwMode="auto">
            <a:xfrm>
              <a:off x="1746" y="1933"/>
              <a:ext cx="544" cy="0"/>
            </a:xfrm>
            <a:prstGeom prst="line">
              <a:avLst/>
            </a:prstGeom>
            <a:noFill/>
            <a:ln w="9525">
              <a:solidFill>
                <a:srgbClr val="800000"/>
              </a:solidFill>
              <a:round/>
              <a:headEnd/>
              <a:tailEnd type="triangle" w="med" len="med"/>
            </a:ln>
          </p:spPr>
          <p:txBody>
            <a:bodyPr/>
            <a:lstStyle/>
            <a:p>
              <a:endParaRPr lang="en-SG"/>
            </a:p>
          </p:txBody>
        </p:sp>
        <p:sp>
          <p:nvSpPr>
            <p:cNvPr id="133159" name="Line 33"/>
            <p:cNvSpPr>
              <a:spLocks noChangeShapeType="1"/>
            </p:cNvSpPr>
            <p:nvPr/>
          </p:nvSpPr>
          <p:spPr bwMode="auto">
            <a:xfrm>
              <a:off x="521" y="2478"/>
              <a:ext cx="182" cy="0"/>
            </a:xfrm>
            <a:prstGeom prst="line">
              <a:avLst/>
            </a:prstGeom>
            <a:noFill/>
            <a:ln w="9525">
              <a:solidFill>
                <a:srgbClr val="800000"/>
              </a:solidFill>
              <a:round/>
              <a:headEnd/>
              <a:tailEnd type="triangle" w="med" len="med"/>
            </a:ln>
          </p:spPr>
          <p:txBody>
            <a:bodyPr/>
            <a:lstStyle/>
            <a:p>
              <a:endParaRPr lang="en-SG"/>
            </a:p>
          </p:txBody>
        </p:sp>
        <p:sp>
          <p:nvSpPr>
            <p:cNvPr id="133160" name="Text Box 34"/>
            <p:cNvSpPr txBox="1">
              <a:spLocks noChangeArrowheads="1"/>
            </p:cNvSpPr>
            <p:nvPr/>
          </p:nvSpPr>
          <p:spPr bwMode="auto">
            <a:xfrm>
              <a:off x="975" y="1933"/>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1</a:t>
              </a:r>
            </a:p>
          </p:txBody>
        </p:sp>
        <p:sp>
          <p:nvSpPr>
            <p:cNvPr id="133161" name="Text Box 35"/>
            <p:cNvSpPr txBox="1">
              <a:spLocks noChangeArrowheads="1"/>
            </p:cNvSpPr>
            <p:nvPr/>
          </p:nvSpPr>
          <p:spPr bwMode="auto">
            <a:xfrm>
              <a:off x="975" y="2795"/>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4</a:t>
              </a:r>
            </a:p>
          </p:txBody>
        </p:sp>
        <p:sp>
          <p:nvSpPr>
            <p:cNvPr id="133162" name="Text Box 36"/>
            <p:cNvSpPr txBox="1">
              <a:spLocks noChangeArrowheads="1"/>
            </p:cNvSpPr>
            <p:nvPr/>
          </p:nvSpPr>
          <p:spPr bwMode="auto">
            <a:xfrm>
              <a:off x="1928" y="1706"/>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6</a:t>
              </a:r>
            </a:p>
          </p:txBody>
        </p:sp>
        <p:sp>
          <p:nvSpPr>
            <p:cNvPr id="133163" name="Text Box 37"/>
            <p:cNvSpPr txBox="1">
              <a:spLocks noChangeArrowheads="1"/>
            </p:cNvSpPr>
            <p:nvPr/>
          </p:nvSpPr>
          <p:spPr bwMode="auto">
            <a:xfrm>
              <a:off x="1565" y="2342"/>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33164" name="Text Box 38"/>
            <p:cNvSpPr txBox="1">
              <a:spLocks noChangeArrowheads="1"/>
            </p:cNvSpPr>
            <p:nvPr/>
          </p:nvSpPr>
          <p:spPr bwMode="auto">
            <a:xfrm>
              <a:off x="1928" y="3021"/>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33165" name="Text Box 39"/>
            <p:cNvSpPr txBox="1">
              <a:spLocks noChangeArrowheads="1"/>
            </p:cNvSpPr>
            <p:nvPr/>
          </p:nvSpPr>
          <p:spPr bwMode="auto">
            <a:xfrm>
              <a:off x="2109" y="2337"/>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8</a:t>
              </a:r>
            </a:p>
          </p:txBody>
        </p:sp>
        <p:sp>
          <p:nvSpPr>
            <p:cNvPr id="133166" name="Text Box 40"/>
            <p:cNvSpPr txBox="1">
              <a:spLocks noChangeArrowheads="1"/>
            </p:cNvSpPr>
            <p:nvPr/>
          </p:nvSpPr>
          <p:spPr bwMode="auto">
            <a:xfrm>
              <a:off x="2518" y="2337"/>
              <a:ext cx="226"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33167" name="Text Box 41"/>
            <p:cNvSpPr txBox="1">
              <a:spLocks noChangeArrowheads="1"/>
            </p:cNvSpPr>
            <p:nvPr/>
          </p:nvSpPr>
          <p:spPr bwMode="auto">
            <a:xfrm>
              <a:off x="2834" y="1979"/>
              <a:ext cx="228"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33168" name="Text Box 42"/>
            <p:cNvSpPr txBox="1">
              <a:spLocks noChangeArrowheads="1"/>
            </p:cNvSpPr>
            <p:nvPr/>
          </p:nvSpPr>
          <p:spPr bwMode="auto">
            <a:xfrm>
              <a:off x="2835" y="2700"/>
              <a:ext cx="227" cy="291"/>
            </a:xfrm>
            <a:prstGeom prst="rect">
              <a:avLst/>
            </a:prstGeom>
            <a:noFill/>
            <a:ln w="9525">
              <a:noFill/>
              <a:miter lim="800000"/>
              <a:headEnd/>
              <a:tailEnd/>
            </a:ln>
          </p:spPr>
          <p:txBody>
            <a:bodyPr>
              <a:spAutoFit/>
            </a:bodyPr>
            <a:lstStyle/>
            <a:p>
              <a:pPr>
                <a:spcBef>
                  <a:spcPct val="50000"/>
                </a:spcBef>
              </a:pPr>
              <a:r>
                <a:rPr lang="en-US" b="1">
                  <a:solidFill>
                    <a:srgbClr val="800000"/>
                  </a:solidFill>
                </a:rPr>
                <a:t>3</a:t>
              </a:r>
            </a:p>
          </p:txBody>
        </p:sp>
      </p:grpSp>
      <p:sp>
        <p:nvSpPr>
          <p:cNvPr id="133137" name="Text Box 43"/>
          <p:cNvSpPr txBox="1">
            <a:spLocks noChangeArrowheads="1"/>
          </p:cNvSpPr>
          <p:nvPr/>
        </p:nvSpPr>
        <p:spPr bwMode="auto">
          <a:xfrm>
            <a:off x="539750" y="4941888"/>
            <a:ext cx="1282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0, 5</a:t>
            </a:r>
            <a:r>
              <a:rPr lang="en-US" b="1">
                <a:solidFill>
                  <a:srgbClr val="800000"/>
                </a:solidFill>
              </a:rPr>
              <a:t> }</a:t>
            </a:r>
          </a:p>
        </p:txBody>
      </p:sp>
      <p:sp>
        <p:nvSpPr>
          <p:cNvPr id="133138" name="Text Box 44"/>
          <p:cNvSpPr txBox="1">
            <a:spLocks noChangeArrowheads="1"/>
          </p:cNvSpPr>
          <p:nvPr/>
        </p:nvSpPr>
        <p:spPr bwMode="auto">
          <a:xfrm>
            <a:off x="558800" y="5419725"/>
            <a:ext cx="1803400" cy="366713"/>
          </a:xfrm>
          <a:prstGeom prst="rect">
            <a:avLst/>
          </a:prstGeom>
          <a:noFill/>
          <a:ln w="9525">
            <a:noFill/>
            <a:miter lim="800000"/>
            <a:headEnd/>
            <a:tailEnd/>
          </a:ln>
        </p:spPr>
        <p:txBody>
          <a:bodyPr wrap="none">
            <a:spAutoFit/>
          </a:bodyPr>
          <a:lstStyle/>
          <a:p>
            <a:r>
              <a:rPr lang="en-US" b="1">
                <a:solidFill>
                  <a:srgbClr val="800000"/>
                </a:solidFill>
              </a:rPr>
              <a:t>C = { 1, 2, 3, 4 }</a:t>
            </a:r>
          </a:p>
        </p:txBody>
      </p:sp>
      <p:sp>
        <p:nvSpPr>
          <p:cNvPr id="133139" name="Text Box 45"/>
          <p:cNvSpPr txBox="1">
            <a:spLocks noChangeArrowheads="1"/>
          </p:cNvSpPr>
          <p:nvPr/>
        </p:nvSpPr>
        <p:spPr bwMode="auto">
          <a:xfrm>
            <a:off x="558800" y="5851525"/>
            <a:ext cx="2141538" cy="366713"/>
          </a:xfrm>
          <a:prstGeom prst="rect">
            <a:avLst/>
          </a:prstGeom>
          <a:noFill/>
          <a:ln w="9525">
            <a:noFill/>
            <a:miter lim="800000"/>
            <a:headEnd/>
            <a:tailEnd/>
          </a:ln>
        </p:spPr>
        <p:txBody>
          <a:bodyPr wrap="none">
            <a:spAutoFit/>
          </a:bodyPr>
          <a:lstStyle/>
          <a:p>
            <a:r>
              <a:rPr lang="en-US" b="1">
                <a:solidFill>
                  <a:srgbClr val="800000"/>
                </a:solidFill>
              </a:rPr>
              <a:t>D = [ 4, ∞, ∞, ∞, </a:t>
            </a:r>
            <a:r>
              <a:rPr lang="en-US" b="1">
                <a:solidFill>
                  <a:srgbClr val="FF0000"/>
                </a:solidFill>
              </a:rPr>
              <a:t>1</a:t>
            </a:r>
            <a:r>
              <a:rPr lang="en-US" b="1">
                <a:solidFill>
                  <a:srgbClr val="800000"/>
                </a:solidFill>
              </a:rPr>
              <a:t> ]</a:t>
            </a:r>
          </a:p>
        </p:txBody>
      </p:sp>
      <p:sp>
        <p:nvSpPr>
          <p:cNvPr id="133140" name="Text Box 46"/>
          <p:cNvSpPr txBox="1">
            <a:spLocks noChangeArrowheads="1"/>
          </p:cNvSpPr>
          <p:nvPr/>
        </p:nvSpPr>
        <p:spPr bwMode="auto">
          <a:xfrm>
            <a:off x="5003800" y="4941888"/>
            <a:ext cx="1790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0, 5, </a:t>
            </a:r>
            <a:r>
              <a:rPr lang="en-US" b="1">
                <a:solidFill>
                  <a:srgbClr val="9900FF"/>
                </a:solidFill>
              </a:rPr>
              <a:t>1, 4</a:t>
            </a:r>
            <a:r>
              <a:rPr lang="en-US" b="1">
                <a:solidFill>
                  <a:srgbClr val="800000"/>
                </a:solidFill>
              </a:rPr>
              <a:t> }</a:t>
            </a:r>
          </a:p>
        </p:txBody>
      </p:sp>
      <p:sp>
        <p:nvSpPr>
          <p:cNvPr id="133141" name="Text Box 47"/>
          <p:cNvSpPr txBox="1">
            <a:spLocks noChangeArrowheads="1"/>
          </p:cNvSpPr>
          <p:nvPr/>
        </p:nvSpPr>
        <p:spPr bwMode="auto">
          <a:xfrm>
            <a:off x="5022850" y="5419725"/>
            <a:ext cx="1295400" cy="366713"/>
          </a:xfrm>
          <a:prstGeom prst="rect">
            <a:avLst/>
          </a:prstGeom>
          <a:noFill/>
          <a:ln w="9525">
            <a:noFill/>
            <a:miter lim="800000"/>
            <a:headEnd/>
            <a:tailEnd/>
          </a:ln>
        </p:spPr>
        <p:txBody>
          <a:bodyPr wrap="none">
            <a:spAutoFit/>
          </a:bodyPr>
          <a:lstStyle/>
          <a:p>
            <a:r>
              <a:rPr lang="en-US" b="1">
                <a:solidFill>
                  <a:srgbClr val="800000"/>
                </a:solidFill>
              </a:rPr>
              <a:t>C = { 2, 3 }</a:t>
            </a:r>
          </a:p>
        </p:txBody>
      </p:sp>
      <p:sp>
        <p:nvSpPr>
          <p:cNvPr id="133142" name="Text Box 48"/>
          <p:cNvSpPr txBox="1">
            <a:spLocks noChangeArrowheads="1"/>
          </p:cNvSpPr>
          <p:nvPr/>
        </p:nvSpPr>
        <p:spPr bwMode="auto">
          <a:xfrm>
            <a:off x="5022850" y="5851525"/>
            <a:ext cx="2068513" cy="366713"/>
          </a:xfrm>
          <a:prstGeom prst="rect">
            <a:avLst/>
          </a:prstGeom>
          <a:noFill/>
          <a:ln w="9525">
            <a:noFill/>
            <a:miter lim="800000"/>
            <a:headEnd/>
            <a:tailEnd/>
          </a:ln>
        </p:spPr>
        <p:txBody>
          <a:bodyPr wrap="none">
            <a:spAutoFit/>
          </a:bodyPr>
          <a:lstStyle/>
          <a:p>
            <a:r>
              <a:rPr lang="en-US" b="1">
                <a:solidFill>
                  <a:srgbClr val="800000"/>
                </a:solidFill>
              </a:rPr>
              <a:t>D = [ </a:t>
            </a:r>
            <a:r>
              <a:rPr lang="en-US" b="1">
                <a:solidFill>
                  <a:srgbClr val="FF0000"/>
                </a:solidFill>
              </a:rPr>
              <a:t>3</a:t>
            </a:r>
            <a:r>
              <a:rPr lang="en-US" b="1">
                <a:solidFill>
                  <a:srgbClr val="800000"/>
                </a:solidFill>
              </a:rPr>
              <a:t>, 9, ∞, 7, </a:t>
            </a:r>
            <a:r>
              <a:rPr lang="en-US" b="1">
                <a:solidFill>
                  <a:srgbClr val="FF0000"/>
                </a:solidFill>
              </a:rPr>
              <a:t>1</a:t>
            </a:r>
            <a:r>
              <a:rPr lang="en-US" b="1">
                <a:solidFill>
                  <a:srgbClr val="800000"/>
                </a:solidFill>
              </a:rPr>
              <a:t> ]</a:t>
            </a:r>
          </a:p>
        </p:txBody>
      </p:sp>
      <p:sp>
        <p:nvSpPr>
          <p:cNvPr id="133143" name="Text Box 49"/>
          <p:cNvSpPr txBox="1">
            <a:spLocks noChangeArrowheads="1"/>
          </p:cNvSpPr>
          <p:nvPr/>
        </p:nvSpPr>
        <p:spPr bwMode="auto">
          <a:xfrm>
            <a:off x="2771775" y="2492375"/>
            <a:ext cx="360363" cy="366713"/>
          </a:xfrm>
          <a:prstGeom prst="rect">
            <a:avLst/>
          </a:prstGeom>
          <a:noFill/>
          <a:ln w="9525">
            <a:noFill/>
            <a:miter lim="800000"/>
            <a:headEnd/>
            <a:tailEnd/>
          </a:ln>
        </p:spPr>
        <p:txBody>
          <a:bodyPr>
            <a:spAutoFit/>
          </a:bodyPr>
          <a:lstStyle/>
          <a:p>
            <a:pPr>
              <a:spcBef>
                <a:spcPct val="50000"/>
              </a:spcBef>
            </a:pPr>
            <a:r>
              <a:rPr lang="en-US" b="1">
                <a:solidFill>
                  <a:srgbClr val="800000"/>
                </a:solidFill>
              </a:rPr>
              <a:t>6</a:t>
            </a:r>
          </a:p>
        </p:txBody>
      </p:sp>
      <p:sp>
        <p:nvSpPr>
          <p:cNvPr id="2" name="Date Placeholder 1"/>
          <p:cNvSpPr>
            <a:spLocks noGrp="1"/>
          </p:cNvSpPr>
          <p:nvPr>
            <p:ph type="dt" sz="half" idx="10"/>
          </p:nvPr>
        </p:nvSpPr>
        <p:spPr/>
        <p:txBody>
          <a:bodyPr/>
          <a:lstStyle/>
          <a:p>
            <a:fld id="{27937819-E553-454C-9880-DAB937DF731E}"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64</a:t>
            </a:fld>
            <a:endParaRPr lang="en-US" dirty="0"/>
          </a:p>
        </p:txBody>
      </p:sp>
    </p:spTree>
    <p:extLst>
      <p:ext uri="{BB962C8B-B14F-4D97-AF65-F5344CB8AC3E}">
        <p14:creationId xmlns:p14="http://schemas.microsoft.com/office/powerpoint/2010/main" val="1522580392"/>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p:cNvSpPr>
          <p:nvPr>
            <p:ph type="title"/>
          </p:nvPr>
        </p:nvSpPr>
        <p:spPr bwMode="auto"/>
        <p:txBody>
          <a:bodyPr wrap="square" lIns="91440" tIns="45720" rIns="91440" bIns="45720" numCol="1" anchorCtr="0" compatLnSpc="1">
            <a:prstTxWarp prst="textNoShape">
              <a:avLst/>
            </a:prstTxWarp>
          </a:bodyPr>
          <a:lstStyle/>
          <a:p>
            <a:r>
              <a:rPr lang="en-SG" dirty="0" err="1" smtClean="0">
                <a:effectLst/>
              </a:rPr>
              <a:t>Dijkstra’s</a:t>
            </a:r>
            <a:r>
              <a:rPr lang="en-SG" dirty="0" smtClean="0">
                <a:effectLst/>
              </a:rPr>
              <a:t> Algorithm</a:t>
            </a:r>
            <a:endParaRPr smtClean="0">
              <a:effectLst/>
            </a:endParaRPr>
          </a:p>
        </p:txBody>
      </p:sp>
      <p:sp>
        <p:nvSpPr>
          <p:cNvPr id="135170" name="Oval 3"/>
          <p:cNvSpPr>
            <a:spLocks noChangeArrowheads="1"/>
          </p:cNvSpPr>
          <p:nvPr/>
        </p:nvSpPr>
        <p:spPr bwMode="auto">
          <a:xfrm>
            <a:off x="827088" y="34290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0</a:t>
            </a:r>
          </a:p>
        </p:txBody>
      </p:sp>
      <p:sp>
        <p:nvSpPr>
          <p:cNvPr id="135171" name="Oval 4"/>
          <p:cNvSpPr>
            <a:spLocks noChangeArrowheads="1"/>
          </p:cNvSpPr>
          <p:nvPr/>
        </p:nvSpPr>
        <p:spPr bwMode="auto">
          <a:xfrm>
            <a:off x="1906588" y="42926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35172" name="Oval 5"/>
          <p:cNvSpPr>
            <a:spLocks noChangeArrowheads="1"/>
          </p:cNvSpPr>
          <p:nvPr/>
        </p:nvSpPr>
        <p:spPr bwMode="auto">
          <a:xfrm>
            <a:off x="1906588" y="25654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35173" name="Oval 6"/>
          <p:cNvSpPr>
            <a:spLocks noChangeArrowheads="1"/>
          </p:cNvSpPr>
          <p:nvPr/>
        </p:nvSpPr>
        <p:spPr bwMode="auto">
          <a:xfrm>
            <a:off x="3348038" y="4292600"/>
            <a:ext cx="576262" cy="576263"/>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35174" name="Oval 7"/>
          <p:cNvSpPr>
            <a:spLocks noChangeArrowheads="1"/>
          </p:cNvSpPr>
          <p:nvPr/>
        </p:nvSpPr>
        <p:spPr bwMode="auto">
          <a:xfrm>
            <a:off x="4500563" y="3357563"/>
            <a:ext cx="576262" cy="576262"/>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35175" name="Oval 8"/>
          <p:cNvSpPr>
            <a:spLocks noChangeArrowheads="1"/>
          </p:cNvSpPr>
          <p:nvPr/>
        </p:nvSpPr>
        <p:spPr bwMode="auto">
          <a:xfrm>
            <a:off x="3348038" y="2565400"/>
            <a:ext cx="576262" cy="576263"/>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35176" name="Line 9"/>
          <p:cNvSpPr>
            <a:spLocks noChangeShapeType="1"/>
          </p:cNvSpPr>
          <p:nvPr/>
        </p:nvSpPr>
        <p:spPr bwMode="auto">
          <a:xfrm flipV="1">
            <a:off x="1189038" y="2925763"/>
            <a:ext cx="719137" cy="503237"/>
          </a:xfrm>
          <a:prstGeom prst="line">
            <a:avLst/>
          </a:prstGeom>
          <a:noFill/>
          <a:ln w="28575">
            <a:solidFill>
              <a:srgbClr val="FF0000"/>
            </a:solidFill>
            <a:round/>
            <a:headEnd/>
            <a:tailEnd type="triangle" w="med" len="med"/>
          </a:ln>
        </p:spPr>
        <p:txBody>
          <a:bodyPr/>
          <a:lstStyle/>
          <a:p>
            <a:endParaRPr lang="en-SG"/>
          </a:p>
        </p:txBody>
      </p:sp>
      <p:sp>
        <p:nvSpPr>
          <p:cNvPr id="135177" name="Line 11"/>
          <p:cNvSpPr>
            <a:spLocks noChangeShapeType="1"/>
          </p:cNvSpPr>
          <p:nvPr/>
        </p:nvSpPr>
        <p:spPr bwMode="auto">
          <a:xfrm>
            <a:off x="2197100" y="3141663"/>
            <a:ext cx="0" cy="1150937"/>
          </a:xfrm>
          <a:prstGeom prst="line">
            <a:avLst/>
          </a:prstGeom>
          <a:noFill/>
          <a:ln w="28575">
            <a:solidFill>
              <a:srgbClr val="FF0000"/>
            </a:solidFill>
            <a:round/>
            <a:headEnd/>
            <a:tailEnd type="triangle" w="med" len="med"/>
          </a:ln>
        </p:spPr>
        <p:txBody>
          <a:bodyPr/>
          <a:lstStyle/>
          <a:p>
            <a:endParaRPr lang="en-SG"/>
          </a:p>
        </p:txBody>
      </p:sp>
      <p:sp>
        <p:nvSpPr>
          <p:cNvPr id="135178" name="Line 12"/>
          <p:cNvSpPr>
            <a:spLocks noChangeShapeType="1"/>
          </p:cNvSpPr>
          <p:nvPr/>
        </p:nvSpPr>
        <p:spPr bwMode="auto">
          <a:xfrm>
            <a:off x="2484438" y="4581525"/>
            <a:ext cx="863600" cy="0"/>
          </a:xfrm>
          <a:prstGeom prst="line">
            <a:avLst/>
          </a:prstGeom>
          <a:noFill/>
          <a:ln w="28575">
            <a:solidFill>
              <a:srgbClr val="FF0000"/>
            </a:solidFill>
            <a:round/>
            <a:headEnd/>
            <a:tailEnd type="triangle" w="med" len="med"/>
          </a:ln>
        </p:spPr>
        <p:txBody>
          <a:bodyPr/>
          <a:lstStyle/>
          <a:p>
            <a:endParaRPr lang="en-SG"/>
          </a:p>
        </p:txBody>
      </p:sp>
      <p:sp>
        <p:nvSpPr>
          <p:cNvPr id="135179" name="Line 13"/>
          <p:cNvSpPr>
            <a:spLocks noChangeShapeType="1"/>
          </p:cNvSpPr>
          <p:nvPr/>
        </p:nvSpPr>
        <p:spPr bwMode="auto">
          <a:xfrm>
            <a:off x="2413000" y="2997200"/>
            <a:ext cx="1079500" cy="1368425"/>
          </a:xfrm>
          <a:prstGeom prst="line">
            <a:avLst/>
          </a:prstGeom>
          <a:noFill/>
          <a:ln w="9525">
            <a:solidFill>
              <a:srgbClr val="800000"/>
            </a:solidFill>
            <a:round/>
            <a:headEnd/>
            <a:tailEnd type="triangle" w="med" len="med"/>
          </a:ln>
        </p:spPr>
        <p:txBody>
          <a:bodyPr/>
          <a:lstStyle/>
          <a:p>
            <a:endParaRPr lang="en-SG"/>
          </a:p>
        </p:txBody>
      </p:sp>
      <p:sp>
        <p:nvSpPr>
          <p:cNvPr id="135180" name="Line 18"/>
          <p:cNvSpPr>
            <a:spLocks noChangeShapeType="1"/>
          </p:cNvSpPr>
          <p:nvPr/>
        </p:nvSpPr>
        <p:spPr bwMode="auto">
          <a:xfrm>
            <a:off x="539750" y="3717925"/>
            <a:ext cx="288925" cy="0"/>
          </a:xfrm>
          <a:prstGeom prst="line">
            <a:avLst/>
          </a:prstGeom>
          <a:noFill/>
          <a:ln w="9525">
            <a:solidFill>
              <a:srgbClr val="800000"/>
            </a:solidFill>
            <a:round/>
            <a:headEnd/>
            <a:tailEnd type="triangle" w="med" len="med"/>
          </a:ln>
        </p:spPr>
        <p:txBody>
          <a:bodyPr/>
          <a:lstStyle/>
          <a:p>
            <a:endParaRPr lang="en-SG"/>
          </a:p>
        </p:txBody>
      </p:sp>
      <p:sp>
        <p:nvSpPr>
          <p:cNvPr id="135181" name="Text Box 19"/>
          <p:cNvSpPr txBox="1">
            <a:spLocks noChangeArrowheads="1"/>
          </p:cNvSpPr>
          <p:nvPr/>
        </p:nvSpPr>
        <p:spPr bwMode="auto">
          <a:xfrm>
            <a:off x="1260475" y="2852738"/>
            <a:ext cx="360363"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1</a:t>
            </a:r>
          </a:p>
        </p:txBody>
      </p:sp>
      <p:sp>
        <p:nvSpPr>
          <p:cNvPr id="135182" name="Text Box 22"/>
          <p:cNvSpPr txBox="1">
            <a:spLocks noChangeArrowheads="1"/>
          </p:cNvSpPr>
          <p:nvPr/>
        </p:nvSpPr>
        <p:spPr bwMode="auto">
          <a:xfrm>
            <a:off x="2197100" y="3500438"/>
            <a:ext cx="360363"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2</a:t>
            </a:r>
          </a:p>
        </p:txBody>
      </p:sp>
      <p:sp>
        <p:nvSpPr>
          <p:cNvPr id="135183" name="Text Box 23"/>
          <p:cNvSpPr txBox="1">
            <a:spLocks noChangeArrowheads="1"/>
          </p:cNvSpPr>
          <p:nvPr/>
        </p:nvSpPr>
        <p:spPr bwMode="auto">
          <a:xfrm>
            <a:off x="2771775" y="4581525"/>
            <a:ext cx="360363"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5</a:t>
            </a:r>
          </a:p>
        </p:txBody>
      </p:sp>
      <p:sp>
        <p:nvSpPr>
          <p:cNvPr id="135184" name="Text Box 24"/>
          <p:cNvSpPr txBox="1">
            <a:spLocks noChangeArrowheads="1"/>
          </p:cNvSpPr>
          <p:nvPr/>
        </p:nvSpPr>
        <p:spPr bwMode="auto">
          <a:xfrm>
            <a:off x="3060700" y="3494088"/>
            <a:ext cx="360363" cy="366712"/>
          </a:xfrm>
          <a:prstGeom prst="rect">
            <a:avLst/>
          </a:prstGeom>
          <a:noFill/>
          <a:ln w="9525">
            <a:noFill/>
            <a:miter lim="800000"/>
            <a:headEnd/>
            <a:tailEnd/>
          </a:ln>
        </p:spPr>
        <p:txBody>
          <a:bodyPr>
            <a:spAutoFit/>
          </a:bodyPr>
          <a:lstStyle/>
          <a:p>
            <a:pPr>
              <a:spcBef>
                <a:spcPct val="50000"/>
              </a:spcBef>
            </a:pPr>
            <a:r>
              <a:rPr lang="en-US" b="1">
                <a:solidFill>
                  <a:srgbClr val="800000"/>
                </a:solidFill>
              </a:rPr>
              <a:t>8</a:t>
            </a:r>
          </a:p>
        </p:txBody>
      </p:sp>
      <p:grpSp>
        <p:nvGrpSpPr>
          <p:cNvPr id="135185" name="Group 28"/>
          <p:cNvGrpSpPr>
            <a:grpSpLocks/>
          </p:cNvGrpSpPr>
          <p:nvPr/>
        </p:nvGrpSpPr>
        <p:grpSpPr bwMode="auto">
          <a:xfrm>
            <a:off x="5148263" y="1700213"/>
            <a:ext cx="3744912" cy="2025650"/>
            <a:chOff x="521" y="1706"/>
            <a:chExt cx="2858" cy="1606"/>
          </a:xfrm>
        </p:grpSpPr>
        <p:sp>
          <p:nvSpPr>
            <p:cNvPr id="135192" name="Oval 29"/>
            <p:cNvSpPr>
              <a:spLocks noChangeArrowheads="1"/>
            </p:cNvSpPr>
            <p:nvPr/>
          </p:nvSpPr>
          <p:spPr bwMode="auto">
            <a:xfrm>
              <a:off x="702" y="2296"/>
              <a:ext cx="363" cy="363"/>
            </a:xfrm>
            <a:prstGeom prst="ellipse">
              <a:avLst/>
            </a:prstGeom>
            <a:solidFill>
              <a:schemeClr val="accent1"/>
            </a:solidFill>
            <a:ln w="9525">
              <a:solidFill>
                <a:schemeClr val="tx1"/>
              </a:solidFill>
              <a:round/>
              <a:headEnd/>
              <a:tailEnd/>
            </a:ln>
          </p:spPr>
          <p:txBody>
            <a:bodyPr wrap="none" anchor="ctr"/>
            <a:lstStyle/>
            <a:p>
              <a:pPr algn="ctr"/>
              <a:r>
                <a:rPr lang="en-US" b="1"/>
                <a:t>0</a:t>
              </a:r>
            </a:p>
          </p:txBody>
        </p:sp>
        <p:sp>
          <p:nvSpPr>
            <p:cNvPr id="135193" name="Oval 30"/>
            <p:cNvSpPr>
              <a:spLocks noChangeArrowheads="1"/>
            </p:cNvSpPr>
            <p:nvPr/>
          </p:nvSpPr>
          <p:spPr bwMode="auto">
            <a:xfrm>
              <a:off x="1382"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35194" name="Oval 31"/>
            <p:cNvSpPr>
              <a:spLocks noChangeArrowheads="1"/>
            </p:cNvSpPr>
            <p:nvPr/>
          </p:nvSpPr>
          <p:spPr bwMode="auto">
            <a:xfrm>
              <a:off x="1382"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35195" name="Oval 32"/>
            <p:cNvSpPr>
              <a:spLocks noChangeArrowheads="1"/>
            </p:cNvSpPr>
            <p:nvPr/>
          </p:nvSpPr>
          <p:spPr bwMode="auto">
            <a:xfrm>
              <a:off x="2290"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35196" name="Oval 33"/>
            <p:cNvSpPr>
              <a:spLocks noChangeArrowheads="1"/>
            </p:cNvSpPr>
            <p:nvPr/>
          </p:nvSpPr>
          <p:spPr bwMode="auto">
            <a:xfrm>
              <a:off x="3016" y="2251"/>
              <a:ext cx="363" cy="363"/>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35197" name="Oval 34"/>
            <p:cNvSpPr>
              <a:spLocks noChangeArrowheads="1"/>
            </p:cNvSpPr>
            <p:nvPr/>
          </p:nvSpPr>
          <p:spPr bwMode="auto">
            <a:xfrm>
              <a:off x="2290"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35198" name="Line 35"/>
            <p:cNvSpPr>
              <a:spLocks noChangeShapeType="1"/>
            </p:cNvSpPr>
            <p:nvPr/>
          </p:nvSpPr>
          <p:spPr bwMode="auto">
            <a:xfrm flipV="1">
              <a:off x="930" y="1979"/>
              <a:ext cx="453" cy="317"/>
            </a:xfrm>
            <a:prstGeom prst="line">
              <a:avLst/>
            </a:prstGeom>
            <a:noFill/>
            <a:ln w="9525">
              <a:solidFill>
                <a:srgbClr val="800000"/>
              </a:solidFill>
              <a:round/>
              <a:headEnd/>
              <a:tailEnd type="triangle" w="med" len="med"/>
            </a:ln>
          </p:spPr>
          <p:txBody>
            <a:bodyPr/>
            <a:lstStyle/>
            <a:p>
              <a:endParaRPr lang="en-SG"/>
            </a:p>
          </p:txBody>
        </p:sp>
        <p:sp>
          <p:nvSpPr>
            <p:cNvPr id="135199" name="Line 36"/>
            <p:cNvSpPr>
              <a:spLocks noChangeShapeType="1"/>
            </p:cNvSpPr>
            <p:nvPr/>
          </p:nvSpPr>
          <p:spPr bwMode="auto">
            <a:xfrm>
              <a:off x="930" y="2659"/>
              <a:ext cx="453" cy="317"/>
            </a:xfrm>
            <a:prstGeom prst="line">
              <a:avLst/>
            </a:prstGeom>
            <a:noFill/>
            <a:ln w="9525">
              <a:solidFill>
                <a:srgbClr val="800000"/>
              </a:solidFill>
              <a:round/>
              <a:headEnd/>
              <a:tailEnd type="triangle" w="med" len="med"/>
            </a:ln>
          </p:spPr>
          <p:txBody>
            <a:bodyPr/>
            <a:lstStyle/>
            <a:p>
              <a:endParaRPr lang="en-SG"/>
            </a:p>
          </p:txBody>
        </p:sp>
        <p:sp>
          <p:nvSpPr>
            <p:cNvPr id="135200" name="Line 37"/>
            <p:cNvSpPr>
              <a:spLocks noChangeShapeType="1"/>
            </p:cNvSpPr>
            <p:nvPr/>
          </p:nvSpPr>
          <p:spPr bwMode="auto">
            <a:xfrm>
              <a:off x="1565" y="2115"/>
              <a:ext cx="0" cy="725"/>
            </a:xfrm>
            <a:prstGeom prst="line">
              <a:avLst/>
            </a:prstGeom>
            <a:noFill/>
            <a:ln w="9525">
              <a:solidFill>
                <a:srgbClr val="800000"/>
              </a:solidFill>
              <a:round/>
              <a:headEnd/>
              <a:tailEnd type="triangle" w="med" len="med"/>
            </a:ln>
          </p:spPr>
          <p:txBody>
            <a:bodyPr/>
            <a:lstStyle/>
            <a:p>
              <a:endParaRPr lang="en-SG"/>
            </a:p>
          </p:txBody>
        </p:sp>
        <p:sp>
          <p:nvSpPr>
            <p:cNvPr id="135201" name="Line 38"/>
            <p:cNvSpPr>
              <a:spLocks noChangeShapeType="1"/>
            </p:cNvSpPr>
            <p:nvPr/>
          </p:nvSpPr>
          <p:spPr bwMode="auto">
            <a:xfrm>
              <a:off x="1746" y="3022"/>
              <a:ext cx="544" cy="0"/>
            </a:xfrm>
            <a:prstGeom prst="line">
              <a:avLst/>
            </a:prstGeom>
            <a:noFill/>
            <a:ln w="9525">
              <a:solidFill>
                <a:srgbClr val="800000"/>
              </a:solidFill>
              <a:round/>
              <a:headEnd/>
              <a:tailEnd type="triangle" w="med" len="med"/>
            </a:ln>
          </p:spPr>
          <p:txBody>
            <a:bodyPr/>
            <a:lstStyle/>
            <a:p>
              <a:endParaRPr lang="en-SG"/>
            </a:p>
          </p:txBody>
        </p:sp>
        <p:sp>
          <p:nvSpPr>
            <p:cNvPr id="135202" name="Line 39"/>
            <p:cNvSpPr>
              <a:spLocks noChangeShapeType="1"/>
            </p:cNvSpPr>
            <p:nvPr/>
          </p:nvSpPr>
          <p:spPr bwMode="auto">
            <a:xfrm>
              <a:off x="1701" y="2024"/>
              <a:ext cx="680" cy="862"/>
            </a:xfrm>
            <a:prstGeom prst="line">
              <a:avLst/>
            </a:prstGeom>
            <a:noFill/>
            <a:ln w="9525">
              <a:solidFill>
                <a:srgbClr val="800000"/>
              </a:solidFill>
              <a:round/>
              <a:headEnd/>
              <a:tailEnd type="triangle" w="med" len="med"/>
            </a:ln>
          </p:spPr>
          <p:txBody>
            <a:bodyPr/>
            <a:lstStyle/>
            <a:p>
              <a:endParaRPr lang="en-SG"/>
            </a:p>
          </p:txBody>
        </p:sp>
        <p:sp>
          <p:nvSpPr>
            <p:cNvPr id="135203" name="Line 40"/>
            <p:cNvSpPr>
              <a:spLocks noChangeShapeType="1"/>
            </p:cNvSpPr>
            <p:nvPr/>
          </p:nvSpPr>
          <p:spPr bwMode="auto">
            <a:xfrm flipV="1">
              <a:off x="2608" y="2568"/>
              <a:ext cx="453" cy="363"/>
            </a:xfrm>
            <a:prstGeom prst="line">
              <a:avLst/>
            </a:prstGeom>
            <a:noFill/>
            <a:ln w="9525">
              <a:solidFill>
                <a:srgbClr val="800000"/>
              </a:solidFill>
              <a:round/>
              <a:headEnd/>
              <a:tailEnd type="triangle" w="med" len="med"/>
            </a:ln>
          </p:spPr>
          <p:txBody>
            <a:bodyPr/>
            <a:lstStyle/>
            <a:p>
              <a:endParaRPr lang="en-SG"/>
            </a:p>
          </p:txBody>
        </p:sp>
        <p:sp>
          <p:nvSpPr>
            <p:cNvPr id="135204" name="Line 41"/>
            <p:cNvSpPr>
              <a:spLocks noChangeShapeType="1"/>
            </p:cNvSpPr>
            <p:nvPr/>
          </p:nvSpPr>
          <p:spPr bwMode="auto">
            <a:xfrm flipV="1">
              <a:off x="2472" y="2115"/>
              <a:ext cx="0" cy="725"/>
            </a:xfrm>
            <a:prstGeom prst="line">
              <a:avLst/>
            </a:prstGeom>
            <a:noFill/>
            <a:ln w="9525">
              <a:solidFill>
                <a:srgbClr val="800000"/>
              </a:solidFill>
              <a:round/>
              <a:headEnd/>
              <a:tailEnd type="triangle" w="med" len="med"/>
            </a:ln>
          </p:spPr>
          <p:txBody>
            <a:bodyPr/>
            <a:lstStyle/>
            <a:p>
              <a:endParaRPr lang="en-SG"/>
            </a:p>
          </p:txBody>
        </p:sp>
        <p:sp>
          <p:nvSpPr>
            <p:cNvPr id="135205" name="Line 42"/>
            <p:cNvSpPr>
              <a:spLocks noChangeShapeType="1"/>
            </p:cNvSpPr>
            <p:nvPr/>
          </p:nvSpPr>
          <p:spPr bwMode="auto">
            <a:xfrm>
              <a:off x="2608" y="2024"/>
              <a:ext cx="453" cy="317"/>
            </a:xfrm>
            <a:prstGeom prst="line">
              <a:avLst/>
            </a:prstGeom>
            <a:noFill/>
            <a:ln w="9525">
              <a:solidFill>
                <a:srgbClr val="800000"/>
              </a:solidFill>
              <a:round/>
              <a:headEnd/>
              <a:tailEnd type="triangle" w="med" len="med"/>
            </a:ln>
          </p:spPr>
          <p:txBody>
            <a:bodyPr/>
            <a:lstStyle/>
            <a:p>
              <a:endParaRPr lang="en-SG"/>
            </a:p>
          </p:txBody>
        </p:sp>
        <p:sp>
          <p:nvSpPr>
            <p:cNvPr id="135206" name="Line 43"/>
            <p:cNvSpPr>
              <a:spLocks noChangeShapeType="1"/>
            </p:cNvSpPr>
            <p:nvPr/>
          </p:nvSpPr>
          <p:spPr bwMode="auto">
            <a:xfrm>
              <a:off x="1746" y="1933"/>
              <a:ext cx="544" cy="0"/>
            </a:xfrm>
            <a:prstGeom prst="line">
              <a:avLst/>
            </a:prstGeom>
            <a:noFill/>
            <a:ln w="9525">
              <a:solidFill>
                <a:srgbClr val="800000"/>
              </a:solidFill>
              <a:round/>
              <a:headEnd/>
              <a:tailEnd type="triangle" w="med" len="med"/>
            </a:ln>
          </p:spPr>
          <p:txBody>
            <a:bodyPr/>
            <a:lstStyle/>
            <a:p>
              <a:endParaRPr lang="en-SG"/>
            </a:p>
          </p:txBody>
        </p:sp>
        <p:sp>
          <p:nvSpPr>
            <p:cNvPr id="135207" name="Line 44"/>
            <p:cNvSpPr>
              <a:spLocks noChangeShapeType="1"/>
            </p:cNvSpPr>
            <p:nvPr/>
          </p:nvSpPr>
          <p:spPr bwMode="auto">
            <a:xfrm>
              <a:off x="521" y="2478"/>
              <a:ext cx="182" cy="0"/>
            </a:xfrm>
            <a:prstGeom prst="line">
              <a:avLst/>
            </a:prstGeom>
            <a:noFill/>
            <a:ln w="9525">
              <a:solidFill>
                <a:srgbClr val="800000"/>
              </a:solidFill>
              <a:round/>
              <a:headEnd/>
              <a:tailEnd type="triangle" w="med" len="med"/>
            </a:ln>
          </p:spPr>
          <p:txBody>
            <a:bodyPr/>
            <a:lstStyle/>
            <a:p>
              <a:endParaRPr lang="en-SG"/>
            </a:p>
          </p:txBody>
        </p:sp>
        <p:sp>
          <p:nvSpPr>
            <p:cNvPr id="135208" name="Text Box 45"/>
            <p:cNvSpPr txBox="1">
              <a:spLocks noChangeArrowheads="1"/>
            </p:cNvSpPr>
            <p:nvPr/>
          </p:nvSpPr>
          <p:spPr bwMode="auto">
            <a:xfrm>
              <a:off x="975" y="1933"/>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1</a:t>
              </a:r>
            </a:p>
          </p:txBody>
        </p:sp>
        <p:sp>
          <p:nvSpPr>
            <p:cNvPr id="135209" name="Text Box 46"/>
            <p:cNvSpPr txBox="1">
              <a:spLocks noChangeArrowheads="1"/>
            </p:cNvSpPr>
            <p:nvPr/>
          </p:nvSpPr>
          <p:spPr bwMode="auto">
            <a:xfrm>
              <a:off x="975" y="2795"/>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4</a:t>
              </a:r>
            </a:p>
          </p:txBody>
        </p:sp>
        <p:sp>
          <p:nvSpPr>
            <p:cNvPr id="135210" name="Text Box 47"/>
            <p:cNvSpPr txBox="1">
              <a:spLocks noChangeArrowheads="1"/>
            </p:cNvSpPr>
            <p:nvPr/>
          </p:nvSpPr>
          <p:spPr bwMode="auto">
            <a:xfrm>
              <a:off x="1928" y="1706"/>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6</a:t>
              </a:r>
            </a:p>
          </p:txBody>
        </p:sp>
        <p:sp>
          <p:nvSpPr>
            <p:cNvPr id="135211" name="Text Box 48"/>
            <p:cNvSpPr txBox="1">
              <a:spLocks noChangeArrowheads="1"/>
            </p:cNvSpPr>
            <p:nvPr/>
          </p:nvSpPr>
          <p:spPr bwMode="auto">
            <a:xfrm>
              <a:off x="1565" y="2342"/>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35212" name="Text Box 49"/>
            <p:cNvSpPr txBox="1">
              <a:spLocks noChangeArrowheads="1"/>
            </p:cNvSpPr>
            <p:nvPr/>
          </p:nvSpPr>
          <p:spPr bwMode="auto">
            <a:xfrm>
              <a:off x="1928" y="3021"/>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35213" name="Text Box 50"/>
            <p:cNvSpPr txBox="1">
              <a:spLocks noChangeArrowheads="1"/>
            </p:cNvSpPr>
            <p:nvPr/>
          </p:nvSpPr>
          <p:spPr bwMode="auto">
            <a:xfrm>
              <a:off x="2109" y="2337"/>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8</a:t>
              </a:r>
            </a:p>
          </p:txBody>
        </p:sp>
        <p:sp>
          <p:nvSpPr>
            <p:cNvPr id="135214" name="Text Box 51"/>
            <p:cNvSpPr txBox="1">
              <a:spLocks noChangeArrowheads="1"/>
            </p:cNvSpPr>
            <p:nvPr/>
          </p:nvSpPr>
          <p:spPr bwMode="auto">
            <a:xfrm>
              <a:off x="2518" y="2337"/>
              <a:ext cx="226"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35215" name="Text Box 52"/>
            <p:cNvSpPr txBox="1">
              <a:spLocks noChangeArrowheads="1"/>
            </p:cNvSpPr>
            <p:nvPr/>
          </p:nvSpPr>
          <p:spPr bwMode="auto">
            <a:xfrm>
              <a:off x="2834" y="1979"/>
              <a:ext cx="228"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35216" name="Text Box 53"/>
            <p:cNvSpPr txBox="1">
              <a:spLocks noChangeArrowheads="1"/>
            </p:cNvSpPr>
            <p:nvPr/>
          </p:nvSpPr>
          <p:spPr bwMode="auto">
            <a:xfrm>
              <a:off x="2835" y="2700"/>
              <a:ext cx="227" cy="291"/>
            </a:xfrm>
            <a:prstGeom prst="rect">
              <a:avLst/>
            </a:prstGeom>
            <a:noFill/>
            <a:ln w="9525">
              <a:noFill/>
              <a:miter lim="800000"/>
              <a:headEnd/>
              <a:tailEnd/>
            </a:ln>
          </p:spPr>
          <p:txBody>
            <a:bodyPr>
              <a:spAutoFit/>
            </a:bodyPr>
            <a:lstStyle/>
            <a:p>
              <a:pPr>
                <a:spcBef>
                  <a:spcPct val="50000"/>
                </a:spcBef>
              </a:pPr>
              <a:r>
                <a:rPr lang="en-US" b="1">
                  <a:solidFill>
                    <a:srgbClr val="800000"/>
                  </a:solidFill>
                </a:rPr>
                <a:t>3</a:t>
              </a:r>
            </a:p>
          </p:txBody>
        </p:sp>
      </p:grpSp>
      <p:sp>
        <p:nvSpPr>
          <p:cNvPr id="135186" name="Text Box 54"/>
          <p:cNvSpPr txBox="1">
            <a:spLocks noChangeArrowheads="1"/>
          </p:cNvSpPr>
          <p:nvPr/>
        </p:nvSpPr>
        <p:spPr bwMode="auto">
          <a:xfrm>
            <a:off x="611188" y="4941888"/>
            <a:ext cx="1536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0, 5, 1</a:t>
            </a:r>
            <a:r>
              <a:rPr lang="en-US" b="1">
                <a:solidFill>
                  <a:srgbClr val="800000"/>
                </a:solidFill>
              </a:rPr>
              <a:t> }</a:t>
            </a:r>
          </a:p>
        </p:txBody>
      </p:sp>
      <p:sp>
        <p:nvSpPr>
          <p:cNvPr id="135187" name="Text Box 55"/>
          <p:cNvSpPr txBox="1">
            <a:spLocks noChangeArrowheads="1"/>
          </p:cNvSpPr>
          <p:nvPr/>
        </p:nvSpPr>
        <p:spPr bwMode="auto">
          <a:xfrm>
            <a:off x="630238" y="5419725"/>
            <a:ext cx="1549400" cy="366713"/>
          </a:xfrm>
          <a:prstGeom prst="rect">
            <a:avLst/>
          </a:prstGeom>
          <a:noFill/>
          <a:ln w="9525">
            <a:noFill/>
            <a:miter lim="800000"/>
            <a:headEnd/>
            <a:tailEnd/>
          </a:ln>
        </p:spPr>
        <p:txBody>
          <a:bodyPr wrap="none">
            <a:spAutoFit/>
          </a:bodyPr>
          <a:lstStyle/>
          <a:p>
            <a:r>
              <a:rPr lang="en-US" b="1">
                <a:solidFill>
                  <a:srgbClr val="800000"/>
                </a:solidFill>
              </a:rPr>
              <a:t>C = { 2, 3, 4 }</a:t>
            </a:r>
          </a:p>
        </p:txBody>
      </p:sp>
      <p:sp>
        <p:nvSpPr>
          <p:cNvPr id="135188" name="Text Box 56"/>
          <p:cNvSpPr txBox="1">
            <a:spLocks noChangeArrowheads="1"/>
          </p:cNvSpPr>
          <p:nvPr/>
        </p:nvSpPr>
        <p:spPr bwMode="auto">
          <a:xfrm>
            <a:off x="630238" y="5851525"/>
            <a:ext cx="2068512" cy="366713"/>
          </a:xfrm>
          <a:prstGeom prst="rect">
            <a:avLst/>
          </a:prstGeom>
          <a:noFill/>
          <a:ln w="9525">
            <a:noFill/>
            <a:miter lim="800000"/>
            <a:headEnd/>
            <a:tailEnd/>
          </a:ln>
        </p:spPr>
        <p:txBody>
          <a:bodyPr wrap="none">
            <a:spAutoFit/>
          </a:bodyPr>
          <a:lstStyle/>
          <a:p>
            <a:r>
              <a:rPr lang="en-US" b="1">
                <a:solidFill>
                  <a:srgbClr val="800000"/>
                </a:solidFill>
              </a:rPr>
              <a:t>D = [ </a:t>
            </a:r>
            <a:r>
              <a:rPr lang="en-US" b="1">
                <a:solidFill>
                  <a:srgbClr val="FF0000"/>
                </a:solidFill>
              </a:rPr>
              <a:t>3</a:t>
            </a:r>
            <a:r>
              <a:rPr lang="en-US" b="1">
                <a:solidFill>
                  <a:srgbClr val="800000"/>
                </a:solidFill>
              </a:rPr>
              <a:t>, 9, ∞, 7, </a:t>
            </a:r>
            <a:r>
              <a:rPr lang="en-US" b="1">
                <a:solidFill>
                  <a:srgbClr val="FF0000"/>
                </a:solidFill>
              </a:rPr>
              <a:t>1</a:t>
            </a:r>
            <a:r>
              <a:rPr lang="en-US" b="1">
                <a:solidFill>
                  <a:srgbClr val="800000"/>
                </a:solidFill>
              </a:rPr>
              <a:t> ]</a:t>
            </a:r>
          </a:p>
        </p:txBody>
      </p:sp>
      <p:sp>
        <p:nvSpPr>
          <p:cNvPr id="135189" name="Text Box 57"/>
          <p:cNvSpPr txBox="1">
            <a:spLocks noChangeArrowheads="1"/>
          </p:cNvSpPr>
          <p:nvPr/>
        </p:nvSpPr>
        <p:spPr bwMode="auto">
          <a:xfrm>
            <a:off x="5003800" y="4941888"/>
            <a:ext cx="1790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0, 5, 1, 2</a:t>
            </a:r>
            <a:r>
              <a:rPr lang="en-US" b="1">
                <a:solidFill>
                  <a:srgbClr val="800000"/>
                </a:solidFill>
              </a:rPr>
              <a:t> }</a:t>
            </a:r>
          </a:p>
        </p:txBody>
      </p:sp>
      <p:sp>
        <p:nvSpPr>
          <p:cNvPr id="135190" name="Text Box 58"/>
          <p:cNvSpPr txBox="1">
            <a:spLocks noChangeArrowheads="1"/>
          </p:cNvSpPr>
          <p:nvPr/>
        </p:nvSpPr>
        <p:spPr bwMode="auto">
          <a:xfrm>
            <a:off x="5022850" y="5419725"/>
            <a:ext cx="1295400" cy="366713"/>
          </a:xfrm>
          <a:prstGeom prst="rect">
            <a:avLst/>
          </a:prstGeom>
          <a:noFill/>
          <a:ln w="9525">
            <a:noFill/>
            <a:miter lim="800000"/>
            <a:headEnd/>
            <a:tailEnd/>
          </a:ln>
        </p:spPr>
        <p:txBody>
          <a:bodyPr wrap="none">
            <a:spAutoFit/>
          </a:bodyPr>
          <a:lstStyle/>
          <a:p>
            <a:r>
              <a:rPr lang="en-US" b="1">
                <a:solidFill>
                  <a:srgbClr val="800000"/>
                </a:solidFill>
              </a:rPr>
              <a:t>C = { 3, 4 }</a:t>
            </a:r>
          </a:p>
        </p:txBody>
      </p:sp>
      <p:sp>
        <p:nvSpPr>
          <p:cNvPr id="135191" name="Text Box 59"/>
          <p:cNvSpPr txBox="1">
            <a:spLocks noChangeArrowheads="1"/>
          </p:cNvSpPr>
          <p:nvPr/>
        </p:nvSpPr>
        <p:spPr bwMode="auto">
          <a:xfrm>
            <a:off x="5022850" y="5851525"/>
            <a:ext cx="2068513" cy="366713"/>
          </a:xfrm>
          <a:prstGeom prst="rect">
            <a:avLst/>
          </a:prstGeom>
          <a:noFill/>
          <a:ln w="9525">
            <a:noFill/>
            <a:miter lim="800000"/>
            <a:headEnd/>
            <a:tailEnd/>
          </a:ln>
        </p:spPr>
        <p:txBody>
          <a:bodyPr wrap="none">
            <a:spAutoFit/>
          </a:bodyPr>
          <a:lstStyle/>
          <a:p>
            <a:r>
              <a:rPr lang="en-US" b="1">
                <a:solidFill>
                  <a:srgbClr val="800000"/>
                </a:solidFill>
              </a:rPr>
              <a:t>D = [ </a:t>
            </a:r>
            <a:r>
              <a:rPr lang="en-US" b="1">
                <a:solidFill>
                  <a:srgbClr val="FF0000"/>
                </a:solidFill>
              </a:rPr>
              <a:t>3</a:t>
            </a:r>
            <a:r>
              <a:rPr lang="en-US" b="1">
                <a:solidFill>
                  <a:srgbClr val="800000"/>
                </a:solidFill>
              </a:rPr>
              <a:t>, </a:t>
            </a:r>
            <a:r>
              <a:rPr lang="en-US" b="1">
                <a:solidFill>
                  <a:srgbClr val="FF0000"/>
                </a:solidFill>
              </a:rPr>
              <a:t>8</a:t>
            </a:r>
            <a:r>
              <a:rPr lang="en-US" b="1">
                <a:solidFill>
                  <a:srgbClr val="800000"/>
                </a:solidFill>
              </a:rPr>
              <a:t>, ∞, 7, </a:t>
            </a:r>
            <a:r>
              <a:rPr lang="en-US" b="1">
                <a:solidFill>
                  <a:srgbClr val="FF0000"/>
                </a:solidFill>
              </a:rPr>
              <a:t>1</a:t>
            </a:r>
            <a:r>
              <a:rPr lang="en-US" b="1">
                <a:solidFill>
                  <a:srgbClr val="800000"/>
                </a:solidFill>
              </a:rPr>
              <a:t> ]</a:t>
            </a:r>
          </a:p>
        </p:txBody>
      </p:sp>
      <p:sp>
        <p:nvSpPr>
          <p:cNvPr id="2" name="Date Placeholder 1"/>
          <p:cNvSpPr>
            <a:spLocks noGrp="1"/>
          </p:cNvSpPr>
          <p:nvPr>
            <p:ph type="dt" sz="half" idx="10"/>
          </p:nvPr>
        </p:nvSpPr>
        <p:spPr/>
        <p:txBody>
          <a:bodyPr/>
          <a:lstStyle/>
          <a:p>
            <a:fld id="{45B7953F-9D70-7F4E-B499-B402C2597F9D}"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65</a:t>
            </a:fld>
            <a:endParaRPr lang="en-US" dirty="0"/>
          </a:p>
        </p:txBody>
      </p:sp>
    </p:spTree>
    <p:extLst>
      <p:ext uri="{BB962C8B-B14F-4D97-AF65-F5344CB8AC3E}">
        <p14:creationId xmlns:p14="http://schemas.microsoft.com/office/powerpoint/2010/main" val="1367760524"/>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p:cNvSpPr>
          <p:nvPr>
            <p:ph type="title"/>
          </p:nvPr>
        </p:nvSpPr>
        <p:spPr bwMode="auto"/>
        <p:txBody>
          <a:bodyPr wrap="square" lIns="91440" tIns="45720" rIns="91440" bIns="45720" numCol="1" anchorCtr="0" compatLnSpc="1">
            <a:prstTxWarp prst="textNoShape">
              <a:avLst/>
            </a:prstTxWarp>
          </a:bodyPr>
          <a:lstStyle/>
          <a:p>
            <a:r>
              <a:rPr lang="en-SG" dirty="0" err="1" smtClean="0">
                <a:effectLst/>
              </a:rPr>
              <a:t>Dijkstra’s</a:t>
            </a:r>
            <a:r>
              <a:rPr lang="en-SG" dirty="0" smtClean="0">
                <a:effectLst/>
              </a:rPr>
              <a:t> Algorithm</a:t>
            </a:r>
            <a:endParaRPr smtClean="0">
              <a:effectLst/>
            </a:endParaRPr>
          </a:p>
        </p:txBody>
      </p:sp>
      <p:grpSp>
        <p:nvGrpSpPr>
          <p:cNvPr id="137218" name="Group 28"/>
          <p:cNvGrpSpPr>
            <a:grpSpLocks/>
          </p:cNvGrpSpPr>
          <p:nvPr/>
        </p:nvGrpSpPr>
        <p:grpSpPr bwMode="auto">
          <a:xfrm>
            <a:off x="5148263" y="1700213"/>
            <a:ext cx="3744912" cy="2025650"/>
            <a:chOff x="521" y="1706"/>
            <a:chExt cx="2858" cy="1606"/>
          </a:xfrm>
        </p:grpSpPr>
        <p:sp>
          <p:nvSpPr>
            <p:cNvPr id="137244" name="Oval 29"/>
            <p:cNvSpPr>
              <a:spLocks noChangeArrowheads="1"/>
            </p:cNvSpPr>
            <p:nvPr/>
          </p:nvSpPr>
          <p:spPr bwMode="auto">
            <a:xfrm>
              <a:off x="702" y="2296"/>
              <a:ext cx="363" cy="363"/>
            </a:xfrm>
            <a:prstGeom prst="ellipse">
              <a:avLst/>
            </a:prstGeom>
            <a:solidFill>
              <a:schemeClr val="accent1"/>
            </a:solidFill>
            <a:ln w="9525">
              <a:solidFill>
                <a:schemeClr val="tx1"/>
              </a:solidFill>
              <a:round/>
              <a:headEnd/>
              <a:tailEnd/>
            </a:ln>
          </p:spPr>
          <p:txBody>
            <a:bodyPr wrap="none" anchor="ctr"/>
            <a:lstStyle/>
            <a:p>
              <a:pPr algn="ctr"/>
              <a:r>
                <a:rPr lang="en-US" b="1"/>
                <a:t>0</a:t>
              </a:r>
            </a:p>
          </p:txBody>
        </p:sp>
        <p:sp>
          <p:nvSpPr>
            <p:cNvPr id="137245" name="Oval 30"/>
            <p:cNvSpPr>
              <a:spLocks noChangeArrowheads="1"/>
            </p:cNvSpPr>
            <p:nvPr/>
          </p:nvSpPr>
          <p:spPr bwMode="auto">
            <a:xfrm>
              <a:off x="1382"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37246" name="Oval 31"/>
            <p:cNvSpPr>
              <a:spLocks noChangeArrowheads="1"/>
            </p:cNvSpPr>
            <p:nvPr/>
          </p:nvSpPr>
          <p:spPr bwMode="auto">
            <a:xfrm>
              <a:off x="1382"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37247" name="Oval 32"/>
            <p:cNvSpPr>
              <a:spLocks noChangeArrowheads="1"/>
            </p:cNvSpPr>
            <p:nvPr/>
          </p:nvSpPr>
          <p:spPr bwMode="auto">
            <a:xfrm>
              <a:off x="2290"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37248" name="Oval 33"/>
            <p:cNvSpPr>
              <a:spLocks noChangeArrowheads="1"/>
            </p:cNvSpPr>
            <p:nvPr/>
          </p:nvSpPr>
          <p:spPr bwMode="auto">
            <a:xfrm>
              <a:off x="3016" y="2251"/>
              <a:ext cx="363" cy="363"/>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37249" name="Oval 34"/>
            <p:cNvSpPr>
              <a:spLocks noChangeArrowheads="1"/>
            </p:cNvSpPr>
            <p:nvPr/>
          </p:nvSpPr>
          <p:spPr bwMode="auto">
            <a:xfrm>
              <a:off x="2290"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37250" name="Line 35"/>
            <p:cNvSpPr>
              <a:spLocks noChangeShapeType="1"/>
            </p:cNvSpPr>
            <p:nvPr/>
          </p:nvSpPr>
          <p:spPr bwMode="auto">
            <a:xfrm flipV="1">
              <a:off x="930" y="1979"/>
              <a:ext cx="453" cy="317"/>
            </a:xfrm>
            <a:prstGeom prst="line">
              <a:avLst/>
            </a:prstGeom>
            <a:noFill/>
            <a:ln w="9525">
              <a:solidFill>
                <a:srgbClr val="800000"/>
              </a:solidFill>
              <a:round/>
              <a:headEnd/>
              <a:tailEnd type="triangle" w="med" len="med"/>
            </a:ln>
          </p:spPr>
          <p:txBody>
            <a:bodyPr/>
            <a:lstStyle/>
            <a:p>
              <a:endParaRPr lang="en-SG"/>
            </a:p>
          </p:txBody>
        </p:sp>
        <p:sp>
          <p:nvSpPr>
            <p:cNvPr id="137251" name="Line 36"/>
            <p:cNvSpPr>
              <a:spLocks noChangeShapeType="1"/>
            </p:cNvSpPr>
            <p:nvPr/>
          </p:nvSpPr>
          <p:spPr bwMode="auto">
            <a:xfrm>
              <a:off x="930" y="2659"/>
              <a:ext cx="453" cy="317"/>
            </a:xfrm>
            <a:prstGeom prst="line">
              <a:avLst/>
            </a:prstGeom>
            <a:noFill/>
            <a:ln w="9525">
              <a:solidFill>
                <a:srgbClr val="800000"/>
              </a:solidFill>
              <a:round/>
              <a:headEnd/>
              <a:tailEnd type="triangle" w="med" len="med"/>
            </a:ln>
          </p:spPr>
          <p:txBody>
            <a:bodyPr/>
            <a:lstStyle/>
            <a:p>
              <a:endParaRPr lang="en-SG"/>
            </a:p>
          </p:txBody>
        </p:sp>
        <p:sp>
          <p:nvSpPr>
            <p:cNvPr id="137252" name="Line 37"/>
            <p:cNvSpPr>
              <a:spLocks noChangeShapeType="1"/>
            </p:cNvSpPr>
            <p:nvPr/>
          </p:nvSpPr>
          <p:spPr bwMode="auto">
            <a:xfrm>
              <a:off x="1565" y="2115"/>
              <a:ext cx="0" cy="725"/>
            </a:xfrm>
            <a:prstGeom prst="line">
              <a:avLst/>
            </a:prstGeom>
            <a:noFill/>
            <a:ln w="9525">
              <a:solidFill>
                <a:srgbClr val="800000"/>
              </a:solidFill>
              <a:round/>
              <a:headEnd/>
              <a:tailEnd type="triangle" w="med" len="med"/>
            </a:ln>
          </p:spPr>
          <p:txBody>
            <a:bodyPr/>
            <a:lstStyle/>
            <a:p>
              <a:endParaRPr lang="en-SG"/>
            </a:p>
          </p:txBody>
        </p:sp>
        <p:sp>
          <p:nvSpPr>
            <p:cNvPr id="137253" name="Line 38"/>
            <p:cNvSpPr>
              <a:spLocks noChangeShapeType="1"/>
            </p:cNvSpPr>
            <p:nvPr/>
          </p:nvSpPr>
          <p:spPr bwMode="auto">
            <a:xfrm>
              <a:off x="1746" y="3022"/>
              <a:ext cx="544" cy="0"/>
            </a:xfrm>
            <a:prstGeom prst="line">
              <a:avLst/>
            </a:prstGeom>
            <a:noFill/>
            <a:ln w="9525">
              <a:solidFill>
                <a:srgbClr val="800000"/>
              </a:solidFill>
              <a:round/>
              <a:headEnd/>
              <a:tailEnd type="triangle" w="med" len="med"/>
            </a:ln>
          </p:spPr>
          <p:txBody>
            <a:bodyPr/>
            <a:lstStyle/>
            <a:p>
              <a:endParaRPr lang="en-SG"/>
            </a:p>
          </p:txBody>
        </p:sp>
        <p:sp>
          <p:nvSpPr>
            <p:cNvPr id="137254" name="Line 39"/>
            <p:cNvSpPr>
              <a:spLocks noChangeShapeType="1"/>
            </p:cNvSpPr>
            <p:nvPr/>
          </p:nvSpPr>
          <p:spPr bwMode="auto">
            <a:xfrm>
              <a:off x="1701" y="2024"/>
              <a:ext cx="680" cy="862"/>
            </a:xfrm>
            <a:prstGeom prst="line">
              <a:avLst/>
            </a:prstGeom>
            <a:noFill/>
            <a:ln w="9525">
              <a:solidFill>
                <a:srgbClr val="800000"/>
              </a:solidFill>
              <a:round/>
              <a:headEnd/>
              <a:tailEnd type="triangle" w="med" len="med"/>
            </a:ln>
          </p:spPr>
          <p:txBody>
            <a:bodyPr/>
            <a:lstStyle/>
            <a:p>
              <a:endParaRPr lang="en-SG"/>
            </a:p>
          </p:txBody>
        </p:sp>
        <p:sp>
          <p:nvSpPr>
            <p:cNvPr id="137255" name="Line 40"/>
            <p:cNvSpPr>
              <a:spLocks noChangeShapeType="1"/>
            </p:cNvSpPr>
            <p:nvPr/>
          </p:nvSpPr>
          <p:spPr bwMode="auto">
            <a:xfrm flipV="1">
              <a:off x="2608" y="2568"/>
              <a:ext cx="453" cy="363"/>
            </a:xfrm>
            <a:prstGeom prst="line">
              <a:avLst/>
            </a:prstGeom>
            <a:noFill/>
            <a:ln w="9525">
              <a:solidFill>
                <a:srgbClr val="800000"/>
              </a:solidFill>
              <a:round/>
              <a:headEnd/>
              <a:tailEnd type="triangle" w="med" len="med"/>
            </a:ln>
          </p:spPr>
          <p:txBody>
            <a:bodyPr/>
            <a:lstStyle/>
            <a:p>
              <a:endParaRPr lang="en-SG"/>
            </a:p>
          </p:txBody>
        </p:sp>
        <p:sp>
          <p:nvSpPr>
            <p:cNvPr id="137256" name="Line 41"/>
            <p:cNvSpPr>
              <a:spLocks noChangeShapeType="1"/>
            </p:cNvSpPr>
            <p:nvPr/>
          </p:nvSpPr>
          <p:spPr bwMode="auto">
            <a:xfrm flipV="1">
              <a:off x="2472" y="2115"/>
              <a:ext cx="0" cy="725"/>
            </a:xfrm>
            <a:prstGeom prst="line">
              <a:avLst/>
            </a:prstGeom>
            <a:noFill/>
            <a:ln w="9525">
              <a:solidFill>
                <a:srgbClr val="800000"/>
              </a:solidFill>
              <a:round/>
              <a:headEnd/>
              <a:tailEnd type="triangle" w="med" len="med"/>
            </a:ln>
          </p:spPr>
          <p:txBody>
            <a:bodyPr/>
            <a:lstStyle/>
            <a:p>
              <a:endParaRPr lang="en-SG"/>
            </a:p>
          </p:txBody>
        </p:sp>
        <p:sp>
          <p:nvSpPr>
            <p:cNvPr id="137257" name="Line 42"/>
            <p:cNvSpPr>
              <a:spLocks noChangeShapeType="1"/>
            </p:cNvSpPr>
            <p:nvPr/>
          </p:nvSpPr>
          <p:spPr bwMode="auto">
            <a:xfrm>
              <a:off x="2608" y="2024"/>
              <a:ext cx="453" cy="317"/>
            </a:xfrm>
            <a:prstGeom prst="line">
              <a:avLst/>
            </a:prstGeom>
            <a:noFill/>
            <a:ln w="9525">
              <a:solidFill>
                <a:srgbClr val="800000"/>
              </a:solidFill>
              <a:round/>
              <a:headEnd/>
              <a:tailEnd type="triangle" w="med" len="med"/>
            </a:ln>
          </p:spPr>
          <p:txBody>
            <a:bodyPr/>
            <a:lstStyle/>
            <a:p>
              <a:endParaRPr lang="en-SG"/>
            </a:p>
          </p:txBody>
        </p:sp>
        <p:sp>
          <p:nvSpPr>
            <p:cNvPr id="137258" name="Line 43"/>
            <p:cNvSpPr>
              <a:spLocks noChangeShapeType="1"/>
            </p:cNvSpPr>
            <p:nvPr/>
          </p:nvSpPr>
          <p:spPr bwMode="auto">
            <a:xfrm>
              <a:off x="1746" y="1933"/>
              <a:ext cx="544" cy="0"/>
            </a:xfrm>
            <a:prstGeom prst="line">
              <a:avLst/>
            </a:prstGeom>
            <a:noFill/>
            <a:ln w="9525">
              <a:solidFill>
                <a:srgbClr val="800000"/>
              </a:solidFill>
              <a:round/>
              <a:headEnd/>
              <a:tailEnd type="triangle" w="med" len="med"/>
            </a:ln>
          </p:spPr>
          <p:txBody>
            <a:bodyPr/>
            <a:lstStyle/>
            <a:p>
              <a:endParaRPr lang="en-SG"/>
            </a:p>
          </p:txBody>
        </p:sp>
        <p:sp>
          <p:nvSpPr>
            <p:cNvPr id="137259" name="Line 44"/>
            <p:cNvSpPr>
              <a:spLocks noChangeShapeType="1"/>
            </p:cNvSpPr>
            <p:nvPr/>
          </p:nvSpPr>
          <p:spPr bwMode="auto">
            <a:xfrm>
              <a:off x="521" y="2478"/>
              <a:ext cx="182" cy="0"/>
            </a:xfrm>
            <a:prstGeom prst="line">
              <a:avLst/>
            </a:prstGeom>
            <a:noFill/>
            <a:ln w="9525">
              <a:solidFill>
                <a:srgbClr val="800000"/>
              </a:solidFill>
              <a:round/>
              <a:headEnd/>
              <a:tailEnd type="triangle" w="med" len="med"/>
            </a:ln>
          </p:spPr>
          <p:txBody>
            <a:bodyPr/>
            <a:lstStyle/>
            <a:p>
              <a:endParaRPr lang="en-SG"/>
            </a:p>
          </p:txBody>
        </p:sp>
        <p:sp>
          <p:nvSpPr>
            <p:cNvPr id="137260" name="Text Box 45"/>
            <p:cNvSpPr txBox="1">
              <a:spLocks noChangeArrowheads="1"/>
            </p:cNvSpPr>
            <p:nvPr/>
          </p:nvSpPr>
          <p:spPr bwMode="auto">
            <a:xfrm>
              <a:off x="975" y="1933"/>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1</a:t>
              </a:r>
            </a:p>
          </p:txBody>
        </p:sp>
        <p:sp>
          <p:nvSpPr>
            <p:cNvPr id="137261" name="Text Box 46"/>
            <p:cNvSpPr txBox="1">
              <a:spLocks noChangeArrowheads="1"/>
            </p:cNvSpPr>
            <p:nvPr/>
          </p:nvSpPr>
          <p:spPr bwMode="auto">
            <a:xfrm>
              <a:off x="975" y="2795"/>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4</a:t>
              </a:r>
            </a:p>
          </p:txBody>
        </p:sp>
        <p:sp>
          <p:nvSpPr>
            <p:cNvPr id="137262" name="Text Box 47"/>
            <p:cNvSpPr txBox="1">
              <a:spLocks noChangeArrowheads="1"/>
            </p:cNvSpPr>
            <p:nvPr/>
          </p:nvSpPr>
          <p:spPr bwMode="auto">
            <a:xfrm>
              <a:off x="1928" y="1706"/>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6</a:t>
              </a:r>
            </a:p>
          </p:txBody>
        </p:sp>
        <p:sp>
          <p:nvSpPr>
            <p:cNvPr id="137263" name="Text Box 48"/>
            <p:cNvSpPr txBox="1">
              <a:spLocks noChangeArrowheads="1"/>
            </p:cNvSpPr>
            <p:nvPr/>
          </p:nvSpPr>
          <p:spPr bwMode="auto">
            <a:xfrm>
              <a:off x="1565" y="2342"/>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37264" name="Text Box 49"/>
            <p:cNvSpPr txBox="1">
              <a:spLocks noChangeArrowheads="1"/>
            </p:cNvSpPr>
            <p:nvPr/>
          </p:nvSpPr>
          <p:spPr bwMode="auto">
            <a:xfrm>
              <a:off x="1928" y="3021"/>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37265" name="Text Box 50"/>
            <p:cNvSpPr txBox="1">
              <a:spLocks noChangeArrowheads="1"/>
            </p:cNvSpPr>
            <p:nvPr/>
          </p:nvSpPr>
          <p:spPr bwMode="auto">
            <a:xfrm>
              <a:off x="2109" y="2337"/>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8</a:t>
              </a:r>
            </a:p>
          </p:txBody>
        </p:sp>
        <p:sp>
          <p:nvSpPr>
            <p:cNvPr id="137266" name="Text Box 51"/>
            <p:cNvSpPr txBox="1">
              <a:spLocks noChangeArrowheads="1"/>
            </p:cNvSpPr>
            <p:nvPr/>
          </p:nvSpPr>
          <p:spPr bwMode="auto">
            <a:xfrm>
              <a:off x="2518" y="2337"/>
              <a:ext cx="226"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37267" name="Text Box 52"/>
            <p:cNvSpPr txBox="1">
              <a:spLocks noChangeArrowheads="1"/>
            </p:cNvSpPr>
            <p:nvPr/>
          </p:nvSpPr>
          <p:spPr bwMode="auto">
            <a:xfrm>
              <a:off x="2834" y="1979"/>
              <a:ext cx="228"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37268" name="Text Box 53"/>
            <p:cNvSpPr txBox="1">
              <a:spLocks noChangeArrowheads="1"/>
            </p:cNvSpPr>
            <p:nvPr/>
          </p:nvSpPr>
          <p:spPr bwMode="auto">
            <a:xfrm>
              <a:off x="2835" y="2700"/>
              <a:ext cx="227" cy="291"/>
            </a:xfrm>
            <a:prstGeom prst="rect">
              <a:avLst/>
            </a:prstGeom>
            <a:noFill/>
            <a:ln w="9525">
              <a:noFill/>
              <a:miter lim="800000"/>
              <a:headEnd/>
              <a:tailEnd/>
            </a:ln>
          </p:spPr>
          <p:txBody>
            <a:bodyPr>
              <a:spAutoFit/>
            </a:bodyPr>
            <a:lstStyle/>
            <a:p>
              <a:pPr>
                <a:spcBef>
                  <a:spcPct val="50000"/>
                </a:spcBef>
              </a:pPr>
              <a:r>
                <a:rPr lang="en-US" b="1">
                  <a:solidFill>
                    <a:srgbClr val="800000"/>
                  </a:solidFill>
                </a:rPr>
                <a:t>3</a:t>
              </a:r>
            </a:p>
          </p:txBody>
        </p:sp>
      </p:grpSp>
      <p:sp>
        <p:nvSpPr>
          <p:cNvPr id="137219" name="Oval 54"/>
          <p:cNvSpPr>
            <a:spLocks noChangeArrowheads="1"/>
          </p:cNvSpPr>
          <p:nvPr/>
        </p:nvSpPr>
        <p:spPr bwMode="auto">
          <a:xfrm>
            <a:off x="827088" y="34290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0</a:t>
            </a:r>
          </a:p>
        </p:txBody>
      </p:sp>
      <p:sp>
        <p:nvSpPr>
          <p:cNvPr id="137220" name="Oval 55"/>
          <p:cNvSpPr>
            <a:spLocks noChangeArrowheads="1"/>
          </p:cNvSpPr>
          <p:nvPr/>
        </p:nvSpPr>
        <p:spPr bwMode="auto">
          <a:xfrm>
            <a:off x="1906588" y="42926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37221" name="Oval 56"/>
          <p:cNvSpPr>
            <a:spLocks noChangeArrowheads="1"/>
          </p:cNvSpPr>
          <p:nvPr/>
        </p:nvSpPr>
        <p:spPr bwMode="auto">
          <a:xfrm>
            <a:off x="1906588" y="25654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37222" name="Oval 57"/>
          <p:cNvSpPr>
            <a:spLocks noChangeArrowheads="1"/>
          </p:cNvSpPr>
          <p:nvPr/>
        </p:nvSpPr>
        <p:spPr bwMode="auto">
          <a:xfrm>
            <a:off x="3348038" y="42926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2</a:t>
            </a:r>
          </a:p>
        </p:txBody>
      </p:sp>
      <p:sp>
        <p:nvSpPr>
          <p:cNvPr id="137223" name="Oval 58"/>
          <p:cNvSpPr>
            <a:spLocks noChangeArrowheads="1"/>
          </p:cNvSpPr>
          <p:nvPr/>
        </p:nvSpPr>
        <p:spPr bwMode="auto">
          <a:xfrm>
            <a:off x="4500563" y="3357563"/>
            <a:ext cx="576262" cy="576262"/>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37224" name="Oval 59"/>
          <p:cNvSpPr>
            <a:spLocks noChangeArrowheads="1"/>
          </p:cNvSpPr>
          <p:nvPr/>
        </p:nvSpPr>
        <p:spPr bwMode="auto">
          <a:xfrm>
            <a:off x="3348038" y="2565400"/>
            <a:ext cx="576262" cy="576263"/>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37225" name="Line 60"/>
          <p:cNvSpPr>
            <a:spLocks noChangeShapeType="1"/>
          </p:cNvSpPr>
          <p:nvPr/>
        </p:nvSpPr>
        <p:spPr bwMode="auto">
          <a:xfrm flipV="1">
            <a:off x="1189038" y="2925763"/>
            <a:ext cx="719137" cy="503237"/>
          </a:xfrm>
          <a:prstGeom prst="line">
            <a:avLst/>
          </a:prstGeom>
          <a:noFill/>
          <a:ln w="28575">
            <a:solidFill>
              <a:srgbClr val="FF0000"/>
            </a:solidFill>
            <a:round/>
            <a:headEnd/>
            <a:tailEnd type="triangle" w="med" len="med"/>
          </a:ln>
        </p:spPr>
        <p:txBody>
          <a:bodyPr/>
          <a:lstStyle/>
          <a:p>
            <a:endParaRPr lang="en-SG"/>
          </a:p>
        </p:txBody>
      </p:sp>
      <p:sp>
        <p:nvSpPr>
          <p:cNvPr id="137226" name="Line 61"/>
          <p:cNvSpPr>
            <a:spLocks noChangeShapeType="1"/>
          </p:cNvSpPr>
          <p:nvPr/>
        </p:nvSpPr>
        <p:spPr bwMode="auto">
          <a:xfrm>
            <a:off x="2197100" y="3141663"/>
            <a:ext cx="0" cy="1150937"/>
          </a:xfrm>
          <a:prstGeom prst="line">
            <a:avLst/>
          </a:prstGeom>
          <a:noFill/>
          <a:ln w="28575">
            <a:solidFill>
              <a:srgbClr val="FF0000"/>
            </a:solidFill>
            <a:round/>
            <a:headEnd/>
            <a:tailEnd type="triangle" w="med" len="med"/>
          </a:ln>
        </p:spPr>
        <p:txBody>
          <a:bodyPr/>
          <a:lstStyle/>
          <a:p>
            <a:endParaRPr lang="en-SG"/>
          </a:p>
        </p:txBody>
      </p:sp>
      <p:sp>
        <p:nvSpPr>
          <p:cNvPr id="137227" name="Line 62"/>
          <p:cNvSpPr>
            <a:spLocks noChangeShapeType="1"/>
          </p:cNvSpPr>
          <p:nvPr/>
        </p:nvSpPr>
        <p:spPr bwMode="auto">
          <a:xfrm>
            <a:off x="2484438" y="4581525"/>
            <a:ext cx="863600" cy="0"/>
          </a:xfrm>
          <a:prstGeom prst="line">
            <a:avLst/>
          </a:prstGeom>
          <a:noFill/>
          <a:ln w="28575">
            <a:solidFill>
              <a:srgbClr val="FF0000"/>
            </a:solidFill>
            <a:round/>
            <a:headEnd/>
            <a:tailEnd type="triangle" w="med" len="med"/>
          </a:ln>
        </p:spPr>
        <p:txBody>
          <a:bodyPr/>
          <a:lstStyle/>
          <a:p>
            <a:endParaRPr lang="en-SG"/>
          </a:p>
        </p:txBody>
      </p:sp>
      <p:sp>
        <p:nvSpPr>
          <p:cNvPr id="137228" name="Line 64"/>
          <p:cNvSpPr>
            <a:spLocks noChangeShapeType="1"/>
          </p:cNvSpPr>
          <p:nvPr/>
        </p:nvSpPr>
        <p:spPr bwMode="auto">
          <a:xfrm>
            <a:off x="539750" y="3717925"/>
            <a:ext cx="288925" cy="0"/>
          </a:xfrm>
          <a:prstGeom prst="line">
            <a:avLst/>
          </a:prstGeom>
          <a:noFill/>
          <a:ln w="9525">
            <a:solidFill>
              <a:srgbClr val="800000"/>
            </a:solidFill>
            <a:round/>
            <a:headEnd/>
            <a:tailEnd type="triangle" w="med" len="med"/>
          </a:ln>
        </p:spPr>
        <p:txBody>
          <a:bodyPr/>
          <a:lstStyle/>
          <a:p>
            <a:endParaRPr lang="en-SG"/>
          </a:p>
        </p:txBody>
      </p:sp>
      <p:sp>
        <p:nvSpPr>
          <p:cNvPr id="137229" name="Text Box 65"/>
          <p:cNvSpPr txBox="1">
            <a:spLocks noChangeArrowheads="1"/>
          </p:cNvSpPr>
          <p:nvPr/>
        </p:nvSpPr>
        <p:spPr bwMode="auto">
          <a:xfrm>
            <a:off x="1260475" y="2852738"/>
            <a:ext cx="360363"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1</a:t>
            </a:r>
          </a:p>
        </p:txBody>
      </p:sp>
      <p:sp>
        <p:nvSpPr>
          <p:cNvPr id="137230" name="Text Box 66"/>
          <p:cNvSpPr txBox="1">
            <a:spLocks noChangeArrowheads="1"/>
          </p:cNvSpPr>
          <p:nvPr/>
        </p:nvSpPr>
        <p:spPr bwMode="auto">
          <a:xfrm>
            <a:off x="2197100" y="3500438"/>
            <a:ext cx="360363"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2</a:t>
            </a:r>
          </a:p>
        </p:txBody>
      </p:sp>
      <p:sp>
        <p:nvSpPr>
          <p:cNvPr id="137231" name="Text Box 67"/>
          <p:cNvSpPr txBox="1">
            <a:spLocks noChangeArrowheads="1"/>
          </p:cNvSpPr>
          <p:nvPr/>
        </p:nvSpPr>
        <p:spPr bwMode="auto">
          <a:xfrm>
            <a:off x="2771775" y="4581525"/>
            <a:ext cx="360363"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5</a:t>
            </a:r>
          </a:p>
        </p:txBody>
      </p:sp>
      <p:sp>
        <p:nvSpPr>
          <p:cNvPr id="137232" name="Text Box 57"/>
          <p:cNvSpPr txBox="1">
            <a:spLocks noChangeArrowheads="1"/>
          </p:cNvSpPr>
          <p:nvPr/>
        </p:nvSpPr>
        <p:spPr bwMode="auto">
          <a:xfrm>
            <a:off x="539750" y="4941888"/>
            <a:ext cx="1790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0, 5, 1, 2</a:t>
            </a:r>
            <a:r>
              <a:rPr lang="en-US" b="1">
                <a:solidFill>
                  <a:srgbClr val="800000"/>
                </a:solidFill>
              </a:rPr>
              <a:t> }</a:t>
            </a:r>
          </a:p>
        </p:txBody>
      </p:sp>
      <p:sp>
        <p:nvSpPr>
          <p:cNvPr id="137233" name="Text Box 58"/>
          <p:cNvSpPr txBox="1">
            <a:spLocks noChangeArrowheads="1"/>
          </p:cNvSpPr>
          <p:nvPr/>
        </p:nvSpPr>
        <p:spPr bwMode="auto">
          <a:xfrm>
            <a:off x="558800" y="5419725"/>
            <a:ext cx="1295400" cy="366713"/>
          </a:xfrm>
          <a:prstGeom prst="rect">
            <a:avLst/>
          </a:prstGeom>
          <a:noFill/>
          <a:ln w="9525">
            <a:noFill/>
            <a:miter lim="800000"/>
            <a:headEnd/>
            <a:tailEnd/>
          </a:ln>
        </p:spPr>
        <p:txBody>
          <a:bodyPr wrap="none">
            <a:spAutoFit/>
          </a:bodyPr>
          <a:lstStyle/>
          <a:p>
            <a:r>
              <a:rPr lang="en-US" b="1">
                <a:solidFill>
                  <a:srgbClr val="800000"/>
                </a:solidFill>
              </a:rPr>
              <a:t>C = { 3, 4 }</a:t>
            </a:r>
          </a:p>
        </p:txBody>
      </p:sp>
      <p:sp>
        <p:nvSpPr>
          <p:cNvPr id="137234" name="Text Box 59"/>
          <p:cNvSpPr txBox="1">
            <a:spLocks noChangeArrowheads="1"/>
          </p:cNvSpPr>
          <p:nvPr/>
        </p:nvSpPr>
        <p:spPr bwMode="auto">
          <a:xfrm>
            <a:off x="558800" y="5851525"/>
            <a:ext cx="2068513" cy="366713"/>
          </a:xfrm>
          <a:prstGeom prst="rect">
            <a:avLst/>
          </a:prstGeom>
          <a:noFill/>
          <a:ln w="9525">
            <a:noFill/>
            <a:miter lim="800000"/>
            <a:headEnd/>
            <a:tailEnd/>
          </a:ln>
        </p:spPr>
        <p:txBody>
          <a:bodyPr wrap="none">
            <a:spAutoFit/>
          </a:bodyPr>
          <a:lstStyle/>
          <a:p>
            <a:r>
              <a:rPr lang="en-US" b="1">
                <a:solidFill>
                  <a:srgbClr val="800000"/>
                </a:solidFill>
              </a:rPr>
              <a:t>D = [ </a:t>
            </a:r>
            <a:r>
              <a:rPr lang="en-US" b="1">
                <a:solidFill>
                  <a:srgbClr val="FF0000"/>
                </a:solidFill>
              </a:rPr>
              <a:t>3</a:t>
            </a:r>
            <a:r>
              <a:rPr lang="en-US" b="1">
                <a:solidFill>
                  <a:srgbClr val="800000"/>
                </a:solidFill>
              </a:rPr>
              <a:t>, </a:t>
            </a:r>
            <a:r>
              <a:rPr lang="en-US" b="1">
                <a:solidFill>
                  <a:srgbClr val="FF0000"/>
                </a:solidFill>
              </a:rPr>
              <a:t>8</a:t>
            </a:r>
            <a:r>
              <a:rPr lang="en-US" b="1">
                <a:solidFill>
                  <a:srgbClr val="800000"/>
                </a:solidFill>
              </a:rPr>
              <a:t>, ∞, 7, </a:t>
            </a:r>
            <a:r>
              <a:rPr lang="en-US" b="1">
                <a:solidFill>
                  <a:srgbClr val="FF0000"/>
                </a:solidFill>
              </a:rPr>
              <a:t>1</a:t>
            </a:r>
            <a:r>
              <a:rPr lang="en-US" b="1">
                <a:solidFill>
                  <a:srgbClr val="800000"/>
                </a:solidFill>
              </a:rPr>
              <a:t> ]</a:t>
            </a:r>
          </a:p>
        </p:txBody>
      </p:sp>
      <p:sp>
        <p:nvSpPr>
          <p:cNvPr id="137235" name="Line 45"/>
          <p:cNvSpPr>
            <a:spLocks noChangeShapeType="1"/>
          </p:cNvSpPr>
          <p:nvPr/>
        </p:nvSpPr>
        <p:spPr bwMode="auto">
          <a:xfrm flipV="1">
            <a:off x="3635375" y="3141663"/>
            <a:ext cx="0" cy="1150937"/>
          </a:xfrm>
          <a:prstGeom prst="line">
            <a:avLst/>
          </a:prstGeom>
          <a:noFill/>
          <a:ln w="9525">
            <a:solidFill>
              <a:srgbClr val="800000"/>
            </a:solidFill>
            <a:round/>
            <a:headEnd/>
            <a:tailEnd type="triangle" w="med" len="med"/>
          </a:ln>
        </p:spPr>
        <p:txBody>
          <a:bodyPr/>
          <a:lstStyle/>
          <a:p>
            <a:endParaRPr lang="en-SG"/>
          </a:p>
        </p:txBody>
      </p:sp>
      <p:sp>
        <p:nvSpPr>
          <p:cNvPr id="137236" name="Line 46"/>
          <p:cNvSpPr>
            <a:spLocks noChangeShapeType="1"/>
          </p:cNvSpPr>
          <p:nvPr/>
        </p:nvSpPr>
        <p:spPr bwMode="auto">
          <a:xfrm>
            <a:off x="2484438" y="2852738"/>
            <a:ext cx="863600" cy="0"/>
          </a:xfrm>
          <a:prstGeom prst="line">
            <a:avLst/>
          </a:prstGeom>
          <a:noFill/>
          <a:ln w="28575">
            <a:solidFill>
              <a:srgbClr val="FF0000"/>
            </a:solidFill>
            <a:round/>
            <a:headEnd/>
            <a:tailEnd type="triangle" w="med" len="med"/>
          </a:ln>
        </p:spPr>
        <p:txBody>
          <a:bodyPr/>
          <a:lstStyle/>
          <a:p>
            <a:endParaRPr lang="en-SG"/>
          </a:p>
        </p:txBody>
      </p:sp>
      <p:sp>
        <p:nvSpPr>
          <p:cNvPr id="137237" name="Text Box 21"/>
          <p:cNvSpPr txBox="1">
            <a:spLocks noChangeArrowheads="1"/>
          </p:cNvSpPr>
          <p:nvPr/>
        </p:nvSpPr>
        <p:spPr bwMode="auto">
          <a:xfrm>
            <a:off x="2771775" y="2492375"/>
            <a:ext cx="360363"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6</a:t>
            </a:r>
          </a:p>
        </p:txBody>
      </p:sp>
      <p:sp>
        <p:nvSpPr>
          <p:cNvPr id="137238" name="Text Box 25"/>
          <p:cNvSpPr txBox="1">
            <a:spLocks noChangeArrowheads="1"/>
          </p:cNvSpPr>
          <p:nvPr/>
        </p:nvSpPr>
        <p:spPr bwMode="auto">
          <a:xfrm>
            <a:off x="3708400" y="3494088"/>
            <a:ext cx="360363" cy="366712"/>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37239" name="Line 49"/>
          <p:cNvSpPr>
            <a:spLocks noChangeShapeType="1"/>
          </p:cNvSpPr>
          <p:nvPr/>
        </p:nvSpPr>
        <p:spPr bwMode="auto">
          <a:xfrm>
            <a:off x="2339975" y="3068638"/>
            <a:ext cx="1079500" cy="1296987"/>
          </a:xfrm>
          <a:prstGeom prst="line">
            <a:avLst/>
          </a:prstGeom>
          <a:noFill/>
          <a:ln w="9525">
            <a:solidFill>
              <a:srgbClr val="800000"/>
            </a:solidFill>
            <a:round/>
            <a:headEnd/>
            <a:tailEnd type="triangle" w="med" len="med"/>
          </a:ln>
        </p:spPr>
        <p:txBody>
          <a:bodyPr/>
          <a:lstStyle/>
          <a:p>
            <a:endParaRPr lang="en-SG"/>
          </a:p>
        </p:txBody>
      </p:sp>
      <p:sp>
        <p:nvSpPr>
          <p:cNvPr id="137240" name="Text Box 24"/>
          <p:cNvSpPr txBox="1">
            <a:spLocks noChangeArrowheads="1"/>
          </p:cNvSpPr>
          <p:nvPr/>
        </p:nvSpPr>
        <p:spPr bwMode="auto">
          <a:xfrm>
            <a:off x="2916238" y="3429000"/>
            <a:ext cx="360362" cy="366713"/>
          </a:xfrm>
          <a:prstGeom prst="rect">
            <a:avLst/>
          </a:prstGeom>
          <a:noFill/>
          <a:ln w="9525">
            <a:noFill/>
            <a:miter lim="800000"/>
            <a:headEnd/>
            <a:tailEnd/>
          </a:ln>
        </p:spPr>
        <p:txBody>
          <a:bodyPr>
            <a:spAutoFit/>
          </a:bodyPr>
          <a:lstStyle/>
          <a:p>
            <a:pPr>
              <a:spcBef>
                <a:spcPct val="50000"/>
              </a:spcBef>
            </a:pPr>
            <a:r>
              <a:rPr lang="en-US" b="1">
                <a:solidFill>
                  <a:srgbClr val="800000"/>
                </a:solidFill>
              </a:rPr>
              <a:t>8</a:t>
            </a:r>
          </a:p>
        </p:txBody>
      </p:sp>
      <p:sp>
        <p:nvSpPr>
          <p:cNvPr id="137241" name="Text Box 57"/>
          <p:cNvSpPr txBox="1">
            <a:spLocks noChangeArrowheads="1"/>
          </p:cNvSpPr>
          <p:nvPr/>
        </p:nvSpPr>
        <p:spPr bwMode="auto">
          <a:xfrm>
            <a:off x="5003800" y="4941888"/>
            <a:ext cx="2044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0, 5, 1, 2, 4</a:t>
            </a:r>
            <a:r>
              <a:rPr lang="en-US" b="1">
                <a:solidFill>
                  <a:srgbClr val="800000"/>
                </a:solidFill>
              </a:rPr>
              <a:t> }</a:t>
            </a:r>
          </a:p>
        </p:txBody>
      </p:sp>
      <p:sp>
        <p:nvSpPr>
          <p:cNvPr id="137242" name="Text Box 58"/>
          <p:cNvSpPr txBox="1">
            <a:spLocks noChangeArrowheads="1"/>
          </p:cNvSpPr>
          <p:nvPr/>
        </p:nvSpPr>
        <p:spPr bwMode="auto">
          <a:xfrm>
            <a:off x="5022850" y="5419725"/>
            <a:ext cx="1041400" cy="366713"/>
          </a:xfrm>
          <a:prstGeom prst="rect">
            <a:avLst/>
          </a:prstGeom>
          <a:noFill/>
          <a:ln w="9525">
            <a:noFill/>
            <a:miter lim="800000"/>
            <a:headEnd/>
            <a:tailEnd/>
          </a:ln>
        </p:spPr>
        <p:txBody>
          <a:bodyPr wrap="none">
            <a:spAutoFit/>
          </a:bodyPr>
          <a:lstStyle/>
          <a:p>
            <a:r>
              <a:rPr lang="en-US" b="1">
                <a:solidFill>
                  <a:srgbClr val="800000"/>
                </a:solidFill>
              </a:rPr>
              <a:t>C = { 3 }</a:t>
            </a:r>
          </a:p>
        </p:txBody>
      </p:sp>
      <p:sp>
        <p:nvSpPr>
          <p:cNvPr id="137243" name="Text Box 59"/>
          <p:cNvSpPr txBox="1">
            <a:spLocks noChangeArrowheads="1"/>
          </p:cNvSpPr>
          <p:nvPr/>
        </p:nvSpPr>
        <p:spPr bwMode="auto">
          <a:xfrm>
            <a:off x="5022850" y="5851525"/>
            <a:ext cx="2068513" cy="366713"/>
          </a:xfrm>
          <a:prstGeom prst="rect">
            <a:avLst/>
          </a:prstGeom>
          <a:noFill/>
          <a:ln w="9525">
            <a:noFill/>
            <a:miter lim="800000"/>
            <a:headEnd/>
            <a:tailEnd/>
          </a:ln>
        </p:spPr>
        <p:txBody>
          <a:bodyPr wrap="none">
            <a:spAutoFit/>
          </a:bodyPr>
          <a:lstStyle/>
          <a:p>
            <a:r>
              <a:rPr lang="en-US" b="1">
                <a:solidFill>
                  <a:srgbClr val="800000"/>
                </a:solidFill>
              </a:rPr>
              <a:t>D = [ </a:t>
            </a:r>
            <a:r>
              <a:rPr lang="en-US" b="1">
                <a:solidFill>
                  <a:srgbClr val="FF0000"/>
                </a:solidFill>
              </a:rPr>
              <a:t>3</a:t>
            </a:r>
            <a:r>
              <a:rPr lang="en-US" b="1">
                <a:solidFill>
                  <a:srgbClr val="800000"/>
                </a:solidFill>
              </a:rPr>
              <a:t>, </a:t>
            </a:r>
            <a:r>
              <a:rPr lang="en-US" b="1">
                <a:solidFill>
                  <a:srgbClr val="FF0000"/>
                </a:solidFill>
              </a:rPr>
              <a:t>8</a:t>
            </a:r>
            <a:r>
              <a:rPr lang="en-US" b="1">
                <a:solidFill>
                  <a:srgbClr val="800000"/>
                </a:solidFill>
              </a:rPr>
              <a:t>, ∞, </a:t>
            </a:r>
            <a:r>
              <a:rPr lang="en-US" b="1">
                <a:solidFill>
                  <a:srgbClr val="FF0000"/>
                </a:solidFill>
              </a:rPr>
              <a:t>7</a:t>
            </a:r>
            <a:r>
              <a:rPr lang="en-US" b="1">
                <a:solidFill>
                  <a:srgbClr val="800000"/>
                </a:solidFill>
              </a:rPr>
              <a:t>, </a:t>
            </a:r>
            <a:r>
              <a:rPr lang="en-US" b="1">
                <a:solidFill>
                  <a:srgbClr val="FF0000"/>
                </a:solidFill>
              </a:rPr>
              <a:t>1</a:t>
            </a:r>
            <a:r>
              <a:rPr lang="en-US" b="1">
                <a:solidFill>
                  <a:srgbClr val="800000"/>
                </a:solidFill>
              </a:rPr>
              <a:t> ]</a:t>
            </a:r>
          </a:p>
        </p:txBody>
      </p:sp>
      <p:sp>
        <p:nvSpPr>
          <p:cNvPr id="2" name="Date Placeholder 1"/>
          <p:cNvSpPr>
            <a:spLocks noGrp="1"/>
          </p:cNvSpPr>
          <p:nvPr>
            <p:ph type="dt" sz="half" idx="10"/>
          </p:nvPr>
        </p:nvSpPr>
        <p:spPr/>
        <p:txBody>
          <a:bodyPr/>
          <a:lstStyle/>
          <a:p>
            <a:fld id="{05384229-258A-2F45-AE05-FB7752EE6D80}"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66</a:t>
            </a:fld>
            <a:endParaRPr lang="en-US" dirty="0"/>
          </a:p>
        </p:txBody>
      </p:sp>
    </p:spTree>
    <p:extLst>
      <p:ext uri="{BB962C8B-B14F-4D97-AF65-F5344CB8AC3E}">
        <p14:creationId xmlns:p14="http://schemas.microsoft.com/office/powerpoint/2010/main" val="154491871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SG" dirty="0" err="1" smtClean="0">
                <a:effectLst/>
              </a:rPr>
              <a:t>Dijkstra’s</a:t>
            </a:r>
            <a:r>
              <a:rPr lang="en-SG" dirty="0" smtClean="0">
                <a:effectLst/>
              </a:rPr>
              <a:t> Algorithm</a:t>
            </a:r>
            <a:endParaRPr smtClean="0">
              <a:effectLst/>
            </a:endParaRPr>
          </a:p>
        </p:txBody>
      </p:sp>
      <p:grpSp>
        <p:nvGrpSpPr>
          <p:cNvPr id="139266" name="Group 28"/>
          <p:cNvGrpSpPr>
            <a:grpSpLocks/>
          </p:cNvGrpSpPr>
          <p:nvPr/>
        </p:nvGrpSpPr>
        <p:grpSpPr bwMode="auto">
          <a:xfrm>
            <a:off x="5148263" y="1700213"/>
            <a:ext cx="3744912" cy="2025650"/>
            <a:chOff x="521" y="1706"/>
            <a:chExt cx="2858" cy="1606"/>
          </a:xfrm>
        </p:grpSpPr>
        <p:sp>
          <p:nvSpPr>
            <p:cNvPr id="139296" name="Oval 29"/>
            <p:cNvSpPr>
              <a:spLocks noChangeArrowheads="1"/>
            </p:cNvSpPr>
            <p:nvPr/>
          </p:nvSpPr>
          <p:spPr bwMode="auto">
            <a:xfrm>
              <a:off x="702" y="2296"/>
              <a:ext cx="363" cy="363"/>
            </a:xfrm>
            <a:prstGeom prst="ellipse">
              <a:avLst/>
            </a:prstGeom>
            <a:solidFill>
              <a:schemeClr val="accent1"/>
            </a:solidFill>
            <a:ln w="9525">
              <a:solidFill>
                <a:schemeClr val="tx1"/>
              </a:solidFill>
              <a:round/>
              <a:headEnd/>
              <a:tailEnd/>
            </a:ln>
          </p:spPr>
          <p:txBody>
            <a:bodyPr wrap="none" anchor="ctr"/>
            <a:lstStyle/>
            <a:p>
              <a:pPr algn="ctr"/>
              <a:r>
                <a:rPr lang="en-US" b="1"/>
                <a:t>0</a:t>
              </a:r>
            </a:p>
          </p:txBody>
        </p:sp>
        <p:sp>
          <p:nvSpPr>
            <p:cNvPr id="139297" name="Oval 30"/>
            <p:cNvSpPr>
              <a:spLocks noChangeArrowheads="1"/>
            </p:cNvSpPr>
            <p:nvPr/>
          </p:nvSpPr>
          <p:spPr bwMode="auto">
            <a:xfrm>
              <a:off x="1382"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39298" name="Oval 31"/>
            <p:cNvSpPr>
              <a:spLocks noChangeArrowheads="1"/>
            </p:cNvSpPr>
            <p:nvPr/>
          </p:nvSpPr>
          <p:spPr bwMode="auto">
            <a:xfrm>
              <a:off x="1382"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39299" name="Oval 32"/>
            <p:cNvSpPr>
              <a:spLocks noChangeArrowheads="1"/>
            </p:cNvSpPr>
            <p:nvPr/>
          </p:nvSpPr>
          <p:spPr bwMode="auto">
            <a:xfrm>
              <a:off x="2290"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39300" name="Oval 33"/>
            <p:cNvSpPr>
              <a:spLocks noChangeArrowheads="1"/>
            </p:cNvSpPr>
            <p:nvPr/>
          </p:nvSpPr>
          <p:spPr bwMode="auto">
            <a:xfrm>
              <a:off x="3016" y="2251"/>
              <a:ext cx="363" cy="363"/>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39301" name="Oval 34"/>
            <p:cNvSpPr>
              <a:spLocks noChangeArrowheads="1"/>
            </p:cNvSpPr>
            <p:nvPr/>
          </p:nvSpPr>
          <p:spPr bwMode="auto">
            <a:xfrm>
              <a:off x="2290"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39302" name="Line 35"/>
            <p:cNvSpPr>
              <a:spLocks noChangeShapeType="1"/>
            </p:cNvSpPr>
            <p:nvPr/>
          </p:nvSpPr>
          <p:spPr bwMode="auto">
            <a:xfrm flipV="1">
              <a:off x="930" y="1979"/>
              <a:ext cx="453" cy="317"/>
            </a:xfrm>
            <a:prstGeom prst="line">
              <a:avLst/>
            </a:prstGeom>
            <a:noFill/>
            <a:ln w="9525">
              <a:solidFill>
                <a:srgbClr val="800000"/>
              </a:solidFill>
              <a:round/>
              <a:headEnd/>
              <a:tailEnd type="triangle" w="med" len="med"/>
            </a:ln>
          </p:spPr>
          <p:txBody>
            <a:bodyPr/>
            <a:lstStyle/>
            <a:p>
              <a:endParaRPr lang="en-SG"/>
            </a:p>
          </p:txBody>
        </p:sp>
        <p:sp>
          <p:nvSpPr>
            <p:cNvPr id="139303" name="Line 36"/>
            <p:cNvSpPr>
              <a:spLocks noChangeShapeType="1"/>
            </p:cNvSpPr>
            <p:nvPr/>
          </p:nvSpPr>
          <p:spPr bwMode="auto">
            <a:xfrm>
              <a:off x="930" y="2659"/>
              <a:ext cx="453" cy="317"/>
            </a:xfrm>
            <a:prstGeom prst="line">
              <a:avLst/>
            </a:prstGeom>
            <a:noFill/>
            <a:ln w="9525">
              <a:solidFill>
                <a:srgbClr val="800000"/>
              </a:solidFill>
              <a:round/>
              <a:headEnd/>
              <a:tailEnd type="triangle" w="med" len="med"/>
            </a:ln>
          </p:spPr>
          <p:txBody>
            <a:bodyPr/>
            <a:lstStyle/>
            <a:p>
              <a:endParaRPr lang="en-SG"/>
            </a:p>
          </p:txBody>
        </p:sp>
        <p:sp>
          <p:nvSpPr>
            <p:cNvPr id="139304" name="Line 37"/>
            <p:cNvSpPr>
              <a:spLocks noChangeShapeType="1"/>
            </p:cNvSpPr>
            <p:nvPr/>
          </p:nvSpPr>
          <p:spPr bwMode="auto">
            <a:xfrm>
              <a:off x="1565" y="2115"/>
              <a:ext cx="0" cy="725"/>
            </a:xfrm>
            <a:prstGeom prst="line">
              <a:avLst/>
            </a:prstGeom>
            <a:noFill/>
            <a:ln w="9525">
              <a:solidFill>
                <a:srgbClr val="800000"/>
              </a:solidFill>
              <a:round/>
              <a:headEnd/>
              <a:tailEnd type="triangle" w="med" len="med"/>
            </a:ln>
          </p:spPr>
          <p:txBody>
            <a:bodyPr/>
            <a:lstStyle/>
            <a:p>
              <a:endParaRPr lang="en-SG"/>
            </a:p>
          </p:txBody>
        </p:sp>
        <p:sp>
          <p:nvSpPr>
            <p:cNvPr id="139305" name="Line 38"/>
            <p:cNvSpPr>
              <a:spLocks noChangeShapeType="1"/>
            </p:cNvSpPr>
            <p:nvPr/>
          </p:nvSpPr>
          <p:spPr bwMode="auto">
            <a:xfrm>
              <a:off x="1746" y="3022"/>
              <a:ext cx="544" cy="0"/>
            </a:xfrm>
            <a:prstGeom prst="line">
              <a:avLst/>
            </a:prstGeom>
            <a:noFill/>
            <a:ln w="9525">
              <a:solidFill>
                <a:srgbClr val="800000"/>
              </a:solidFill>
              <a:round/>
              <a:headEnd/>
              <a:tailEnd type="triangle" w="med" len="med"/>
            </a:ln>
          </p:spPr>
          <p:txBody>
            <a:bodyPr/>
            <a:lstStyle/>
            <a:p>
              <a:endParaRPr lang="en-SG"/>
            </a:p>
          </p:txBody>
        </p:sp>
        <p:sp>
          <p:nvSpPr>
            <p:cNvPr id="139306" name="Line 39"/>
            <p:cNvSpPr>
              <a:spLocks noChangeShapeType="1"/>
            </p:cNvSpPr>
            <p:nvPr/>
          </p:nvSpPr>
          <p:spPr bwMode="auto">
            <a:xfrm>
              <a:off x="1701" y="2024"/>
              <a:ext cx="680" cy="862"/>
            </a:xfrm>
            <a:prstGeom prst="line">
              <a:avLst/>
            </a:prstGeom>
            <a:noFill/>
            <a:ln w="9525">
              <a:solidFill>
                <a:srgbClr val="800000"/>
              </a:solidFill>
              <a:round/>
              <a:headEnd/>
              <a:tailEnd type="triangle" w="med" len="med"/>
            </a:ln>
          </p:spPr>
          <p:txBody>
            <a:bodyPr/>
            <a:lstStyle/>
            <a:p>
              <a:endParaRPr lang="en-SG"/>
            </a:p>
          </p:txBody>
        </p:sp>
        <p:sp>
          <p:nvSpPr>
            <p:cNvPr id="139307" name="Line 40"/>
            <p:cNvSpPr>
              <a:spLocks noChangeShapeType="1"/>
            </p:cNvSpPr>
            <p:nvPr/>
          </p:nvSpPr>
          <p:spPr bwMode="auto">
            <a:xfrm flipV="1">
              <a:off x="2608" y="2568"/>
              <a:ext cx="453" cy="363"/>
            </a:xfrm>
            <a:prstGeom prst="line">
              <a:avLst/>
            </a:prstGeom>
            <a:noFill/>
            <a:ln w="9525">
              <a:solidFill>
                <a:srgbClr val="800000"/>
              </a:solidFill>
              <a:round/>
              <a:headEnd/>
              <a:tailEnd type="triangle" w="med" len="med"/>
            </a:ln>
          </p:spPr>
          <p:txBody>
            <a:bodyPr/>
            <a:lstStyle/>
            <a:p>
              <a:endParaRPr lang="en-SG"/>
            </a:p>
          </p:txBody>
        </p:sp>
        <p:sp>
          <p:nvSpPr>
            <p:cNvPr id="139308" name="Line 41"/>
            <p:cNvSpPr>
              <a:spLocks noChangeShapeType="1"/>
            </p:cNvSpPr>
            <p:nvPr/>
          </p:nvSpPr>
          <p:spPr bwMode="auto">
            <a:xfrm flipV="1">
              <a:off x="2472" y="2115"/>
              <a:ext cx="0" cy="725"/>
            </a:xfrm>
            <a:prstGeom prst="line">
              <a:avLst/>
            </a:prstGeom>
            <a:noFill/>
            <a:ln w="9525">
              <a:solidFill>
                <a:srgbClr val="800000"/>
              </a:solidFill>
              <a:round/>
              <a:headEnd/>
              <a:tailEnd type="triangle" w="med" len="med"/>
            </a:ln>
          </p:spPr>
          <p:txBody>
            <a:bodyPr/>
            <a:lstStyle/>
            <a:p>
              <a:endParaRPr lang="en-SG"/>
            </a:p>
          </p:txBody>
        </p:sp>
        <p:sp>
          <p:nvSpPr>
            <p:cNvPr id="139309" name="Line 42"/>
            <p:cNvSpPr>
              <a:spLocks noChangeShapeType="1"/>
            </p:cNvSpPr>
            <p:nvPr/>
          </p:nvSpPr>
          <p:spPr bwMode="auto">
            <a:xfrm>
              <a:off x="2608" y="2024"/>
              <a:ext cx="453" cy="317"/>
            </a:xfrm>
            <a:prstGeom prst="line">
              <a:avLst/>
            </a:prstGeom>
            <a:noFill/>
            <a:ln w="9525">
              <a:solidFill>
                <a:srgbClr val="800000"/>
              </a:solidFill>
              <a:round/>
              <a:headEnd/>
              <a:tailEnd type="triangle" w="med" len="med"/>
            </a:ln>
          </p:spPr>
          <p:txBody>
            <a:bodyPr/>
            <a:lstStyle/>
            <a:p>
              <a:endParaRPr lang="en-SG"/>
            </a:p>
          </p:txBody>
        </p:sp>
        <p:sp>
          <p:nvSpPr>
            <p:cNvPr id="139310" name="Line 43"/>
            <p:cNvSpPr>
              <a:spLocks noChangeShapeType="1"/>
            </p:cNvSpPr>
            <p:nvPr/>
          </p:nvSpPr>
          <p:spPr bwMode="auto">
            <a:xfrm>
              <a:off x="1746" y="1933"/>
              <a:ext cx="544" cy="0"/>
            </a:xfrm>
            <a:prstGeom prst="line">
              <a:avLst/>
            </a:prstGeom>
            <a:noFill/>
            <a:ln w="9525">
              <a:solidFill>
                <a:srgbClr val="800000"/>
              </a:solidFill>
              <a:round/>
              <a:headEnd/>
              <a:tailEnd type="triangle" w="med" len="med"/>
            </a:ln>
          </p:spPr>
          <p:txBody>
            <a:bodyPr/>
            <a:lstStyle/>
            <a:p>
              <a:endParaRPr lang="en-SG"/>
            </a:p>
          </p:txBody>
        </p:sp>
        <p:sp>
          <p:nvSpPr>
            <p:cNvPr id="139311" name="Line 44"/>
            <p:cNvSpPr>
              <a:spLocks noChangeShapeType="1"/>
            </p:cNvSpPr>
            <p:nvPr/>
          </p:nvSpPr>
          <p:spPr bwMode="auto">
            <a:xfrm>
              <a:off x="521" y="2478"/>
              <a:ext cx="182" cy="0"/>
            </a:xfrm>
            <a:prstGeom prst="line">
              <a:avLst/>
            </a:prstGeom>
            <a:noFill/>
            <a:ln w="9525">
              <a:solidFill>
                <a:srgbClr val="800000"/>
              </a:solidFill>
              <a:round/>
              <a:headEnd/>
              <a:tailEnd type="triangle" w="med" len="med"/>
            </a:ln>
          </p:spPr>
          <p:txBody>
            <a:bodyPr/>
            <a:lstStyle/>
            <a:p>
              <a:endParaRPr lang="en-SG"/>
            </a:p>
          </p:txBody>
        </p:sp>
        <p:sp>
          <p:nvSpPr>
            <p:cNvPr id="139312" name="Text Box 45"/>
            <p:cNvSpPr txBox="1">
              <a:spLocks noChangeArrowheads="1"/>
            </p:cNvSpPr>
            <p:nvPr/>
          </p:nvSpPr>
          <p:spPr bwMode="auto">
            <a:xfrm>
              <a:off x="975" y="1933"/>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1</a:t>
              </a:r>
            </a:p>
          </p:txBody>
        </p:sp>
        <p:sp>
          <p:nvSpPr>
            <p:cNvPr id="139313" name="Text Box 46"/>
            <p:cNvSpPr txBox="1">
              <a:spLocks noChangeArrowheads="1"/>
            </p:cNvSpPr>
            <p:nvPr/>
          </p:nvSpPr>
          <p:spPr bwMode="auto">
            <a:xfrm>
              <a:off x="975" y="2795"/>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4</a:t>
              </a:r>
            </a:p>
          </p:txBody>
        </p:sp>
        <p:sp>
          <p:nvSpPr>
            <p:cNvPr id="139314" name="Text Box 47"/>
            <p:cNvSpPr txBox="1">
              <a:spLocks noChangeArrowheads="1"/>
            </p:cNvSpPr>
            <p:nvPr/>
          </p:nvSpPr>
          <p:spPr bwMode="auto">
            <a:xfrm>
              <a:off x="1928" y="1706"/>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6</a:t>
              </a:r>
            </a:p>
          </p:txBody>
        </p:sp>
        <p:sp>
          <p:nvSpPr>
            <p:cNvPr id="139315" name="Text Box 48"/>
            <p:cNvSpPr txBox="1">
              <a:spLocks noChangeArrowheads="1"/>
            </p:cNvSpPr>
            <p:nvPr/>
          </p:nvSpPr>
          <p:spPr bwMode="auto">
            <a:xfrm>
              <a:off x="1565" y="2342"/>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39316" name="Text Box 49"/>
            <p:cNvSpPr txBox="1">
              <a:spLocks noChangeArrowheads="1"/>
            </p:cNvSpPr>
            <p:nvPr/>
          </p:nvSpPr>
          <p:spPr bwMode="auto">
            <a:xfrm>
              <a:off x="1928" y="3021"/>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39317" name="Text Box 50"/>
            <p:cNvSpPr txBox="1">
              <a:spLocks noChangeArrowheads="1"/>
            </p:cNvSpPr>
            <p:nvPr/>
          </p:nvSpPr>
          <p:spPr bwMode="auto">
            <a:xfrm>
              <a:off x="2109" y="2337"/>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8</a:t>
              </a:r>
            </a:p>
          </p:txBody>
        </p:sp>
        <p:sp>
          <p:nvSpPr>
            <p:cNvPr id="139318" name="Text Box 51"/>
            <p:cNvSpPr txBox="1">
              <a:spLocks noChangeArrowheads="1"/>
            </p:cNvSpPr>
            <p:nvPr/>
          </p:nvSpPr>
          <p:spPr bwMode="auto">
            <a:xfrm>
              <a:off x="2518" y="2337"/>
              <a:ext cx="226"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39319" name="Text Box 52"/>
            <p:cNvSpPr txBox="1">
              <a:spLocks noChangeArrowheads="1"/>
            </p:cNvSpPr>
            <p:nvPr/>
          </p:nvSpPr>
          <p:spPr bwMode="auto">
            <a:xfrm>
              <a:off x="2834" y="1979"/>
              <a:ext cx="228"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39320" name="Text Box 53"/>
            <p:cNvSpPr txBox="1">
              <a:spLocks noChangeArrowheads="1"/>
            </p:cNvSpPr>
            <p:nvPr/>
          </p:nvSpPr>
          <p:spPr bwMode="auto">
            <a:xfrm>
              <a:off x="2835" y="2700"/>
              <a:ext cx="227" cy="291"/>
            </a:xfrm>
            <a:prstGeom prst="rect">
              <a:avLst/>
            </a:prstGeom>
            <a:noFill/>
            <a:ln w="9525">
              <a:noFill/>
              <a:miter lim="800000"/>
              <a:headEnd/>
              <a:tailEnd/>
            </a:ln>
          </p:spPr>
          <p:txBody>
            <a:bodyPr>
              <a:spAutoFit/>
            </a:bodyPr>
            <a:lstStyle/>
            <a:p>
              <a:pPr>
                <a:spcBef>
                  <a:spcPct val="50000"/>
                </a:spcBef>
              </a:pPr>
              <a:r>
                <a:rPr lang="en-US" b="1">
                  <a:solidFill>
                    <a:srgbClr val="800000"/>
                  </a:solidFill>
                </a:rPr>
                <a:t>3</a:t>
              </a:r>
            </a:p>
          </p:txBody>
        </p:sp>
      </p:grpSp>
      <p:sp>
        <p:nvSpPr>
          <p:cNvPr id="139267" name="Oval 54"/>
          <p:cNvSpPr>
            <a:spLocks noChangeArrowheads="1"/>
          </p:cNvSpPr>
          <p:nvPr/>
        </p:nvSpPr>
        <p:spPr bwMode="auto">
          <a:xfrm>
            <a:off x="827088" y="34290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0</a:t>
            </a:r>
          </a:p>
        </p:txBody>
      </p:sp>
      <p:sp>
        <p:nvSpPr>
          <p:cNvPr id="139268" name="Oval 55"/>
          <p:cNvSpPr>
            <a:spLocks noChangeArrowheads="1"/>
          </p:cNvSpPr>
          <p:nvPr/>
        </p:nvSpPr>
        <p:spPr bwMode="auto">
          <a:xfrm>
            <a:off x="1906588" y="42926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39269" name="Oval 56"/>
          <p:cNvSpPr>
            <a:spLocks noChangeArrowheads="1"/>
          </p:cNvSpPr>
          <p:nvPr/>
        </p:nvSpPr>
        <p:spPr bwMode="auto">
          <a:xfrm>
            <a:off x="1906588" y="25654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39270" name="Oval 57"/>
          <p:cNvSpPr>
            <a:spLocks noChangeArrowheads="1"/>
          </p:cNvSpPr>
          <p:nvPr/>
        </p:nvSpPr>
        <p:spPr bwMode="auto">
          <a:xfrm>
            <a:off x="3348038" y="42926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2</a:t>
            </a:r>
          </a:p>
        </p:txBody>
      </p:sp>
      <p:sp>
        <p:nvSpPr>
          <p:cNvPr id="139271" name="Oval 58"/>
          <p:cNvSpPr>
            <a:spLocks noChangeArrowheads="1"/>
          </p:cNvSpPr>
          <p:nvPr/>
        </p:nvSpPr>
        <p:spPr bwMode="auto">
          <a:xfrm>
            <a:off x="4500563" y="3357563"/>
            <a:ext cx="576262" cy="576262"/>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39272" name="Oval 59"/>
          <p:cNvSpPr>
            <a:spLocks noChangeArrowheads="1"/>
          </p:cNvSpPr>
          <p:nvPr/>
        </p:nvSpPr>
        <p:spPr bwMode="auto">
          <a:xfrm>
            <a:off x="3348038" y="2565400"/>
            <a:ext cx="576262" cy="576263"/>
          </a:xfrm>
          <a:prstGeom prst="ellipse">
            <a:avLst/>
          </a:prstGeom>
          <a:solidFill>
            <a:srgbClr val="FF0000"/>
          </a:solidFill>
          <a:ln w="9525">
            <a:solidFill>
              <a:schemeClr val="tx1"/>
            </a:solidFill>
            <a:round/>
            <a:headEnd/>
            <a:tailEnd/>
          </a:ln>
        </p:spPr>
        <p:txBody>
          <a:bodyPr wrap="none" anchor="ctr"/>
          <a:lstStyle/>
          <a:p>
            <a:pPr algn="ctr"/>
            <a:r>
              <a:rPr lang="en-US" b="1"/>
              <a:t>4</a:t>
            </a:r>
          </a:p>
        </p:txBody>
      </p:sp>
      <p:sp>
        <p:nvSpPr>
          <p:cNvPr id="139273" name="Line 60"/>
          <p:cNvSpPr>
            <a:spLocks noChangeShapeType="1"/>
          </p:cNvSpPr>
          <p:nvPr/>
        </p:nvSpPr>
        <p:spPr bwMode="auto">
          <a:xfrm flipV="1">
            <a:off x="1189038" y="2925763"/>
            <a:ext cx="719137" cy="503237"/>
          </a:xfrm>
          <a:prstGeom prst="line">
            <a:avLst/>
          </a:prstGeom>
          <a:noFill/>
          <a:ln w="28575">
            <a:solidFill>
              <a:srgbClr val="FF0000"/>
            </a:solidFill>
            <a:round/>
            <a:headEnd/>
            <a:tailEnd type="triangle" w="med" len="med"/>
          </a:ln>
        </p:spPr>
        <p:txBody>
          <a:bodyPr/>
          <a:lstStyle/>
          <a:p>
            <a:endParaRPr lang="en-SG"/>
          </a:p>
        </p:txBody>
      </p:sp>
      <p:sp>
        <p:nvSpPr>
          <p:cNvPr id="139274" name="Line 61"/>
          <p:cNvSpPr>
            <a:spLocks noChangeShapeType="1"/>
          </p:cNvSpPr>
          <p:nvPr/>
        </p:nvSpPr>
        <p:spPr bwMode="auto">
          <a:xfrm>
            <a:off x="2197100" y="3141663"/>
            <a:ext cx="0" cy="1150937"/>
          </a:xfrm>
          <a:prstGeom prst="line">
            <a:avLst/>
          </a:prstGeom>
          <a:noFill/>
          <a:ln w="28575">
            <a:solidFill>
              <a:srgbClr val="FF0000"/>
            </a:solidFill>
            <a:round/>
            <a:headEnd/>
            <a:tailEnd type="triangle" w="med" len="med"/>
          </a:ln>
        </p:spPr>
        <p:txBody>
          <a:bodyPr/>
          <a:lstStyle/>
          <a:p>
            <a:endParaRPr lang="en-SG"/>
          </a:p>
        </p:txBody>
      </p:sp>
      <p:sp>
        <p:nvSpPr>
          <p:cNvPr id="139275" name="Line 62"/>
          <p:cNvSpPr>
            <a:spLocks noChangeShapeType="1"/>
          </p:cNvSpPr>
          <p:nvPr/>
        </p:nvSpPr>
        <p:spPr bwMode="auto">
          <a:xfrm>
            <a:off x="2484438" y="4581525"/>
            <a:ext cx="863600" cy="0"/>
          </a:xfrm>
          <a:prstGeom prst="line">
            <a:avLst/>
          </a:prstGeom>
          <a:noFill/>
          <a:ln w="28575">
            <a:solidFill>
              <a:srgbClr val="FF0000"/>
            </a:solidFill>
            <a:round/>
            <a:headEnd/>
            <a:tailEnd type="triangle" w="med" len="med"/>
          </a:ln>
        </p:spPr>
        <p:txBody>
          <a:bodyPr/>
          <a:lstStyle/>
          <a:p>
            <a:endParaRPr lang="en-SG"/>
          </a:p>
        </p:txBody>
      </p:sp>
      <p:sp>
        <p:nvSpPr>
          <p:cNvPr id="139276" name="Line 64"/>
          <p:cNvSpPr>
            <a:spLocks noChangeShapeType="1"/>
          </p:cNvSpPr>
          <p:nvPr/>
        </p:nvSpPr>
        <p:spPr bwMode="auto">
          <a:xfrm>
            <a:off x="539750" y="3717925"/>
            <a:ext cx="288925" cy="0"/>
          </a:xfrm>
          <a:prstGeom prst="line">
            <a:avLst/>
          </a:prstGeom>
          <a:noFill/>
          <a:ln w="9525">
            <a:solidFill>
              <a:srgbClr val="800000"/>
            </a:solidFill>
            <a:round/>
            <a:headEnd/>
            <a:tailEnd type="triangle" w="med" len="med"/>
          </a:ln>
        </p:spPr>
        <p:txBody>
          <a:bodyPr/>
          <a:lstStyle/>
          <a:p>
            <a:endParaRPr lang="en-SG"/>
          </a:p>
        </p:txBody>
      </p:sp>
      <p:sp>
        <p:nvSpPr>
          <p:cNvPr id="139277" name="Text Box 65"/>
          <p:cNvSpPr txBox="1">
            <a:spLocks noChangeArrowheads="1"/>
          </p:cNvSpPr>
          <p:nvPr/>
        </p:nvSpPr>
        <p:spPr bwMode="auto">
          <a:xfrm>
            <a:off x="1260475" y="2852738"/>
            <a:ext cx="360363"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1</a:t>
            </a:r>
          </a:p>
        </p:txBody>
      </p:sp>
      <p:sp>
        <p:nvSpPr>
          <p:cNvPr id="139278" name="Text Box 66"/>
          <p:cNvSpPr txBox="1">
            <a:spLocks noChangeArrowheads="1"/>
          </p:cNvSpPr>
          <p:nvPr/>
        </p:nvSpPr>
        <p:spPr bwMode="auto">
          <a:xfrm>
            <a:off x="2197100" y="3500438"/>
            <a:ext cx="360363" cy="366712"/>
          </a:xfrm>
          <a:prstGeom prst="rect">
            <a:avLst/>
          </a:prstGeom>
          <a:noFill/>
          <a:ln w="9525">
            <a:noFill/>
            <a:miter lim="800000"/>
            <a:headEnd/>
            <a:tailEnd/>
          </a:ln>
        </p:spPr>
        <p:txBody>
          <a:bodyPr>
            <a:spAutoFit/>
          </a:bodyPr>
          <a:lstStyle/>
          <a:p>
            <a:pPr>
              <a:spcBef>
                <a:spcPct val="50000"/>
              </a:spcBef>
            </a:pPr>
            <a:r>
              <a:rPr lang="en-US" b="1">
                <a:solidFill>
                  <a:srgbClr val="FF0000"/>
                </a:solidFill>
              </a:rPr>
              <a:t>2</a:t>
            </a:r>
          </a:p>
        </p:txBody>
      </p:sp>
      <p:sp>
        <p:nvSpPr>
          <p:cNvPr id="139279" name="Text Box 67"/>
          <p:cNvSpPr txBox="1">
            <a:spLocks noChangeArrowheads="1"/>
          </p:cNvSpPr>
          <p:nvPr/>
        </p:nvSpPr>
        <p:spPr bwMode="auto">
          <a:xfrm>
            <a:off x="2771775" y="4581525"/>
            <a:ext cx="360363"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5</a:t>
            </a:r>
          </a:p>
        </p:txBody>
      </p:sp>
      <p:sp>
        <p:nvSpPr>
          <p:cNvPr id="139280" name="Text Box 57"/>
          <p:cNvSpPr txBox="1">
            <a:spLocks noChangeArrowheads="1"/>
          </p:cNvSpPr>
          <p:nvPr/>
        </p:nvSpPr>
        <p:spPr bwMode="auto">
          <a:xfrm>
            <a:off x="539750" y="4941888"/>
            <a:ext cx="2044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0, 5, 1, 2, 4</a:t>
            </a:r>
            <a:r>
              <a:rPr lang="en-US" b="1">
                <a:solidFill>
                  <a:srgbClr val="800000"/>
                </a:solidFill>
              </a:rPr>
              <a:t> }</a:t>
            </a:r>
          </a:p>
        </p:txBody>
      </p:sp>
      <p:sp>
        <p:nvSpPr>
          <p:cNvPr id="139281" name="Text Box 58"/>
          <p:cNvSpPr txBox="1">
            <a:spLocks noChangeArrowheads="1"/>
          </p:cNvSpPr>
          <p:nvPr/>
        </p:nvSpPr>
        <p:spPr bwMode="auto">
          <a:xfrm>
            <a:off x="558800" y="5419725"/>
            <a:ext cx="1041400" cy="366713"/>
          </a:xfrm>
          <a:prstGeom prst="rect">
            <a:avLst/>
          </a:prstGeom>
          <a:noFill/>
          <a:ln w="9525">
            <a:noFill/>
            <a:miter lim="800000"/>
            <a:headEnd/>
            <a:tailEnd/>
          </a:ln>
        </p:spPr>
        <p:txBody>
          <a:bodyPr wrap="none">
            <a:spAutoFit/>
          </a:bodyPr>
          <a:lstStyle/>
          <a:p>
            <a:r>
              <a:rPr lang="en-US" b="1">
                <a:solidFill>
                  <a:srgbClr val="800000"/>
                </a:solidFill>
              </a:rPr>
              <a:t>C = { 3 }</a:t>
            </a:r>
          </a:p>
        </p:txBody>
      </p:sp>
      <p:sp>
        <p:nvSpPr>
          <p:cNvPr id="139282" name="Text Box 59"/>
          <p:cNvSpPr txBox="1">
            <a:spLocks noChangeArrowheads="1"/>
          </p:cNvSpPr>
          <p:nvPr/>
        </p:nvSpPr>
        <p:spPr bwMode="auto">
          <a:xfrm>
            <a:off x="558800" y="5851525"/>
            <a:ext cx="2068513" cy="366713"/>
          </a:xfrm>
          <a:prstGeom prst="rect">
            <a:avLst/>
          </a:prstGeom>
          <a:noFill/>
          <a:ln w="9525">
            <a:noFill/>
            <a:miter lim="800000"/>
            <a:headEnd/>
            <a:tailEnd/>
          </a:ln>
        </p:spPr>
        <p:txBody>
          <a:bodyPr wrap="none">
            <a:spAutoFit/>
          </a:bodyPr>
          <a:lstStyle/>
          <a:p>
            <a:r>
              <a:rPr lang="en-US" b="1">
                <a:solidFill>
                  <a:srgbClr val="800000"/>
                </a:solidFill>
              </a:rPr>
              <a:t>D = [ </a:t>
            </a:r>
            <a:r>
              <a:rPr lang="en-US" b="1">
                <a:solidFill>
                  <a:srgbClr val="FF0000"/>
                </a:solidFill>
              </a:rPr>
              <a:t>3</a:t>
            </a:r>
            <a:r>
              <a:rPr lang="en-US" b="1">
                <a:solidFill>
                  <a:srgbClr val="800000"/>
                </a:solidFill>
              </a:rPr>
              <a:t>, </a:t>
            </a:r>
            <a:r>
              <a:rPr lang="en-US" b="1">
                <a:solidFill>
                  <a:srgbClr val="FF0000"/>
                </a:solidFill>
              </a:rPr>
              <a:t>8</a:t>
            </a:r>
            <a:r>
              <a:rPr lang="en-US" b="1">
                <a:solidFill>
                  <a:srgbClr val="800000"/>
                </a:solidFill>
              </a:rPr>
              <a:t>, ∞, </a:t>
            </a:r>
            <a:r>
              <a:rPr lang="en-US" b="1">
                <a:solidFill>
                  <a:srgbClr val="FF0000"/>
                </a:solidFill>
              </a:rPr>
              <a:t>7</a:t>
            </a:r>
            <a:r>
              <a:rPr lang="en-US" b="1">
                <a:solidFill>
                  <a:srgbClr val="800000"/>
                </a:solidFill>
              </a:rPr>
              <a:t>, </a:t>
            </a:r>
            <a:r>
              <a:rPr lang="en-US" b="1">
                <a:solidFill>
                  <a:srgbClr val="FF0000"/>
                </a:solidFill>
              </a:rPr>
              <a:t>1</a:t>
            </a:r>
            <a:r>
              <a:rPr lang="en-US" b="1">
                <a:solidFill>
                  <a:srgbClr val="800000"/>
                </a:solidFill>
              </a:rPr>
              <a:t> ]</a:t>
            </a:r>
          </a:p>
        </p:txBody>
      </p:sp>
      <p:sp>
        <p:nvSpPr>
          <p:cNvPr id="139283" name="Line 45"/>
          <p:cNvSpPr>
            <a:spLocks noChangeShapeType="1"/>
          </p:cNvSpPr>
          <p:nvPr/>
        </p:nvSpPr>
        <p:spPr bwMode="auto">
          <a:xfrm flipV="1">
            <a:off x="3635375" y="3141663"/>
            <a:ext cx="0" cy="1150937"/>
          </a:xfrm>
          <a:prstGeom prst="line">
            <a:avLst/>
          </a:prstGeom>
          <a:noFill/>
          <a:ln w="9525">
            <a:solidFill>
              <a:srgbClr val="800000"/>
            </a:solidFill>
            <a:round/>
            <a:headEnd/>
            <a:tailEnd type="triangle" w="med" len="med"/>
          </a:ln>
        </p:spPr>
        <p:txBody>
          <a:bodyPr/>
          <a:lstStyle/>
          <a:p>
            <a:endParaRPr lang="en-SG"/>
          </a:p>
        </p:txBody>
      </p:sp>
      <p:sp>
        <p:nvSpPr>
          <p:cNvPr id="139284" name="Line 46"/>
          <p:cNvSpPr>
            <a:spLocks noChangeShapeType="1"/>
          </p:cNvSpPr>
          <p:nvPr/>
        </p:nvSpPr>
        <p:spPr bwMode="auto">
          <a:xfrm>
            <a:off x="2484438" y="2852738"/>
            <a:ext cx="863600" cy="0"/>
          </a:xfrm>
          <a:prstGeom prst="line">
            <a:avLst/>
          </a:prstGeom>
          <a:noFill/>
          <a:ln w="28575">
            <a:solidFill>
              <a:srgbClr val="FF0000"/>
            </a:solidFill>
            <a:round/>
            <a:headEnd/>
            <a:tailEnd type="triangle" w="med" len="med"/>
          </a:ln>
        </p:spPr>
        <p:txBody>
          <a:bodyPr/>
          <a:lstStyle/>
          <a:p>
            <a:endParaRPr lang="en-SG"/>
          </a:p>
        </p:txBody>
      </p:sp>
      <p:sp>
        <p:nvSpPr>
          <p:cNvPr id="139285" name="Text Box 21"/>
          <p:cNvSpPr txBox="1">
            <a:spLocks noChangeArrowheads="1"/>
          </p:cNvSpPr>
          <p:nvPr/>
        </p:nvSpPr>
        <p:spPr bwMode="auto">
          <a:xfrm>
            <a:off x="2771775" y="2492375"/>
            <a:ext cx="360363"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6</a:t>
            </a:r>
          </a:p>
        </p:txBody>
      </p:sp>
      <p:sp>
        <p:nvSpPr>
          <p:cNvPr id="139286" name="Text Box 25"/>
          <p:cNvSpPr txBox="1">
            <a:spLocks noChangeArrowheads="1"/>
          </p:cNvSpPr>
          <p:nvPr/>
        </p:nvSpPr>
        <p:spPr bwMode="auto">
          <a:xfrm>
            <a:off x="3708400" y="3494088"/>
            <a:ext cx="360363" cy="366712"/>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39287" name="Line 49"/>
          <p:cNvSpPr>
            <a:spLocks noChangeShapeType="1"/>
          </p:cNvSpPr>
          <p:nvPr/>
        </p:nvSpPr>
        <p:spPr bwMode="auto">
          <a:xfrm>
            <a:off x="2339975" y="3068638"/>
            <a:ext cx="1079500" cy="1296987"/>
          </a:xfrm>
          <a:prstGeom prst="line">
            <a:avLst/>
          </a:prstGeom>
          <a:noFill/>
          <a:ln w="9525">
            <a:solidFill>
              <a:srgbClr val="800000"/>
            </a:solidFill>
            <a:round/>
            <a:headEnd/>
            <a:tailEnd type="triangle" w="med" len="med"/>
          </a:ln>
        </p:spPr>
        <p:txBody>
          <a:bodyPr/>
          <a:lstStyle/>
          <a:p>
            <a:endParaRPr lang="en-SG"/>
          </a:p>
        </p:txBody>
      </p:sp>
      <p:sp>
        <p:nvSpPr>
          <p:cNvPr id="139288" name="Text Box 24"/>
          <p:cNvSpPr txBox="1">
            <a:spLocks noChangeArrowheads="1"/>
          </p:cNvSpPr>
          <p:nvPr/>
        </p:nvSpPr>
        <p:spPr bwMode="auto">
          <a:xfrm>
            <a:off x="2916238" y="3429000"/>
            <a:ext cx="360362" cy="366713"/>
          </a:xfrm>
          <a:prstGeom prst="rect">
            <a:avLst/>
          </a:prstGeom>
          <a:noFill/>
          <a:ln w="9525">
            <a:noFill/>
            <a:miter lim="800000"/>
            <a:headEnd/>
            <a:tailEnd/>
          </a:ln>
        </p:spPr>
        <p:txBody>
          <a:bodyPr>
            <a:spAutoFit/>
          </a:bodyPr>
          <a:lstStyle/>
          <a:p>
            <a:pPr>
              <a:spcBef>
                <a:spcPct val="50000"/>
              </a:spcBef>
            </a:pPr>
            <a:r>
              <a:rPr lang="en-US" b="1">
                <a:solidFill>
                  <a:srgbClr val="800000"/>
                </a:solidFill>
              </a:rPr>
              <a:t>8</a:t>
            </a:r>
          </a:p>
        </p:txBody>
      </p:sp>
      <p:sp>
        <p:nvSpPr>
          <p:cNvPr id="139289" name="Text Box 57"/>
          <p:cNvSpPr txBox="1">
            <a:spLocks noChangeArrowheads="1"/>
          </p:cNvSpPr>
          <p:nvPr/>
        </p:nvSpPr>
        <p:spPr bwMode="auto">
          <a:xfrm>
            <a:off x="5003800" y="4941888"/>
            <a:ext cx="2298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0, 5, 1, 2, 4, 3</a:t>
            </a:r>
            <a:r>
              <a:rPr lang="en-US" b="1">
                <a:solidFill>
                  <a:srgbClr val="800000"/>
                </a:solidFill>
              </a:rPr>
              <a:t> }</a:t>
            </a:r>
          </a:p>
        </p:txBody>
      </p:sp>
      <p:sp>
        <p:nvSpPr>
          <p:cNvPr id="139290" name="Text Box 58"/>
          <p:cNvSpPr txBox="1">
            <a:spLocks noChangeArrowheads="1"/>
          </p:cNvSpPr>
          <p:nvPr/>
        </p:nvSpPr>
        <p:spPr bwMode="auto">
          <a:xfrm>
            <a:off x="5022850" y="5419725"/>
            <a:ext cx="850900" cy="366713"/>
          </a:xfrm>
          <a:prstGeom prst="rect">
            <a:avLst/>
          </a:prstGeom>
          <a:noFill/>
          <a:ln w="9525">
            <a:noFill/>
            <a:miter lim="800000"/>
            <a:headEnd/>
            <a:tailEnd/>
          </a:ln>
        </p:spPr>
        <p:txBody>
          <a:bodyPr wrap="none">
            <a:spAutoFit/>
          </a:bodyPr>
          <a:lstStyle/>
          <a:p>
            <a:r>
              <a:rPr lang="en-US" b="1">
                <a:solidFill>
                  <a:srgbClr val="800000"/>
                </a:solidFill>
              </a:rPr>
              <a:t>C = { }</a:t>
            </a:r>
          </a:p>
        </p:txBody>
      </p:sp>
      <p:sp>
        <p:nvSpPr>
          <p:cNvPr id="139291" name="Text Box 59"/>
          <p:cNvSpPr txBox="1">
            <a:spLocks noChangeArrowheads="1"/>
          </p:cNvSpPr>
          <p:nvPr/>
        </p:nvSpPr>
        <p:spPr bwMode="auto">
          <a:xfrm>
            <a:off x="5022850" y="5851525"/>
            <a:ext cx="2159000" cy="366713"/>
          </a:xfrm>
          <a:prstGeom prst="rect">
            <a:avLst/>
          </a:prstGeom>
          <a:noFill/>
          <a:ln w="9525">
            <a:noFill/>
            <a:miter lim="800000"/>
            <a:headEnd/>
            <a:tailEnd/>
          </a:ln>
        </p:spPr>
        <p:txBody>
          <a:bodyPr wrap="none">
            <a:spAutoFit/>
          </a:bodyPr>
          <a:lstStyle/>
          <a:p>
            <a:r>
              <a:rPr lang="en-US" b="1">
                <a:solidFill>
                  <a:srgbClr val="800000"/>
                </a:solidFill>
              </a:rPr>
              <a:t>D = [ </a:t>
            </a:r>
            <a:r>
              <a:rPr lang="en-US" b="1">
                <a:solidFill>
                  <a:srgbClr val="FF0000"/>
                </a:solidFill>
              </a:rPr>
              <a:t>3</a:t>
            </a:r>
            <a:r>
              <a:rPr lang="en-US" b="1">
                <a:solidFill>
                  <a:srgbClr val="800000"/>
                </a:solidFill>
              </a:rPr>
              <a:t>, </a:t>
            </a:r>
            <a:r>
              <a:rPr lang="en-US" b="1">
                <a:solidFill>
                  <a:srgbClr val="FF0000"/>
                </a:solidFill>
              </a:rPr>
              <a:t>8</a:t>
            </a:r>
            <a:r>
              <a:rPr lang="en-US" b="1">
                <a:solidFill>
                  <a:srgbClr val="800000"/>
                </a:solidFill>
              </a:rPr>
              <a:t>, </a:t>
            </a:r>
            <a:r>
              <a:rPr lang="en-US" b="1">
                <a:solidFill>
                  <a:srgbClr val="FF0000"/>
                </a:solidFill>
              </a:rPr>
              <a:t>11</a:t>
            </a:r>
            <a:r>
              <a:rPr lang="en-US" b="1">
                <a:solidFill>
                  <a:srgbClr val="800000"/>
                </a:solidFill>
              </a:rPr>
              <a:t>, </a:t>
            </a:r>
            <a:r>
              <a:rPr lang="en-US" b="1">
                <a:solidFill>
                  <a:srgbClr val="FF0000"/>
                </a:solidFill>
              </a:rPr>
              <a:t>7</a:t>
            </a:r>
            <a:r>
              <a:rPr lang="en-US" b="1">
                <a:solidFill>
                  <a:srgbClr val="800000"/>
                </a:solidFill>
              </a:rPr>
              <a:t>, </a:t>
            </a:r>
            <a:r>
              <a:rPr lang="en-US" b="1">
                <a:solidFill>
                  <a:srgbClr val="FF0000"/>
                </a:solidFill>
              </a:rPr>
              <a:t>1</a:t>
            </a:r>
            <a:r>
              <a:rPr lang="en-US" b="1">
                <a:solidFill>
                  <a:srgbClr val="800000"/>
                </a:solidFill>
              </a:rPr>
              <a:t> ]</a:t>
            </a:r>
          </a:p>
        </p:txBody>
      </p:sp>
      <p:sp>
        <p:nvSpPr>
          <p:cNvPr id="139292" name="Line 14"/>
          <p:cNvSpPr>
            <a:spLocks noChangeShapeType="1"/>
          </p:cNvSpPr>
          <p:nvPr/>
        </p:nvSpPr>
        <p:spPr bwMode="auto">
          <a:xfrm flipV="1">
            <a:off x="3852863" y="3860800"/>
            <a:ext cx="719137" cy="576263"/>
          </a:xfrm>
          <a:prstGeom prst="line">
            <a:avLst/>
          </a:prstGeom>
          <a:noFill/>
          <a:ln w="28575">
            <a:solidFill>
              <a:srgbClr val="FF0000"/>
            </a:solidFill>
            <a:round/>
            <a:headEnd/>
            <a:tailEnd type="triangle" w="med" len="med"/>
          </a:ln>
        </p:spPr>
        <p:txBody>
          <a:bodyPr/>
          <a:lstStyle/>
          <a:p>
            <a:endParaRPr lang="en-SG"/>
          </a:p>
        </p:txBody>
      </p:sp>
      <p:sp>
        <p:nvSpPr>
          <p:cNvPr id="139293" name="Line 16"/>
          <p:cNvSpPr>
            <a:spLocks noChangeShapeType="1"/>
          </p:cNvSpPr>
          <p:nvPr/>
        </p:nvSpPr>
        <p:spPr bwMode="auto">
          <a:xfrm>
            <a:off x="3852863" y="2997200"/>
            <a:ext cx="719137" cy="503238"/>
          </a:xfrm>
          <a:prstGeom prst="line">
            <a:avLst/>
          </a:prstGeom>
          <a:noFill/>
          <a:ln w="9525">
            <a:solidFill>
              <a:srgbClr val="800000"/>
            </a:solidFill>
            <a:round/>
            <a:headEnd/>
            <a:tailEnd type="triangle" w="med" len="med"/>
          </a:ln>
        </p:spPr>
        <p:txBody>
          <a:bodyPr/>
          <a:lstStyle/>
          <a:p>
            <a:endParaRPr lang="en-SG"/>
          </a:p>
        </p:txBody>
      </p:sp>
      <p:sp>
        <p:nvSpPr>
          <p:cNvPr id="139294" name="Text Box 26"/>
          <p:cNvSpPr txBox="1">
            <a:spLocks noChangeArrowheads="1"/>
          </p:cNvSpPr>
          <p:nvPr/>
        </p:nvSpPr>
        <p:spPr bwMode="auto">
          <a:xfrm>
            <a:off x="4211638" y="2925763"/>
            <a:ext cx="360362" cy="366712"/>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39295" name="Text Box 27"/>
          <p:cNvSpPr txBox="1">
            <a:spLocks noChangeArrowheads="1"/>
          </p:cNvSpPr>
          <p:nvPr/>
        </p:nvSpPr>
        <p:spPr bwMode="auto">
          <a:xfrm>
            <a:off x="4213225" y="4070350"/>
            <a:ext cx="360363" cy="366713"/>
          </a:xfrm>
          <a:prstGeom prst="rect">
            <a:avLst/>
          </a:prstGeom>
          <a:noFill/>
          <a:ln w="9525">
            <a:noFill/>
            <a:miter lim="800000"/>
            <a:headEnd/>
            <a:tailEnd/>
          </a:ln>
        </p:spPr>
        <p:txBody>
          <a:bodyPr>
            <a:spAutoFit/>
          </a:bodyPr>
          <a:lstStyle/>
          <a:p>
            <a:pPr>
              <a:spcBef>
                <a:spcPct val="50000"/>
              </a:spcBef>
            </a:pPr>
            <a:r>
              <a:rPr lang="en-US" b="1">
                <a:solidFill>
                  <a:srgbClr val="FF0000"/>
                </a:solidFill>
              </a:rPr>
              <a:t>3</a:t>
            </a:r>
          </a:p>
        </p:txBody>
      </p:sp>
      <p:sp>
        <p:nvSpPr>
          <p:cNvPr id="2" name="Date Placeholder 1"/>
          <p:cNvSpPr>
            <a:spLocks noGrp="1"/>
          </p:cNvSpPr>
          <p:nvPr>
            <p:ph type="dt" sz="half" idx="10"/>
          </p:nvPr>
        </p:nvSpPr>
        <p:spPr/>
        <p:txBody>
          <a:bodyPr/>
          <a:lstStyle/>
          <a:p>
            <a:fld id="{738FD299-9D9A-F747-84AC-EDFAC3C9137C}"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67</a:t>
            </a:fld>
            <a:endParaRPr lang="en-US" dirty="0"/>
          </a:p>
        </p:txBody>
      </p:sp>
    </p:spTree>
    <p:extLst>
      <p:ext uri="{BB962C8B-B14F-4D97-AF65-F5344CB8AC3E}">
        <p14:creationId xmlns:p14="http://schemas.microsoft.com/office/powerpoint/2010/main" val="89478521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SG" dirty="0" err="1" smtClean="0">
                <a:effectLst/>
              </a:rPr>
              <a:t>Dijkstra’s</a:t>
            </a:r>
            <a:r>
              <a:rPr lang="en-SG" dirty="0" smtClean="0">
                <a:effectLst/>
              </a:rPr>
              <a:t> Algorithm</a:t>
            </a:r>
            <a:endParaRPr smtClean="0">
              <a:effectLst/>
            </a:endParaRPr>
          </a:p>
        </p:txBody>
      </p:sp>
      <p:grpSp>
        <p:nvGrpSpPr>
          <p:cNvPr id="141314" name="Group 28"/>
          <p:cNvGrpSpPr>
            <a:grpSpLocks/>
          </p:cNvGrpSpPr>
          <p:nvPr/>
        </p:nvGrpSpPr>
        <p:grpSpPr bwMode="auto">
          <a:xfrm>
            <a:off x="5148263" y="1700213"/>
            <a:ext cx="3744912" cy="2025650"/>
            <a:chOff x="521" y="1706"/>
            <a:chExt cx="2858" cy="1606"/>
          </a:xfrm>
        </p:grpSpPr>
        <p:sp>
          <p:nvSpPr>
            <p:cNvPr id="141336" name="Oval 29"/>
            <p:cNvSpPr>
              <a:spLocks noChangeArrowheads="1"/>
            </p:cNvSpPr>
            <p:nvPr/>
          </p:nvSpPr>
          <p:spPr bwMode="auto">
            <a:xfrm>
              <a:off x="702" y="2296"/>
              <a:ext cx="363" cy="363"/>
            </a:xfrm>
            <a:prstGeom prst="ellipse">
              <a:avLst/>
            </a:prstGeom>
            <a:solidFill>
              <a:schemeClr val="accent1"/>
            </a:solidFill>
            <a:ln w="9525">
              <a:solidFill>
                <a:schemeClr val="tx1"/>
              </a:solidFill>
              <a:round/>
              <a:headEnd/>
              <a:tailEnd/>
            </a:ln>
          </p:spPr>
          <p:txBody>
            <a:bodyPr wrap="none" anchor="ctr"/>
            <a:lstStyle/>
            <a:p>
              <a:pPr algn="ctr"/>
              <a:r>
                <a:rPr lang="en-US" b="1"/>
                <a:t>0</a:t>
              </a:r>
            </a:p>
          </p:txBody>
        </p:sp>
        <p:sp>
          <p:nvSpPr>
            <p:cNvPr id="141337" name="Oval 30"/>
            <p:cNvSpPr>
              <a:spLocks noChangeArrowheads="1"/>
            </p:cNvSpPr>
            <p:nvPr/>
          </p:nvSpPr>
          <p:spPr bwMode="auto">
            <a:xfrm>
              <a:off x="1382"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41338" name="Oval 31"/>
            <p:cNvSpPr>
              <a:spLocks noChangeArrowheads="1"/>
            </p:cNvSpPr>
            <p:nvPr/>
          </p:nvSpPr>
          <p:spPr bwMode="auto">
            <a:xfrm>
              <a:off x="1382"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5</a:t>
              </a:r>
            </a:p>
          </p:txBody>
        </p:sp>
        <p:sp>
          <p:nvSpPr>
            <p:cNvPr id="141339" name="Oval 32"/>
            <p:cNvSpPr>
              <a:spLocks noChangeArrowheads="1"/>
            </p:cNvSpPr>
            <p:nvPr/>
          </p:nvSpPr>
          <p:spPr bwMode="auto">
            <a:xfrm>
              <a:off x="2290" y="2840"/>
              <a:ext cx="363" cy="363"/>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sp>
          <p:nvSpPr>
            <p:cNvPr id="141340" name="Oval 33"/>
            <p:cNvSpPr>
              <a:spLocks noChangeArrowheads="1"/>
            </p:cNvSpPr>
            <p:nvPr/>
          </p:nvSpPr>
          <p:spPr bwMode="auto">
            <a:xfrm>
              <a:off x="3016" y="2251"/>
              <a:ext cx="363" cy="363"/>
            </a:xfrm>
            <a:prstGeom prst="ellipse">
              <a:avLst/>
            </a:prstGeom>
            <a:solidFill>
              <a:schemeClr val="accent1"/>
            </a:solidFill>
            <a:ln w="9525">
              <a:solidFill>
                <a:schemeClr val="tx1"/>
              </a:solidFill>
              <a:round/>
              <a:headEnd/>
              <a:tailEnd/>
            </a:ln>
          </p:spPr>
          <p:txBody>
            <a:bodyPr wrap="none" anchor="ctr"/>
            <a:lstStyle/>
            <a:p>
              <a:pPr algn="ctr"/>
              <a:r>
                <a:rPr lang="en-US" b="1"/>
                <a:t>3</a:t>
              </a:r>
            </a:p>
          </p:txBody>
        </p:sp>
        <p:sp>
          <p:nvSpPr>
            <p:cNvPr id="141341" name="Oval 34"/>
            <p:cNvSpPr>
              <a:spLocks noChangeArrowheads="1"/>
            </p:cNvSpPr>
            <p:nvPr/>
          </p:nvSpPr>
          <p:spPr bwMode="auto">
            <a:xfrm>
              <a:off x="2290" y="1752"/>
              <a:ext cx="363" cy="363"/>
            </a:xfrm>
            <a:prstGeom prst="ellipse">
              <a:avLst/>
            </a:prstGeom>
            <a:solidFill>
              <a:schemeClr val="accent1"/>
            </a:solidFill>
            <a:ln w="9525">
              <a:solidFill>
                <a:schemeClr val="tx1"/>
              </a:solidFill>
              <a:round/>
              <a:headEnd/>
              <a:tailEnd/>
            </a:ln>
          </p:spPr>
          <p:txBody>
            <a:bodyPr wrap="none" anchor="ctr"/>
            <a:lstStyle/>
            <a:p>
              <a:pPr algn="ctr"/>
              <a:r>
                <a:rPr lang="en-US" b="1"/>
                <a:t>4</a:t>
              </a:r>
            </a:p>
          </p:txBody>
        </p:sp>
        <p:sp>
          <p:nvSpPr>
            <p:cNvPr id="141342" name="Line 35"/>
            <p:cNvSpPr>
              <a:spLocks noChangeShapeType="1"/>
            </p:cNvSpPr>
            <p:nvPr/>
          </p:nvSpPr>
          <p:spPr bwMode="auto">
            <a:xfrm flipV="1">
              <a:off x="930" y="1979"/>
              <a:ext cx="453" cy="317"/>
            </a:xfrm>
            <a:prstGeom prst="line">
              <a:avLst/>
            </a:prstGeom>
            <a:noFill/>
            <a:ln w="9525">
              <a:solidFill>
                <a:srgbClr val="800000"/>
              </a:solidFill>
              <a:round/>
              <a:headEnd/>
              <a:tailEnd type="triangle" w="med" len="med"/>
            </a:ln>
          </p:spPr>
          <p:txBody>
            <a:bodyPr/>
            <a:lstStyle/>
            <a:p>
              <a:endParaRPr lang="en-SG"/>
            </a:p>
          </p:txBody>
        </p:sp>
        <p:sp>
          <p:nvSpPr>
            <p:cNvPr id="141343" name="Line 36"/>
            <p:cNvSpPr>
              <a:spLocks noChangeShapeType="1"/>
            </p:cNvSpPr>
            <p:nvPr/>
          </p:nvSpPr>
          <p:spPr bwMode="auto">
            <a:xfrm>
              <a:off x="930" y="2659"/>
              <a:ext cx="453" cy="317"/>
            </a:xfrm>
            <a:prstGeom prst="line">
              <a:avLst/>
            </a:prstGeom>
            <a:noFill/>
            <a:ln w="9525">
              <a:solidFill>
                <a:srgbClr val="800000"/>
              </a:solidFill>
              <a:round/>
              <a:headEnd/>
              <a:tailEnd type="triangle" w="med" len="med"/>
            </a:ln>
          </p:spPr>
          <p:txBody>
            <a:bodyPr/>
            <a:lstStyle/>
            <a:p>
              <a:endParaRPr lang="en-SG"/>
            </a:p>
          </p:txBody>
        </p:sp>
        <p:sp>
          <p:nvSpPr>
            <p:cNvPr id="141344" name="Line 37"/>
            <p:cNvSpPr>
              <a:spLocks noChangeShapeType="1"/>
            </p:cNvSpPr>
            <p:nvPr/>
          </p:nvSpPr>
          <p:spPr bwMode="auto">
            <a:xfrm>
              <a:off x="1565" y="2115"/>
              <a:ext cx="0" cy="725"/>
            </a:xfrm>
            <a:prstGeom prst="line">
              <a:avLst/>
            </a:prstGeom>
            <a:noFill/>
            <a:ln w="9525">
              <a:solidFill>
                <a:srgbClr val="800000"/>
              </a:solidFill>
              <a:round/>
              <a:headEnd/>
              <a:tailEnd type="triangle" w="med" len="med"/>
            </a:ln>
          </p:spPr>
          <p:txBody>
            <a:bodyPr/>
            <a:lstStyle/>
            <a:p>
              <a:endParaRPr lang="en-SG"/>
            </a:p>
          </p:txBody>
        </p:sp>
        <p:sp>
          <p:nvSpPr>
            <p:cNvPr id="141345" name="Line 38"/>
            <p:cNvSpPr>
              <a:spLocks noChangeShapeType="1"/>
            </p:cNvSpPr>
            <p:nvPr/>
          </p:nvSpPr>
          <p:spPr bwMode="auto">
            <a:xfrm>
              <a:off x="1746" y="3022"/>
              <a:ext cx="544" cy="0"/>
            </a:xfrm>
            <a:prstGeom prst="line">
              <a:avLst/>
            </a:prstGeom>
            <a:noFill/>
            <a:ln w="9525">
              <a:solidFill>
                <a:srgbClr val="800000"/>
              </a:solidFill>
              <a:round/>
              <a:headEnd/>
              <a:tailEnd type="triangle" w="med" len="med"/>
            </a:ln>
          </p:spPr>
          <p:txBody>
            <a:bodyPr/>
            <a:lstStyle/>
            <a:p>
              <a:endParaRPr lang="en-SG"/>
            </a:p>
          </p:txBody>
        </p:sp>
        <p:sp>
          <p:nvSpPr>
            <p:cNvPr id="141346" name="Line 39"/>
            <p:cNvSpPr>
              <a:spLocks noChangeShapeType="1"/>
            </p:cNvSpPr>
            <p:nvPr/>
          </p:nvSpPr>
          <p:spPr bwMode="auto">
            <a:xfrm>
              <a:off x="1701" y="2024"/>
              <a:ext cx="680" cy="862"/>
            </a:xfrm>
            <a:prstGeom prst="line">
              <a:avLst/>
            </a:prstGeom>
            <a:noFill/>
            <a:ln w="9525">
              <a:solidFill>
                <a:srgbClr val="800000"/>
              </a:solidFill>
              <a:round/>
              <a:headEnd/>
              <a:tailEnd type="triangle" w="med" len="med"/>
            </a:ln>
          </p:spPr>
          <p:txBody>
            <a:bodyPr/>
            <a:lstStyle/>
            <a:p>
              <a:endParaRPr lang="en-SG"/>
            </a:p>
          </p:txBody>
        </p:sp>
        <p:sp>
          <p:nvSpPr>
            <p:cNvPr id="141347" name="Line 40"/>
            <p:cNvSpPr>
              <a:spLocks noChangeShapeType="1"/>
            </p:cNvSpPr>
            <p:nvPr/>
          </p:nvSpPr>
          <p:spPr bwMode="auto">
            <a:xfrm flipV="1">
              <a:off x="2608" y="2568"/>
              <a:ext cx="453" cy="363"/>
            </a:xfrm>
            <a:prstGeom prst="line">
              <a:avLst/>
            </a:prstGeom>
            <a:noFill/>
            <a:ln w="9525">
              <a:solidFill>
                <a:srgbClr val="800000"/>
              </a:solidFill>
              <a:round/>
              <a:headEnd/>
              <a:tailEnd type="triangle" w="med" len="med"/>
            </a:ln>
          </p:spPr>
          <p:txBody>
            <a:bodyPr/>
            <a:lstStyle/>
            <a:p>
              <a:endParaRPr lang="en-SG"/>
            </a:p>
          </p:txBody>
        </p:sp>
        <p:sp>
          <p:nvSpPr>
            <p:cNvPr id="141348" name="Line 41"/>
            <p:cNvSpPr>
              <a:spLocks noChangeShapeType="1"/>
            </p:cNvSpPr>
            <p:nvPr/>
          </p:nvSpPr>
          <p:spPr bwMode="auto">
            <a:xfrm flipV="1">
              <a:off x="2472" y="2115"/>
              <a:ext cx="0" cy="725"/>
            </a:xfrm>
            <a:prstGeom prst="line">
              <a:avLst/>
            </a:prstGeom>
            <a:noFill/>
            <a:ln w="9525">
              <a:solidFill>
                <a:srgbClr val="800000"/>
              </a:solidFill>
              <a:round/>
              <a:headEnd/>
              <a:tailEnd type="triangle" w="med" len="med"/>
            </a:ln>
          </p:spPr>
          <p:txBody>
            <a:bodyPr/>
            <a:lstStyle/>
            <a:p>
              <a:endParaRPr lang="en-SG"/>
            </a:p>
          </p:txBody>
        </p:sp>
        <p:sp>
          <p:nvSpPr>
            <p:cNvPr id="141349" name="Line 42"/>
            <p:cNvSpPr>
              <a:spLocks noChangeShapeType="1"/>
            </p:cNvSpPr>
            <p:nvPr/>
          </p:nvSpPr>
          <p:spPr bwMode="auto">
            <a:xfrm>
              <a:off x="2608" y="2024"/>
              <a:ext cx="453" cy="317"/>
            </a:xfrm>
            <a:prstGeom prst="line">
              <a:avLst/>
            </a:prstGeom>
            <a:noFill/>
            <a:ln w="9525">
              <a:solidFill>
                <a:srgbClr val="800000"/>
              </a:solidFill>
              <a:round/>
              <a:headEnd/>
              <a:tailEnd type="triangle" w="med" len="med"/>
            </a:ln>
          </p:spPr>
          <p:txBody>
            <a:bodyPr/>
            <a:lstStyle/>
            <a:p>
              <a:endParaRPr lang="en-SG"/>
            </a:p>
          </p:txBody>
        </p:sp>
        <p:sp>
          <p:nvSpPr>
            <p:cNvPr id="141350" name="Line 43"/>
            <p:cNvSpPr>
              <a:spLocks noChangeShapeType="1"/>
            </p:cNvSpPr>
            <p:nvPr/>
          </p:nvSpPr>
          <p:spPr bwMode="auto">
            <a:xfrm>
              <a:off x="1746" y="1933"/>
              <a:ext cx="544" cy="0"/>
            </a:xfrm>
            <a:prstGeom prst="line">
              <a:avLst/>
            </a:prstGeom>
            <a:noFill/>
            <a:ln w="9525">
              <a:solidFill>
                <a:srgbClr val="800000"/>
              </a:solidFill>
              <a:round/>
              <a:headEnd/>
              <a:tailEnd type="triangle" w="med" len="med"/>
            </a:ln>
          </p:spPr>
          <p:txBody>
            <a:bodyPr/>
            <a:lstStyle/>
            <a:p>
              <a:endParaRPr lang="en-SG"/>
            </a:p>
          </p:txBody>
        </p:sp>
        <p:sp>
          <p:nvSpPr>
            <p:cNvPr id="141351" name="Line 44"/>
            <p:cNvSpPr>
              <a:spLocks noChangeShapeType="1"/>
            </p:cNvSpPr>
            <p:nvPr/>
          </p:nvSpPr>
          <p:spPr bwMode="auto">
            <a:xfrm>
              <a:off x="521" y="2478"/>
              <a:ext cx="182" cy="0"/>
            </a:xfrm>
            <a:prstGeom prst="line">
              <a:avLst/>
            </a:prstGeom>
            <a:noFill/>
            <a:ln w="9525">
              <a:solidFill>
                <a:srgbClr val="800000"/>
              </a:solidFill>
              <a:round/>
              <a:headEnd/>
              <a:tailEnd type="triangle" w="med" len="med"/>
            </a:ln>
          </p:spPr>
          <p:txBody>
            <a:bodyPr/>
            <a:lstStyle/>
            <a:p>
              <a:endParaRPr lang="en-SG"/>
            </a:p>
          </p:txBody>
        </p:sp>
        <p:sp>
          <p:nvSpPr>
            <p:cNvPr id="141352" name="Text Box 45"/>
            <p:cNvSpPr txBox="1">
              <a:spLocks noChangeArrowheads="1"/>
            </p:cNvSpPr>
            <p:nvPr/>
          </p:nvSpPr>
          <p:spPr bwMode="auto">
            <a:xfrm>
              <a:off x="975" y="1933"/>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1</a:t>
              </a:r>
            </a:p>
          </p:txBody>
        </p:sp>
        <p:sp>
          <p:nvSpPr>
            <p:cNvPr id="141353" name="Text Box 46"/>
            <p:cNvSpPr txBox="1">
              <a:spLocks noChangeArrowheads="1"/>
            </p:cNvSpPr>
            <p:nvPr/>
          </p:nvSpPr>
          <p:spPr bwMode="auto">
            <a:xfrm>
              <a:off x="975" y="2795"/>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4</a:t>
              </a:r>
            </a:p>
          </p:txBody>
        </p:sp>
        <p:sp>
          <p:nvSpPr>
            <p:cNvPr id="141354" name="Text Box 47"/>
            <p:cNvSpPr txBox="1">
              <a:spLocks noChangeArrowheads="1"/>
            </p:cNvSpPr>
            <p:nvPr/>
          </p:nvSpPr>
          <p:spPr bwMode="auto">
            <a:xfrm>
              <a:off x="1928" y="1706"/>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6</a:t>
              </a:r>
            </a:p>
          </p:txBody>
        </p:sp>
        <p:sp>
          <p:nvSpPr>
            <p:cNvPr id="141355" name="Text Box 48"/>
            <p:cNvSpPr txBox="1">
              <a:spLocks noChangeArrowheads="1"/>
            </p:cNvSpPr>
            <p:nvPr/>
          </p:nvSpPr>
          <p:spPr bwMode="auto">
            <a:xfrm>
              <a:off x="1565" y="2342"/>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41356" name="Text Box 49"/>
            <p:cNvSpPr txBox="1">
              <a:spLocks noChangeArrowheads="1"/>
            </p:cNvSpPr>
            <p:nvPr/>
          </p:nvSpPr>
          <p:spPr bwMode="auto">
            <a:xfrm>
              <a:off x="1928" y="3021"/>
              <a:ext cx="226"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41357" name="Text Box 50"/>
            <p:cNvSpPr txBox="1">
              <a:spLocks noChangeArrowheads="1"/>
            </p:cNvSpPr>
            <p:nvPr/>
          </p:nvSpPr>
          <p:spPr bwMode="auto">
            <a:xfrm>
              <a:off x="2109" y="2337"/>
              <a:ext cx="227" cy="290"/>
            </a:xfrm>
            <a:prstGeom prst="rect">
              <a:avLst/>
            </a:prstGeom>
            <a:noFill/>
            <a:ln w="9525">
              <a:noFill/>
              <a:miter lim="800000"/>
              <a:headEnd/>
              <a:tailEnd/>
            </a:ln>
          </p:spPr>
          <p:txBody>
            <a:bodyPr>
              <a:spAutoFit/>
            </a:bodyPr>
            <a:lstStyle/>
            <a:p>
              <a:pPr>
                <a:spcBef>
                  <a:spcPct val="50000"/>
                </a:spcBef>
              </a:pPr>
              <a:r>
                <a:rPr lang="en-US" b="1">
                  <a:solidFill>
                    <a:srgbClr val="800000"/>
                  </a:solidFill>
                </a:rPr>
                <a:t>8</a:t>
              </a:r>
            </a:p>
          </p:txBody>
        </p:sp>
        <p:sp>
          <p:nvSpPr>
            <p:cNvPr id="141358" name="Text Box 51"/>
            <p:cNvSpPr txBox="1">
              <a:spLocks noChangeArrowheads="1"/>
            </p:cNvSpPr>
            <p:nvPr/>
          </p:nvSpPr>
          <p:spPr bwMode="auto">
            <a:xfrm>
              <a:off x="2518" y="2337"/>
              <a:ext cx="226" cy="290"/>
            </a:xfrm>
            <a:prstGeom prst="rect">
              <a:avLst/>
            </a:prstGeom>
            <a:noFill/>
            <a:ln w="9525">
              <a:noFill/>
              <a:miter lim="800000"/>
              <a:headEnd/>
              <a:tailEnd/>
            </a:ln>
          </p:spPr>
          <p:txBody>
            <a:bodyPr>
              <a:spAutoFit/>
            </a:bodyPr>
            <a:lstStyle/>
            <a:p>
              <a:pPr>
                <a:spcBef>
                  <a:spcPct val="50000"/>
                </a:spcBef>
              </a:pPr>
              <a:r>
                <a:rPr lang="en-US" b="1">
                  <a:solidFill>
                    <a:srgbClr val="800000"/>
                  </a:solidFill>
                </a:rPr>
                <a:t>2</a:t>
              </a:r>
            </a:p>
          </p:txBody>
        </p:sp>
        <p:sp>
          <p:nvSpPr>
            <p:cNvPr id="141359" name="Text Box 52"/>
            <p:cNvSpPr txBox="1">
              <a:spLocks noChangeArrowheads="1"/>
            </p:cNvSpPr>
            <p:nvPr/>
          </p:nvSpPr>
          <p:spPr bwMode="auto">
            <a:xfrm>
              <a:off x="2834" y="1979"/>
              <a:ext cx="228" cy="291"/>
            </a:xfrm>
            <a:prstGeom prst="rect">
              <a:avLst/>
            </a:prstGeom>
            <a:noFill/>
            <a:ln w="9525">
              <a:noFill/>
              <a:miter lim="800000"/>
              <a:headEnd/>
              <a:tailEnd/>
            </a:ln>
          </p:spPr>
          <p:txBody>
            <a:bodyPr>
              <a:spAutoFit/>
            </a:bodyPr>
            <a:lstStyle/>
            <a:p>
              <a:pPr>
                <a:spcBef>
                  <a:spcPct val="50000"/>
                </a:spcBef>
              </a:pPr>
              <a:r>
                <a:rPr lang="en-US" b="1">
                  <a:solidFill>
                    <a:srgbClr val="800000"/>
                  </a:solidFill>
                </a:rPr>
                <a:t>5</a:t>
              </a:r>
            </a:p>
          </p:txBody>
        </p:sp>
        <p:sp>
          <p:nvSpPr>
            <p:cNvPr id="141360" name="Text Box 53"/>
            <p:cNvSpPr txBox="1">
              <a:spLocks noChangeArrowheads="1"/>
            </p:cNvSpPr>
            <p:nvPr/>
          </p:nvSpPr>
          <p:spPr bwMode="auto">
            <a:xfrm>
              <a:off x="2835" y="2700"/>
              <a:ext cx="227" cy="291"/>
            </a:xfrm>
            <a:prstGeom prst="rect">
              <a:avLst/>
            </a:prstGeom>
            <a:noFill/>
            <a:ln w="9525">
              <a:noFill/>
              <a:miter lim="800000"/>
              <a:headEnd/>
              <a:tailEnd/>
            </a:ln>
          </p:spPr>
          <p:txBody>
            <a:bodyPr>
              <a:spAutoFit/>
            </a:bodyPr>
            <a:lstStyle/>
            <a:p>
              <a:pPr>
                <a:spcBef>
                  <a:spcPct val="50000"/>
                </a:spcBef>
              </a:pPr>
              <a:r>
                <a:rPr lang="en-US" b="1">
                  <a:solidFill>
                    <a:srgbClr val="800000"/>
                  </a:solidFill>
                </a:rPr>
                <a:t>3</a:t>
              </a:r>
            </a:p>
          </p:txBody>
        </p:sp>
      </p:grpSp>
      <p:sp>
        <p:nvSpPr>
          <p:cNvPr id="141315" name="Text Box 57"/>
          <p:cNvSpPr txBox="1">
            <a:spLocks noChangeArrowheads="1"/>
          </p:cNvSpPr>
          <p:nvPr/>
        </p:nvSpPr>
        <p:spPr bwMode="auto">
          <a:xfrm>
            <a:off x="539750" y="4941888"/>
            <a:ext cx="2044700" cy="366712"/>
          </a:xfrm>
          <a:prstGeom prst="rect">
            <a:avLst/>
          </a:prstGeom>
          <a:noFill/>
          <a:ln w="9525">
            <a:noFill/>
            <a:miter lim="800000"/>
            <a:headEnd/>
            <a:tailEnd/>
          </a:ln>
        </p:spPr>
        <p:txBody>
          <a:bodyPr wrap="none">
            <a:spAutoFit/>
          </a:bodyPr>
          <a:lstStyle/>
          <a:p>
            <a:r>
              <a:rPr lang="en-US" b="1">
                <a:solidFill>
                  <a:srgbClr val="800000"/>
                </a:solidFill>
              </a:rPr>
              <a:t>S = { </a:t>
            </a:r>
            <a:r>
              <a:rPr lang="en-US" b="1">
                <a:solidFill>
                  <a:srgbClr val="FF0000"/>
                </a:solidFill>
              </a:rPr>
              <a:t>0, 5, 1, 2, 4</a:t>
            </a:r>
            <a:r>
              <a:rPr lang="en-US" b="1">
                <a:solidFill>
                  <a:srgbClr val="800000"/>
                </a:solidFill>
              </a:rPr>
              <a:t> }</a:t>
            </a:r>
          </a:p>
        </p:txBody>
      </p:sp>
      <p:sp>
        <p:nvSpPr>
          <p:cNvPr id="141316" name="Text Box 58"/>
          <p:cNvSpPr txBox="1">
            <a:spLocks noChangeArrowheads="1"/>
          </p:cNvSpPr>
          <p:nvPr/>
        </p:nvSpPr>
        <p:spPr bwMode="auto">
          <a:xfrm>
            <a:off x="558800" y="5419725"/>
            <a:ext cx="850900" cy="366713"/>
          </a:xfrm>
          <a:prstGeom prst="rect">
            <a:avLst/>
          </a:prstGeom>
          <a:noFill/>
          <a:ln w="9525">
            <a:noFill/>
            <a:miter lim="800000"/>
            <a:headEnd/>
            <a:tailEnd/>
          </a:ln>
        </p:spPr>
        <p:txBody>
          <a:bodyPr wrap="none">
            <a:spAutoFit/>
          </a:bodyPr>
          <a:lstStyle/>
          <a:p>
            <a:r>
              <a:rPr lang="en-US" b="1">
                <a:solidFill>
                  <a:srgbClr val="800000"/>
                </a:solidFill>
              </a:rPr>
              <a:t>C = { }</a:t>
            </a:r>
          </a:p>
        </p:txBody>
      </p:sp>
      <p:sp>
        <p:nvSpPr>
          <p:cNvPr id="141317" name="Text Box 59"/>
          <p:cNvSpPr txBox="1">
            <a:spLocks noChangeArrowheads="1"/>
          </p:cNvSpPr>
          <p:nvPr/>
        </p:nvSpPr>
        <p:spPr bwMode="auto">
          <a:xfrm>
            <a:off x="558800" y="5851525"/>
            <a:ext cx="2159000" cy="366713"/>
          </a:xfrm>
          <a:prstGeom prst="rect">
            <a:avLst/>
          </a:prstGeom>
          <a:noFill/>
          <a:ln w="9525">
            <a:noFill/>
            <a:miter lim="800000"/>
            <a:headEnd/>
            <a:tailEnd/>
          </a:ln>
        </p:spPr>
        <p:txBody>
          <a:bodyPr wrap="none">
            <a:spAutoFit/>
          </a:bodyPr>
          <a:lstStyle/>
          <a:p>
            <a:r>
              <a:rPr lang="en-US" b="1">
                <a:solidFill>
                  <a:srgbClr val="800000"/>
                </a:solidFill>
              </a:rPr>
              <a:t>D = [ </a:t>
            </a:r>
            <a:r>
              <a:rPr lang="en-US" b="1">
                <a:solidFill>
                  <a:srgbClr val="FF0000"/>
                </a:solidFill>
              </a:rPr>
              <a:t>3</a:t>
            </a:r>
            <a:r>
              <a:rPr lang="en-US" b="1">
                <a:solidFill>
                  <a:srgbClr val="800000"/>
                </a:solidFill>
              </a:rPr>
              <a:t>, </a:t>
            </a:r>
            <a:r>
              <a:rPr lang="en-US" b="1">
                <a:solidFill>
                  <a:srgbClr val="FF0000"/>
                </a:solidFill>
              </a:rPr>
              <a:t>8</a:t>
            </a:r>
            <a:r>
              <a:rPr lang="en-US" b="1">
                <a:solidFill>
                  <a:srgbClr val="800000"/>
                </a:solidFill>
              </a:rPr>
              <a:t>, </a:t>
            </a:r>
            <a:r>
              <a:rPr lang="en-US" b="1">
                <a:solidFill>
                  <a:srgbClr val="FF0000"/>
                </a:solidFill>
              </a:rPr>
              <a:t>11</a:t>
            </a:r>
            <a:r>
              <a:rPr lang="en-US" b="1">
                <a:solidFill>
                  <a:srgbClr val="800000"/>
                </a:solidFill>
              </a:rPr>
              <a:t>, </a:t>
            </a:r>
            <a:r>
              <a:rPr lang="en-US" b="1">
                <a:solidFill>
                  <a:srgbClr val="FF0000"/>
                </a:solidFill>
              </a:rPr>
              <a:t>7</a:t>
            </a:r>
            <a:r>
              <a:rPr lang="en-US" b="1">
                <a:solidFill>
                  <a:srgbClr val="800000"/>
                </a:solidFill>
              </a:rPr>
              <a:t>, </a:t>
            </a:r>
            <a:r>
              <a:rPr lang="en-US" b="1">
                <a:solidFill>
                  <a:srgbClr val="FF0000"/>
                </a:solidFill>
              </a:rPr>
              <a:t>1</a:t>
            </a:r>
            <a:r>
              <a:rPr lang="en-US" b="1">
                <a:solidFill>
                  <a:srgbClr val="800000"/>
                </a:solidFill>
              </a:rPr>
              <a:t> ]</a:t>
            </a:r>
          </a:p>
        </p:txBody>
      </p:sp>
      <p:grpSp>
        <p:nvGrpSpPr>
          <p:cNvPr id="141318" name="Group 58"/>
          <p:cNvGrpSpPr>
            <a:grpSpLocks/>
          </p:cNvGrpSpPr>
          <p:nvPr/>
        </p:nvGrpSpPr>
        <p:grpSpPr bwMode="auto">
          <a:xfrm>
            <a:off x="539750" y="2492375"/>
            <a:ext cx="4537075" cy="2455863"/>
            <a:chOff x="340" y="1570"/>
            <a:chExt cx="2858" cy="1547"/>
          </a:xfrm>
        </p:grpSpPr>
        <p:sp>
          <p:nvSpPr>
            <p:cNvPr id="141319" name="Oval 54"/>
            <p:cNvSpPr>
              <a:spLocks noChangeArrowheads="1"/>
            </p:cNvSpPr>
            <p:nvPr/>
          </p:nvSpPr>
          <p:spPr bwMode="auto">
            <a:xfrm>
              <a:off x="521" y="2160"/>
              <a:ext cx="363" cy="363"/>
            </a:xfrm>
            <a:prstGeom prst="ellipse">
              <a:avLst/>
            </a:prstGeom>
            <a:solidFill>
              <a:srgbClr val="FF0000"/>
            </a:solidFill>
            <a:ln w="9525">
              <a:solidFill>
                <a:schemeClr val="tx1"/>
              </a:solidFill>
              <a:round/>
              <a:headEnd/>
              <a:tailEnd/>
            </a:ln>
          </p:spPr>
          <p:txBody>
            <a:bodyPr wrap="none" anchor="ctr"/>
            <a:lstStyle/>
            <a:p>
              <a:pPr algn="ctr"/>
              <a:r>
                <a:rPr lang="en-US" b="1"/>
                <a:t>0</a:t>
              </a:r>
            </a:p>
          </p:txBody>
        </p:sp>
        <p:sp>
          <p:nvSpPr>
            <p:cNvPr id="141320" name="Oval 55"/>
            <p:cNvSpPr>
              <a:spLocks noChangeArrowheads="1"/>
            </p:cNvSpPr>
            <p:nvPr/>
          </p:nvSpPr>
          <p:spPr bwMode="auto">
            <a:xfrm>
              <a:off x="1201" y="2704"/>
              <a:ext cx="363" cy="363"/>
            </a:xfrm>
            <a:prstGeom prst="ellipse">
              <a:avLst/>
            </a:prstGeom>
            <a:solidFill>
              <a:srgbClr val="FF0000"/>
            </a:solidFill>
            <a:ln w="9525">
              <a:solidFill>
                <a:schemeClr val="tx1"/>
              </a:solidFill>
              <a:round/>
              <a:headEnd/>
              <a:tailEnd/>
            </a:ln>
          </p:spPr>
          <p:txBody>
            <a:bodyPr wrap="none" anchor="ctr"/>
            <a:lstStyle/>
            <a:p>
              <a:pPr algn="ctr"/>
              <a:r>
                <a:rPr lang="en-US" b="1"/>
                <a:t>1</a:t>
              </a:r>
            </a:p>
          </p:txBody>
        </p:sp>
        <p:sp>
          <p:nvSpPr>
            <p:cNvPr id="141321" name="Oval 56"/>
            <p:cNvSpPr>
              <a:spLocks noChangeArrowheads="1"/>
            </p:cNvSpPr>
            <p:nvPr/>
          </p:nvSpPr>
          <p:spPr bwMode="auto">
            <a:xfrm>
              <a:off x="1201" y="1616"/>
              <a:ext cx="363" cy="363"/>
            </a:xfrm>
            <a:prstGeom prst="ellipse">
              <a:avLst/>
            </a:prstGeom>
            <a:solidFill>
              <a:srgbClr val="FF0000"/>
            </a:solidFill>
            <a:ln w="9525">
              <a:solidFill>
                <a:schemeClr val="tx1"/>
              </a:solidFill>
              <a:round/>
              <a:headEnd/>
              <a:tailEnd/>
            </a:ln>
          </p:spPr>
          <p:txBody>
            <a:bodyPr wrap="none" anchor="ctr"/>
            <a:lstStyle/>
            <a:p>
              <a:pPr algn="ctr"/>
              <a:r>
                <a:rPr lang="en-US" b="1"/>
                <a:t>5</a:t>
              </a:r>
            </a:p>
          </p:txBody>
        </p:sp>
        <p:sp>
          <p:nvSpPr>
            <p:cNvPr id="141322" name="Oval 57"/>
            <p:cNvSpPr>
              <a:spLocks noChangeArrowheads="1"/>
            </p:cNvSpPr>
            <p:nvPr/>
          </p:nvSpPr>
          <p:spPr bwMode="auto">
            <a:xfrm>
              <a:off x="2109" y="2704"/>
              <a:ext cx="363" cy="363"/>
            </a:xfrm>
            <a:prstGeom prst="ellipse">
              <a:avLst/>
            </a:prstGeom>
            <a:solidFill>
              <a:srgbClr val="FF0000"/>
            </a:solidFill>
            <a:ln w="9525">
              <a:solidFill>
                <a:schemeClr val="tx1"/>
              </a:solidFill>
              <a:round/>
              <a:headEnd/>
              <a:tailEnd/>
            </a:ln>
          </p:spPr>
          <p:txBody>
            <a:bodyPr wrap="none" anchor="ctr"/>
            <a:lstStyle/>
            <a:p>
              <a:pPr algn="ctr"/>
              <a:r>
                <a:rPr lang="en-US" b="1"/>
                <a:t>2</a:t>
              </a:r>
            </a:p>
          </p:txBody>
        </p:sp>
        <p:sp>
          <p:nvSpPr>
            <p:cNvPr id="141323" name="Oval 58"/>
            <p:cNvSpPr>
              <a:spLocks noChangeArrowheads="1"/>
            </p:cNvSpPr>
            <p:nvPr/>
          </p:nvSpPr>
          <p:spPr bwMode="auto">
            <a:xfrm>
              <a:off x="2835" y="2115"/>
              <a:ext cx="363" cy="363"/>
            </a:xfrm>
            <a:prstGeom prst="ellipse">
              <a:avLst/>
            </a:prstGeom>
            <a:solidFill>
              <a:srgbClr val="FF0000"/>
            </a:solidFill>
            <a:ln w="9525">
              <a:solidFill>
                <a:schemeClr val="tx1"/>
              </a:solidFill>
              <a:round/>
              <a:headEnd/>
              <a:tailEnd/>
            </a:ln>
          </p:spPr>
          <p:txBody>
            <a:bodyPr wrap="none" anchor="ctr"/>
            <a:lstStyle/>
            <a:p>
              <a:pPr algn="ctr"/>
              <a:r>
                <a:rPr lang="en-US" b="1"/>
                <a:t>3</a:t>
              </a:r>
            </a:p>
          </p:txBody>
        </p:sp>
        <p:sp>
          <p:nvSpPr>
            <p:cNvPr id="141324" name="Oval 59"/>
            <p:cNvSpPr>
              <a:spLocks noChangeArrowheads="1"/>
            </p:cNvSpPr>
            <p:nvPr/>
          </p:nvSpPr>
          <p:spPr bwMode="auto">
            <a:xfrm>
              <a:off x="2109" y="1616"/>
              <a:ext cx="363" cy="363"/>
            </a:xfrm>
            <a:prstGeom prst="ellipse">
              <a:avLst/>
            </a:prstGeom>
            <a:solidFill>
              <a:srgbClr val="FF0000"/>
            </a:solidFill>
            <a:ln w="9525">
              <a:solidFill>
                <a:schemeClr val="tx1"/>
              </a:solidFill>
              <a:round/>
              <a:headEnd/>
              <a:tailEnd/>
            </a:ln>
          </p:spPr>
          <p:txBody>
            <a:bodyPr wrap="none" anchor="ctr"/>
            <a:lstStyle/>
            <a:p>
              <a:pPr algn="ctr"/>
              <a:r>
                <a:rPr lang="en-US" b="1"/>
                <a:t>4</a:t>
              </a:r>
            </a:p>
          </p:txBody>
        </p:sp>
        <p:sp>
          <p:nvSpPr>
            <p:cNvPr id="141325" name="Line 60"/>
            <p:cNvSpPr>
              <a:spLocks noChangeShapeType="1"/>
            </p:cNvSpPr>
            <p:nvPr/>
          </p:nvSpPr>
          <p:spPr bwMode="auto">
            <a:xfrm flipV="1">
              <a:off x="749" y="1843"/>
              <a:ext cx="453" cy="317"/>
            </a:xfrm>
            <a:prstGeom prst="line">
              <a:avLst/>
            </a:prstGeom>
            <a:noFill/>
            <a:ln w="28575">
              <a:solidFill>
                <a:srgbClr val="FF0000"/>
              </a:solidFill>
              <a:round/>
              <a:headEnd/>
              <a:tailEnd type="triangle" w="med" len="med"/>
            </a:ln>
          </p:spPr>
          <p:txBody>
            <a:bodyPr/>
            <a:lstStyle/>
            <a:p>
              <a:endParaRPr lang="en-SG"/>
            </a:p>
          </p:txBody>
        </p:sp>
        <p:sp>
          <p:nvSpPr>
            <p:cNvPr id="141326" name="Line 61"/>
            <p:cNvSpPr>
              <a:spLocks noChangeShapeType="1"/>
            </p:cNvSpPr>
            <p:nvPr/>
          </p:nvSpPr>
          <p:spPr bwMode="auto">
            <a:xfrm>
              <a:off x="1384" y="1979"/>
              <a:ext cx="0" cy="725"/>
            </a:xfrm>
            <a:prstGeom prst="line">
              <a:avLst/>
            </a:prstGeom>
            <a:noFill/>
            <a:ln w="28575">
              <a:solidFill>
                <a:srgbClr val="FF0000"/>
              </a:solidFill>
              <a:round/>
              <a:headEnd/>
              <a:tailEnd type="triangle" w="med" len="med"/>
            </a:ln>
          </p:spPr>
          <p:txBody>
            <a:bodyPr/>
            <a:lstStyle/>
            <a:p>
              <a:endParaRPr lang="en-SG"/>
            </a:p>
          </p:txBody>
        </p:sp>
        <p:sp>
          <p:nvSpPr>
            <p:cNvPr id="141327" name="Line 62"/>
            <p:cNvSpPr>
              <a:spLocks noChangeShapeType="1"/>
            </p:cNvSpPr>
            <p:nvPr/>
          </p:nvSpPr>
          <p:spPr bwMode="auto">
            <a:xfrm>
              <a:off x="1565" y="2886"/>
              <a:ext cx="544" cy="0"/>
            </a:xfrm>
            <a:prstGeom prst="line">
              <a:avLst/>
            </a:prstGeom>
            <a:noFill/>
            <a:ln w="28575">
              <a:solidFill>
                <a:srgbClr val="FF0000"/>
              </a:solidFill>
              <a:round/>
              <a:headEnd/>
              <a:tailEnd type="triangle" w="med" len="med"/>
            </a:ln>
          </p:spPr>
          <p:txBody>
            <a:bodyPr/>
            <a:lstStyle/>
            <a:p>
              <a:endParaRPr lang="en-SG"/>
            </a:p>
          </p:txBody>
        </p:sp>
        <p:sp>
          <p:nvSpPr>
            <p:cNvPr id="141328" name="Line 64"/>
            <p:cNvSpPr>
              <a:spLocks noChangeShapeType="1"/>
            </p:cNvSpPr>
            <p:nvPr/>
          </p:nvSpPr>
          <p:spPr bwMode="auto">
            <a:xfrm>
              <a:off x="340" y="2342"/>
              <a:ext cx="182" cy="0"/>
            </a:xfrm>
            <a:prstGeom prst="line">
              <a:avLst/>
            </a:prstGeom>
            <a:noFill/>
            <a:ln w="28575">
              <a:solidFill>
                <a:srgbClr val="FF0000"/>
              </a:solidFill>
              <a:round/>
              <a:headEnd/>
              <a:tailEnd type="triangle" w="med" len="med"/>
            </a:ln>
          </p:spPr>
          <p:txBody>
            <a:bodyPr/>
            <a:lstStyle/>
            <a:p>
              <a:endParaRPr lang="en-SG"/>
            </a:p>
          </p:txBody>
        </p:sp>
        <p:sp>
          <p:nvSpPr>
            <p:cNvPr id="141329" name="Text Box 65"/>
            <p:cNvSpPr txBox="1">
              <a:spLocks noChangeArrowheads="1"/>
            </p:cNvSpPr>
            <p:nvPr/>
          </p:nvSpPr>
          <p:spPr bwMode="auto">
            <a:xfrm>
              <a:off x="794" y="1797"/>
              <a:ext cx="227" cy="231"/>
            </a:xfrm>
            <a:prstGeom prst="rect">
              <a:avLst/>
            </a:prstGeom>
            <a:noFill/>
            <a:ln w="9525">
              <a:noFill/>
              <a:miter lim="800000"/>
              <a:headEnd/>
              <a:tailEnd/>
            </a:ln>
          </p:spPr>
          <p:txBody>
            <a:bodyPr>
              <a:spAutoFit/>
            </a:bodyPr>
            <a:lstStyle/>
            <a:p>
              <a:pPr>
                <a:spcBef>
                  <a:spcPct val="50000"/>
                </a:spcBef>
              </a:pPr>
              <a:r>
                <a:rPr lang="en-US" b="1">
                  <a:solidFill>
                    <a:srgbClr val="FF0000"/>
                  </a:solidFill>
                </a:rPr>
                <a:t>1</a:t>
              </a:r>
            </a:p>
          </p:txBody>
        </p:sp>
        <p:sp>
          <p:nvSpPr>
            <p:cNvPr id="141330" name="Text Box 66"/>
            <p:cNvSpPr txBox="1">
              <a:spLocks noChangeArrowheads="1"/>
            </p:cNvSpPr>
            <p:nvPr/>
          </p:nvSpPr>
          <p:spPr bwMode="auto">
            <a:xfrm>
              <a:off x="1384" y="2205"/>
              <a:ext cx="227" cy="231"/>
            </a:xfrm>
            <a:prstGeom prst="rect">
              <a:avLst/>
            </a:prstGeom>
            <a:noFill/>
            <a:ln w="9525">
              <a:noFill/>
              <a:miter lim="800000"/>
              <a:headEnd/>
              <a:tailEnd/>
            </a:ln>
          </p:spPr>
          <p:txBody>
            <a:bodyPr>
              <a:spAutoFit/>
            </a:bodyPr>
            <a:lstStyle/>
            <a:p>
              <a:pPr>
                <a:spcBef>
                  <a:spcPct val="50000"/>
                </a:spcBef>
              </a:pPr>
              <a:r>
                <a:rPr lang="en-US" b="1">
                  <a:solidFill>
                    <a:srgbClr val="FF0000"/>
                  </a:solidFill>
                </a:rPr>
                <a:t>2</a:t>
              </a:r>
            </a:p>
          </p:txBody>
        </p:sp>
        <p:sp>
          <p:nvSpPr>
            <p:cNvPr id="141331" name="Text Box 67"/>
            <p:cNvSpPr txBox="1">
              <a:spLocks noChangeArrowheads="1"/>
            </p:cNvSpPr>
            <p:nvPr/>
          </p:nvSpPr>
          <p:spPr bwMode="auto">
            <a:xfrm>
              <a:off x="1746" y="2886"/>
              <a:ext cx="227" cy="231"/>
            </a:xfrm>
            <a:prstGeom prst="rect">
              <a:avLst/>
            </a:prstGeom>
            <a:noFill/>
            <a:ln w="9525">
              <a:noFill/>
              <a:miter lim="800000"/>
              <a:headEnd/>
              <a:tailEnd/>
            </a:ln>
          </p:spPr>
          <p:txBody>
            <a:bodyPr>
              <a:spAutoFit/>
            </a:bodyPr>
            <a:lstStyle/>
            <a:p>
              <a:pPr>
                <a:spcBef>
                  <a:spcPct val="50000"/>
                </a:spcBef>
              </a:pPr>
              <a:r>
                <a:rPr lang="en-US" b="1">
                  <a:solidFill>
                    <a:srgbClr val="FF0000"/>
                  </a:solidFill>
                </a:rPr>
                <a:t>5</a:t>
              </a:r>
            </a:p>
          </p:txBody>
        </p:sp>
        <p:sp>
          <p:nvSpPr>
            <p:cNvPr id="141332" name="Line 46"/>
            <p:cNvSpPr>
              <a:spLocks noChangeShapeType="1"/>
            </p:cNvSpPr>
            <p:nvPr/>
          </p:nvSpPr>
          <p:spPr bwMode="auto">
            <a:xfrm>
              <a:off x="1565" y="1797"/>
              <a:ext cx="544" cy="0"/>
            </a:xfrm>
            <a:prstGeom prst="line">
              <a:avLst/>
            </a:prstGeom>
            <a:noFill/>
            <a:ln w="28575">
              <a:solidFill>
                <a:srgbClr val="FF0000"/>
              </a:solidFill>
              <a:round/>
              <a:headEnd/>
              <a:tailEnd type="triangle" w="med" len="med"/>
            </a:ln>
          </p:spPr>
          <p:txBody>
            <a:bodyPr/>
            <a:lstStyle/>
            <a:p>
              <a:endParaRPr lang="en-SG"/>
            </a:p>
          </p:txBody>
        </p:sp>
        <p:sp>
          <p:nvSpPr>
            <p:cNvPr id="141333" name="Text Box 21"/>
            <p:cNvSpPr txBox="1">
              <a:spLocks noChangeArrowheads="1"/>
            </p:cNvSpPr>
            <p:nvPr/>
          </p:nvSpPr>
          <p:spPr bwMode="auto">
            <a:xfrm>
              <a:off x="1746" y="1570"/>
              <a:ext cx="227" cy="231"/>
            </a:xfrm>
            <a:prstGeom prst="rect">
              <a:avLst/>
            </a:prstGeom>
            <a:noFill/>
            <a:ln w="9525">
              <a:noFill/>
              <a:miter lim="800000"/>
              <a:headEnd/>
              <a:tailEnd/>
            </a:ln>
          </p:spPr>
          <p:txBody>
            <a:bodyPr>
              <a:spAutoFit/>
            </a:bodyPr>
            <a:lstStyle/>
            <a:p>
              <a:pPr>
                <a:spcBef>
                  <a:spcPct val="50000"/>
                </a:spcBef>
              </a:pPr>
              <a:r>
                <a:rPr lang="en-US" b="1">
                  <a:solidFill>
                    <a:srgbClr val="FF0000"/>
                  </a:solidFill>
                </a:rPr>
                <a:t>6</a:t>
              </a:r>
            </a:p>
          </p:txBody>
        </p:sp>
        <p:sp>
          <p:nvSpPr>
            <p:cNvPr id="141334" name="Line 14"/>
            <p:cNvSpPr>
              <a:spLocks noChangeShapeType="1"/>
            </p:cNvSpPr>
            <p:nvPr/>
          </p:nvSpPr>
          <p:spPr bwMode="auto">
            <a:xfrm flipV="1">
              <a:off x="2427" y="2432"/>
              <a:ext cx="453" cy="363"/>
            </a:xfrm>
            <a:prstGeom prst="line">
              <a:avLst/>
            </a:prstGeom>
            <a:noFill/>
            <a:ln w="28575">
              <a:solidFill>
                <a:srgbClr val="FF0000"/>
              </a:solidFill>
              <a:round/>
              <a:headEnd/>
              <a:tailEnd type="triangle" w="med" len="med"/>
            </a:ln>
          </p:spPr>
          <p:txBody>
            <a:bodyPr/>
            <a:lstStyle/>
            <a:p>
              <a:endParaRPr lang="en-SG"/>
            </a:p>
          </p:txBody>
        </p:sp>
        <p:sp>
          <p:nvSpPr>
            <p:cNvPr id="141335" name="Text Box 27"/>
            <p:cNvSpPr txBox="1">
              <a:spLocks noChangeArrowheads="1"/>
            </p:cNvSpPr>
            <p:nvPr/>
          </p:nvSpPr>
          <p:spPr bwMode="auto">
            <a:xfrm>
              <a:off x="2654" y="2564"/>
              <a:ext cx="227" cy="231"/>
            </a:xfrm>
            <a:prstGeom prst="rect">
              <a:avLst/>
            </a:prstGeom>
            <a:noFill/>
            <a:ln w="9525">
              <a:noFill/>
              <a:miter lim="800000"/>
              <a:headEnd/>
              <a:tailEnd/>
            </a:ln>
          </p:spPr>
          <p:txBody>
            <a:bodyPr>
              <a:spAutoFit/>
            </a:bodyPr>
            <a:lstStyle/>
            <a:p>
              <a:pPr>
                <a:spcBef>
                  <a:spcPct val="50000"/>
                </a:spcBef>
              </a:pPr>
              <a:r>
                <a:rPr lang="en-US" b="1">
                  <a:solidFill>
                    <a:srgbClr val="FF0000"/>
                  </a:solidFill>
                </a:rPr>
                <a:t>3</a:t>
              </a:r>
            </a:p>
          </p:txBody>
        </p:sp>
      </p:grpSp>
      <p:sp>
        <p:nvSpPr>
          <p:cNvPr id="2" name="Date Placeholder 1"/>
          <p:cNvSpPr>
            <a:spLocks noGrp="1"/>
          </p:cNvSpPr>
          <p:nvPr>
            <p:ph type="dt" sz="half" idx="10"/>
          </p:nvPr>
        </p:nvSpPr>
        <p:spPr/>
        <p:txBody>
          <a:bodyPr/>
          <a:lstStyle/>
          <a:p>
            <a:fld id="{5A5AD737-DB96-3E4C-8450-220B3AA03C0C}"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68</a:t>
            </a:fld>
            <a:endParaRPr lang="en-US" dirty="0"/>
          </a:p>
        </p:txBody>
      </p:sp>
    </p:spTree>
    <p:extLst>
      <p:ext uri="{BB962C8B-B14F-4D97-AF65-F5344CB8AC3E}">
        <p14:creationId xmlns:p14="http://schemas.microsoft.com/office/powerpoint/2010/main" val="3252741896"/>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cap="none" dirty="0" smtClean="0">
                <a:solidFill>
                  <a:schemeClr val="bg2">
                    <a:lumMod val="75000"/>
                  </a:schemeClr>
                </a:solidFill>
                <a:latin typeface="Apple Chancery"/>
                <a:cs typeface="Apple Chancery"/>
              </a:rPr>
              <a:t>Knapsack</a:t>
            </a:r>
            <a:endParaRPr lang="en-US" sz="5400" cap="none" dirty="0">
              <a:solidFill>
                <a:schemeClr val="bg2">
                  <a:lumMod val="75000"/>
                </a:schemeClr>
              </a:solidFill>
              <a:latin typeface="Apple Chancery"/>
              <a:cs typeface="Apple Chancery"/>
            </a:endParaRP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4C104C6E-77E5-5E4D-B7B3-7F3323C723E7}" type="datetime2">
              <a:rPr lang="en-US" smtClean="0"/>
              <a:t>Wednesday, August 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69</a:t>
            </a:fld>
            <a:endParaRPr lang="en-US" dirty="0"/>
          </a:p>
        </p:txBody>
      </p:sp>
    </p:spTree>
    <p:extLst>
      <p:ext uri="{BB962C8B-B14F-4D97-AF65-F5344CB8AC3E}">
        <p14:creationId xmlns:p14="http://schemas.microsoft.com/office/powerpoint/2010/main" val="311339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Dijkstra’s Algorithm</a:t>
            </a:r>
          </a:p>
        </p:txBody>
      </p:sp>
      <p:sp>
        <p:nvSpPr>
          <p:cNvPr id="26626" name="Rectangle 3"/>
          <p:cNvSpPr>
            <a:spLocks noGrp="1"/>
          </p:cNvSpPr>
          <p:nvPr>
            <p:ph type="body" idx="1"/>
          </p:nvPr>
        </p:nvSpPr>
        <p:spPr bwMode="auto"/>
        <p:txBody>
          <a:bodyPr wrap="square" lIns="91440" tIns="45720" rIns="91440" bIns="45720" numCol="1" anchor="t" anchorCtr="0" compatLnSpc="1">
            <a:prstTxWarp prst="textNoShape">
              <a:avLst/>
            </a:prstTxWarp>
          </a:bodyPr>
          <a:lstStyle/>
          <a:p>
            <a:pPr eaLnBrk="1" hangingPunct="1">
              <a:buFont typeface="Arial" pitchFamily="34" charset="0"/>
              <a:buNone/>
            </a:pPr>
            <a:r>
              <a:rPr lang="en-US" sz="2400" smtClean="0">
                <a:effectLst/>
                <a:latin typeface="Verdana" pitchFamily="34" charset="0"/>
              </a:rPr>
              <a:t>Implementation:</a:t>
            </a:r>
          </a:p>
          <a:p>
            <a:pPr eaLnBrk="1" hangingPunct="1"/>
            <a:r>
              <a:rPr lang="en-US" sz="2400" smtClean="0">
                <a:effectLst/>
                <a:latin typeface="Verdana" pitchFamily="34" charset="0"/>
              </a:rPr>
              <a:t>Uses two sets of nodes </a:t>
            </a:r>
            <a:r>
              <a:rPr lang="en-US" sz="2400" b="1" i="1" smtClean="0">
                <a:solidFill>
                  <a:srgbClr val="A50021"/>
                </a:solidFill>
                <a:effectLst/>
                <a:latin typeface="Verdana" pitchFamily="34" charset="0"/>
              </a:rPr>
              <a:t>S</a:t>
            </a:r>
            <a:r>
              <a:rPr lang="en-US" sz="2400" smtClean="0">
                <a:effectLst/>
                <a:latin typeface="Verdana" pitchFamily="34" charset="0"/>
              </a:rPr>
              <a:t> and </a:t>
            </a:r>
            <a:r>
              <a:rPr lang="en-US" sz="2400" b="1" i="1" smtClean="0">
                <a:solidFill>
                  <a:srgbClr val="A50021"/>
                </a:solidFill>
                <a:effectLst/>
                <a:latin typeface="Verdana" pitchFamily="34" charset="0"/>
              </a:rPr>
              <a:t>C</a:t>
            </a:r>
          </a:p>
          <a:p>
            <a:pPr eaLnBrk="1" hangingPunct="1"/>
            <a:r>
              <a:rPr lang="en-US" sz="2400" smtClean="0">
                <a:effectLst/>
                <a:latin typeface="Verdana" pitchFamily="34" charset="0"/>
              </a:rPr>
              <a:t>At each iteration</a:t>
            </a:r>
            <a:r>
              <a:rPr lang="en-US" sz="2400" i="1" smtClean="0">
                <a:effectLst/>
                <a:latin typeface="Verdana" pitchFamily="34" charset="0"/>
              </a:rPr>
              <a:t> </a:t>
            </a:r>
            <a:r>
              <a:rPr lang="en-US" sz="2400" b="1" i="1" smtClean="0">
                <a:solidFill>
                  <a:srgbClr val="A50021"/>
                </a:solidFill>
                <a:effectLst/>
                <a:latin typeface="Verdana" pitchFamily="34" charset="0"/>
              </a:rPr>
              <a:t>S</a:t>
            </a:r>
            <a:r>
              <a:rPr lang="en-US" sz="2400" smtClean="0">
                <a:effectLst/>
                <a:latin typeface="Verdana" pitchFamily="34" charset="0"/>
              </a:rPr>
              <a:t> contains the set of nodes that have already been chosen</a:t>
            </a:r>
          </a:p>
          <a:p>
            <a:pPr eaLnBrk="1" hangingPunct="1"/>
            <a:r>
              <a:rPr lang="en-US" sz="2400" smtClean="0">
                <a:effectLst/>
                <a:latin typeface="Verdana" pitchFamily="34" charset="0"/>
              </a:rPr>
              <a:t>At each iteration </a:t>
            </a:r>
            <a:r>
              <a:rPr lang="en-US" sz="2400" b="1" i="1" smtClean="0">
                <a:solidFill>
                  <a:srgbClr val="A50021"/>
                </a:solidFill>
                <a:effectLst/>
                <a:latin typeface="Verdana" pitchFamily="34" charset="0"/>
              </a:rPr>
              <a:t>C</a:t>
            </a:r>
            <a:r>
              <a:rPr lang="en-US" sz="2400" smtClean="0">
                <a:effectLst/>
                <a:latin typeface="Verdana" pitchFamily="34" charset="0"/>
              </a:rPr>
              <a:t> contains the set of nodes that have not yet been chosen</a:t>
            </a:r>
          </a:p>
          <a:p>
            <a:pPr eaLnBrk="1" hangingPunct="1"/>
            <a:r>
              <a:rPr lang="en-US" sz="2400" smtClean="0">
                <a:effectLst/>
                <a:latin typeface="Verdana" pitchFamily="34" charset="0"/>
              </a:rPr>
              <a:t>At each step we move the node which is cheapest to reach from </a:t>
            </a:r>
            <a:r>
              <a:rPr lang="en-US" sz="2400" b="1" i="1" smtClean="0">
                <a:solidFill>
                  <a:srgbClr val="A50021"/>
                </a:solidFill>
                <a:effectLst/>
                <a:latin typeface="Verdana" pitchFamily="34" charset="0"/>
              </a:rPr>
              <a:t>C</a:t>
            </a:r>
            <a:r>
              <a:rPr lang="en-US" sz="2400" smtClean="0">
                <a:effectLst/>
                <a:latin typeface="Verdana" pitchFamily="34" charset="0"/>
              </a:rPr>
              <a:t> to </a:t>
            </a:r>
            <a:r>
              <a:rPr lang="en-US" sz="2400" b="1" i="1" smtClean="0">
                <a:solidFill>
                  <a:srgbClr val="A50021"/>
                </a:solidFill>
                <a:effectLst/>
                <a:latin typeface="Verdana" pitchFamily="34" charset="0"/>
              </a:rPr>
              <a:t>S</a:t>
            </a:r>
          </a:p>
          <a:p>
            <a:pPr eaLnBrk="1" hangingPunct="1"/>
            <a:r>
              <a:rPr lang="en-US" sz="2400" smtClean="0">
                <a:effectLst/>
                <a:latin typeface="Verdana" pitchFamily="34" charset="0"/>
              </a:rPr>
              <a:t>An array</a:t>
            </a:r>
            <a:r>
              <a:rPr lang="en-US" sz="2400" i="1" smtClean="0">
                <a:effectLst/>
                <a:latin typeface="Verdana" pitchFamily="34" charset="0"/>
              </a:rPr>
              <a:t> </a:t>
            </a:r>
            <a:r>
              <a:rPr lang="en-US" sz="2400" b="1" i="1" smtClean="0">
                <a:solidFill>
                  <a:srgbClr val="A50021"/>
                </a:solidFill>
                <a:effectLst/>
                <a:latin typeface="Verdana" pitchFamily="34" charset="0"/>
              </a:rPr>
              <a:t>D</a:t>
            </a:r>
            <a:r>
              <a:rPr lang="en-US" sz="2400" i="1" smtClean="0">
                <a:effectLst/>
                <a:latin typeface="Verdana" pitchFamily="34" charset="0"/>
              </a:rPr>
              <a:t> </a:t>
            </a:r>
            <a:r>
              <a:rPr lang="en-US" sz="2400" smtClean="0">
                <a:effectLst/>
                <a:latin typeface="Verdana" pitchFamily="34" charset="0"/>
              </a:rPr>
              <a:t>contains the shortest path so far from the source to each node</a:t>
            </a:r>
          </a:p>
        </p:txBody>
      </p:sp>
      <p:sp>
        <p:nvSpPr>
          <p:cNvPr id="2" name="Date Placeholder 1"/>
          <p:cNvSpPr>
            <a:spLocks noGrp="1"/>
          </p:cNvSpPr>
          <p:nvPr>
            <p:ph type="dt" sz="half" idx="10"/>
          </p:nvPr>
        </p:nvSpPr>
        <p:spPr/>
        <p:txBody>
          <a:bodyPr/>
          <a:lstStyle/>
          <a:p>
            <a:fld id="{33D66BEB-93D0-0E4F-BF0E-0C30872A5823}"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7</a:t>
            </a:fld>
            <a:endParaRPr lang="en-US" dirty="0"/>
          </a:p>
        </p:txBody>
      </p:sp>
    </p:spTree>
    <p:extLst>
      <p:ext uri="{BB962C8B-B14F-4D97-AF65-F5344CB8AC3E}">
        <p14:creationId xmlns:p14="http://schemas.microsoft.com/office/powerpoint/2010/main" val="1196476737"/>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Knapsack Problem</a:t>
            </a:r>
            <a:endParaRPr lang="en-US" dirty="0"/>
          </a:p>
        </p:txBody>
      </p:sp>
      <p:sp>
        <p:nvSpPr>
          <p:cNvPr id="3" name="Content Placeholder 2"/>
          <p:cNvSpPr>
            <a:spLocks noGrp="1"/>
          </p:cNvSpPr>
          <p:nvPr>
            <p:ph idx="1"/>
          </p:nvPr>
        </p:nvSpPr>
        <p:spPr>
          <a:xfrm>
            <a:off x="457200" y="1600200"/>
            <a:ext cx="8401080" cy="4525963"/>
          </a:xfrm>
        </p:spPr>
        <p:txBody>
          <a:bodyPr/>
          <a:lstStyle/>
          <a:p>
            <a:pPr marL="0" indent="0">
              <a:buNone/>
            </a:pPr>
            <a:r>
              <a:rPr lang="en-US" sz="2400" dirty="0" smtClean="0"/>
              <a:t>Solve the following instance of the knapsack problem for capacity C=30. Use the three strategies (maximum value, minimum weight, and highest value per unit weight) discussed during lecture and indicate which strategy gives the best result. You may break an object into smaller pieces if you wish. </a:t>
            </a:r>
            <a:endParaRPr lang="en-US" sz="2400" dirty="0"/>
          </a:p>
        </p:txBody>
      </p:sp>
      <p:sp>
        <p:nvSpPr>
          <p:cNvPr id="7" name="Date Placeholder 6"/>
          <p:cNvSpPr>
            <a:spLocks noGrp="1"/>
          </p:cNvSpPr>
          <p:nvPr>
            <p:ph type="dt" sz="half" idx="10"/>
          </p:nvPr>
        </p:nvSpPr>
        <p:spPr/>
        <p:txBody>
          <a:bodyPr/>
          <a:lstStyle/>
          <a:p>
            <a:pPr>
              <a:defRPr/>
            </a:pPr>
            <a:fld id="{E88984D9-F27B-9345-97EF-1510C030DB81}" type="datetime2">
              <a:rPr lang="en-US" smtClean="0"/>
              <a:t>Wednesday, August 5, 2015</a:t>
            </a:fld>
            <a:endParaRPr lang="en-SG" dirty="0"/>
          </a:p>
        </p:txBody>
      </p:sp>
      <p:sp>
        <p:nvSpPr>
          <p:cNvPr id="8" name="Slide Number Placeholder 7"/>
          <p:cNvSpPr>
            <a:spLocks noGrp="1"/>
          </p:cNvSpPr>
          <p:nvPr>
            <p:ph type="sldNum" sz="quarter" idx="12"/>
          </p:nvPr>
        </p:nvSpPr>
        <p:spPr/>
        <p:txBody>
          <a:bodyPr/>
          <a:lstStyle/>
          <a:p>
            <a:pPr>
              <a:defRPr/>
            </a:pPr>
            <a:fld id="{4C0E913F-3FB8-4BC3-9F17-26897127F2F5}" type="slidenum">
              <a:rPr lang="en-SG" smtClean="0"/>
              <a:pPr>
                <a:defRPr/>
              </a:pPr>
              <a:t>70</a:t>
            </a:fld>
            <a:endParaRPr lang="en-SG" dirty="0"/>
          </a:p>
        </p:txBody>
      </p:sp>
      <p:sp>
        <p:nvSpPr>
          <p:cNvPr id="9" name="Footer Placeholder 8"/>
          <p:cNvSpPr>
            <a:spLocks noGrp="1"/>
          </p:cNvSpPr>
          <p:nvPr>
            <p:ph type="ftr" sz="quarter" idx="11"/>
          </p:nvPr>
        </p:nvSpPr>
        <p:spPr/>
        <p:txBody>
          <a:bodyPr/>
          <a:lstStyle/>
          <a:p>
            <a:pPr>
              <a:defRPr/>
            </a:pPr>
            <a:r>
              <a:rPr lang="en-SG" smtClean="0"/>
              <a:t>CSCI203 - Algorithms and Data Structures</a:t>
            </a:r>
            <a:endParaRPr lang="en-SG" dirty="0"/>
          </a:p>
        </p:txBody>
      </p:sp>
      <p:graphicFrame>
        <p:nvGraphicFramePr>
          <p:cNvPr id="4" name="Object 3"/>
          <p:cNvGraphicFramePr>
            <a:graphicFrameLocks noChangeAspect="1"/>
          </p:cNvGraphicFramePr>
          <p:nvPr>
            <p:extLst>
              <p:ext uri="{D42A27DB-BD31-4B8C-83A1-F6EECF244321}">
                <p14:modId xmlns:p14="http://schemas.microsoft.com/office/powerpoint/2010/main" val="4284771167"/>
              </p:ext>
            </p:extLst>
          </p:nvPr>
        </p:nvGraphicFramePr>
        <p:xfrm>
          <a:off x="539552" y="4077072"/>
          <a:ext cx="8302013" cy="1872208"/>
        </p:xfrm>
        <a:graphic>
          <a:graphicData uri="http://schemas.openxmlformats.org/presentationml/2006/ole">
            <mc:AlternateContent xmlns:mc="http://schemas.openxmlformats.org/markup-compatibility/2006">
              <mc:Choice xmlns:v="urn:schemas-microsoft-com:vml" Requires="v">
                <p:oleObj spid="_x0000_s46112" name="Document" r:id="rId3" imgW="5575300" imgH="1257300" progId="Word.Document.12">
                  <p:embed/>
                </p:oleObj>
              </mc:Choice>
              <mc:Fallback>
                <p:oleObj name="Document" r:id="rId3" imgW="5575300" imgH="1257300" progId="Word.Document.12">
                  <p:embed/>
                  <p:pic>
                    <p:nvPicPr>
                      <p:cNvPr id="0" name=""/>
                      <p:cNvPicPr/>
                      <p:nvPr/>
                    </p:nvPicPr>
                    <p:blipFill>
                      <a:blip r:embed="rId4"/>
                      <a:stretch>
                        <a:fillRect/>
                      </a:stretch>
                    </p:blipFill>
                    <p:spPr>
                      <a:xfrm>
                        <a:off x="539552" y="4077072"/>
                        <a:ext cx="8302013" cy="1872208"/>
                      </a:xfrm>
                      <a:prstGeom prst="rect">
                        <a:avLst/>
                      </a:prstGeom>
                    </p:spPr>
                  </p:pic>
                </p:oleObj>
              </mc:Fallback>
            </mc:AlternateContent>
          </a:graphicData>
        </a:graphic>
      </p:graphicFrame>
    </p:spTree>
    <p:extLst>
      <p:ext uri="{BB962C8B-B14F-4D97-AF65-F5344CB8AC3E}">
        <p14:creationId xmlns:p14="http://schemas.microsoft.com/office/powerpoint/2010/main" val="945215893"/>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Knapsack </a:t>
            </a:r>
            <a:r>
              <a:rPr lang="en-US" dirty="0" smtClean="0"/>
              <a:t>Problem</a:t>
            </a:r>
            <a:endParaRPr lang="en-US" dirty="0"/>
          </a:p>
        </p:txBody>
      </p:sp>
      <p:sp>
        <p:nvSpPr>
          <p:cNvPr id="4" name="Date Placeholder 3"/>
          <p:cNvSpPr>
            <a:spLocks noGrp="1"/>
          </p:cNvSpPr>
          <p:nvPr>
            <p:ph type="dt" sz="half" idx="10"/>
          </p:nvPr>
        </p:nvSpPr>
        <p:spPr/>
        <p:txBody>
          <a:bodyPr/>
          <a:lstStyle/>
          <a:p>
            <a:pPr>
              <a:defRPr/>
            </a:pPr>
            <a:fld id="{269A403B-8FAF-164D-949E-313EF393E2A9}" type="datetime2">
              <a:rPr lang="en-US" smtClean="0"/>
              <a:t>Wednesday, August 5, 2015</a:t>
            </a:fld>
            <a:endParaRPr lang="en-SG" dirty="0"/>
          </a:p>
        </p:txBody>
      </p:sp>
      <p:sp>
        <p:nvSpPr>
          <p:cNvPr id="5" name="Footer Placeholder 4"/>
          <p:cNvSpPr>
            <a:spLocks noGrp="1"/>
          </p:cNvSpPr>
          <p:nvPr>
            <p:ph type="ftr" sz="quarter" idx="11"/>
          </p:nvPr>
        </p:nvSpPr>
        <p:spPr/>
        <p:txBody>
          <a:bodyPr/>
          <a:lstStyle/>
          <a:p>
            <a:pPr>
              <a:defRPr/>
            </a:pPr>
            <a:r>
              <a:rPr lang="en-SG" smtClean="0"/>
              <a:t>CSCI203 - Algorithms and Data Structures</a:t>
            </a:r>
            <a:endParaRPr lang="en-SG" dirty="0"/>
          </a:p>
        </p:txBody>
      </p:sp>
      <p:sp>
        <p:nvSpPr>
          <p:cNvPr id="6" name="Slide Number Placeholder 5"/>
          <p:cNvSpPr>
            <a:spLocks noGrp="1"/>
          </p:cNvSpPr>
          <p:nvPr>
            <p:ph type="sldNum" sz="quarter" idx="12"/>
          </p:nvPr>
        </p:nvSpPr>
        <p:spPr/>
        <p:txBody>
          <a:bodyPr/>
          <a:lstStyle/>
          <a:p>
            <a:pPr>
              <a:defRPr/>
            </a:pPr>
            <a:fld id="{4C0E913F-3FB8-4BC3-9F17-26897127F2F5}" type="slidenum">
              <a:rPr lang="en-SG" smtClean="0"/>
              <a:pPr>
                <a:defRPr/>
              </a:pPr>
              <a:t>71</a:t>
            </a:fld>
            <a:endParaRPr lang="en-SG" dirty="0"/>
          </a:p>
        </p:txBody>
      </p:sp>
      <p:graphicFrame>
        <p:nvGraphicFramePr>
          <p:cNvPr id="7" name="Object 6"/>
          <p:cNvGraphicFramePr>
            <a:graphicFrameLocks noChangeAspect="1"/>
          </p:cNvGraphicFramePr>
          <p:nvPr>
            <p:extLst>
              <p:ext uri="{D42A27DB-BD31-4B8C-83A1-F6EECF244321}">
                <p14:modId xmlns:p14="http://schemas.microsoft.com/office/powerpoint/2010/main" val="2417990847"/>
              </p:ext>
            </p:extLst>
          </p:nvPr>
        </p:nvGraphicFramePr>
        <p:xfrm>
          <a:off x="266700" y="1799154"/>
          <a:ext cx="8769350" cy="3095625"/>
        </p:xfrm>
        <a:graphic>
          <a:graphicData uri="http://schemas.openxmlformats.org/presentationml/2006/ole">
            <mc:AlternateContent xmlns:mc="http://schemas.openxmlformats.org/markup-compatibility/2006">
              <mc:Choice xmlns:v="urn:schemas-microsoft-com:vml" Requires="v">
                <p:oleObj spid="_x0000_s47136" name="Document" r:id="rId3" imgW="5575300" imgH="1968500" progId="Word.Document.12">
                  <p:embed/>
                </p:oleObj>
              </mc:Choice>
              <mc:Fallback>
                <p:oleObj name="Document" r:id="rId3" imgW="5575300" imgH="1968500" progId="Word.Document.12">
                  <p:embed/>
                  <p:pic>
                    <p:nvPicPr>
                      <p:cNvPr id="0" name=""/>
                      <p:cNvPicPr/>
                      <p:nvPr/>
                    </p:nvPicPr>
                    <p:blipFill>
                      <a:blip r:embed="rId4"/>
                      <a:stretch>
                        <a:fillRect/>
                      </a:stretch>
                    </p:blipFill>
                    <p:spPr>
                      <a:xfrm>
                        <a:off x="266700" y="1799154"/>
                        <a:ext cx="8769350" cy="3095625"/>
                      </a:xfrm>
                      <a:prstGeom prst="rect">
                        <a:avLst/>
                      </a:prstGeom>
                    </p:spPr>
                  </p:pic>
                </p:oleObj>
              </mc:Fallback>
            </mc:AlternateContent>
          </a:graphicData>
        </a:graphic>
      </p:graphicFrame>
    </p:spTree>
    <p:extLst>
      <p:ext uri="{BB962C8B-B14F-4D97-AF65-F5344CB8AC3E}">
        <p14:creationId xmlns:p14="http://schemas.microsoft.com/office/powerpoint/2010/main" val="39519491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Knapsack </a:t>
            </a:r>
            <a:r>
              <a:rPr lang="en-US" dirty="0" smtClean="0"/>
              <a:t>Problem</a:t>
            </a:r>
            <a:endParaRPr lang="en-US" dirty="0"/>
          </a:p>
        </p:txBody>
      </p:sp>
      <p:sp>
        <p:nvSpPr>
          <p:cNvPr id="4" name="Date Placeholder 3"/>
          <p:cNvSpPr>
            <a:spLocks noGrp="1"/>
          </p:cNvSpPr>
          <p:nvPr>
            <p:ph type="dt" sz="half" idx="10"/>
          </p:nvPr>
        </p:nvSpPr>
        <p:spPr/>
        <p:txBody>
          <a:bodyPr/>
          <a:lstStyle/>
          <a:p>
            <a:pPr>
              <a:defRPr/>
            </a:pPr>
            <a:fld id="{4A65872D-B156-5D40-9A0F-B895C38647F6}" type="datetime2">
              <a:rPr lang="en-US" smtClean="0"/>
              <a:t>Wednesday, August 5, 2015</a:t>
            </a:fld>
            <a:endParaRPr lang="en-SG" dirty="0"/>
          </a:p>
        </p:txBody>
      </p:sp>
      <p:sp>
        <p:nvSpPr>
          <p:cNvPr id="5" name="Footer Placeholder 4"/>
          <p:cNvSpPr>
            <a:spLocks noGrp="1"/>
          </p:cNvSpPr>
          <p:nvPr>
            <p:ph type="ftr" sz="quarter" idx="11"/>
          </p:nvPr>
        </p:nvSpPr>
        <p:spPr/>
        <p:txBody>
          <a:bodyPr/>
          <a:lstStyle/>
          <a:p>
            <a:pPr>
              <a:defRPr/>
            </a:pPr>
            <a:r>
              <a:rPr lang="en-SG" smtClean="0"/>
              <a:t>CSCI203 - Algorithms and Data Structures</a:t>
            </a:r>
            <a:endParaRPr lang="en-SG" dirty="0"/>
          </a:p>
        </p:txBody>
      </p:sp>
      <p:sp>
        <p:nvSpPr>
          <p:cNvPr id="6" name="Slide Number Placeholder 5"/>
          <p:cNvSpPr>
            <a:spLocks noGrp="1"/>
          </p:cNvSpPr>
          <p:nvPr>
            <p:ph type="sldNum" sz="quarter" idx="12"/>
          </p:nvPr>
        </p:nvSpPr>
        <p:spPr/>
        <p:txBody>
          <a:bodyPr/>
          <a:lstStyle/>
          <a:p>
            <a:pPr>
              <a:defRPr/>
            </a:pPr>
            <a:fld id="{4C0E913F-3FB8-4BC3-9F17-26897127F2F5}" type="slidenum">
              <a:rPr lang="en-SG" smtClean="0"/>
              <a:pPr>
                <a:defRPr/>
              </a:pPr>
              <a:t>72</a:t>
            </a:fld>
            <a:endParaRPr lang="en-SG" dirty="0"/>
          </a:p>
        </p:txBody>
      </p:sp>
      <p:graphicFrame>
        <p:nvGraphicFramePr>
          <p:cNvPr id="8" name="Object 7"/>
          <p:cNvGraphicFramePr>
            <a:graphicFrameLocks noChangeAspect="1"/>
          </p:cNvGraphicFramePr>
          <p:nvPr>
            <p:extLst>
              <p:ext uri="{D42A27DB-BD31-4B8C-83A1-F6EECF244321}">
                <p14:modId xmlns:p14="http://schemas.microsoft.com/office/powerpoint/2010/main" val="1912777616"/>
              </p:ext>
            </p:extLst>
          </p:nvPr>
        </p:nvGraphicFramePr>
        <p:xfrm>
          <a:off x="323528" y="1772816"/>
          <a:ext cx="8640960" cy="4428738"/>
        </p:xfrm>
        <a:graphic>
          <a:graphicData uri="http://schemas.openxmlformats.org/presentationml/2006/ole">
            <mc:AlternateContent xmlns:mc="http://schemas.openxmlformats.org/markup-compatibility/2006">
              <mc:Choice xmlns:v="urn:schemas-microsoft-com:vml" Requires="v">
                <p:oleObj spid="_x0000_s48160" name="Document" r:id="rId3" imgW="5575300" imgH="2857500" progId="Word.Document.12">
                  <p:embed/>
                </p:oleObj>
              </mc:Choice>
              <mc:Fallback>
                <p:oleObj name="Document" r:id="rId3" imgW="5575300" imgH="2857500" progId="Word.Document.12">
                  <p:embed/>
                  <p:pic>
                    <p:nvPicPr>
                      <p:cNvPr id="0" name=""/>
                      <p:cNvPicPr/>
                      <p:nvPr/>
                    </p:nvPicPr>
                    <p:blipFill>
                      <a:blip r:embed="rId4"/>
                      <a:stretch>
                        <a:fillRect/>
                      </a:stretch>
                    </p:blipFill>
                    <p:spPr>
                      <a:xfrm>
                        <a:off x="323528" y="1772816"/>
                        <a:ext cx="8640960" cy="4428738"/>
                      </a:xfrm>
                      <a:prstGeom prst="rect">
                        <a:avLst/>
                      </a:prstGeom>
                    </p:spPr>
                  </p:pic>
                </p:oleObj>
              </mc:Fallback>
            </mc:AlternateContent>
          </a:graphicData>
        </a:graphic>
      </p:graphicFrame>
    </p:spTree>
    <p:extLst>
      <p:ext uri="{BB962C8B-B14F-4D97-AF65-F5344CB8AC3E}">
        <p14:creationId xmlns:p14="http://schemas.microsoft.com/office/powerpoint/2010/main" val="20196456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style.rotation</p:attrName>
                                        </p:attrNameLst>
                                      </p:cBhvr>
                                      <p:tavLst>
                                        <p:tav tm="0">
                                          <p:val>
                                            <p:fltVal val="720"/>
                                          </p:val>
                                        </p:tav>
                                        <p:tav tm="100000">
                                          <p:val>
                                            <p:fltVal val="0"/>
                                          </p:val>
                                        </p:tav>
                                      </p:tavLst>
                                    </p:anim>
                                    <p:anim calcmode="lin" valueType="num">
                                      <p:cBhvr>
                                        <p:cTn id="9" dur="2000" fill="hold"/>
                                        <p:tgtEl>
                                          <p:spTgt spid="8"/>
                                        </p:tgtEl>
                                        <p:attrNameLst>
                                          <p:attrName>ppt_h</p:attrName>
                                        </p:attrNameLst>
                                      </p:cBhvr>
                                      <p:tavLst>
                                        <p:tav tm="0">
                                          <p:val>
                                            <p:fltVal val="0"/>
                                          </p:val>
                                        </p:tav>
                                        <p:tav tm="100000">
                                          <p:val>
                                            <p:strVal val="#ppt_h"/>
                                          </p:val>
                                        </p:tav>
                                      </p:tavLst>
                                    </p:anim>
                                    <p:anim calcmode="lin" valueType="num">
                                      <p:cBhvr>
                                        <p:cTn id="10" dur="200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Knapsack </a:t>
            </a:r>
            <a:r>
              <a:rPr lang="en-US" dirty="0" smtClean="0"/>
              <a:t>Problem</a:t>
            </a:r>
            <a:endParaRPr lang="en-US" dirty="0"/>
          </a:p>
        </p:txBody>
      </p:sp>
      <p:sp>
        <p:nvSpPr>
          <p:cNvPr id="4" name="Date Placeholder 3"/>
          <p:cNvSpPr>
            <a:spLocks noGrp="1"/>
          </p:cNvSpPr>
          <p:nvPr>
            <p:ph type="dt" sz="half" idx="10"/>
          </p:nvPr>
        </p:nvSpPr>
        <p:spPr/>
        <p:txBody>
          <a:bodyPr/>
          <a:lstStyle/>
          <a:p>
            <a:pPr>
              <a:defRPr/>
            </a:pPr>
            <a:fld id="{5CE9CDD8-E420-7646-8765-2A6BE9FE799E}" type="datetime2">
              <a:rPr lang="en-US" smtClean="0"/>
              <a:t>Wednesday, August 5, 2015</a:t>
            </a:fld>
            <a:endParaRPr lang="en-SG" dirty="0"/>
          </a:p>
        </p:txBody>
      </p:sp>
      <p:sp>
        <p:nvSpPr>
          <p:cNvPr id="5" name="Footer Placeholder 4"/>
          <p:cNvSpPr>
            <a:spLocks noGrp="1"/>
          </p:cNvSpPr>
          <p:nvPr>
            <p:ph type="ftr" sz="quarter" idx="11"/>
          </p:nvPr>
        </p:nvSpPr>
        <p:spPr/>
        <p:txBody>
          <a:bodyPr/>
          <a:lstStyle/>
          <a:p>
            <a:pPr>
              <a:defRPr/>
            </a:pPr>
            <a:r>
              <a:rPr lang="en-SG" smtClean="0"/>
              <a:t>CSCI203 - Algorithms and Data Structures</a:t>
            </a:r>
            <a:endParaRPr lang="en-SG" dirty="0"/>
          </a:p>
        </p:txBody>
      </p:sp>
      <p:sp>
        <p:nvSpPr>
          <p:cNvPr id="6" name="Slide Number Placeholder 5"/>
          <p:cNvSpPr>
            <a:spLocks noGrp="1"/>
          </p:cNvSpPr>
          <p:nvPr>
            <p:ph type="sldNum" sz="quarter" idx="12"/>
          </p:nvPr>
        </p:nvSpPr>
        <p:spPr/>
        <p:txBody>
          <a:bodyPr/>
          <a:lstStyle/>
          <a:p>
            <a:pPr>
              <a:defRPr/>
            </a:pPr>
            <a:fld id="{4C0E913F-3FB8-4BC3-9F17-26897127F2F5}" type="slidenum">
              <a:rPr lang="en-SG" smtClean="0"/>
              <a:pPr>
                <a:defRPr/>
              </a:pPr>
              <a:t>73</a:t>
            </a:fld>
            <a:endParaRPr lang="en-SG" dirty="0"/>
          </a:p>
        </p:txBody>
      </p:sp>
      <p:graphicFrame>
        <p:nvGraphicFramePr>
          <p:cNvPr id="7" name="Object 6"/>
          <p:cNvGraphicFramePr>
            <a:graphicFrameLocks noChangeAspect="1"/>
          </p:cNvGraphicFramePr>
          <p:nvPr>
            <p:extLst>
              <p:ext uri="{D42A27DB-BD31-4B8C-83A1-F6EECF244321}">
                <p14:modId xmlns:p14="http://schemas.microsoft.com/office/powerpoint/2010/main" val="1623961818"/>
              </p:ext>
            </p:extLst>
          </p:nvPr>
        </p:nvGraphicFramePr>
        <p:xfrm>
          <a:off x="323528" y="1772816"/>
          <a:ext cx="8568952" cy="4547986"/>
        </p:xfrm>
        <a:graphic>
          <a:graphicData uri="http://schemas.openxmlformats.org/presentationml/2006/ole">
            <mc:AlternateContent xmlns:mc="http://schemas.openxmlformats.org/markup-compatibility/2006">
              <mc:Choice xmlns:v="urn:schemas-microsoft-com:vml" Requires="v">
                <p:oleObj spid="_x0000_s49184" name="Document" r:id="rId3" imgW="5575300" imgH="2959100" progId="Word.Document.12">
                  <p:embed/>
                </p:oleObj>
              </mc:Choice>
              <mc:Fallback>
                <p:oleObj name="Document" r:id="rId3" imgW="5575300" imgH="2959100" progId="Word.Document.12">
                  <p:embed/>
                  <p:pic>
                    <p:nvPicPr>
                      <p:cNvPr id="0" name=""/>
                      <p:cNvPicPr/>
                      <p:nvPr/>
                    </p:nvPicPr>
                    <p:blipFill>
                      <a:blip r:embed="rId4"/>
                      <a:stretch>
                        <a:fillRect/>
                      </a:stretch>
                    </p:blipFill>
                    <p:spPr>
                      <a:xfrm>
                        <a:off x="323528" y="1772816"/>
                        <a:ext cx="8568952" cy="4547986"/>
                      </a:xfrm>
                      <a:prstGeom prst="rect">
                        <a:avLst/>
                      </a:prstGeom>
                    </p:spPr>
                  </p:pic>
                </p:oleObj>
              </mc:Fallback>
            </mc:AlternateContent>
          </a:graphicData>
        </a:graphic>
      </p:graphicFrame>
    </p:spTree>
    <p:extLst>
      <p:ext uri="{BB962C8B-B14F-4D97-AF65-F5344CB8AC3E}">
        <p14:creationId xmlns:p14="http://schemas.microsoft.com/office/powerpoint/2010/main" val="175470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Knapsack problem</a:t>
            </a:r>
          </a:p>
        </p:txBody>
      </p:sp>
      <p:sp>
        <p:nvSpPr>
          <p:cNvPr id="4" name="Date Placeholder 3"/>
          <p:cNvSpPr>
            <a:spLocks noGrp="1"/>
          </p:cNvSpPr>
          <p:nvPr>
            <p:ph type="dt" sz="half" idx="10"/>
          </p:nvPr>
        </p:nvSpPr>
        <p:spPr/>
        <p:txBody>
          <a:bodyPr/>
          <a:lstStyle/>
          <a:p>
            <a:pPr>
              <a:defRPr/>
            </a:pPr>
            <a:fld id="{09CD4F37-A4DD-3D4B-A205-29C28D24C549}" type="datetime2">
              <a:rPr lang="en-US" smtClean="0"/>
              <a:t>Wednesday, August 5, 2015</a:t>
            </a:fld>
            <a:endParaRPr lang="en-SG" dirty="0"/>
          </a:p>
        </p:txBody>
      </p:sp>
      <p:sp>
        <p:nvSpPr>
          <p:cNvPr id="5" name="Footer Placeholder 4"/>
          <p:cNvSpPr>
            <a:spLocks noGrp="1"/>
          </p:cNvSpPr>
          <p:nvPr>
            <p:ph type="ftr" sz="quarter" idx="11"/>
          </p:nvPr>
        </p:nvSpPr>
        <p:spPr/>
        <p:txBody>
          <a:bodyPr/>
          <a:lstStyle/>
          <a:p>
            <a:pPr>
              <a:defRPr/>
            </a:pPr>
            <a:r>
              <a:rPr lang="en-SG" smtClean="0"/>
              <a:t>CSCI203 - Algorithms and Data Structures</a:t>
            </a:r>
            <a:endParaRPr lang="en-SG" dirty="0"/>
          </a:p>
        </p:txBody>
      </p:sp>
      <p:sp>
        <p:nvSpPr>
          <p:cNvPr id="6" name="Slide Number Placeholder 5"/>
          <p:cNvSpPr>
            <a:spLocks noGrp="1"/>
          </p:cNvSpPr>
          <p:nvPr>
            <p:ph type="sldNum" sz="quarter" idx="12"/>
          </p:nvPr>
        </p:nvSpPr>
        <p:spPr/>
        <p:txBody>
          <a:bodyPr/>
          <a:lstStyle/>
          <a:p>
            <a:pPr>
              <a:defRPr/>
            </a:pPr>
            <a:fld id="{4C0E913F-3FB8-4BC3-9F17-26897127F2F5}" type="slidenum">
              <a:rPr lang="en-SG" smtClean="0"/>
              <a:pPr>
                <a:defRPr/>
              </a:pPr>
              <a:t>74</a:t>
            </a:fld>
            <a:endParaRPr lang="en-SG" dirty="0"/>
          </a:p>
        </p:txBody>
      </p:sp>
      <p:graphicFrame>
        <p:nvGraphicFramePr>
          <p:cNvPr id="3" name="Object 2"/>
          <p:cNvGraphicFramePr>
            <a:graphicFrameLocks noChangeAspect="1"/>
          </p:cNvGraphicFramePr>
          <p:nvPr>
            <p:extLst>
              <p:ext uri="{D42A27DB-BD31-4B8C-83A1-F6EECF244321}">
                <p14:modId xmlns:p14="http://schemas.microsoft.com/office/powerpoint/2010/main" val="2976525728"/>
              </p:ext>
            </p:extLst>
          </p:nvPr>
        </p:nvGraphicFramePr>
        <p:xfrm>
          <a:off x="323528" y="1772816"/>
          <a:ext cx="8649916" cy="3960440"/>
        </p:xfrm>
        <a:graphic>
          <a:graphicData uri="http://schemas.openxmlformats.org/presentationml/2006/ole">
            <mc:AlternateContent xmlns:mc="http://schemas.openxmlformats.org/markup-compatibility/2006">
              <mc:Choice xmlns:v="urn:schemas-microsoft-com:vml" Requires="v">
                <p:oleObj spid="_x0000_s50208" name="Document" r:id="rId3" imgW="5575300" imgH="2552700" progId="Word.Document.12">
                  <p:embed/>
                </p:oleObj>
              </mc:Choice>
              <mc:Fallback>
                <p:oleObj name="Document" r:id="rId3" imgW="5575300" imgH="2552700" progId="Word.Document.12">
                  <p:embed/>
                  <p:pic>
                    <p:nvPicPr>
                      <p:cNvPr id="0" name=""/>
                      <p:cNvPicPr/>
                      <p:nvPr/>
                    </p:nvPicPr>
                    <p:blipFill>
                      <a:blip r:embed="rId4"/>
                      <a:stretch>
                        <a:fillRect/>
                      </a:stretch>
                    </p:blipFill>
                    <p:spPr>
                      <a:xfrm>
                        <a:off x="323528" y="1772816"/>
                        <a:ext cx="8649916" cy="3960440"/>
                      </a:xfrm>
                      <a:prstGeom prst="rect">
                        <a:avLst/>
                      </a:prstGeom>
                    </p:spPr>
                  </p:pic>
                </p:oleObj>
              </mc:Fallback>
            </mc:AlternateContent>
          </a:graphicData>
        </a:graphic>
      </p:graphicFrame>
    </p:spTree>
    <p:extLst>
      <p:ext uri="{BB962C8B-B14F-4D97-AF65-F5344CB8AC3E}">
        <p14:creationId xmlns:p14="http://schemas.microsoft.com/office/powerpoint/2010/main" val="3247873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cap="none" dirty="0" smtClean="0">
                <a:solidFill>
                  <a:schemeClr val="bg2">
                    <a:lumMod val="75000"/>
                  </a:schemeClr>
                </a:solidFill>
                <a:latin typeface="Apple Chancery"/>
                <a:cs typeface="Apple Chancery"/>
              </a:rPr>
              <a:t>Minimum Spanning Tree</a:t>
            </a:r>
            <a:endParaRPr lang="en-US" sz="5400" cap="none" dirty="0">
              <a:solidFill>
                <a:schemeClr val="bg2">
                  <a:lumMod val="75000"/>
                </a:schemeClr>
              </a:solidFill>
              <a:latin typeface="Apple Chancery"/>
              <a:cs typeface="Apple Chancery"/>
            </a:endParaRP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4C104C6E-77E5-5E4D-B7B3-7F3323C723E7}" type="datetime2">
              <a:rPr lang="en-US" smtClean="0"/>
              <a:t>Wednesday, August 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75</a:t>
            </a:fld>
            <a:endParaRPr lang="en-US" dirty="0"/>
          </a:p>
        </p:txBody>
      </p:sp>
    </p:spTree>
    <p:extLst>
      <p:ext uri="{BB962C8B-B14F-4D97-AF65-F5344CB8AC3E}">
        <p14:creationId xmlns:p14="http://schemas.microsoft.com/office/powerpoint/2010/main" val="1216139699"/>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Spanning Tree</a:t>
            </a:r>
            <a:endParaRPr lang="en-US" dirty="0"/>
          </a:p>
        </p:txBody>
      </p:sp>
      <p:sp>
        <p:nvSpPr>
          <p:cNvPr id="3" name="Content Placeholder 2"/>
          <p:cNvSpPr>
            <a:spLocks noGrp="1"/>
          </p:cNvSpPr>
          <p:nvPr>
            <p:ph idx="1"/>
          </p:nvPr>
        </p:nvSpPr>
        <p:spPr/>
        <p:txBody>
          <a:bodyPr/>
          <a:lstStyle/>
          <a:p>
            <a:pPr marL="0" indent="0">
              <a:buNone/>
            </a:pPr>
            <a:r>
              <a:rPr lang="en-US" dirty="0" smtClean="0"/>
              <a:t>Is the minimum weight edge in a graph always in any </a:t>
            </a:r>
            <a:r>
              <a:rPr lang="en-US" dirty="0" smtClean="0">
                <a:solidFill>
                  <a:srgbClr val="800000"/>
                </a:solidFill>
              </a:rPr>
              <a:t>minimum spanning tree </a:t>
            </a:r>
            <a:r>
              <a:rPr lang="en-US" dirty="0" smtClean="0"/>
              <a:t>for a graph? Is it always in any single source </a:t>
            </a:r>
            <a:r>
              <a:rPr lang="en-US" dirty="0" smtClean="0">
                <a:solidFill>
                  <a:srgbClr val="800000"/>
                </a:solidFill>
              </a:rPr>
              <a:t>shortest path tree </a:t>
            </a:r>
            <a:r>
              <a:rPr lang="en-US" dirty="0" smtClean="0"/>
              <a:t>for the graph? Justify your answers.</a:t>
            </a:r>
            <a:endParaRPr lang="en-US" dirty="0"/>
          </a:p>
        </p:txBody>
      </p:sp>
      <p:sp>
        <p:nvSpPr>
          <p:cNvPr id="4" name="Date Placeholder 3"/>
          <p:cNvSpPr>
            <a:spLocks noGrp="1"/>
          </p:cNvSpPr>
          <p:nvPr>
            <p:ph type="dt" sz="half" idx="10"/>
          </p:nvPr>
        </p:nvSpPr>
        <p:spPr/>
        <p:txBody>
          <a:bodyPr/>
          <a:lstStyle/>
          <a:p>
            <a:fld id="{974A424B-A8A7-9849-AC8B-7C0370DFA802}" type="datetime2">
              <a:rPr lang="en-US" smtClean="0"/>
              <a:t>Wednesday, August 5, 2015</a:t>
            </a:fld>
            <a:endParaRPr lang="en-US" dirty="0"/>
          </a:p>
        </p:txBody>
      </p:sp>
      <p:sp>
        <p:nvSpPr>
          <p:cNvPr id="5" name="Footer Placeholder 4"/>
          <p:cNvSpPr>
            <a:spLocks noGrp="1"/>
          </p:cNvSpPr>
          <p:nvPr>
            <p:ph type="ftr" sz="quarter" idx="11"/>
          </p:nvPr>
        </p:nvSpPr>
        <p:spPr/>
        <p:txBody>
          <a:bodyPr/>
          <a:lstStyle/>
          <a:p>
            <a:pPr algn="r"/>
            <a:r>
              <a:rPr lang="en-US" smtClean="0"/>
              <a:t>CSCI203 - Algorithms and Data Structures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76</a:t>
            </a:fld>
            <a:endParaRPr lang="en-US" dirty="0"/>
          </a:p>
        </p:txBody>
      </p:sp>
      <p:sp>
        <p:nvSpPr>
          <p:cNvPr id="7" name="TextBox 6"/>
          <p:cNvSpPr txBox="1"/>
          <p:nvPr/>
        </p:nvSpPr>
        <p:spPr>
          <a:xfrm>
            <a:off x="457201" y="3442578"/>
            <a:ext cx="8229600" cy="2677656"/>
          </a:xfrm>
          <a:prstGeom prst="rect">
            <a:avLst/>
          </a:prstGeom>
          <a:noFill/>
        </p:spPr>
        <p:txBody>
          <a:bodyPr wrap="square" rtlCol="0">
            <a:spAutoFit/>
          </a:bodyPr>
          <a:lstStyle/>
          <a:p>
            <a:r>
              <a:rPr lang="en-US" sz="2400" i="1" dirty="0">
                <a:solidFill>
                  <a:srgbClr val="A53926"/>
                </a:solidFill>
              </a:rPr>
              <a:t>The minimum weight edge is always in the MST for the graph. You can see this by noting that this edge is always included by </a:t>
            </a:r>
            <a:r>
              <a:rPr lang="en-US" sz="2400" i="1" dirty="0" err="1">
                <a:solidFill>
                  <a:srgbClr val="A53926"/>
                </a:solidFill>
              </a:rPr>
              <a:t>Kruskal’s</a:t>
            </a:r>
            <a:r>
              <a:rPr lang="en-US" sz="2400" i="1" dirty="0">
                <a:solidFill>
                  <a:srgbClr val="A53926"/>
                </a:solidFill>
              </a:rPr>
              <a:t> algorithm. The minimum weight edge need </a:t>
            </a:r>
            <a:r>
              <a:rPr lang="en-US" sz="2400" b="1" i="1" dirty="0">
                <a:solidFill>
                  <a:srgbClr val="FF0000"/>
                </a:solidFill>
              </a:rPr>
              <a:t>not</a:t>
            </a:r>
            <a:r>
              <a:rPr lang="en-US" sz="2400" i="1" dirty="0">
                <a:solidFill>
                  <a:srgbClr val="A53926"/>
                </a:solidFill>
              </a:rPr>
              <a:t> be in a single source shortest path (SSSP) tree. Consider the graph consisting of nodes </a:t>
            </a:r>
            <a:r>
              <a:rPr lang="en-US" sz="2400" i="1" dirty="0" err="1">
                <a:solidFill>
                  <a:srgbClr val="A53926"/>
                </a:solidFill>
              </a:rPr>
              <a:t>a,b,c</a:t>
            </a:r>
            <a:r>
              <a:rPr lang="en-US" sz="2400" i="1" dirty="0">
                <a:solidFill>
                  <a:srgbClr val="A53926"/>
                </a:solidFill>
              </a:rPr>
              <a:t> where w(</a:t>
            </a:r>
            <a:r>
              <a:rPr lang="en-US" sz="2400" i="1" dirty="0" err="1">
                <a:solidFill>
                  <a:srgbClr val="A53926"/>
                </a:solidFill>
              </a:rPr>
              <a:t>a,b</a:t>
            </a:r>
            <a:r>
              <a:rPr lang="en-US" sz="2400" i="1" dirty="0">
                <a:solidFill>
                  <a:srgbClr val="A53926"/>
                </a:solidFill>
              </a:rPr>
              <a:t>) = 2, w(</a:t>
            </a:r>
            <a:r>
              <a:rPr lang="en-US" sz="2400" i="1" dirty="0" err="1">
                <a:solidFill>
                  <a:srgbClr val="A53926"/>
                </a:solidFill>
              </a:rPr>
              <a:t>a,c</a:t>
            </a:r>
            <a:r>
              <a:rPr lang="en-US" sz="2400" i="1" dirty="0">
                <a:solidFill>
                  <a:srgbClr val="A53926"/>
                </a:solidFill>
              </a:rPr>
              <a:t>) = 2, w(</a:t>
            </a:r>
            <a:r>
              <a:rPr lang="en-US" sz="2400" i="1" dirty="0" err="1">
                <a:solidFill>
                  <a:srgbClr val="A53926"/>
                </a:solidFill>
              </a:rPr>
              <a:t>b,c</a:t>
            </a:r>
            <a:r>
              <a:rPr lang="en-US" sz="2400" i="1" dirty="0">
                <a:solidFill>
                  <a:srgbClr val="A53926"/>
                </a:solidFill>
              </a:rPr>
              <a:t>)=1. Then the SSSP tree rooted at a consists of the edges (</a:t>
            </a:r>
            <a:r>
              <a:rPr lang="en-US" sz="2400" i="1" dirty="0" err="1">
                <a:solidFill>
                  <a:srgbClr val="A53926"/>
                </a:solidFill>
              </a:rPr>
              <a:t>a,b</a:t>
            </a:r>
            <a:r>
              <a:rPr lang="en-US" sz="2400" i="1" dirty="0">
                <a:solidFill>
                  <a:srgbClr val="A53926"/>
                </a:solidFill>
              </a:rPr>
              <a:t>) and (</a:t>
            </a:r>
            <a:r>
              <a:rPr lang="en-US" sz="2400" i="1" dirty="0" err="1">
                <a:solidFill>
                  <a:srgbClr val="A53926"/>
                </a:solidFill>
              </a:rPr>
              <a:t>a,c</a:t>
            </a:r>
            <a:r>
              <a:rPr lang="en-US" sz="2400" i="1" dirty="0">
                <a:solidFill>
                  <a:srgbClr val="A53926"/>
                </a:solidFill>
              </a:rPr>
              <a:t>)</a:t>
            </a:r>
          </a:p>
        </p:txBody>
      </p:sp>
    </p:spTree>
    <p:extLst>
      <p:ext uri="{BB962C8B-B14F-4D97-AF65-F5344CB8AC3E}">
        <p14:creationId xmlns:p14="http://schemas.microsoft.com/office/powerpoint/2010/main" val="3376966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sp>
        <p:nvSpPr>
          <p:cNvPr id="102402" name="Text Box 44"/>
          <p:cNvSpPr txBox="1">
            <a:spLocks noChangeArrowheads="1"/>
          </p:cNvSpPr>
          <p:nvPr/>
        </p:nvSpPr>
        <p:spPr bwMode="auto">
          <a:xfrm>
            <a:off x="5003800" y="1773238"/>
            <a:ext cx="3889375" cy="1552575"/>
          </a:xfrm>
          <a:prstGeom prst="rect">
            <a:avLst/>
          </a:prstGeom>
          <a:noFill/>
          <a:ln w="9525">
            <a:noFill/>
            <a:miter lim="800000"/>
            <a:headEnd/>
            <a:tailEnd/>
          </a:ln>
        </p:spPr>
        <p:txBody>
          <a:bodyPr>
            <a:spAutoFit/>
          </a:bodyPr>
          <a:lstStyle/>
          <a:p>
            <a:pPr>
              <a:spcBef>
                <a:spcPct val="50000"/>
              </a:spcBef>
            </a:pPr>
            <a:r>
              <a:rPr lang="en-US" sz="2400" b="1">
                <a:solidFill>
                  <a:srgbClr val="660066"/>
                </a:solidFill>
                <a:latin typeface="Verdana" pitchFamily="34" charset="0"/>
              </a:rPr>
              <a:t>Find the MST using:</a:t>
            </a:r>
          </a:p>
          <a:p>
            <a:pPr>
              <a:spcBef>
                <a:spcPct val="50000"/>
              </a:spcBef>
              <a:buFontTx/>
              <a:buChar char="•"/>
            </a:pPr>
            <a:r>
              <a:rPr lang="en-US" sz="2400" b="1">
                <a:solidFill>
                  <a:srgbClr val="660066"/>
                </a:solidFill>
                <a:latin typeface="Verdana" pitchFamily="34" charset="0"/>
              </a:rPr>
              <a:t>Kruskal’s algorithm</a:t>
            </a:r>
          </a:p>
          <a:p>
            <a:pPr>
              <a:spcBef>
                <a:spcPct val="50000"/>
              </a:spcBef>
              <a:buFontTx/>
              <a:buChar char="•"/>
            </a:pPr>
            <a:r>
              <a:rPr lang="en-US" sz="2400" b="1">
                <a:solidFill>
                  <a:srgbClr val="660066"/>
                </a:solidFill>
                <a:latin typeface="Verdana" pitchFamily="34" charset="0"/>
              </a:rPr>
              <a:t>Prim’s algorithm</a:t>
            </a:r>
          </a:p>
        </p:txBody>
      </p:sp>
      <p:grpSp>
        <p:nvGrpSpPr>
          <p:cNvPr id="102403" name="Group 46"/>
          <p:cNvGrpSpPr>
            <a:grpSpLocks/>
          </p:cNvGrpSpPr>
          <p:nvPr/>
        </p:nvGrpSpPr>
        <p:grpSpPr bwMode="auto">
          <a:xfrm>
            <a:off x="539750" y="1989138"/>
            <a:ext cx="4464050" cy="3816350"/>
            <a:chOff x="340" y="1253"/>
            <a:chExt cx="2812" cy="2404"/>
          </a:xfrm>
        </p:grpSpPr>
        <p:sp>
          <p:nvSpPr>
            <p:cNvPr id="102404" name="Oval 11"/>
            <p:cNvSpPr>
              <a:spLocks noChangeArrowheads="1"/>
            </p:cNvSpPr>
            <p:nvPr/>
          </p:nvSpPr>
          <p:spPr bwMode="auto">
            <a:xfrm>
              <a:off x="2835" y="3295"/>
              <a:ext cx="317" cy="317"/>
            </a:xfrm>
            <a:prstGeom prst="ellipse">
              <a:avLst/>
            </a:prstGeom>
            <a:solidFill>
              <a:schemeClr val="accent1"/>
            </a:solidFill>
            <a:ln w="9525">
              <a:solidFill>
                <a:schemeClr val="tx1"/>
              </a:solidFill>
              <a:round/>
              <a:headEnd/>
              <a:tailEnd/>
            </a:ln>
          </p:spPr>
          <p:txBody>
            <a:bodyPr wrap="none" anchor="ctr"/>
            <a:lstStyle/>
            <a:p>
              <a:pPr algn="ctr"/>
              <a:r>
                <a:rPr lang="en-US"/>
                <a:t>6</a:t>
              </a:r>
            </a:p>
          </p:txBody>
        </p:sp>
        <p:sp>
          <p:nvSpPr>
            <p:cNvPr id="102405" name="Oval 4"/>
            <p:cNvSpPr>
              <a:spLocks noChangeArrowheads="1"/>
            </p:cNvSpPr>
            <p:nvPr/>
          </p:nvSpPr>
          <p:spPr bwMode="auto">
            <a:xfrm>
              <a:off x="340" y="1798"/>
              <a:ext cx="317" cy="317"/>
            </a:xfrm>
            <a:prstGeom prst="ellipse">
              <a:avLst/>
            </a:prstGeom>
            <a:solidFill>
              <a:schemeClr val="accent1"/>
            </a:solidFill>
            <a:ln w="9525">
              <a:solidFill>
                <a:schemeClr val="tx1"/>
              </a:solidFill>
              <a:round/>
              <a:headEnd/>
              <a:tailEnd/>
            </a:ln>
          </p:spPr>
          <p:txBody>
            <a:bodyPr wrap="none" anchor="ctr"/>
            <a:lstStyle/>
            <a:p>
              <a:pPr algn="ctr"/>
              <a:r>
                <a:rPr lang="en-US"/>
                <a:t>0</a:t>
              </a:r>
            </a:p>
          </p:txBody>
        </p:sp>
        <p:sp>
          <p:nvSpPr>
            <p:cNvPr id="102406" name="Oval 5"/>
            <p:cNvSpPr>
              <a:spLocks noChangeArrowheads="1"/>
            </p:cNvSpPr>
            <p:nvPr/>
          </p:nvSpPr>
          <p:spPr bwMode="auto">
            <a:xfrm>
              <a:off x="1202" y="1253"/>
              <a:ext cx="317" cy="317"/>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02407" name="Oval 6"/>
            <p:cNvSpPr>
              <a:spLocks noChangeArrowheads="1"/>
            </p:cNvSpPr>
            <p:nvPr/>
          </p:nvSpPr>
          <p:spPr bwMode="auto">
            <a:xfrm>
              <a:off x="1610" y="1979"/>
              <a:ext cx="317" cy="317"/>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02408" name="Oval 7"/>
            <p:cNvSpPr>
              <a:spLocks noChangeArrowheads="1"/>
            </p:cNvSpPr>
            <p:nvPr/>
          </p:nvSpPr>
          <p:spPr bwMode="auto">
            <a:xfrm>
              <a:off x="1020" y="2478"/>
              <a:ext cx="317" cy="317"/>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02409" name="Oval 8"/>
            <p:cNvSpPr>
              <a:spLocks noChangeArrowheads="1"/>
            </p:cNvSpPr>
            <p:nvPr/>
          </p:nvSpPr>
          <p:spPr bwMode="auto">
            <a:xfrm>
              <a:off x="793" y="3340"/>
              <a:ext cx="317" cy="317"/>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02410" name="Oval 9"/>
            <p:cNvSpPr>
              <a:spLocks noChangeArrowheads="1"/>
            </p:cNvSpPr>
            <p:nvPr/>
          </p:nvSpPr>
          <p:spPr bwMode="auto">
            <a:xfrm>
              <a:off x="1973" y="2841"/>
              <a:ext cx="317" cy="317"/>
            </a:xfrm>
            <a:prstGeom prst="ellipse">
              <a:avLst/>
            </a:prstGeom>
            <a:solidFill>
              <a:schemeClr val="accent1"/>
            </a:solidFill>
            <a:ln w="9525">
              <a:solidFill>
                <a:schemeClr val="tx1"/>
              </a:solidFill>
              <a:round/>
              <a:headEnd/>
              <a:tailEnd/>
            </a:ln>
          </p:spPr>
          <p:txBody>
            <a:bodyPr wrap="none" anchor="ctr"/>
            <a:lstStyle/>
            <a:p>
              <a:pPr algn="ctr"/>
              <a:r>
                <a:rPr lang="en-US"/>
                <a:t>7</a:t>
              </a:r>
            </a:p>
          </p:txBody>
        </p:sp>
        <p:sp>
          <p:nvSpPr>
            <p:cNvPr id="102411" name="Oval 10"/>
            <p:cNvSpPr>
              <a:spLocks noChangeArrowheads="1"/>
            </p:cNvSpPr>
            <p:nvPr/>
          </p:nvSpPr>
          <p:spPr bwMode="auto">
            <a:xfrm>
              <a:off x="2517" y="1752"/>
              <a:ext cx="317" cy="317"/>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02412" name="Line 12"/>
            <p:cNvSpPr>
              <a:spLocks noChangeShapeType="1"/>
            </p:cNvSpPr>
            <p:nvPr/>
          </p:nvSpPr>
          <p:spPr bwMode="auto">
            <a:xfrm flipV="1">
              <a:off x="612" y="1480"/>
              <a:ext cx="590" cy="363"/>
            </a:xfrm>
            <a:prstGeom prst="line">
              <a:avLst/>
            </a:prstGeom>
            <a:noFill/>
            <a:ln w="9525">
              <a:solidFill>
                <a:srgbClr val="800000"/>
              </a:solidFill>
              <a:round/>
              <a:headEnd/>
              <a:tailEnd/>
            </a:ln>
          </p:spPr>
          <p:txBody>
            <a:bodyPr/>
            <a:lstStyle/>
            <a:p>
              <a:endParaRPr lang="en-US"/>
            </a:p>
          </p:txBody>
        </p:sp>
        <p:sp>
          <p:nvSpPr>
            <p:cNvPr id="102413" name="Line 13"/>
            <p:cNvSpPr>
              <a:spLocks noChangeShapeType="1"/>
            </p:cNvSpPr>
            <p:nvPr/>
          </p:nvSpPr>
          <p:spPr bwMode="auto">
            <a:xfrm flipH="1">
              <a:off x="1202" y="1571"/>
              <a:ext cx="136" cy="907"/>
            </a:xfrm>
            <a:prstGeom prst="line">
              <a:avLst/>
            </a:prstGeom>
            <a:noFill/>
            <a:ln w="9525">
              <a:solidFill>
                <a:srgbClr val="800000"/>
              </a:solidFill>
              <a:round/>
              <a:headEnd/>
              <a:tailEnd/>
            </a:ln>
          </p:spPr>
          <p:txBody>
            <a:bodyPr/>
            <a:lstStyle/>
            <a:p>
              <a:endParaRPr lang="en-US"/>
            </a:p>
          </p:txBody>
        </p:sp>
        <p:sp>
          <p:nvSpPr>
            <p:cNvPr id="102414" name="Line 14"/>
            <p:cNvSpPr>
              <a:spLocks noChangeShapeType="1"/>
            </p:cNvSpPr>
            <p:nvPr/>
          </p:nvSpPr>
          <p:spPr bwMode="auto">
            <a:xfrm>
              <a:off x="521" y="2115"/>
              <a:ext cx="363" cy="1225"/>
            </a:xfrm>
            <a:prstGeom prst="line">
              <a:avLst/>
            </a:prstGeom>
            <a:noFill/>
            <a:ln w="9525">
              <a:solidFill>
                <a:srgbClr val="800000"/>
              </a:solidFill>
              <a:round/>
              <a:headEnd/>
              <a:tailEnd/>
            </a:ln>
          </p:spPr>
          <p:txBody>
            <a:bodyPr/>
            <a:lstStyle/>
            <a:p>
              <a:endParaRPr lang="en-US"/>
            </a:p>
          </p:txBody>
        </p:sp>
        <p:sp>
          <p:nvSpPr>
            <p:cNvPr id="102415" name="Line 15"/>
            <p:cNvSpPr>
              <a:spLocks noChangeShapeType="1"/>
            </p:cNvSpPr>
            <p:nvPr/>
          </p:nvSpPr>
          <p:spPr bwMode="auto">
            <a:xfrm>
              <a:off x="612" y="2070"/>
              <a:ext cx="454" cy="454"/>
            </a:xfrm>
            <a:prstGeom prst="line">
              <a:avLst/>
            </a:prstGeom>
            <a:noFill/>
            <a:ln w="9525">
              <a:solidFill>
                <a:srgbClr val="800000"/>
              </a:solidFill>
              <a:round/>
              <a:headEnd/>
              <a:tailEnd/>
            </a:ln>
          </p:spPr>
          <p:txBody>
            <a:bodyPr/>
            <a:lstStyle/>
            <a:p>
              <a:endParaRPr lang="en-US"/>
            </a:p>
          </p:txBody>
        </p:sp>
        <p:sp>
          <p:nvSpPr>
            <p:cNvPr id="102416" name="Line 16"/>
            <p:cNvSpPr>
              <a:spLocks noChangeShapeType="1"/>
            </p:cNvSpPr>
            <p:nvPr/>
          </p:nvSpPr>
          <p:spPr bwMode="auto">
            <a:xfrm>
              <a:off x="1474" y="1526"/>
              <a:ext cx="227" cy="453"/>
            </a:xfrm>
            <a:prstGeom prst="line">
              <a:avLst/>
            </a:prstGeom>
            <a:noFill/>
            <a:ln w="9525">
              <a:solidFill>
                <a:srgbClr val="800000"/>
              </a:solidFill>
              <a:round/>
              <a:headEnd/>
              <a:tailEnd/>
            </a:ln>
          </p:spPr>
          <p:txBody>
            <a:bodyPr/>
            <a:lstStyle/>
            <a:p>
              <a:endParaRPr lang="en-US"/>
            </a:p>
          </p:txBody>
        </p:sp>
        <p:sp>
          <p:nvSpPr>
            <p:cNvPr id="102417" name="Line 17"/>
            <p:cNvSpPr>
              <a:spLocks noChangeShapeType="1"/>
            </p:cNvSpPr>
            <p:nvPr/>
          </p:nvSpPr>
          <p:spPr bwMode="auto">
            <a:xfrm flipV="1">
              <a:off x="1292" y="2251"/>
              <a:ext cx="363" cy="318"/>
            </a:xfrm>
            <a:prstGeom prst="line">
              <a:avLst/>
            </a:prstGeom>
            <a:noFill/>
            <a:ln w="9525">
              <a:solidFill>
                <a:srgbClr val="800000"/>
              </a:solidFill>
              <a:round/>
              <a:headEnd/>
              <a:tailEnd/>
            </a:ln>
          </p:spPr>
          <p:txBody>
            <a:bodyPr/>
            <a:lstStyle/>
            <a:p>
              <a:endParaRPr lang="en-US"/>
            </a:p>
          </p:txBody>
        </p:sp>
        <p:sp>
          <p:nvSpPr>
            <p:cNvPr id="102418" name="Line 18"/>
            <p:cNvSpPr>
              <a:spLocks noChangeShapeType="1"/>
            </p:cNvSpPr>
            <p:nvPr/>
          </p:nvSpPr>
          <p:spPr bwMode="auto">
            <a:xfrm>
              <a:off x="1519" y="1390"/>
              <a:ext cx="1043" cy="408"/>
            </a:xfrm>
            <a:prstGeom prst="line">
              <a:avLst/>
            </a:prstGeom>
            <a:noFill/>
            <a:ln w="9525">
              <a:solidFill>
                <a:srgbClr val="800000"/>
              </a:solidFill>
              <a:round/>
              <a:headEnd/>
              <a:tailEnd/>
            </a:ln>
          </p:spPr>
          <p:txBody>
            <a:bodyPr/>
            <a:lstStyle/>
            <a:p>
              <a:endParaRPr lang="en-US"/>
            </a:p>
          </p:txBody>
        </p:sp>
        <p:sp>
          <p:nvSpPr>
            <p:cNvPr id="102419" name="Line 19"/>
            <p:cNvSpPr>
              <a:spLocks noChangeShapeType="1"/>
            </p:cNvSpPr>
            <p:nvPr/>
          </p:nvSpPr>
          <p:spPr bwMode="auto">
            <a:xfrm flipV="1">
              <a:off x="1927" y="1979"/>
              <a:ext cx="590" cy="136"/>
            </a:xfrm>
            <a:prstGeom prst="line">
              <a:avLst/>
            </a:prstGeom>
            <a:noFill/>
            <a:ln w="9525">
              <a:solidFill>
                <a:srgbClr val="800000"/>
              </a:solidFill>
              <a:round/>
              <a:headEnd/>
              <a:tailEnd/>
            </a:ln>
          </p:spPr>
          <p:txBody>
            <a:bodyPr/>
            <a:lstStyle/>
            <a:p>
              <a:endParaRPr lang="en-US"/>
            </a:p>
          </p:txBody>
        </p:sp>
        <p:sp>
          <p:nvSpPr>
            <p:cNvPr id="102420" name="Line 20"/>
            <p:cNvSpPr>
              <a:spLocks noChangeShapeType="1"/>
            </p:cNvSpPr>
            <p:nvPr/>
          </p:nvSpPr>
          <p:spPr bwMode="auto">
            <a:xfrm>
              <a:off x="1837" y="2297"/>
              <a:ext cx="226" cy="544"/>
            </a:xfrm>
            <a:prstGeom prst="line">
              <a:avLst/>
            </a:prstGeom>
            <a:noFill/>
            <a:ln w="9525">
              <a:solidFill>
                <a:srgbClr val="800000"/>
              </a:solidFill>
              <a:round/>
              <a:headEnd/>
              <a:tailEnd/>
            </a:ln>
          </p:spPr>
          <p:txBody>
            <a:bodyPr/>
            <a:lstStyle/>
            <a:p>
              <a:endParaRPr lang="en-US"/>
            </a:p>
          </p:txBody>
        </p:sp>
        <p:sp>
          <p:nvSpPr>
            <p:cNvPr id="102421" name="Line 21"/>
            <p:cNvSpPr>
              <a:spLocks noChangeShapeType="1"/>
            </p:cNvSpPr>
            <p:nvPr/>
          </p:nvSpPr>
          <p:spPr bwMode="auto">
            <a:xfrm flipV="1">
              <a:off x="2200" y="2025"/>
              <a:ext cx="408" cy="816"/>
            </a:xfrm>
            <a:prstGeom prst="line">
              <a:avLst/>
            </a:prstGeom>
            <a:noFill/>
            <a:ln w="9525">
              <a:solidFill>
                <a:srgbClr val="800000"/>
              </a:solidFill>
              <a:round/>
              <a:headEnd/>
              <a:tailEnd/>
            </a:ln>
          </p:spPr>
          <p:txBody>
            <a:bodyPr/>
            <a:lstStyle/>
            <a:p>
              <a:endParaRPr lang="en-US"/>
            </a:p>
          </p:txBody>
        </p:sp>
        <p:sp>
          <p:nvSpPr>
            <p:cNvPr id="102422" name="Line 22"/>
            <p:cNvSpPr>
              <a:spLocks noChangeShapeType="1"/>
            </p:cNvSpPr>
            <p:nvPr/>
          </p:nvSpPr>
          <p:spPr bwMode="auto">
            <a:xfrm>
              <a:off x="2290" y="3068"/>
              <a:ext cx="545" cy="317"/>
            </a:xfrm>
            <a:prstGeom prst="line">
              <a:avLst/>
            </a:prstGeom>
            <a:noFill/>
            <a:ln w="9525">
              <a:solidFill>
                <a:srgbClr val="800000"/>
              </a:solidFill>
              <a:round/>
              <a:headEnd/>
              <a:tailEnd/>
            </a:ln>
          </p:spPr>
          <p:txBody>
            <a:bodyPr/>
            <a:lstStyle/>
            <a:p>
              <a:endParaRPr lang="en-US"/>
            </a:p>
          </p:txBody>
        </p:sp>
        <p:sp>
          <p:nvSpPr>
            <p:cNvPr id="102423" name="Line 23"/>
            <p:cNvSpPr>
              <a:spLocks noChangeShapeType="1"/>
            </p:cNvSpPr>
            <p:nvPr/>
          </p:nvSpPr>
          <p:spPr bwMode="auto">
            <a:xfrm flipH="1" flipV="1">
              <a:off x="2744" y="2025"/>
              <a:ext cx="227" cy="1270"/>
            </a:xfrm>
            <a:prstGeom prst="line">
              <a:avLst/>
            </a:prstGeom>
            <a:noFill/>
            <a:ln w="9525">
              <a:solidFill>
                <a:srgbClr val="800000"/>
              </a:solidFill>
              <a:round/>
              <a:headEnd/>
              <a:tailEnd/>
            </a:ln>
          </p:spPr>
          <p:txBody>
            <a:bodyPr/>
            <a:lstStyle/>
            <a:p>
              <a:endParaRPr lang="en-US"/>
            </a:p>
          </p:txBody>
        </p:sp>
        <p:sp>
          <p:nvSpPr>
            <p:cNvPr id="102424" name="Line 24"/>
            <p:cNvSpPr>
              <a:spLocks noChangeShapeType="1"/>
            </p:cNvSpPr>
            <p:nvPr/>
          </p:nvSpPr>
          <p:spPr bwMode="auto">
            <a:xfrm flipH="1">
              <a:off x="1020" y="2796"/>
              <a:ext cx="136" cy="589"/>
            </a:xfrm>
            <a:prstGeom prst="line">
              <a:avLst/>
            </a:prstGeom>
            <a:noFill/>
            <a:ln w="9525">
              <a:solidFill>
                <a:srgbClr val="800000"/>
              </a:solidFill>
              <a:round/>
              <a:headEnd/>
              <a:tailEnd/>
            </a:ln>
          </p:spPr>
          <p:txBody>
            <a:bodyPr/>
            <a:lstStyle/>
            <a:p>
              <a:endParaRPr lang="en-US"/>
            </a:p>
          </p:txBody>
        </p:sp>
        <p:sp>
          <p:nvSpPr>
            <p:cNvPr id="102425" name="Line 25"/>
            <p:cNvSpPr>
              <a:spLocks noChangeShapeType="1"/>
            </p:cNvSpPr>
            <p:nvPr/>
          </p:nvSpPr>
          <p:spPr bwMode="auto">
            <a:xfrm>
              <a:off x="1292" y="2750"/>
              <a:ext cx="681" cy="182"/>
            </a:xfrm>
            <a:prstGeom prst="line">
              <a:avLst/>
            </a:prstGeom>
            <a:noFill/>
            <a:ln w="9525">
              <a:solidFill>
                <a:srgbClr val="800000"/>
              </a:solidFill>
              <a:round/>
              <a:headEnd/>
              <a:tailEnd/>
            </a:ln>
          </p:spPr>
          <p:txBody>
            <a:bodyPr/>
            <a:lstStyle/>
            <a:p>
              <a:endParaRPr lang="en-US"/>
            </a:p>
          </p:txBody>
        </p:sp>
        <p:sp>
          <p:nvSpPr>
            <p:cNvPr id="102426" name="Line 26"/>
            <p:cNvSpPr>
              <a:spLocks noChangeShapeType="1"/>
            </p:cNvSpPr>
            <p:nvPr/>
          </p:nvSpPr>
          <p:spPr bwMode="auto">
            <a:xfrm flipV="1">
              <a:off x="1111" y="3113"/>
              <a:ext cx="907" cy="363"/>
            </a:xfrm>
            <a:prstGeom prst="line">
              <a:avLst/>
            </a:prstGeom>
            <a:noFill/>
            <a:ln w="9525">
              <a:solidFill>
                <a:srgbClr val="800000"/>
              </a:solidFill>
              <a:round/>
              <a:headEnd/>
              <a:tailEnd/>
            </a:ln>
          </p:spPr>
          <p:txBody>
            <a:bodyPr/>
            <a:lstStyle/>
            <a:p>
              <a:endParaRPr lang="en-US"/>
            </a:p>
          </p:txBody>
        </p:sp>
        <p:sp>
          <p:nvSpPr>
            <p:cNvPr id="102427" name="Line 28"/>
            <p:cNvSpPr>
              <a:spLocks noChangeShapeType="1"/>
            </p:cNvSpPr>
            <p:nvPr/>
          </p:nvSpPr>
          <p:spPr bwMode="auto">
            <a:xfrm flipV="1">
              <a:off x="1111" y="3521"/>
              <a:ext cx="1724" cy="46"/>
            </a:xfrm>
            <a:prstGeom prst="line">
              <a:avLst/>
            </a:prstGeom>
            <a:noFill/>
            <a:ln w="9525">
              <a:solidFill>
                <a:srgbClr val="800000"/>
              </a:solidFill>
              <a:round/>
              <a:headEnd/>
              <a:tailEnd/>
            </a:ln>
          </p:spPr>
          <p:txBody>
            <a:bodyPr/>
            <a:lstStyle/>
            <a:p>
              <a:endParaRPr lang="en-US"/>
            </a:p>
          </p:txBody>
        </p:sp>
        <p:sp>
          <p:nvSpPr>
            <p:cNvPr id="102428"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2429"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2430"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2431"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2432"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2433"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2434"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2435"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2436"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2437"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2438"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2439"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2440"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02441"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02442"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02443"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800000"/>
                  </a:solidFill>
                </a:rPr>
                <a:t>1</a:t>
              </a:r>
            </a:p>
          </p:txBody>
        </p:sp>
      </p:grpSp>
      <p:sp>
        <p:nvSpPr>
          <p:cNvPr id="2" name="Date Placeholder 1"/>
          <p:cNvSpPr>
            <a:spLocks noGrp="1"/>
          </p:cNvSpPr>
          <p:nvPr>
            <p:ph type="dt" sz="half" idx="10"/>
          </p:nvPr>
        </p:nvSpPr>
        <p:spPr/>
        <p:txBody>
          <a:bodyPr/>
          <a:lstStyle/>
          <a:p>
            <a:fld id="{21A89E7E-61CC-7245-BC9F-3ED8AD973DC1}"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77</a:t>
            </a:fld>
            <a:endParaRPr lang="en-US" dirty="0"/>
          </a:p>
        </p:txBody>
      </p:sp>
    </p:spTree>
    <p:extLst>
      <p:ext uri="{BB962C8B-B14F-4D97-AF65-F5344CB8AC3E}">
        <p14:creationId xmlns:p14="http://schemas.microsoft.com/office/powerpoint/2010/main" val="954610548"/>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04450" name="Group 4"/>
          <p:cNvGrpSpPr>
            <a:grpSpLocks/>
          </p:cNvGrpSpPr>
          <p:nvPr/>
        </p:nvGrpSpPr>
        <p:grpSpPr bwMode="auto">
          <a:xfrm>
            <a:off x="250825" y="1916113"/>
            <a:ext cx="4464050" cy="3816350"/>
            <a:chOff x="340" y="1253"/>
            <a:chExt cx="2812" cy="2404"/>
          </a:xfrm>
        </p:grpSpPr>
        <p:sp>
          <p:nvSpPr>
            <p:cNvPr id="104454" name="Oval 11"/>
            <p:cNvSpPr>
              <a:spLocks noChangeArrowheads="1"/>
            </p:cNvSpPr>
            <p:nvPr/>
          </p:nvSpPr>
          <p:spPr bwMode="auto">
            <a:xfrm>
              <a:off x="2835" y="3295"/>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6</a:t>
              </a:r>
            </a:p>
          </p:txBody>
        </p:sp>
        <p:sp>
          <p:nvSpPr>
            <p:cNvPr id="104455"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04456" name="Oval 5"/>
            <p:cNvSpPr>
              <a:spLocks noChangeArrowheads="1"/>
            </p:cNvSpPr>
            <p:nvPr/>
          </p:nvSpPr>
          <p:spPr bwMode="auto">
            <a:xfrm>
              <a:off x="1202" y="1253"/>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1</a:t>
              </a:r>
            </a:p>
          </p:txBody>
        </p:sp>
        <p:sp>
          <p:nvSpPr>
            <p:cNvPr id="104457" name="Oval 6"/>
            <p:cNvSpPr>
              <a:spLocks noChangeArrowheads="1"/>
            </p:cNvSpPr>
            <p:nvPr/>
          </p:nvSpPr>
          <p:spPr bwMode="auto">
            <a:xfrm>
              <a:off x="1610" y="1979"/>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3</a:t>
              </a:r>
            </a:p>
          </p:txBody>
        </p:sp>
        <p:sp>
          <p:nvSpPr>
            <p:cNvPr id="104458"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04459" name="Oval 8"/>
            <p:cNvSpPr>
              <a:spLocks noChangeArrowheads="1"/>
            </p:cNvSpPr>
            <p:nvPr/>
          </p:nvSpPr>
          <p:spPr bwMode="auto">
            <a:xfrm>
              <a:off x="793" y="3340"/>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5</a:t>
              </a:r>
            </a:p>
          </p:txBody>
        </p:sp>
        <p:sp>
          <p:nvSpPr>
            <p:cNvPr id="104460" name="Oval 9"/>
            <p:cNvSpPr>
              <a:spLocks noChangeArrowheads="1"/>
            </p:cNvSpPr>
            <p:nvPr/>
          </p:nvSpPr>
          <p:spPr bwMode="auto">
            <a:xfrm>
              <a:off x="1973" y="2841"/>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7</a:t>
              </a:r>
            </a:p>
          </p:txBody>
        </p:sp>
        <p:sp>
          <p:nvSpPr>
            <p:cNvPr id="104461" name="Oval 10"/>
            <p:cNvSpPr>
              <a:spLocks noChangeArrowheads="1"/>
            </p:cNvSpPr>
            <p:nvPr/>
          </p:nvSpPr>
          <p:spPr bwMode="auto">
            <a:xfrm>
              <a:off x="2517" y="1752"/>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4</a:t>
              </a:r>
            </a:p>
          </p:txBody>
        </p:sp>
        <p:sp>
          <p:nvSpPr>
            <p:cNvPr id="104462" name="Line 12"/>
            <p:cNvSpPr>
              <a:spLocks noChangeShapeType="1"/>
            </p:cNvSpPr>
            <p:nvPr/>
          </p:nvSpPr>
          <p:spPr bwMode="auto">
            <a:xfrm flipV="1">
              <a:off x="612" y="1480"/>
              <a:ext cx="590" cy="363"/>
            </a:xfrm>
            <a:prstGeom prst="line">
              <a:avLst/>
            </a:prstGeom>
            <a:noFill/>
            <a:ln w="9525">
              <a:solidFill>
                <a:srgbClr val="FFCC99"/>
              </a:solidFill>
              <a:round/>
              <a:headEnd/>
              <a:tailEnd/>
            </a:ln>
          </p:spPr>
          <p:txBody>
            <a:bodyPr/>
            <a:lstStyle/>
            <a:p>
              <a:endParaRPr lang="en-US"/>
            </a:p>
          </p:txBody>
        </p:sp>
        <p:sp>
          <p:nvSpPr>
            <p:cNvPr id="104463"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04464"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04465"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04466" name="Line 16"/>
            <p:cNvSpPr>
              <a:spLocks noChangeShapeType="1"/>
            </p:cNvSpPr>
            <p:nvPr/>
          </p:nvSpPr>
          <p:spPr bwMode="auto">
            <a:xfrm>
              <a:off x="1474" y="1526"/>
              <a:ext cx="227" cy="453"/>
            </a:xfrm>
            <a:prstGeom prst="line">
              <a:avLst/>
            </a:prstGeom>
            <a:noFill/>
            <a:ln w="9525">
              <a:solidFill>
                <a:srgbClr val="FFCC99"/>
              </a:solidFill>
              <a:round/>
              <a:headEnd/>
              <a:tailEnd/>
            </a:ln>
          </p:spPr>
          <p:txBody>
            <a:bodyPr/>
            <a:lstStyle/>
            <a:p>
              <a:endParaRPr lang="en-US"/>
            </a:p>
          </p:txBody>
        </p:sp>
        <p:sp>
          <p:nvSpPr>
            <p:cNvPr id="104467"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04468"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04469"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04470" name="Line 20"/>
            <p:cNvSpPr>
              <a:spLocks noChangeShapeType="1"/>
            </p:cNvSpPr>
            <p:nvPr/>
          </p:nvSpPr>
          <p:spPr bwMode="auto">
            <a:xfrm>
              <a:off x="1837" y="2297"/>
              <a:ext cx="226" cy="544"/>
            </a:xfrm>
            <a:prstGeom prst="line">
              <a:avLst/>
            </a:prstGeom>
            <a:noFill/>
            <a:ln w="9525">
              <a:solidFill>
                <a:srgbClr val="FFCC99"/>
              </a:solidFill>
              <a:round/>
              <a:headEnd/>
              <a:tailEnd/>
            </a:ln>
          </p:spPr>
          <p:txBody>
            <a:bodyPr/>
            <a:lstStyle/>
            <a:p>
              <a:endParaRPr lang="en-US"/>
            </a:p>
          </p:txBody>
        </p:sp>
        <p:sp>
          <p:nvSpPr>
            <p:cNvPr id="104471" name="Line 21"/>
            <p:cNvSpPr>
              <a:spLocks noChangeShapeType="1"/>
            </p:cNvSpPr>
            <p:nvPr/>
          </p:nvSpPr>
          <p:spPr bwMode="auto">
            <a:xfrm flipV="1">
              <a:off x="2200" y="2025"/>
              <a:ext cx="408" cy="816"/>
            </a:xfrm>
            <a:prstGeom prst="line">
              <a:avLst/>
            </a:prstGeom>
            <a:noFill/>
            <a:ln w="9525">
              <a:solidFill>
                <a:srgbClr val="FFCC99"/>
              </a:solidFill>
              <a:round/>
              <a:headEnd/>
              <a:tailEnd/>
            </a:ln>
          </p:spPr>
          <p:txBody>
            <a:bodyPr/>
            <a:lstStyle/>
            <a:p>
              <a:endParaRPr lang="en-US"/>
            </a:p>
          </p:txBody>
        </p:sp>
        <p:sp>
          <p:nvSpPr>
            <p:cNvPr id="104472"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04473"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04474"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04475"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04476"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04477"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04478"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4479"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4480"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4481"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4482"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4483"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4484"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4485"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4486"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4487"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4488"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4489"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4490"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04491"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04492"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04493"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04451" name="Text Box 45"/>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04452" name="Text Box 46"/>
          <p:cNvSpPr txBox="1">
            <a:spLocks noChangeArrowheads="1"/>
          </p:cNvSpPr>
          <p:nvPr/>
        </p:nvSpPr>
        <p:spPr bwMode="auto">
          <a:xfrm>
            <a:off x="4695825" y="2127250"/>
            <a:ext cx="4081463" cy="396875"/>
          </a:xfrm>
          <a:prstGeom prst="rect">
            <a:avLst/>
          </a:prstGeom>
          <a:noFill/>
          <a:ln w="9525">
            <a:noFill/>
            <a:miter lim="800000"/>
            <a:headEnd/>
            <a:tailEnd/>
          </a:ln>
        </p:spPr>
        <p:txBody>
          <a:bodyPr wrap="none">
            <a:spAutoFit/>
          </a:bodyPr>
          <a:lstStyle/>
          <a:p>
            <a:r>
              <a:rPr lang="en-US" sz="2000">
                <a:solidFill>
                  <a:srgbClr val="9900FF"/>
                </a:solidFill>
              </a:rPr>
              <a:t>F = {0}, {1}, {2}, {3}, {4}, {5}, {6}, {7}</a:t>
            </a:r>
          </a:p>
        </p:txBody>
      </p:sp>
      <p:sp>
        <p:nvSpPr>
          <p:cNvPr id="104453" name="Text Box 47"/>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1: (1 – 3),</a:t>
            </a:r>
          </a:p>
          <a:p>
            <a:r>
              <a:rPr lang="en-US" sz="1600">
                <a:solidFill>
                  <a:srgbClr val="9900FF"/>
                </a:solidFill>
                <a:sym typeface="Wingdings" pitchFamily="2" charset="2"/>
              </a:rPr>
              <a:t>         1: (3 – 7),</a:t>
            </a:r>
          </a:p>
          <a:p>
            <a:r>
              <a:rPr lang="en-US" sz="1600">
                <a:solidFill>
                  <a:srgbClr val="9900FF"/>
                </a:solidFill>
                <a:sym typeface="Wingdings" pitchFamily="2" charset="2"/>
              </a:rPr>
              <a:t>         1: (4 – 7),</a:t>
            </a:r>
          </a:p>
          <a:p>
            <a:r>
              <a:rPr lang="en-US" sz="1600">
                <a:solidFill>
                  <a:srgbClr val="9900FF"/>
                </a:solidFill>
                <a:sym typeface="Wingdings" pitchFamily="2" charset="2"/>
              </a:rPr>
              <a:t>         2: (0 – 1),</a:t>
            </a:r>
          </a:p>
          <a:p>
            <a:r>
              <a:rPr lang="en-US" sz="1600">
                <a:solidFill>
                  <a:srgbClr val="9900FF"/>
                </a:solidFill>
                <a:sym typeface="Wingdings" pitchFamily="2" charset="2"/>
              </a:rPr>
              <a:t>         2: (3 – 4),</a:t>
            </a:r>
          </a:p>
          <a:p>
            <a:r>
              <a:rPr lang="en-US" sz="1600">
                <a:solidFill>
                  <a:srgbClr val="9900FF"/>
                </a:solidFill>
                <a:sym typeface="Wingdings" pitchFamily="2" charset="2"/>
              </a:rPr>
              <a:t>         2: (2 – 7),</a:t>
            </a:r>
          </a:p>
          <a:p>
            <a:r>
              <a:rPr lang="en-US" sz="1600">
                <a:solidFill>
                  <a:srgbClr val="9900FF"/>
                </a:solidFill>
                <a:sym typeface="Wingdings" pitchFamily="2" charset="2"/>
              </a:rPr>
              <a:t>         2: (4 – 6),</a:t>
            </a:r>
          </a:p>
          <a:p>
            <a:r>
              <a:rPr lang="en-US" sz="1600">
                <a:solidFill>
                  <a:srgbClr val="9900FF"/>
                </a:solidFill>
                <a:sym typeface="Wingdings" pitchFamily="2" charset="2"/>
              </a:rPr>
              <a:t>         2: (5 – 6),</a:t>
            </a:r>
          </a:p>
          <a:p>
            <a:r>
              <a:rPr lang="en-US" sz="1600">
                <a:solidFill>
                  <a:srgbClr val="9900FF"/>
                </a:solidFill>
                <a:sym typeface="Wingdings" pitchFamily="2" charset="2"/>
              </a:rPr>
              <a:t>         2: (2 – 5),</a:t>
            </a:r>
          </a:p>
          <a:p>
            <a:r>
              <a:rPr lang="en-US" sz="1600">
                <a:solidFill>
                  <a:srgbClr val="9900FF"/>
                </a:solidFill>
                <a:sym typeface="Wingdings" pitchFamily="2" charset="2"/>
              </a:rPr>
              <a:t>         3: (1 – 2),</a:t>
            </a:r>
          </a:p>
          <a:p>
            <a:r>
              <a:rPr lang="en-US" sz="1600">
                <a:solidFill>
                  <a:srgbClr val="9900FF"/>
                </a:solidFill>
                <a:sym typeface="Wingdings" pitchFamily="2" charset="2"/>
              </a:rPr>
              <a:t>         3: (1 – 4),</a:t>
            </a:r>
          </a:p>
          <a:p>
            <a:r>
              <a:rPr lang="en-US" sz="1600">
                <a:solidFill>
                  <a:srgbClr val="9900FF"/>
                </a:solidFill>
                <a:sym typeface="Wingdings" pitchFamily="2" charset="2"/>
              </a:rPr>
              <a:t>         3: (2 – 3),</a:t>
            </a:r>
          </a:p>
          <a:p>
            <a:r>
              <a:rPr lang="en-US" sz="1600">
                <a:solidFill>
                  <a:srgbClr val="9900FF"/>
                </a:solidFill>
                <a:sym typeface="Wingdings" pitchFamily="2" charset="2"/>
              </a:rPr>
              <a:t>         3: (6 – 7),</a:t>
            </a:r>
          </a:p>
          <a:p>
            <a:r>
              <a:rPr lang="en-US" sz="1600">
                <a:solidFill>
                  <a:srgbClr val="9900FF"/>
                </a:solidFill>
                <a:sym typeface="Wingdings" pitchFamily="2" charset="2"/>
              </a:rPr>
              <a:t>         3: (0 – 5),</a:t>
            </a:r>
          </a:p>
          <a:p>
            <a:r>
              <a:rPr lang="en-US" sz="1600">
                <a:solidFill>
                  <a:srgbClr val="9900FF"/>
                </a:solidFill>
                <a:sym typeface="Wingdings" pitchFamily="2" charset="2"/>
              </a:rPr>
              <a:t>         3: (5 – 7) }</a:t>
            </a:r>
            <a:endParaRPr lang="en-US" sz="1600">
              <a:solidFill>
                <a:srgbClr val="9900FF"/>
              </a:solidFill>
            </a:endParaRPr>
          </a:p>
        </p:txBody>
      </p:sp>
      <p:sp>
        <p:nvSpPr>
          <p:cNvPr id="2" name="Date Placeholder 1"/>
          <p:cNvSpPr>
            <a:spLocks noGrp="1"/>
          </p:cNvSpPr>
          <p:nvPr>
            <p:ph type="dt" sz="half" idx="10"/>
          </p:nvPr>
        </p:nvSpPr>
        <p:spPr/>
        <p:txBody>
          <a:bodyPr/>
          <a:lstStyle/>
          <a:p>
            <a:fld id="{8F15FFF2-1EB8-E245-A2E7-1A1C97083658}"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78</a:t>
            </a:fld>
            <a:endParaRPr lang="en-US" dirty="0"/>
          </a:p>
        </p:txBody>
      </p:sp>
    </p:spTree>
    <p:extLst>
      <p:ext uri="{BB962C8B-B14F-4D97-AF65-F5344CB8AC3E}">
        <p14:creationId xmlns:p14="http://schemas.microsoft.com/office/powerpoint/2010/main" val="3341473397"/>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05474" name="Group 3"/>
          <p:cNvGrpSpPr>
            <a:grpSpLocks/>
          </p:cNvGrpSpPr>
          <p:nvPr/>
        </p:nvGrpSpPr>
        <p:grpSpPr bwMode="auto">
          <a:xfrm>
            <a:off x="250825" y="1916113"/>
            <a:ext cx="4464050" cy="3816350"/>
            <a:chOff x="340" y="1253"/>
            <a:chExt cx="2812" cy="2404"/>
          </a:xfrm>
        </p:grpSpPr>
        <p:sp>
          <p:nvSpPr>
            <p:cNvPr id="105478" name="Oval 11"/>
            <p:cNvSpPr>
              <a:spLocks noChangeArrowheads="1"/>
            </p:cNvSpPr>
            <p:nvPr/>
          </p:nvSpPr>
          <p:spPr bwMode="auto">
            <a:xfrm>
              <a:off x="2835" y="3295"/>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6</a:t>
              </a:r>
            </a:p>
          </p:txBody>
        </p:sp>
        <p:sp>
          <p:nvSpPr>
            <p:cNvPr id="105479"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05480"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05481"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05482"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05483" name="Oval 8"/>
            <p:cNvSpPr>
              <a:spLocks noChangeArrowheads="1"/>
            </p:cNvSpPr>
            <p:nvPr/>
          </p:nvSpPr>
          <p:spPr bwMode="auto">
            <a:xfrm>
              <a:off x="793" y="3340"/>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5</a:t>
              </a:r>
            </a:p>
          </p:txBody>
        </p:sp>
        <p:sp>
          <p:nvSpPr>
            <p:cNvPr id="105484" name="Oval 9"/>
            <p:cNvSpPr>
              <a:spLocks noChangeArrowheads="1"/>
            </p:cNvSpPr>
            <p:nvPr/>
          </p:nvSpPr>
          <p:spPr bwMode="auto">
            <a:xfrm>
              <a:off x="1973" y="2841"/>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7</a:t>
              </a:r>
            </a:p>
          </p:txBody>
        </p:sp>
        <p:sp>
          <p:nvSpPr>
            <p:cNvPr id="105485" name="Oval 10"/>
            <p:cNvSpPr>
              <a:spLocks noChangeArrowheads="1"/>
            </p:cNvSpPr>
            <p:nvPr/>
          </p:nvSpPr>
          <p:spPr bwMode="auto">
            <a:xfrm>
              <a:off x="2517" y="1752"/>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4</a:t>
              </a:r>
            </a:p>
          </p:txBody>
        </p:sp>
        <p:sp>
          <p:nvSpPr>
            <p:cNvPr id="105486" name="Line 12"/>
            <p:cNvSpPr>
              <a:spLocks noChangeShapeType="1"/>
            </p:cNvSpPr>
            <p:nvPr/>
          </p:nvSpPr>
          <p:spPr bwMode="auto">
            <a:xfrm flipV="1">
              <a:off x="612" y="1480"/>
              <a:ext cx="590" cy="363"/>
            </a:xfrm>
            <a:prstGeom prst="line">
              <a:avLst/>
            </a:prstGeom>
            <a:noFill/>
            <a:ln w="9525">
              <a:solidFill>
                <a:srgbClr val="FFCC99"/>
              </a:solidFill>
              <a:round/>
              <a:headEnd/>
              <a:tailEnd/>
            </a:ln>
          </p:spPr>
          <p:txBody>
            <a:bodyPr/>
            <a:lstStyle/>
            <a:p>
              <a:endParaRPr lang="en-US"/>
            </a:p>
          </p:txBody>
        </p:sp>
        <p:sp>
          <p:nvSpPr>
            <p:cNvPr id="105487"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05488"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05489"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05490"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05491"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05492"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05493"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05494" name="Line 20"/>
            <p:cNvSpPr>
              <a:spLocks noChangeShapeType="1"/>
            </p:cNvSpPr>
            <p:nvPr/>
          </p:nvSpPr>
          <p:spPr bwMode="auto">
            <a:xfrm>
              <a:off x="1837" y="2297"/>
              <a:ext cx="226" cy="544"/>
            </a:xfrm>
            <a:prstGeom prst="line">
              <a:avLst/>
            </a:prstGeom>
            <a:noFill/>
            <a:ln w="9525">
              <a:solidFill>
                <a:srgbClr val="FFCC99"/>
              </a:solidFill>
              <a:round/>
              <a:headEnd/>
              <a:tailEnd/>
            </a:ln>
          </p:spPr>
          <p:txBody>
            <a:bodyPr/>
            <a:lstStyle/>
            <a:p>
              <a:endParaRPr lang="en-US"/>
            </a:p>
          </p:txBody>
        </p:sp>
        <p:sp>
          <p:nvSpPr>
            <p:cNvPr id="105495" name="Line 21"/>
            <p:cNvSpPr>
              <a:spLocks noChangeShapeType="1"/>
            </p:cNvSpPr>
            <p:nvPr/>
          </p:nvSpPr>
          <p:spPr bwMode="auto">
            <a:xfrm flipV="1">
              <a:off x="2200" y="2025"/>
              <a:ext cx="408" cy="816"/>
            </a:xfrm>
            <a:prstGeom prst="line">
              <a:avLst/>
            </a:prstGeom>
            <a:noFill/>
            <a:ln w="9525">
              <a:solidFill>
                <a:srgbClr val="FFCC99"/>
              </a:solidFill>
              <a:round/>
              <a:headEnd/>
              <a:tailEnd/>
            </a:ln>
          </p:spPr>
          <p:txBody>
            <a:bodyPr/>
            <a:lstStyle/>
            <a:p>
              <a:endParaRPr lang="en-US"/>
            </a:p>
          </p:txBody>
        </p:sp>
        <p:sp>
          <p:nvSpPr>
            <p:cNvPr id="105496"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05497"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05498"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05499"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05500"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05501"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05502"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5503"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5504"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5505"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5506"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5507"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5508"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5509"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5510"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5511"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5512"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5513"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5514"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05515"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05516"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05517"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05475"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05476" name="Text Box 45"/>
          <p:cNvSpPr txBox="1">
            <a:spLocks noChangeArrowheads="1"/>
          </p:cNvSpPr>
          <p:nvPr/>
        </p:nvSpPr>
        <p:spPr bwMode="auto">
          <a:xfrm>
            <a:off x="4695825" y="2127250"/>
            <a:ext cx="3913188" cy="396875"/>
          </a:xfrm>
          <a:prstGeom prst="rect">
            <a:avLst/>
          </a:prstGeom>
          <a:noFill/>
          <a:ln w="9525">
            <a:noFill/>
            <a:miter lim="800000"/>
            <a:headEnd/>
            <a:tailEnd/>
          </a:ln>
        </p:spPr>
        <p:txBody>
          <a:bodyPr wrap="none">
            <a:spAutoFit/>
          </a:bodyPr>
          <a:lstStyle/>
          <a:p>
            <a:r>
              <a:rPr lang="en-US" sz="2000">
                <a:solidFill>
                  <a:srgbClr val="9900FF"/>
                </a:solidFill>
              </a:rPr>
              <a:t>F = {0, 2}, {1}, {3}, {4}, {5}, {6}, {7}</a:t>
            </a:r>
          </a:p>
        </p:txBody>
      </p:sp>
      <p:sp>
        <p:nvSpPr>
          <p:cNvPr id="105477"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1: (3 – 7),</a:t>
            </a:r>
          </a:p>
          <a:p>
            <a:r>
              <a:rPr lang="en-US" sz="1600">
                <a:solidFill>
                  <a:srgbClr val="9900FF"/>
                </a:solidFill>
                <a:sym typeface="Wingdings" pitchFamily="2" charset="2"/>
              </a:rPr>
              <a:t>         1: (4 – 7),</a:t>
            </a:r>
          </a:p>
          <a:p>
            <a:r>
              <a:rPr lang="en-US" sz="1600">
                <a:solidFill>
                  <a:srgbClr val="9900FF"/>
                </a:solidFill>
                <a:sym typeface="Wingdings" pitchFamily="2" charset="2"/>
              </a:rPr>
              <a:t>         2: (0 – 1),</a:t>
            </a:r>
          </a:p>
          <a:p>
            <a:r>
              <a:rPr lang="en-US" sz="1600">
                <a:solidFill>
                  <a:srgbClr val="9900FF"/>
                </a:solidFill>
                <a:sym typeface="Wingdings" pitchFamily="2" charset="2"/>
              </a:rPr>
              <a:t>         2: (3 – 4),</a:t>
            </a:r>
          </a:p>
          <a:p>
            <a:r>
              <a:rPr lang="en-US" sz="1600">
                <a:solidFill>
                  <a:srgbClr val="9900FF"/>
                </a:solidFill>
                <a:sym typeface="Wingdings" pitchFamily="2" charset="2"/>
              </a:rPr>
              <a:t>         2: (2 – 7),</a:t>
            </a:r>
          </a:p>
          <a:p>
            <a:r>
              <a:rPr lang="en-US" sz="1600">
                <a:solidFill>
                  <a:srgbClr val="9900FF"/>
                </a:solidFill>
                <a:sym typeface="Wingdings" pitchFamily="2" charset="2"/>
              </a:rPr>
              <a:t>         2: (4 – 6),</a:t>
            </a:r>
          </a:p>
          <a:p>
            <a:r>
              <a:rPr lang="en-US" sz="1600">
                <a:solidFill>
                  <a:srgbClr val="9900FF"/>
                </a:solidFill>
                <a:sym typeface="Wingdings" pitchFamily="2" charset="2"/>
              </a:rPr>
              <a:t>         2: (5 – 6),</a:t>
            </a:r>
          </a:p>
          <a:p>
            <a:r>
              <a:rPr lang="en-US" sz="1600">
                <a:solidFill>
                  <a:srgbClr val="9900FF"/>
                </a:solidFill>
                <a:sym typeface="Wingdings" pitchFamily="2" charset="2"/>
              </a:rPr>
              <a:t>         2: (2 – 5),</a:t>
            </a:r>
          </a:p>
          <a:p>
            <a:r>
              <a:rPr lang="en-US" sz="1600">
                <a:solidFill>
                  <a:srgbClr val="9900FF"/>
                </a:solidFill>
                <a:sym typeface="Wingdings" pitchFamily="2" charset="2"/>
              </a:rPr>
              <a:t>         3: (1 – 2),</a:t>
            </a:r>
          </a:p>
          <a:p>
            <a:r>
              <a:rPr lang="en-US" sz="1600">
                <a:solidFill>
                  <a:srgbClr val="9900FF"/>
                </a:solidFill>
                <a:sym typeface="Wingdings" pitchFamily="2" charset="2"/>
              </a:rPr>
              <a:t>         3: (1 – 4),</a:t>
            </a:r>
          </a:p>
          <a:p>
            <a:r>
              <a:rPr lang="en-US" sz="1600">
                <a:solidFill>
                  <a:srgbClr val="9900FF"/>
                </a:solidFill>
                <a:sym typeface="Wingdings" pitchFamily="2" charset="2"/>
              </a:rPr>
              <a:t>         3: (2 – 3),</a:t>
            </a:r>
          </a:p>
          <a:p>
            <a:r>
              <a:rPr lang="en-US" sz="1600">
                <a:solidFill>
                  <a:srgbClr val="9900FF"/>
                </a:solidFill>
                <a:sym typeface="Wingdings" pitchFamily="2" charset="2"/>
              </a:rPr>
              <a:t>         3: (6 – 7),</a:t>
            </a:r>
          </a:p>
          <a:p>
            <a:r>
              <a:rPr lang="en-US" sz="1600">
                <a:solidFill>
                  <a:srgbClr val="9900FF"/>
                </a:solidFill>
                <a:sym typeface="Wingdings" pitchFamily="2" charset="2"/>
              </a:rPr>
              <a:t>         3: (0 – 5),</a:t>
            </a:r>
          </a:p>
          <a:p>
            <a:r>
              <a:rPr lang="en-US" sz="1600">
                <a:solidFill>
                  <a:srgbClr val="9900FF"/>
                </a:solidFill>
                <a:sym typeface="Wingdings" pitchFamily="2" charset="2"/>
              </a:rPr>
              <a:t>         3: (5 – 7) }</a:t>
            </a:r>
            <a:endParaRPr lang="en-US" sz="1600">
              <a:solidFill>
                <a:srgbClr val="9900FF"/>
              </a:solidFill>
            </a:endParaRPr>
          </a:p>
        </p:txBody>
      </p:sp>
      <p:sp>
        <p:nvSpPr>
          <p:cNvPr id="2" name="Date Placeholder 1"/>
          <p:cNvSpPr>
            <a:spLocks noGrp="1"/>
          </p:cNvSpPr>
          <p:nvPr>
            <p:ph type="dt" sz="half" idx="10"/>
          </p:nvPr>
        </p:nvSpPr>
        <p:spPr/>
        <p:txBody>
          <a:bodyPr/>
          <a:lstStyle/>
          <a:p>
            <a:fld id="{F025F105-1F69-C045-8EB9-901B89679ACF}"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79</a:t>
            </a:fld>
            <a:endParaRPr lang="en-US" dirty="0"/>
          </a:p>
        </p:txBody>
      </p:sp>
    </p:spTree>
    <p:extLst>
      <p:ext uri="{BB962C8B-B14F-4D97-AF65-F5344CB8AC3E}">
        <p14:creationId xmlns:p14="http://schemas.microsoft.com/office/powerpoint/2010/main" val="314397381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0" name="Rectangle 5"/>
          <p:cNvSpPr>
            <a:spLocks noGrp="1"/>
          </p:cNvSpPr>
          <p:nvPr>
            <p:ph type="title"/>
          </p:nvPr>
        </p:nvSpPr>
        <p:spPr bwMode="auto"/>
        <p:txBody>
          <a:bodyPr wrap="square" lIns="91440" tIns="45720" rIns="91440" bIns="45720" numCol="1" anchorCtr="0" compatLnSpc="1">
            <a:prstTxWarp prst="textNoShape">
              <a:avLst/>
            </a:prstTxWarp>
          </a:bodyPr>
          <a:lstStyle/>
          <a:p>
            <a:r>
              <a:rPr sz="3600" smtClean="0">
                <a:effectLst/>
              </a:rPr>
              <a:t>Dijkstra’s Algorithm – An Example</a:t>
            </a:r>
          </a:p>
        </p:txBody>
      </p:sp>
      <p:graphicFrame>
        <p:nvGraphicFramePr>
          <p:cNvPr id="76809" name="Object 4"/>
          <p:cNvGraphicFramePr>
            <a:graphicFrameLocks noGrp="1" noChangeAspect="1"/>
          </p:cNvGraphicFramePr>
          <p:nvPr>
            <p:ph sz="half" idx="2"/>
          </p:nvPr>
        </p:nvGraphicFramePr>
        <p:xfrm>
          <a:off x="611188" y="1773238"/>
          <a:ext cx="7993062" cy="3997325"/>
        </p:xfrm>
        <a:graphic>
          <a:graphicData uri="http://schemas.openxmlformats.org/presentationml/2006/ole">
            <mc:AlternateContent xmlns:mc="http://schemas.openxmlformats.org/markup-compatibility/2006">
              <mc:Choice xmlns:v="urn:schemas-microsoft-com:vml" Requires="v">
                <p:oleObj spid="_x0000_s1056" name="Picture" r:id="rId4" imgW="7315200" imgH="3657600" progId="Word.Picture.8">
                  <p:embed/>
                </p:oleObj>
              </mc:Choice>
              <mc:Fallback>
                <p:oleObj name="Picture" r:id="rId4" imgW="7315200" imgH="3657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773238"/>
                        <a:ext cx="7993062" cy="399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B2E58B02-AB24-2B42-8E92-3B8F39F4C995}"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221B7D0E-233D-4684-99C3-DFACB0172B3B}" type="slidenum">
              <a:rPr lang="en-US" smtClean="0"/>
              <a:pPr>
                <a:defRPr/>
              </a:pPr>
              <a:t>8</a:t>
            </a:fld>
            <a:endParaRPr lang="en-US" dirty="0"/>
          </a:p>
        </p:txBody>
      </p:sp>
    </p:spTree>
    <p:extLst>
      <p:ext uri="{BB962C8B-B14F-4D97-AF65-F5344CB8AC3E}">
        <p14:creationId xmlns:p14="http://schemas.microsoft.com/office/powerpoint/2010/main" val="3707609435"/>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06498" name="Group 3"/>
          <p:cNvGrpSpPr>
            <a:grpSpLocks/>
          </p:cNvGrpSpPr>
          <p:nvPr/>
        </p:nvGrpSpPr>
        <p:grpSpPr bwMode="auto">
          <a:xfrm>
            <a:off x="250825" y="1916113"/>
            <a:ext cx="4464050" cy="3816350"/>
            <a:chOff x="340" y="1253"/>
            <a:chExt cx="2812" cy="2404"/>
          </a:xfrm>
        </p:grpSpPr>
        <p:sp>
          <p:nvSpPr>
            <p:cNvPr id="106502" name="Oval 11"/>
            <p:cNvSpPr>
              <a:spLocks noChangeArrowheads="1"/>
            </p:cNvSpPr>
            <p:nvPr/>
          </p:nvSpPr>
          <p:spPr bwMode="auto">
            <a:xfrm>
              <a:off x="2835" y="3295"/>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6</a:t>
              </a:r>
            </a:p>
          </p:txBody>
        </p:sp>
        <p:sp>
          <p:nvSpPr>
            <p:cNvPr id="106503"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06504"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06505"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06506"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06507" name="Oval 8"/>
            <p:cNvSpPr>
              <a:spLocks noChangeArrowheads="1"/>
            </p:cNvSpPr>
            <p:nvPr/>
          </p:nvSpPr>
          <p:spPr bwMode="auto">
            <a:xfrm>
              <a:off x="793" y="3340"/>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5</a:t>
              </a:r>
            </a:p>
          </p:txBody>
        </p:sp>
        <p:sp>
          <p:nvSpPr>
            <p:cNvPr id="106508"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06509" name="Oval 10"/>
            <p:cNvSpPr>
              <a:spLocks noChangeArrowheads="1"/>
            </p:cNvSpPr>
            <p:nvPr/>
          </p:nvSpPr>
          <p:spPr bwMode="auto">
            <a:xfrm>
              <a:off x="2517" y="1752"/>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4</a:t>
              </a:r>
            </a:p>
          </p:txBody>
        </p:sp>
        <p:sp>
          <p:nvSpPr>
            <p:cNvPr id="106510" name="Line 12"/>
            <p:cNvSpPr>
              <a:spLocks noChangeShapeType="1"/>
            </p:cNvSpPr>
            <p:nvPr/>
          </p:nvSpPr>
          <p:spPr bwMode="auto">
            <a:xfrm flipV="1">
              <a:off x="612" y="1480"/>
              <a:ext cx="590" cy="363"/>
            </a:xfrm>
            <a:prstGeom prst="line">
              <a:avLst/>
            </a:prstGeom>
            <a:noFill/>
            <a:ln w="9525">
              <a:solidFill>
                <a:srgbClr val="FFCC99"/>
              </a:solidFill>
              <a:round/>
              <a:headEnd/>
              <a:tailEnd/>
            </a:ln>
          </p:spPr>
          <p:txBody>
            <a:bodyPr/>
            <a:lstStyle/>
            <a:p>
              <a:endParaRPr lang="en-US"/>
            </a:p>
          </p:txBody>
        </p:sp>
        <p:sp>
          <p:nvSpPr>
            <p:cNvPr id="106511"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06512"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06513"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06514"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06515"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06516"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06517"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06518"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06519" name="Line 21"/>
            <p:cNvSpPr>
              <a:spLocks noChangeShapeType="1"/>
            </p:cNvSpPr>
            <p:nvPr/>
          </p:nvSpPr>
          <p:spPr bwMode="auto">
            <a:xfrm flipV="1">
              <a:off x="2200" y="2025"/>
              <a:ext cx="408" cy="816"/>
            </a:xfrm>
            <a:prstGeom prst="line">
              <a:avLst/>
            </a:prstGeom>
            <a:noFill/>
            <a:ln w="9525">
              <a:solidFill>
                <a:srgbClr val="FFCC99"/>
              </a:solidFill>
              <a:round/>
              <a:headEnd/>
              <a:tailEnd/>
            </a:ln>
          </p:spPr>
          <p:txBody>
            <a:bodyPr/>
            <a:lstStyle/>
            <a:p>
              <a:endParaRPr lang="en-US"/>
            </a:p>
          </p:txBody>
        </p:sp>
        <p:sp>
          <p:nvSpPr>
            <p:cNvPr id="106520"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06521"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06522"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06523"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06524"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06525"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06526"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6527"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6528"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6529"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6530"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6531"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6532"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6533"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6534"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6535"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6536"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6537"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6538"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06539"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06540"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06541"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06499"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06500" name="Text Box 45"/>
          <p:cNvSpPr txBox="1">
            <a:spLocks noChangeArrowheads="1"/>
          </p:cNvSpPr>
          <p:nvPr/>
        </p:nvSpPr>
        <p:spPr bwMode="auto">
          <a:xfrm>
            <a:off x="4695825" y="2127250"/>
            <a:ext cx="3675063" cy="396875"/>
          </a:xfrm>
          <a:prstGeom prst="rect">
            <a:avLst/>
          </a:prstGeom>
          <a:noFill/>
          <a:ln w="9525">
            <a:noFill/>
            <a:miter lim="800000"/>
            <a:headEnd/>
            <a:tailEnd/>
          </a:ln>
        </p:spPr>
        <p:txBody>
          <a:bodyPr wrap="none">
            <a:spAutoFit/>
          </a:bodyPr>
          <a:lstStyle/>
          <a:p>
            <a:r>
              <a:rPr lang="en-US" sz="2000">
                <a:solidFill>
                  <a:srgbClr val="9900FF"/>
                </a:solidFill>
              </a:rPr>
              <a:t>F = {0, 2} {1, 3}, {4}, {5}, {6}, {7}</a:t>
            </a:r>
          </a:p>
        </p:txBody>
      </p:sp>
      <p:sp>
        <p:nvSpPr>
          <p:cNvPr id="106501"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1: (4 – 7),</a:t>
            </a:r>
          </a:p>
          <a:p>
            <a:r>
              <a:rPr lang="en-US" sz="1600">
                <a:solidFill>
                  <a:srgbClr val="9900FF"/>
                </a:solidFill>
                <a:sym typeface="Wingdings" pitchFamily="2" charset="2"/>
              </a:rPr>
              <a:t>         2: (0 – 1),</a:t>
            </a:r>
          </a:p>
          <a:p>
            <a:r>
              <a:rPr lang="en-US" sz="1600">
                <a:solidFill>
                  <a:srgbClr val="9900FF"/>
                </a:solidFill>
                <a:sym typeface="Wingdings" pitchFamily="2" charset="2"/>
              </a:rPr>
              <a:t>         2: (3 – 4),</a:t>
            </a:r>
          </a:p>
          <a:p>
            <a:r>
              <a:rPr lang="en-US" sz="1600">
                <a:solidFill>
                  <a:srgbClr val="9900FF"/>
                </a:solidFill>
                <a:sym typeface="Wingdings" pitchFamily="2" charset="2"/>
              </a:rPr>
              <a:t>         2: (2 – 7),</a:t>
            </a:r>
          </a:p>
          <a:p>
            <a:r>
              <a:rPr lang="en-US" sz="1600">
                <a:solidFill>
                  <a:srgbClr val="9900FF"/>
                </a:solidFill>
                <a:sym typeface="Wingdings" pitchFamily="2" charset="2"/>
              </a:rPr>
              <a:t>         2: (4 – 6),</a:t>
            </a:r>
          </a:p>
          <a:p>
            <a:r>
              <a:rPr lang="en-US" sz="1600">
                <a:solidFill>
                  <a:srgbClr val="9900FF"/>
                </a:solidFill>
                <a:sym typeface="Wingdings" pitchFamily="2" charset="2"/>
              </a:rPr>
              <a:t>         2: (5 – 6),</a:t>
            </a:r>
          </a:p>
          <a:p>
            <a:r>
              <a:rPr lang="en-US" sz="1600">
                <a:solidFill>
                  <a:srgbClr val="9900FF"/>
                </a:solidFill>
                <a:sym typeface="Wingdings" pitchFamily="2" charset="2"/>
              </a:rPr>
              <a:t>         2: (2 – 5),</a:t>
            </a:r>
          </a:p>
          <a:p>
            <a:r>
              <a:rPr lang="en-US" sz="1600">
                <a:solidFill>
                  <a:srgbClr val="9900FF"/>
                </a:solidFill>
                <a:sym typeface="Wingdings" pitchFamily="2" charset="2"/>
              </a:rPr>
              <a:t>         3: (1 – 2),</a:t>
            </a:r>
          </a:p>
          <a:p>
            <a:r>
              <a:rPr lang="en-US" sz="1600">
                <a:solidFill>
                  <a:srgbClr val="9900FF"/>
                </a:solidFill>
                <a:sym typeface="Wingdings" pitchFamily="2" charset="2"/>
              </a:rPr>
              <a:t>         3: (1 – 4),</a:t>
            </a:r>
          </a:p>
          <a:p>
            <a:r>
              <a:rPr lang="en-US" sz="1600">
                <a:solidFill>
                  <a:srgbClr val="9900FF"/>
                </a:solidFill>
                <a:sym typeface="Wingdings" pitchFamily="2" charset="2"/>
              </a:rPr>
              <a:t>         3: (2 – 3),</a:t>
            </a:r>
          </a:p>
          <a:p>
            <a:r>
              <a:rPr lang="en-US" sz="1600">
                <a:solidFill>
                  <a:srgbClr val="9900FF"/>
                </a:solidFill>
                <a:sym typeface="Wingdings" pitchFamily="2" charset="2"/>
              </a:rPr>
              <a:t>         3: (6 – 7),</a:t>
            </a:r>
          </a:p>
          <a:p>
            <a:r>
              <a:rPr lang="en-US" sz="1600">
                <a:solidFill>
                  <a:srgbClr val="9900FF"/>
                </a:solidFill>
                <a:sym typeface="Wingdings" pitchFamily="2" charset="2"/>
              </a:rPr>
              <a:t>         3: (0 – 5),</a:t>
            </a:r>
          </a:p>
          <a:p>
            <a:r>
              <a:rPr lang="en-US" sz="1600">
                <a:solidFill>
                  <a:srgbClr val="9900FF"/>
                </a:solidFill>
                <a:sym typeface="Wingdings" pitchFamily="2" charset="2"/>
              </a:rPr>
              <a:t>         3: (5 – 7) }</a:t>
            </a:r>
            <a:endParaRPr lang="en-US" sz="1600">
              <a:solidFill>
                <a:srgbClr val="9900FF"/>
              </a:solidFill>
            </a:endParaRPr>
          </a:p>
        </p:txBody>
      </p:sp>
      <p:sp>
        <p:nvSpPr>
          <p:cNvPr id="2" name="Date Placeholder 1"/>
          <p:cNvSpPr>
            <a:spLocks noGrp="1"/>
          </p:cNvSpPr>
          <p:nvPr>
            <p:ph type="dt" sz="half" idx="10"/>
          </p:nvPr>
        </p:nvSpPr>
        <p:spPr/>
        <p:txBody>
          <a:bodyPr/>
          <a:lstStyle/>
          <a:p>
            <a:fld id="{01449EAD-7A9A-FB4E-A636-7DA9FF786BDA}"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80</a:t>
            </a:fld>
            <a:endParaRPr lang="en-US" dirty="0"/>
          </a:p>
        </p:txBody>
      </p:sp>
    </p:spTree>
    <p:extLst>
      <p:ext uri="{BB962C8B-B14F-4D97-AF65-F5344CB8AC3E}">
        <p14:creationId xmlns:p14="http://schemas.microsoft.com/office/powerpoint/2010/main" val="4183210606"/>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07522" name="Group 3"/>
          <p:cNvGrpSpPr>
            <a:grpSpLocks/>
          </p:cNvGrpSpPr>
          <p:nvPr/>
        </p:nvGrpSpPr>
        <p:grpSpPr bwMode="auto">
          <a:xfrm>
            <a:off x="250825" y="1916113"/>
            <a:ext cx="4464050" cy="3816350"/>
            <a:chOff x="340" y="1253"/>
            <a:chExt cx="2812" cy="2404"/>
          </a:xfrm>
        </p:grpSpPr>
        <p:sp>
          <p:nvSpPr>
            <p:cNvPr id="107526" name="Oval 11"/>
            <p:cNvSpPr>
              <a:spLocks noChangeArrowheads="1"/>
            </p:cNvSpPr>
            <p:nvPr/>
          </p:nvSpPr>
          <p:spPr bwMode="auto">
            <a:xfrm>
              <a:off x="2835" y="3295"/>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6</a:t>
              </a:r>
            </a:p>
          </p:txBody>
        </p:sp>
        <p:sp>
          <p:nvSpPr>
            <p:cNvPr id="107527"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07528"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07529"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07530"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07531" name="Oval 8"/>
            <p:cNvSpPr>
              <a:spLocks noChangeArrowheads="1"/>
            </p:cNvSpPr>
            <p:nvPr/>
          </p:nvSpPr>
          <p:spPr bwMode="auto">
            <a:xfrm>
              <a:off x="793" y="3340"/>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5</a:t>
              </a:r>
            </a:p>
          </p:txBody>
        </p:sp>
        <p:sp>
          <p:nvSpPr>
            <p:cNvPr id="107532"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07533" name="Oval 10"/>
            <p:cNvSpPr>
              <a:spLocks noChangeArrowheads="1"/>
            </p:cNvSpPr>
            <p:nvPr/>
          </p:nvSpPr>
          <p:spPr bwMode="auto">
            <a:xfrm>
              <a:off x="2517" y="1752"/>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4</a:t>
              </a:r>
            </a:p>
          </p:txBody>
        </p:sp>
        <p:sp>
          <p:nvSpPr>
            <p:cNvPr id="107534" name="Line 12"/>
            <p:cNvSpPr>
              <a:spLocks noChangeShapeType="1"/>
            </p:cNvSpPr>
            <p:nvPr/>
          </p:nvSpPr>
          <p:spPr bwMode="auto">
            <a:xfrm flipV="1">
              <a:off x="612" y="1480"/>
              <a:ext cx="590" cy="363"/>
            </a:xfrm>
            <a:prstGeom prst="line">
              <a:avLst/>
            </a:prstGeom>
            <a:noFill/>
            <a:ln w="9525">
              <a:solidFill>
                <a:srgbClr val="FFCC99"/>
              </a:solidFill>
              <a:round/>
              <a:headEnd/>
              <a:tailEnd/>
            </a:ln>
          </p:spPr>
          <p:txBody>
            <a:bodyPr/>
            <a:lstStyle/>
            <a:p>
              <a:endParaRPr lang="en-US"/>
            </a:p>
          </p:txBody>
        </p:sp>
        <p:sp>
          <p:nvSpPr>
            <p:cNvPr id="107535"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07536"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07537"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07538"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07539"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07540"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07541"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07542"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07543" name="Line 21"/>
            <p:cNvSpPr>
              <a:spLocks noChangeShapeType="1"/>
            </p:cNvSpPr>
            <p:nvPr/>
          </p:nvSpPr>
          <p:spPr bwMode="auto">
            <a:xfrm flipV="1">
              <a:off x="2200" y="2025"/>
              <a:ext cx="408" cy="816"/>
            </a:xfrm>
            <a:prstGeom prst="line">
              <a:avLst/>
            </a:prstGeom>
            <a:noFill/>
            <a:ln w="28575">
              <a:solidFill>
                <a:srgbClr val="FF0000"/>
              </a:solidFill>
              <a:round/>
              <a:headEnd/>
              <a:tailEnd/>
            </a:ln>
          </p:spPr>
          <p:txBody>
            <a:bodyPr/>
            <a:lstStyle/>
            <a:p>
              <a:endParaRPr lang="en-US"/>
            </a:p>
          </p:txBody>
        </p:sp>
        <p:sp>
          <p:nvSpPr>
            <p:cNvPr id="107544"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07545"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07546"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07547"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07548"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07549"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07550"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7551"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7552"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7553"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7554"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7555"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7556"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7557"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7558"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7559"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7560"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7561"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7562"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07563"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07564"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07565"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07523"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07524" name="Text Box 45"/>
          <p:cNvSpPr txBox="1">
            <a:spLocks noChangeArrowheads="1"/>
          </p:cNvSpPr>
          <p:nvPr/>
        </p:nvSpPr>
        <p:spPr bwMode="auto">
          <a:xfrm>
            <a:off x="4695825" y="2127250"/>
            <a:ext cx="3506788" cy="396875"/>
          </a:xfrm>
          <a:prstGeom prst="rect">
            <a:avLst/>
          </a:prstGeom>
          <a:noFill/>
          <a:ln w="9525">
            <a:noFill/>
            <a:miter lim="800000"/>
            <a:headEnd/>
            <a:tailEnd/>
          </a:ln>
        </p:spPr>
        <p:txBody>
          <a:bodyPr wrap="none">
            <a:spAutoFit/>
          </a:bodyPr>
          <a:lstStyle/>
          <a:p>
            <a:r>
              <a:rPr lang="en-US" sz="2000">
                <a:solidFill>
                  <a:srgbClr val="9900FF"/>
                </a:solidFill>
              </a:rPr>
              <a:t>F = {0, 2} {1, 3, 7}, {4}, {5}, {6}</a:t>
            </a:r>
          </a:p>
        </p:txBody>
      </p:sp>
      <p:sp>
        <p:nvSpPr>
          <p:cNvPr id="107525"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(4 – 7)</a:t>
            </a:r>
            <a:r>
              <a:rPr lang="en-US" sz="1600">
                <a:solidFill>
                  <a:srgbClr val="9900FF"/>
                </a:solidFill>
                <a:sym typeface="Wingdings" pitchFamily="2" charset="2"/>
              </a:rPr>
              <a:t>,</a:t>
            </a:r>
          </a:p>
          <a:p>
            <a:r>
              <a:rPr lang="en-US" sz="1600">
                <a:solidFill>
                  <a:srgbClr val="9900FF"/>
                </a:solidFill>
                <a:sym typeface="Wingdings" pitchFamily="2" charset="2"/>
              </a:rPr>
              <a:t>         2: (0 – 1),</a:t>
            </a:r>
          </a:p>
          <a:p>
            <a:r>
              <a:rPr lang="en-US" sz="1600">
                <a:solidFill>
                  <a:srgbClr val="9900FF"/>
                </a:solidFill>
                <a:sym typeface="Wingdings" pitchFamily="2" charset="2"/>
              </a:rPr>
              <a:t>         2: (3 – 4),</a:t>
            </a:r>
          </a:p>
          <a:p>
            <a:r>
              <a:rPr lang="en-US" sz="1600">
                <a:solidFill>
                  <a:srgbClr val="9900FF"/>
                </a:solidFill>
                <a:sym typeface="Wingdings" pitchFamily="2" charset="2"/>
              </a:rPr>
              <a:t>         2: (2 – 7),</a:t>
            </a:r>
          </a:p>
          <a:p>
            <a:r>
              <a:rPr lang="en-US" sz="1600">
                <a:solidFill>
                  <a:srgbClr val="9900FF"/>
                </a:solidFill>
                <a:sym typeface="Wingdings" pitchFamily="2" charset="2"/>
              </a:rPr>
              <a:t>         2: (4 – 6),</a:t>
            </a:r>
          </a:p>
          <a:p>
            <a:r>
              <a:rPr lang="en-US" sz="1600">
                <a:solidFill>
                  <a:srgbClr val="9900FF"/>
                </a:solidFill>
                <a:sym typeface="Wingdings" pitchFamily="2" charset="2"/>
              </a:rPr>
              <a:t>         2: (5 – 6),</a:t>
            </a:r>
          </a:p>
          <a:p>
            <a:r>
              <a:rPr lang="en-US" sz="1600">
                <a:solidFill>
                  <a:srgbClr val="9900FF"/>
                </a:solidFill>
                <a:sym typeface="Wingdings" pitchFamily="2" charset="2"/>
              </a:rPr>
              <a:t>         2: (2 – 5),</a:t>
            </a:r>
          </a:p>
          <a:p>
            <a:r>
              <a:rPr lang="en-US" sz="1600">
                <a:solidFill>
                  <a:srgbClr val="9900FF"/>
                </a:solidFill>
                <a:sym typeface="Wingdings" pitchFamily="2" charset="2"/>
              </a:rPr>
              <a:t>         3: (1 – 2),</a:t>
            </a:r>
          </a:p>
          <a:p>
            <a:r>
              <a:rPr lang="en-US" sz="1600">
                <a:solidFill>
                  <a:srgbClr val="9900FF"/>
                </a:solidFill>
                <a:sym typeface="Wingdings" pitchFamily="2" charset="2"/>
              </a:rPr>
              <a:t>         3: (1 – 4),</a:t>
            </a:r>
          </a:p>
          <a:p>
            <a:r>
              <a:rPr lang="en-US" sz="1600">
                <a:solidFill>
                  <a:srgbClr val="9900FF"/>
                </a:solidFill>
                <a:sym typeface="Wingdings" pitchFamily="2" charset="2"/>
              </a:rPr>
              <a:t>         3: (2 – 3),</a:t>
            </a:r>
          </a:p>
          <a:p>
            <a:r>
              <a:rPr lang="en-US" sz="1600">
                <a:solidFill>
                  <a:srgbClr val="9900FF"/>
                </a:solidFill>
                <a:sym typeface="Wingdings" pitchFamily="2" charset="2"/>
              </a:rPr>
              <a:t>         3: (6 – 7),</a:t>
            </a:r>
          </a:p>
          <a:p>
            <a:r>
              <a:rPr lang="en-US" sz="1600">
                <a:solidFill>
                  <a:srgbClr val="9900FF"/>
                </a:solidFill>
                <a:sym typeface="Wingdings" pitchFamily="2" charset="2"/>
              </a:rPr>
              <a:t>         3: (0 – 5),</a:t>
            </a:r>
          </a:p>
          <a:p>
            <a:r>
              <a:rPr lang="en-US" sz="1600">
                <a:solidFill>
                  <a:srgbClr val="9900FF"/>
                </a:solidFill>
                <a:sym typeface="Wingdings" pitchFamily="2" charset="2"/>
              </a:rPr>
              <a:t>         3: (5 – 7) }</a:t>
            </a:r>
            <a:endParaRPr lang="en-US" sz="1600">
              <a:solidFill>
                <a:srgbClr val="9900FF"/>
              </a:solidFill>
            </a:endParaRPr>
          </a:p>
        </p:txBody>
      </p:sp>
      <p:sp>
        <p:nvSpPr>
          <p:cNvPr id="2" name="Date Placeholder 1"/>
          <p:cNvSpPr>
            <a:spLocks noGrp="1"/>
          </p:cNvSpPr>
          <p:nvPr>
            <p:ph type="dt" sz="half" idx="10"/>
          </p:nvPr>
        </p:nvSpPr>
        <p:spPr/>
        <p:txBody>
          <a:bodyPr/>
          <a:lstStyle/>
          <a:p>
            <a:fld id="{6FE7FE09-981A-9F42-BF8F-1B357FFE5951}"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81</a:t>
            </a:fld>
            <a:endParaRPr lang="en-US" dirty="0"/>
          </a:p>
        </p:txBody>
      </p:sp>
    </p:spTree>
    <p:extLst>
      <p:ext uri="{BB962C8B-B14F-4D97-AF65-F5344CB8AC3E}">
        <p14:creationId xmlns:p14="http://schemas.microsoft.com/office/powerpoint/2010/main" val="253494684"/>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08546" name="Group 3"/>
          <p:cNvGrpSpPr>
            <a:grpSpLocks/>
          </p:cNvGrpSpPr>
          <p:nvPr/>
        </p:nvGrpSpPr>
        <p:grpSpPr bwMode="auto">
          <a:xfrm>
            <a:off x="250825" y="1916113"/>
            <a:ext cx="4464050" cy="3816350"/>
            <a:chOff x="340" y="1253"/>
            <a:chExt cx="2812" cy="2404"/>
          </a:xfrm>
        </p:grpSpPr>
        <p:sp>
          <p:nvSpPr>
            <p:cNvPr id="108550" name="Oval 11"/>
            <p:cNvSpPr>
              <a:spLocks noChangeArrowheads="1"/>
            </p:cNvSpPr>
            <p:nvPr/>
          </p:nvSpPr>
          <p:spPr bwMode="auto">
            <a:xfrm>
              <a:off x="2835" y="3295"/>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6</a:t>
              </a:r>
            </a:p>
          </p:txBody>
        </p:sp>
        <p:sp>
          <p:nvSpPr>
            <p:cNvPr id="108551"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08552"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08553"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08554"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08555" name="Oval 8"/>
            <p:cNvSpPr>
              <a:spLocks noChangeArrowheads="1"/>
            </p:cNvSpPr>
            <p:nvPr/>
          </p:nvSpPr>
          <p:spPr bwMode="auto">
            <a:xfrm>
              <a:off x="793" y="3340"/>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5</a:t>
              </a:r>
            </a:p>
          </p:txBody>
        </p:sp>
        <p:sp>
          <p:nvSpPr>
            <p:cNvPr id="108556"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08557" name="Oval 10"/>
            <p:cNvSpPr>
              <a:spLocks noChangeArrowheads="1"/>
            </p:cNvSpPr>
            <p:nvPr/>
          </p:nvSpPr>
          <p:spPr bwMode="auto">
            <a:xfrm>
              <a:off x="2517" y="1752"/>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4</a:t>
              </a:r>
            </a:p>
          </p:txBody>
        </p:sp>
        <p:sp>
          <p:nvSpPr>
            <p:cNvPr id="108558" name="Line 12"/>
            <p:cNvSpPr>
              <a:spLocks noChangeShapeType="1"/>
            </p:cNvSpPr>
            <p:nvPr/>
          </p:nvSpPr>
          <p:spPr bwMode="auto">
            <a:xfrm flipV="1">
              <a:off x="612" y="1480"/>
              <a:ext cx="590" cy="363"/>
            </a:xfrm>
            <a:prstGeom prst="line">
              <a:avLst/>
            </a:prstGeom>
            <a:noFill/>
            <a:ln w="28575">
              <a:solidFill>
                <a:srgbClr val="FF0000"/>
              </a:solidFill>
              <a:round/>
              <a:headEnd/>
              <a:tailEnd/>
            </a:ln>
          </p:spPr>
          <p:txBody>
            <a:bodyPr/>
            <a:lstStyle/>
            <a:p>
              <a:endParaRPr lang="en-US"/>
            </a:p>
          </p:txBody>
        </p:sp>
        <p:sp>
          <p:nvSpPr>
            <p:cNvPr id="108559"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08560"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08561"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08562"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08563"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08564"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08565"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08566"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08567" name="Line 21"/>
            <p:cNvSpPr>
              <a:spLocks noChangeShapeType="1"/>
            </p:cNvSpPr>
            <p:nvPr/>
          </p:nvSpPr>
          <p:spPr bwMode="auto">
            <a:xfrm flipV="1">
              <a:off x="2200" y="2025"/>
              <a:ext cx="408" cy="816"/>
            </a:xfrm>
            <a:prstGeom prst="line">
              <a:avLst/>
            </a:prstGeom>
            <a:noFill/>
            <a:ln w="28575">
              <a:solidFill>
                <a:srgbClr val="FF0000"/>
              </a:solidFill>
              <a:round/>
              <a:headEnd/>
              <a:tailEnd/>
            </a:ln>
          </p:spPr>
          <p:txBody>
            <a:bodyPr/>
            <a:lstStyle/>
            <a:p>
              <a:endParaRPr lang="en-US"/>
            </a:p>
          </p:txBody>
        </p:sp>
        <p:sp>
          <p:nvSpPr>
            <p:cNvPr id="108568"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08569"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08570"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08571"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08572"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08573"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08574"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08575"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8576"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8577"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8578"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8579"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8580"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8581"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8582"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8583"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8584"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8585"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8586"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08587"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08588"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08589"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08547"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08548" name="Text Box 45"/>
          <p:cNvSpPr txBox="1">
            <a:spLocks noChangeArrowheads="1"/>
          </p:cNvSpPr>
          <p:nvPr/>
        </p:nvSpPr>
        <p:spPr bwMode="auto">
          <a:xfrm>
            <a:off x="4695825" y="2127250"/>
            <a:ext cx="3338513" cy="396875"/>
          </a:xfrm>
          <a:prstGeom prst="rect">
            <a:avLst/>
          </a:prstGeom>
          <a:noFill/>
          <a:ln w="9525">
            <a:noFill/>
            <a:miter lim="800000"/>
            <a:headEnd/>
            <a:tailEnd/>
          </a:ln>
        </p:spPr>
        <p:txBody>
          <a:bodyPr wrap="none">
            <a:spAutoFit/>
          </a:bodyPr>
          <a:lstStyle/>
          <a:p>
            <a:r>
              <a:rPr lang="en-US" sz="2000">
                <a:solidFill>
                  <a:srgbClr val="9900FF"/>
                </a:solidFill>
              </a:rPr>
              <a:t>F = {0, 2} {1, 3, 4, 7}, {5}, {6}</a:t>
            </a:r>
          </a:p>
        </p:txBody>
      </p:sp>
      <p:sp>
        <p:nvSpPr>
          <p:cNvPr id="108549"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(4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(0 – 1)</a:t>
            </a:r>
            <a:r>
              <a:rPr lang="en-US" sz="1600">
                <a:solidFill>
                  <a:srgbClr val="9900FF"/>
                </a:solidFill>
                <a:sym typeface="Wingdings" pitchFamily="2" charset="2"/>
              </a:rPr>
              <a:t>,</a:t>
            </a:r>
          </a:p>
          <a:p>
            <a:r>
              <a:rPr lang="en-US" sz="1600">
                <a:solidFill>
                  <a:srgbClr val="9900FF"/>
                </a:solidFill>
                <a:sym typeface="Wingdings" pitchFamily="2" charset="2"/>
              </a:rPr>
              <a:t>         2: (3 – 4),</a:t>
            </a:r>
          </a:p>
          <a:p>
            <a:r>
              <a:rPr lang="en-US" sz="1600">
                <a:solidFill>
                  <a:srgbClr val="9900FF"/>
                </a:solidFill>
                <a:sym typeface="Wingdings" pitchFamily="2" charset="2"/>
              </a:rPr>
              <a:t>         2: (2 – 7),</a:t>
            </a:r>
          </a:p>
          <a:p>
            <a:r>
              <a:rPr lang="en-US" sz="1600">
                <a:solidFill>
                  <a:srgbClr val="9900FF"/>
                </a:solidFill>
                <a:sym typeface="Wingdings" pitchFamily="2" charset="2"/>
              </a:rPr>
              <a:t>         2: (4 – 6),</a:t>
            </a:r>
          </a:p>
          <a:p>
            <a:r>
              <a:rPr lang="en-US" sz="1600">
                <a:solidFill>
                  <a:srgbClr val="9900FF"/>
                </a:solidFill>
                <a:sym typeface="Wingdings" pitchFamily="2" charset="2"/>
              </a:rPr>
              <a:t>         2: (5 – 6),</a:t>
            </a:r>
          </a:p>
          <a:p>
            <a:r>
              <a:rPr lang="en-US" sz="1600">
                <a:solidFill>
                  <a:srgbClr val="9900FF"/>
                </a:solidFill>
                <a:sym typeface="Wingdings" pitchFamily="2" charset="2"/>
              </a:rPr>
              <a:t>         2: (2 – 5),</a:t>
            </a:r>
          </a:p>
          <a:p>
            <a:r>
              <a:rPr lang="en-US" sz="1600">
                <a:solidFill>
                  <a:srgbClr val="9900FF"/>
                </a:solidFill>
                <a:sym typeface="Wingdings" pitchFamily="2" charset="2"/>
              </a:rPr>
              <a:t>         3: (1 – 2),</a:t>
            </a:r>
          </a:p>
          <a:p>
            <a:r>
              <a:rPr lang="en-US" sz="1600">
                <a:solidFill>
                  <a:srgbClr val="9900FF"/>
                </a:solidFill>
                <a:sym typeface="Wingdings" pitchFamily="2" charset="2"/>
              </a:rPr>
              <a:t>         3: (1 – 4),</a:t>
            </a:r>
          </a:p>
          <a:p>
            <a:r>
              <a:rPr lang="en-US" sz="1600">
                <a:solidFill>
                  <a:srgbClr val="9900FF"/>
                </a:solidFill>
                <a:sym typeface="Wingdings" pitchFamily="2" charset="2"/>
              </a:rPr>
              <a:t>         3: (2 – 3),</a:t>
            </a:r>
          </a:p>
          <a:p>
            <a:r>
              <a:rPr lang="en-US" sz="1600">
                <a:solidFill>
                  <a:srgbClr val="9900FF"/>
                </a:solidFill>
                <a:sym typeface="Wingdings" pitchFamily="2" charset="2"/>
              </a:rPr>
              <a:t>         3: (6 – 7),</a:t>
            </a:r>
          </a:p>
          <a:p>
            <a:r>
              <a:rPr lang="en-US" sz="1600">
                <a:solidFill>
                  <a:srgbClr val="9900FF"/>
                </a:solidFill>
                <a:sym typeface="Wingdings" pitchFamily="2" charset="2"/>
              </a:rPr>
              <a:t>         3: (0 – 5),</a:t>
            </a:r>
          </a:p>
          <a:p>
            <a:r>
              <a:rPr lang="en-US" sz="1600">
                <a:solidFill>
                  <a:srgbClr val="9900FF"/>
                </a:solidFill>
                <a:sym typeface="Wingdings" pitchFamily="2" charset="2"/>
              </a:rPr>
              <a:t>         3: (5 – 7) }</a:t>
            </a:r>
            <a:endParaRPr lang="en-US" sz="1600">
              <a:solidFill>
                <a:srgbClr val="9900FF"/>
              </a:solidFill>
            </a:endParaRPr>
          </a:p>
        </p:txBody>
      </p:sp>
      <p:sp>
        <p:nvSpPr>
          <p:cNvPr id="2" name="Date Placeholder 1"/>
          <p:cNvSpPr>
            <a:spLocks noGrp="1"/>
          </p:cNvSpPr>
          <p:nvPr>
            <p:ph type="dt" sz="half" idx="10"/>
          </p:nvPr>
        </p:nvSpPr>
        <p:spPr/>
        <p:txBody>
          <a:bodyPr/>
          <a:lstStyle/>
          <a:p>
            <a:fld id="{9ECEA9B0-5EA5-B949-B5C4-6D9D2F32E6B2}"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82</a:t>
            </a:fld>
            <a:endParaRPr lang="en-US" dirty="0"/>
          </a:p>
        </p:txBody>
      </p:sp>
    </p:spTree>
    <p:extLst>
      <p:ext uri="{BB962C8B-B14F-4D97-AF65-F5344CB8AC3E}">
        <p14:creationId xmlns:p14="http://schemas.microsoft.com/office/powerpoint/2010/main" val="3193778809"/>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09570" name="Group 3"/>
          <p:cNvGrpSpPr>
            <a:grpSpLocks/>
          </p:cNvGrpSpPr>
          <p:nvPr/>
        </p:nvGrpSpPr>
        <p:grpSpPr bwMode="auto">
          <a:xfrm>
            <a:off x="250825" y="1916113"/>
            <a:ext cx="4464050" cy="3816350"/>
            <a:chOff x="340" y="1253"/>
            <a:chExt cx="2812" cy="2404"/>
          </a:xfrm>
        </p:grpSpPr>
        <p:sp>
          <p:nvSpPr>
            <p:cNvPr id="109574" name="Oval 11"/>
            <p:cNvSpPr>
              <a:spLocks noChangeArrowheads="1"/>
            </p:cNvSpPr>
            <p:nvPr/>
          </p:nvSpPr>
          <p:spPr bwMode="auto">
            <a:xfrm>
              <a:off x="2835" y="3295"/>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6</a:t>
              </a:r>
            </a:p>
          </p:txBody>
        </p:sp>
        <p:sp>
          <p:nvSpPr>
            <p:cNvPr id="109575"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09576"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09577"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09578"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09579" name="Oval 8"/>
            <p:cNvSpPr>
              <a:spLocks noChangeArrowheads="1"/>
            </p:cNvSpPr>
            <p:nvPr/>
          </p:nvSpPr>
          <p:spPr bwMode="auto">
            <a:xfrm>
              <a:off x="793" y="3340"/>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5</a:t>
              </a:r>
            </a:p>
          </p:txBody>
        </p:sp>
        <p:sp>
          <p:nvSpPr>
            <p:cNvPr id="109580"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09581" name="Oval 10"/>
            <p:cNvSpPr>
              <a:spLocks noChangeArrowheads="1"/>
            </p:cNvSpPr>
            <p:nvPr/>
          </p:nvSpPr>
          <p:spPr bwMode="auto">
            <a:xfrm>
              <a:off x="2517" y="1752"/>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4</a:t>
              </a:r>
            </a:p>
          </p:txBody>
        </p:sp>
        <p:sp>
          <p:nvSpPr>
            <p:cNvPr id="109582" name="Line 12"/>
            <p:cNvSpPr>
              <a:spLocks noChangeShapeType="1"/>
            </p:cNvSpPr>
            <p:nvPr/>
          </p:nvSpPr>
          <p:spPr bwMode="auto">
            <a:xfrm flipV="1">
              <a:off x="612" y="1480"/>
              <a:ext cx="590" cy="363"/>
            </a:xfrm>
            <a:prstGeom prst="line">
              <a:avLst/>
            </a:prstGeom>
            <a:noFill/>
            <a:ln w="28575">
              <a:solidFill>
                <a:srgbClr val="FF0000"/>
              </a:solidFill>
              <a:round/>
              <a:headEnd/>
              <a:tailEnd/>
            </a:ln>
          </p:spPr>
          <p:txBody>
            <a:bodyPr/>
            <a:lstStyle/>
            <a:p>
              <a:endParaRPr lang="en-US"/>
            </a:p>
          </p:txBody>
        </p:sp>
        <p:sp>
          <p:nvSpPr>
            <p:cNvPr id="109583"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09584"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09585"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09586"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09587"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09588"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09589"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09590"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09591" name="Line 21"/>
            <p:cNvSpPr>
              <a:spLocks noChangeShapeType="1"/>
            </p:cNvSpPr>
            <p:nvPr/>
          </p:nvSpPr>
          <p:spPr bwMode="auto">
            <a:xfrm flipV="1">
              <a:off x="2200" y="2025"/>
              <a:ext cx="408" cy="816"/>
            </a:xfrm>
            <a:prstGeom prst="line">
              <a:avLst/>
            </a:prstGeom>
            <a:noFill/>
            <a:ln w="28575">
              <a:solidFill>
                <a:srgbClr val="FF0000"/>
              </a:solidFill>
              <a:round/>
              <a:headEnd/>
              <a:tailEnd/>
            </a:ln>
          </p:spPr>
          <p:txBody>
            <a:bodyPr/>
            <a:lstStyle/>
            <a:p>
              <a:endParaRPr lang="en-US"/>
            </a:p>
          </p:txBody>
        </p:sp>
        <p:sp>
          <p:nvSpPr>
            <p:cNvPr id="109592"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09593"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09594"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09595"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09596"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09597"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09598"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09599"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9600"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9601"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9602"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9603"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09604"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9605"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9606"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9607"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9608"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9609"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09610"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09611"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09612"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09613"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09571"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09572" name="Text Box 45"/>
          <p:cNvSpPr txBox="1">
            <a:spLocks noChangeArrowheads="1"/>
          </p:cNvSpPr>
          <p:nvPr/>
        </p:nvSpPr>
        <p:spPr bwMode="auto">
          <a:xfrm>
            <a:off x="4695825" y="2127250"/>
            <a:ext cx="3170238" cy="396875"/>
          </a:xfrm>
          <a:prstGeom prst="rect">
            <a:avLst/>
          </a:prstGeom>
          <a:noFill/>
          <a:ln w="9525">
            <a:noFill/>
            <a:miter lim="800000"/>
            <a:headEnd/>
            <a:tailEnd/>
          </a:ln>
        </p:spPr>
        <p:txBody>
          <a:bodyPr wrap="none">
            <a:spAutoFit/>
          </a:bodyPr>
          <a:lstStyle/>
          <a:p>
            <a:r>
              <a:rPr lang="en-US" sz="2000">
                <a:solidFill>
                  <a:srgbClr val="9900FF"/>
                </a:solidFill>
              </a:rPr>
              <a:t>F = {0,1, 2, 3, 4, 7}, {5}, {6}</a:t>
            </a:r>
          </a:p>
        </p:txBody>
      </p:sp>
      <p:sp>
        <p:nvSpPr>
          <p:cNvPr id="109573"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(4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(0 – 1)</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(3 – 4),  Rejected</a:t>
            </a:r>
          </a:p>
          <a:p>
            <a:r>
              <a:rPr lang="en-US" sz="1600">
                <a:solidFill>
                  <a:srgbClr val="9900FF"/>
                </a:solidFill>
                <a:sym typeface="Wingdings" pitchFamily="2" charset="2"/>
              </a:rPr>
              <a:t>         2: (2 – 7),</a:t>
            </a:r>
          </a:p>
          <a:p>
            <a:r>
              <a:rPr lang="en-US" sz="1600">
                <a:solidFill>
                  <a:srgbClr val="9900FF"/>
                </a:solidFill>
                <a:sym typeface="Wingdings" pitchFamily="2" charset="2"/>
              </a:rPr>
              <a:t>         2: (4 – 6),</a:t>
            </a:r>
          </a:p>
          <a:p>
            <a:r>
              <a:rPr lang="en-US" sz="1600">
                <a:solidFill>
                  <a:srgbClr val="9900FF"/>
                </a:solidFill>
                <a:sym typeface="Wingdings" pitchFamily="2" charset="2"/>
              </a:rPr>
              <a:t>         2: (5 – 6),</a:t>
            </a:r>
          </a:p>
          <a:p>
            <a:r>
              <a:rPr lang="en-US" sz="1600">
                <a:solidFill>
                  <a:srgbClr val="9900FF"/>
                </a:solidFill>
                <a:sym typeface="Wingdings" pitchFamily="2" charset="2"/>
              </a:rPr>
              <a:t>         2: (2 – 5),</a:t>
            </a:r>
          </a:p>
          <a:p>
            <a:r>
              <a:rPr lang="en-US" sz="1600">
                <a:solidFill>
                  <a:srgbClr val="9900FF"/>
                </a:solidFill>
                <a:sym typeface="Wingdings" pitchFamily="2" charset="2"/>
              </a:rPr>
              <a:t>         3: (1 – 2),</a:t>
            </a:r>
          </a:p>
          <a:p>
            <a:r>
              <a:rPr lang="en-US" sz="1600">
                <a:solidFill>
                  <a:srgbClr val="9900FF"/>
                </a:solidFill>
                <a:sym typeface="Wingdings" pitchFamily="2" charset="2"/>
              </a:rPr>
              <a:t>         3: (1 – 4),</a:t>
            </a:r>
          </a:p>
          <a:p>
            <a:r>
              <a:rPr lang="en-US" sz="1600">
                <a:solidFill>
                  <a:srgbClr val="9900FF"/>
                </a:solidFill>
                <a:sym typeface="Wingdings" pitchFamily="2" charset="2"/>
              </a:rPr>
              <a:t>         3: (2 – 3),</a:t>
            </a:r>
          </a:p>
          <a:p>
            <a:r>
              <a:rPr lang="en-US" sz="1600">
                <a:solidFill>
                  <a:srgbClr val="9900FF"/>
                </a:solidFill>
                <a:sym typeface="Wingdings" pitchFamily="2" charset="2"/>
              </a:rPr>
              <a:t>         3: (6 – 7),</a:t>
            </a:r>
          </a:p>
          <a:p>
            <a:r>
              <a:rPr lang="en-US" sz="1600">
                <a:solidFill>
                  <a:srgbClr val="9900FF"/>
                </a:solidFill>
                <a:sym typeface="Wingdings" pitchFamily="2" charset="2"/>
              </a:rPr>
              <a:t>         3: (0 – 5),</a:t>
            </a:r>
          </a:p>
          <a:p>
            <a:r>
              <a:rPr lang="en-US" sz="1600">
                <a:solidFill>
                  <a:srgbClr val="9900FF"/>
                </a:solidFill>
                <a:sym typeface="Wingdings" pitchFamily="2" charset="2"/>
              </a:rPr>
              <a:t>         3: (5 – 7) }</a:t>
            </a:r>
            <a:endParaRPr lang="en-US" sz="1600">
              <a:solidFill>
                <a:srgbClr val="9900FF"/>
              </a:solidFill>
            </a:endParaRPr>
          </a:p>
        </p:txBody>
      </p:sp>
      <p:sp>
        <p:nvSpPr>
          <p:cNvPr id="2" name="Date Placeholder 1"/>
          <p:cNvSpPr>
            <a:spLocks noGrp="1"/>
          </p:cNvSpPr>
          <p:nvPr>
            <p:ph type="dt" sz="half" idx="10"/>
          </p:nvPr>
        </p:nvSpPr>
        <p:spPr/>
        <p:txBody>
          <a:bodyPr/>
          <a:lstStyle/>
          <a:p>
            <a:fld id="{45315F05-F67C-1744-9765-34F0F1BDAD1F}"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83</a:t>
            </a:fld>
            <a:endParaRPr lang="en-US" dirty="0"/>
          </a:p>
        </p:txBody>
      </p:sp>
    </p:spTree>
    <p:extLst>
      <p:ext uri="{BB962C8B-B14F-4D97-AF65-F5344CB8AC3E}">
        <p14:creationId xmlns:p14="http://schemas.microsoft.com/office/powerpoint/2010/main" val="3150539361"/>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10594" name="Group 3"/>
          <p:cNvGrpSpPr>
            <a:grpSpLocks/>
          </p:cNvGrpSpPr>
          <p:nvPr/>
        </p:nvGrpSpPr>
        <p:grpSpPr bwMode="auto">
          <a:xfrm>
            <a:off x="250825" y="1916113"/>
            <a:ext cx="4464050" cy="3816350"/>
            <a:chOff x="340" y="1253"/>
            <a:chExt cx="2812" cy="2404"/>
          </a:xfrm>
        </p:grpSpPr>
        <p:sp>
          <p:nvSpPr>
            <p:cNvPr id="110598" name="Oval 11"/>
            <p:cNvSpPr>
              <a:spLocks noChangeArrowheads="1"/>
            </p:cNvSpPr>
            <p:nvPr/>
          </p:nvSpPr>
          <p:spPr bwMode="auto">
            <a:xfrm>
              <a:off x="2835" y="3295"/>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6</a:t>
              </a:r>
            </a:p>
          </p:txBody>
        </p:sp>
        <p:sp>
          <p:nvSpPr>
            <p:cNvPr id="110599"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10600"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10601"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10602"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10603" name="Oval 8"/>
            <p:cNvSpPr>
              <a:spLocks noChangeArrowheads="1"/>
            </p:cNvSpPr>
            <p:nvPr/>
          </p:nvSpPr>
          <p:spPr bwMode="auto">
            <a:xfrm>
              <a:off x="793" y="3340"/>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5</a:t>
              </a:r>
            </a:p>
          </p:txBody>
        </p:sp>
        <p:sp>
          <p:nvSpPr>
            <p:cNvPr id="110604"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10605" name="Oval 10"/>
            <p:cNvSpPr>
              <a:spLocks noChangeArrowheads="1"/>
            </p:cNvSpPr>
            <p:nvPr/>
          </p:nvSpPr>
          <p:spPr bwMode="auto">
            <a:xfrm>
              <a:off x="2517" y="1752"/>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4</a:t>
              </a:r>
            </a:p>
          </p:txBody>
        </p:sp>
        <p:sp>
          <p:nvSpPr>
            <p:cNvPr id="110606" name="Line 12"/>
            <p:cNvSpPr>
              <a:spLocks noChangeShapeType="1"/>
            </p:cNvSpPr>
            <p:nvPr/>
          </p:nvSpPr>
          <p:spPr bwMode="auto">
            <a:xfrm flipV="1">
              <a:off x="612" y="1480"/>
              <a:ext cx="590" cy="363"/>
            </a:xfrm>
            <a:prstGeom prst="line">
              <a:avLst/>
            </a:prstGeom>
            <a:noFill/>
            <a:ln w="28575">
              <a:solidFill>
                <a:srgbClr val="FF0000"/>
              </a:solidFill>
              <a:round/>
              <a:headEnd/>
              <a:tailEnd/>
            </a:ln>
          </p:spPr>
          <p:txBody>
            <a:bodyPr/>
            <a:lstStyle/>
            <a:p>
              <a:endParaRPr lang="en-US"/>
            </a:p>
          </p:txBody>
        </p:sp>
        <p:sp>
          <p:nvSpPr>
            <p:cNvPr id="110607"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10608"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10609"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10610"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10611"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10612"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10613"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10614"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10615" name="Line 21"/>
            <p:cNvSpPr>
              <a:spLocks noChangeShapeType="1"/>
            </p:cNvSpPr>
            <p:nvPr/>
          </p:nvSpPr>
          <p:spPr bwMode="auto">
            <a:xfrm flipV="1">
              <a:off x="2200" y="2025"/>
              <a:ext cx="408" cy="816"/>
            </a:xfrm>
            <a:prstGeom prst="line">
              <a:avLst/>
            </a:prstGeom>
            <a:noFill/>
            <a:ln w="28575">
              <a:solidFill>
                <a:srgbClr val="FF0000"/>
              </a:solidFill>
              <a:round/>
              <a:headEnd/>
              <a:tailEnd/>
            </a:ln>
          </p:spPr>
          <p:txBody>
            <a:bodyPr/>
            <a:lstStyle/>
            <a:p>
              <a:endParaRPr lang="en-US"/>
            </a:p>
          </p:txBody>
        </p:sp>
        <p:sp>
          <p:nvSpPr>
            <p:cNvPr id="110616"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10617"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10618"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10619"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10620"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10621"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10622"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0623"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0624"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0625"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0626"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0627"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0628"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0629"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0630"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0631"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0632"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0633"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0634"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0635"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0636"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0637"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10595"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10596" name="Text Box 45"/>
          <p:cNvSpPr txBox="1">
            <a:spLocks noChangeArrowheads="1"/>
          </p:cNvSpPr>
          <p:nvPr/>
        </p:nvSpPr>
        <p:spPr bwMode="auto">
          <a:xfrm>
            <a:off x="4695825" y="2127250"/>
            <a:ext cx="3170238" cy="396875"/>
          </a:xfrm>
          <a:prstGeom prst="rect">
            <a:avLst/>
          </a:prstGeom>
          <a:noFill/>
          <a:ln w="9525">
            <a:noFill/>
            <a:miter lim="800000"/>
            <a:headEnd/>
            <a:tailEnd/>
          </a:ln>
        </p:spPr>
        <p:txBody>
          <a:bodyPr wrap="none">
            <a:spAutoFit/>
          </a:bodyPr>
          <a:lstStyle/>
          <a:p>
            <a:r>
              <a:rPr lang="en-US" sz="2000">
                <a:solidFill>
                  <a:srgbClr val="9900FF"/>
                </a:solidFill>
              </a:rPr>
              <a:t>F = {0,1, 2, 3, 4, 7}, {5}, {6}</a:t>
            </a:r>
          </a:p>
        </p:txBody>
      </p:sp>
      <p:sp>
        <p:nvSpPr>
          <p:cNvPr id="110597"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(4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(0 – 1)</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(3 – 4),  Rejected</a:t>
            </a:r>
          </a:p>
          <a:p>
            <a:r>
              <a:rPr lang="en-US" sz="1600">
                <a:solidFill>
                  <a:srgbClr val="9900FF"/>
                </a:solidFill>
                <a:sym typeface="Wingdings" pitchFamily="2" charset="2"/>
              </a:rPr>
              <a:t>         </a:t>
            </a:r>
            <a:r>
              <a:rPr lang="en-US" sz="1600" b="1">
                <a:solidFill>
                  <a:srgbClr val="800000"/>
                </a:solidFill>
                <a:sym typeface="Wingdings" pitchFamily="2" charset="2"/>
              </a:rPr>
              <a:t>2: (2 – 7),  Rejected</a:t>
            </a:r>
          </a:p>
          <a:p>
            <a:r>
              <a:rPr lang="en-US" sz="1600">
                <a:solidFill>
                  <a:srgbClr val="9900FF"/>
                </a:solidFill>
                <a:sym typeface="Wingdings" pitchFamily="2" charset="2"/>
              </a:rPr>
              <a:t>         2: (4 – 6),</a:t>
            </a:r>
          </a:p>
          <a:p>
            <a:r>
              <a:rPr lang="en-US" sz="1600">
                <a:solidFill>
                  <a:srgbClr val="9900FF"/>
                </a:solidFill>
                <a:sym typeface="Wingdings" pitchFamily="2" charset="2"/>
              </a:rPr>
              <a:t>         2: (5 – 6),</a:t>
            </a:r>
          </a:p>
          <a:p>
            <a:r>
              <a:rPr lang="en-US" sz="1600">
                <a:solidFill>
                  <a:srgbClr val="9900FF"/>
                </a:solidFill>
                <a:sym typeface="Wingdings" pitchFamily="2" charset="2"/>
              </a:rPr>
              <a:t>         2: (2 – 5),</a:t>
            </a:r>
          </a:p>
          <a:p>
            <a:r>
              <a:rPr lang="en-US" sz="1600">
                <a:solidFill>
                  <a:srgbClr val="9900FF"/>
                </a:solidFill>
                <a:sym typeface="Wingdings" pitchFamily="2" charset="2"/>
              </a:rPr>
              <a:t>         3: (1 – 2),</a:t>
            </a:r>
          </a:p>
          <a:p>
            <a:r>
              <a:rPr lang="en-US" sz="1600">
                <a:solidFill>
                  <a:srgbClr val="9900FF"/>
                </a:solidFill>
                <a:sym typeface="Wingdings" pitchFamily="2" charset="2"/>
              </a:rPr>
              <a:t>         3: (1 – 4),</a:t>
            </a:r>
          </a:p>
          <a:p>
            <a:r>
              <a:rPr lang="en-US" sz="1600">
                <a:solidFill>
                  <a:srgbClr val="9900FF"/>
                </a:solidFill>
                <a:sym typeface="Wingdings" pitchFamily="2" charset="2"/>
              </a:rPr>
              <a:t>         3: (2 – 3),</a:t>
            </a:r>
          </a:p>
          <a:p>
            <a:r>
              <a:rPr lang="en-US" sz="1600">
                <a:solidFill>
                  <a:srgbClr val="9900FF"/>
                </a:solidFill>
                <a:sym typeface="Wingdings" pitchFamily="2" charset="2"/>
              </a:rPr>
              <a:t>         3: (6 – 7),</a:t>
            </a:r>
          </a:p>
          <a:p>
            <a:r>
              <a:rPr lang="en-US" sz="1600">
                <a:solidFill>
                  <a:srgbClr val="9900FF"/>
                </a:solidFill>
                <a:sym typeface="Wingdings" pitchFamily="2" charset="2"/>
              </a:rPr>
              <a:t>         3: (0 – 5),</a:t>
            </a:r>
          </a:p>
          <a:p>
            <a:r>
              <a:rPr lang="en-US" sz="1600">
                <a:solidFill>
                  <a:srgbClr val="9900FF"/>
                </a:solidFill>
                <a:sym typeface="Wingdings" pitchFamily="2" charset="2"/>
              </a:rPr>
              <a:t>         3: (5 – 7) }</a:t>
            </a:r>
            <a:endParaRPr lang="en-US" sz="1600">
              <a:solidFill>
                <a:srgbClr val="9900FF"/>
              </a:solidFill>
            </a:endParaRPr>
          </a:p>
        </p:txBody>
      </p:sp>
      <p:sp>
        <p:nvSpPr>
          <p:cNvPr id="2" name="Date Placeholder 1"/>
          <p:cNvSpPr>
            <a:spLocks noGrp="1"/>
          </p:cNvSpPr>
          <p:nvPr>
            <p:ph type="dt" sz="half" idx="10"/>
          </p:nvPr>
        </p:nvSpPr>
        <p:spPr/>
        <p:txBody>
          <a:bodyPr/>
          <a:lstStyle/>
          <a:p>
            <a:fld id="{172C5562-1710-8F44-BB47-EA6085427FFB}"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84</a:t>
            </a:fld>
            <a:endParaRPr lang="en-US" dirty="0"/>
          </a:p>
        </p:txBody>
      </p:sp>
    </p:spTree>
    <p:extLst>
      <p:ext uri="{BB962C8B-B14F-4D97-AF65-F5344CB8AC3E}">
        <p14:creationId xmlns:p14="http://schemas.microsoft.com/office/powerpoint/2010/main" val="3776326170"/>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11618" name="Group 3"/>
          <p:cNvGrpSpPr>
            <a:grpSpLocks/>
          </p:cNvGrpSpPr>
          <p:nvPr/>
        </p:nvGrpSpPr>
        <p:grpSpPr bwMode="auto">
          <a:xfrm>
            <a:off x="250825" y="1916113"/>
            <a:ext cx="4464050" cy="3816350"/>
            <a:chOff x="340" y="1253"/>
            <a:chExt cx="2812" cy="2404"/>
          </a:xfrm>
        </p:grpSpPr>
        <p:sp>
          <p:nvSpPr>
            <p:cNvPr id="111622" name="Oval 11"/>
            <p:cNvSpPr>
              <a:spLocks noChangeArrowheads="1"/>
            </p:cNvSpPr>
            <p:nvPr/>
          </p:nvSpPr>
          <p:spPr bwMode="auto">
            <a:xfrm>
              <a:off x="2835" y="3295"/>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6</a:t>
              </a:r>
            </a:p>
          </p:txBody>
        </p:sp>
        <p:sp>
          <p:nvSpPr>
            <p:cNvPr id="111623"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11624"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11625"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11626"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11627" name="Oval 8"/>
            <p:cNvSpPr>
              <a:spLocks noChangeArrowheads="1"/>
            </p:cNvSpPr>
            <p:nvPr/>
          </p:nvSpPr>
          <p:spPr bwMode="auto">
            <a:xfrm>
              <a:off x="793" y="3340"/>
              <a:ext cx="317" cy="317"/>
            </a:xfrm>
            <a:prstGeom prst="ellipse">
              <a:avLst/>
            </a:prstGeom>
            <a:solidFill>
              <a:srgbClr val="FFCC99"/>
            </a:solidFill>
            <a:ln w="9525">
              <a:solidFill>
                <a:srgbClr val="FFCC99"/>
              </a:solidFill>
              <a:round/>
              <a:headEnd/>
              <a:tailEnd/>
            </a:ln>
          </p:spPr>
          <p:txBody>
            <a:bodyPr wrap="none" anchor="ctr"/>
            <a:lstStyle/>
            <a:p>
              <a:pPr algn="ctr"/>
              <a:r>
                <a:rPr lang="en-US">
                  <a:solidFill>
                    <a:srgbClr val="800000"/>
                  </a:solidFill>
                </a:rPr>
                <a:t>5</a:t>
              </a:r>
            </a:p>
          </p:txBody>
        </p:sp>
        <p:sp>
          <p:nvSpPr>
            <p:cNvPr id="111628"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11629" name="Oval 10"/>
            <p:cNvSpPr>
              <a:spLocks noChangeArrowheads="1"/>
            </p:cNvSpPr>
            <p:nvPr/>
          </p:nvSpPr>
          <p:spPr bwMode="auto">
            <a:xfrm>
              <a:off x="2517" y="1752"/>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4</a:t>
              </a:r>
            </a:p>
          </p:txBody>
        </p:sp>
        <p:sp>
          <p:nvSpPr>
            <p:cNvPr id="111630" name="Line 12"/>
            <p:cNvSpPr>
              <a:spLocks noChangeShapeType="1"/>
            </p:cNvSpPr>
            <p:nvPr/>
          </p:nvSpPr>
          <p:spPr bwMode="auto">
            <a:xfrm flipV="1">
              <a:off x="612" y="1480"/>
              <a:ext cx="590" cy="363"/>
            </a:xfrm>
            <a:prstGeom prst="line">
              <a:avLst/>
            </a:prstGeom>
            <a:noFill/>
            <a:ln w="28575">
              <a:solidFill>
                <a:srgbClr val="FF0000"/>
              </a:solidFill>
              <a:round/>
              <a:headEnd/>
              <a:tailEnd/>
            </a:ln>
          </p:spPr>
          <p:txBody>
            <a:bodyPr/>
            <a:lstStyle/>
            <a:p>
              <a:endParaRPr lang="en-US"/>
            </a:p>
          </p:txBody>
        </p:sp>
        <p:sp>
          <p:nvSpPr>
            <p:cNvPr id="111631"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11632"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11633"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11634"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11635"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11636"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11637"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11638"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11639" name="Line 21"/>
            <p:cNvSpPr>
              <a:spLocks noChangeShapeType="1"/>
            </p:cNvSpPr>
            <p:nvPr/>
          </p:nvSpPr>
          <p:spPr bwMode="auto">
            <a:xfrm flipV="1">
              <a:off x="2200" y="2025"/>
              <a:ext cx="408" cy="816"/>
            </a:xfrm>
            <a:prstGeom prst="line">
              <a:avLst/>
            </a:prstGeom>
            <a:noFill/>
            <a:ln w="28575">
              <a:solidFill>
                <a:srgbClr val="FF0000"/>
              </a:solidFill>
              <a:round/>
              <a:headEnd/>
              <a:tailEnd/>
            </a:ln>
          </p:spPr>
          <p:txBody>
            <a:bodyPr/>
            <a:lstStyle/>
            <a:p>
              <a:endParaRPr lang="en-US"/>
            </a:p>
          </p:txBody>
        </p:sp>
        <p:sp>
          <p:nvSpPr>
            <p:cNvPr id="111640"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11641" name="Line 23"/>
            <p:cNvSpPr>
              <a:spLocks noChangeShapeType="1"/>
            </p:cNvSpPr>
            <p:nvPr/>
          </p:nvSpPr>
          <p:spPr bwMode="auto">
            <a:xfrm flipH="1" flipV="1">
              <a:off x="2744" y="2025"/>
              <a:ext cx="227" cy="1270"/>
            </a:xfrm>
            <a:prstGeom prst="line">
              <a:avLst/>
            </a:prstGeom>
            <a:noFill/>
            <a:ln w="28575">
              <a:solidFill>
                <a:srgbClr val="FF0000"/>
              </a:solidFill>
              <a:round/>
              <a:headEnd/>
              <a:tailEnd/>
            </a:ln>
          </p:spPr>
          <p:txBody>
            <a:bodyPr/>
            <a:lstStyle/>
            <a:p>
              <a:endParaRPr lang="en-US"/>
            </a:p>
          </p:txBody>
        </p:sp>
        <p:sp>
          <p:nvSpPr>
            <p:cNvPr id="111642"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11643"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11644"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11645"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11646"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1647"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1648"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1649"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1650"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1651"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1652"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1653"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1654"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1655"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1656"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1657"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1658"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1659"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1660"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1661"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11619"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11620" name="Text Box 45"/>
          <p:cNvSpPr txBox="1">
            <a:spLocks noChangeArrowheads="1"/>
          </p:cNvSpPr>
          <p:nvPr/>
        </p:nvSpPr>
        <p:spPr bwMode="auto">
          <a:xfrm>
            <a:off x="4695825" y="2127250"/>
            <a:ext cx="3170238" cy="396875"/>
          </a:xfrm>
          <a:prstGeom prst="rect">
            <a:avLst/>
          </a:prstGeom>
          <a:noFill/>
          <a:ln w="9525">
            <a:noFill/>
            <a:miter lim="800000"/>
            <a:headEnd/>
            <a:tailEnd/>
          </a:ln>
        </p:spPr>
        <p:txBody>
          <a:bodyPr wrap="none">
            <a:spAutoFit/>
          </a:bodyPr>
          <a:lstStyle/>
          <a:p>
            <a:r>
              <a:rPr lang="en-US" sz="2000">
                <a:solidFill>
                  <a:srgbClr val="9900FF"/>
                </a:solidFill>
              </a:rPr>
              <a:t>F = {0,1, 2, 3, 4, 7}, {5}, {6}</a:t>
            </a:r>
          </a:p>
        </p:txBody>
      </p:sp>
      <p:sp>
        <p:nvSpPr>
          <p:cNvPr id="111621"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(4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(0 – 1)</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(3 – 4),  Rejected</a:t>
            </a:r>
          </a:p>
          <a:p>
            <a:r>
              <a:rPr lang="en-US" sz="1600">
                <a:solidFill>
                  <a:srgbClr val="9900FF"/>
                </a:solidFill>
                <a:sym typeface="Wingdings" pitchFamily="2" charset="2"/>
              </a:rPr>
              <a:t>         </a:t>
            </a:r>
            <a:r>
              <a:rPr lang="en-US" sz="1600" b="1">
                <a:solidFill>
                  <a:srgbClr val="800000"/>
                </a:solidFill>
                <a:sym typeface="Wingdings" pitchFamily="2" charset="2"/>
              </a:rPr>
              <a:t>2: (2 – 7),  Rejected</a:t>
            </a:r>
          </a:p>
          <a:p>
            <a:r>
              <a:rPr lang="en-US" sz="1600">
                <a:solidFill>
                  <a:srgbClr val="9900FF"/>
                </a:solidFill>
                <a:sym typeface="Wingdings" pitchFamily="2" charset="2"/>
              </a:rPr>
              <a:t>         </a:t>
            </a:r>
            <a:r>
              <a:rPr lang="en-US" sz="1600">
                <a:solidFill>
                  <a:srgbClr val="FF0000"/>
                </a:solidFill>
                <a:sym typeface="Wingdings" pitchFamily="2" charset="2"/>
              </a:rPr>
              <a:t>2: (4 – 6)</a:t>
            </a:r>
            <a:r>
              <a:rPr lang="en-US" sz="1600">
                <a:solidFill>
                  <a:srgbClr val="9900FF"/>
                </a:solidFill>
                <a:sym typeface="Wingdings" pitchFamily="2" charset="2"/>
              </a:rPr>
              <a:t>,</a:t>
            </a:r>
          </a:p>
          <a:p>
            <a:r>
              <a:rPr lang="en-US" sz="1600">
                <a:solidFill>
                  <a:srgbClr val="9900FF"/>
                </a:solidFill>
                <a:sym typeface="Wingdings" pitchFamily="2" charset="2"/>
              </a:rPr>
              <a:t>         2: (5 – 6),</a:t>
            </a:r>
          </a:p>
          <a:p>
            <a:r>
              <a:rPr lang="en-US" sz="1600">
                <a:solidFill>
                  <a:srgbClr val="9900FF"/>
                </a:solidFill>
                <a:sym typeface="Wingdings" pitchFamily="2" charset="2"/>
              </a:rPr>
              <a:t>         2: (2 – 5),</a:t>
            </a:r>
          </a:p>
          <a:p>
            <a:r>
              <a:rPr lang="en-US" sz="1600">
                <a:solidFill>
                  <a:srgbClr val="9900FF"/>
                </a:solidFill>
                <a:sym typeface="Wingdings" pitchFamily="2" charset="2"/>
              </a:rPr>
              <a:t>         3: (1 – 2),</a:t>
            </a:r>
          </a:p>
          <a:p>
            <a:r>
              <a:rPr lang="en-US" sz="1600">
                <a:solidFill>
                  <a:srgbClr val="9900FF"/>
                </a:solidFill>
                <a:sym typeface="Wingdings" pitchFamily="2" charset="2"/>
              </a:rPr>
              <a:t>         3: (1 – 4),</a:t>
            </a:r>
          </a:p>
          <a:p>
            <a:r>
              <a:rPr lang="en-US" sz="1600">
                <a:solidFill>
                  <a:srgbClr val="9900FF"/>
                </a:solidFill>
                <a:sym typeface="Wingdings" pitchFamily="2" charset="2"/>
              </a:rPr>
              <a:t>         3: (2 – 3),</a:t>
            </a:r>
          </a:p>
          <a:p>
            <a:r>
              <a:rPr lang="en-US" sz="1600">
                <a:solidFill>
                  <a:srgbClr val="9900FF"/>
                </a:solidFill>
                <a:sym typeface="Wingdings" pitchFamily="2" charset="2"/>
              </a:rPr>
              <a:t>         3: (6 – 7),</a:t>
            </a:r>
          </a:p>
          <a:p>
            <a:r>
              <a:rPr lang="en-US" sz="1600">
                <a:solidFill>
                  <a:srgbClr val="9900FF"/>
                </a:solidFill>
                <a:sym typeface="Wingdings" pitchFamily="2" charset="2"/>
              </a:rPr>
              <a:t>         3: (0 – 5),</a:t>
            </a:r>
          </a:p>
          <a:p>
            <a:r>
              <a:rPr lang="en-US" sz="1600">
                <a:solidFill>
                  <a:srgbClr val="9900FF"/>
                </a:solidFill>
                <a:sym typeface="Wingdings" pitchFamily="2" charset="2"/>
              </a:rPr>
              <a:t>         3: (5 – 7) }</a:t>
            </a:r>
            <a:endParaRPr lang="en-US" sz="1600">
              <a:solidFill>
                <a:srgbClr val="9900FF"/>
              </a:solidFill>
            </a:endParaRPr>
          </a:p>
        </p:txBody>
      </p:sp>
      <p:sp>
        <p:nvSpPr>
          <p:cNvPr id="2" name="Date Placeholder 1"/>
          <p:cNvSpPr>
            <a:spLocks noGrp="1"/>
          </p:cNvSpPr>
          <p:nvPr>
            <p:ph type="dt" sz="half" idx="10"/>
          </p:nvPr>
        </p:nvSpPr>
        <p:spPr/>
        <p:txBody>
          <a:bodyPr/>
          <a:lstStyle/>
          <a:p>
            <a:fld id="{A0682866-9856-884F-8E26-E9E9B4AE1355}"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85</a:t>
            </a:fld>
            <a:endParaRPr lang="en-US" dirty="0"/>
          </a:p>
        </p:txBody>
      </p:sp>
    </p:spTree>
    <p:extLst>
      <p:ext uri="{BB962C8B-B14F-4D97-AF65-F5344CB8AC3E}">
        <p14:creationId xmlns:p14="http://schemas.microsoft.com/office/powerpoint/2010/main" val="100988320"/>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12642" name="Group 3"/>
          <p:cNvGrpSpPr>
            <a:grpSpLocks/>
          </p:cNvGrpSpPr>
          <p:nvPr/>
        </p:nvGrpSpPr>
        <p:grpSpPr bwMode="auto">
          <a:xfrm>
            <a:off x="250825" y="1916113"/>
            <a:ext cx="4464050" cy="3816350"/>
            <a:chOff x="340" y="1253"/>
            <a:chExt cx="2812" cy="2404"/>
          </a:xfrm>
        </p:grpSpPr>
        <p:sp>
          <p:nvSpPr>
            <p:cNvPr id="112646" name="Oval 11"/>
            <p:cNvSpPr>
              <a:spLocks noChangeArrowheads="1"/>
            </p:cNvSpPr>
            <p:nvPr/>
          </p:nvSpPr>
          <p:spPr bwMode="auto">
            <a:xfrm>
              <a:off x="2835" y="3295"/>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6</a:t>
              </a:r>
            </a:p>
          </p:txBody>
        </p:sp>
        <p:sp>
          <p:nvSpPr>
            <p:cNvPr id="112647"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12648"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12649"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12650"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12651" name="Oval 8"/>
            <p:cNvSpPr>
              <a:spLocks noChangeArrowheads="1"/>
            </p:cNvSpPr>
            <p:nvPr/>
          </p:nvSpPr>
          <p:spPr bwMode="auto">
            <a:xfrm>
              <a:off x="793" y="3340"/>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5</a:t>
              </a:r>
            </a:p>
          </p:txBody>
        </p:sp>
        <p:sp>
          <p:nvSpPr>
            <p:cNvPr id="112652"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12653" name="Oval 10"/>
            <p:cNvSpPr>
              <a:spLocks noChangeArrowheads="1"/>
            </p:cNvSpPr>
            <p:nvPr/>
          </p:nvSpPr>
          <p:spPr bwMode="auto">
            <a:xfrm>
              <a:off x="2517" y="1752"/>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4</a:t>
              </a:r>
            </a:p>
          </p:txBody>
        </p:sp>
        <p:sp>
          <p:nvSpPr>
            <p:cNvPr id="112654" name="Line 12"/>
            <p:cNvSpPr>
              <a:spLocks noChangeShapeType="1"/>
            </p:cNvSpPr>
            <p:nvPr/>
          </p:nvSpPr>
          <p:spPr bwMode="auto">
            <a:xfrm flipV="1">
              <a:off x="612" y="1480"/>
              <a:ext cx="590" cy="363"/>
            </a:xfrm>
            <a:prstGeom prst="line">
              <a:avLst/>
            </a:prstGeom>
            <a:noFill/>
            <a:ln w="28575">
              <a:solidFill>
                <a:srgbClr val="FF0000"/>
              </a:solidFill>
              <a:round/>
              <a:headEnd/>
              <a:tailEnd/>
            </a:ln>
          </p:spPr>
          <p:txBody>
            <a:bodyPr/>
            <a:lstStyle/>
            <a:p>
              <a:endParaRPr lang="en-US"/>
            </a:p>
          </p:txBody>
        </p:sp>
        <p:sp>
          <p:nvSpPr>
            <p:cNvPr id="112655"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12656"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12657"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12658"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12659"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12660"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12661"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12662"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12663" name="Line 21"/>
            <p:cNvSpPr>
              <a:spLocks noChangeShapeType="1"/>
            </p:cNvSpPr>
            <p:nvPr/>
          </p:nvSpPr>
          <p:spPr bwMode="auto">
            <a:xfrm flipV="1">
              <a:off x="2200" y="2025"/>
              <a:ext cx="408" cy="816"/>
            </a:xfrm>
            <a:prstGeom prst="line">
              <a:avLst/>
            </a:prstGeom>
            <a:noFill/>
            <a:ln w="28575">
              <a:solidFill>
                <a:srgbClr val="FF0000"/>
              </a:solidFill>
              <a:round/>
              <a:headEnd/>
              <a:tailEnd/>
            </a:ln>
          </p:spPr>
          <p:txBody>
            <a:bodyPr/>
            <a:lstStyle/>
            <a:p>
              <a:endParaRPr lang="en-US"/>
            </a:p>
          </p:txBody>
        </p:sp>
        <p:sp>
          <p:nvSpPr>
            <p:cNvPr id="112664"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12665" name="Line 23"/>
            <p:cNvSpPr>
              <a:spLocks noChangeShapeType="1"/>
            </p:cNvSpPr>
            <p:nvPr/>
          </p:nvSpPr>
          <p:spPr bwMode="auto">
            <a:xfrm flipH="1" flipV="1">
              <a:off x="2744" y="2025"/>
              <a:ext cx="227" cy="1270"/>
            </a:xfrm>
            <a:prstGeom prst="line">
              <a:avLst/>
            </a:prstGeom>
            <a:noFill/>
            <a:ln w="28575">
              <a:solidFill>
                <a:srgbClr val="FF0000"/>
              </a:solidFill>
              <a:round/>
              <a:headEnd/>
              <a:tailEnd/>
            </a:ln>
          </p:spPr>
          <p:txBody>
            <a:bodyPr/>
            <a:lstStyle/>
            <a:p>
              <a:endParaRPr lang="en-US"/>
            </a:p>
          </p:txBody>
        </p:sp>
        <p:sp>
          <p:nvSpPr>
            <p:cNvPr id="112666"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12667"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12668"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12669" name="Line 28"/>
            <p:cNvSpPr>
              <a:spLocks noChangeShapeType="1"/>
            </p:cNvSpPr>
            <p:nvPr/>
          </p:nvSpPr>
          <p:spPr bwMode="auto">
            <a:xfrm flipV="1">
              <a:off x="1111" y="3521"/>
              <a:ext cx="1724" cy="46"/>
            </a:xfrm>
            <a:prstGeom prst="line">
              <a:avLst/>
            </a:prstGeom>
            <a:noFill/>
            <a:ln w="28575">
              <a:solidFill>
                <a:srgbClr val="FF0000"/>
              </a:solidFill>
              <a:round/>
              <a:headEnd/>
              <a:tailEnd/>
            </a:ln>
          </p:spPr>
          <p:txBody>
            <a:bodyPr/>
            <a:lstStyle/>
            <a:p>
              <a:endParaRPr lang="en-US"/>
            </a:p>
          </p:txBody>
        </p:sp>
        <p:sp>
          <p:nvSpPr>
            <p:cNvPr id="112670"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2671"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2672"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2673"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2674"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2675"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2676"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2677"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2678"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2679"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2680"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2681"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2682"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2683"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2684"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2685"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12643"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12644" name="Text Box 45"/>
          <p:cNvSpPr txBox="1">
            <a:spLocks noChangeArrowheads="1"/>
          </p:cNvSpPr>
          <p:nvPr/>
        </p:nvSpPr>
        <p:spPr bwMode="auto">
          <a:xfrm>
            <a:off x="4695825" y="2127250"/>
            <a:ext cx="3001963" cy="396875"/>
          </a:xfrm>
          <a:prstGeom prst="rect">
            <a:avLst/>
          </a:prstGeom>
          <a:noFill/>
          <a:ln w="9525">
            <a:noFill/>
            <a:miter lim="800000"/>
            <a:headEnd/>
            <a:tailEnd/>
          </a:ln>
        </p:spPr>
        <p:txBody>
          <a:bodyPr wrap="none">
            <a:spAutoFit/>
          </a:bodyPr>
          <a:lstStyle/>
          <a:p>
            <a:r>
              <a:rPr lang="en-US" sz="2000">
                <a:solidFill>
                  <a:srgbClr val="9900FF"/>
                </a:solidFill>
              </a:rPr>
              <a:t>F = {0,1, 2, 3, 4, 6, 7}, {5}</a:t>
            </a:r>
          </a:p>
        </p:txBody>
      </p:sp>
      <p:sp>
        <p:nvSpPr>
          <p:cNvPr id="112645"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(4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(0 – 1)</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(3 – 4),  Rejected</a:t>
            </a:r>
          </a:p>
          <a:p>
            <a:r>
              <a:rPr lang="en-US" sz="1600">
                <a:solidFill>
                  <a:srgbClr val="9900FF"/>
                </a:solidFill>
                <a:sym typeface="Wingdings" pitchFamily="2" charset="2"/>
              </a:rPr>
              <a:t>         </a:t>
            </a:r>
            <a:r>
              <a:rPr lang="en-US" sz="1600" b="1">
                <a:solidFill>
                  <a:srgbClr val="800000"/>
                </a:solidFill>
                <a:sym typeface="Wingdings" pitchFamily="2" charset="2"/>
              </a:rPr>
              <a:t>2: (2 – 7),  Rejected</a:t>
            </a:r>
          </a:p>
          <a:p>
            <a:r>
              <a:rPr lang="en-US" sz="1600">
                <a:solidFill>
                  <a:srgbClr val="9900FF"/>
                </a:solidFill>
                <a:sym typeface="Wingdings" pitchFamily="2" charset="2"/>
              </a:rPr>
              <a:t>         </a:t>
            </a:r>
            <a:r>
              <a:rPr lang="en-US" sz="1600">
                <a:solidFill>
                  <a:srgbClr val="FF0000"/>
                </a:solidFill>
                <a:sym typeface="Wingdings" pitchFamily="2" charset="2"/>
              </a:rPr>
              <a:t>2: (4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(5 – 6)</a:t>
            </a:r>
            <a:r>
              <a:rPr lang="en-US" sz="1600">
                <a:solidFill>
                  <a:srgbClr val="9900FF"/>
                </a:solidFill>
                <a:sym typeface="Wingdings" pitchFamily="2" charset="2"/>
              </a:rPr>
              <a:t>,</a:t>
            </a:r>
          </a:p>
          <a:p>
            <a:r>
              <a:rPr lang="en-US" sz="1600">
                <a:solidFill>
                  <a:srgbClr val="9900FF"/>
                </a:solidFill>
                <a:sym typeface="Wingdings" pitchFamily="2" charset="2"/>
              </a:rPr>
              <a:t>         2: (2 – 5),</a:t>
            </a:r>
          </a:p>
          <a:p>
            <a:r>
              <a:rPr lang="en-US" sz="1600">
                <a:solidFill>
                  <a:srgbClr val="9900FF"/>
                </a:solidFill>
                <a:sym typeface="Wingdings" pitchFamily="2" charset="2"/>
              </a:rPr>
              <a:t>         3: (1 – 2),</a:t>
            </a:r>
          </a:p>
          <a:p>
            <a:r>
              <a:rPr lang="en-US" sz="1600">
                <a:solidFill>
                  <a:srgbClr val="9900FF"/>
                </a:solidFill>
                <a:sym typeface="Wingdings" pitchFamily="2" charset="2"/>
              </a:rPr>
              <a:t>         3: (1 – 4),</a:t>
            </a:r>
          </a:p>
          <a:p>
            <a:r>
              <a:rPr lang="en-US" sz="1600">
                <a:solidFill>
                  <a:srgbClr val="9900FF"/>
                </a:solidFill>
                <a:sym typeface="Wingdings" pitchFamily="2" charset="2"/>
              </a:rPr>
              <a:t>         3: (2 – 3),</a:t>
            </a:r>
          </a:p>
          <a:p>
            <a:r>
              <a:rPr lang="en-US" sz="1600">
                <a:solidFill>
                  <a:srgbClr val="9900FF"/>
                </a:solidFill>
                <a:sym typeface="Wingdings" pitchFamily="2" charset="2"/>
              </a:rPr>
              <a:t>         3: (6 – 7),</a:t>
            </a:r>
          </a:p>
          <a:p>
            <a:r>
              <a:rPr lang="en-US" sz="1600">
                <a:solidFill>
                  <a:srgbClr val="9900FF"/>
                </a:solidFill>
                <a:sym typeface="Wingdings" pitchFamily="2" charset="2"/>
              </a:rPr>
              <a:t>         3: (0 – 5),</a:t>
            </a:r>
          </a:p>
          <a:p>
            <a:r>
              <a:rPr lang="en-US" sz="1600">
                <a:solidFill>
                  <a:srgbClr val="9900FF"/>
                </a:solidFill>
                <a:sym typeface="Wingdings" pitchFamily="2" charset="2"/>
              </a:rPr>
              <a:t>         3: (5 – 7) }</a:t>
            </a:r>
            <a:endParaRPr lang="en-US" sz="1600">
              <a:solidFill>
                <a:srgbClr val="9900FF"/>
              </a:solidFill>
            </a:endParaRPr>
          </a:p>
        </p:txBody>
      </p:sp>
      <p:sp>
        <p:nvSpPr>
          <p:cNvPr id="2" name="Date Placeholder 1"/>
          <p:cNvSpPr>
            <a:spLocks noGrp="1"/>
          </p:cNvSpPr>
          <p:nvPr>
            <p:ph type="dt" sz="half" idx="10"/>
          </p:nvPr>
        </p:nvSpPr>
        <p:spPr/>
        <p:txBody>
          <a:bodyPr/>
          <a:lstStyle/>
          <a:p>
            <a:fld id="{A454ADDB-D901-CF4C-AA85-95C3292E39C6}"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86</a:t>
            </a:fld>
            <a:endParaRPr lang="en-US" dirty="0"/>
          </a:p>
        </p:txBody>
      </p:sp>
    </p:spTree>
    <p:extLst>
      <p:ext uri="{BB962C8B-B14F-4D97-AF65-F5344CB8AC3E}">
        <p14:creationId xmlns:p14="http://schemas.microsoft.com/office/powerpoint/2010/main" val="3135403020"/>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13666" name="Group 3"/>
          <p:cNvGrpSpPr>
            <a:grpSpLocks/>
          </p:cNvGrpSpPr>
          <p:nvPr/>
        </p:nvGrpSpPr>
        <p:grpSpPr bwMode="auto">
          <a:xfrm>
            <a:off x="250825" y="1916113"/>
            <a:ext cx="4464050" cy="3816350"/>
            <a:chOff x="340" y="1253"/>
            <a:chExt cx="2812" cy="2404"/>
          </a:xfrm>
        </p:grpSpPr>
        <p:sp>
          <p:nvSpPr>
            <p:cNvPr id="113670" name="Oval 11"/>
            <p:cNvSpPr>
              <a:spLocks noChangeArrowheads="1"/>
            </p:cNvSpPr>
            <p:nvPr/>
          </p:nvSpPr>
          <p:spPr bwMode="auto">
            <a:xfrm>
              <a:off x="2835" y="3295"/>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6</a:t>
              </a:r>
            </a:p>
          </p:txBody>
        </p:sp>
        <p:sp>
          <p:nvSpPr>
            <p:cNvPr id="113671"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13672"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13673"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13674"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13675" name="Oval 8"/>
            <p:cNvSpPr>
              <a:spLocks noChangeArrowheads="1"/>
            </p:cNvSpPr>
            <p:nvPr/>
          </p:nvSpPr>
          <p:spPr bwMode="auto">
            <a:xfrm>
              <a:off x="793" y="3340"/>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5</a:t>
              </a:r>
            </a:p>
          </p:txBody>
        </p:sp>
        <p:sp>
          <p:nvSpPr>
            <p:cNvPr id="113676"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13677" name="Oval 10"/>
            <p:cNvSpPr>
              <a:spLocks noChangeArrowheads="1"/>
            </p:cNvSpPr>
            <p:nvPr/>
          </p:nvSpPr>
          <p:spPr bwMode="auto">
            <a:xfrm>
              <a:off x="2517" y="1752"/>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4</a:t>
              </a:r>
            </a:p>
          </p:txBody>
        </p:sp>
        <p:sp>
          <p:nvSpPr>
            <p:cNvPr id="113678" name="Line 12"/>
            <p:cNvSpPr>
              <a:spLocks noChangeShapeType="1"/>
            </p:cNvSpPr>
            <p:nvPr/>
          </p:nvSpPr>
          <p:spPr bwMode="auto">
            <a:xfrm flipV="1">
              <a:off x="612" y="1480"/>
              <a:ext cx="590" cy="363"/>
            </a:xfrm>
            <a:prstGeom prst="line">
              <a:avLst/>
            </a:prstGeom>
            <a:noFill/>
            <a:ln w="28575">
              <a:solidFill>
                <a:srgbClr val="FF0000"/>
              </a:solidFill>
              <a:round/>
              <a:headEnd/>
              <a:tailEnd/>
            </a:ln>
          </p:spPr>
          <p:txBody>
            <a:bodyPr/>
            <a:lstStyle/>
            <a:p>
              <a:endParaRPr lang="en-US"/>
            </a:p>
          </p:txBody>
        </p:sp>
        <p:sp>
          <p:nvSpPr>
            <p:cNvPr id="113679"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13680"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13681"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13682"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13683"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13684"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13685"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13686"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13687" name="Line 21"/>
            <p:cNvSpPr>
              <a:spLocks noChangeShapeType="1"/>
            </p:cNvSpPr>
            <p:nvPr/>
          </p:nvSpPr>
          <p:spPr bwMode="auto">
            <a:xfrm flipV="1">
              <a:off x="2200" y="2025"/>
              <a:ext cx="408" cy="816"/>
            </a:xfrm>
            <a:prstGeom prst="line">
              <a:avLst/>
            </a:prstGeom>
            <a:noFill/>
            <a:ln w="28575">
              <a:solidFill>
                <a:srgbClr val="FF0000"/>
              </a:solidFill>
              <a:round/>
              <a:headEnd/>
              <a:tailEnd/>
            </a:ln>
          </p:spPr>
          <p:txBody>
            <a:bodyPr/>
            <a:lstStyle/>
            <a:p>
              <a:endParaRPr lang="en-US"/>
            </a:p>
          </p:txBody>
        </p:sp>
        <p:sp>
          <p:nvSpPr>
            <p:cNvPr id="113688"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13689" name="Line 23"/>
            <p:cNvSpPr>
              <a:spLocks noChangeShapeType="1"/>
            </p:cNvSpPr>
            <p:nvPr/>
          </p:nvSpPr>
          <p:spPr bwMode="auto">
            <a:xfrm flipH="1" flipV="1">
              <a:off x="2744" y="2025"/>
              <a:ext cx="227" cy="1270"/>
            </a:xfrm>
            <a:prstGeom prst="line">
              <a:avLst/>
            </a:prstGeom>
            <a:noFill/>
            <a:ln w="28575">
              <a:solidFill>
                <a:srgbClr val="FF0000"/>
              </a:solidFill>
              <a:round/>
              <a:headEnd/>
              <a:tailEnd/>
            </a:ln>
          </p:spPr>
          <p:txBody>
            <a:bodyPr/>
            <a:lstStyle/>
            <a:p>
              <a:endParaRPr lang="en-US"/>
            </a:p>
          </p:txBody>
        </p:sp>
        <p:sp>
          <p:nvSpPr>
            <p:cNvPr id="113690"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13691"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13692"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13693" name="Line 28"/>
            <p:cNvSpPr>
              <a:spLocks noChangeShapeType="1"/>
            </p:cNvSpPr>
            <p:nvPr/>
          </p:nvSpPr>
          <p:spPr bwMode="auto">
            <a:xfrm flipV="1">
              <a:off x="1111" y="3521"/>
              <a:ext cx="1724" cy="46"/>
            </a:xfrm>
            <a:prstGeom prst="line">
              <a:avLst/>
            </a:prstGeom>
            <a:noFill/>
            <a:ln w="28575">
              <a:solidFill>
                <a:srgbClr val="FF0000"/>
              </a:solidFill>
              <a:round/>
              <a:headEnd/>
              <a:tailEnd/>
            </a:ln>
          </p:spPr>
          <p:txBody>
            <a:bodyPr/>
            <a:lstStyle/>
            <a:p>
              <a:endParaRPr lang="en-US"/>
            </a:p>
          </p:txBody>
        </p:sp>
        <p:sp>
          <p:nvSpPr>
            <p:cNvPr id="113694"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3695"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3696"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3697"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3698"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3699"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3700"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3701"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3702"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3703"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3704"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3705"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3706"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3707"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3708"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3709"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13667"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13668" name="Text Box 45"/>
          <p:cNvSpPr txBox="1">
            <a:spLocks noChangeArrowheads="1"/>
          </p:cNvSpPr>
          <p:nvPr/>
        </p:nvSpPr>
        <p:spPr bwMode="auto">
          <a:xfrm>
            <a:off x="4695825" y="2127250"/>
            <a:ext cx="2833688" cy="396875"/>
          </a:xfrm>
          <a:prstGeom prst="rect">
            <a:avLst/>
          </a:prstGeom>
          <a:noFill/>
          <a:ln w="9525">
            <a:noFill/>
            <a:miter lim="800000"/>
            <a:headEnd/>
            <a:tailEnd/>
          </a:ln>
        </p:spPr>
        <p:txBody>
          <a:bodyPr wrap="none">
            <a:spAutoFit/>
          </a:bodyPr>
          <a:lstStyle/>
          <a:p>
            <a:r>
              <a:rPr lang="en-US" sz="2000">
                <a:solidFill>
                  <a:srgbClr val="9900FF"/>
                </a:solidFill>
              </a:rPr>
              <a:t>F = {0,1, 2, 3, 4, 5, 6, 7}</a:t>
            </a:r>
          </a:p>
        </p:txBody>
      </p:sp>
      <p:sp>
        <p:nvSpPr>
          <p:cNvPr id="113669"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(4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(0 – 1)</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(3 – 4),  Rejected</a:t>
            </a:r>
          </a:p>
          <a:p>
            <a:r>
              <a:rPr lang="en-US" sz="1600">
                <a:solidFill>
                  <a:srgbClr val="9900FF"/>
                </a:solidFill>
                <a:sym typeface="Wingdings" pitchFamily="2" charset="2"/>
              </a:rPr>
              <a:t>         </a:t>
            </a:r>
            <a:r>
              <a:rPr lang="en-US" sz="1600" b="1">
                <a:solidFill>
                  <a:srgbClr val="800000"/>
                </a:solidFill>
                <a:sym typeface="Wingdings" pitchFamily="2" charset="2"/>
              </a:rPr>
              <a:t>2: (2 – 7),  Rejected</a:t>
            </a:r>
          </a:p>
          <a:p>
            <a:r>
              <a:rPr lang="en-US" sz="1600">
                <a:solidFill>
                  <a:srgbClr val="9900FF"/>
                </a:solidFill>
                <a:sym typeface="Wingdings" pitchFamily="2" charset="2"/>
              </a:rPr>
              <a:t>         </a:t>
            </a:r>
            <a:r>
              <a:rPr lang="en-US" sz="1600">
                <a:solidFill>
                  <a:srgbClr val="FF0000"/>
                </a:solidFill>
                <a:sym typeface="Wingdings" pitchFamily="2" charset="2"/>
              </a:rPr>
              <a:t>2: (4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(5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(2 – 5),   Rejected</a:t>
            </a:r>
          </a:p>
          <a:p>
            <a:r>
              <a:rPr lang="en-US" sz="1600" b="1">
                <a:solidFill>
                  <a:srgbClr val="800000"/>
                </a:solidFill>
                <a:sym typeface="Wingdings" pitchFamily="2" charset="2"/>
              </a:rPr>
              <a:t>         </a:t>
            </a:r>
            <a:r>
              <a:rPr lang="en-US" sz="1600">
                <a:solidFill>
                  <a:srgbClr val="FF0000"/>
                </a:solidFill>
                <a:sym typeface="Wingdings" pitchFamily="2" charset="2"/>
              </a:rPr>
              <a:t>3: (1 – 2),</a:t>
            </a:r>
          </a:p>
          <a:p>
            <a:r>
              <a:rPr lang="en-US" sz="1600">
                <a:solidFill>
                  <a:srgbClr val="FF0000"/>
                </a:solidFill>
                <a:sym typeface="Wingdings" pitchFamily="2" charset="2"/>
              </a:rPr>
              <a:t>         3: (1 – 4),</a:t>
            </a:r>
          </a:p>
          <a:p>
            <a:r>
              <a:rPr lang="en-US" sz="1600">
                <a:solidFill>
                  <a:srgbClr val="FF0000"/>
                </a:solidFill>
                <a:sym typeface="Wingdings" pitchFamily="2" charset="2"/>
              </a:rPr>
              <a:t>         3: (2 – 3),</a:t>
            </a:r>
          </a:p>
          <a:p>
            <a:r>
              <a:rPr lang="en-US" sz="1600">
                <a:solidFill>
                  <a:srgbClr val="FF0000"/>
                </a:solidFill>
                <a:sym typeface="Wingdings" pitchFamily="2" charset="2"/>
              </a:rPr>
              <a:t>         3: (6 – 7),</a:t>
            </a:r>
          </a:p>
          <a:p>
            <a:r>
              <a:rPr lang="en-US" sz="1600">
                <a:solidFill>
                  <a:srgbClr val="FF0000"/>
                </a:solidFill>
                <a:sym typeface="Wingdings" pitchFamily="2" charset="2"/>
              </a:rPr>
              <a:t>         3: (0 – 5),</a:t>
            </a:r>
          </a:p>
          <a:p>
            <a:r>
              <a:rPr lang="en-US" sz="1600">
                <a:solidFill>
                  <a:srgbClr val="FF0000"/>
                </a:solidFill>
                <a:sym typeface="Wingdings" pitchFamily="2" charset="2"/>
              </a:rPr>
              <a:t>         3: (5 – 7)</a:t>
            </a:r>
            <a:r>
              <a:rPr lang="en-US" sz="1600">
                <a:solidFill>
                  <a:srgbClr val="9900FF"/>
                </a:solidFill>
                <a:sym typeface="Wingdings" pitchFamily="2" charset="2"/>
              </a:rPr>
              <a:t> }</a:t>
            </a:r>
            <a:endParaRPr lang="en-US" sz="1600">
              <a:solidFill>
                <a:srgbClr val="9900FF"/>
              </a:solidFill>
            </a:endParaRPr>
          </a:p>
        </p:txBody>
      </p:sp>
      <p:sp>
        <p:nvSpPr>
          <p:cNvPr id="2" name="Date Placeholder 1"/>
          <p:cNvSpPr>
            <a:spLocks noGrp="1"/>
          </p:cNvSpPr>
          <p:nvPr>
            <p:ph type="dt" sz="half" idx="10"/>
          </p:nvPr>
        </p:nvSpPr>
        <p:spPr/>
        <p:txBody>
          <a:bodyPr/>
          <a:lstStyle/>
          <a:p>
            <a:fld id="{CD39EC26-4138-E749-B42E-6977C590D5F3}"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87</a:t>
            </a:fld>
            <a:endParaRPr lang="en-US" dirty="0"/>
          </a:p>
        </p:txBody>
      </p:sp>
    </p:spTree>
    <p:extLst>
      <p:ext uri="{BB962C8B-B14F-4D97-AF65-F5344CB8AC3E}">
        <p14:creationId xmlns:p14="http://schemas.microsoft.com/office/powerpoint/2010/main" val="1606965487"/>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14690" name="Group 3"/>
          <p:cNvGrpSpPr>
            <a:grpSpLocks/>
          </p:cNvGrpSpPr>
          <p:nvPr/>
        </p:nvGrpSpPr>
        <p:grpSpPr bwMode="auto">
          <a:xfrm>
            <a:off x="250825" y="1916113"/>
            <a:ext cx="4464050" cy="3816350"/>
            <a:chOff x="340" y="1253"/>
            <a:chExt cx="2812" cy="2404"/>
          </a:xfrm>
        </p:grpSpPr>
        <p:sp>
          <p:nvSpPr>
            <p:cNvPr id="114694" name="Oval 11"/>
            <p:cNvSpPr>
              <a:spLocks noChangeArrowheads="1"/>
            </p:cNvSpPr>
            <p:nvPr/>
          </p:nvSpPr>
          <p:spPr bwMode="auto">
            <a:xfrm>
              <a:off x="2835" y="3295"/>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6</a:t>
              </a:r>
            </a:p>
          </p:txBody>
        </p:sp>
        <p:sp>
          <p:nvSpPr>
            <p:cNvPr id="114695"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14696"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14697"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14698"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14699" name="Oval 8"/>
            <p:cNvSpPr>
              <a:spLocks noChangeArrowheads="1"/>
            </p:cNvSpPr>
            <p:nvPr/>
          </p:nvSpPr>
          <p:spPr bwMode="auto">
            <a:xfrm>
              <a:off x="793" y="3340"/>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5</a:t>
              </a:r>
            </a:p>
          </p:txBody>
        </p:sp>
        <p:sp>
          <p:nvSpPr>
            <p:cNvPr id="114700"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14701" name="Oval 10"/>
            <p:cNvSpPr>
              <a:spLocks noChangeArrowheads="1"/>
            </p:cNvSpPr>
            <p:nvPr/>
          </p:nvSpPr>
          <p:spPr bwMode="auto">
            <a:xfrm>
              <a:off x="2517" y="1752"/>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4</a:t>
              </a:r>
            </a:p>
          </p:txBody>
        </p:sp>
        <p:sp>
          <p:nvSpPr>
            <p:cNvPr id="114702" name="Line 12"/>
            <p:cNvSpPr>
              <a:spLocks noChangeShapeType="1"/>
            </p:cNvSpPr>
            <p:nvPr/>
          </p:nvSpPr>
          <p:spPr bwMode="auto">
            <a:xfrm flipV="1">
              <a:off x="612" y="1480"/>
              <a:ext cx="590" cy="363"/>
            </a:xfrm>
            <a:prstGeom prst="line">
              <a:avLst/>
            </a:prstGeom>
            <a:noFill/>
            <a:ln w="28575">
              <a:solidFill>
                <a:srgbClr val="FF0000"/>
              </a:solidFill>
              <a:round/>
              <a:headEnd/>
              <a:tailEnd/>
            </a:ln>
          </p:spPr>
          <p:txBody>
            <a:bodyPr/>
            <a:lstStyle/>
            <a:p>
              <a:endParaRPr lang="en-US"/>
            </a:p>
          </p:txBody>
        </p:sp>
        <p:sp>
          <p:nvSpPr>
            <p:cNvPr id="114703"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14704"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14705"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14706"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14707"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14708"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14709"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14710"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14711" name="Line 21"/>
            <p:cNvSpPr>
              <a:spLocks noChangeShapeType="1"/>
            </p:cNvSpPr>
            <p:nvPr/>
          </p:nvSpPr>
          <p:spPr bwMode="auto">
            <a:xfrm flipV="1">
              <a:off x="2200" y="2025"/>
              <a:ext cx="408" cy="816"/>
            </a:xfrm>
            <a:prstGeom prst="line">
              <a:avLst/>
            </a:prstGeom>
            <a:noFill/>
            <a:ln w="28575">
              <a:solidFill>
                <a:srgbClr val="FF0000"/>
              </a:solidFill>
              <a:round/>
              <a:headEnd/>
              <a:tailEnd/>
            </a:ln>
          </p:spPr>
          <p:txBody>
            <a:bodyPr/>
            <a:lstStyle/>
            <a:p>
              <a:endParaRPr lang="en-US"/>
            </a:p>
          </p:txBody>
        </p:sp>
        <p:sp>
          <p:nvSpPr>
            <p:cNvPr id="114712"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14713" name="Line 23"/>
            <p:cNvSpPr>
              <a:spLocks noChangeShapeType="1"/>
            </p:cNvSpPr>
            <p:nvPr/>
          </p:nvSpPr>
          <p:spPr bwMode="auto">
            <a:xfrm flipH="1" flipV="1">
              <a:off x="2744" y="2025"/>
              <a:ext cx="227" cy="1270"/>
            </a:xfrm>
            <a:prstGeom prst="line">
              <a:avLst/>
            </a:prstGeom>
            <a:noFill/>
            <a:ln w="28575">
              <a:solidFill>
                <a:srgbClr val="FF0000"/>
              </a:solidFill>
              <a:round/>
              <a:headEnd/>
              <a:tailEnd/>
            </a:ln>
          </p:spPr>
          <p:txBody>
            <a:bodyPr/>
            <a:lstStyle/>
            <a:p>
              <a:endParaRPr lang="en-US"/>
            </a:p>
          </p:txBody>
        </p:sp>
        <p:sp>
          <p:nvSpPr>
            <p:cNvPr id="114714"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14715"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14716"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14717" name="Line 28"/>
            <p:cNvSpPr>
              <a:spLocks noChangeShapeType="1"/>
            </p:cNvSpPr>
            <p:nvPr/>
          </p:nvSpPr>
          <p:spPr bwMode="auto">
            <a:xfrm flipV="1">
              <a:off x="1111" y="3521"/>
              <a:ext cx="1724" cy="46"/>
            </a:xfrm>
            <a:prstGeom prst="line">
              <a:avLst/>
            </a:prstGeom>
            <a:noFill/>
            <a:ln w="28575">
              <a:solidFill>
                <a:srgbClr val="FF0000"/>
              </a:solidFill>
              <a:round/>
              <a:headEnd/>
              <a:tailEnd/>
            </a:ln>
          </p:spPr>
          <p:txBody>
            <a:bodyPr/>
            <a:lstStyle/>
            <a:p>
              <a:endParaRPr lang="en-US"/>
            </a:p>
          </p:txBody>
        </p:sp>
        <p:sp>
          <p:nvSpPr>
            <p:cNvPr id="114718"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4719"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4720"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4721"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4722"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4723"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4724"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4725"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4726"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4727"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4728"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4729"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4730"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4731"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4732"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4733"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14691"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14692" name="Text Box 45"/>
          <p:cNvSpPr txBox="1">
            <a:spLocks noChangeArrowheads="1"/>
          </p:cNvSpPr>
          <p:nvPr/>
        </p:nvSpPr>
        <p:spPr bwMode="auto">
          <a:xfrm>
            <a:off x="4695825" y="2127250"/>
            <a:ext cx="2833688" cy="396875"/>
          </a:xfrm>
          <a:prstGeom prst="rect">
            <a:avLst/>
          </a:prstGeom>
          <a:noFill/>
          <a:ln w="9525">
            <a:noFill/>
            <a:miter lim="800000"/>
            <a:headEnd/>
            <a:tailEnd/>
          </a:ln>
        </p:spPr>
        <p:txBody>
          <a:bodyPr wrap="none">
            <a:spAutoFit/>
          </a:bodyPr>
          <a:lstStyle/>
          <a:p>
            <a:r>
              <a:rPr lang="en-US" sz="2000">
                <a:solidFill>
                  <a:srgbClr val="9900FF"/>
                </a:solidFill>
              </a:rPr>
              <a:t>F = {0,1, 2, 3, 4, 5, 6, 7}</a:t>
            </a:r>
          </a:p>
        </p:txBody>
      </p:sp>
      <p:sp>
        <p:nvSpPr>
          <p:cNvPr id="114693"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(4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(0 – 1)</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(3 – 4),  Rejected</a:t>
            </a:r>
          </a:p>
          <a:p>
            <a:r>
              <a:rPr lang="en-US" sz="1600">
                <a:solidFill>
                  <a:srgbClr val="9900FF"/>
                </a:solidFill>
                <a:sym typeface="Wingdings" pitchFamily="2" charset="2"/>
              </a:rPr>
              <a:t>         </a:t>
            </a:r>
            <a:r>
              <a:rPr lang="en-US" sz="1600" b="1">
                <a:solidFill>
                  <a:srgbClr val="800000"/>
                </a:solidFill>
                <a:sym typeface="Wingdings" pitchFamily="2" charset="2"/>
              </a:rPr>
              <a:t>2: (2 – 7),  Rejected</a:t>
            </a:r>
          </a:p>
          <a:p>
            <a:r>
              <a:rPr lang="en-US" sz="1600">
                <a:solidFill>
                  <a:srgbClr val="9900FF"/>
                </a:solidFill>
                <a:sym typeface="Wingdings" pitchFamily="2" charset="2"/>
              </a:rPr>
              <a:t>         </a:t>
            </a:r>
            <a:r>
              <a:rPr lang="en-US" sz="1600">
                <a:solidFill>
                  <a:srgbClr val="FF0000"/>
                </a:solidFill>
                <a:sym typeface="Wingdings" pitchFamily="2" charset="2"/>
              </a:rPr>
              <a:t>2: (4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(5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(2 – 5),   Rejected</a:t>
            </a:r>
          </a:p>
          <a:p>
            <a:r>
              <a:rPr lang="en-US" sz="1600" b="1">
                <a:solidFill>
                  <a:srgbClr val="800000"/>
                </a:solidFill>
                <a:sym typeface="Wingdings" pitchFamily="2" charset="2"/>
              </a:rPr>
              <a:t>         3: (1 – 2),   Rejected</a:t>
            </a:r>
          </a:p>
          <a:p>
            <a:r>
              <a:rPr lang="en-US" sz="1600">
                <a:solidFill>
                  <a:srgbClr val="FF0000"/>
                </a:solidFill>
                <a:sym typeface="Wingdings" pitchFamily="2" charset="2"/>
              </a:rPr>
              <a:t>         3: (1 – 4),</a:t>
            </a:r>
          </a:p>
          <a:p>
            <a:r>
              <a:rPr lang="en-US" sz="1600">
                <a:solidFill>
                  <a:srgbClr val="FF0000"/>
                </a:solidFill>
                <a:sym typeface="Wingdings" pitchFamily="2" charset="2"/>
              </a:rPr>
              <a:t>         3: (2 – 3),</a:t>
            </a:r>
          </a:p>
          <a:p>
            <a:r>
              <a:rPr lang="en-US" sz="1600">
                <a:solidFill>
                  <a:srgbClr val="FF0000"/>
                </a:solidFill>
                <a:sym typeface="Wingdings" pitchFamily="2" charset="2"/>
              </a:rPr>
              <a:t>         3: (6 – 7),</a:t>
            </a:r>
          </a:p>
          <a:p>
            <a:r>
              <a:rPr lang="en-US" sz="1600">
                <a:solidFill>
                  <a:srgbClr val="FF0000"/>
                </a:solidFill>
                <a:sym typeface="Wingdings" pitchFamily="2" charset="2"/>
              </a:rPr>
              <a:t>         3: (0 – 5),</a:t>
            </a:r>
          </a:p>
          <a:p>
            <a:r>
              <a:rPr lang="en-US" sz="1600">
                <a:solidFill>
                  <a:srgbClr val="FF0000"/>
                </a:solidFill>
                <a:sym typeface="Wingdings" pitchFamily="2" charset="2"/>
              </a:rPr>
              <a:t>         3: (5 – 7)</a:t>
            </a:r>
            <a:r>
              <a:rPr lang="en-US" sz="1600">
                <a:solidFill>
                  <a:srgbClr val="9900FF"/>
                </a:solidFill>
                <a:sym typeface="Wingdings" pitchFamily="2" charset="2"/>
              </a:rPr>
              <a:t> }</a:t>
            </a:r>
            <a:endParaRPr lang="en-US" sz="1600">
              <a:solidFill>
                <a:srgbClr val="9900FF"/>
              </a:solidFill>
            </a:endParaRPr>
          </a:p>
        </p:txBody>
      </p:sp>
      <p:sp>
        <p:nvSpPr>
          <p:cNvPr id="2" name="Date Placeholder 1"/>
          <p:cNvSpPr>
            <a:spLocks noGrp="1"/>
          </p:cNvSpPr>
          <p:nvPr>
            <p:ph type="dt" sz="half" idx="10"/>
          </p:nvPr>
        </p:nvSpPr>
        <p:spPr/>
        <p:txBody>
          <a:bodyPr/>
          <a:lstStyle/>
          <a:p>
            <a:fld id="{E8E865D4-2B44-894D-93F4-1EBDCF878630}"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88</a:t>
            </a:fld>
            <a:endParaRPr lang="en-US" dirty="0"/>
          </a:p>
        </p:txBody>
      </p:sp>
    </p:spTree>
    <p:extLst>
      <p:ext uri="{BB962C8B-B14F-4D97-AF65-F5344CB8AC3E}">
        <p14:creationId xmlns:p14="http://schemas.microsoft.com/office/powerpoint/2010/main" val="1075416664"/>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15714" name="Group 3"/>
          <p:cNvGrpSpPr>
            <a:grpSpLocks/>
          </p:cNvGrpSpPr>
          <p:nvPr/>
        </p:nvGrpSpPr>
        <p:grpSpPr bwMode="auto">
          <a:xfrm>
            <a:off x="250825" y="1916113"/>
            <a:ext cx="4464050" cy="3816350"/>
            <a:chOff x="340" y="1253"/>
            <a:chExt cx="2812" cy="2404"/>
          </a:xfrm>
        </p:grpSpPr>
        <p:sp>
          <p:nvSpPr>
            <p:cNvPr id="115718" name="Oval 11"/>
            <p:cNvSpPr>
              <a:spLocks noChangeArrowheads="1"/>
            </p:cNvSpPr>
            <p:nvPr/>
          </p:nvSpPr>
          <p:spPr bwMode="auto">
            <a:xfrm>
              <a:off x="2835" y="3295"/>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6</a:t>
              </a:r>
            </a:p>
          </p:txBody>
        </p:sp>
        <p:sp>
          <p:nvSpPr>
            <p:cNvPr id="115719"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15720"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15721"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15722"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15723" name="Oval 8"/>
            <p:cNvSpPr>
              <a:spLocks noChangeArrowheads="1"/>
            </p:cNvSpPr>
            <p:nvPr/>
          </p:nvSpPr>
          <p:spPr bwMode="auto">
            <a:xfrm>
              <a:off x="793" y="3340"/>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5</a:t>
              </a:r>
            </a:p>
          </p:txBody>
        </p:sp>
        <p:sp>
          <p:nvSpPr>
            <p:cNvPr id="115724"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15725" name="Oval 10"/>
            <p:cNvSpPr>
              <a:spLocks noChangeArrowheads="1"/>
            </p:cNvSpPr>
            <p:nvPr/>
          </p:nvSpPr>
          <p:spPr bwMode="auto">
            <a:xfrm>
              <a:off x="2517" y="1752"/>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4</a:t>
              </a:r>
            </a:p>
          </p:txBody>
        </p:sp>
        <p:sp>
          <p:nvSpPr>
            <p:cNvPr id="115726" name="Line 12"/>
            <p:cNvSpPr>
              <a:spLocks noChangeShapeType="1"/>
            </p:cNvSpPr>
            <p:nvPr/>
          </p:nvSpPr>
          <p:spPr bwMode="auto">
            <a:xfrm flipV="1">
              <a:off x="612" y="1480"/>
              <a:ext cx="590" cy="363"/>
            </a:xfrm>
            <a:prstGeom prst="line">
              <a:avLst/>
            </a:prstGeom>
            <a:noFill/>
            <a:ln w="28575">
              <a:solidFill>
                <a:srgbClr val="FF0000"/>
              </a:solidFill>
              <a:round/>
              <a:headEnd/>
              <a:tailEnd/>
            </a:ln>
          </p:spPr>
          <p:txBody>
            <a:bodyPr/>
            <a:lstStyle/>
            <a:p>
              <a:endParaRPr lang="en-US"/>
            </a:p>
          </p:txBody>
        </p:sp>
        <p:sp>
          <p:nvSpPr>
            <p:cNvPr id="115727"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15728"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15729"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15730"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15731"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15732"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15733"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15734"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15735" name="Line 21"/>
            <p:cNvSpPr>
              <a:spLocks noChangeShapeType="1"/>
            </p:cNvSpPr>
            <p:nvPr/>
          </p:nvSpPr>
          <p:spPr bwMode="auto">
            <a:xfrm flipV="1">
              <a:off x="2200" y="2025"/>
              <a:ext cx="408" cy="816"/>
            </a:xfrm>
            <a:prstGeom prst="line">
              <a:avLst/>
            </a:prstGeom>
            <a:noFill/>
            <a:ln w="28575">
              <a:solidFill>
                <a:srgbClr val="FF0000"/>
              </a:solidFill>
              <a:round/>
              <a:headEnd/>
              <a:tailEnd/>
            </a:ln>
          </p:spPr>
          <p:txBody>
            <a:bodyPr/>
            <a:lstStyle/>
            <a:p>
              <a:endParaRPr lang="en-US"/>
            </a:p>
          </p:txBody>
        </p:sp>
        <p:sp>
          <p:nvSpPr>
            <p:cNvPr id="115736"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15737" name="Line 23"/>
            <p:cNvSpPr>
              <a:spLocks noChangeShapeType="1"/>
            </p:cNvSpPr>
            <p:nvPr/>
          </p:nvSpPr>
          <p:spPr bwMode="auto">
            <a:xfrm flipH="1" flipV="1">
              <a:off x="2744" y="2025"/>
              <a:ext cx="227" cy="1270"/>
            </a:xfrm>
            <a:prstGeom prst="line">
              <a:avLst/>
            </a:prstGeom>
            <a:noFill/>
            <a:ln w="28575">
              <a:solidFill>
                <a:srgbClr val="FF0000"/>
              </a:solidFill>
              <a:round/>
              <a:headEnd/>
              <a:tailEnd/>
            </a:ln>
          </p:spPr>
          <p:txBody>
            <a:bodyPr/>
            <a:lstStyle/>
            <a:p>
              <a:endParaRPr lang="en-US"/>
            </a:p>
          </p:txBody>
        </p:sp>
        <p:sp>
          <p:nvSpPr>
            <p:cNvPr id="115738"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15739"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15740"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15741" name="Line 28"/>
            <p:cNvSpPr>
              <a:spLocks noChangeShapeType="1"/>
            </p:cNvSpPr>
            <p:nvPr/>
          </p:nvSpPr>
          <p:spPr bwMode="auto">
            <a:xfrm flipV="1">
              <a:off x="1111" y="3521"/>
              <a:ext cx="1724" cy="46"/>
            </a:xfrm>
            <a:prstGeom prst="line">
              <a:avLst/>
            </a:prstGeom>
            <a:noFill/>
            <a:ln w="28575">
              <a:solidFill>
                <a:srgbClr val="FF0000"/>
              </a:solidFill>
              <a:round/>
              <a:headEnd/>
              <a:tailEnd/>
            </a:ln>
          </p:spPr>
          <p:txBody>
            <a:bodyPr/>
            <a:lstStyle/>
            <a:p>
              <a:endParaRPr lang="en-US"/>
            </a:p>
          </p:txBody>
        </p:sp>
        <p:sp>
          <p:nvSpPr>
            <p:cNvPr id="115742"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5743"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5744"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5745"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5746"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5747"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5748"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5749"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5750"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5751"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5752"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5753"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5754"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5755"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5756"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5757"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15715"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15716" name="Text Box 45"/>
          <p:cNvSpPr txBox="1">
            <a:spLocks noChangeArrowheads="1"/>
          </p:cNvSpPr>
          <p:nvPr/>
        </p:nvSpPr>
        <p:spPr bwMode="auto">
          <a:xfrm>
            <a:off x="4695825" y="2127250"/>
            <a:ext cx="2833688" cy="396875"/>
          </a:xfrm>
          <a:prstGeom prst="rect">
            <a:avLst/>
          </a:prstGeom>
          <a:noFill/>
          <a:ln w="9525">
            <a:noFill/>
            <a:miter lim="800000"/>
            <a:headEnd/>
            <a:tailEnd/>
          </a:ln>
        </p:spPr>
        <p:txBody>
          <a:bodyPr wrap="none">
            <a:spAutoFit/>
          </a:bodyPr>
          <a:lstStyle/>
          <a:p>
            <a:r>
              <a:rPr lang="en-US" sz="2000">
                <a:solidFill>
                  <a:srgbClr val="9900FF"/>
                </a:solidFill>
              </a:rPr>
              <a:t>F = {0,1, 2, 3, 4, 5, 6, 7}</a:t>
            </a:r>
          </a:p>
        </p:txBody>
      </p:sp>
      <p:sp>
        <p:nvSpPr>
          <p:cNvPr id="115717"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(4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(0 – 1)</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(3 – 4),  Rejected</a:t>
            </a:r>
          </a:p>
          <a:p>
            <a:r>
              <a:rPr lang="en-US" sz="1600">
                <a:solidFill>
                  <a:srgbClr val="9900FF"/>
                </a:solidFill>
                <a:sym typeface="Wingdings" pitchFamily="2" charset="2"/>
              </a:rPr>
              <a:t>         </a:t>
            </a:r>
            <a:r>
              <a:rPr lang="en-US" sz="1600" b="1">
                <a:solidFill>
                  <a:srgbClr val="800000"/>
                </a:solidFill>
                <a:sym typeface="Wingdings" pitchFamily="2" charset="2"/>
              </a:rPr>
              <a:t>2: (2 – 7),  Rejected</a:t>
            </a:r>
          </a:p>
          <a:p>
            <a:r>
              <a:rPr lang="en-US" sz="1600">
                <a:solidFill>
                  <a:srgbClr val="9900FF"/>
                </a:solidFill>
                <a:sym typeface="Wingdings" pitchFamily="2" charset="2"/>
              </a:rPr>
              <a:t>         </a:t>
            </a:r>
            <a:r>
              <a:rPr lang="en-US" sz="1600">
                <a:solidFill>
                  <a:srgbClr val="FF0000"/>
                </a:solidFill>
                <a:sym typeface="Wingdings" pitchFamily="2" charset="2"/>
              </a:rPr>
              <a:t>2: (4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(5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(2 – 5),   Rejected</a:t>
            </a:r>
          </a:p>
          <a:p>
            <a:r>
              <a:rPr lang="en-US" sz="1600" b="1">
                <a:solidFill>
                  <a:srgbClr val="800000"/>
                </a:solidFill>
                <a:sym typeface="Wingdings" pitchFamily="2" charset="2"/>
              </a:rPr>
              <a:t>         3: (1 – 2),   Rejected</a:t>
            </a:r>
          </a:p>
          <a:p>
            <a:r>
              <a:rPr lang="en-US" sz="1600">
                <a:solidFill>
                  <a:srgbClr val="FF0000"/>
                </a:solidFill>
                <a:sym typeface="Wingdings" pitchFamily="2" charset="2"/>
              </a:rPr>
              <a:t>         </a:t>
            </a:r>
            <a:r>
              <a:rPr lang="en-US" sz="1600" b="1">
                <a:solidFill>
                  <a:srgbClr val="800000"/>
                </a:solidFill>
                <a:sym typeface="Wingdings" pitchFamily="2" charset="2"/>
              </a:rPr>
              <a:t>3: (1 – 4),   Rejected</a:t>
            </a:r>
          </a:p>
          <a:p>
            <a:r>
              <a:rPr lang="en-US" sz="1600">
                <a:solidFill>
                  <a:srgbClr val="FF0000"/>
                </a:solidFill>
                <a:sym typeface="Wingdings" pitchFamily="2" charset="2"/>
              </a:rPr>
              <a:t>         3: (2 – 3),</a:t>
            </a:r>
          </a:p>
          <a:p>
            <a:r>
              <a:rPr lang="en-US" sz="1600">
                <a:solidFill>
                  <a:srgbClr val="FF0000"/>
                </a:solidFill>
                <a:sym typeface="Wingdings" pitchFamily="2" charset="2"/>
              </a:rPr>
              <a:t>         3: (6 – 7),</a:t>
            </a:r>
          </a:p>
          <a:p>
            <a:r>
              <a:rPr lang="en-US" sz="1600">
                <a:solidFill>
                  <a:srgbClr val="FF0000"/>
                </a:solidFill>
                <a:sym typeface="Wingdings" pitchFamily="2" charset="2"/>
              </a:rPr>
              <a:t>         3: (0 – 5),</a:t>
            </a:r>
          </a:p>
          <a:p>
            <a:r>
              <a:rPr lang="en-US" sz="1600">
                <a:solidFill>
                  <a:srgbClr val="FF0000"/>
                </a:solidFill>
                <a:sym typeface="Wingdings" pitchFamily="2" charset="2"/>
              </a:rPr>
              <a:t>         3: (5 – 7)</a:t>
            </a:r>
            <a:r>
              <a:rPr lang="en-US" sz="1600">
                <a:solidFill>
                  <a:srgbClr val="9900FF"/>
                </a:solidFill>
                <a:sym typeface="Wingdings" pitchFamily="2" charset="2"/>
              </a:rPr>
              <a:t> }</a:t>
            </a:r>
            <a:endParaRPr lang="en-US" sz="1600">
              <a:solidFill>
                <a:srgbClr val="9900FF"/>
              </a:solidFill>
            </a:endParaRPr>
          </a:p>
        </p:txBody>
      </p:sp>
      <p:sp>
        <p:nvSpPr>
          <p:cNvPr id="2" name="Date Placeholder 1"/>
          <p:cNvSpPr>
            <a:spLocks noGrp="1"/>
          </p:cNvSpPr>
          <p:nvPr>
            <p:ph type="dt" sz="half" idx="10"/>
          </p:nvPr>
        </p:nvSpPr>
        <p:spPr/>
        <p:txBody>
          <a:bodyPr/>
          <a:lstStyle/>
          <a:p>
            <a:fld id="{9DF198BC-9CE9-2246-8808-542FC26245D8}"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89</a:t>
            </a:fld>
            <a:endParaRPr lang="en-US" dirty="0"/>
          </a:p>
        </p:txBody>
      </p:sp>
    </p:spTree>
    <p:extLst>
      <p:ext uri="{BB962C8B-B14F-4D97-AF65-F5344CB8AC3E}">
        <p14:creationId xmlns:p14="http://schemas.microsoft.com/office/powerpoint/2010/main" val="29869170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41" name="Rectangle 2"/>
          <p:cNvSpPr>
            <a:spLocks noGrp="1"/>
          </p:cNvSpPr>
          <p:nvPr>
            <p:ph type="title"/>
          </p:nvPr>
        </p:nvSpPr>
        <p:spPr bwMode="auto"/>
        <p:txBody>
          <a:bodyPr wrap="square" lIns="91440" tIns="45720" rIns="91440" bIns="45720" numCol="1" anchorCtr="0" compatLnSpc="1">
            <a:prstTxWarp prst="textNoShape">
              <a:avLst/>
            </a:prstTxWarp>
          </a:bodyPr>
          <a:lstStyle/>
          <a:p>
            <a:r>
              <a:rPr sz="3600" smtClean="0">
                <a:effectLst/>
              </a:rPr>
              <a:t>Dijkstra’s Algorithm – An Example</a:t>
            </a:r>
          </a:p>
        </p:txBody>
      </p:sp>
      <p:sp>
        <p:nvSpPr>
          <p:cNvPr id="86042" name="Rectangle 3"/>
          <p:cNvSpPr>
            <a:spLocks noGrp="1"/>
          </p:cNvSpPr>
          <p:nvPr>
            <p:ph type="body" sz="half" idx="1"/>
          </p:nvPr>
        </p:nvSpPr>
        <p:spPr bwMode="auto">
          <a:xfrm>
            <a:off x="457200" y="1600200"/>
            <a:ext cx="8291513" cy="1612900"/>
          </a:xfrm>
        </p:spPr>
        <p:txBody>
          <a:bodyPr wrap="square" lIns="91440" tIns="45720" rIns="91440" bIns="45720" numCol="1" anchor="t" anchorCtr="0" compatLnSpc="1">
            <a:prstTxWarp prst="textNoShape">
              <a:avLst/>
            </a:prstTxWarp>
          </a:bodyPr>
          <a:lstStyle/>
          <a:p>
            <a:pPr eaLnBrk="1" hangingPunct="1"/>
            <a:r>
              <a:rPr lang="en-US" sz="2400" smtClean="0">
                <a:effectLst/>
                <a:latin typeface="Verdana" pitchFamily="34" charset="0"/>
              </a:rPr>
              <a:t>Dijkstra’s Algorithm: An Example</a:t>
            </a:r>
          </a:p>
          <a:p>
            <a:pPr lvl="1" eaLnBrk="1" hangingPunct="1"/>
            <a:r>
              <a:rPr lang="en-US" smtClean="0">
                <a:effectLst/>
                <a:latin typeface="Verdana" pitchFamily="34" charset="0"/>
              </a:rPr>
              <a:t>Step 0 		</a:t>
            </a:r>
            <a:r>
              <a:rPr lang="en-US" sz="2800" smtClean="0">
                <a:effectLst/>
                <a:latin typeface="Verdana" pitchFamily="34" charset="0"/>
              </a:rPr>
              <a:t>		</a:t>
            </a:r>
          </a:p>
        </p:txBody>
      </p:sp>
      <p:sp>
        <p:nvSpPr>
          <p:cNvPr id="86021" name="Oval 5"/>
          <p:cNvSpPr>
            <a:spLocks noChangeArrowheads="1"/>
          </p:cNvSpPr>
          <p:nvPr/>
        </p:nvSpPr>
        <p:spPr bwMode="auto">
          <a:xfrm>
            <a:off x="6011863" y="3213100"/>
            <a:ext cx="504825" cy="503238"/>
          </a:xfrm>
          <a:prstGeom prst="ellipse">
            <a:avLst/>
          </a:prstGeom>
          <a:noFill/>
          <a:ln w="12700">
            <a:solidFill>
              <a:srgbClr val="FF0000"/>
            </a:solidFill>
            <a:round/>
            <a:headEnd/>
            <a:tailEnd/>
          </a:ln>
        </p:spPr>
        <p:txBody>
          <a:bodyPr wrap="none" anchor="ctr"/>
          <a:lstStyle/>
          <a:p>
            <a:pPr algn="ctr"/>
            <a:r>
              <a:rPr lang="en-US">
                <a:solidFill>
                  <a:srgbClr val="FF0000"/>
                </a:solidFill>
                <a:latin typeface="Verdana" pitchFamily="34" charset="0"/>
              </a:rPr>
              <a:t>1</a:t>
            </a:r>
          </a:p>
        </p:txBody>
      </p:sp>
      <p:sp>
        <p:nvSpPr>
          <p:cNvPr id="86022" name="Text Box 6"/>
          <p:cNvSpPr txBox="1">
            <a:spLocks noChangeArrowheads="1"/>
          </p:cNvSpPr>
          <p:nvPr/>
        </p:nvSpPr>
        <p:spPr bwMode="auto">
          <a:xfrm>
            <a:off x="2916238" y="2133600"/>
            <a:ext cx="1871662" cy="457200"/>
          </a:xfrm>
          <a:prstGeom prst="rect">
            <a:avLst/>
          </a:prstGeom>
          <a:noFill/>
          <a:ln w="9525">
            <a:noFill/>
            <a:miter lim="800000"/>
            <a:headEnd/>
            <a:tailEnd/>
          </a:ln>
        </p:spPr>
        <p:txBody>
          <a:bodyPr>
            <a:spAutoFit/>
          </a:bodyPr>
          <a:lstStyle/>
          <a:p>
            <a:pPr>
              <a:spcBef>
                <a:spcPct val="50000"/>
              </a:spcBef>
            </a:pPr>
            <a:r>
              <a:rPr lang="en-US" sz="2400">
                <a:solidFill>
                  <a:srgbClr val="660066"/>
                </a:solidFill>
                <a:latin typeface="Verdana" pitchFamily="34" charset="0"/>
              </a:rPr>
              <a:t>S = { </a:t>
            </a:r>
            <a:r>
              <a:rPr lang="en-US" sz="2400">
                <a:solidFill>
                  <a:srgbClr val="FF0000"/>
                </a:solidFill>
                <a:latin typeface="Verdana" pitchFamily="34" charset="0"/>
              </a:rPr>
              <a:t>1</a:t>
            </a:r>
            <a:r>
              <a:rPr lang="en-US" sz="2400">
                <a:solidFill>
                  <a:srgbClr val="660066"/>
                </a:solidFill>
                <a:latin typeface="Verdana" pitchFamily="34" charset="0"/>
              </a:rPr>
              <a:t> }</a:t>
            </a:r>
          </a:p>
        </p:txBody>
      </p:sp>
      <p:sp>
        <p:nvSpPr>
          <p:cNvPr id="86025" name="Text Box 9"/>
          <p:cNvSpPr txBox="1">
            <a:spLocks noChangeArrowheads="1"/>
          </p:cNvSpPr>
          <p:nvPr/>
        </p:nvSpPr>
        <p:spPr bwMode="auto">
          <a:xfrm>
            <a:off x="4716463" y="2133600"/>
            <a:ext cx="3441700" cy="457200"/>
          </a:xfrm>
          <a:prstGeom prst="rect">
            <a:avLst/>
          </a:prstGeom>
          <a:noFill/>
          <a:ln w="9525">
            <a:noFill/>
            <a:miter lim="800000"/>
            <a:headEnd/>
            <a:tailEnd/>
          </a:ln>
        </p:spPr>
        <p:txBody>
          <a:bodyPr>
            <a:spAutoFit/>
          </a:bodyPr>
          <a:lstStyle/>
          <a:p>
            <a:pPr lvl="1" algn="ctr">
              <a:spcBef>
                <a:spcPct val="20000"/>
              </a:spcBef>
              <a:buFont typeface="Arial" pitchFamily="34" charset="0"/>
              <a:buNone/>
            </a:pPr>
            <a:r>
              <a:rPr lang="en-US" sz="2400">
                <a:solidFill>
                  <a:srgbClr val="660066"/>
                </a:solidFill>
                <a:latin typeface="Verdana" pitchFamily="34" charset="0"/>
              </a:rPr>
              <a:t>C = {2, 3, 4, 5}</a:t>
            </a:r>
            <a:endParaRPr lang="en-US" sz="2400">
              <a:latin typeface="Verdana" pitchFamily="34" charset="0"/>
            </a:endParaRPr>
          </a:p>
        </p:txBody>
      </p:sp>
      <p:sp>
        <p:nvSpPr>
          <p:cNvPr id="86026" name="Oval 10"/>
          <p:cNvSpPr>
            <a:spLocks noChangeArrowheads="1"/>
          </p:cNvSpPr>
          <p:nvPr/>
        </p:nvSpPr>
        <p:spPr bwMode="auto">
          <a:xfrm>
            <a:off x="7523163" y="38623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2</a:t>
            </a:r>
          </a:p>
        </p:txBody>
      </p:sp>
      <p:sp>
        <p:nvSpPr>
          <p:cNvPr id="86027" name="Oval 11"/>
          <p:cNvSpPr>
            <a:spLocks noChangeArrowheads="1"/>
          </p:cNvSpPr>
          <p:nvPr/>
        </p:nvSpPr>
        <p:spPr bwMode="auto">
          <a:xfrm>
            <a:off x="6731000" y="51577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3</a:t>
            </a:r>
          </a:p>
        </p:txBody>
      </p:sp>
      <p:sp>
        <p:nvSpPr>
          <p:cNvPr id="86028" name="Oval 12"/>
          <p:cNvSpPr>
            <a:spLocks noChangeArrowheads="1"/>
          </p:cNvSpPr>
          <p:nvPr/>
        </p:nvSpPr>
        <p:spPr bwMode="auto">
          <a:xfrm>
            <a:off x="5146675" y="5157788"/>
            <a:ext cx="504825" cy="503237"/>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4</a:t>
            </a:r>
          </a:p>
        </p:txBody>
      </p:sp>
      <p:sp>
        <p:nvSpPr>
          <p:cNvPr id="86029" name="Oval 13"/>
          <p:cNvSpPr>
            <a:spLocks noChangeArrowheads="1"/>
          </p:cNvSpPr>
          <p:nvPr/>
        </p:nvSpPr>
        <p:spPr bwMode="auto">
          <a:xfrm>
            <a:off x="4427538" y="3860800"/>
            <a:ext cx="504825" cy="503238"/>
          </a:xfrm>
          <a:prstGeom prst="ellipse">
            <a:avLst/>
          </a:prstGeom>
          <a:noFill/>
          <a:ln w="12700">
            <a:solidFill>
              <a:srgbClr val="660066"/>
            </a:solidFill>
            <a:round/>
            <a:headEnd/>
            <a:tailEnd/>
          </a:ln>
        </p:spPr>
        <p:txBody>
          <a:bodyPr wrap="none" anchor="ctr"/>
          <a:lstStyle/>
          <a:p>
            <a:pPr algn="ctr"/>
            <a:r>
              <a:rPr lang="en-US">
                <a:solidFill>
                  <a:srgbClr val="660066"/>
                </a:solidFill>
                <a:latin typeface="Verdana" pitchFamily="34" charset="0"/>
              </a:rPr>
              <a:t>5</a:t>
            </a:r>
          </a:p>
        </p:txBody>
      </p:sp>
      <p:sp>
        <p:nvSpPr>
          <p:cNvPr id="86030" name="Text Box 14"/>
          <p:cNvSpPr txBox="1">
            <a:spLocks noChangeArrowheads="1"/>
          </p:cNvSpPr>
          <p:nvPr/>
        </p:nvSpPr>
        <p:spPr bwMode="auto">
          <a:xfrm>
            <a:off x="2411413" y="2708275"/>
            <a:ext cx="4752975" cy="457200"/>
          </a:xfrm>
          <a:prstGeom prst="rect">
            <a:avLst/>
          </a:prstGeom>
          <a:noFill/>
          <a:ln w="9525">
            <a:noFill/>
            <a:miter lim="800000"/>
            <a:headEnd/>
            <a:tailEnd/>
          </a:ln>
        </p:spPr>
        <p:txBody>
          <a:bodyPr>
            <a:spAutoFit/>
          </a:bodyPr>
          <a:lstStyle/>
          <a:p>
            <a:pPr lvl="1">
              <a:spcBef>
                <a:spcPct val="20000"/>
              </a:spcBef>
              <a:buFont typeface="Arial" pitchFamily="34" charset="0"/>
              <a:buNone/>
            </a:pPr>
            <a:r>
              <a:rPr lang="en-US" sz="2400">
                <a:solidFill>
                  <a:srgbClr val="660066"/>
                </a:solidFill>
                <a:latin typeface="Verdana" pitchFamily="34" charset="0"/>
              </a:rPr>
              <a:t>D = [</a:t>
            </a:r>
            <a:r>
              <a:rPr lang="en-US" sz="2400">
                <a:solidFill>
                  <a:srgbClr val="FF33CC"/>
                </a:solidFill>
                <a:latin typeface="Verdana" pitchFamily="34" charset="0"/>
              </a:rPr>
              <a:t>50</a:t>
            </a:r>
            <a:r>
              <a:rPr lang="en-US" sz="2400">
                <a:solidFill>
                  <a:srgbClr val="660066"/>
                </a:solidFill>
                <a:latin typeface="Verdana" pitchFamily="34" charset="0"/>
              </a:rPr>
              <a:t>, </a:t>
            </a:r>
            <a:r>
              <a:rPr lang="en-US" sz="2400">
                <a:solidFill>
                  <a:srgbClr val="FF33CC"/>
                </a:solidFill>
                <a:latin typeface="Verdana" pitchFamily="34" charset="0"/>
              </a:rPr>
              <a:t>30</a:t>
            </a:r>
            <a:r>
              <a:rPr lang="en-US" sz="2400">
                <a:solidFill>
                  <a:srgbClr val="660066"/>
                </a:solidFill>
                <a:latin typeface="Verdana" pitchFamily="34" charset="0"/>
              </a:rPr>
              <a:t>, </a:t>
            </a:r>
            <a:r>
              <a:rPr lang="en-US" sz="2400">
                <a:solidFill>
                  <a:srgbClr val="FF33CC"/>
                </a:solidFill>
                <a:latin typeface="Verdana" pitchFamily="34" charset="0"/>
              </a:rPr>
              <a:t>100</a:t>
            </a:r>
            <a:r>
              <a:rPr lang="en-US" sz="2400">
                <a:solidFill>
                  <a:srgbClr val="660066"/>
                </a:solidFill>
                <a:latin typeface="Verdana" pitchFamily="34" charset="0"/>
              </a:rPr>
              <a:t>, </a:t>
            </a:r>
            <a:r>
              <a:rPr lang="en-US" sz="2400">
                <a:solidFill>
                  <a:srgbClr val="FF33CC"/>
                </a:solidFill>
                <a:latin typeface="Verdana" pitchFamily="34" charset="0"/>
              </a:rPr>
              <a:t>10</a:t>
            </a:r>
            <a:r>
              <a:rPr lang="en-US" sz="2400">
                <a:solidFill>
                  <a:srgbClr val="660066"/>
                </a:solidFill>
                <a:latin typeface="Verdana" pitchFamily="34" charset="0"/>
              </a:rPr>
              <a:t>]</a:t>
            </a:r>
            <a:endParaRPr lang="en-US" sz="2400">
              <a:latin typeface="Verdana" pitchFamily="34" charset="0"/>
            </a:endParaRPr>
          </a:p>
        </p:txBody>
      </p:sp>
      <p:sp>
        <p:nvSpPr>
          <p:cNvPr id="86031" name="Line 15"/>
          <p:cNvSpPr>
            <a:spLocks noChangeShapeType="1"/>
          </p:cNvSpPr>
          <p:nvPr/>
        </p:nvSpPr>
        <p:spPr bwMode="auto">
          <a:xfrm>
            <a:off x="6516688" y="3573463"/>
            <a:ext cx="1008062" cy="431800"/>
          </a:xfrm>
          <a:prstGeom prst="line">
            <a:avLst/>
          </a:prstGeom>
          <a:noFill/>
          <a:ln w="12700">
            <a:solidFill>
              <a:srgbClr val="FF33CC"/>
            </a:solidFill>
            <a:round/>
            <a:headEnd/>
            <a:tailEnd type="stealth" w="med" len="med"/>
          </a:ln>
        </p:spPr>
        <p:txBody>
          <a:bodyPr/>
          <a:lstStyle/>
          <a:p>
            <a:endParaRPr lang="en-SG"/>
          </a:p>
        </p:txBody>
      </p:sp>
      <p:sp>
        <p:nvSpPr>
          <p:cNvPr id="86032" name="Line 16"/>
          <p:cNvSpPr>
            <a:spLocks noChangeShapeType="1"/>
          </p:cNvSpPr>
          <p:nvPr/>
        </p:nvSpPr>
        <p:spPr bwMode="auto">
          <a:xfrm>
            <a:off x="6372225" y="3716338"/>
            <a:ext cx="504825" cy="1441450"/>
          </a:xfrm>
          <a:prstGeom prst="line">
            <a:avLst/>
          </a:prstGeom>
          <a:noFill/>
          <a:ln w="12700">
            <a:solidFill>
              <a:srgbClr val="FF33CC"/>
            </a:solidFill>
            <a:round/>
            <a:headEnd/>
            <a:tailEnd type="stealth" w="med" len="med"/>
          </a:ln>
        </p:spPr>
        <p:txBody>
          <a:bodyPr/>
          <a:lstStyle/>
          <a:p>
            <a:endParaRPr lang="en-SG"/>
          </a:p>
        </p:txBody>
      </p:sp>
      <p:sp>
        <p:nvSpPr>
          <p:cNvPr id="86033" name="Line 17"/>
          <p:cNvSpPr>
            <a:spLocks noChangeShapeType="1"/>
          </p:cNvSpPr>
          <p:nvPr/>
        </p:nvSpPr>
        <p:spPr bwMode="auto">
          <a:xfrm flipH="1">
            <a:off x="5508625" y="3716338"/>
            <a:ext cx="647700" cy="1441450"/>
          </a:xfrm>
          <a:prstGeom prst="line">
            <a:avLst/>
          </a:prstGeom>
          <a:noFill/>
          <a:ln w="12700">
            <a:solidFill>
              <a:srgbClr val="FF33CC"/>
            </a:solidFill>
            <a:round/>
            <a:headEnd/>
            <a:tailEnd type="stealth" w="med" len="med"/>
          </a:ln>
        </p:spPr>
        <p:txBody>
          <a:bodyPr/>
          <a:lstStyle/>
          <a:p>
            <a:endParaRPr lang="en-SG"/>
          </a:p>
        </p:txBody>
      </p:sp>
      <p:sp>
        <p:nvSpPr>
          <p:cNvPr id="86034" name="Line 18"/>
          <p:cNvSpPr>
            <a:spLocks noChangeShapeType="1"/>
          </p:cNvSpPr>
          <p:nvPr/>
        </p:nvSpPr>
        <p:spPr bwMode="auto">
          <a:xfrm flipH="1">
            <a:off x="4932363" y="3573463"/>
            <a:ext cx="1079500" cy="431800"/>
          </a:xfrm>
          <a:prstGeom prst="line">
            <a:avLst/>
          </a:prstGeom>
          <a:noFill/>
          <a:ln w="12700">
            <a:solidFill>
              <a:srgbClr val="FF33CC"/>
            </a:solidFill>
            <a:round/>
            <a:headEnd/>
            <a:tailEnd type="stealth" w="med" len="med"/>
          </a:ln>
        </p:spPr>
        <p:txBody>
          <a:bodyPr/>
          <a:lstStyle/>
          <a:p>
            <a:endParaRPr lang="en-SG"/>
          </a:p>
        </p:txBody>
      </p:sp>
      <p:sp>
        <p:nvSpPr>
          <p:cNvPr id="86035" name="Text Box 19"/>
          <p:cNvSpPr txBox="1">
            <a:spLocks noChangeArrowheads="1"/>
          </p:cNvSpPr>
          <p:nvPr/>
        </p:nvSpPr>
        <p:spPr bwMode="auto">
          <a:xfrm>
            <a:off x="6877050" y="3429000"/>
            <a:ext cx="560388" cy="366713"/>
          </a:xfrm>
          <a:prstGeom prst="rect">
            <a:avLst/>
          </a:prstGeom>
          <a:noFill/>
          <a:ln w="9525">
            <a:noFill/>
            <a:miter lim="800000"/>
            <a:headEnd/>
            <a:tailEnd/>
          </a:ln>
        </p:spPr>
        <p:txBody>
          <a:bodyPr>
            <a:spAutoFit/>
          </a:bodyPr>
          <a:lstStyle/>
          <a:p>
            <a:pPr>
              <a:spcBef>
                <a:spcPct val="50000"/>
              </a:spcBef>
            </a:pPr>
            <a:r>
              <a:rPr lang="en-US">
                <a:solidFill>
                  <a:srgbClr val="FF33CC"/>
                </a:solidFill>
              </a:rPr>
              <a:t>50</a:t>
            </a:r>
          </a:p>
        </p:txBody>
      </p:sp>
      <p:sp>
        <p:nvSpPr>
          <p:cNvPr id="86036" name="Text Box 20"/>
          <p:cNvSpPr txBox="1">
            <a:spLocks noChangeArrowheads="1"/>
          </p:cNvSpPr>
          <p:nvPr/>
        </p:nvSpPr>
        <p:spPr bwMode="auto">
          <a:xfrm>
            <a:off x="6604000" y="4141788"/>
            <a:ext cx="560388" cy="366712"/>
          </a:xfrm>
          <a:prstGeom prst="rect">
            <a:avLst/>
          </a:prstGeom>
          <a:noFill/>
          <a:ln w="9525">
            <a:noFill/>
            <a:miter lim="800000"/>
            <a:headEnd/>
            <a:tailEnd/>
          </a:ln>
        </p:spPr>
        <p:txBody>
          <a:bodyPr>
            <a:spAutoFit/>
          </a:bodyPr>
          <a:lstStyle/>
          <a:p>
            <a:pPr>
              <a:spcBef>
                <a:spcPct val="50000"/>
              </a:spcBef>
            </a:pPr>
            <a:r>
              <a:rPr lang="en-US">
                <a:solidFill>
                  <a:srgbClr val="FF33CC"/>
                </a:solidFill>
              </a:rPr>
              <a:t>30</a:t>
            </a:r>
          </a:p>
        </p:txBody>
      </p:sp>
      <p:sp>
        <p:nvSpPr>
          <p:cNvPr id="86037" name="Text Box 21"/>
          <p:cNvSpPr txBox="1">
            <a:spLocks noChangeArrowheads="1"/>
          </p:cNvSpPr>
          <p:nvPr/>
        </p:nvSpPr>
        <p:spPr bwMode="auto">
          <a:xfrm>
            <a:off x="5292725" y="4149725"/>
            <a:ext cx="720725" cy="366713"/>
          </a:xfrm>
          <a:prstGeom prst="rect">
            <a:avLst/>
          </a:prstGeom>
          <a:noFill/>
          <a:ln w="9525">
            <a:noFill/>
            <a:miter lim="800000"/>
            <a:headEnd/>
            <a:tailEnd/>
          </a:ln>
        </p:spPr>
        <p:txBody>
          <a:bodyPr>
            <a:spAutoFit/>
          </a:bodyPr>
          <a:lstStyle/>
          <a:p>
            <a:pPr>
              <a:spcBef>
                <a:spcPct val="50000"/>
              </a:spcBef>
            </a:pPr>
            <a:r>
              <a:rPr lang="en-US">
                <a:solidFill>
                  <a:srgbClr val="FF33CC"/>
                </a:solidFill>
              </a:rPr>
              <a:t>100</a:t>
            </a:r>
          </a:p>
        </p:txBody>
      </p:sp>
      <p:sp>
        <p:nvSpPr>
          <p:cNvPr id="86038" name="Text Box 22"/>
          <p:cNvSpPr txBox="1">
            <a:spLocks noChangeArrowheads="1"/>
          </p:cNvSpPr>
          <p:nvPr/>
        </p:nvSpPr>
        <p:spPr bwMode="auto">
          <a:xfrm>
            <a:off x="5148263" y="3429000"/>
            <a:ext cx="560387" cy="366713"/>
          </a:xfrm>
          <a:prstGeom prst="rect">
            <a:avLst/>
          </a:prstGeom>
          <a:noFill/>
          <a:ln w="9525">
            <a:noFill/>
            <a:miter lim="800000"/>
            <a:headEnd/>
            <a:tailEnd/>
          </a:ln>
        </p:spPr>
        <p:txBody>
          <a:bodyPr>
            <a:spAutoFit/>
          </a:bodyPr>
          <a:lstStyle/>
          <a:p>
            <a:pPr>
              <a:spcBef>
                <a:spcPct val="50000"/>
              </a:spcBef>
            </a:pPr>
            <a:r>
              <a:rPr lang="en-US">
                <a:solidFill>
                  <a:srgbClr val="FF33CC"/>
                </a:solidFill>
              </a:rPr>
              <a:t>10</a:t>
            </a:r>
          </a:p>
        </p:txBody>
      </p:sp>
      <p:graphicFrame>
        <p:nvGraphicFramePr>
          <p:cNvPr id="86040" name="Object 4"/>
          <p:cNvGraphicFramePr>
            <a:graphicFrameLocks noGrp="1" noChangeAspect="1"/>
          </p:cNvGraphicFramePr>
          <p:nvPr>
            <p:ph sz="half" idx="2"/>
          </p:nvPr>
        </p:nvGraphicFramePr>
        <p:xfrm>
          <a:off x="0" y="3573463"/>
          <a:ext cx="3851275" cy="2376487"/>
        </p:xfrm>
        <a:graphic>
          <a:graphicData uri="http://schemas.openxmlformats.org/presentationml/2006/ole">
            <mc:AlternateContent xmlns:mc="http://schemas.openxmlformats.org/markup-compatibility/2006">
              <mc:Choice xmlns:v="urn:schemas-microsoft-com:vml" Requires="v">
                <p:oleObj spid="_x0000_s33824" name="Picture" r:id="rId4" imgW="7315200" imgH="3657600" progId="Word.Picture.8">
                  <p:embed/>
                </p:oleObj>
              </mc:Choice>
              <mc:Fallback>
                <p:oleObj name="Picture" r:id="rId4" imgW="7315200" imgH="3657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73463"/>
                        <a:ext cx="3851275"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CA394D2F-5D3F-C54D-A2AA-1F09BF193724}"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defRPr/>
            </a:pP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pPr>
              <a:defRPr/>
            </a:pPr>
            <a:fld id="{221B7D0E-233D-4684-99C3-DFACB0172B3B}" type="slidenum">
              <a:rPr lang="en-US" smtClean="0"/>
              <a:pPr>
                <a:defRPr/>
              </a:pPr>
              <a:t>9</a:t>
            </a:fld>
            <a:endParaRPr lang="en-US" dirty="0"/>
          </a:p>
        </p:txBody>
      </p:sp>
    </p:spTree>
    <p:extLst>
      <p:ext uri="{BB962C8B-B14F-4D97-AF65-F5344CB8AC3E}">
        <p14:creationId xmlns:p14="http://schemas.microsoft.com/office/powerpoint/2010/main" val="2532165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602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6030">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0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0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0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60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60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0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0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6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P spid="86026" grpId="0" animBg="1"/>
      <p:bldP spid="86027" grpId="0" animBg="1"/>
      <p:bldP spid="86028" grpId="0" animBg="1"/>
      <p:bldP spid="86029" grpId="0" animBg="1"/>
      <p:bldP spid="86031" grpId="0" animBg="1"/>
      <p:bldP spid="86032" grpId="0" animBg="1"/>
      <p:bldP spid="86033" grpId="0" animBg="1"/>
      <p:bldP spid="86034" grpId="0" animBg="1"/>
      <p:bldP spid="86035" grpId="0"/>
      <p:bldP spid="86036" grpId="0"/>
      <p:bldP spid="86037" grpId="0"/>
      <p:bldP spid="8603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16738" name="Group 3"/>
          <p:cNvGrpSpPr>
            <a:grpSpLocks/>
          </p:cNvGrpSpPr>
          <p:nvPr/>
        </p:nvGrpSpPr>
        <p:grpSpPr bwMode="auto">
          <a:xfrm>
            <a:off x="250825" y="1916113"/>
            <a:ext cx="4464050" cy="3816350"/>
            <a:chOff x="340" y="1253"/>
            <a:chExt cx="2812" cy="2404"/>
          </a:xfrm>
        </p:grpSpPr>
        <p:sp>
          <p:nvSpPr>
            <p:cNvPr id="116742" name="Oval 11"/>
            <p:cNvSpPr>
              <a:spLocks noChangeArrowheads="1"/>
            </p:cNvSpPr>
            <p:nvPr/>
          </p:nvSpPr>
          <p:spPr bwMode="auto">
            <a:xfrm>
              <a:off x="2835" y="3295"/>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6</a:t>
              </a:r>
            </a:p>
          </p:txBody>
        </p:sp>
        <p:sp>
          <p:nvSpPr>
            <p:cNvPr id="116743"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16744"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16745"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16746"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16747" name="Oval 8"/>
            <p:cNvSpPr>
              <a:spLocks noChangeArrowheads="1"/>
            </p:cNvSpPr>
            <p:nvPr/>
          </p:nvSpPr>
          <p:spPr bwMode="auto">
            <a:xfrm>
              <a:off x="793" y="3340"/>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5</a:t>
              </a:r>
            </a:p>
          </p:txBody>
        </p:sp>
        <p:sp>
          <p:nvSpPr>
            <p:cNvPr id="116748"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16749" name="Oval 10"/>
            <p:cNvSpPr>
              <a:spLocks noChangeArrowheads="1"/>
            </p:cNvSpPr>
            <p:nvPr/>
          </p:nvSpPr>
          <p:spPr bwMode="auto">
            <a:xfrm>
              <a:off x="2517" y="1752"/>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4</a:t>
              </a:r>
            </a:p>
          </p:txBody>
        </p:sp>
        <p:sp>
          <p:nvSpPr>
            <p:cNvPr id="116750" name="Line 12"/>
            <p:cNvSpPr>
              <a:spLocks noChangeShapeType="1"/>
            </p:cNvSpPr>
            <p:nvPr/>
          </p:nvSpPr>
          <p:spPr bwMode="auto">
            <a:xfrm flipV="1">
              <a:off x="612" y="1480"/>
              <a:ext cx="590" cy="363"/>
            </a:xfrm>
            <a:prstGeom prst="line">
              <a:avLst/>
            </a:prstGeom>
            <a:noFill/>
            <a:ln w="28575">
              <a:solidFill>
                <a:srgbClr val="FF0000"/>
              </a:solidFill>
              <a:round/>
              <a:headEnd/>
              <a:tailEnd/>
            </a:ln>
          </p:spPr>
          <p:txBody>
            <a:bodyPr/>
            <a:lstStyle/>
            <a:p>
              <a:endParaRPr lang="en-US"/>
            </a:p>
          </p:txBody>
        </p:sp>
        <p:sp>
          <p:nvSpPr>
            <p:cNvPr id="116751"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16752"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16753"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16754"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16755"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16756"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16757"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16758"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16759" name="Line 21"/>
            <p:cNvSpPr>
              <a:spLocks noChangeShapeType="1"/>
            </p:cNvSpPr>
            <p:nvPr/>
          </p:nvSpPr>
          <p:spPr bwMode="auto">
            <a:xfrm flipV="1">
              <a:off x="2200" y="2025"/>
              <a:ext cx="408" cy="816"/>
            </a:xfrm>
            <a:prstGeom prst="line">
              <a:avLst/>
            </a:prstGeom>
            <a:noFill/>
            <a:ln w="28575">
              <a:solidFill>
                <a:srgbClr val="FF0000"/>
              </a:solidFill>
              <a:round/>
              <a:headEnd/>
              <a:tailEnd/>
            </a:ln>
          </p:spPr>
          <p:txBody>
            <a:bodyPr/>
            <a:lstStyle/>
            <a:p>
              <a:endParaRPr lang="en-US"/>
            </a:p>
          </p:txBody>
        </p:sp>
        <p:sp>
          <p:nvSpPr>
            <p:cNvPr id="116760"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16761" name="Line 23"/>
            <p:cNvSpPr>
              <a:spLocks noChangeShapeType="1"/>
            </p:cNvSpPr>
            <p:nvPr/>
          </p:nvSpPr>
          <p:spPr bwMode="auto">
            <a:xfrm flipH="1" flipV="1">
              <a:off x="2744" y="2025"/>
              <a:ext cx="227" cy="1270"/>
            </a:xfrm>
            <a:prstGeom prst="line">
              <a:avLst/>
            </a:prstGeom>
            <a:noFill/>
            <a:ln w="28575">
              <a:solidFill>
                <a:srgbClr val="FF0000"/>
              </a:solidFill>
              <a:round/>
              <a:headEnd/>
              <a:tailEnd/>
            </a:ln>
          </p:spPr>
          <p:txBody>
            <a:bodyPr/>
            <a:lstStyle/>
            <a:p>
              <a:endParaRPr lang="en-US"/>
            </a:p>
          </p:txBody>
        </p:sp>
        <p:sp>
          <p:nvSpPr>
            <p:cNvPr id="116762"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16763"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16764"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16765" name="Line 28"/>
            <p:cNvSpPr>
              <a:spLocks noChangeShapeType="1"/>
            </p:cNvSpPr>
            <p:nvPr/>
          </p:nvSpPr>
          <p:spPr bwMode="auto">
            <a:xfrm flipV="1">
              <a:off x="1111" y="3521"/>
              <a:ext cx="1724" cy="46"/>
            </a:xfrm>
            <a:prstGeom prst="line">
              <a:avLst/>
            </a:prstGeom>
            <a:noFill/>
            <a:ln w="28575">
              <a:solidFill>
                <a:srgbClr val="FF0000"/>
              </a:solidFill>
              <a:round/>
              <a:headEnd/>
              <a:tailEnd/>
            </a:ln>
          </p:spPr>
          <p:txBody>
            <a:bodyPr/>
            <a:lstStyle/>
            <a:p>
              <a:endParaRPr lang="en-US"/>
            </a:p>
          </p:txBody>
        </p:sp>
        <p:sp>
          <p:nvSpPr>
            <p:cNvPr id="116766"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6767"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6768"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6769"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6770"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6771"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6772"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6773"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6774"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6775"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6776"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6777"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6778"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6779"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6780"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6781"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16739"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16740" name="Text Box 45"/>
          <p:cNvSpPr txBox="1">
            <a:spLocks noChangeArrowheads="1"/>
          </p:cNvSpPr>
          <p:nvPr/>
        </p:nvSpPr>
        <p:spPr bwMode="auto">
          <a:xfrm>
            <a:off x="4695825" y="2127250"/>
            <a:ext cx="2833688" cy="396875"/>
          </a:xfrm>
          <a:prstGeom prst="rect">
            <a:avLst/>
          </a:prstGeom>
          <a:noFill/>
          <a:ln w="9525">
            <a:noFill/>
            <a:miter lim="800000"/>
            <a:headEnd/>
            <a:tailEnd/>
          </a:ln>
        </p:spPr>
        <p:txBody>
          <a:bodyPr wrap="none">
            <a:spAutoFit/>
          </a:bodyPr>
          <a:lstStyle/>
          <a:p>
            <a:r>
              <a:rPr lang="en-US" sz="2000">
                <a:solidFill>
                  <a:srgbClr val="9900FF"/>
                </a:solidFill>
              </a:rPr>
              <a:t>F = {0,1, 2, 3, 4, 5, 6, 7}</a:t>
            </a:r>
          </a:p>
        </p:txBody>
      </p:sp>
      <p:sp>
        <p:nvSpPr>
          <p:cNvPr id="116741"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(4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(0 – 1)</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(3 – 4),  Rejected</a:t>
            </a:r>
          </a:p>
          <a:p>
            <a:r>
              <a:rPr lang="en-US" sz="1600">
                <a:solidFill>
                  <a:srgbClr val="9900FF"/>
                </a:solidFill>
                <a:sym typeface="Wingdings" pitchFamily="2" charset="2"/>
              </a:rPr>
              <a:t>         </a:t>
            </a:r>
            <a:r>
              <a:rPr lang="en-US" sz="1600" b="1">
                <a:solidFill>
                  <a:srgbClr val="800000"/>
                </a:solidFill>
                <a:sym typeface="Wingdings" pitchFamily="2" charset="2"/>
              </a:rPr>
              <a:t>2: (2 – 7),  Rejected</a:t>
            </a:r>
          </a:p>
          <a:p>
            <a:r>
              <a:rPr lang="en-US" sz="1600">
                <a:solidFill>
                  <a:srgbClr val="9900FF"/>
                </a:solidFill>
                <a:sym typeface="Wingdings" pitchFamily="2" charset="2"/>
              </a:rPr>
              <a:t>         </a:t>
            </a:r>
            <a:r>
              <a:rPr lang="en-US" sz="1600">
                <a:solidFill>
                  <a:srgbClr val="FF0000"/>
                </a:solidFill>
                <a:sym typeface="Wingdings" pitchFamily="2" charset="2"/>
              </a:rPr>
              <a:t>2: (4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(5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(2 – 5),   Rejected</a:t>
            </a:r>
          </a:p>
          <a:p>
            <a:r>
              <a:rPr lang="en-US" sz="1600" b="1">
                <a:solidFill>
                  <a:srgbClr val="800000"/>
                </a:solidFill>
                <a:sym typeface="Wingdings" pitchFamily="2" charset="2"/>
              </a:rPr>
              <a:t>         3: (1 – 2),   Rejected</a:t>
            </a:r>
          </a:p>
          <a:p>
            <a:r>
              <a:rPr lang="en-US" sz="1600">
                <a:solidFill>
                  <a:srgbClr val="FF0000"/>
                </a:solidFill>
                <a:sym typeface="Wingdings" pitchFamily="2" charset="2"/>
              </a:rPr>
              <a:t>         </a:t>
            </a:r>
            <a:r>
              <a:rPr lang="en-US" sz="1600" b="1">
                <a:solidFill>
                  <a:srgbClr val="800000"/>
                </a:solidFill>
                <a:sym typeface="Wingdings" pitchFamily="2" charset="2"/>
              </a:rPr>
              <a:t>3: (1 – 4),   Rejected</a:t>
            </a:r>
          </a:p>
          <a:p>
            <a:r>
              <a:rPr lang="en-US" sz="1600">
                <a:solidFill>
                  <a:srgbClr val="FF0000"/>
                </a:solidFill>
                <a:sym typeface="Wingdings" pitchFamily="2" charset="2"/>
              </a:rPr>
              <a:t>         </a:t>
            </a:r>
            <a:r>
              <a:rPr lang="en-US" sz="1600" b="1">
                <a:solidFill>
                  <a:srgbClr val="800000"/>
                </a:solidFill>
                <a:sym typeface="Wingdings" pitchFamily="2" charset="2"/>
              </a:rPr>
              <a:t>3: (2 – 3),   Rejected</a:t>
            </a:r>
          </a:p>
          <a:p>
            <a:r>
              <a:rPr lang="en-US" sz="1600">
                <a:solidFill>
                  <a:srgbClr val="FF0000"/>
                </a:solidFill>
                <a:sym typeface="Wingdings" pitchFamily="2" charset="2"/>
              </a:rPr>
              <a:t>         3: (6 – 7),</a:t>
            </a:r>
          </a:p>
          <a:p>
            <a:r>
              <a:rPr lang="en-US" sz="1600">
                <a:solidFill>
                  <a:srgbClr val="FF0000"/>
                </a:solidFill>
                <a:sym typeface="Wingdings" pitchFamily="2" charset="2"/>
              </a:rPr>
              <a:t>         3: (0 – 5),</a:t>
            </a:r>
          </a:p>
          <a:p>
            <a:r>
              <a:rPr lang="en-US" sz="1600">
                <a:solidFill>
                  <a:srgbClr val="FF0000"/>
                </a:solidFill>
                <a:sym typeface="Wingdings" pitchFamily="2" charset="2"/>
              </a:rPr>
              <a:t>         3: (5 – 7)</a:t>
            </a:r>
            <a:r>
              <a:rPr lang="en-US" sz="1600">
                <a:solidFill>
                  <a:srgbClr val="9900FF"/>
                </a:solidFill>
                <a:sym typeface="Wingdings" pitchFamily="2" charset="2"/>
              </a:rPr>
              <a:t> }</a:t>
            </a:r>
            <a:endParaRPr lang="en-US" sz="1600">
              <a:solidFill>
                <a:srgbClr val="9900FF"/>
              </a:solidFill>
            </a:endParaRPr>
          </a:p>
        </p:txBody>
      </p:sp>
      <p:sp>
        <p:nvSpPr>
          <p:cNvPr id="2" name="Date Placeholder 1"/>
          <p:cNvSpPr>
            <a:spLocks noGrp="1"/>
          </p:cNvSpPr>
          <p:nvPr>
            <p:ph type="dt" sz="half" idx="10"/>
          </p:nvPr>
        </p:nvSpPr>
        <p:spPr/>
        <p:txBody>
          <a:bodyPr/>
          <a:lstStyle/>
          <a:p>
            <a:fld id="{DE2CEBFB-5074-644B-986B-ADA5D48AEB4C}"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90</a:t>
            </a:fld>
            <a:endParaRPr lang="en-US" dirty="0"/>
          </a:p>
        </p:txBody>
      </p:sp>
    </p:spTree>
    <p:extLst>
      <p:ext uri="{BB962C8B-B14F-4D97-AF65-F5344CB8AC3E}">
        <p14:creationId xmlns:p14="http://schemas.microsoft.com/office/powerpoint/2010/main" val="2437452248"/>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17762" name="Group 3"/>
          <p:cNvGrpSpPr>
            <a:grpSpLocks/>
          </p:cNvGrpSpPr>
          <p:nvPr/>
        </p:nvGrpSpPr>
        <p:grpSpPr bwMode="auto">
          <a:xfrm>
            <a:off x="250825" y="1916113"/>
            <a:ext cx="4464050" cy="3816350"/>
            <a:chOff x="340" y="1253"/>
            <a:chExt cx="2812" cy="2404"/>
          </a:xfrm>
        </p:grpSpPr>
        <p:sp>
          <p:nvSpPr>
            <p:cNvPr id="117766" name="Oval 11"/>
            <p:cNvSpPr>
              <a:spLocks noChangeArrowheads="1"/>
            </p:cNvSpPr>
            <p:nvPr/>
          </p:nvSpPr>
          <p:spPr bwMode="auto">
            <a:xfrm>
              <a:off x="2835" y="3295"/>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6</a:t>
              </a:r>
            </a:p>
          </p:txBody>
        </p:sp>
        <p:sp>
          <p:nvSpPr>
            <p:cNvPr id="117767"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17768"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17769"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17770"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17771" name="Oval 8"/>
            <p:cNvSpPr>
              <a:spLocks noChangeArrowheads="1"/>
            </p:cNvSpPr>
            <p:nvPr/>
          </p:nvSpPr>
          <p:spPr bwMode="auto">
            <a:xfrm>
              <a:off x="793" y="3340"/>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5</a:t>
              </a:r>
            </a:p>
          </p:txBody>
        </p:sp>
        <p:sp>
          <p:nvSpPr>
            <p:cNvPr id="117772"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17773" name="Oval 10"/>
            <p:cNvSpPr>
              <a:spLocks noChangeArrowheads="1"/>
            </p:cNvSpPr>
            <p:nvPr/>
          </p:nvSpPr>
          <p:spPr bwMode="auto">
            <a:xfrm>
              <a:off x="2517" y="1752"/>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4</a:t>
              </a:r>
            </a:p>
          </p:txBody>
        </p:sp>
        <p:sp>
          <p:nvSpPr>
            <p:cNvPr id="117774" name="Line 12"/>
            <p:cNvSpPr>
              <a:spLocks noChangeShapeType="1"/>
            </p:cNvSpPr>
            <p:nvPr/>
          </p:nvSpPr>
          <p:spPr bwMode="auto">
            <a:xfrm flipV="1">
              <a:off x="612" y="1480"/>
              <a:ext cx="590" cy="363"/>
            </a:xfrm>
            <a:prstGeom prst="line">
              <a:avLst/>
            </a:prstGeom>
            <a:noFill/>
            <a:ln w="28575">
              <a:solidFill>
                <a:srgbClr val="FF0000"/>
              </a:solidFill>
              <a:round/>
              <a:headEnd/>
              <a:tailEnd/>
            </a:ln>
          </p:spPr>
          <p:txBody>
            <a:bodyPr/>
            <a:lstStyle/>
            <a:p>
              <a:endParaRPr lang="en-US"/>
            </a:p>
          </p:txBody>
        </p:sp>
        <p:sp>
          <p:nvSpPr>
            <p:cNvPr id="117775"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17776"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17777"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17778"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17779"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17780"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17781"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17782"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17783" name="Line 21"/>
            <p:cNvSpPr>
              <a:spLocks noChangeShapeType="1"/>
            </p:cNvSpPr>
            <p:nvPr/>
          </p:nvSpPr>
          <p:spPr bwMode="auto">
            <a:xfrm flipV="1">
              <a:off x="2200" y="2025"/>
              <a:ext cx="408" cy="816"/>
            </a:xfrm>
            <a:prstGeom prst="line">
              <a:avLst/>
            </a:prstGeom>
            <a:noFill/>
            <a:ln w="28575">
              <a:solidFill>
                <a:srgbClr val="FF0000"/>
              </a:solidFill>
              <a:round/>
              <a:headEnd/>
              <a:tailEnd/>
            </a:ln>
          </p:spPr>
          <p:txBody>
            <a:bodyPr/>
            <a:lstStyle/>
            <a:p>
              <a:endParaRPr lang="en-US"/>
            </a:p>
          </p:txBody>
        </p:sp>
        <p:sp>
          <p:nvSpPr>
            <p:cNvPr id="117784"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17785" name="Line 23"/>
            <p:cNvSpPr>
              <a:spLocks noChangeShapeType="1"/>
            </p:cNvSpPr>
            <p:nvPr/>
          </p:nvSpPr>
          <p:spPr bwMode="auto">
            <a:xfrm flipH="1" flipV="1">
              <a:off x="2744" y="2025"/>
              <a:ext cx="227" cy="1270"/>
            </a:xfrm>
            <a:prstGeom prst="line">
              <a:avLst/>
            </a:prstGeom>
            <a:noFill/>
            <a:ln w="28575">
              <a:solidFill>
                <a:srgbClr val="FF0000"/>
              </a:solidFill>
              <a:round/>
              <a:headEnd/>
              <a:tailEnd/>
            </a:ln>
          </p:spPr>
          <p:txBody>
            <a:bodyPr/>
            <a:lstStyle/>
            <a:p>
              <a:endParaRPr lang="en-US"/>
            </a:p>
          </p:txBody>
        </p:sp>
        <p:sp>
          <p:nvSpPr>
            <p:cNvPr id="117786"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17787"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17788"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17789" name="Line 28"/>
            <p:cNvSpPr>
              <a:spLocks noChangeShapeType="1"/>
            </p:cNvSpPr>
            <p:nvPr/>
          </p:nvSpPr>
          <p:spPr bwMode="auto">
            <a:xfrm flipV="1">
              <a:off x="1111" y="3521"/>
              <a:ext cx="1724" cy="46"/>
            </a:xfrm>
            <a:prstGeom prst="line">
              <a:avLst/>
            </a:prstGeom>
            <a:noFill/>
            <a:ln w="28575">
              <a:solidFill>
                <a:srgbClr val="FF0000"/>
              </a:solidFill>
              <a:round/>
              <a:headEnd/>
              <a:tailEnd/>
            </a:ln>
          </p:spPr>
          <p:txBody>
            <a:bodyPr/>
            <a:lstStyle/>
            <a:p>
              <a:endParaRPr lang="en-US"/>
            </a:p>
          </p:txBody>
        </p:sp>
        <p:sp>
          <p:nvSpPr>
            <p:cNvPr id="117790"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7791"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7792"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7793"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7794"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7795"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7796"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7797"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7798"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7799"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7800"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7801"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7802"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7803"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7804"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7805"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17763"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17764" name="Text Box 45"/>
          <p:cNvSpPr txBox="1">
            <a:spLocks noChangeArrowheads="1"/>
          </p:cNvSpPr>
          <p:nvPr/>
        </p:nvSpPr>
        <p:spPr bwMode="auto">
          <a:xfrm>
            <a:off x="4695825" y="2127250"/>
            <a:ext cx="2833688" cy="396875"/>
          </a:xfrm>
          <a:prstGeom prst="rect">
            <a:avLst/>
          </a:prstGeom>
          <a:noFill/>
          <a:ln w="9525">
            <a:noFill/>
            <a:miter lim="800000"/>
            <a:headEnd/>
            <a:tailEnd/>
          </a:ln>
        </p:spPr>
        <p:txBody>
          <a:bodyPr wrap="none">
            <a:spAutoFit/>
          </a:bodyPr>
          <a:lstStyle/>
          <a:p>
            <a:r>
              <a:rPr lang="en-US" sz="2000">
                <a:solidFill>
                  <a:srgbClr val="9900FF"/>
                </a:solidFill>
              </a:rPr>
              <a:t>F = {0,1, 2, 3, 4, 5, 6, 7}</a:t>
            </a:r>
          </a:p>
        </p:txBody>
      </p:sp>
      <p:sp>
        <p:nvSpPr>
          <p:cNvPr id="117765"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(4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(0 – 1)</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(3 – 4),  Rejected</a:t>
            </a:r>
          </a:p>
          <a:p>
            <a:r>
              <a:rPr lang="en-US" sz="1600">
                <a:solidFill>
                  <a:srgbClr val="9900FF"/>
                </a:solidFill>
                <a:sym typeface="Wingdings" pitchFamily="2" charset="2"/>
              </a:rPr>
              <a:t>         </a:t>
            </a:r>
            <a:r>
              <a:rPr lang="en-US" sz="1600" b="1">
                <a:solidFill>
                  <a:srgbClr val="800000"/>
                </a:solidFill>
                <a:sym typeface="Wingdings" pitchFamily="2" charset="2"/>
              </a:rPr>
              <a:t>2: (2 – 7),  Rejected</a:t>
            </a:r>
          </a:p>
          <a:p>
            <a:r>
              <a:rPr lang="en-US" sz="1600">
                <a:solidFill>
                  <a:srgbClr val="9900FF"/>
                </a:solidFill>
                <a:sym typeface="Wingdings" pitchFamily="2" charset="2"/>
              </a:rPr>
              <a:t>         </a:t>
            </a:r>
            <a:r>
              <a:rPr lang="en-US" sz="1600">
                <a:solidFill>
                  <a:srgbClr val="FF0000"/>
                </a:solidFill>
                <a:sym typeface="Wingdings" pitchFamily="2" charset="2"/>
              </a:rPr>
              <a:t>2: (4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(5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(2 – 5),   Rejected</a:t>
            </a:r>
          </a:p>
          <a:p>
            <a:r>
              <a:rPr lang="en-US" sz="1600" b="1">
                <a:solidFill>
                  <a:srgbClr val="800000"/>
                </a:solidFill>
                <a:sym typeface="Wingdings" pitchFamily="2" charset="2"/>
              </a:rPr>
              <a:t>         3: (1 – 2),   Rejected</a:t>
            </a:r>
          </a:p>
          <a:p>
            <a:r>
              <a:rPr lang="en-US" sz="1600">
                <a:solidFill>
                  <a:srgbClr val="FF0000"/>
                </a:solidFill>
                <a:sym typeface="Wingdings" pitchFamily="2" charset="2"/>
              </a:rPr>
              <a:t>         </a:t>
            </a:r>
            <a:r>
              <a:rPr lang="en-US" sz="1600" b="1">
                <a:solidFill>
                  <a:srgbClr val="800000"/>
                </a:solidFill>
                <a:sym typeface="Wingdings" pitchFamily="2" charset="2"/>
              </a:rPr>
              <a:t>3: (1 – 4),   Rejected</a:t>
            </a:r>
          </a:p>
          <a:p>
            <a:r>
              <a:rPr lang="en-US" sz="1600">
                <a:solidFill>
                  <a:srgbClr val="FF0000"/>
                </a:solidFill>
                <a:sym typeface="Wingdings" pitchFamily="2" charset="2"/>
              </a:rPr>
              <a:t>         </a:t>
            </a:r>
            <a:r>
              <a:rPr lang="en-US" sz="1600" b="1">
                <a:solidFill>
                  <a:srgbClr val="800000"/>
                </a:solidFill>
                <a:sym typeface="Wingdings" pitchFamily="2" charset="2"/>
              </a:rPr>
              <a:t>3: (2 – 3),   Rejected</a:t>
            </a:r>
          </a:p>
          <a:p>
            <a:r>
              <a:rPr lang="en-US" sz="1600">
                <a:solidFill>
                  <a:srgbClr val="FF0000"/>
                </a:solidFill>
                <a:sym typeface="Wingdings" pitchFamily="2" charset="2"/>
              </a:rPr>
              <a:t>         </a:t>
            </a:r>
            <a:r>
              <a:rPr lang="en-US" sz="1600" b="1">
                <a:solidFill>
                  <a:srgbClr val="800000"/>
                </a:solidFill>
                <a:sym typeface="Wingdings" pitchFamily="2" charset="2"/>
              </a:rPr>
              <a:t>3: (6 – 7),   Rejected</a:t>
            </a:r>
          </a:p>
          <a:p>
            <a:r>
              <a:rPr lang="en-US" sz="1600">
                <a:solidFill>
                  <a:srgbClr val="FF0000"/>
                </a:solidFill>
                <a:sym typeface="Wingdings" pitchFamily="2" charset="2"/>
              </a:rPr>
              <a:t>         3: (0 – 5),</a:t>
            </a:r>
          </a:p>
          <a:p>
            <a:r>
              <a:rPr lang="en-US" sz="1600">
                <a:solidFill>
                  <a:srgbClr val="FF0000"/>
                </a:solidFill>
                <a:sym typeface="Wingdings" pitchFamily="2" charset="2"/>
              </a:rPr>
              <a:t>         3: (5 – 7)</a:t>
            </a:r>
            <a:r>
              <a:rPr lang="en-US" sz="1600">
                <a:solidFill>
                  <a:srgbClr val="9900FF"/>
                </a:solidFill>
                <a:sym typeface="Wingdings" pitchFamily="2" charset="2"/>
              </a:rPr>
              <a:t> }</a:t>
            </a:r>
            <a:endParaRPr lang="en-US" sz="1600">
              <a:solidFill>
                <a:srgbClr val="9900FF"/>
              </a:solidFill>
            </a:endParaRPr>
          </a:p>
        </p:txBody>
      </p:sp>
      <p:sp>
        <p:nvSpPr>
          <p:cNvPr id="2" name="Date Placeholder 1"/>
          <p:cNvSpPr>
            <a:spLocks noGrp="1"/>
          </p:cNvSpPr>
          <p:nvPr>
            <p:ph type="dt" sz="half" idx="10"/>
          </p:nvPr>
        </p:nvSpPr>
        <p:spPr/>
        <p:txBody>
          <a:bodyPr/>
          <a:lstStyle/>
          <a:p>
            <a:fld id="{421BF5D1-01C7-AC4F-B67E-399D91AD579F}"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91</a:t>
            </a:fld>
            <a:endParaRPr lang="en-US" dirty="0"/>
          </a:p>
        </p:txBody>
      </p:sp>
    </p:spTree>
    <p:extLst>
      <p:ext uri="{BB962C8B-B14F-4D97-AF65-F5344CB8AC3E}">
        <p14:creationId xmlns:p14="http://schemas.microsoft.com/office/powerpoint/2010/main" val="695803528"/>
      </p:ext>
    </p:extLst>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18786" name="Group 3"/>
          <p:cNvGrpSpPr>
            <a:grpSpLocks/>
          </p:cNvGrpSpPr>
          <p:nvPr/>
        </p:nvGrpSpPr>
        <p:grpSpPr bwMode="auto">
          <a:xfrm>
            <a:off x="250825" y="1916113"/>
            <a:ext cx="4464050" cy="3816350"/>
            <a:chOff x="340" y="1253"/>
            <a:chExt cx="2812" cy="2404"/>
          </a:xfrm>
        </p:grpSpPr>
        <p:sp>
          <p:nvSpPr>
            <p:cNvPr id="118790" name="Oval 11"/>
            <p:cNvSpPr>
              <a:spLocks noChangeArrowheads="1"/>
            </p:cNvSpPr>
            <p:nvPr/>
          </p:nvSpPr>
          <p:spPr bwMode="auto">
            <a:xfrm>
              <a:off x="2835" y="3295"/>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6</a:t>
              </a:r>
            </a:p>
          </p:txBody>
        </p:sp>
        <p:sp>
          <p:nvSpPr>
            <p:cNvPr id="118791"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18792"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18793"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18794"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18795" name="Oval 8"/>
            <p:cNvSpPr>
              <a:spLocks noChangeArrowheads="1"/>
            </p:cNvSpPr>
            <p:nvPr/>
          </p:nvSpPr>
          <p:spPr bwMode="auto">
            <a:xfrm>
              <a:off x="793" y="3340"/>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5</a:t>
              </a:r>
            </a:p>
          </p:txBody>
        </p:sp>
        <p:sp>
          <p:nvSpPr>
            <p:cNvPr id="118796"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18797" name="Oval 10"/>
            <p:cNvSpPr>
              <a:spLocks noChangeArrowheads="1"/>
            </p:cNvSpPr>
            <p:nvPr/>
          </p:nvSpPr>
          <p:spPr bwMode="auto">
            <a:xfrm>
              <a:off x="2517" y="1752"/>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4</a:t>
              </a:r>
            </a:p>
          </p:txBody>
        </p:sp>
        <p:sp>
          <p:nvSpPr>
            <p:cNvPr id="118798" name="Line 12"/>
            <p:cNvSpPr>
              <a:spLocks noChangeShapeType="1"/>
            </p:cNvSpPr>
            <p:nvPr/>
          </p:nvSpPr>
          <p:spPr bwMode="auto">
            <a:xfrm flipV="1">
              <a:off x="612" y="1480"/>
              <a:ext cx="590" cy="363"/>
            </a:xfrm>
            <a:prstGeom prst="line">
              <a:avLst/>
            </a:prstGeom>
            <a:noFill/>
            <a:ln w="28575">
              <a:solidFill>
                <a:srgbClr val="FF0000"/>
              </a:solidFill>
              <a:round/>
              <a:headEnd/>
              <a:tailEnd/>
            </a:ln>
          </p:spPr>
          <p:txBody>
            <a:bodyPr/>
            <a:lstStyle/>
            <a:p>
              <a:endParaRPr lang="en-US"/>
            </a:p>
          </p:txBody>
        </p:sp>
        <p:sp>
          <p:nvSpPr>
            <p:cNvPr id="118799"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18800"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18801"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18802"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18803"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18804"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18805"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18806"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18807" name="Line 21"/>
            <p:cNvSpPr>
              <a:spLocks noChangeShapeType="1"/>
            </p:cNvSpPr>
            <p:nvPr/>
          </p:nvSpPr>
          <p:spPr bwMode="auto">
            <a:xfrm flipV="1">
              <a:off x="2200" y="2025"/>
              <a:ext cx="408" cy="816"/>
            </a:xfrm>
            <a:prstGeom prst="line">
              <a:avLst/>
            </a:prstGeom>
            <a:noFill/>
            <a:ln w="28575">
              <a:solidFill>
                <a:srgbClr val="FF0000"/>
              </a:solidFill>
              <a:round/>
              <a:headEnd/>
              <a:tailEnd/>
            </a:ln>
          </p:spPr>
          <p:txBody>
            <a:bodyPr/>
            <a:lstStyle/>
            <a:p>
              <a:endParaRPr lang="en-US"/>
            </a:p>
          </p:txBody>
        </p:sp>
        <p:sp>
          <p:nvSpPr>
            <p:cNvPr id="118808"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18809" name="Line 23"/>
            <p:cNvSpPr>
              <a:spLocks noChangeShapeType="1"/>
            </p:cNvSpPr>
            <p:nvPr/>
          </p:nvSpPr>
          <p:spPr bwMode="auto">
            <a:xfrm flipH="1" flipV="1">
              <a:off x="2744" y="2025"/>
              <a:ext cx="227" cy="1270"/>
            </a:xfrm>
            <a:prstGeom prst="line">
              <a:avLst/>
            </a:prstGeom>
            <a:noFill/>
            <a:ln w="28575">
              <a:solidFill>
                <a:srgbClr val="FF0000"/>
              </a:solidFill>
              <a:round/>
              <a:headEnd/>
              <a:tailEnd/>
            </a:ln>
          </p:spPr>
          <p:txBody>
            <a:bodyPr/>
            <a:lstStyle/>
            <a:p>
              <a:endParaRPr lang="en-US"/>
            </a:p>
          </p:txBody>
        </p:sp>
        <p:sp>
          <p:nvSpPr>
            <p:cNvPr id="118810"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18811"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18812"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18813" name="Line 28"/>
            <p:cNvSpPr>
              <a:spLocks noChangeShapeType="1"/>
            </p:cNvSpPr>
            <p:nvPr/>
          </p:nvSpPr>
          <p:spPr bwMode="auto">
            <a:xfrm flipV="1">
              <a:off x="1111" y="3521"/>
              <a:ext cx="1724" cy="46"/>
            </a:xfrm>
            <a:prstGeom prst="line">
              <a:avLst/>
            </a:prstGeom>
            <a:noFill/>
            <a:ln w="28575">
              <a:solidFill>
                <a:srgbClr val="FF0000"/>
              </a:solidFill>
              <a:round/>
              <a:headEnd/>
              <a:tailEnd/>
            </a:ln>
          </p:spPr>
          <p:txBody>
            <a:bodyPr/>
            <a:lstStyle/>
            <a:p>
              <a:endParaRPr lang="en-US"/>
            </a:p>
          </p:txBody>
        </p:sp>
        <p:sp>
          <p:nvSpPr>
            <p:cNvPr id="118814"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8815"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8816"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8817"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8818"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8819"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8820"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8821"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8822"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8823"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8824"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8825"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8826"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8827"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8828"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8829"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18787"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18788" name="Text Box 45"/>
          <p:cNvSpPr txBox="1">
            <a:spLocks noChangeArrowheads="1"/>
          </p:cNvSpPr>
          <p:nvPr/>
        </p:nvSpPr>
        <p:spPr bwMode="auto">
          <a:xfrm>
            <a:off x="4695825" y="2127250"/>
            <a:ext cx="2833688" cy="396875"/>
          </a:xfrm>
          <a:prstGeom prst="rect">
            <a:avLst/>
          </a:prstGeom>
          <a:noFill/>
          <a:ln w="9525">
            <a:noFill/>
            <a:miter lim="800000"/>
            <a:headEnd/>
            <a:tailEnd/>
          </a:ln>
        </p:spPr>
        <p:txBody>
          <a:bodyPr wrap="none">
            <a:spAutoFit/>
          </a:bodyPr>
          <a:lstStyle/>
          <a:p>
            <a:r>
              <a:rPr lang="en-US" sz="2000">
                <a:solidFill>
                  <a:srgbClr val="9900FF"/>
                </a:solidFill>
              </a:rPr>
              <a:t>F = {0,1, 2, 3, 4, 5, 6, 7}</a:t>
            </a:r>
          </a:p>
        </p:txBody>
      </p:sp>
      <p:sp>
        <p:nvSpPr>
          <p:cNvPr id="118789"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(4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(0 – 1)</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(3 – 4),  Rejected</a:t>
            </a:r>
          </a:p>
          <a:p>
            <a:r>
              <a:rPr lang="en-US" sz="1600">
                <a:solidFill>
                  <a:srgbClr val="9900FF"/>
                </a:solidFill>
                <a:sym typeface="Wingdings" pitchFamily="2" charset="2"/>
              </a:rPr>
              <a:t>         </a:t>
            </a:r>
            <a:r>
              <a:rPr lang="en-US" sz="1600" b="1">
                <a:solidFill>
                  <a:srgbClr val="800000"/>
                </a:solidFill>
                <a:sym typeface="Wingdings" pitchFamily="2" charset="2"/>
              </a:rPr>
              <a:t>2: (2 – 7),  Rejected</a:t>
            </a:r>
          </a:p>
          <a:p>
            <a:r>
              <a:rPr lang="en-US" sz="1600">
                <a:solidFill>
                  <a:srgbClr val="9900FF"/>
                </a:solidFill>
                <a:sym typeface="Wingdings" pitchFamily="2" charset="2"/>
              </a:rPr>
              <a:t>         </a:t>
            </a:r>
            <a:r>
              <a:rPr lang="en-US" sz="1600">
                <a:solidFill>
                  <a:srgbClr val="FF0000"/>
                </a:solidFill>
                <a:sym typeface="Wingdings" pitchFamily="2" charset="2"/>
              </a:rPr>
              <a:t>2: (4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(5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(2 – 5),   Rejected</a:t>
            </a:r>
          </a:p>
          <a:p>
            <a:r>
              <a:rPr lang="en-US" sz="1600" b="1">
                <a:solidFill>
                  <a:srgbClr val="800000"/>
                </a:solidFill>
                <a:sym typeface="Wingdings" pitchFamily="2" charset="2"/>
              </a:rPr>
              <a:t>         3: (1 – 2),   Rejected</a:t>
            </a:r>
          </a:p>
          <a:p>
            <a:r>
              <a:rPr lang="en-US" sz="1600">
                <a:solidFill>
                  <a:srgbClr val="FF0000"/>
                </a:solidFill>
                <a:sym typeface="Wingdings" pitchFamily="2" charset="2"/>
              </a:rPr>
              <a:t>         </a:t>
            </a:r>
            <a:r>
              <a:rPr lang="en-US" sz="1600" b="1">
                <a:solidFill>
                  <a:srgbClr val="800000"/>
                </a:solidFill>
                <a:sym typeface="Wingdings" pitchFamily="2" charset="2"/>
              </a:rPr>
              <a:t>3: (1 – 4),   Rejected</a:t>
            </a:r>
          </a:p>
          <a:p>
            <a:r>
              <a:rPr lang="en-US" sz="1600">
                <a:solidFill>
                  <a:srgbClr val="FF0000"/>
                </a:solidFill>
                <a:sym typeface="Wingdings" pitchFamily="2" charset="2"/>
              </a:rPr>
              <a:t>         </a:t>
            </a:r>
            <a:r>
              <a:rPr lang="en-US" sz="1600" b="1">
                <a:solidFill>
                  <a:srgbClr val="800000"/>
                </a:solidFill>
                <a:sym typeface="Wingdings" pitchFamily="2" charset="2"/>
              </a:rPr>
              <a:t>3: (2 – 3),   Rejected</a:t>
            </a:r>
          </a:p>
          <a:p>
            <a:r>
              <a:rPr lang="en-US" sz="1600">
                <a:solidFill>
                  <a:srgbClr val="FF0000"/>
                </a:solidFill>
                <a:sym typeface="Wingdings" pitchFamily="2" charset="2"/>
              </a:rPr>
              <a:t>         </a:t>
            </a:r>
            <a:r>
              <a:rPr lang="en-US" sz="1600" b="1">
                <a:solidFill>
                  <a:srgbClr val="800000"/>
                </a:solidFill>
                <a:sym typeface="Wingdings" pitchFamily="2" charset="2"/>
              </a:rPr>
              <a:t>3: (6 – 7),   Rejected</a:t>
            </a:r>
          </a:p>
          <a:p>
            <a:r>
              <a:rPr lang="en-US" sz="1600">
                <a:solidFill>
                  <a:srgbClr val="FF0000"/>
                </a:solidFill>
                <a:sym typeface="Wingdings" pitchFamily="2" charset="2"/>
              </a:rPr>
              <a:t>         </a:t>
            </a:r>
            <a:r>
              <a:rPr lang="en-US" sz="1600" b="1">
                <a:solidFill>
                  <a:srgbClr val="800000"/>
                </a:solidFill>
                <a:sym typeface="Wingdings" pitchFamily="2" charset="2"/>
              </a:rPr>
              <a:t>3: (0 – 5),   Rejected</a:t>
            </a:r>
          </a:p>
          <a:p>
            <a:r>
              <a:rPr lang="en-US" sz="1600">
                <a:solidFill>
                  <a:srgbClr val="FF0000"/>
                </a:solidFill>
                <a:sym typeface="Wingdings" pitchFamily="2" charset="2"/>
              </a:rPr>
              <a:t>         3: (5 – 7)</a:t>
            </a:r>
            <a:r>
              <a:rPr lang="en-US" sz="1600">
                <a:solidFill>
                  <a:srgbClr val="9900FF"/>
                </a:solidFill>
                <a:sym typeface="Wingdings" pitchFamily="2" charset="2"/>
              </a:rPr>
              <a:t> }</a:t>
            </a:r>
            <a:endParaRPr lang="en-US" sz="1600">
              <a:solidFill>
                <a:srgbClr val="9900FF"/>
              </a:solidFill>
            </a:endParaRPr>
          </a:p>
        </p:txBody>
      </p:sp>
      <p:sp>
        <p:nvSpPr>
          <p:cNvPr id="2" name="Date Placeholder 1"/>
          <p:cNvSpPr>
            <a:spLocks noGrp="1"/>
          </p:cNvSpPr>
          <p:nvPr>
            <p:ph type="dt" sz="half" idx="10"/>
          </p:nvPr>
        </p:nvSpPr>
        <p:spPr/>
        <p:txBody>
          <a:bodyPr/>
          <a:lstStyle/>
          <a:p>
            <a:fld id="{99481D02-CA0B-1B4D-9106-53FEBDE839F1}"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92</a:t>
            </a:fld>
            <a:endParaRPr lang="en-US" dirty="0"/>
          </a:p>
        </p:txBody>
      </p:sp>
    </p:spTree>
    <p:extLst>
      <p:ext uri="{BB962C8B-B14F-4D97-AF65-F5344CB8AC3E}">
        <p14:creationId xmlns:p14="http://schemas.microsoft.com/office/powerpoint/2010/main" val="1543920862"/>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19810" name="Group 3"/>
          <p:cNvGrpSpPr>
            <a:grpSpLocks/>
          </p:cNvGrpSpPr>
          <p:nvPr/>
        </p:nvGrpSpPr>
        <p:grpSpPr bwMode="auto">
          <a:xfrm>
            <a:off x="250825" y="1916113"/>
            <a:ext cx="4464050" cy="3816350"/>
            <a:chOff x="340" y="1253"/>
            <a:chExt cx="2812" cy="2404"/>
          </a:xfrm>
        </p:grpSpPr>
        <p:sp>
          <p:nvSpPr>
            <p:cNvPr id="119814" name="Oval 11"/>
            <p:cNvSpPr>
              <a:spLocks noChangeArrowheads="1"/>
            </p:cNvSpPr>
            <p:nvPr/>
          </p:nvSpPr>
          <p:spPr bwMode="auto">
            <a:xfrm>
              <a:off x="2835" y="3295"/>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6</a:t>
              </a:r>
            </a:p>
          </p:txBody>
        </p:sp>
        <p:sp>
          <p:nvSpPr>
            <p:cNvPr id="119815"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19816" name="Oval 5"/>
            <p:cNvSpPr>
              <a:spLocks noChangeArrowheads="1"/>
            </p:cNvSpPr>
            <p:nvPr/>
          </p:nvSpPr>
          <p:spPr bwMode="auto">
            <a:xfrm>
              <a:off x="1202" y="1253"/>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1</a:t>
              </a:r>
            </a:p>
          </p:txBody>
        </p:sp>
        <p:sp>
          <p:nvSpPr>
            <p:cNvPr id="119817" name="Oval 6"/>
            <p:cNvSpPr>
              <a:spLocks noChangeArrowheads="1"/>
            </p:cNvSpPr>
            <p:nvPr/>
          </p:nvSpPr>
          <p:spPr bwMode="auto">
            <a:xfrm>
              <a:off x="1610" y="1979"/>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3</a:t>
              </a:r>
            </a:p>
          </p:txBody>
        </p:sp>
        <p:sp>
          <p:nvSpPr>
            <p:cNvPr id="119818"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19819" name="Oval 8"/>
            <p:cNvSpPr>
              <a:spLocks noChangeArrowheads="1"/>
            </p:cNvSpPr>
            <p:nvPr/>
          </p:nvSpPr>
          <p:spPr bwMode="auto">
            <a:xfrm>
              <a:off x="793" y="3340"/>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5</a:t>
              </a:r>
            </a:p>
          </p:txBody>
        </p:sp>
        <p:sp>
          <p:nvSpPr>
            <p:cNvPr id="119820" name="Oval 9"/>
            <p:cNvSpPr>
              <a:spLocks noChangeArrowheads="1"/>
            </p:cNvSpPr>
            <p:nvPr/>
          </p:nvSpPr>
          <p:spPr bwMode="auto">
            <a:xfrm>
              <a:off x="1973" y="2841"/>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7</a:t>
              </a:r>
            </a:p>
          </p:txBody>
        </p:sp>
        <p:sp>
          <p:nvSpPr>
            <p:cNvPr id="119821" name="Oval 10"/>
            <p:cNvSpPr>
              <a:spLocks noChangeArrowheads="1"/>
            </p:cNvSpPr>
            <p:nvPr/>
          </p:nvSpPr>
          <p:spPr bwMode="auto">
            <a:xfrm>
              <a:off x="2517" y="1752"/>
              <a:ext cx="317" cy="317"/>
            </a:xfrm>
            <a:prstGeom prst="ellipse">
              <a:avLst/>
            </a:prstGeom>
            <a:solidFill>
              <a:srgbClr val="FF0000"/>
            </a:solidFill>
            <a:ln w="9525">
              <a:solidFill>
                <a:srgbClr val="FFCC99"/>
              </a:solidFill>
              <a:round/>
              <a:headEnd/>
              <a:tailEnd/>
            </a:ln>
          </p:spPr>
          <p:txBody>
            <a:bodyPr wrap="none" anchor="ctr"/>
            <a:lstStyle/>
            <a:p>
              <a:pPr algn="ctr"/>
              <a:r>
                <a:rPr lang="en-US">
                  <a:solidFill>
                    <a:srgbClr val="800000"/>
                  </a:solidFill>
                </a:rPr>
                <a:t>4</a:t>
              </a:r>
            </a:p>
          </p:txBody>
        </p:sp>
        <p:sp>
          <p:nvSpPr>
            <p:cNvPr id="119822" name="Line 12"/>
            <p:cNvSpPr>
              <a:spLocks noChangeShapeType="1"/>
            </p:cNvSpPr>
            <p:nvPr/>
          </p:nvSpPr>
          <p:spPr bwMode="auto">
            <a:xfrm flipV="1">
              <a:off x="612" y="1480"/>
              <a:ext cx="590" cy="363"/>
            </a:xfrm>
            <a:prstGeom prst="line">
              <a:avLst/>
            </a:prstGeom>
            <a:noFill/>
            <a:ln w="28575">
              <a:solidFill>
                <a:srgbClr val="FF0000"/>
              </a:solidFill>
              <a:round/>
              <a:headEnd/>
              <a:tailEnd/>
            </a:ln>
          </p:spPr>
          <p:txBody>
            <a:bodyPr/>
            <a:lstStyle/>
            <a:p>
              <a:endParaRPr lang="en-US"/>
            </a:p>
          </p:txBody>
        </p:sp>
        <p:sp>
          <p:nvSpPr>
            <p:cNvPr id="119823"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19824" name="Line 14"/>
            <p:cNvSpPr>
              <a:spLocks noChangeShapeType="1"/>
            </p:cNvSpPr>
            <p:nvPr/>
          </p:nvSpPr>
          <p:spPr bwMode="auto">
            <a:xfrm>
              <a:off x="521" y="2115"/>
              <a:ext cx="363" cy="1225"/>
            </a:xfrm>
            <a:prstGeom prst="line">
              <a:avLst/>
            </a:prstGeom>
            <a:noFill/>
            <a:ln w="9525">
              <a:solidFill>
                <a:srgbClr val="FFCC99"/>
              </a:solidFill>
              <a:round/>
              <a:headEnd/>
              <a:tailEnd/>
            </a:ln>
          </p:spPr>
          <p:txBody>
            <a:bodyPr/>
            <a:lstStyle/>
            <a:p>
              <a:endParaRPr lang="en-US"/>
            </a:p>
          </p:txBody>
        </p:sp>
        <p:sp>
          <p:nvSpPr>
            <p:cNvPr id="119825" name="Line 15"/>
            <p:cNvSpPr>
              <a:spLocks noChangeShapeType="1"/>
            </p:cNvSpPr>
            <p:nvPr/>
          </p:nvSpPr>
          <p:spPr bwMode="auto">
            <a:xfrm>
              <a:off x="612" y="2070"/>
              <a:ext cx="454" cy="454"/>
            </a:xfrm>
            <a:prstGeom prst="line">
              <a:avLst/>
            </a:prstGeom>
            <a:noFill/>
            <a:ln w="28575">
              <a:solidFill>
                <a:srgbClr val="FF0000"/>
              </a:solidFill>
              <a:round/>
              <a:headEnd/>
              <a:tailEnd/>
            </a:ln>
          </p:spPr>
          <p:txBody>
            <a:bodyPr/>
            <a:lstStyle/>
            <a:p>
              <a:endParaRPr lang="en-US"/>
            </a:p>
          </p:txBody>
        </p:sp>
        <p:sp>
          <p:nvSpPr>
            <p:cNvPr id="119826" name="Line 16"/>
            <p:cNvSpPr>
              <a:spLocks noChangeShapeType="1"/>
            </p:cNvSpPr>
            <p:nvPr/>
          </p:nvSpPr>
          <p:spPr bwMode="auto">
            <a:xfrm>
              <a:off x="1474" y="1526"/>
              <a:ext cx="227" cy="453"/>
            </a:xfrm>
            <a:prstGeom prst="line">
              <a:avLst/>
            </a:prstGeom>
            <a:noFill/>
            <a:ln w="28575">
              <a:solidFill>
                <a:srgbClr val="FF0000"/>
              </a:solidFill>
              <a:round/>
              <a:headEnd/>
              <a:tailEnd/>
            </a:ln>
          </p:spPr>
          <p:txBody>
            <a:bodyPr/>
            <a:lstStyle/>
            <a:p>
              <a:endParaRPr lang="en-US"/>
            </a:p>
          </p:txBody>
        </p:sp>
        <p:sp>
          <p:nvSpPr>
            <p:cNvPr id="119827"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19828"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19829"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19830" name="Line 20"/>
            <p:cNvSpPr>
              <a:spLocks noChangeShapeType="1"/>
            </p:cNvSpPr>
            <p:nvPr/>
          </p:nvSpPr>
          <p:spPr bwMode="auto">
            <a:xfrm>
              <a:off x="1837" y="2297"/>
              <a:ext cx="226" cy="544"/>
            </a:xfrm>
            <a:prstGeom prst="line">
              <a:avLst/>
            </a:prstGeom>
            <a:noFill/>
            <a:ln w="28575">
              <a:solidFill>
                <a:srgbClr val="FF0000"/>
              </a:solidFill>
              <a:round/>
              <a:headEnd/>
              <a:tailEnd/>
            </a:ln>
          </p:spPr>
          <p:txBody>
            <a:bodyPr/>
            <a:lstStyle/>
            <a:p>
              <a:endParaRPr lang="en-US"/>
            </a:p>
          </p:txBody>
        </p:sp>
        <p:sp>
          <p:nvSpPr>
            <p:cNvPr id="119831" name="Line 21"/>
            <p:cNvSpPr>
              <a:spLocks noChangeShapeType="1"/>
            </p:cNvSpPr>
            <p:nvPr/>
          </p:nvSpPr>
          <p:spPr bwMode="auto">
            <a:xfrm flipV="1">
              <a:off x="2200" y="2025"/>
              <a:ext cx="408" cy="816"/>
            </a:xfrm>
            <a:prstGeom prst="line">
              <a:avLst/>
            </a:prstGeom>
            <a:noFill/>
            <a:ln w="28575">
              <a:solidFill>
                <a:srgbClr val="FF0000"/>
              </a:solidFill>
              <a:round/>
              <a:headEnd/>
              <a:tailEnd/>
            </a:ln>
          </p:spPr>
          <p:txBody>
            <a:bodyPr/>
            <a:lstStyle/>
            <a:p>
              <a:endParaRPr lang="en-US"/>
            </a:p>
          </p:txBody>
        </p:sp>
        <p:sp>
          <p:nvSpPr>
            <p:cNvPr id="119832"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19833" name="Line 23"/>
            <p:cNvSpPr>
              <a:spLocks noChangeShapeType="1"/>
            </p:cNvSpPr>
            <p:nvPr/>
          </p:nvSpPr>
          <p:spPr bwMode="auto">
            <a:xfrm flipH="1" flipV="1">
              <a:off x="2744" y="2025"/>
              <a:ext cx="227" cy="1270"/>
            </a:xfrm>
            <a:prstGeom prst="line">
              <a:avLst/>
            </a:prstGeom>
            <a:noFill/>
            <a:ln w="28575">
              <a:solidFill>
                <a:srgbClr val="FF0000"/>
              </a:solidFill>
              <a:round/>
              <a:headEnd/>
              <a:tailEnd/>
            </a:ln>
          </p:spPr>
          <p:txBody>
            <a:bodyPr/>
            <a:lstStyle/>
            <a:p>
              <a:endParaRPr lang="en-US"/>
            </a:p>
          </p:txBody>
        </p:sp>
        <p:sp>
          <p:nvSpPr>
            <p:cNvPr id="119834"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19835"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19836"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19837" name="Line 28"/>
            <p:cNvSpPr>
              <a:spLocks noChangeShapeType="1"/>
            </p:cNvSpPr>
            <p:nvPr/>
          </p:nvSpPr>
          <p:spPr bwMode="auto">
            <a:xfrm flipV="1">
              <a:off x="1111" y="3521"/>
              <a:ext cx="1724" cy="46"/>
            </a:xfrm>
            <a:prstGeom prst="line">
              <a:avLst/>
            </a:prstGeom>
            <a:noFill/>
            <a:ln w="28575">
              <a:solidFill>
                <a:srgbClr val="FF0000"/>
              </a:solidFill>
              <a:round/>
              <a:headEnd/>
              <a:tailEnd/>
            </a:ln>
          </p:spPr>
          <p:txBody>
            <a:bodyPr/>
            <a:lstStyle/>
            <a:p>
              <a:endParaRPr lang="en-US"/>
            </a:p>
          </p:txBody>
        </p:sp>
        <p:sp>
          <p:nvSpPr>
            <p:cNvPr id="119838"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9839"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9840"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9841"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9842"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19843"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19844"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9845"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9846"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9847"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9848"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9849"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19850"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9851"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9852"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FF0000"/>
                  </a:solidFill>
                </a:rPr>
                <a:t>1</a:t>
              </a:r>
            </a:p>
          </p:txBody>
        </p:sp>
        <p:sp>
          <p:nvSpPr>
            <p:cNvPr id="119853"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19811" name="Text Box 44"/>
          <p:cNvSpPr txBox="1">
            <a:spLocks noChangeArrowheads="1"/>
          </p:cNvSpPr>
          <p:nvPr/>
        </p:nvSpPr>
        <p:spPr bwMode="auto">
          <a:xfrm>
            <a:off x="4440238" y="1557338"/>
            <a:ext cx="3660775"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Kruskal’s Algorithm</a:t>
            </a:r>
          </a:p>
        </p:txBody>
      </p:sp>
      <p:sp>
        <p:nvSpPr>
          <p:cNvPr id="119812" name="Text Box 45"/>
          <p:cNvSpPr txBox="1">
            <a:spLocks noChangeArrowheads="1"/>
          </p:cNvSpPr>
          <p:nvPr/>
        </p:nvSpPr>
        <p:spPr bwMode="auto">
          <a:xfrm>
            <a:off x="4695825" y="2127250"/>
            <a:ext cx="2833688" cy="396875"/>
          </a:xfrm>
          <a:prstGeom prst="rect">
            <a:avLst/>
          </a:prstGeom>
          <a:noFill/>
          <a:ln w="9525">
            <a:noFill/>
            <a:miter lim="800000"/>
            <a:headEnd/>
            <a:tailEnd/>
          </a:ln>
        </p:spPr>
        <p:txBody>
          <a:bodyPr wrap="none">
            <a:spAutoFit/>
          </a:bodyPr>
          <a:lstStyle/>
          <a:p>
            <a:r>
              <a:rPr lang="en-US" sz="2000">
                <a:solidFill>
                  <a:srgbClr val="9900FF"/>
                </a:solidFill>
              </a:rPr>
              <a:t>F = {0,1, 2, 3, 4, 5, 6, 7}</a:t>
            </a:r>
          </a:p>
        </p:txBody>
      </p:sp>
      <p:sp>
        <p:nvSpPr>
          <p:cNvPr id="119813" name="Text Box 46"/>
          <p:cNvSpPr txBox="1">
            <a:spLocks noChangeArrowheads="1"/>
          </p:cNvSpPr>
          <p:nvPr/>
        </p:nvSpPr>
        <p:spPr bwMode="auto">
          <a:xfrm>
            <a:off x="5003800" y="2636838"/>
            <a:ext cx="3744913" cy="4003675"/>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FF0000"/>
                </a:solidFill>
              </a:rPr>
              <a:t>1</a:t>
            </a:r>
            <a:r>
              <a:rPr lang="en-US" sz="1600">
                <a:solidFill>
                  <a:srgbClr val="FF0000"/>
                </a:solidFill>
                <a:sym typeface="Wingdings" pitchFamily="2" charset="2"/>
              </a:rPr>
              <a:t>: (0 - 2)</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(1 – 3)</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(3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1: (4 – 7)</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(0 – 1)</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(3 – 4),  Rejected</a:t>
            </a:r>
          </a:p>
          <a:p>
            <a:r>
              <a:rPr lang="en-US" sz="1600">
                <a:solidFill>
                  <a:srgbClr val="9900FF"/>
                </a:solidFill>
                <a:sym typeface="Wingdings" pitchFamily="2" charset="2"/>
              </a:rPr>
              <a:t>         </a:t>
            </a:r>
            <a:r>
              <a:rPr lang="en-US" sz="1600" b="1">
                <a:solidFill>
                  <a:srgbClr val="800000"/>
                </a:solidFill>
                <a:sym typeface="Wingdings" pitchFamily="2" charset="2"/>
              </a:rPr>
              <a:t>2: (2 – 7),  Rejected</a:t>
            </a:r>
          </a:p>
          <a:p>
            <a:r>
              <a:rPr lang="en-US" sz="1600">
                <a:solidFill>
                  <a:srgbClr val="9900FF"/>
                </a:solidFill>
                <a:sym typeface="Wingdings" pitchFamily="2" charset="2"/>
              </a:rPr>
              <a:t>         </a:t>
            </a:r>
            <a:r>
              <a:rPr lang="en-US" sz="1600">
                <a:solidFill>
                  <a:srgbClr val="FF0000"/>
                </a:solidFill>
                <a:sym typeface="Wingdings" pitchFamily="2" charset="2"/>
              </a:rPr>
              <a:t>2: (4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a:solidFill>
                  <a:srgbClr val="FF0000"/>
                </a:solidFill>
                <a:sym typeface="Wingdings" pitchFamily="2" charset="2"/>
              </a:rPr>
              <a:t>2: (5 – 6)</a:t>
            </a:r>
            <a:r>
              <a:rPr lang="en-US" sz="1600">
                <a:solidFill>
                  <a:srgbClr val="9900FF"/>
                </a:solidFill>
                <a:sym typeface="Wingdings" pitchFamily="2" charset="2"/>
              </a:rPr>
              <a:t>,</a:t>
            </a:r>
          </a:p>
          <a:p>
            <a:r>
              <a:rPr lang="en-US" sz="1600">
                <a:solidFill>
                  <a:srgbClr val="9900FF"/>
                </a:solidFill>
                <a:sym typeface="Wingdings" pitchFamily="2" charset="2"/>
              </a:rPr>
              <a:t>         </a:t>
            </a:r>
            <a:r>
              <a:rPr lang="en-US" sz="1600" b="1">
                <a:solidFill>
                  <a:srgbClr val="800000"/>
                </a:solidFill>
                <a:sym typeface="Wingdings" pitchFamily="2" charset="2"/>
              </a:rPr>
              <a:t>2: (2 – 5),   Rejected</a:t>
            </a:r>
          </a:p>
          <a:p>
            <a:r>
              <a:rPr lang="en-US" sz="1600" b="1">
                <a:solidFill>
                  <a:srgbClr val="800000"/>
                </a:solidFill>
                <a:sym typeface="Wingdings" pitchFamily="2" charset="2"/>
              </a:rPr>
              <a:t>         3: (1 – 2),   Rejected</a:t>
            </a:r>
          </a:p>
          <a:p>
            <a:r>
              <a:rPr lang="en-US" sz="1600">
                <a:solidFill>
                  <a:srgbClr val="FF0000"/>
                </a:solidFill>
                <a:sym typeface="Wingdings" pitchFamily="2" charset="2"/>
              </a:rPr>
              <a:t>         </a:t>
            </a:r>
            <a:r>
              <a:rPr lang="en-US" sz="1600" b="1">
                <a:solidFill>
                  <a:srgbClr val="800000"/>
                </a:solidFill>
                <a:sym typeface="Wingdings" pitchFamily="2" charset="2"/>
              </a:rPr>
              <a:t>3: (1 – 4),   Rejected</a:t>
            </a:r>
          </a:p>
          <a:p>
            <a:r>
              <a:rPr lang="en-US" sz="1600">
                <a:solidFill>
                  <a:srgbClr val="FF0000"/>
                </a:solidFill>
                <a:sym typeface="Wingdings" pitchFamily="2" charset="2"/>
              </a:rPr>
              <a:t>         </a:t>
            </a:r>
            <a:r>
              <a:rPr lang="en-US" sz="1600" b="1">
                <a:solidFill>
                  <a:srgbClr val="800000"/>
                </a:solidFill>
                <a:sym typeface="Wingdings" pitchFamily="2" charset="2"/>
              </a:rPr>
              <a:t>3: (2 – 3),   Rejected</a:t>
            </a:r>
          </a:p>
          <a:p>
            <a:r>
              <a:rPr lang="en-US" sz="1600">
                <a:solidFill>
                  <a:srgbClr val="FF0000"/>
                </a:solidFill>
                <a:sym typeface="Wingdings" pitchFamily="2" charset="2"/>
              </a:rPr>
              <a:t>         </a:t>
            </a:r>
            <a:r>
              <a:rPr lang="en-US" sz="1600" b="1">
                <a:solidFill>
                  <a:srgbClr val="800000"/>
                </a:solidFill>
                <a:sym typeface="Wingdings" pitchFamily="2" charset="2"/>
              </a:rPr>
              <a:t>3: (6 – 7),   Rejected</a:t>
            </a:r>
          </a:p>
          <a:p>
            <a:r>
              <a:rPr lang="en-US" sz="1600">
                <a:solidFill>
                  <a:srgbClr val="FF0000"/>
                </a:solidFill>
                <a:sym typeface="Wingdings" pitchFamily="2" charset="2"/>
              </a:rPr>
              <a:t>         </a:t>
            </a:r>
            <a:r>
              <a:rPr lang="en-US" sz="1600" b="1">
                <a:solidFill>
                  <a:srgbClr val="800000"/>
                </a:solidFill>
                <a:sym typeface="Wingdings" pitchFamily="2" charset="2"/>
              </a:rPr>
              <a:t>3: (0 – 5),   Rejected</a:t>
            </a:r>
          </a:p>
          <a:p>
            <a:r>
              <a:rPr lang="en-US" sz="1600">
                <a:solidFill>
                  <a:srgbClr val="FF0000"/>
                </a:solidFill>
                <a:sym typeface="Wingdings" pitchFamily="2" charset="2"/>
              </a:rPr>
              <a:t>         </a:t>
            </a:r>
            <a:r>
              <a:rPr lang="en-US" sz="1600" b="1">
                <a:solidFill>
                  <a:srgbClr val="800000"/>
                </a:solidFill>
                <a:sym typeface="Wingdings" pitchFamily="2" charset="2"/>
              </a:rPr>
              <a:t>3: (5 – 7)</a:t>
            </a:r>
            <a:r>
              <a:rPr lang="en-US" sz="1600">
                <a:solidFill>
                  <a:srgbClr val="9900FF"/>
                </a:solidFill>
                <a:sym typeface="Wingdings" pitchFamily="2" charset="2"/>
              </a:rPr>
              <a:t>   </a:t>
            </a:r>
            <a:r>
              <a:rPr lang="en-US" sz="1600" b="1">
                <a:solidFill>
                  <a:srgbClr val="800000"/>
                </a:solidFill>
                <a:sym typeface="Wingdings" pitchFamily="2" charset="2"/>
              </a:rPr>
              <a:t> Rejected</a:t>
            </a:r>
            <a:r>
              <a:rPr lang="en-US" sz="1600">
                <a:solidFill>
                  <a:srgbClr val="9900FF"/>
                </a:solidFill>
                <a:sym typeface="Wingdings" pitchFamily="2" charset="2"/>
              </a:rPr>
              <a:t> }</a:t>
            </a:r>
            <a:endParaRPr lang="en-US" sz="1600">
              <a:solidFill>
                <a:srgbClr val="9900FF"/>
              </a:solidFill>
            </a:endParaRPr>
          </a:p>
        </p:txBody>
      </p:sp>
      <p:sp>
        <p:nvSpPr>
          <p:cNvPr id="2" name="Date Placeholder 1"/>
          <p:cNvSpPr>
            <a:spLocks noGrp="1"/>
          </p:cNvSpPr>
          <p:nvPr>
            <p:ph type="dt" sz="half" idx="10"/>
          </p:nvPr>
        </p:nvSpPr>
        <p:spPr/>
        <p:txBody>
          <a:bodyPr/>
          <a:lstStyle/>
          <a:p>
            <a:fld id="{A3EF3492-1746-7946-B3D0-F946AFDEF8B7}"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93</a:t>
            </a:fld>
            <a:endParaRPr lang="en-US" dirty="0"/>
          </a:p>
        </p:txBody>
      </p:sp>
    </p:spTree>
    <p:extLst>
      <p:ext uri="{BB962C8B-B14F-4D97-AF65-F5344CB8AC3E}">
        <p14:creationId xmlns:p14="http://schemas.microsoft.com/office/powerpoint/2010/main" val="1330918496"/>
      </p:ext>
    </p:extLst>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0834" name="Group 3"/>
          <p:cNvGrpSpPr>
            <a:grpSpLocks/>
          </p:cNvGrpSpPr>
          <p:nvPr/>
        </p:nvGrpSpPr>
        <p:grpSpPr bwMode="auto">
          <a:xfrm>
            <a:off x="250825" y="1916113"/>
            <a:ext cx="4464050" cy="3816350"/>
            <a:chOff x="340" y="1253"/>
            <a:chExt cx="2812" cy="2404"/>
          </a:xfrm>
        </p:grpSpPr>
        <p:sp>
          <p:nvSpPr>
            <p:cNvPr id="120838" name="Oval 11"/>
            <p:cNvSpPr>
              <a:spLocks noChangeArrowheads="1"/>
            </p:cNvSpPr>
            <p:nvPr/>
          </p:nvSpPr>
          <p:spPr bwMode="auto">
            <a:xfrm>
              <a:off x="2835" y="3295"/>
              <a:ext cx="317" cy="317"/>
            </a:xfrm>
            <a:prstGeom prst="ellipse">
              <a:avLst/>
            </a:prstGeom>
            <a:solidFill>
              <a:schemeClr val="accent1"/>
            </a:solidFill>
            <a:ln w="9525">
              <a:solidFill>
                <a:schemeClr val="tx1"/>
              </a:solidFill>
              <a:round/>
              <a:headEnd/>
              <a:tailEnd/>
            </a:ln>
          </p:spPr>
          <p:txBody>
            <a:bodyPr wrap="none" anchor="ctr"/>
            <a:lstStyle/>
            <a:p>
              <a:pPr algn="ctr"/>
              <a:r>
                <a:rPr lang="en-US"/>
                <a:t>6</a:t>
              </a:r>
            </a:p>
          </p:txBody>
        </p:sp>
        <p:sp>
          <p:nvSpPr>
            <p:cNvPr id="120839" name="Oval 4"/>
            <p:cNvSpPr>
              <a:spLocks noChangeArrowheads="1"/>
            </p:cNvSpPr>
            <p:nvPr/>
          </p:nvSpPr>
          <p:spPr bwMode="auto">
            <a:xfrm>
              <a:off x="340" y="1798"/>
              <a:ext cx="317" cy="317"/>
            </a:xfrm>
            <a:prstGeom prst="ellipse">
              <a:avLst/>
            </a:prstGeom>
            <a:solidFill>
              <a:schemeClr val="accent1"/>
            </a:solidFill>
            <a:ln w="9525">
              <a:solidFill>
                <a:schemeClr val="tx1"/>
              </a:solidFill>
              <a:round/>
              <a:headEnd/>
              <a:tailEnd/>
            </a:ln>
          </p:spPr>
          <p:txBody>
            <a:bodyPr wrap="none" anchor="ctr"/>
            <a:lstStyle/>
            <a:p>
              <a:pPr algn="ctr"/>
              <a:r>
                <a:rPr lang="en-US"/>
                <a:t>0</a:t>
              </a:r>
            </a:p>
          </p:txBody>
        </p:sp>
        <p:sp>
          <p:nvSpPr>
            <p:cNvPr id="120840" name="Oval 5"/>
            <p:cNvSpPr>
              <a:spLocks noChangeArrowheads="1"/>
            </p:cNvSpPr>
            <p:nvPr/>
          </p:nvSpPr>
          <p:spPr bwMode="auto">
            <a:xfrm>
              <a:off x="1202" y="1253"/>
              <a:ext cx="317" cy="317"/>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20841" name="Oval 6"/>
            <p:cNvSpPr>
              <a:spLocks noChangeArrowheads="1"/>
            </p:cNvSpPr>
            <p:nvPr/>
          </p:nvSpPr>
          <p:spPr bwMode="auto">
            <a:xfrm>
              <a:off x="1610" y="1979"/>
              <a:ext cx="317" cy="317"/>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20842" name="Oval 7"/>
            <p:cNvSpPr>
              <a:spLocks noChangeArrowheads="1"/>
            </p:cNvSpPr>
            <p:nvPr/>
          </p:nvSpPr>
          <p:spPr bwMode="auto">
            <a:xfrm>
              <a:off x="1020" y="2478"/>
              <a:ext cx="317" cy="317"/>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20843" name="Oval 8"/>
            <p:cNvSpPr>
              <a:spLocks noChangeArrowheads="1"/>
            </p:cNvSpPr>
            <p:nvPr/>
          </p:nvSpPr>
          <p:spPr bwMode="auto">
            <a:xfrm>
              <a:off x="793" y="3340"/>
              <a:ext cx="317" cy="317"/>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20844" name="Oval 9"/>
            <p:cNvSpPr>
              <a:spLocks noChangeArrowheads="1"/>
            </p:cNvSpPr>
            <p:nvPr/>
          </p:nvSpPr>
          <p:spPr bwMode="auto">
            <a:xfrm>
              <a:off x="1973" y="2841"/>
              <a:ext cx="317" cy="317"/>
            </a:xfrm>
            <a:prstGeom prst="ellipse">
              <a:avLst/>
            </a:prstGeom>
            <a:solidFill>
              <a:schemeClr val="accent1"/>
            </a:solidFill>
            <a:ln w="9525">
              <a:solidFill>
                <a:schemeClr val="tx1"/>
              </a:solidFill>
              <a:round/>
              <a:headEnd/>
              <a:tailEnd/>
            </a:ln>
          </p:spPr>
          <p:txBody>
            <a:bodyPr wrap="none" anchor="ctr"/>
            <a:lstStyle/>
            <a:p>
              <a:pPr algn="ctr"/>
              <a:r>
                <a:rPr lang="en-US"/>
                <a:t>7</a:t>
              </a:r>
            </a:p>
          </p:txBody>
        </p:sp>
        <p:sp>
          <p:nvSpPr>
            <p:cNvPr id="120845" name="Oval 10"/>
            <p:cNvSpPr>
              <a:spLocks noChangeArrowheads="1"/>
            </p:cNvSpPr>
            <p:nvPr/>
          </p:nvSpPr>
          <p:spPr bwMode="auto">
            <a:xfrm>
              <a:off x="2517" y="1752"/>
              <a:ext cx="317" cy="317"/>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20846" name="Line 12"/>
            <p:cNvSpPr>
              <a:spLocks noChangeShapeType="1"/>
            </p:cNvSpPr>
            <p:nvPr/>
          </p:nvSpPr>
          <p:spPr bwMode="auto">
            <a:xfrm flipV="1">
              <a:off x="612" y="1480"/>
              <a:ext cx="590" cy="363"/>
            </a:xfrm>
            <a:prstGeom prst="line">
              <a:avLst/>
            </a:prstGeom>
            <a:noFill/>
            <a:ln w="9525">
              <a:solidFill>
                <a:srgbClr val="800000"/>
              </a:solidFill>
              <a:round/>
              <a:headEnd/>
              <a:tailEnd/>
            </a:ln>
          </p:spPr>
          <p:txBody>
            <a:bodyPr/>
            <a:lstStyle/>
            <a:p>
              <a:endParaRPr lang="en-US"/>
            </a:p>
          </p:txBody>
        </p:sp>
        <p:sp>
          <p:nvSpPr>
            <p:cNvPr id="120847" name="Line 13"/>
            <p:cNvSpPr>
              <a:spLocks noChangeShapeType="1"/>
            </p:cNvSpPr>
            <p:nvPr/>
          </p:nvSpPr>
          <p:spPr bwMode="auto">
            <a:xfrm flipH="1">
              <a:off x="1202" y="1571"/>
              <a:ext cx="136" cy="907"/>
            </a:xfrm>
            <a:prstGeom prst="line">
              <a:avLst/>
            </a:prstGeom>
            <a:noFill/>
            <a:ln w="9525">
              <a:solidFill>
                <a:srgbClr val="800000"/>
              </a:solidFill>
              <a:round/>
              <a:headEnd/>
              <a:tailEnd/>
            </a:ln>
          </p:spPr>
          <p:txBody>
            <a:bodyPr/>
            <a:lstStyle/>
            <a:p>
              <a:endParaRPr lang="en-US"/>
            </a:p>
          </p:txBody>
        </p:sp>
        <p:sp>
          <p:nvSpPr>
            <p:cNvPr id="120848" name="Line 14"/>
            <p:cNvSpPr>
              <a:spLocks noChangeShapeType="1"/>
            </p:cNvSpPr>
            <p:nvPr/>
          </p:nvSpPr>
          <p:spPr bwMode="auto">
            <a:xfrm>
              <a:off x="521" y="2115"/>
              <a:ext cx="363" cy="1225"/>
            </a:xfrm>
            <a:prstGeom prst="line">
              <a:avLst/>
            </a:prstGeom>
            <a:noFill/>
            <a:ln w="9525">
              <a:solidFill>
                <a:srgbClr val="800000"/>
              </a:solidFill>
              <a:round/>
              <a:headEnd/>
              <a:tailEnd/>
            </a:ln>
          </p:spPr>
          <p:txBody>
            <a:bodyPr/>
            <a:lstStyle/>
            <a:p>
              <a:endParaRPr lang="en-US"/>
            </a:p>
          </p:txBody>
        </p:sp>
        <p:sp>
          <p:nvSpPr>
            <p:cNvPr id="120849" name="Line 15"/>
            <p:cNvSpPr>
              <a:spLocks noChangeShapeType="1"/>
            </p:cNvSpPr>
            <p:nvPr/>
          </p:nvSpPr>
          <p:spPr bwMode="auto">
            <a:xfrm>
              <a:off x="612" y="2070"/>
              <a:ext cx="454" cy="454"/>
            </a:xfrm>
            <a:prstGeom prst="line">
              <a:avLst/>
            </a:prstGeom>
            <a:noFill/>
            <a:ln w="9525">
              <a:solidFill>
                <a:srgbClr val="800000"/>
              </a:solidFill>
              <a:round/>
              <a:headEnd/>
              <a:tailEnd/>
            </a:ln>
          </p:spPr>
          <p:txBody>
            <a:bodyPr/>
            <a:lstStyle/>
            <a:p>
              <a:endParaRPr lang="en-US"/>
            </a:p>
          </p:txBody>
        </p:sp>
        <p:sp>
          <p:nvSpPr>
            <p:cNvPr id="120850" name="Line 16"/>
            <p:cNvSpPr>
              <a:spLocks noChangeShapeType="1"/>
            </p:cNvSpPr>
            <p:nvPr/>
          </p:nvSpPr>
          <p:spPr bwMode="auto">
            <a:xfrm>
              <a:off x="1474" y="1526"/>
              <a:ext cx="227" cy="453"/>
            </a:xfrm>
            <a:prstGeom prst="line">
              <a:avLst/>
            </a:prstGeom>
            <a:noFill/>
            <a:ln w="9525">
              <a:solidFill>
                <a:srgbClr val="800000"/>
              </a:solidFill>
              <a:round/>
              <a:headEnd/>
              <a:tailEnd/>
            </a:ln>
          </p:spPr>
          <p:txBody>
            <a:bodyPr/>
            <a:lstStyle/>
            <a:p>
              <a:endParaRPr lang="en-US"/>
            </a:p>
          </p:txBody>
        </p:sp>
        <p:sp>
          <p:nvSpPr>
            <p:cNvPr id="120851" name="Line 17"/>
            <p:cNvSpPr>
              <a:spLocks noChangeShapeType="1"/>
            </p:cNvSpPr>
            <p:nvPr/>
          </p:nvSpPr>
          <p:spPr bwMode="auto">
            <a:xfrm flipV="1">
              <a:off x="1292" y="2251"/>
              <a:ext cx="363" cy="318"/>
            </a:xfrm>
            <a:prstGeom prst="line">
              <a:avLst/>
            </a:prstGeom>
            <a:noFill/>
            <a:ln w="9525">
              <a:solidFill>
                <a:srgbClr val="800000"/>
              </a:solidFill>
              <a:round/>
              <a:headEnd/>
              <a:tailEnd/>
            </a:ln>
          </p:spPr>
          <p:txBody>
            <a:bodyPr/>
            <a:lstStyle/>
            <a:p>
              <a:endParaRPr lang="en-US"/>
            </a:p>
          </p:txBody>
        </p:sp>
        <p:sp>
          <p:nvSpPr>
            <p:cNvPr id="120852" name="Line 18"/>
            <p:cNvSpPr>
              <a:spLocks noChangeShapeType="1"/>
            </p:cNvSpPr>
            <p:nvPr/>
          </p:nvSpPr>
          <p:spPr bwMode="auto">
            <a:xfrm>
              <a:off x="1519" y="1390"/>
              <a:ext cx="1043" cy="408"/>
            </a:xfrm>
            <a:prstGeom prst="line">
              <a:avLst/>
            </a:prstGeom>
            <a:noFill/>
            <a:ln w="9525">
              <a:solidFill>
                <a:srgbClr val="800000"/>
              </a:solidFill>
              <a:round/>
              <a:headEnd/>
              <a:tailEnd/>
            </a:ln>
          </p:spPr>
          <p:txBody>
            <a:bodyPr/>
            <a:lstStyle/>
            <a:p>
              <a:endParaRPr lang="en-US"/>
            </a:p>
          </p:txBody>
        </p:sp>
        <p:sp>
          <p:nvSpPr>
            <p:cNvPr id="120853" name="Line 19"/>
            <p:cNvSpPr>
              <a:spLocks noChangeShapeType="1"/>
            </p:cNvSpPr>
            <p:nvPr/>
          </p:nvSpPr>
          <p:spPr bwMode="auto">
            <a:xfrm flipV="1">
              <a:off x="1927" y="1979"/>
              <a:ext cx="590" cy="136"/>
            </a:xfrm>
            <a:prstGeom prst="line">
              <a:avLst/>
            </a:prstGeom>
            <a:noFill/>
            <a:ln w="9525">
              <a:solidFill>
                <a:srgbClr val="800000"/>
              </a:solidFill>
              <a:round/>
              <a:headEnd/>
              <a:tailEnd/>
            </a:ln>
          </p:spPr>
          <p:txBody>
            <a:bodyPr/>
            <a:lstStyle/>
            <a:p>
              <a:endParaRPr lang="en-US"/>
            </a:p>
          </p:txBody>
        </p:sp>
        <p:sp>
          <p:nvSpPr>
            <p:cNvPr id="120854" name="Line 20"/>
            <p:cNvSpPr>
              <a:spLocks noChangeShapeType="1"/>
            </p:cNvSpPr>
            <p:nvPr/>
          </p:nvSpPr>
          <p:spPr bwMode="auto">
            <a:xfrm>
              <a:off x="1837" y="2297"/>
              <a:ext cx="226" cy="544"/>
            </a:xfrm>
            <a:prstGeom prst="line">
              <a:avLst/>
            </a:prstGeom>
            <a:noFill/>
            <a:ln w="9525">
              <a:solidFill>
                <a:srgbClr val="800000"/>
              </a:solidFill>
              <a:round/>
              <a:headEnd/>
              <a:tailEnd/>
            </a:ln>
          </p:spPr>
          <p:txBody>
            <a:bodyPr/>
            <a:lstStyle/>
            <a:p>
              <a:endParaRPr lang="en-US"/>
            </a:p>
          </p:txBody>
        </p:sp>
        <p:sp>
          <p:nvSpPr>
            <p:cNvPr id="120855" name="Line 21"/>
            <p:cNvSpPr>
              <a:spLocks noChangeShapeType="1"/>
            </p:cNvSpPr>
            <p:nvPr/>
          </p:nvSpPr>
          <p:spPr bwMode="auto">
            <a:xfrm flipV="1">
              <a:off x="2200" y="2025"/>
              <a:ext cx="408" cy="816"/>
            </a:xfrm>
            <a:prstGeom prst="line">
              <a:avLst/>
            </a:prstGeom>
            <a:noFill/>
            <a:ln w="9525">
              <a:solidFill>
                <a:srgbClr val="800000"/>
              </a:solidFill>
              <a:round/>
              <a:headEnd/>
              <a:tailEnd/>
            </a:ln>
          </p:spPr>
          <p:txBody>
            <a:bodyPr/>
            <a:lstStyle/>
            <a:p>
              <a:endParaRPr lang="en-US"/>
            </a:p>
          </p:txBody>
        </p:sp>
        <p:sp>
          <p:nvSpPr>
            <p:cNvPr id="120856" name="Line 22"/>
            <p:cNvSpPr>
              <a:spLocks noChangeShapeType="1"/>
            </p:cNvSpPr>
            <p:nvPr/>
          </p:nvSpPr>
          <p:spPr bwMode="auto">
            <a:xfrm>
              <a:off x="2290" y="3068"/>
              <a:ext cx="545" cy="317"/>
            </a:xfrm>
            <a:prstGeom prst="line">
              <a:avLst/>
            </a:prstGeom>
            <a:noFill/>
            <a:ln w="9525">
              <a:solidFill>
                <a:srgbClr val="800000"/>
              </a:solidFill>
              <a:round/>
              <a:headEnd/>
              <a:tailEnd/>
            </a:ln>
          </p:spPr>
          <p:txBody>
            <a:bodyPr/>
            <a:lstStyle/>
            <a:p>
              <a:endParaRPr lang="en-US"/>
            </a:p>
          </p:txBody>
        </p:sp>
        <p:sp>
          <p:nvSpPr>
            <p:cNvPr id="120857" name="Line 23"/>
            <p:cNvSpPr>
              <a:spLocks noChangeShapeType="1"/>
            </p:cNvSpPr>
            <p:nvPr/>
          </p:nvSpPr>
          <p:spPr bwMode="auto">
            <a:xfrm flipH="1" flipV="1">
              <a:off x="2744" y="2025"/>
              <a:ext cx="227" cy="1270"/>
            </a:xfrm>
            <a:prstGeom prst="line">
              <a:avLst/>
            </a:prstGeom>
            <a:noFill/>
            <a:ln w="9525">
              <a:solidFill>
                <a:srgbClr val="800000"/>
              </a:solidFill>
              <a:round/>
              <a:headEnd/>
              <a:tailEnd/>
            </a:ln>
          </p:spPr>
          <p:txBody>
            <a:bodyPr/>
            <a:lstStyle/>
            <a:p>
              <a:endParaRPr lang="en-US"/>
            </a:p>
          </p:txBody>
        </p:sp>
        <p:sp>
          <p:nvSpPr>
            <p:cNvPr id="120858" name="Line 24"/>
            <p:cNvSpPr>
              <a:spLocks noChangeShapeType="1"/>
            </p:cNvSpPr>
            <p:nvPr/>
          </p:nvSpPr>
          <p:spPr bwMode="auto">
            <a:xfrm flipH="1">
              <a:off x="1020" y="2796"/>
              <a:ext cx="136" cy="589"/>
            </a:xfrm>
            <a:prstGeom prst="line">
              <a:avLst/>
            </a:prstGeom>
            <a:noFill/>
            <a:ln w="9525">
              <a:solidFill>
                <a:srgbClr val="800000"/>
              </a:solidFill>
              <a:round/>
              <a:headEnd/>
              <a:tailEnd/>
            </a:ln>
          </p:spPr>
          <p:txBody>
            <a:bodyPr/>
            <a:lstStyle/>
            <a:p>
              <a:endParaRPr lang="en-US"/>
            </a:p>
          </p:txBody>
        </p:sp>
        <p:sp>
          <p:nvSpPr>
            <p:cNvPr id="120859" name="Line 25"/>
            <p:cNvSpPr>
              <a:spLocks noChangeShapeType="1"/>
            </p:cNvSpPr>
            <p:nvPr/>
          </p:nvSpPr>
          <p:spPr bwMode="auto">
            <a:xfrm>
              <a:off x="1292" y="2750"/>
              <a:ext cx="681" cy="182"/>
            </a:xfrm>
            <a:prstGeom prst="line">
              <a:avLst/>
            </a:prstGeom>
            <a:noFill/>
            <a:ln w="9525">
              <a:solidFill>
                <a:srgbClr val="800000"/>
              </a:solidFill>
              <a:round/>
              <a:headEnd/>
              <a:tailEnd/>
            </a:ln>
          </p:spPr>
          <p:txBody>
            <a:bodyPr/>
            <a:lstStyle/>
            <a:p>
              <a:endParaRPr lang="en-US"/>
            </a:p>
          </p:txBody>
        </p:sp>
        <p:sp>
          <p:nvSpPr>
            <p:cNvPr id="120860" name="Line 26"/>
            <p:cNvSpPr>
              <a:spLocks noChangeShapeType="1"/>
            </p:cNvSpPr>
            <p:nvPr/>
          </p:nvSpPr>
          <p:spPr bwMode="auto">
            <a:xfrm flipV="1">
              <a:off x="1111" y="3113"/>
              <a:ext cx="907" cy="363"/>
            </a:xfrm>
            <a:prstGeom prst="line">
              <a:avLst/>
            </a:prstGeom>
            <a:noFill/>
            <a:ln w="9525">
              <a:solidFill>
                <a:srgbClr val="800000"/>
              </a:solidFill>
              <a:round/>
              <a:headEnd/>
              <a:tailEnd/>
            </a:ln>
          </p:spPr>
          <p:txBody>
            <a:bodyPr/>
            <a:lstStyle/>
            <a:p>
              <a:endParaRPr lang="en-US"/>
            </a:p>
          </p:txBody>
        </p:sp>
        <p:sp>
          <p:nvSpPr>
            <p:cNvPr id="120861" name="Line 28"/>
            <p:cNvSpPr>
              <a:spLocks noChangeShapeType="1"/>
            </p:cNvSpPr>
            <p:nvPr/>
          </p:nvSpPr>
          <p:spPr bwMode="auto">
            <a:xfrm flipV="1">
              <a:off x="1111" y="3521"/>
              <a:ext cx="1724" cy="46"/>
            </a:xfrm>
            <a:prstGeom prst="line">
              <a:avLst/>
            </a:prstGeom>
            <a:noFill/>
            <a:ln w="9525">
              <a:solidFill>
                <a:srgbClr val="800000"/>
              </a:solidFill>
              <a:round/>
              <a:headEnd/>
              <a:tailEnd/>
            </a:ln>
          </p:spPr>
          <p:txBody>
            <a:bodyPr/>
            <a:lstStyle/>
            <a:p>
              <a:endParaRPr lang="en-US"/>
            </a:p>
          </p:txBody>
        </p:sp>
        <p:sp>
          <p:nvSpPr>
            <p:cNvPr id="120862"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0863"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0864"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0865"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0866"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0867"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0868"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0869"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0870"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0871"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0872"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0873"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0874"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0875"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0876"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0877"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800000"/>
                  </a:solidFill>
                </a:rPr>
                <a:t>1</a:t>
              </a:r>
            </a:p>
          </p:txBody>
        </p:sp>
      </p:grpSp>
      <p:sp>
        <p:nvSpPr>
          <p:cNvPr id="120835"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0836" name="Text Box 45"/>
          <p:cNvSpPr txBox="1">
            <a:spLocks noChangeArrowheads="1"/>
          </p:cNvSpPr>
          <p:nvPr/>
        </p:nvSpPr>
        <p:spPr bwMode="auto">
          <a:xfrm>
            <a:off x="4695825" y="2127250"/>
            <a:ext cx="977900" cy="396875"/>
          </a:xfrm>
          <a:prstGeom prst="rect">
            <a:avLst/>
          </a:prstGeom>
          <a:noFill/>
          <a:ln w="9525">
            <a:noFill/>
            <a:miter lim="800000"/>
            <a:headEnd/>
            <a:tailEnd/>
          </a:ln>
        </p:spPr>
        <p:txBody>
          <a:bodyPr wrap="none">
            <a:spAutoFit/>
          </a:bodyPr>
          <a:lstStyle/>
          <a:p>
            <a:r>
              <a:rPr lang="en-US" sz="2000">
                <a:solidFill>
                  <a:srgbClr val="9900FF"/>
                </a:solidFill>
              </a:rPr>
              <a:t>O = {0}</a:t>
            </a:r>
          </a:p>
        </p:txBody>
      </p:sp>
      <p:sp>
        <p:nvSpPr>
          <p:cNvPr id="120837" name="Text Box 46"/>
          <p:cNvSpPr txBox="1">
            <a:spLocks noChangeArrowheads="1"/>
          </p:cNvSpPr>
          <p:nvPr/>
        </p:nvSpPr>
        <p:spPr bwMode="auto">
          <a:xfrm>
            <a:off x="4932363" y="2636838"/>
            <a:ext cx="3744912" cy="336550"/>
          </a:xfrm>
          <a:prstGeom prst="rect">
            <a:avLst/>
          </a:prstGeom>
          <a:noFill/>
          <a:ln w="9525">
            <a:noFill/>
            <a:miter lim="800000"/>
            <a:headEnd/>
            <a:tailEnd/>
          </a:ln>
        </p:spPr>
        <p:txBody>
          <a:bodyPr>
            <a:spAutoFit/>
          </a:bodyPr>
          <a:lstStyle/>
          <a:p>
            <a:r>
              <a:rPr lang="en-US" sz="1600">
                <a:solidFill>
                  <a:srgbClr val="9900FF"/>
                </a:solidFill>
              </a:rPr>
              <a:t>S = { </a:t>
            </a:r>
            <a:r>
              <a:rPr lang="en-US" sz="1600">
                <a:solidFill>
                  <a:srgbClr val="9900FF"/>
                </a:solidFill>
                <a:sym typeface="Wingdings" pitchFamily="2" charset="2"/>
              </a:rPr>
              <a:t> }</a:t>
            </a:r>
            <a:endParaRPr lang="en-US" sz="1600">
              <a:solidFill>
                <a:srgbClr val="9900FF"/>
              </a:solidFill>
            </a:endParaRPr>
          </a:p>
        </p:txBody>
      </p:sp>
      <p:sp>
        <p:nvSpPr>
          <p:cNvPr id="2" name="Date Placeholder 1"/>
          <p:cNvSpPr>
            <a:spLocks noGrp="1"/>
          </p:cNvSpPr>
          <p:nvPr>
            <p:ph type="dt" sz="half" idx="10"/>
          </p:nvPr>
        </p:nvSpPr>
        <p:spPr/>
        <p:txBody>
          <a:bodyPr/>
          <a:lstStyle/>
          <a:p>
            <a:fld id="{50638D84-8A32-954C-96DF-60065E6E896C}"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94</a:t>
            </a:fld>
            <a:endParaRPr lang="en-US" dirty="0"/>
          </a:p>
        </p:txBody>
      </p:sp>
    </p:spTree>
    <p:extLst>
      <p:ext uri="{BB962C8B-B14F-4D97-AF65-F5344CB8AC3E}">
        <p14:creationId xmlns:p14="http://schemas.microsoft.com/office/powerpoint/2010/main" val="104373576"/>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1858" name="Group 3"/>
          <p:cNvGrpSpPr>
            <a:grpSpLocks/>
          </p:cNvGrpSpPr>
          <p:nvPr/>
        </p:nvGrpSpPr>
        <p:grpSpPr bwMode="auto">
          <a:xfrm>
            <a:off x="250825" y="1916113"/>
            <a:ext cx="4464050" cy="3816350"/>
            <a:chOff x="340" y="1253"/>
            <a:chExt cx="2812" cy="2404"/>
          </a:xfrm>
        </p:grpSpPr>
        <p:sp>
          <p:nvSpPr>
            <p:cNvPr id="121862" name="Oval 11"/>
            <p:cNvSpPr>
              <a:spLocks noChangeArrowheads="1"/>
            </p:cNvSpPr>
            <p:nvPr/>
          </p:nvSpPr>
          <p:spPr bwMode="auto">
            <a:xfrm>
              <a:off x="2835" y="3295"/>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6</a:t>
              </a:r>
            </a:p>
          </p:txBody>
        </p:sp>
        <p:sp>
          <p:nvSpPr>
            <p:cNvPr id="121863"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1864" name="Oval 5"/>
            <p:cNvSpPr>
              <a:spLocks noChangeArrowheads="1"/>
            </p:cNvSpPr>
            <p:nvPr/>
          </p:nvSpPr>
          <p:spPr bwMode="auto">
            <a:xfrm>
              <a:off x="1202" y="1253"/>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1</a:t>
              </a:r>
            </a:p>
          </p:txBody>
        </p:sp>
        <p:sp>
          <p:nvSpPr>
            <p:cNvPr id="121865" name="Oval 6"/>
            <p:cNvSpPr>
              <a:spLocks noChangeArrowheads="1"/>
            </p:cNvSpPr>
            <p:nvPr/>
          </p:nvSpPr>
          <p:spPr bwMode="auto">
            <a:xfrm>
              <a:off x="1610" y="1979"/>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3</a:t>
              </a:r>
            </a:p>
          </p:txBody>
        </p:sp>
        <p:sp>
          <p:nvSpPr>
            <p:cNvPr id="121866" name="Oval 7"/>
            <p:cNvSpPr>
              <a:spLocks noChangeArrowheads="1"/>
            </p:cNvSpPr>
            <p:nvPr/>
          </p:nvSpPr>
          <p:spPr bwMode="auto">
            <a:xfrm>
              <a:off x="1020" y="2478"/>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2</a:t>
              </a:r>
            </a:p>
          </p:txBody>
        </p:sp>
        <p:sp>
          <p:nvSpPr>
            <p:cNvPr id="121867" name="Oval 8"/>
            <p:cNvSpPr>
              <a:spLocks noChangeArrowheads="1"/>
            </p:cNvSpPr>
            <p:nvPr/>
          </p:nvSpPr>
          <p:spPr bwMode="auto">
            <a:xfrm>
              <a:off x="793" y="3340"/>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5</a:t>
              </a:r>
            </a:p>
          </p:txBody>
        </p:sp>
        <p:sp>
          <p:nvSpPr>
            <p:cNvPr id="121868" name="Oval 9"/>
            <p:cNvSpPr>
              <a:spLocks noChangeArrowheads="1"/>
            </p:cNvSpPr>
            <p:nvPr/>
          </p:nvSpPr>
          <p:spPr bwMode="auto">
            <a:xfrm>
              <a:off x="1973" y="2841"/>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7</a:t>
              </a:r>
            </a:p>
          </p:txBody>
        </p:sp>
        <p:sp>
          <p:nvSpPr>
            <p:cNvPr id="121869" name="Oval 10"/>
            <p:cNvSpPr>
              <a:spLocks noChangeArrowheads="1"/>
            </p:cNvSpPr>
            <p:nvPr/>
          </p:nvSpPr>
          <p:spPr bwMode="auto">
            <a:xfrm>
              <a:off x="2517" y="1752"/>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4</a:t>
              </a:r>
            </a:p>
          </p:txBody>
        </p:sp>
        <p:sp>
          <p:nvSpPr>
            <p:cNvPr id="121870" name="Line 12"/>
            <p:cNvSpPr>
              <a:spLocks noChangeShapeType="1"/>
            </p:cNvSpPr>
            <p:nvPr/>
          </p:nvSpPr>
          <p:spPr bwMode="auto">
            <a:xfrm flipV="1">
              <a:off x="612" y="1480"/>
              <a:ext cx="590" cy="363"/>
            </a:xfrm>
            <a:prstGeom prst="line">
              <a:avLst/>
            </a:prstGeom>
            <a:noFill/>
            <a:ln w="9525">
              <a:solidFill>
                <a:srgbClr val="FF0000"/>
              </a:solidFill>
              <a:round/>
              <a:headEnd/>
              <a:tailEnd/>
            </a:ln>
          </p:spPr>
          <p:txBody>
            <a:bodyPr/>
            <a:lstStyle/>
            <a:p>
              <a:endParaRPr lang="en-US"/>
            </a:p>
          </p:txBody>
        </p:sp>
        <p:sp>
          <p:nvSpPr>
            <p:cNvPr id="121871"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21872"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1873" name="Line 15"/>
            <p:cNvSpPr>
              <a:spLocks noChangeShapeType="1"/>
            </p:cNvSpPr>
            <p:nvPr/>
          </p:nvSpPr>
          <p:spPr bwMode="auto">
            <a:xfrm>
              <a:off x="612" y="2070"/>
              <a:ext cx="454" cy="454"/>
            </a:xfrm>
            <a:prstGeom prst="line">
              <a:avLst/>
            </a:prstGeom>
            <a:noFill/>
            <a:ln w="9525">
              <a:solidFill>
                <a:srgbClr val="FF0000"/>
              </a:solidFill>
              <a:round/>
              <a:headEnd/>
              <a:tailEnd/>
            </a:ln>
          </p:spPr>
          <p:txBody>
            <a:bodyPr/>
            <a:lstStyle/>
            <a:p>
              <a:endParaRPr lang="en-US"/>
            </a:p>
          </p:txBody>
        </p:sp>
        <p:sp>
          <p:nvSpPr>
            <p:cNvPr id="121874" name="Line 16"/>
            <p:cNvSpPr>
              <a:spLocks noChangeShapeType="1"/>
            </p:cNvSpPr>
            <p:nvPr/>
          </p:nvSpPr>
          <p:spPr bwMode="auto">
            <a:xfrm>
              <a:off x="1474" y="1526"/>
              <a:ext cx="227" cy="453"/>
            </a:xfrm>
            <a:prstGeom prst="line">
              <a:avLst/>
            </a:prstGeom>
            <a:noFill/>
            <a:ln w="9525">
              <a:solidFill>
                <a:srgbClr val="FFCC99"/>
              </a:solidFill>
              <a:round/>
              <a:headEnd/>
              <a:tailEnd/>
            </a:ln>
          </p:spPr>
          <p:txBody>
            <a:bodyPr/>
            <a:lstStyle/>
            <a:p>
              <a:endParaRPr lang="en-US"/>
            </a:p>
          </p:txBody>
        </p:sp>
        <p:sp>
          <p:nvSpPr>
            <p:cNvPr id="121875"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21876"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21877"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21878" name="Line 20"/>
            <p:cNvSpPr>
              <a:spLocks noChangeShapeType="1"/>
            </p:cNvSpPr>
            <p:nvPr/>
          </p:nvSpPr>
          <p:spPr bwMode="auto">
            <a:xfrm>
              <a:off x="1837" y="2297"/>
              <a:ext cx="226" cy="544"/>
            </a:xfrm>
            <a:prstGeom prst="line">
              <a:avLst/>
            </a:prstGeom>
            <a:noFill/>
            <a:ln w="9525">
              <a:solidFill>
                <a:srgbClr val="FFCC99"/>
              </a:solidFill>
              <a:round/>
              <a:headEnd/>
              <a:tailEnd/>
            </a:ln>
          </p:spPr>
          <p:txBody>
            <a:bodyPr/>
            <a:lstStyle/>
            <a:p>
              <a:endParaRPr lang="en-US"/>
            </a:p>
          </p:txBody>
        </p:sp>
        <p:sp>
          <p:nvSpPr>
            <p:cNvPr id="121879" name="Line 21"/>
            <p:cNvSpPr>
              <a:spLocks noChangeShapeType="1"/>
            </p:cNvSpPr>
            <p:nvPr/>
          </p:nvSpPr>
          <p:spPr bwMode="auto">
            <a:xfrm flipV="1">
              <a:off x="2200" y="2025"/>
              <a:ext cx="408" cy="816"/>
            </a:xfrm>
            <a:prstGeom prst="line">
              <a:avLst/>
            </a:prstGeom>
            <a:noFill/>
            <a:ln w="9525">
              <a:solidFill>
                <a:srgbClr val="FFCC99"/>
              </a:solidFill>
              <a:round/>
              <a:headEnd/>
              <a:tailEnd/>
            </a:ln>
          </p:spPr>
          <p:txBody>
            <a:bodyPr/>
            <a:lstStyle/>
            <a:p>
              <a:endParaRPr lang="en-US"/>
            </a:p>
          </p:txBody>
        </p:sp>
        <p:sp>
          <p:nvSpPr>
            <p:cNvPr id="121880"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21881"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21882"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21883"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21884"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21885"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21886"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1887"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1888"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1889"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1890"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1891"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1892"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1893"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1894"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1895"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1896"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1897"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1898"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1899"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1900"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1901"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800000"/>
                  </a:solidFill>
                </a:rPr>
                <a:t>1</a:t>
              </a:r>
            </a:p>
          </p:txBody>
        </p:sp>
      </p:grpSp>
      <p:sp>
        <p:nvSpPr>
          <p:cNvPr id="121859"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1860" name="Text Box 45"/>
          <p:cNvSpPr txBox="1">
            <a:spLocks noChangeArrowheads="1"/>
          </p:cNvSpPr>
          <p:nvPr/>
        </p:nvSpPr>
        <p:spPr bwMode="auto">
          <a:xfrm>
            <a:off x="4695825" y="2127250"/>
            <a:ext cx="977900" cy="396875"/>
          </a:xfrm>
          <a:prstGeom prst="rect">
            <a:avLst/>
          </a:prstGeom>
          <a:noFill/>
          <a:ln w="9525">
            <a:noFill/>
            <a:miter lim="800000"/>
            <a:headEnd/>
            <a:tailEnd/>
          </a:ln>
        </p:spPr>
        <p:txBody>
          <a:bodyPr wrap="none">
            <a:spAutoFit/>
          </a:bodyPr>
          <a:lstStyle/>
          <a:p>
            <a:r>
              <a:rPr lang="en-US" sz="2000">
                <a:solidFill>
                  <a:srgbClr val="9900FF"/>
                </a:solidFill>
              </a:rPr>
              <a:t>O = {0}</a:t>
            </a:r>
          </a:p>
        </p:txBody>
      </p:sp>
      <p:sp>
        <p:nvSpPr>
          <p:cNvPr id="121861" name="Text Box 46"/>
          <p:cNvSpPr txBox="1">
            <a:spLocks noChangeArrowheads="1"/>
          </p:cNvSpPr>
          <p:nvPr/>
        </p:nvSpPr>
        <p:spPr bwMode="auto">
          <a:xfrm>
            <a:off x="4932363" y="2636838"/>
            <a:ext cx="3744912" cy="336550"/>
          </a:xfrm>
          <a:prstGeom prst="rect">
            <a:avLst/>
          </a:prstGeom>
          <a:noFill/>
          <a:ln w="9525">
            <a:noFill/>
            <a:miter lim="800000"/>
            <a:headEnd/>
            <a:tailEnd/>
          </a:ln>
        </p:spPr>
        <p:txBody>
          <a:bodyPr>
            <a:spAutoFit/>
          </a:bodyPr>
          <a:lstStyle/>
          <a:p>
            <a:r>
              <a:rPr lang="en-US" sz="1600">
                <a:solidFill>
                  <a:srgbClr val="9900FF"/>
                </a:solidFill>
              </a:rPr>
              <a:t>S = { 0, 1</a:t>
            </a:r>
            <a:r>
              <a:rPr lang="en-US" sz="1600">
                <a:solidFill>
                  <a:srgbClr val="9900FF"/>
                </a:solidFill>
                <a:sym typeface="Wingdings" pitchFamily="2" charset="2"/>
              </a:rPr>
              <a:t>}, {0, 2}, {0, 5}</a:t>
            </a:r>
            <a:endParaRPr lang="en-US" sz="1600">
              <a:solidFill>
                <a:srgbClr val="9900FF"/>
              </a:solidFill>
            </a:endParaRPr>
          </a:p>
        </p:txBody>
      </p:sp>
      <p:sp>
        <p:nvSpPr>
          <p:cNvPr id="2" name="Date Placeholder 1"/>
          <p:cNvSpPr>
            <a:spLocks noGrp="1"/>
          </p:cNvSpPr>
          <p:nvPr>
            <p:ph type="dt" sz="half" idx="10"/>
          </p:nvPr>
        </p:nvSpPr>
        <p:spPr/>
        <p:txBody>
          <a:bodyPr/>
          <a:lstStyle/>
          <a:p>
            <a:fld id="{8B7C9905-1E28-6E46-AC29-89387BAC18B7}"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95</a:t>
            </a:fld>
            <a:endParaRPr lang="en-US" dirty="0"/>
          </a:p>
        </p:txBody>
      </p:sp>
    </p:spTree>
    <p:extLst>
      <p:ext uri="{BB962C8B-B14F-4D97-AF65-F5344CB8AC3E}">
        <p14:creationId xmlns:p14="http://schemas.microsoft.com/office/powerpoint/2010/main" val="3596995387"/>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2882" name="Group 3"/>
          <p:cNvGrpSpPr>
            <a:grpSpLocks/>
          </p:cNvGrpSpPr>
          <p:nvPr/>
        </p:nvGrpSpPr>
        <p:grpSpPr bwMode="auto">
          <a:xfrm>
            <a:off x="250825" y="1916113"/>
            <a:ext cx="4464050" cy="3816350"/>
            <a:chOff x="340" y="1253"/>
            <a:chExt cx="2812" cy="2404"/>
          </a:xfrm>
        </p:grpSpPr>
        <p:sp>
          <p:nvSpPr>
            <p:cNvPr id="122886" name="Oval 11"/>
            <p:cNvSpPr>
              <a:spLocks noChangeArrowheads="1"/>
            </p:cNvSpPr>
            <p:nvPr/>
          </p:nvSpPr>
          <p:spPr bwMode="auto">
            <a:xfrm>
              <a:off x="2835" y="3295"/>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6</a:t>
              </a:r>
            </a:p>
          </p:txBody>
        </p:sp>
        <p:sp>
          <p:nvSpPr>
            <p:cNvPr id="122887"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2888" name="Oval 5"/>
            <p:cNvSpPr>
              <a:spLocks noChangeArrowheads="1"/>
            </p:cNvSpPr>
            <p:nvPr/>
          </p:nvSpPr>
          <p:spPr bwMode="auto">
            <a:xfrm>
              <a:off x="1202" y="1253"/>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1</a:t>
              </a:r>
            </a:p>
          </p:txBody>
        </p:sp>
        <p:sp>
          <p:nvSpPr>
            <p:cNvPr id="122889" name="Oval 6"/>
            <p:cNvSpPr>
              <a:spLocks noChangeArrowheads="1"/>
            </p:cNvSpPr>
            <p:nvPr/>
          </p:nvSpPr>
          <p:spPr bwMode="auto">
            <a:xfrm>
              <a:off x="1610" y="1979"/>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3</a:t>
              </a:r>
            </a:p>
          </p:txBody>
        </p:sp>
        <p:sp>
          <p:nvSpPr>
            <p:cNvPr id="122890"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22891" name="Oval 8"/>
            <p:cNvSpPr>
              <a:spLocks noChangeArrowheads="1"/>
            </p:cNvSpPr>
            <p:nvPr/>
          </p:nvSpPr>
          <p:spPr bwMode="auto">
            <a:xfrm>
              <a:off x="793" y="3340"/>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5</a:t>
              </a:r>
            </a:p>
          </p:txBody>
        </p:sp>
        <p:sp>
          <p:nvSpPr>
            <p:cNvPr id="122892" name="Oval 9"/>
            <p:cNvSpPr>
              <a:spLocks noChangeArrowheads="1"/>
            </p:cNvSpPr>
            <p:nvPr/>
          </p:nvSpPr>
          <p:spPr bwMode="auto">
            <a:xfrm>
              <a:off x="1973" y="2841"/>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7</a:t>
              </a:r>
            </a:p>
          </p:txBody>
        </p:sp>
        <p:sp>
          <p:nvSpPr>
            <p:cNvPr id="122893" name="Oval 10"/>
            <p:cNvSpPr>
              <a:spLocks noChangeArrowheads="1"/>
            </p:cNvSpPr>
            <p:nvPr/>
          </p:nvSpPr>
          <p:spPr bwMode="auto">
            <a:xfrm>
              <a:off x="2517" y="1752"/>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4</a:t>
              </a:r>
            </a:p>
          </p:txBody>
        </p:sp>
        <p:sp>
          <p:nvSpPr>
            <p:cNvPr id="122894" name="Line 12"/>
            <p:cNvSpPr>
              <a:spLocks noChangeShapeType="1"/>
            </p:cNvSpPr>
            <p:nvPr/>
          </p:nvSpPr>
          <p:spPr bwMode="auto">
            <a:xfrm flipV="1">
              <a:off x="612" y="1480"/>
              <a:ext cx="590" cy="363"/>
            </a:xfrm>
            <a:prstGeom prst="line">
              <a:avLst/>
            </a:prstGeom>
            <a:noFill/>
            <a:ln w="9525">
              <a:solidFill>
                <a:srgbClr val="FF0000"/>
              </a:solidFill>
              <a:round/>
              <a:headEnd/>
              <a:tailEnd/>
            </a:ln>
          </p:spPr>
          <p:txBody>
            <a:bodyPr/>
            <a:lstStyle/>
            <a:p>
              <a:endParaRPr lang="en-US"/>
            </a:p>
          </p:txBody>
        </p:sp>
        <p:sp>
          <p:nvSpPr>
            <p:cNvPr id="122895" name="Line 13"/>
            <p:cNvSpPr>
              <a:spLocks noChangeShapeType="1"/>
            </p:cNvSpPr>
            <p:nvPr/>
          </p:nvSpPr>
          <p:spPr bwMode="auto">
            <a:xfrm flipH="1">
              <a:off x="1202" y="1571"/>
              <a:ext cx="136" cy="907"/>
            </a:xfrm>
            <a:prstGeom prst="line">
              <a:avLst/>
            </a:prstGeom>
            <a:noFill/>
            <a:ln w="9525">
              <a:solidFill>
                <a:srgbClr val="FFCC99"/>
              </a:solidFill>
              <a:round/>
              <a:headEnd/>
              <a:tailEnd/>
            </a:ln>
          </p:spPr>
          <p:txBody>
            <a:bodyPr/>
            <a:lstStyle/>
            <a:p>
              <a:endParaRPr lang="en-US"/>
            </a:p>
          </p:txBody>
        </p:sp>
        <p:sp>
          <p:nvSpPr>
            <p:cNvPr id="122896"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2897"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22898" name="Line 16"/>
            <p:cNvSpPr>
              <a:spLocks noChangeShapeType="1"/>
            </p:cNvSpPr>
            <p:nvPr/>
          </p:nvSpPr>
          <p:spPr bwMode="auto">
            <a:xfrm>
              <a:off x="1474" y="1526"/>
              <a:ext cx="227" cy="453"/>
            </a:xfrm>
            <a:prstGeom prst="line">
              <a:avLst/>
            </a:prstGeom>
            <a:noFill/>
            <a:ln w="9525">
              <a:solidFill>
                <a:srgbClr val="FFCC99"/>
              </a:solidFill>
              <a:round/>
              <a:headEnd/>
              <a:tailEnd/>
            </a:ln>
          </p:spPr>
          <p:txBody>
            <a:bodyPr/>
            <a:lstStyle/>
            <a:p>
              <a:endParaRPr lang="en-US"/>
            </a:p>
          </p:txBody>
        </p:sp>
        <p:sp>
          <p:nvSpPr>
            <p:cNvPr id="122899" name="Line 17"/>
            <p:cNvSpPr>
              <a:spLocks noChangeShapeType="1"/>
            </p:cNvSpPr>
            <p:nvPr/>
          </p:nvSpPr>
          <p:spPr bwMode="auto">
            <a:xfrm flipV="1">
              <a:off x="1292" y="2251"/>
              <a:ext cx="363" cy="318"/>
            </a:xfrm>
            <a:prstGeom prst="line">
              <a:avLst/>
            </a:prstGeom>
            <a:noFill/>
            <a:ln w="9525">
              <a:solidFill>
                <a:srgbClr val="FFCC99"/>
              </a:solidFill>
              <a:round/>
              <a:headEnd/>
              <a:tailEnd/>
            </a:ln>
          </p:spPr>
          <p:txBody>
            <a:bodyPr/>
            <a:lstStyle/>
            <a:p>
              <a:endParaRPr lang="en-US"/>
            </a:p>
          </p:txBody>
        </p:sp>
        <p:sp>
          <p:nvSpPr>
            <p:cNvPr id="122900"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22901"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22902" name="Line 20"/>
            <p:cNvSpPr>
              <a:spLocks noChangeShapeType="1"/>
            </p:cNvSpPr>
            <p:nvPr/>
          </p:nvSpPr>
          <p:spPr bwMode="auto">
            <a:xfrm>
              <a:off x="1837" y="2297"/>
              <a:ext cx="226" cy="544"/>
            </a:xfrm>
            <a:prstGeom prst="line">
              <a:avLst/>
            </a:prstGeom>
            <a:noFill/>
            <a:ln w="9525">
              <a:solidFill>
                <a:srgbClr val="FFCC99"/>
              </a:solidFill>
              <a:round/>
              <a:headEnd/>
              <a:tailEnd/>
            </a:ln>
          </p:spPr>
          <p:txBody>
            <a:bodyPr/>
            <a:lstStyle/>
            <a:p>
              <a:endParaRPr lang="en-US"/>
            </a:p>
          </p:txBody>
        </p:sp>
        <p:sp>
          <p:nvSpPr>
            <p:cNvPr id="122903" name="Line 21"/>
            <p:cNvSpPr>
              <a:spLocks noChangeShapeType="1"/>
            </p:cNvSpPr>
            <p:nvPr/>
          </p:nvSpPr>
          <p:spPr bwMode="auto">
            <a:xfrm flipV="1">
              <a:off x="2200" y="2025"/>
              <a:ext cx="408" cy="816"/>
            </a:xfrm>
            <a:prstGeom prst="line">
              <a:avLst/>
            </a:prstGeom>
            <a:noFill/>
            <a:ln w="9525">
              <a:solidFill>
                <a:srgbClr val="FFCC99"/>
              </a:solidFill>
              <a:round/>
              <a:headEnd/>
              <a:tailEnd/>
            </a:ln>
          </p:spPr>
          <p:txBody>
            <a:bodyPr/>
            <a:lstStyle/>
            <a:p>
              <a:endParaRPr lang="en-US"/>
            </a:p>
          </p:txBody>
        </p:sp>
        <p:sp>
          <p:nvSpPr>
            <p:cNvPr id="122904"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22905"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22906" name="Line 24"/>
            <p:cNvSpPr>
              <a:spLocks noChangeShapeType="1"/>
            </p:cNvSpPr>
            <p:nvPr/>
          </p:nvSpPr>
          <p:spPr bwMode="auto">
            <a:xfrm flipH="1">
              <a:off x="1020" y="2796"/>
              <a:ext cx="136" cy="589"/>
            </a:xfrm>
            <a:prstGeom prst="line">
              <a:avLst/>
            </a:prstGeom>
            <a:noFill/>
            <a:ln w="9525">
              <a:solidFill>
                <a:srgbClr val="FFCC99"/>
              </a:solidFill>
              <a:round/>
              <a:headEnd/>
              <a:tailEnd/>
            </a:ln>
          </p:spPr>
          <p:txBody>
            <a:bodyPr/>
            <a:lstStyle/>
            <a:p>
              <a:endParaRPr lang="en-US"/>
            </a:p>
          </p:txBody>
        </p:sp>
        <p:sp>
          <p:nvSpPr>
            <p:cNvPr id="122907" name="Line 25"/>
            <p:cNvSpPr>
              <a:spLocks noChangeShapeType="1"/>
            </p:cNvSpPr>
            <p:nvPr/>
          </p:nvSpPr>
          <p:spPr bwMode="auto">
            <a:xfrm>
              <a:off x="1292" y="2750"/>
              <a:ext cx="681" cy="182"/>
            </a:xfrm>
            <a:prstGeom prst="line">
              <a:avLst/>
            </a:prstGeom>
            <a:noFill/>
            <a:ln w="9525">
              <a:solidFill>
                <a:srgbClr val="FFCC99"/>
              </a:solidFill>
              <a:round/>
              <a:headEnd/>
              <a:tailEnd/>
            </a:ln>
          </p:spPr>
          <p:txBody>
            <a:bodyPr/>
            <a:lstStyle/>
            <a:p>
              <a:endParaRPr lang="en-US"/>
            </a:p>
          </p:txBody>
        </p:sp>
        <p:sp>
          <p:nvSpPr>
            <p:cNvPr id="122908"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22909"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22910"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2911"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2912"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2913"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2914"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2915"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2916"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2917"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2918"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2919"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2920"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2921"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2922"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2923"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2924"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2925"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22883"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2884" name="Text Box 45"/>
          <p:cNvSpPr txBox="1">
            <a:spLocks noChangeArrowheads="1"/>
          </p:cNvSpPr>
          <p:nvPr/>
        </p:nvSpPr>
        <p:spPr bwMode="auto">
          <a:xfrm>
            <a:off x="4695825" y="2127250"/>
            <a:ext cx="977900" cy="396875"/>
          </a:xfrm>
          <a:prstGeom prst="rect">
            <a:avLst/>
          </a:prstGeom>
          <a:noFill/>
          <a:ln w="9525">
            <a:noFill/>
            <a:miter lim="800000"/>
            <a:headEnd/>
            <a:tailEnd/>
          </a:ln>
        </p:spPr>
        <p:txBody>
          <a:bodyPr wrap="none">
            <a:spAutoFit/>
          </a:bodyPr>
          <a:lstStyle/>
          <a:p>
            <a:r>
              <a:rPr lang="en-US" sz="2000">
                <a:solidFill>
                  <a:srgbClr val="9900FF"/>
                </a:solidFill>
              </a:rPr>
              <a:t>O = {0}</a:t>
            </a:r>
          </a:p>
        </p:txBody>
      </p:sp>
      <p:sp>
        <p:nvSpPr>
          <p:cNvPr id="122885" name="Text Box 47"/>
          <p:cNvSpPr txBox="1">
            <a:spLocks noChangeArrowheads="1"/>
          </p:cNvSpPr>
          <p:nvPr/>
        </p:nvSpPr>
        <p:spPr bwMode="auto">
          <a:xfrm>
            <a:off x="5003800" y="2565400"/>
            <a:ext cx="3744913" cy="336550"/>
          </a:xfrm>
          <a:prstGeom prst="rect">
            <a:avLst/>
          </a:prstGeom>
          <a:noFill/>
          <a:ln w="9525">
            <a:noFill/>
            <a:miter lim="800000"/>
            <a:headEnd/>
            <a:tailEnd/>
          </a:ln>
        </p:spPr>
        <p:txBody>
          <a:bodyPr>
            <a:spAutoFit/>
          </a:bodyPr>
          <a:lstStyle/>
          <a:p>
            <a:r>
              <a:rPr lang="en-US" sz="1600">
                <a:solidFill>
                  <a:srgbClr val="9900FF"/>
                </a:solidFill>
              </a:rPr>
              <a:t>S = { 0, 1</a:t>
            </a:r>
            <a:r>
              <a:rPr lang="en-US" sz="1600">
                <a:solidFill>
                  <a:srgbClr val="9900FF"/>
                </a:solidFill>
                <a:sym typeface="Wingdings" pitchFamily="2" charset="2"/>
              </a:rPr>
              <a:t>}, </a:t>
            </a:r>
            <a:r>
              <a:rPr lang="en-US" sz="1600">
                <a:solidFill>
                  <a:srgbClr val="FF0000"/>
                </a:solidFill>
                <a:sym typeface="Wingdings" pitchFamily="2" charset="2"/>
              </a:rPr>
              <a:t>{0, 2}</a:t>
            </a:r>
            <a:r>
              <a:rPr lang="en-US" sz="1600">
                <a:solidFill>
                  <a:srgbClr val="9900FF"/>
                </a:solidFill>
                <a:sym typeface="Wingdings" pitchFamily="2" charset="2"/>
              </a:rPr>
              <a:t>, {0, 5}</a:t>
            </a:r>
            <a:endParaRPr lang="en-US" sz="1600">
              <a:solidFill>
                <a:srgbClr val="9900FF"/>
              </a:solidFill>
            </a:endParaRPr>
          </a:p>
        </p:txBody>
      </p:sp>
      <p:sp>
        <p:nvSpPr>
          <p:cNvPr id="2" name="Date Placeholder 1"/>
          <p:cNvSpPr>
            <a:spLocks noGrp="1"/>
          </p:cNvSpPr>
          <p:nvPr>
            <p:ph type="dt" sz="half" idx="10"/>
          </p:nvPr>
        </p:nvSpPr>
        <p:spPr/>
        <p:txBody>
          <a:bodyPr/>
          <a:lstStyle/>
          <a:p>
            <a:fld id="{AC4EB674-412A-1F42-BE71-AE94F5D2FB08}"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96</a:t>
            </a:fld>
            <a:endParaRPr lang="en-US" dirty="0"/>
          </a:p>
        </p:txBody>
      </p:sp>
    </p:spTree>
    <p:extLst>
      <p:ext uri="{BB962C8B-B14F-4D97-AF65-F5344CB8AC3E}">
        <p14:creationId xmlns:p14="http://schemas.microsoft.com/office/powerpoint/2010/main" val="3982717237"/>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3906" name="Group 3"/>
          <p:cNvGrpSpPr>
            <a:grpSpLocks/>
          </p:cNvGrpSpPr>
          <p:nvPr/>
        </p:nvGrpSpPr>
        <p:grpSpPr bwMode="auto">
          <a:xfrm>
            <a:off x="250825" y="1916113"/>
            <a:ext cx="4464050" cy="3816350"/>
            <a:chOff x="340" y="1253"/>
            <a:chExt cx="2812" cy="2404"/>
          </a:xfrm>
        </p:grpSpPr>
        <p:sp>
          <p:nvSpPr>
            <p:cNvPr id="123910" name="Oval 11"/>
            <p:cNvSpPr>
              <a:spLocks noChangeArrowheads="1"/>
            </p:cNvSpPr>
            <p:nvPr/>
          </p:nvSpPr>
          <p:spPr bwMode="auto">
            <a:xfrm>
              <a:off x="2835" y="3295"/>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6</a:t>
              </a:r>
            </a:p>
          </p:txBody>
        </p:sp>
        <p:sp>
          <p:nvSpPr>
            <p:cNvPr id="123911"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3912" name="Oval 5"/>
            <p:cNvSpPr>
              <a:spLocks noChangeArrowheads="1"/>
            </p:cNvSpPr>
            <p:nvPr/>
          </p:nvSpPr>
          <p:spPr bwMode="auto">
            <a:xfrm>
              <a:off x="1202" y="1253"/>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1</a:t>
              </a:r>
            </a:p>
          </p:txBody>
        </p:sp>
        <p:sp>
          <p:nvSpPr>
            <p:cNvPr id="123913" name="Oval 6"/>
            <p:cNvSpPr>
              <a:spLocks noChangeArrowheads="1"/>
            </p:cNvSpPr>
            <p:nvPr/>
          </p:nvSpPr>
          <p:spPr bwMode="auto">
            <a:xfrm>
              <a:off x="1610" y="1979"/>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3</a:t>
              </a:r>
            </a:p>
          </p:txBody>
        </p:sp>
        <p:sp>
          <p:nvSpPr>
            <p:cNvPr id="123914"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23915" name="Oval 8"/>
            <p:cNvSpPr>
              <a:spLocks noChangeArrowheads="1"/>
            </p:cNvSpPr>
            <p:nvPr/>
          </p:nvSpPr>
          <p:spPr bwMode="auto">
            <a:xfrm>
              <a:off x="793" y="3340"/>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5</a:t>
              </a:r>
            </a:p>
          </p:txBody>
        </p:sp>
        <p:sp>
          <p:nvSpPr>
            <p:cNvPr id="123916" name="Oval 9"/>
            <p:cNvSpPr>
              <a:spLocks noChangeArrowheads="1"/>
            </p:cNvSpPr>
            <p:nvPr/>
          </p:nvSpPr>
          <p:spPr bwMode="auto">
            <a:xfrm>
              <a:off x="1973" y="2841"/>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7</a:t>
              </a:r>
            </a:p>
          </p:txBody>
        </p:sp>
        <p:sp>
          <p:nvSpPr>
            <p:cNvPr id="123917" name="Oval 10"/>
            <p:cNvSpPr>
              <a:spLocks noChangeArrowheads="1"/>
            </p:cNvSpPr>
            <p:nvPr/>
          </p:nvSpPr>
          <p:spPr bwMode="auto">
            <a:xfrm>
              <a:off x="2517" y="1752"/>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4</a:t>
              </a:r>
            </a:p>
          </p:txBody>
        </p:sp>
        <p:sp>
          <p:nvSpPr>
            <p:cNvPr id="123918" name="Line 12"/>
            <p:cNvSpPr>
              <a:spLocks noChangeShapeType="1"/>
            </p:cNvSpPr>
            <p:nvPr/>
          </p:nvSpPr>
          <p:spPr bwMode="auto">
            <a:xfrm flipV="1">
              <a:off x="612" y="1480"/>
              <a:ext cx="590" cy="363"/>
            </a:xfrm>
            <a:prstGeom prst="line">
              <a:avLst/>
            </a:prstGeom>
            <a:noFill/>
            <a:ln w="12700" cmpd="sng">
              <a:solidFill>
                <a:srgbClr val="FF0000"/>
              </a:solidFill>
              <a:round/>
              <a:headEnd/>
              <a:tailEnd/>
            </a:ln>
          </p:spPr>
          <p:txBody>
            <a:bodyPr/>
            <a:lstStyle/>
            <a:p>
              <a:endParaRPr lang="en-US"/>
            </a:p>
          </p:txBody>
        </p:sp>
        <p:sp>
          <p:nvSpPr>
            <p:cNvPr id="123919" name="Line 13"/>
            <p:cNvSpPr>
              <a:spLocks noChangeShapeType="1"/>
            </p:cNvSpPr>
            <p:nvPr/>
          </p:nvSpPr>
          <p:spPr bwMode="auto">
            <a:xfrm flipH="1">
              <a:off x="1202" y="1571"/>
              <a:ext cx="136" cy="907"/>
            </a:xfrm>
            <a:prstGeom prst="line">
              <a:avLst/>
            </a:prstGeom>
            <a:noFill/>
            <a:ln w="9525">
              <a:solidFill>
                <a:srgbClr val="FF0000"/>
              </a:solidFill>
              <a:round/>
              <a:headEnd/>
              <a:tailEnd/>
            </a:ln>
          </p:spPr>
          <p:txBody>
            <a:bodyPr/>
            <a:lstStyle/>
            <a:p>
              <a:endParaRPr lang="en-US"/>
            </a:p>
          </p:txBody>
        </p:sp>
        <p:sp>
          <p:nvSpPr>
            <p:cNvPr id="123920"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3921"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23922" name="Line 16"/>
            <p:cNvSpPr>
              <a:spLocks noChangeShapeType="1"/>
            </p:cNvSpPr>
            <p:nvPr/>
          </p:nvSpPr>
          <p:spPr bwMode="auto">
            <a:xfrm>
              <a:off x="1474" y="1526"/>
              <a:ext cx="227" cy="453"/>
            </a:xfrm>
            <a:prstGeom prst="line">
              <a:avLst/>
            </a:prstGeom>
            <a:noFill/>
            <a:ln w="9525">
              <a:solidFill>
                <a:srgbClr val="FFCC99"/>
              </a:solidFill>
              <a:round/>
              <a:headEnd/>
              <a:tailEnd/>
            </a:ln>
          </p:spPr>
          <p:txBody>
            <a:bodyPr/>
            <a:lstStyle/>
            <a:p>
              <a:endParaRPr lang="en-US"/>
            </a:p>
          </p:txBody>
        </p:sp>
        <p:sp>
          <p:nvSpPr>
            <p:cNvPr id="123923" name="Line 17"/>
            <p:cNvSpPr>
              <a:spLocks noChangeShapeType="1"/>
            </p:cNvSpPr>
            <p:nvPr/>
          </p:nvSpPr>
          <p:spPr bwMode="auto">
            <a:xfrm flipV="1">
              <a:off x="1292" y="2251"/>
              <a:ext cx="363" cy="318"/>
            </a:xfrm>
            <a:prstGeom prst="line">
              <a:avLst/>
            </a:prstGeom>
            <a:noFill/>
            <a:ln w="9525">
              <a:solidFill>
                <a:srgbClr val="FF0000"/>
              </a:solidFill>
              <a:round/>
              <a:headEnd/>
              <a:tailEnd/>
            </a:ln>
          </p:spPr>
          <p:txBody>
            <a:bodyPr/>
            <a:lstStyle/>
            <a:p>
              <a:endParaRPr lang="en-US"/>
            </a:p>
          </p:txBody>
        </p:sp>
        <p:sp>
          <p:nvSpPr>
            <p:cNvPr id="123924"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23925"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23926" name="Line 20"/>
            <p:cNvSpPr>
              <a:spLocks noChangeShapeType="1"/>
            </p:cNvSpPr>
            <p:nvPr/>
          </p:nvSpPr>
          <p:spPr bwMode="auto">
            <a:xfrm>
              <a:off x="1837" y="2297"/>
              <a:ext cx="226" cy="544"/>
            </a:xfrm>
            <a:prstGeom prst="line">
              <a:avLst/>
            </a:prstGeom>
            <a:noFill/>
            <a:ln w="9525">
              <a:solidFill>
                <a:srgbClr val="FFCC99"/>
              </a:solidFill>
              <a:round/>
              <a:headEnd/>
              <a:tailEnd/>
            </a:ln>
          </p:spPr>
          <p:txBody>
            <a:bodyPr/>
            <a:lstStyle/>
            <a:p>
              <a:endParaRPr lang="en-US"/>
            </a:p>
          </p:txBody>
        </p:sp>
        <p:sp>
          <p:nvSpPr>
            <p:cNvPr id="123927" name="Line 21"/>
            <p:cNvSpPr>
              <a:spLocks noChangeShapeType="1"/>
            </p:cNvSpPr>
            <p:nvPr/>
          </p:nvSpPr>
          <p:spPr bwMode="auto">
            <a:xfrm flipV="1">
              <a:off x="2200" y="2025"/>
              <a:ext cx="408" cy="816"/>
            </a:xfrm>
            <a:prstGeom prst="line">
              <a:avLst/>
            </a:prstGeom>
            <a:noFill/>
            <a:ln w="9525">
              <a:solidFill>
                <a:srgbClr val="FFCC99"/>
              </a:solidFill>
              <a:round/>
              <a:headEnd/>
              <a:tailEnd/>
            </a:ln>
          </p:spPr>
          <p:txBody>
            <a:bodyPr/>
            <a:lstStyle/>
            <a:p>
              <a:endParaRPr lang="en-US"/>
            </a:p>
          </p:txBody>
        </p:sp>
        <p:sp>
          <p:nvSpPr>
            <p:cNvPr id="123928"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23929"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23930" name="Line 24"/>
            <p:cNvSpPr>
              <a:spLocks noChangeShapeType="1"/>
            </p:cNvSpPr>
            <p:nvPr/>
          </p:nvSpPr>
          <p:spPr bwMode="auto">
            <a:xfrm flipH="1">
              <a:off x="1020" y="2796"/>
              <a:ext cx="136" cy="589"/>
            </a:xfrm>
            <a:prstGeom prst="line">
              <a:avLst/>
            </a:prstGeom>
            <a:noFill/>
            <a:ln w="9525">
              <a:solidFill>
                <a:srgbClr val="FF0000"/>
              </a:solidFill>
              <a:round/>
              <a:headEnd/>
              <a:tailEnd/>
            </a:ln>
          </p:spPr>
          <p:txBody>
            <a:bodyPr/>
            <a:lstStyle/>
            <a:p>
              <a:endParaRPr lang="en-US"/>
            </a:p>
          </p:txBody>
        </p:sp>
        <p:sp>
          <p:nvSpPr>
            <p:cNvPr id="123931" name="Line 25"/>
            <p:cNvSpPr>
              <a:spLocks noChangeShapeType="1"/>
            </p:cNvSpPr>
            <p:nvPr/>
          </p:nvSpPr>
          <p:spPr bwMode="auto">
            <a:xfrm>
              <a:off x="1292" y="2750"/>
              <a:ext cx="681" cy="182"/>
            </a:xfrm>
            <a:prstGeom prst="line">
              <a:avLst/>
            </a:prstGeom>
            <a:noFill/>
            <a:ln w="9525">
              <a:solidFill>
                <a:srgbClr val="FF0000"/>
              </a:solidFill>
              <a:round/>
              <a:headEnd/>
              <a:tailEnd/>
            </a:ln>
          </p:spPr>
          <p:txBody>
            <a:bodyPr/>
            <a:lstStyle/>
            <a:p>
              <a:endParaRPr lang="en-US"/>
            </a:p>
          </p:txBody>
        </p:sp>
        <p:sp>
          <p:nvSpPr>
            <p:cNvPr id="123932"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23933"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23934"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dirty="0">
                  <a:solidFill>
                    <a:srgbClr val="800000"/>
                  </a:solidFill>
                </a:rPr>
                <a:t>2</a:t>
              </a:r>
            </a:p>
          </p:txBody>
        </p:sp>
        <p:sp>
          <p:nvSpPr>
            <p:cNvPr id="123935"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3936"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3937"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3938"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3939"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3940"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3941"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3942"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3943"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3944"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3945"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3946"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3947"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3948"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3949"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23907"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3908" name="Text Box 45"/>
          <p:cNvSpPr txBox="1">
            <a:spLocks noChangeArrowheads="1"/>
          </p:cNvSpPr>
          <p:nvPr/>
        </p:nvSpPr>
        <p:spPr bwMode="auto">
          <a:xfrm>
            <a:off x="4695825" y="2127250"/>
            <a:ext cx="1189038" cy="396875"/>
          </a:xfrm>
          <a:prstGeom prst="rect">
            <a:avLst/>
          </a:prstGeom>
          <a:noFill/>
          <a:ln w="9525">
            <a:noFill/>
            <a:miter lim="800000"/>
            <a:headEnd/>
            <a:tailEnd/>
          </a:ln>
        </p:spPr>
        <p:txBody>
          <a:bodyPr wrap="none">
            <a:spAutoFit/>
          </a:bodyPr>
          <a:lstStyle/>
          <a:p>
            <a:r>
              <a:rPr lang="en-US" sz="2000">
                <a:solidFill>
                  <a:srgbClr val="9900FF"/>
                </a:solidFill>
              </a:rPr>
              <a:t>O = {0,2}</a:t>
            </a:r>
          </a:p>
        </p:txBody>
      </p:sp>
      <p:sp>
        <p:nvSpPr>
          <p:cNvPr id="123909" name="Text Box 47"/>
          <p:cNvSpPr txBox="1">
            <a:spLocks noChangeArrowheads="1"/>
          </p:cNvSpPr>
          <p:nvPr/>
        </p:nvSpPr>
        <p:spPr bwMode="auto">
          <a:xfrm>
            <a:off x="4859338" y="2587625"/>
            <a:ext cx="3744912" cy="581025"/>
          </a:xfrm>
          <a:prstGeom prst="rect">
            <a:avLst/>
          </a:prstGeom>
          <a:noFill/>
          <a:ln w="9525">
            <a:noFill/>
            <a:miter lim="800000"/>
            <a:headEnd/>
            <a:tailEnd/>
          </a:ln>
        </p:spPr>
        <p:txBody>
          <a:bodyPr>
            <a:spAutoFit/>
          </a:bodyPr>
          <a:lstStyle/>
          <a:p>
            <a:r>
              <a:rPr lang="en-US" sz="1600" dirty="0">
                <a:solidFill>
                  <a:srgbClr val="9900FF"/>
                </a:solidFill>
              </a:rPr>
              <a:t>S = </a:t>
            </a:r>
            <a:r>
              <a:rPr lang="en-US" sz="1600" dirty="0">
                <a:solidFill>
                  <a:srgbClr val="731CB5"/>
                </a:solidFill>
              </a:rPr>
              <a:t>{ 0, 1</a:t>
            </a:r>
            <a:r>
              <a:rPr lang="en-US" sz="1600" dirty="0">
                <a:solidFill>
                  <a:srgbClr val="731CB5"/>
                </a:solidFill>
                <a:sym typeface="Wingdings" pitchFamily="2" charset="2"/>
              </a:rPr>
              <a:t>}</a:t>
            </a:r>
            <a:r>
              <a:rPr lang="en-US" sz="1600" dirty="0">
                <a:solidFill>
                  <a:srgbClr val="9900FF"/>
                </a:solidFill>
                <a:sym typeface="Wingdings" pitchFamily="2" charset="2"/>
              </a:rPr>
              <a:t>, {0, 5}, {2, 1}, {2, 5}, {2, 3}, {2, 7}</a:t>
            </a:r>
            <a:endParaRPr lang="en-US" sz="1600" dirty="0">
              <a:solidFill>
                <a:srgbClr val="9900FF"/>
              </a:solidFill>
            </a:endParaRPr>
          </a:p>
        </p:txBody>
      </p:sp>
      <p:sp>
        <p:nvSpPr>
          <p:cNvPr id="2" name="Date Placeholder 1"/>
          <p:cNvSpPr>
            <a:spLocks noGrp="1"/>
          </p:cNvSpPr>
          <p:nvPr>
            <p:ph type="dt" sz="half" idx="10"/>
          </p:nvPr>
        </p:nvSpPr>
        <p:spPr/>
        <p:txBody>
          <a:bodyPr/>
          <a:lstStyle/>
          <a:p>
            <a:fld id="{28C1026F-1044-0A49-BE73-FEB5378D6326}"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97</a:t>
            </a:fld>
            <a:endParaRPr lang="en-US" dirty="0"/>
          </a:p>
        </p:txBody>
      </p:sp>
    </p:spTree>
    <p:extLst>
      <p:ext uri="{BB962C8B-B14F-4D97-AF65-F5344CB8AC3E}">
        <p14:creationId xmlns:p14="http://schemas.microsoft.com/office/powerpoint/2010/main" val="819848711"/>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3906" name="Group 3"/>
          <p:cNvGrpSpPr>
            <a:grpSpLocks/>
          </p:cNvGrpSpPr>
          <p:nvPr/>
        </p:nvGrpSpPr>
        <p:grpSpPr bwMode="auto">
          <a:xfrm>
            <a:off x="250825" y="1916113"/>
            <a:ext cx="4464050" cy="3816350"/>
            <a:chOff x="340" y="1253"/>
            <a:chExt cx="2812" cy="2404"/>
          </a:xfrm>
        </p:grpSpPr>
        <p:sp>
          <p:nvSpPr>
            <p:cNvPr id="123910" name="Oval 11"/>
            <p:cNvSpPr>
              <a:spLocks noChangeArrowheads="1"/>
            </p:cNvSpPr>
            <p:nvPr/>
          </p:nvSpPr>
          <p:spPr bwMode="auto">
            <a:xfrm>
              <a:off x="2835" y="3295"/>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6</a:t>
              </a:r>
            </a:p>
          </p:txBody>
        </p:sp>
        <p:sp>
          <p:nvSpPr>
            <p:cNvPr id="123911"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3912" name="Oval 5"/>
            <p:cNvSpPr>
              <a:spLocks noChangeArrowheads="1"/>
            </p:cNvSpPr>
            <p:nvPr/>
          </p:nvSpPr>
          <p:spPr bwMode="auto">
            <a:xfrm>
              <a:off x="1202" y="1253"/>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1</a:t>
              </a:r>
            </a:p>
          </p:txBody>
        </p:sp>
        <p:sp>
          <p:nvSpPr>
            <p:cNvPr id="123913" name="Oval 6"/>
            <p:cNvSpPr>
              <a:spLocks noChangeArrowheads="1"/>
            </p:cNvSpPr>
            <p:nvPr/>
          </p:nvSpPr>
          <p:spPr bwMode="auto">
            <a:xfrm>
              <a:off x="1610" y="1979"/>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3</a:t>
              </a:r>
            </a:p>
          </p:txBody>
        </p:sp>
        <p:sp>
          <p:nvSpPr>
            <p:cNvPr id="123914"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23915" name="Oval 8"/>
            <p:cNvSpPr>
              <a:spLocks noChangeArrowheads="1"/>
            </p:cNvSpPr>
            <p:nvPr/>
          </p:nvSpPr>
          <p:spPr bwMode="auto">
            <a:xfrm>
              <a:off x="793" y="3340"/>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5</a:t>
              </a:r>
            </a:p>
          </p:txBody>
        </p:sp>
        <p:sp>
          <p:nvSpPr>
            <p:cNvPr id="123916" name="Oval 9"/>
            <p:cNvSpPr>
              <a:spLocks noChangeArrowheads="1"/>
            </p:cNvSpPr>
            <p:nvPr/>
          </p:nvSpPr>
          <p:spPr bwMode="auto">
            <a:xfrm>
              <a:off x="1973" y="2841"/>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7</a:t>
              </a:r>
            </a:p>
          </p:txBody>
        </p:sp>
        <p:sp>
          <p:nvSpPr>
            <p:cNvPr id="123917" name="Oval 10"/>
            <p:cNvSpPr>
              <a:spLocks noChangeArrowheads="1"/>
            </p:cNvSpPr>
            <p:nvPr/>
          </p:nvSpPr>
          <p:spPr bwMode="auto">
            <a:xfrm>
              <a:off x="2517" y="1752"/>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4</a:t>
              </a:r>
            </a:p>
          </p:txBody>
        </p:sp>
        <p:sp>
          <p:nvSpPr>
            <p:cNvPr id="123918" name="Line 12"/>
            <p:cNvSpPr>
              <a:spLocks noChangeShapeType="1"/>
            </p:cNvSpPr>
            <p:nvPr/>
          </p:nvSpPr>
          <p:spPr bwMode="auto">
            <a:xfrm flipV="1">
              <a:off x="612" y="1480"/>
              <a:ext cx="590" cy="363"/>
            </a:xfrm>
            <a:prstGeom prst="line">
              <a:avLst/>
            </a:prstGeom>
            <a:noFill/>
            <a:ln w="38100">
              <a:solidFill>
                <a:srgbClr val="FF0000"/>
              </a:solidFill>
              <a:round/>
              <a:headEnd/>
              <a:tailEnd/>
            </a:ln>
          </p:spPr>
          <p:txBody>
            <a:bodyPr/>
            <a:lstStyle/>
            <a:p>
              <a:endParaRPr lang="en-US"/>
            </a:p>
          </p:txBody>
        </p:sp>
        <p:sp>
          <p:nvSpPr>
            <p:cNvPr id="123919" name="Line 13"/>
            <p:cNvSpPr>
              <a:spLocks noChangeShapeType="1"/>
            </p:cNvSpPr>
            <p:nvPr/>
          </p:nvSpPr>
          <p:spPr bwMode="auto">
            <a:xfrm flipH="1">
              <a:off x="1202" y="1571"/>
              <a:ext cx="136" cy="907"/>
            </a:xfrm>
            <a:prstGeom prst="line">
              <a:avLst/>
            </a:prstGeom>
            <a:noFill/>
            <a:ln w="9525">
              <a:solidFill>
                <a:srgbClr val="FF0000"/>
              </a:solidFill>
              <a:round/>
              <a:headEnd/>
              <a:tailEnd/>
            </a:ln>
          </p:spPr>
          <p:txBody>
            <a:bodyPr/>
            <a:lstStyle/>
            <a:p>
              <a:endParaRPr lang="en-US"/>
            </a:p>
          </p:txBody>
        </p:sp>
        <p:sp>
          <p:nvSpPr>
            <p:cNvPr id="123920"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3921"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23922" name="Line 16"/>
            <p:cNvSpPr>
              <a:spLocks noChangeShapeType="1"/>
            </p:cNvSpPr>
            <p:nvPr/>
          </p:nvSpPr>
          <p:spPr bwMode="auto">
            <a:xfrm>
              <a:off x="1474" y="1526"/>
              <a:ext cx="227" cy="453"/>
            </a:xfrm>
            <a:prstGeom prst="line">
              <a:avLst/>
            </a:prstGeom>
            <a:noFill/>
            <a:ln w="9525">
              <a:solidFill>
                <a:srgbClr val="FFCC99"/>
              </a:solidFill>
              <a:round/>
              <a:headEnd/>
              <a:tailEnd/>
            </a:ln>
          </p:spPr>
          <p:txBody>
            <a:bodyPr/>
            <a:lstStyle/>
            <a:p>
              <a:endParaRPr lang="en-US"/>
            </a:p>
          </p:txBody>
        </p:sp>
        <p:sp>
          <p:nvSpPr>
            <p:cNvPr id="123923" name="Line 17"/>
            <p:cNvSpPr>
              <a:spLocks noChangeShapeType="1"/>
            </p:cNvSpPr>
            <p:nvPr/>
          </p:nvSpPr>
          <p:spPr bwMode="auto">
            <a:xfrm flipV="1">
              <a:off x="1292" y="2251"/>
              <a:ext cx="363" cy="318"/>
            </a:xfrm>
            <a:prstGeom prst="line">
              <a:avLst/>
            </a:prstGeom>
            <a:noFill/>
            <a:ln w="9525">
              <a:solidFill>
                <a:srgbClr val="FF0000"/>
              </a:solidFill>
              <a:round/>
              <a:headEnd/>
              <a:tailEnd/>
            </a:ln>
          </p:spPr>
          <p:txBody>
            <a:bodyPr/>
            <a:lstStyle/>
            <a:p>
              <a:endParaRPr lang="en-US"/>
            </a:p>
          </p:txBody>
        </p:sp>
        <p:sp>
          <p:nvSpPr>
            <p:cNvPr id="123924" name="Line 18"/>
            <p:cNvSpPr>
              <a:spLocks noChangeShapeType="1"/>
            </p:cNvSpPr>
            <p:nvPr/>
          </p:nvSpPr>
          <p:spPr bwMode="auto">
            <a:xfrm>
              <a:off x="1519" y="1390"/>
              <a:ext cx="1043" cy="408"/>
            </a:xfrm>
            <a:prstGeom prst="line">
              <a:avLst/>
            </a:prstGeom>
            <a:noFill/>
            <a:ln w="9525">
              <a:solidFill>
                <a:srgbClr val="FFCC99"/>
              </a:solidFill>
              <a:round/>
              <a:headEnd/>
              <a:tailEnd/>
            </a:ln>
          </p:spPr>
          <p:txBody>
            <a:bodyPr/>
            <a:lstStyle/>
            <a:p>
              <a:endParaRPr lang="en-US"/>
            </a:p>
          </p:txBody>
        </p:sp>
        <p:sp>
          <p:nvSpPr>
            <p:cNvPr id="123925"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23926" name="Line 20"/>
            <p:cNvSpPr>
              <a:spLocks noChangeShapeType="1"/>
            </p:cNvSpPr>
            <p:nvPr/>
          </p:nvSpPr>
          <p:spPr bwMode="auto">
            <a:xfrm>
              <a:off x="1837" y="2297"/>
              <a:ext cx="226" cy="544"/>
            </a:xfrm>
            <a:prstGeom prst="line">
              <a:avLst/>
            </a:prstGeom>
            <a:noFill/>
            <a:ln w="9525">
              <a:solidFill>
                <a:srgbClr val="FFCC99"/>
              </a:solidFill>
              <a:round/>
              <a:headEnd/>
              <a:tailEnd/>
            </a:ln>
          </p:spPr>
          <p:txBody>
            <a:bodyPr/>
            <a:lstStyle/>
            <a:p>
              <a:endParaRPr lang="en-US"/>
            </a:p>
          </p:txBody>
        </p:sp>
        <p:sp>
          <p:nvSpPr>
            <p:cNvPr id="123927" name="Line 21"/>
            <p:cNvSpPr>
              <a:spLocks noChangeShapeType="1"/>
            </p:cNvSpPr>
            <p:nvPr/>
          </p:nvSpPr>
          <p:spPr bwMode="auto">
            <a:xfrm flipV="1">
              <a:off x="2200" y="2025"/>
              <a:ext cx="408" cy="816"/>
            </a:xfrm>
            <a:prstGeom prst="line">
              <a:avLst/>
            </a:prstGeom>
            <a:noFill/>
            <a:ln w="9525">
              <a:solidFill>
                <a:srgbClr val="FFCC99"/>
              </a:solidFill>
              <a:round/>
              <a:headEnd/>
              <a:tailEnd/>
            </a:ln>
          </p:spPr>
          <p:txBody>
            <a:bodyPr/>
            <a:lstStyle/>
            <a:p>
              <a:endParaRPr lang="en-US"/>
            </a:p>
          </p:txBody>
        </p:sp>
        <p:sp>
          <p:nvSpPr>
            <p:cNvPr id="123928"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23929"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23930" name="Line 24"/>
            <p:cNvSpPr>
              <a:spLocks noChangeShapeType="1"/>
            </p:cNvSpPr>
            <p:nvPr/>
          </p:nvSpPr>
          <p:spPr bwMode="auto">
            <a:xfrm flipH="1">
              <a:off x="1020" y="2796"/>
              <a:ext cx="136" cy="589"/>
            </a:xfrm>
            <a:prstGeom prst="line">
              <a:avLst/>
            </a:prstGeom>
            <a:noFill/>
            <a:ln w="9525">
              <a:solidFill>
                <a:srgbClr val="FF0000"/>
              </a:solidFill>
              <a:round/>
              <a:headEnd/>
              <a:tailEnd/>
            </a:ln>
          </p:spPr>
          <p:txBody>
            <a:bodyPr/>
            <a:lstStyle/>
            <a:p>
              <a:endParaRPr lang="en-US"/>
            </a:p>
          </p:txBody>
        </p:sp>
        <p:sp>
          <p:nvSpPr>
            <p:cNvPr id="123931" name="Line 25"/>
            <p:cNvSpPr>
              <a:spLocks noChangeShapeType="1"/>
            </p:cNvSpPr>
            <p:nvPr/>
          </p:nvSpPr>
          <p:spPr bwMode="auto">
            <a:xfrm>
              <a:off x="1292" y="2750"/>
              <a:ext cx="681" cy="182"/>
            </a:xfrm>
            <a:prstGeom prst="line">
              <a:avLst/>
            </a:prstGeom>
            <a:noFill/>
            <a:ln w="9525">
              <a:solidFill>
                <a:srgbClr val="FF0000"/>
              </a:solidFill>
              <a:round/>
              <a:headEnd/>
              <a:tailEnd/>
            </a:ln>
          </p:spPr>
          <p:txBody>
            <a:bodyPr/>
            <a:lstStyle/>
            <a:p>
              <a:endParaRPr lang="en-US"/>
            </a:p>
          </p:txBody>
        </p:sp>
        <p:sp>
          <p:nvSpPr>
            <p:cNvPr id="123932"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23933"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23934"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23935"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3936"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3937"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3938"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3939"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3940"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3941"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3942"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3943"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3944"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3945"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3946"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3947"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3948"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3949"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23907"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3908" name="Text Box 45"/>
          <p:cNvSpPr txBox="1">
            <a:spLocks noChangeArrowheads="1"/>
          </p:cNvSpPr>
          <p:nvPr/>
        </p:nvSpPr>
        <p:spPr bwMode="auto">
          <a:xfrm>
            <a:off x="4695825" y="2127250"/>
            <a:ext cx="1189038" cy="396875"/>
          </a:xfrm>
          <a:prstGeom prst="rect">
            <a:avLst/>
          </a:prstGeom>
          <a:noFill/>
          <a:ln w="9525">
            <a:noFill/>
            <a:miter lim="800000"/>
            <a:headEnd/>
            <a:tailEnd/>
          </a:ln>
        </p:spPr>
        <p:txBody>
          <a:bodyPr wrap="none">
            <a:spAutoFit/>
          </a:bodyPr>
          <a:lstStyle/>
          <a:p>
            <a:r>
              <a:rPr lang="en-US" sz="2000">
                <a:solidFill>
                  <a:srgbClr val="9900FF"/>
                </a:solidFill>
              </a:rPr>
              <a:t>O = {0,2}</a:t>
            </a:r>
          </a:p>
        </p:txBody>
      </p:sp>
      <p:sp>
        <p:nvSpPr>
          <p:cNvPr id="123909" name="Text Box 47"/>
          <p:cNvSpPr txBox="1">
            <a:spLocks noChangeArrowheads="1"/>
          </p:cNvSpPr>
          <p:nvPr/>
        </p:nvSpPr>
        <p:spPr bwMode="auto">
          <a:xfrm>
            <a:off x="4859338" y="2587625"/>
            <a:ext cx="3744912" cy="581025"/>
          </a:xfrm>
          <a:prstGeom prst="rect">
            <a:avLst/>
          </a:prstGeom>
          <a:noFill/>
          <a:ln w="9525">
            <a:noFill/>
            <a:miter lim="800000"/>
            <a:headEnd/>
            <a:tailEnd/>
          </a:ln>
        </p:spPr>
        <p:txBody>
          <a:bodyPr>
            <a:spAutoFit/>
          </a:bodyPr>
          <a:lstStyle/>
          <a:p>
            <a:r>
              <a:rPr lang="en-US" sz="1600">
                <a:solidFill>
                  <a:srgbClr val="9900FF"/>
                </a:solidFill>
              </a:rPr>
              <a:t>S = </a:t>
            </a:r>
            <a:r>
              <a:rPr lang="en-US" sz="1600">
                <a:solidFill>
                  <a:srgbClr val="FF0000"/>
                </a:solidFill>
              </a:rPr>
              <a:t>{ 0, 1</a:t>
            </a:r>
            <a:r>
              <a:rPr lang="en-US" sz="1600">
                <a:solidFill>
                  <a:srgbClr val="FF0000"/>
                </a:solidFill>
                <a:sym typeface="Wingdings" pitchFamily="2" charset="2"/>
              </a:rPr>
              <a:t>}</a:t>
            </a:r>
            <a:r>
              <a:rPr lang="en-US" sz="1600">
                <a:solidFill>
                  <a:srgbClr val="9900FF"/>
                </a:solidFill>
                <a:sym typeface="Wingdings" pitchFamily="2" charset="2"/>
              </a:rPr>
              <a:t>, {0, 5}, {2, 1}, {2, 5}, {2, 3}, {2, 7}</a:t>
            </a:r>
            <a:endParaRPr lang="en-US" sz="1600">
              <a:solidFill>
                <a:srgbClr val="9900FF"/>
              </a:solidFill>
            </a:endParaRPr>
          </a:p>
        </p:txBody>
      </p:sp>
      <p:sp>
        <p:nvSpPr>
          <p:cNvPr id="2" name="Date Placeholder 1"/>
          <p:cNvSpPr>
            <a:spLocks noGrp="1"/>
          </p:cNvSpPr>
          <p:nvPr>
            <p:ph type="dt" sz="half" idx="10"/>
          </p:nvPr>
        </p:nvSpPr>
        <p:spPr/>
        <p:txBody>
          <a:bodyPr/>
          <a:lstStyle/>
          <a:p>
            <a:fld id="{28C1026F-1044-0A49-BE73-FEB5378D6326}"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98</a:t>
            </a:fld>
            <a:endParaRPr lang="en-US" dirty="0"/>
          </a:p>
        </p:txBody>
      </p:sp>
    </p:spTree>
    <p:extLst>
      <p:ext uri="{BB962C8B-B14F-4D97-AF65-F5344CB8AC3E}">
        <p14:creationId xmlns:p14="http://schemas.microsoft.com/office/powerpoint/2010/main" val="3245493195"/>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p:cNvSpPr>
          <p:nvPr>
            <p:ph type="title"/>
          </p:nvPr>
        </p:nvSpPr>
        <p:spPr bwMode="auto"/>
        <p:txBody>
          <a:bodyPr wrap="square" lIns="91440" tIns="45720" rIns="91440" bIns="45720" numCol="1" anchorCtr="0" compatLnSpc="1">
            <a:prstTxWarp prst="textNoShape">
              <a:avLst/>
            </a:prstTxWarp>
          </a:bodyPr>
          <a:lstStyle/>
          <a:p>
            <a:r>
              <a:rPr smtClean="0">
                <a:effectLst/>
              </a:rPr>
              <a:t>Minimum Spanning Tree</a:t>
            </a:r>
          </a:p>
        </p:txBody>
      </p:sp>
      <p:grpSp>
        <p:nvGrpSpPr>
          <p:cNvPr id="124930" name="Group 3"/>
          <p:cNvGrpSpPr>
            <a:grpSpLocks/>
          </p:cNvGrpSpPr>
          <p:nvPr/>
        </p:nvGrpSpPr>
        <p:grpSpPr bwMode="auto">
          <a:xfrm>
            <a:off x="250825" y="1916113"/>
            <a:ext cx="4464050" cy="3816350"/>
            <a:chOff x="340" y="1253"/>
            <a:chExt cx="2812" cy="2404"/>
          </a:xfrm>
        </p:grpSpPr>
        <p:sp>
          <p:nvSpPr>
            <p:cNvPr id="124934" name="Oval 11"/>
            <p:cNvSpPr>
              <a:spLocks noChangeArrowheads="1"/>
            </p:cNvSpPr>
            <p:nvPr/>
          </p:nvSpPr>
          <p:spPr bwMode="auto">
            <a:xfrm>
              <a:off x="2835" y="3295"/>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6</a:t>
              </a:r>
            </a:p>
          </p:txBody>
        </p:sp>
        <p:sp>
          <p:nvSpPr>
            <p:cNvPr id="124935" name="Oval 4"/>
            <p:cNvSpPr>
              <a:spLocks noChangeArrowheads="1"/>
            </p:cNvSpPr>
            <p:nvPr/>
          </p:nvSpPr>
          <p:spPr bwMode="auto">
            <a:xfrm>
              <a:off x="340" y="179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0</a:t>
              </a:r>
            </a:p>
          </p:txBody>
        </p:sp>
        <p:sp>
          <p:nvSpPr>
            <p:cNvPr id="124936" name="Oval 5"/>
            <p:cNvSpPr>
              <a:spLocks noChangeArrowheads="1"/>
            </p:cNvSpPr>
            <p:nvPr/>
          </p:nvSpPr>
          <p:spPr bwMode="auto">
            <a:xfrm>
              <a:off x="1202" y="1253"/>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1</a:t>
              </a:r>
            </a:p>
          </p:txBody>
        </p:sp>
        <p:sp>
          <p:nvSpPr>
            <p:cNvPr id="124937" name="Oval 6"/>
            <p:cNvSpPr>
              <a:spLocks noChangeArrowheads="1"/>
            </p:cNvSpPr>
            <p:nvPr/>
          </p:nvSpPr>
          <p:spPr bwMode="auto">
            <a:xfrm>
              <a:off x="1610" y="1979"/>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3</a:t>
              </a:r>
            </a:p>
          </p:txBody>
        </p:sp>
        <p:sp>
          <p:nvSpPr>
            <p:cNvPr id="124938" name="Oval 7"/>
            <p:cNvSpPr>
              <a:spLocks noChangeArrowheads="1"/>
            </p:cNvSpPr>
            <p:nvPr/>
          </p:nvSpPr>
          <p:spPr bwMode="auto">
            <a:xfrm>
              <a:off x="1020" y="2478"/>
              <a:ext cx="317" cy="317"/>
            </a:xfrm>
            <a:prstGeom prst="ellipse">
              <a:avLst/>
            </a:prstGeom>
            <a:solidFill>
              <a:srgbClr val="FF0000"/>
            </a:solidFill>
            <a:ln w="9525">
              <a:solidFill>
                <a:schemeClr val="tx1"/>
              </a:solidFill>
              <a:round/>
              <a:headEnd/>
              <a:tailEnd/>
            </a:ln>
          </p:spPr>
          <p:txBody>
            <a:bodyPr wrap="none" anchor="ctr"/>
            <a:lstStyle/>
            <a:p>
              <a:pPr algn="ctr"/>
              <a:r>
                <a:rPr lang="en-US">
                  <a:solidFill>
                    <a:srgbClr val="800000"/>
                  </a:solidFill>
                </a:rPr>
                <a:t>2</a:t>
              </a:r>
            </a:p>
          </p:txBody>
        </p:sp>
        <p:sp>
          <p:nvSpPr>
            <p:cNvPr id="124939" name="Oval 8"/>
            <p:cNvSpPr>
              <a:spLocks noChangeArrowheads="1"/>
            </p:cNvSpPr>
            <p:nvPr/>
          </p:nvSpPr>
          <p:spPr bwMode="auto">
            <a:xfrm>
              <a:off x="793" y="3340"/>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5</a:t>
              </a:r>
            </a:p>
          </p:txBody>
        </p:sp>
        <p:sp>
          <p:nvSpPr>
            <p:cNvPr id="124940" name="Oval 9"/>
            <p:cNvSpPr>
              <a:spLocks noChangeArrowheads="1"/>
            </p:cNvSpPr>
            <p:nvPr/>
          </p:nvSpPr>
          <p:spPr bwMode="auto">
            <a:xfrm>
              <a:off x="1973" y="2841"/>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7</a:t>
              </a:r>
            </a:p>
          </p:txBody>
        </p:sp>
        <p:sp>
          <p:nvSpPr>
            <p:cNvPr id="124941" name="Oval 10"/>
            <p:cNvSpPr>
              <a:spLocks noChangeArrowheads="1"/>
            </p:cNvSpPr>
            <p:nvPr/>
          </p:nvSpPr>
          <p:spPr bwMode="auto">
            <a:xfrm>
              <a:off x="2517" y="1752"/>
              <a:ext cx="317" cy="317"/>
            </a:xfrm>
            <a:prstGeom prst="ellipse">
              <a:avLst/>
            </a:prstGeom>
            <a:solidFill>
              <a:srgbClr val="FFCC99"/>
            </a:solidFill>
            <a:ln w="9525">
              <a:solidFill>
                <a:schemeClr val="tx1"/>
              </a:solidFill>
              <a:round/>
              <a:headEnd/>
              <a:tailEnd/>
            </a:ln>
          </p:spPr>
          <p:txBody>
            <a:bodyPr wrap="none" anchor="ctr"/>
            <a:lstStyle/>
            <a:p>
              <a:pPr algn="ctr"/>
              <a:r>
                <a:rPr lang="en-US">
                  <a:solidFill>
                    <a:srgbClr val="800000"/>
                  </a:solidFill>
                </a:rPr>
                <a:t>4</a:t>
              </a:r>
            </a:p>
          </p:txBody>
        </p:sp>
        <p:sp>
          <p:nvSpPr>
            <p:cNvPr id="124942" name="Line 12"/>
            <p:cNvSpPr>
              <a:spLocks noChangeShapeType="1"/>
            </p:cNvSpPr>
            <p:nvPr/>
          </p:nvSpPr>
          <p:spPr bwMode="auto">
            <a:xfrm flipV="1">
              <a:off x="612" y="1480"/>
              <a:ext cx="590" cy="363"/>
            </a:xfrm>
            <a:prstGeom prst="line">
              <a:avLst/>
            </a:prstGeom>
            <a:noFill/>
            <a:ln w="38100">
              <a:solidFill>
                <a:srgbClr val="FF0000"/>
              </a:solidFill>
              <a:round/>
              <a:headEnd/>
              <a:tailEnd/>
            </a:ln>
          </p:spPr>
          <p:txBody>
            <a:bodyPr/>
            <a:lstStyle/>
            <a:p>
              <a:endParaRPr lang="en-US"/>
            </a:p>
          </p:txBody>
        </p:sp>
        <p:sp>
          <p:nvSpPr>
            <p:cNvPr id="124943" name="Line 13"/>
            <p:cNvSpPr>
              <a:spLocks noChangeShapeType="1"/>
            </p:cNvSpPr>
            <p:nvPr/>
          </p:nvSpPr>
          <p:spPr bwMode="auto">
            <a:xfrm flipH="1">
              <a:off x="1202" y="1571"/>
              <a:ext cx="136" cy="907"/>
            </a:xfrm>
            <a:prstGeom prst="line">
              <a:avLst/>
            </a:prstGeom>
            <a:noFill/>
            <a:ln w="9525">
              <a:solidFill>
                <a:srgbClr val="FFCCCC"/>
              </a:solidFill>
              <a:round/>
              <a:headEnd/>
              <a:tailEnd/>
            </a:ln>
          </p:spPr>
          <p:txBody>
            <a:bodyPr/>
            <a:lstStyle/>
            <a:p>
              <a:endParaRPr lang="en-US"/>
            </a:p>
          </p:txBody>
        </p:sp>
        <p:sp>
          <p:nvSpPr>
            <p:cNvPr id="124944" name="Line 14"/>
            <p:cNvSpPr>
              <a:spLocks noChangeShapeType="1"/>
            </p:cNvSpPr>
            <p:nvPr/>
          </p:nvSpPr>
          <p:spPr bwMode="auto">
            <a:xfrm>
              <a:off x="521" y="2115"/>
              <a:ext cx="363" cy="1225"/>
            </a:xfrm>
            <a:prstGeom prst="line">
              <a:avLst/>
            </a:prstGeom>
            <a:noFill/>
            <a:ln w="9525">
              <a:solidFill>
                <a:srgbClr val="FF0000"/>
              </a:solidFill>
              <a:round/>
              <a:headEnd/>
              <a:tailEnd/>
            </a:ln>
          </p:spPr>
          <p:txBody>
            <a:bodyPr/>
            <a:lstStyle/>
            <a:p>
              <a:endParaRPr lang="en-US"/>
            </a:p>
          </p:txBody>
        </p:sp>
        <p:sp>
          <p:nvSpPr>
            <p:cNvPr id="124945" name="Line 15"/>
            <p:cNvSpPr>
              <a:spLocks noChangeShapeType="1"/>
            </p:cNvSpPr>
            <p:nvPr/>
          </p:nvSpPr>
          <p:spPr bwMode="auto">
            <a:xfrm>
              <a:off x="612" y="2070"/>
              <a:ext cx="454" cy="454"/>
            </a:xfrm>
            <a:prstGeom prst="line">
              <a:avLst/>
            </a:prstGeom>
            <a:noFill/>
            <a:ln w="38100">
              <a:solidFill>
                <a:srgbClr val="FF0000"/>
              </a:solidFill>
              <a:round/>
              <a:headEnd/>
              <a:tailEnd/>
            </a:ln>
          </p:spPr>
          <p:txBody>
            <a:bodyPr/>
            <a:lstStyle/>
            <a:p>
              <a:endParaRPr lang="en-US"/>
            </a:p>
          </p:txBody>
        </p:sp>
        <p:sp>
          <p:nvSpPr>
            <p:cNvPr id="124946" name="Line 16"/>
            <p:cNvSpPr>
              <a:spLocks noChangeShapeType="1"/>
            </p:cNvSpPr>
            <p:nvPr/>
          </p:nvSpPr>
          <p:spPr bwMode="auto">
            <a:xfrm>
              <a:off x="1474" y="1526"/>
              <a:ext cx="227" cy="453"/>
            </a:xfrm>
            <a:prstGeom prst="line">
              <a:avLst/>
            </a:prstGeom>
            <a:noFill/>
            <a:ln w="12700" cmpd="sng">
              <a:solidFill>
                <a:srgbClr val="FF0000"/>
              </a:solidFill>
              <a:round/>
              <a:headEnd/>
              <a:tailEnd/>
            </a:ln>
          </p:spPr>
          <p:txBody>
            <a:bodyPr/>
            <a:lstStyle/>
            <a:p>
              <a:endParaRPr lang="en-US"/>
            </a:p>
          </p:txBody>
        </p:sp>
        <p:sp>
          <p:nvSpPr>
            <p:cNvPr id="124947" name="Line 17"/>
            <p:cNvSpPr>
              <a:spLocks noChangeShapeType="1"/>
            </p:cNvSpPr>
            <p:nvPr/>
          </p:nvSpPr>
          <p:spPr bwMode="auto">
            <a:xfrm flipV="1">
              <a:off x="1292" y="2251"/>
              <a:ext cx="363" cy="318"/>
            </a:xfrm>
            <a:prstGeom prst="line">
              <a:avLst/>
            </a:prstGeom>
            <a:noFill/>
            <a:ln w="9525">
              <a:solidFill>
                <a:srgbClr val="FF0000"/>
              </a:solidFill>
              <a:round/>
              <a:headEnd/>
              <a:tailEnd/>
            </a:ln>
          </p:spPr>
          <p:txBody>
            <a:bodyPr/>
            <a:lstStyle/>
            <a:p>
              <a:endParaRPr lang="en-US"/>
            </a:p>
          </p:txBody>
        </p:sp>
        <p:sp>
          <p:nvSpPr>
            <p:cNvPr id="124948" name="Line 18"/>
            <p:cNvSpPr>
              <a:spLocks noChangeShapeType="1"/>
            </p:cNvSpPr>
            <p:nvPr/>
          </p:nvSpPr>
          <p:spPr bwMode="auto">
            <a:xfrm>
              <a:off x="1519" y="1390"/>
              <a:ext cx="1043" cy="408"/>
            </a:xfrm>
            <a:prstGeom prst="line">
              <a:avLst/>
            </a:prstGeom>
            <a:noFill/>
            <a:ln w="9525">
              <a:solidFill>
                <a:srgbClr val="FF0000"/>
              </a:solidFill>
              <a:round/>
              <a:headEnd/>
              <a:tailEnd/>
            </a:ln>
          </p:spPr>
          <p:txBody>
            <a:bodyPr/>
            <a:lstStyle/>
            <a:p>
              <a:endParaRPr lang="en-US"/>
            </a:p>
          </p:txBody>
        </p:sp>
        <p:sp>
          <p:nvSpPr>
            <p:cNvPr id="124949" name="Line 19"/>
            <p:cNvSpPr>
              <a:spLocks noChangeShapeType="1"/>
            </p:cNvSpPr>
            <p:nvPr/>
          </p:nvSpPr>
          <p:spPr bwMode="auto">
            <a:xfrm flipV="1">
              <a:off x="1927" y="1979"/>
              <a:ext cx="590" cy="136"/>
            </a:xfrm>
            <a:prstGeom prst="line">
              <a:avLst/>
            </a:prstGeom>
            <a:noFill/>
            <a:ln w="9525">
              <a:solidFill>
                <a:srgbClr val="FFCC99"/>
              </a:solidFill>
              <a:round/>
              <a:headEnd/>
              <a:tailEnd/>
            </a:ln>
          </p:spPr>
          <p:txBody>
            <a:bodyPr/>
            <a:lstStyle/>
            <a:p>
              <a:endParaRPr lang="en-US"/>
            </a:p>
          </p:txBody>
        </p:sp>
        <p:sp>
          <p:nvSpPr>
            <p:cNvPr id="124950" name="Line 20"/>
            <p:cNvSpPr>
              <a:spLocks noChangeShapeType="1"/>
            </p:cNvSpPr>
            <p:nvPr/>
          </p:nvSpPr>
          <p:spPr bwMode="auto">
            <a:xfrm>
              <a:off x="1837" y="2297"/>
              <a:ext cx="226" cy="544"/>
            </a:xfrm>
            <a:prstGeom prst="line">
              <a:avLst/>
            </a:prstGeom>
            <a:noFill/>
            <a:ln w="9525">
              <a:solidFill>
                <a:srgbClr val="FFCC99"/>
              </a:solidFill>
              <a:round/>
              <a:headEnd/>
              <a:tailEnd/>
            </a:ln>
          </p:spPr>
          <p:txBody>
            <a:bodyPr/>
            <a:lstStyle/>
            <a:p>
              <a:endParaRPr lang="en-US"/>
            </a:p>
          </p:txBody>
        </p:sp>
        <p:sp>
          <p:nvSpPr>
            <p:cNvPr id="124951" name="Line 21"/>
            <p:cNvSpPr>
              <a:spLocks noChangeShapeType="1"/>
            </p:cNvSpPr>
            <p:nvPr/>
          </p:nvSpPr>
          <p:spPr bwMode="auto">
            <a:xfrm flipV="1">
              <a:off x="2200" y="2025"/>
              <a:ext cx="408" cy="816"/>
            </a:xfrm>
            <a:prstGeom prst="line">
              <a:avLst/>
            </a:prstGeom>
            <a:noFill/>
            <a:ln w="9525">
              <a:solidFill>
                <a:srgbClr val="FFCC99"/>
              </a:solidFill>
              <a:round/>
              <a:headEnd/>
              <a:tailEnd/>
            </a:ln>
          </p:spPr>
          <p:txBody>
            <a:bodyPr/>
            <a:lstStyle/>
            <a:p>
              <a:endParaRPr lang="en-US"/>
            </a:p>
          </p:txBody>
        </p:sp>
        <p:sp>
          <p:nvSpPr>
            <p:cNvPr id="124952" name="Line 22"/>
            <p:cNvSpPr>
              <a:spLocks noChangeShapeType="1"/>
            </p:cNvSpPr>
            <p:nvPr/>
          </p:nvSpPr>
          <p:spPr bwMode="auto">
            <a:xfrm>
              <a:off x="2290" y="3068"/>
              <a:ext cx="545" cy="317"/>
            </a:xfrm>
            <a:prstGeom prst="line">
              <a:avLst/>
            </a:prstGeom>
            <a:noFill/>
            <a:ln w="9525">
              <a:solidFill>
                <a:srgbClr val="FFCC99"/>
              </a:solidFill>
              <a:round/>
              <a:headEnd/>
              <a:tailEnd/>
            </a:ln>
          </p:spPr>
          <p:txBody>
            <a:bodyPr/>
            <a:lstStyle/>
            <a:p>
              <a:endParaRPr lang="en-US"/>
            </a:p>
          </p:txBody>
        </p:sp>
        <p:sp>
          <p:nvSpPr>
            <p:cNvPr id="124953" name="Line 23"/>
            <p:cNvSpPr>
              <a:spLocks noChangeShapeType="1"/>
            </p:cNvSpPr>
            <p:nvPr/>
          </p:nvSpPr>
          <p:spPr bwMode="auto">
            <a:xfrm flipH="1" flipV="1">
              <a:off x="2744" y="2025"/>
              <a:ext cx="227" cy="1270"/>
            </a:xfrm>
            <a:prstGeom prst="line">
              <a:avLst/>
            </a:prstGeom>
            <a:noFill/>
            <a:ln w="9525">
              <a:solidFill>
                <a:srgbClr val="FFCC99"/>
              </a:solidFill>
              <a:round/>
              <a:headEnd/>
              <a:tailEnd/>
            </a:ln>
          </p:spPr>
          <p:txBody>
            <a:bodyPr/>
            <a:lstStyle/>
            <a:p>
              <a:endParaRPr lang="en-US"/>
            </a:p>
          </p:txBody>
        </p:sp>
        <p:sp>
          <p:nvSpPr>
            <p:cNvPr id="124954" name="Line 24"/>
            <p:cNvSpPr>
              <a:spLocks noChangeShapeType="1"/>
            </p:cNvSpPr>
            <p:nvPr/>
          </p:nvSpPr>
          <p:spPr bwMode="auto">
            <a:xfrm flipH="1">
              <a:off x="1020" y="2796"/>
              <a:ext cx="136" cy="589"/>
            </a:xfrm>
            <a:prstGeom prst="line">
              <a:avLst/>
            </a:prstGeom>
            <a:noFill/>
            <a:ln w="9525">
              <a:solidFill>
                <a:srgbClr val="FF0000"/>
              </a:solidFill>
              <a:round/>
              <a:headEnd/>
              <a:tailEnd/>
            </a:ln>
          </p:spPr>
          <p:txBody>
            <a:bodyPr/>
            <a:lstStyle/>
            <a:p>
              <a:endParaRPr lang="en-US"/>
            </a:p>
          </p:txBody>
        </p:sp>
        <p:sp>
          <p:nvSpPr>
            <p:cNvPr id="124955" name="Line 25"/>
            <p:cNvSpPr>
              <a:spLocks noChangeShapeType="1"/>
            </p:cNvSpPr>
            <p:nvPr/>
          </p:nvSpPr>
          <p:spPr bwMode="auto">
            <a:xfrm>
              <a:off x="1292" y="2750"/>
              <a:ext cx="681" cy="182"/>
            </a:xfrm>
            <a:prstGeom prst="line">
              <a:avLst/>
            </a:prstGeom>
            <a:noFill/>
            <a:ln w="9525">
              <a:solidFill>
                <a:srgbClr val="FF0000"/>
              </a:solidFill>
              <a:round/>
              <a:headEnd/>
              <a:tailEnd/>
            </a:ln>
          </p:spPr>
          <p:txBody>
            <a:bodyPr/>
            <a:lstStyle/>
            <a:p>
              <a:endParaRPr lang="en-US"/>
            </a:p>
          </p:txBody>
        </p:sp>
        <p:sp>
          <p:nvSpPr>
            <p:cNvPr id="124956" name="Line 26"/>
            <p:cNvSpPr>
              <a:spLocks noChangeShapeType="1"/>
            </p:cNvSpPr>
            <p:nvPr/>
          </p:nvSpPr>
          <p:spPr bwMode="auto">
            <a:xfrm flipV="1">
              <a:off x="1111" y="3113"/>
              <a:ext cx="907" cy="363"/>
            </a:xfrm>
            <a:prstGeom prst="line">
              <a:avLst/>
            </a:prstGeom>
            <a:noFill/>
            <a:ln w="9525">
              <a:solidFill>
                <a:srgbClr val="FFCC99"/>
              </a:solidFill>
              <a:round/>
              <a:headEnd/>
              <a:tailEnd/>
            </a:ln>
          </p:spPr>
          <p:txBody>
            <a:bodyPr/>
            <a:lstStyle/>
            <a:p>
              <a:endParaRPr lang="en-US"/>
            </a:p>
          </p:txBody>
        </p:sp>
        <p:sp>
          <p:nvSpPr>
            <p:cNvPr id="124957" name="Line 28"/>
            <p:cNvSpPr>
              <a:spLocks noChangeShapeType="1"/>
            </p:cNvSpPr>
            <p:nvPr/>
          </p:nvSpPr>
          <p:spPr bwMode="auto">
            <a:xfrm flipV="1">
              <a:off x="1111" y="3521"/>
              <a:ext cx="1724" cy="46"/>
            </a:xfrm>
            <a:prstGeom prst="line">
              <a:avLst/>
            </a:prstGeom>
            <a:noFill/>
            <a:ln w="9525">
              <a:solidFill>
                <a:srgbClr val="FFCC99"/>
              </a:solidFill>
              <a:round/>
              <a:headEnd/>
              <a:tailEnd/>
            </a:ln>
          </p:spPr>
          <p:txBody>
            <a:bodyPr/>
            <a:lstStyle/>
            <a:p>
              <a:endParaRPr lang="en-US"/>
            </a:p>
          </p:txBody>
        </p:sp>
        <p:sp>
          <p:nvSpPr>
            <p:cNvPr id="124958" name="Text Box 29"/>
            <p:cNvSpPr txBox="1">
              <a:spLocks noChangeArrowheads="1"/>
            </p:cNvSpPr>
            <p:nvPr/>
          </p:nvSpPr>
          <p:spPr bwMode="auto">
            <a:xfrm>
              <a:off x="734" y="1431"/>
              <a:ext cx="196" cy="231"/>
            </a:xfrm>
            <a:prstGeom prst="rect">
              <a:avLst/>
            </a:prstGeom>
            <a:noFill/>
            <a:ln w="9525">
              <a:noFill/>
              <a:miter lim="800000"/>
              <a:headEnd/>
              <a:tailEnd/>
            </a:ln>
          </p:spPr>
          <p:txBody>
            <a:bodyPr wrap="none">
              <a:spAutoFit/>
            </a:bodyPr>
            <a:lstStyle/>
            <a:p>
              <a:r>
                <a:rPr lang="en-US">
                  <a:solidFill>
                    <a:srgbClr val="FF0000"/>
                  </a:solidFill>
                </a:rPr>
                <a:t>2</a:t>
              </a:r>
            </a:p>
          </p:txBody>
        </p:sp>
        <p:sp>
          <p:nvSpPr>
            <p:cNvPr id="124959" name="Text Box 30"/>
            <p:cNvSpPr txBox="1">
              <a:spLocks noChangeArrowheads="1"/>
            </p:cNvSpPr>
            <p:nvPr/>
          </p:nvSpPr>
          <p:spPr bwMode="auto">
            <a:xfrm>
              <a:off x="2063" y="1798"/>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4960" name="Text Box 31"/>
            <p:cNvSpPr txBox="1">
              <a:spLocks noChangeArrowheads="1"/>
            </p:cNvSpPr>
            <p:nvPr/>
          </p:nvSpPr>
          <p:spPr bwMode="auto">
            <a:xfrm>
              <a:off x="2880" y="252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4961" name="Text Box 32"/>
            <p:cNvSpPr txBox="1">
              <a:spLocks noChangeArrowheads="1"/>
            </p:cNvSpPr>
            <p:nvPr/>
          </p:nvSpPr>
          <p:spPr bwMode="auto">
            <a:xfrm>
              <a:off x="1519" y="2614"/>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4962" name="Text Box 33"/>
            <p:cNvSpPr txBox="1">
              <a:spLocks noChangeArrowheads="1"/>
            </p:cNvSpPr>
            <p:nvPr/>
          </p:nvSpPr>
          <p:spPr bwMode="auto">
            <a:xfrm>
              <a:off x="930" y="288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4963" name="Text Box 34"/>
            <p:cNvSpPr txBox="1">
              <a:spLocks noChangeArrowheads="1"/>
            </p:cNvSpPr>
            <p:nvPr/>
          </p:nvSpPr>
          <p:spPr bwMode="auto">
            <a:xfrm>
              <a:off x="2018" y="3336"/>
              <a:ext cx="196" cy="231"/>
            </a:xfrm>
            <a:prstGeom prst="rect">
              <a:avLst/>
            </a:prstGeom>
            <a:noFill/>
            <a:ln w="9525">
              <a:noFill/>
              <a:miter lim="800000"/>
              <a:headEnd/>
              <a:tailEnd/>
            </a:ln>
          </p:spPr>
          <p:txBody>
            <a:bodyPr wrap="none">
              <a:spAutoFit/>
            </a:bodyPr>
            <a:lstStyle/>
            <a:p>
              <a:r>
                <a:rPr lang="en-US">
                  <a:solidFill>
                    <a:srgbClr val="800000"/>
                  </a:solidFill>
                </a:rPr>
                <a:t>2</a:t>
              </a:r>
            </a:p>
          </p:txBody>
        </p:sp>
        <p:sp>
          <p:nvSpPr>
            <p:cNvPr id="124964" name="Text Box 35"/>
            <p:cNvSpPr txBox="1">
              <a:spLocks noChangeArrowheads="1"/>
            </p:cNvSpPr>
            <p:nvPr/>
          </p:nvSpPr>
          <p:spPr bwMode="auto">
            <a:xfrm>
              <a:off x="1927" y="1344"/>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4965" name="Text Box 36"/>
            <p:cNvSpPr txBox="1">
              <a:spLocks noChangeArrowheads="1"/>
            </p:cNvSpPr>
            <p:nvPr/>
          </p:nvSpPr>
          <p:spPr bwMode="auto">
            <a:xfrm>
              <a:off x="1066" y="1843"/>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4966" name="Text Box 37"/>
            <p:cNvSpPr txBox="1">
              <a:spLocks noChangeArrowheads="1"/>
            </p:cNvSpPr>
            <p:nvPr/>
          </p:nvSpPr>
          <p:spPr bwMode="auto">
            <a:xfrm>
              <a:off x="476" y="2660"/>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4967" name="Text Box 38"/>
            <p:cNvSpPr txBox="1">
              <a:spLocks noChangeArrowheads="1"/>
            </p:cNvSpPr>
            <p:nvPr/>
          </p:nvSpPr>
          <p:spPr bwMode="auto">
            <a:xfrm>
              <a:off x="1338" y="2206"/>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4968" name="Text Box 39"/>
            <p:cNvSpPr txBox="1">
              <a:spLocks noChangeArrowheads="1"/>
            </p:cNvSpPr>
            <p:nvPr/>
          </p:nvSpPr>
          <p:spPr bwMode="auto">
            <a:xfrm>
              <a:off x="1474" y="3068"/>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4969" name="Text Box 40"/>
            <p:cNvSpPr txBox="1">
              <a:spLocks noChangeArrowheads="1"/>
            </p:cNvSpPr>
            <p:nvPr/>
          </p:nvSpPr>
          <p:spPr bwMode="auto">
            <a:xfrm>
              <a:off x="2517" y="3022"/>
              <a:ext cx="196" cy="231"/>
            </a:xfrm>
            <a:prstGeom prst="rect">
              <a:avLst/>
            </a:prstGeom>
            <a:noFill/>
            <a:ln w="9525">
              <a:noFill/>
              <a:miter lim="800000"/>
              <a:headEnd/>
              <a:tailEnd/>
            </a:ln>
          </p:spPr>
          <p:txBody>
            <a:bodyPr wrap="none">
              <a:spAutoFit/>
            </a:bodyPr>
            <a:lstStyle/>
            <a:p>
              <a:r>
                <a:rPr lang="en-US">
                  <a:solidFill>
                    <a:srgbClr val="800000"/>
                  </a:solidFill>
                </a:rPr>
                <a:t>3</a:t>
              </a:r>
            </a:p>
          </p:txBody>
        </p:sp>
        <p:sp>
          <p:nvSpPr>
            <p:cNvPr id="124970" name="Text Box 41"/>
            <p:cNvSpPr txBox="1">
              <a:spLocks noChangeArrowheads="1"/>
            </p:cNvSpPr>
            <p:nvPr/>
          </p:nvSpPr>
          <p:spPr bwMode="auto">
            <a:xfrm>
              <a:off x="1565" y="1616"/>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4971" name="Text Box 42"/>
            <p:cNvSpPr txBox="1">
              <a:spLocks noChangeArrowheads="1"/>
            </p:cNvSpPr>
            <p:nvPr/>
          </p:nvSpPr>
          <p:spPr bwMode="auto">
            <a:xfrm>
              <a:off x="1927" y="2342"/>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4972" name="Text Box 43"/>
            <p:cNvSpPr txBox="1">
              <a:spLocks noChangeArrowheads="1"/>
            </p:cNvSpPr>
            <p:nvPr/>
          </p:nvSpPr>
          <p:spPr bwMode="auto">
            <a:xfrm>
              <a:off x="2230" y="2251"/>
              <a:ext cx="196" cy="231"/>
            </a:xfrm>
            <a:prstGeom prst="rect">
              <a:avLst/>
            </a:prstGeom>
            <a:noFill/>
            <a:ln w="9525">
              <a:noFill/>
              <a:miter lim="800000"/>
              <a:headEnd/>
              <a:tailEnd/>
            </a:ln>
          </p:spPr>
          <p:txBody>
            <a:bodyPr wrap="none">
              <a:spAutoFit/>
            </a:bodyPr>
            <a:lstStyle/>
            <a:p>
              <a:r>
                <a:rPr lang="en-US">
                  <a:solidFill>
                    <a:srgbClr val="800000"/>
                  </a:solidFill>
                </a:rPr>
                <a:t>1</a:t>
              </a:r>
            </a:p>
          </p:txBody>
        </p:sp>
        <p:sp>
          <p:nvSpPr>
            <p:cNvPr id="124973" name="Text Box 43"/>
            <p:cNvSpPr txBox="1">
              <a:spLocks noChangeArrowheads="1"/>
            </p:cNvSpPr>
            <p:nvPr/>
          </p:nvSpPr>
          <p:spPr bwMode="auto">
            <a:xfrm>
              <a:off x="748" y="2069"/>
              <a:ext cx="196" cy="231"/>
            </a:xfrm>
            <a:prstGeom prst="rect">
              <a:avLst/>
            </a:prstGeom>
            <a:noFill/>
            <a:ln w="9525">
              <a:noFill/>
              <a:miter lim="800000"/>
              <a:headEnd/>
              <a:tailEnd/>
            </a:ln>
          </p:spPr>
          <p:txBody>
            <a:bodyPr wrap="none">
              <a:spAutoFit/>
            </a:bodyPr>
            <a:lstStyle/>
            <a:p>
              <a:r>
                <a:rPr lang="en-US">
                  <a:solidFill>
                    <a:srgbClr val="FF0000"/>
                  </a:solidFill>
                </a:rPr>
                <a:t>1</a:t>
              </a:r>
            </a:p>
          </p:txBody>
        </p:sp>
      </p:grpSp>
      <p:sp>
        <p:nvSpPr>
          <p:cNvPr id="124931" name="Text Box 44"/>
          <p:cNvSpPr txBox="1">
            <a:spLocks noChangeArrowheads="1"/>
          </p:cNvSpPr>
          <p:nvPr/>
        </p:nvSpPr>
        <p:spPr bwMode="auto">
          <a:xfrm>
            <a:off x="4440238" y="1557338"/>
            <a:ext cx="3138487" cy="519112"/>
          </a:xfrm>
          <a:prstGeom prst="rect">
            <a:avLst/>
          </a:prstGeom>
          <a:noFill/>
          <a:ln w="9525">
            <a:noFill/>
            <a:miter lim="800000"/>
            <a:headEnd/>
            <a:tailEnd/>
          </a:ln>
        </p:spPr>
        <p:txBody>
          <a:bodyPr wrap="none">
            <a:spAutoFit/>
          </a:bodyPr>
          <a:lstStyle/>
          <a:p>
            <a:r>
              <a:rPr lang="en-US" sz="2800" u="sng">
                <a:solidFill>
                  <a:srgbClr val="9900FF"/>
                </a:solidFill>
                <a:latin typeface="Verdana" pitchFamily="34" charset="0"/>
              </a:rPr>
              <a:t>Prim’s Algorithm</a:t>
            </a:r>
          </a:p>
        </p:txBody>
      </p:sp>
      <p:sp>
        <p:nvSpPr>
          <p:cNvPr id="124932" name="Text Box 45"/>
          <p:cNvSpPr txBox="1">
            <a:spLocks noChangeArrowheads="1"/>
          </p:cNvSpPr>
          <p:nvPr/>
        </p:nvSpPr>
        <p:spPr bwMode="auto">
          <a:xfrm>
            <a:off x="4695825" y="2127250"/>
            <a:ext cx="1470025" cy="396875"/>
          </a:xfrm>
          <a:prstGeom prst="rect">
            <a:avLst/>
          </a:prstGeom>
          <a:noFill/>
          <a:ln w="9525">
            <a:noFill/>
            <a:miter lim="800000"/>
            <a:headEnd/>
            <a:tailEnd/>
          </a:ln>
        </p:spPr>
        <p:txBody>
          <a:bodyPr wrap="none">
            <a:spAutoFit/>
          </a:bodyPr>
          <a:lstStyle/>
          <a:p>
            <a:r>
              <a:rPr lang="en-US" sz="2000">
                <a:solidFill>
                  <a:srgbClr val="9900FF"/>
                </a:solidFill>
              </a:rPr>
              <a:t>O = {0,1, 2}</a:t>
            </a:r>
          </a:p>
        </p:txBody>
      </p:sp>
      <p:sp>
        <p:nvSpPr>
          <p:cNvPr id="124933" name="Text Box 46"/>
          <p:cNvSpPr txBox="1">
            <a:spLocks noChangeArrowheads="1"/>
          </p:cNvSpPr>
          <p:nvPr/>
        </p:nvSpPr>
        <p:spPr bwMode="auto">
          <a:xfrm>
            <a:off x="4859338" y="2587625"/>
            <a:ext cx="3744912" cy="581025"/>
          </a:xfrm>
          <a:prstGeom prst="rect">
            <a:avLst/>
          </a:prstGeom>
          <a:noFill/>
          <a:ln w="9525">
            <a:noFill/>
            <a:miter lim="800000"/>
            <a:headEnd/>
            <a:tailEnd/>
          </a:ln>
        </p:spPr>
        <p:txBody>
          <a:bodyPr>
            <a:spAutoFit/>
          </a:bodyPr>
          <a:lstStyle/>
          <a:p>
            <a:r>
              <a:rPr lang="en-US" sz="1600" dirty="0">
                <a:solidFill>
                  <a:srgbClr val="9900FF"/>
                </a:solidFill>
              </a:rPr>
              <a:t>S = </a:t>
            </a:r>
            <a:r>
              <a:rPr lang="en-US" sz="1600" dirty="0">
                <a:solidFill>
                  <a:srgbClr val="9900FF"/>
                </a:solidFill>
                <a:sym typeface="Wingdings" pitchFamily="2" charset="2"/>
              </a:rPr>
              <a:t>{0, 5}, </a:t>
            </a:r>
            <a:r>
              <a:rPr lang="en-US" sz="1600" dirty="0">
                <a:solidFill>
                  <a:srgbClr val="FFCCCC"/>
                </a:solidFill>
                <a:sym typeface="Wingdings" pitchFamily="2" charset="2"/>
              </a:rPr>
              <a:t>{2, 1}</a:t>
            </a:r>
            <a:r>
              <a:rPr lang="en-US" sz="1600" dirty="0">
                <a:solidFill>
                  <a:srgbClr val="9900FF"/>
                </a:solidFill>
                <a:sym typeface="Wingdings" pitchFamily="2" charset="2"/>
              </a:rPr>
              <a:t>, {2, 5}, {2, 3}, {2, 7}, {1, 4}</a:t>
            </a:r>
            <a:r>
              <a:rPr lang="en-US" sz="1600" dirty="0">
                <a:solidFill>
                  <a:srgbClr val="7D31B5"/>
                </a:solidFill>
                <a:sym typeface="Wingdings" pitchFamily="2" charset="2"/>
              </a:rPr>
              <a:t>, {1, 3}</a:t>
            </a:r>
            <a:endParaRPr lang="en-US" sz="1600" dirty="0">
              <a:solidFill>
                <a:srgbClr val="7D31B5"/>
              </a:solidFill>
            </a:endParaRPr>
          </a:p>
        </p:txBody>
      </p:sp>
      <p:sp>
        <p:nvSpPr>
          <p:cNvPr id="2" name="Date Placeholder 1"/>
          <p:cNvSpPr>
            <a:spLocks noGrp="1"/>
          </p:cNvSpPr>
          <p:nvPr>
            <p:ph type="dt" sz="half" idx="10"/>
          </p:nvPr>
        </p:nvSpPr>
        <p:spPr/>
        <p:txBody>
          <a:bodyPr/>
          <a:lstStyle/>
          <a:p>
            <a:fld id="{B8A814F8-B251-CB44-9283-F7195FD7D064}" type="datetime2">
              <a:rPr lang="en-US" smtClean="0"/>
              <a:t>Wednesday, August 5, 2015</a:t>
            </a:fld>
            <a:endParaRPr lang="en-US" dirty="0"/>
          </a:p>
        </p:txBody>
      </p:sp>
      <p:sp>
        <p:nvSpPr>
          <p:cNvPr id="3" name="Footer Placeholder 2"/>
          <p:cNvSpPr>
            <a:spLocks noGrp="1"/>
          </p:cNvSpPr>
          <p:nvPr>
            <p:ph type="ftr" sz="quarter" idx="11"/>
          </p:nvPr>
        </p:nvSpPr>
        <p:spPr/>
        <p:txBody>
          <a:bodyPr/>
          <a:lstStyle/>
          <a:p>
            <a:pPr algn="r"/>
            <a:r>
              <a:rPr lang="en-US" smtClean="0"/>
              <a:t>CSCI203 - Algorithms and Data Structures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99</a:t>
            </a:fld>
            <a:endParaRPr lang="en-US" dirty="0"/>
          </a:p>
        </p:txBody>
      </p:sp>
    </p:spTree>
    <p:extLst>
      <p:ext uri="{BB962C8B-B14F-4D97-AF65-F5344CB8AC3E}">
        <p14:creationId xmlns:p14="http://schemas.microsoft.com/office/powerpoint/2010/main" val="207663324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4383</TotalTime>
  <Words>11798</Words>
  <Application>Microsoft Macintosh PowerPoint</Application>
  <PresentationFormat>On-screen Show (4:3)</PresentationFormat>
  <Paragraphs>4811</Paragraphs>
  <Slides>117</Slides>
  <Notes>42</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117</vt:i4>
      </vt:variant>
    </vt:vector>
  </HeadingPairs>
  <TitlesOfParts>
    <vt:vector size="121" baseType="lpstr">
      <vt:lpstr>Clarity</vt:lpstr>
      <vt:lpstr>Picture</vt:lpstr>
      <vt:lpstr>Equation</vt:lpstr>
      <vt:lpstr>Document</vt:lpstr>
      <vt:lpstr>CSCI203 – Algorithms and data structures</vt:lpstr>
      <vt:lpstr>Greedy Algorithm</vt:lpstr>
      <vt:lpstr>Greedy Algorithm</vt:lpstr>
      <vt:lpstr>Greedy Algorithm</vt:lpstr>
      <vt:lpstr>Dijkstra’s Algorithm</vt:lpstr>
      <vt:lpstr>Dijkstra’s Algorithm</vt:lpstr>
      <vt:lpstr>Dijkstra’s Algorithm</vt:lpstr>
      <vt:lpstr>Dijkstra’s Algorithm – An Example</vt:lpstr>
      <vt:lpstr>Dijkstra’s Algorithm – An Example</vt:lpstr>
      <vt:lpstr>Dijkstra’s Algorithm – An Example</vt:lpstr>
      <vt:lpstr>Dijkstra’s Algorithm – An Example</vt:lpstr>
      <vt:lpstr>Dijkstra’s Algorithm – An Example</vt:lpstr>
      <vt:lpstr>Dijkstra’s Algorithm – An Example</vt:lpstr>
      <vt:lpstr>Dijkstra’s Algorithm – An Example</vt:lpstr>
      <vt:lpstr>Dijkstra’s Algorithm – An Example</vt:lpstr>
      <vt:lpstr>Dijkstra’s Algorithm – An Example</vt:lpstr>
      <vt:lpstr>Dijkstra’s Algorithm – An Example</vt:lpstr>
      <vt:lpstr>Dijkstra’s Algorithm – An Example</vt:lpstr>
      <vt:lpstr>Dijkstra’s Algorithm – An Example</vt:lpstr>
      <vt:lpstr>Dijkstra’s Algorithm – An Example</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Knapsack</vt:lpstr>
      <vt:lpstr>Knapsack Problem</vt:lpstr>
      <vt:lpstr>Knapsack Problem</vt:lpstr>
      <vt:lpstr>Knapsack Problem</vt:lpstr>
      <vt:lpstr>Knapsack Problem</vt:lpstr>
      <vt:lpstr>Knapsack problem</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lpstr>Minimum Spanning Tree</vt:lpstr>
    </vt:vector>
  </TitlesOfParts>
  <Company>Home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Sionggo Japit</dc:creator>
  <cp:lastModifiedBy>Sionggo Japit</cp:lastModifiedBy>
  <cp:revision>144</cp:revision>
  <dcterms:created xsi:type="dcterms:W3CDTF">2012-04-03T16:10:45Z</dcterms:created>
  <dcterms:modified xsi:type="dcterms:W3CDTF">2015-08-05T03:17:59Z</dcterms:modified>
</cp:coreProperties>
</file>