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69AD-5EDC-4929-AE9A-26AAD131CF66}" type="datetimeFigureOut">
              <a:rPr lang="zh-CN" altLang="en-US" smtClean="0"/>
              <a:t>2013/1/9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7F26-BF1D-4199-959E-3BC6059B7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294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69AD-5EDC-4929-AE9A-26AAD131CF66}" type="datetimeFigureOut">
              <a:rPr lang="zh-CN" altLang="en-US" smtClean="0"/>
              <a:t>2013/1/9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7F26-BF1D-4199-959E-3BC6059B7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92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69AD-5EDC-4929-AE9A-26AAD131CF66}" type="datetimeFigureOut">
              <a:rPr lang="zh-CN" altLang="en-US" smtClean="0"/>
              <a:t>2013/1/9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7F26-BF1D-4199-959E-3BC6059B7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63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69AD-5EDC-4929-AE9A-26AAD131CF66}" type="datetimeFigureOut">
              <a:rPr lang="zh-CN" altLang="en-US" smtClean="0"/>
              <a:t>2013/1/9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7F26-BF1D-4199-959E-3BC6059B7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22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69AD-5EDC-4929-AE9A-26AAD131CF66}" type="datetimeFigureOut">
              <a:rPr lang="zh-CN" altLang="en-US" smtClean="0"/>
              <a:t>2013/1/9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7F26-BF1D-4199-959E-3BC6059B7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672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69AD-5EDC-4929-AE9A-26AAD131CF66}" type="datetimeFigureOut">
              <a:rPr lang="zh-CN" altLang="en-US" smtClean="0"/>
              <a:t>2013/1/9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7F26-BF1D-4199-959E-3BC6059B7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9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69AD-5EDC-4929-AE9A-26AAD131CF66}" type="datetimeFigureOut">
              <a:rPr lang="zh-CN" altLang="en-US" smtClean="0"/>
              <a:t>2013/1/9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7F26-BF1D-4199-959E-3BC6059B7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54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69AD-5EDC-4929-AE9A-26AAD131CF66}" type="datetimeFigureOut">
              <a:rPr lang="zh-CN" altLang="en-US" smtClean="0"/>
              <a:t>2013/1/9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7F26-BF1D-4199-959E-3BC6059B7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471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69AD-5EDC-4929-AE9A-26AAD131CF66}" type="datetimeFigureOut">
              <a:rPr lang="zh-CN" altLang="en-US" smtClean="0"/>
              <a:t>2013/1/9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7F26-BF1D-4199-959E-3BC6059B7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82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69AD-5EDC-4929-AE9A-26AAD131CF66}" type="datetimeFigureOut">
              <a:rPr lang="zh-CN" altLang="en-US" smtClean="0"/>
              <a:t>2013/1/9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7F26-BF1D-4199-959E-3BC6059B7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70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69AD-5EDC-4929-AE9A-26AAD131CF66}" type="datetimeFigureOut">
              <a:rPr lang="zh-CN" altLang="en-US" smtClean="0"/>
              <a:t>2013/1/9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7F26-BF1D-4199-959E-3BC6059B7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11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569AD-5EDC-4929-AE9A-26AAD131CF66}" type="datetimeFigureOut">
              <a:rPr lang="zh-CN" altLang="en-US" smtClean="0"/>
              <a:t>2013/1/9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B7F26-BF1D-4199-959E-3BC6059B7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772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Failures Handling for Multi-path TCP in Data Centers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391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Static Data Centers</a:t>
            </a:r>
            <a:endParaRPr lang="zh-CN" altLang="en-US" dirty="0"/>
          </a:p>
        </p:txBody>
      </p:sp>
      <p:sp>
        <p:nvSpPr>
          <p:cNvPr id="4" name="圆柱形 3"/>
          <p:cNvSpPr/>
          <p:nvPr/>
        </p:nvSpPr>
        <p:spPr>
          <a:xfrm>
            <a:off x="683568" y="2420888"/>
            <a:ext cx="1152128" cy="26642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柱形 4"/>
          <p:cNvSpPr/>
          <p:nvPr/>
        </p:nvSpPr>
        <p:spPr>
          <a:xfrm>
            <a:off x="2771800" y="2408312"/>
            <a:ext cx="1152128" cy="26642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柱形 5"/>
          <p:cNvSpPr/>
          <p:nvPr/>
        </p:nvSpPr>
        <p:spPr>
          <a:xfrm>
            <a:off x="5076056" y="2408229"/>
            <a:ext cx="1152128" cy="26642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柱形 6"/>
          <p:cNvSpPr/>
          <p:nvPr/>
        </p:nvSpPr>
        <p:spPr>
          <a:xfrm>
            <a:off x="7164288" y="2395653"/>
            <a:ext cx="1152128" cy="26642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>
            <a:stCxn id="2" idx="2"/>
          </p:cNvCxnSpPr>
          <p:nvPr/>
        </p:nvCxnSpPr>
        <p:spPr>
          <a:xfrm>
            <a:off x="4572000" y="1417638"/>
            <a:ext cx="0" cy="4051393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/>
          <p:nvPr/>
        </p:nvCxnSpPr>
        <p:spPr>
          <a:xfrm rot="5400000">
            <a:off x="1237738" y="1364727"/>
            <a:ext cx="1082554" cy="1008113"/>
          </a:xfrm>
          <a:prstGeom prst="curvedConnector3">
            <a:avLst>
              <a:gd name="adj1" fmla="val 30187"/>
            </a:avLst>
          </a:prstGeom>
          <a:ln w="762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下箭头 22"/>
          <p:cNvSpPr/>
          <p:nvPr/>
        </p:nvSpPr>
        <p:spPr>
          <a:xfrm>
            <a:off x="5420770" y="2840959"/>
            <a:ext cx="432048" cy="1944216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曲线连接符 23"/>
          <p:cNvCxnSpPr/>
          <p:nvPr/>
        </p:nvCxnSpPr>
        <p:spPr>
          <a:xfrm rot="5400000">
            <a:off x="5614900" y="1350319"/>
            <a:ext cx="1082554" cy="1008113"/>
          </a:xfrm>
          <a:prstGeom prst="curvedConnector3">
            <a:avLst>
              <a:gd name="adj1" fmla="val 30187"/>
            </a:avLst>
          </a:prstGeom>
          <a:ln w="762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/>
          <p:nvPr/>
        </p:nvCxnSpPr>
        <p:spPr>
          <a:xfrm rot="16200000" flipH="1">
            <a:off x="6695018" y="1351137"/>
            <a:ext cx="1082554" cy="1008113"/>
          </a:xfrm>
          <a:prstGeom prst="curvedConnector3">
            <a:avLst>
              <a:gd name="adj1" fmla="val 30187"/>
            </a:avLst>
          </a:prstGeom>
          <a:ln w="762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下箭头 25"/>
          <p:cNvSpPr/>
          <p:nvPr/>
        </p:nvSpPr>
        <p:spPr>
          <a:xfrm>
            <a:off x="7524328" y="2840959"/>
            <a:ext cx="432048" cy="1944216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39552" y="5517232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Single-path: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</a:rPr>
              <a:t>low utilization</a:t>
            </a:r>
            <a:endParaRPr lang="zh-CN" altLang="en-US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high reliability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60032" y="5517232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Multi-path: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high utilization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</a:rPr>
              <a:t>low reliability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65475" y="515719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10G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485955" y="515719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20G·μ</a:t>
            </a:r>
            <a:endParaRPr lang="zh-CN" altLang="en-US" dirty="0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1261677" y="2996952"/>
            <a:ext cx="0" cy="1584176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663898" y="5301208"/>
            <a:ext cx="13320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l-GR" altLang="zh-CN" dirty="0" smtClean="0"/>
              <a:t>μ</a:t>
            </a:r>
            <a:r>
              <a:rPr lang="en-US" altLang="zh-CN" dirty="0" smtClean="0"/>
              <a:t>: efficient throughput</a:t>
            </a:r>
          </a:p>
          <a:p>
            <a:r>
              <a:rPr lang="en-US" altLang="zh-CN" dirty="0" smtClean="0"/>
              <a:t>considering ACK, coding.</a:t>
            </a:r>
            <a:endParaRPr lang="zh-CN" altLang="en-US" dirty="0"/>
          </a:p>
        </p:txBody>
      </p:sp>
      <p:cxnSp>
        <p:nvCxnSpPr>
          <p:cNvPr id="19" name="曲线连接符 18"/>
          <p:cNvCxnSpPr/>
          <p:nvPr/>
        </p:nvCxnSpPr>
        <p:spPr>
          <a:xfrm rot="16200000" flipH="1">
            <a:off x="2302530" y="1350319"/>
            <a:ext cx="1082554" cy="1008113"/>
          </a:xfrm>
          <a:prstGeom prst="curvedConnector3">
            <a:avLst>
              <a:gd name="adj1" fmla="val 30187"/>
            </a:avLst>
          </a:prstGeom>
          <a:ln w="76200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347864" y="2960948"/>
            <a:ext cx="0" cy="1584176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55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Static Data Centers</a:t>
            </a:r>
            <a:endParaRPr lang="zh-CN" altLang="en-US" dirty="0"/>
          </a:p>
        </p:txBody>
      </p:sp>
      <p:sp>
        <p:nvSpPr>
          <p:cNvPr id="4" name="圆柱形 3"/>
          <p:cNvSpPr/>
          <p:nvPr/>
        </p:nvSpPr>
        <p:spPr>
          <a:xfrm>
            <a:off x="683568" y="2417494"/>
            <a:ext cx="1152128" cy="26642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柱形 5"/>
          <p:cNvSpPr/>
          <p:nvPr/>
        </p:nvSpPr>
        <p:spPr>
          <a:xfrm>
            <a:off x="5076056" y="2404835"/>
            <a:ext cx="1152128" cy="26642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柱形 6"/>
          <p:cNvSpPr/>
          <p:nvPr/>
        </p:nvSpPr>
        <p:spPr>
          <a:xfrm>
            <a:off x="7164288" y="2392259"/>
            <a:ext cx="1152128" cy="26642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4572000" y="1414244"/>
            <a:ext cx="0" cy="4051393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下箭头 10"/>
          <p:cNvSpPr/>
          <p:nvPr/>
        </p:nvSpPr>
        <p:spPr>
          <a:xfrm>
            <a:off x="1043608" y="2851973"/>
            <a:ext cx="432048" cy="1077689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曲线连接符 17"/>
          <p:cNvCxnSpPr/>
          <p:nvPr/>
        </p:nvCxnSpPr>
        <p:spPr>
          <a:xfrm rot="5400000">
            <a:off x="1237738" y="1361333"/>
            <a:ext cx="1082554" cy="1008113"/>
          </a:xfrm>
          <a:prstGeom prst="curvedConnector3">
            <a:avLst>
              <a:gd name="adj1" fmla="val 30187"/>
            </a:avLst>
          </a:prstGeom>
          <a:ln w="762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/>
          <p:nvPr/>
        </p:nvCxnSpPr>
        <p:spPr>
          <a:xfrm rot="5400000">
            <a:off x="5614900" y="1346925"/>
            <a:ext cx="1082554" cy="1008113"/>
          </a:xfrm>
          <a:prstGeom prst="curvedConnector3">
            <a:avLst>
              <a:gd name="adj1" fmla="val 30187"/>
            </a:avLst>
          </a:prstGeom>
          <a:ln w="762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/>
          <p:nvPr/>
        </p:nvCxnSpPr>
        <p:spPr>
          <a:xfrm rot="16200000" flipH="1">
            <a:off x="2346199" y="1358199"/>
            <a:ext cx="1082554" cy="1008113"/>
          </a:xfrm>
          <a:prstGeom prst="curvedConnector3">
            <a:avLst>
              <a:gd name="adj1" fmla="val 30187"/>
            </a:avLst>
          </a:prstGeom>
          <a:ln w="1524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9552" y="5522256"/>
            <a:ext cx="2750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Multi-path </a:t>
            </a:r>
            <a:r>
              <a:rPr lang="en-US" altLang="zh-CN" dirty="0" smtClean="0"/>
              <a:t>failures: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Drop two </a:t>
            </a:r>
            <a:r>
              <a:rPr lang="en-US" altLang="zh-CN" dirty="0" err="1"/>
              <a:t>subflows</a:t>
            </a:r>
            <a:r>
              <a:rPr lang="en-US" altLang="zh-CN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Retransmit initial flow.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60032" y="5522256"/>
            <a:ext cx="2859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Multi-path </a:t>
            </a:r>
            <a:r>
              <a:rPr lang="en-US" altLang="zh-CN" dirty="0" smtClean="0"/>
              <a:t>failures: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Drop two </a:t>
            </a:r>
            <a:r>
              <a:rPr lang="en-US" altLang="zh-CN" dirty="0" err="1" smtClean="0"/>
              <a:t>subflows</a:t>
            </a:r>
            <a:r>
              <a:rPr lang="en-US" altLang="zh-CN" dirty="0" smtClean="0"/>
              <a:t>;</a:t>
            </a: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Retransmit </a:t>
            </a:r>
            <a:r>
              <a:rPr lang="en-US" altLang="zh-CN" dirty="0" smtClean="0"/>
              <a:t>two </a:t>
            </a:r>
            <a:r>
              <a:rPr lang="en-US" altLang="zh-CN" dirty="0" err="1" smtClean="0"/>
              <a:t>subflows</a:t>
            </a:r>
            <a:r>
              <a:rPr lang="en-US" altLang="zh-CN" dirty="0" smtClean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Decoding after transmit.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42456" y="5153798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10G·μ-T(2,2)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012160" y="5153798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10G·μ-T(2,2)</a:t>
            </a:r>
            <a:endParaRPr lang="zh-CN" altLang="en-US" dirty="0"/>
          </a:p>
        </p:txBody>
      </p:sp>
      <p:sp>
        <p:nvSpPr>
          <p:cNvPr id="19" name="圆柱形 18"/>
          <p:cNvSpPr/>
          <p:nvPr/>
        </p:nvSpPr>
        <p:spPr>
          <a:xfrm>
            <a:off x="2771800" y="2406667"/>
            <a:ext cx="1152128" cy="26642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曲线连接符 19"/>
          <p:cNvCxnSpPr/>
          <p:nvPr/>
        </p:nvCxnSpPr>
        <p:spPr>
          <a:xfrm rot="16200000" flipH="1">
            <a:off x="6673823" y="1361581"/>
            <a:ext cx="1082554" cy="1008113"/>
          </a:xfrm>
          <a:prstGeom prst="curvedConnector3">
            <a:avLst>
              <a:gd name="adj1" fmla="val 30187"/>
            </a:avLst>
          </a:prstGeom>
          <a:ln w="762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下箭头 20"/>
          <p:cNvSpPr/>
          <p:nvPr/>
        </p:nvSpPr>
        <p:spPr>
          <a:xfrm>
            <a:off x="7719156" y="3832718"/>
            <a:ext cx="432048" cy="955269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 rot="2700000">
            <a:off x="678778" y="3638969"/>
            <a:ext cx="391477" cy="963283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流程图: 汇总连接 2"/>
          <p:cNvSpPr/>
          <p:nvPr/>
        </p:nvSpPr>
        <p:spPr>
          <a:xfrm>
            <a:off x="1010035" y="3464041"/>
            <a:ext cx="465621" cy="465621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7287108" y="2846202"/>
            <a:ext cx="432048" cy="986516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曲线连接符 31"/>
          <p:cNvCxnSpPr/>
          <p:nvPr/>
        </p:nvCxnSpPr>
        <p:spPr>
          <a:xfrm rot="16200000" flipH="1">
            <a:off x="6564125" y="1412763"/>
            <a:ext cx="1054884" cy="848766"/>
          </a:xfrm>
          <a:prstGeom prst="curvedConnector3">
            <a:avLst>
              <a:gd name="adj1" fmla="val 50000"/>
            </a:avLst>
          </a:prstGeom>
          <a:ln w="762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289869" y="2889475"/>
            <a:ext cx="0" cy="1797769"/>
          </a:xfrm>
          <a:prstGeom prst="straightConnector1">
            <a:avLst/>
          </a:prstGeom>
          <a:ln w="1524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下箭头 33"/>
          <p:cNvSpPr/>
          <p:nvPr/>
        </p:nvSpPr>
        <p:spPr>
          <a:xfrm>
            <a:off x="5436096" y="2852612"/>
            <a:ext cx="432048" cy="1077689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下箭头 34"/>
          <p:cNvSpPr/>
          <p:nvPr/>
        </p:nvSpPr>
        <p:spPr>
          <a:xfrm rot="2700000">
            <a:off x="5071266" y="3639608"/>
            <a:ext cx="391477" cy="963283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汇总连接 35"/>
          <p:cNvSpPr/>
          <p:nvPr/>
        </p:nvSpPr>
        <p:spPr>
          <a:xfrm>
            <a:off x="5402523" y="3464680"/>
            <a:ext cx="465621" cy="465621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下箭头 37"/>
          <p:cNvSpPr/>
          <p:nvPr/>
        </p:nvSpPr>
        <p:spPr>
          <a:xfrm rot="18900000" flipH="1">
            <a:off x="3684586" y="3472810"/>
            <a:ext cx="391477" cy="963283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7663898" y="5295104"/>
            <a:ext cx="13320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T(</a:t>
            </a:r>
            <a:r>
              <a:rPr lang="en-US" altLang="zh-CN" dirty="0" err="1" smtClean="0"/>
              <a:t>d,r</a:t>
            </a:r>
            <a:r>
              <a:rPr lang="en-US" altLang="zh-CN" dirty="0" smtClean="0"/>
              <a:t>): extra  overhead of drops and retransmit.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30499" y="3941020"/>
            <a:ext cx="288034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3747413" y="3769785"/>
            <a:ext cx="288034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1" name="文本框 9"/>
          <p:cNvSpPr txBox="1"/>
          <p:nvPr/>
        </p:nvSpPr>
        <p:spPr>
          <a:xfrm>
            <a:off x="3143931" y="3769785"/>
            <a:ext cx="288034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2" name="文本框 9"/>
          <p:cNvSpPr txBox="1"/>
          <p:nvPr/>
        </p:nvSpPr>
        <p:spPr>
          <a:xfrm>
            <a:off x="5148063" y="3941020"/>
            <a:ext cx="288034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3" name="文本框 9"/>
          <p:cNvSpPr txBox="1"/>
          <p:nvPr/>
        </p:nvSpPr>
        <p:spPr>
          <a:xfrm>
            <a:off x="7359115" y="3147420"/>
            <a:ext cx="288034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4" name="文本框 9"/>
          <p:cNvSpPr txBox="1"/>
          <p:nvPr/>
        </p:nvSpPr>
        <p:spPr>
          <a:xfrm>
            <a:off x="2765931" y="1488772"/>
            <a:ext cx="288034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5" name="文本框 9"/>
          <p:cNvSpPr txBox="1"/>
          <p:nvPr/>
        </p:nvSpPr>
        <p:spPr>
          <a:xfrm>
            <a:off x="6957625" y="1709656"/>
            <a:ext cx="288034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318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8" grpId="0" animBg="1"/>
      <p:bldP spid="31" grpId="0" animBg="1"/>
      <p:bldP spid="35" grpId="0" animBg="1"/>
      <p:bldP spid="38" grpId="0" animBg="1"/>
      <p:bldP spid="10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箭头连接符 59"/>
          <p:cNvCxnSpPr/>
          <p:nvPr/>
        </p:nvCxnSpPr>
        <p:spPr>
          <a:xfrm flipV="1">
            <a:off x="2560895" y="1628800"/>
            <a:ext cx="0" cy="108012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Static Data Centers</a:t>
            </a:r>
            <a:endParaRPr lang="zh-CN" altLang="en-US" dirty="0"/>
          </a:p>
        </p:txBody>
      </p:sp>
      <p:sp>
        <p:nvSpPr>
          <p:cNvPr id="4" name="圆柱形 3"/>
          <p:cNvSpPr/>
          <p:nvPr/>
        </p:nvSpPr>
        <p:spPr>
          <a:xfrm>
            <a:off x="683568" y="2420888"/>
            <a:ext cx="1152128" cy="26642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柱形 5"/>
          <p:cNvSpPr/>
          <p:nvPr/>
        </p:nvSpPr>
        <p:spPr>
          <a:xfrm>
            <a:off x="5076056" y="2408229"/>
            <a:ext cx="1152128" cy="26642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柱形 6"/>
          <p:cNvSpPr/>
          <p:nvPr/>
        </p:nvSpPr>
        <p:spPr>
          <a:xfrm>
            <a:off x="7164288" y="2395653"/>
            <a:ext cx="1152128" cy="26642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>
            <a:stCxn id="2" idx="2"/>
          </p:cNvCxnSpPr>
          <p:nvPr/>
        </p:nvCxnSpPr>
        <p:spPr>
          <a:xfrm>
            <a:off x="4572000" y="1417638"/>
            <a:ext cx="0" cy="4051393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下箭头 10"/>
          <p:cNvSpPr/>
          <p:nvPr/>
        </p:nvSpPr>
        <p:spPr>
          <a:xfrm>
            <a:off x="1043608" y="2855367"/>
            <a:ext cx="432048" cy="1077689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曲线连接符 17"/>
          <p:cNvCxnSpPr/>
          <p:nvPr/>
        </p:nvCxnSpPr>
        <p:spPr>
          <a:xfrm rot="5400000">
            <a:off x="1237738" y="1364727"/>
            <a:ext cx="1082554" cy="1008113"/>
          </a:xfrm>
          <a:prstGeom prst="curvedConnector3">
            <a:avLst>
              <a:gd name="adj1" fmla="val 30187"/>
            </a:avLst>
          </a:prstGeom>
          <a:ln w="762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/>
          <p:nvPr/>
        </p:nvCxnSpPr>
        <p:spPr>
          <a:xfrm rot="5400000">
            <a:off x="5614900" y="1350319"/>
            <a:ext cx="1082554" cy="1008113"/>
          </a:xfrm>
          <a:prstGeom prst="curvedConnector3">
            <a:avLst>
              <a:gd name="adj1" fmla="val 30187"/>
            </a:avLst>
          </a:prstGeom>
          <a:ln w="762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/>
          <p:nvPr/>
        </p:nvCxnSpPr>
        <p:spPr>
          <a:xfrm rot="16200000" flipH="1">
            <a:off x="6695018" y="1351137"/>
            <a:ext cx="1082554" cy="1008113"/>
          </a:xfrm>
          <a:prstGeom prst="curvedConnector3">
            <a:avLst>
              <a:gd name="adj1" fmla="val 30187"/>
            </a:avLst>
          </a:prstGeom>
          <a:ln w="762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柱形 18"/>
          <p:cNvSpPr/>
          <p:nvPr/>
        </p:nvSpPr>
        <p:spPr>
          <a:xfrm>
            <a:off x="2771800" y="2410061"/>
            <a:ext cx="1152128" cy="26642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曲线连接符 19"/>
          <p:cNvCxnSpPr/>
          <p:nvPr/>
        </p:nvCxnSpPr>
        <p:spPr>
          <a:xfrm rot="16200000" flipH="1">
            <a:off x="2302530" y="1365545"/>
            <a:ext cx="1082554" cy="1008113"/>
          </a:xfrm>
          <a:prstGeom prst="curvedConnector3">
            <a:avLst>
              <a:gd name="adj1" fmla="val 30187"/>
            </a:avLst>
          </a:prstGeom>
          <a:ln w="762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下箭头 20"/>
          <p:cNvSpPr/>
          <p:nvPr/>
        </p:nvSpPr>
        <p:spPr>
          <a:xfrm>
            <a:off x="3347864" y="3839452"/>
            <a:ext cx="432048" cy="955269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 rot="2700000">
            <a:off x="678778" y="3642363"/>
            <a:ext cx="391477" cy="963283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流程图: 汇总连接 2"/>
          <p:cNvSpPr/>
          <p:nvPr/>
        </p:nvSpPr>
        <p:spPr>
          <a:xfrm>
            <a:off x="1010035" y="3467435"/>
            <a:ext cx="465621" cy="465621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2915816" y="2852936"/>
            <a:ext cx="432048" cy="986516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下箭头 33"/>
          <p:cNvSpPr/>
          <p:nvPr/>
        </p:nvSpPr>
        <p:spPr>
          <a:xfrm>
            <a:off x="5436096" y="2856006"/>
            <a:ext cx="432048" cy="1077689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下箭头 34"/>
          <p:cNvSpPr/>
          <p:nvPr/>
        </p:nvSpPr>
        <p:spPr>
          <a:xfrm rot="2700000">
            <a:off x="5071266" y="3643002"/>
            <a:ext cx="391477" cy="963283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汇总连接 35"/>
          <p:cNvSpPr/>
          <p:nvPr/>
        </p:nvSpPr>
        <p:spPr>
          <a:xfrm>
            <a:off x="5402523" y="3468074"/>
            <a:ext cx="465621" cy="465621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947169" y="2708920"/>
            <a:ext cx="205680" cy="14401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947169" y="2861320"/>
            <a:ext cx="205680" cy="14401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947169" y="3013720"/>
            <a:ext cx="205680" cy="14401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947169" y="3166120"/>
            <a:ext cx="205680" cy="14401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1947169" y="3318520"/>
            <a:ext cx="205680" cy="14401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947169" y="3470920"/>
            <a:ext cx="205680" cy="14401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947169" y="3623320"/>
            <a:ext cx="205680" cy="144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947169" y="3775720"/>
            <a:ext cx="205680" cy="144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1947169" y="3928120"/>
            <a:ext cx="205680" cy="144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1947169" y="4080520"/>
            <a:ext cx="205680" cy="144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2452936" y="2708920"/>
            <a:ext cx="205680" cy="1440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2452936" y="2861320"/>
            <a:ext cx="205680" cy="1440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2452936" y="3013720"/>
            <a:ext cx="205680" cy="1440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2452936" y="3166120"/>
            <a:ext cx="205680" cy="1440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2452936" y="3318520"/>
            <a:ext cx="205680" cy="1440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2452936" y="3470920"/>
            <a:ext cx="205680" cy="1440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2452936" y="3623320"/>
            <a:ext cx="205680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2452936" y="3775720"/>
            <a:ext cx="205680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2452936" y="3928120"/>
            <a:ext cx="205680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2452936" y="4080520"/>
            <a:ext cx="205680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TextBox 28"/>
          <p:cNvSpPr txBox="1"/>
          <p:nvPr/>
        </p:nvSpPr>
        <p:spPr>
          <a:xfrm>
            <a:off x="1870064" y="4365104"/>
            <a:ext cx="874440" cy="64633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Backup pool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5" idx="0"/>
          </p:cNvCxnSpPr>
          <p:nvPr/>
        </p:nvCxnSpPr>
        <p:spPr>
          <a:xfrm flipV="1">
            <a:off x="2050009" y="1628800"/>
            <a:ext cx="0" cy="108012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26"/>
          <p:cNvSpPr txBox="1"/>
          <p:nvPr/>
        </p:nvSpPr>
        <p:spPr>
          <a:xfrm>
            <a:off x="539551" y="5522256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Multi-path </a:t>
            </a:r>
            <a:r>
              <a:rPr lang="en-US" altLang="zh-CN" dirty="0" smtClean="0"/>
              <a:t>failures by backup: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Drop </a:t>
            </a:r>
            <a:r>
              <a:rPr lang="en-US" altLang="zh-CN" dirty="0" smtClean="0"/>
              <a:t>one </a:t>
            </a:r>
            <a:r>
              <a:rPr lang="en-US" altLang="zh-CN" dirty="0" err="1" smtClean="0"/>
              <a:t>subflow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Retransmit </a:t>
            </a:r>
            <a:r>
              <a:rPr lang="en-US" altLang="zh-CN" dirty="0" smtClean="0"/>
              <a:t>one </a:t>
            </a:r>
            <a:r>
              <a:rPr lang="en-US" altLang="zh-CN" dirty="0" err="1" smtClean="0"/>
              <a:t>subflow</a:t>
            </a:r>
            <a:r>
              <a:rPr lang="en-US" altLang="zh-CN" dirty="0" smtClean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Decoding after transmit.</a:t>
            </a:r>
            <a:endParaRPr lang="en-US" altLang="zh-CN" dirty="0"/>
          </a:p>
        </p:txBody>
      </p:sp>
      <p:sp>
        <p:nvSpPr>
          <p:cNvPr id="62" name="TextBox 27"/>
          <p:cNvSpPr txBox="1"/>
          <p:nvPr/>
        </p:nvSpPr>
        <p:spPr>
          <a:xfrm>
            <a:off x="4860032" y="5522256"/>
            <a:ext cx="2991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Multi-path </a:t>
            </a:r>
            <a:r>
              <a:rPr lang="en-US" altLang="zh-CN" dirty="0" smtClean="0"/>
              <a:t>failures by backup: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Drop </a:t>
            </a:r>
            <a:r>
              <a:rPr lang="en-US" altLang="zh-CN" dirty="0" smtClean="0"/>
              <a:t>two </a:t>
            </a:r>
            <a:r>
              <a:rPr lang="en-US" altLang="zh-CN" dirty="0" err="1" smtClean="0"/>
              <a:t>subflows</a:t>
            </a:r>
            <a:r>
              <a:rPr lang="en-US" altLang="zh-CN" dirty="0" smtClean="0"/>
              <a:t>;</a:t>
            </a: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Retransmit </a:t>
            </a:r>
            <a:r>
              <a:rPr lang="en-US" altLang="zh-CN" dirty="0" smtClean="0"/>
              <a:t>two </a:t>
            </a:r>
            <a:r>
              <a:rPr lang="en-US" altLang="zh-CN" dirty="0" err="1" smtClean="0"/>
              <a:t>subflows</a:t>
            </a:r>
            <a:r>
              <a:rPr lang="en-US" altLang="zh-CN" dirty="0" smtClean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Decoding </a:t>
            </a:r>
            <a:r>
              <a:rPr lang="en-US" altLang="zh-CN" b="1" dirty="0" smtClean="0">
                <a:solidFill>
                  <a:srgbClr val="FF0000"/>
                </a:solidFill>
              </a:rPr>
              <a:t>as transmitting</a:t>
            </a:r>
            <a:r>
              <a:rPr lang="en-US" altLang="zh-CN" dirty="0" smtClean="0"/>
              <a:t>.</a:t>
            </a:r>
          </a:p>
        </p:txBody>
      </p:sp>
      <p:cxnSp>
        <p:nvCxnSpPr>
          <p:cNvPr id="64" name="曲线连接符 63"/>
          <p:cNvCxnSpPr/>
          <p:nvPr/>
        </p:nvCxnSpPr>
        <p:spPr>
          <a:xfrm rot="5400000" flipH="1" flipV="1">
            <a:off x="2518917" y="2023990"/>
            <a:ext cx="288031" cy="1081830"/>
          </a:xfrm>
          <a:prstGeom prst="curvedConnector2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755575" y="3928788"/>
            <a:ext cx="288034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2" name="文本框 9"/>
          <p:cNvSpPr txBox="1"/>
          <p:nvPr/>
        </p:nvSpPr>
        <p:spPr>
          <a:xfrm>
            <a:off x="2989533" y="3175486"/>
            <a:ext cx="288034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73" name="文本框 9"/>
          <p:cNvSpPr txBox="1"/>
          <p:nvPr/>
        </p:nvSpPr>
        <p:spPr>
          <a:xfrm>
            <a:off x="2175057" y="2307323"/>
            <a:ext cx="288034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74" name="直接箭头连接符 73"/>
          <p:cNvCxnSpPr/>
          <p:nvPr/>
        </p:nvCxnSpPr>
        <p:spPr>
          <a:xfrm flipV="1">
            <a:off x="6943381" y="1616893"/>
            <a:ext cx="0" cy="108012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下箭头 75"/>
          <p:cNvSpPr/>
          <p:nvPr/>
        </p:nvSpPr>
        <p:spPr>
          <a:xfrm>
            <a:off x="7298302" y="2852936"/>
            <a:ext cx="432048" cy="986516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6329655" y="2697013"/>
            <a:ext cx="205680" cy="14401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6329655" y="2849413"/>
            <a:ext cx="205680" cy="14401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6329655" y="3001813"/>
            <a:ext cx="205680" cy="14401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6329655" y="3154213"/>
            <a:ext cx="205680" cy="14401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6329655" y="3306613"/>
            <a:ext cx="205680" cy="14401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6329655" y="3459013"/>
            <a:ext cx="205680" cy="14401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6329655" y="3611413"/>
            <a:ext cx="205680" cy="144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6329655" y="3763813"/>
            <a:ext cx="205680" cy="144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6329655" y="3916213"/>
            <a:ext cx="205680" cy="144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6329655" y="4068613"/>
            <a:ext cx="205680" cy="144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6835422" y="2697013"/>
            <a:ext cx="205680" cy="1440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6835422" y="2849413"/>
            <a:ext cx="205680" cy="1440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6835422" y="3001813"/>
            <a:ext cx="205680" cy="1440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6835422" y="3154213"/>
            <a:ext cx="205680" cy="1440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6835422" y="3306613"/>
            <a:ext cx="205680" cy="1440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6835422" y="3459013"/>
            <a:ext cx="205680" cy="1440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6835422" y="3611413"/>
            <a:ext cx="205680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6835422" y="3763813"/>
            <a:ext cx="205680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6835422" y="3916213"/>
            <a:ext cx="205680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6835422" y="4068613"/>
            <a:ext cx="205680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TextBox 28"/>
          <p:cNvSpPr txBox="1"/>
          <p:nvPr/>
        </p:nvSpPr>
        <p:spPr>
          <a:xfrm>
            <a:off x="6252550" y="4353197"/>
            <a:ext cx="874440" cy="64633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Backup pool</a:t>
            </a:r>
            <a:endParaRPr lang="zh-CN" altLang="en-US" dirty="0"/>
          </a:p>
        </p:txBody>
      </p:sp>
      <p:cxnSp>
        <p:nvCxnSpPr>
          <p:cNvPr id="98" name="直接箭头连接符 97"/>
          <p:cNvCxnSpPr>
            <a:stCxn id="77" idx="0"/>
          </p:cNvCxnSpPr>
          <p:nvPr/>
        </p:nvCxnSpPr>
        <p:spPr>
          <a:xfrm flipV="1">
            <a:off x="6432495" y="1616893"/>
            <a:ext cx="0" cy="108012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曲线连接符 98"/>
          <p:cNvCxnSpPr/>
          <p:nvPr/>
        </p:nvCxnSpPr>
        <p:spPr>
          <a:xfrm rot="5400000" flipH="1" flipV="1">
            <a:off x="6901403" y="2012082"/>
            <a:ext cx="288031" cy="1081830"/>
          </a:xfrm>
          <a:prstGeom prst="curvedConnector2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5138061" y="3928788"/>
            <a:ext cx="288034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1" name="文本框 9"/>
          <p:cNvSpPr txBox="1"/>
          <p:nvPr/>
        </p:nvSpPr>
        <p:spPr>
          <a:xfrm>
            <a:off x="7372019" y="3175486"/>
            <a:ext cx="288034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03" name="文本框 102"/>
          <p:cNvSpPr txBox="1"/>
          <p:nvPr/>
        </p:nvSpPr>
        <p:spPr>
          <a:xfrm>
            <a:off x="3419869" y="4138720"/>
            <a:ext cx="288034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4" name="TextBox 28"/>
          <p:cNvSpPr txBox="1"/>
          <p:nvPr/>
        </p:nvSpPr>
        <p:spPr>
          <a:xfrm>
            <a:off x="1642456" y="515379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10G·μ-T(1,1)</a:t>
            </a:r>
            <a:endParaRPr lang="zh-CN" altLang="en-US" dirty="0"/>
          </a:p>
        </p:txBody>
      </p:sp>
      <p:sp>
        <p:nvSpPr>
          <p:cNvPr id="105" name="TextBox 29"/>
          <p:cNvSpPr txBox="1"/>
          <p:nvPr/>
        </p:nvSpPr>
        <p:spPr>
          <a:xfrm>
            <a:off x="6012160" y="5153798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10G·μ-T(2,2)</a:t>
            </a:r>
            <a:endParaRPr lang="zh-CN" altLang="en-US" dirty="0"/>
          </a:p>
        </p:txBody>
      </p:sp>
      <p:cxnSp>
        <p:nvCxnSpPr>
          <p:cNvPr id="106" name="曲线连接符 105"/>
          <p:cNvCxnSpPr/>
          <p:nvPr/>
        </p:nvCxnSpPr>
        <p:spPr>
          <a:xfrm rot="5400000" flipH="1" flipV="1">
            <a:off x="7337257" y="2027437"/>
            <a:ext cx="288031" cy="1081830"/>
          </a:xfrm>
          <a:prstGeom prst="curvedConnector2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下箭头 106"/>
          <p:cNvSpPr/>
          <p:nvPr/>
        </p:nvSpPr>
        <p:spPr>
          <a:xfrm>
            <a:off x="7740352" y="3835382"/>
            <a:ext cx="432048" cy="955269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9"/>
          <p:cNvSpPr txBox="1"/>
          <p:nvPr/>
        </p:nvSpPr>
        <p:spPr>
          <a:xfrm>
            <a:off x="7020272" y="2295416"/>
            <a:ext cx="288034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08" name="文本框 9"/>
          <p:cNvSpPr txBox="1"/>
          <p:nvPr/>
        </p:nvSpPr>
        <p:spPr>
          <a:xfrm>
            <a:off x="7812357" y="4152097"/>
            <a:ext cx="288034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09" name="下箭头 108"/>
          <p:cNvSpPr/>
          <p:nvPr/>
        </p:nvSpPr>
        <p:spPr>
          <a:xfrm rot="18900000" flipH="1">
            <a:off x="8095602" y="2864733"/>
            <a:ext cx="391477" cy="963283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文本框 109"/>
          <p:cNvSpPr txBox="1"/>
          <p:nvPr/>
        </p:nvSpPr>
        <p:spPr>
          <a:xfrm>
            <a:off x="8102099" y="3098103"/>
            <a:ext cx="288034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772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100" grpId="0" animBg="1"/>
      <p:bldP spid="101" grpId="0" animBg="1"/>
      <p:bldP spid="103" grpId="0" animBg="1"/>
      <p:bldP spid="102" grpId="0" animBg="1"/>
      <p:bldP spid="108" grpId="0" animBg="1"/>
      <p:bldP spid="1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圆柱形 105"/>
          <p:cNvSpPr/>
          <p:nvPr/>
        </p:nvSpPr>
        <p:spPr>
          <a:xfrm>
            <a:off x="755576" y="2573288"/>
            <a:ext cx="1152128" cy="2664296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2560895" y="1628800"/>
            <a:ext cx="0" cy="108012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Flexible Data Centers</a:t>
            </a:r>
            <a:endParaRPr lang="zh-CN" altLang="en-US" dirty="0"/>
          </a:p>
        </p:txBody>
      </p:sp>
      <p:sp>
        <p:nvSpPr>
          <p:cNvPr id="4" name="圆柱形 3"/>
          <p:cNvSpPr/>
          <p:nvPr/>
        </p:nvSpPr>
        <p:spPr>
          <a:xfrm>
            <a:off x="683568" y="2420888"/>
            <a:ext cx="1152128" cy="26642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1043608" y="2855367"/>
            <a:ext cx="432048" cy="1077689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曲线连接符 17"/>
          <p:cNvCxnSpPr/>
          <p:nvPr/>
        </p:nvCxnSpPr>
        <p:spPr>
          <a:xfrm rot="5400000">
            <a:off x="1237738" y="1364727"/>
            <a:ext cx="1082554" cy="1008113"/>
          </a:xfrm>
          <a:prstGeom prst="curvedConnector3">
            <a:avLst>
              <a:gd name="adj1" fmla="val 30187"/>
            </a:avLst>
          </a:prstGeom>
          <a:ln w="762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柱形 18"/>
          <p:cNvSpPr/>
          <p:nvPr/>
        </p:nvSpPr>
        <p:spPr>
          <a:xfrm>
            <a:off x="2771800" y="2410061"/>
            <a:ext cx="1152128" cy="26642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曲线连接符 19"/>
          <p:cNvCxnSpPr/>
          <p:nvPr/>
        </p:nvCxnSpPr>
        <p:spPr>
          <a:xfrm rot="16200000" flipH="1">
            <a:off x="2302530" y="1365545"/>
            <a:ext cx="1082554" cy="1008113"/>
          </a:xfrm>
          <a:prstGeom prst="curvedConnector3">
            <a:avLst>
              <a:gd name="adj1" fmla="val 30187"/>
            </a:avLst>
          </a:prstGeom>
          <a:ln w="762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下箭头 7"/>
          <p:cNvSpPr/>
          <p:nvPr/>
        </p:nvSpPr>
        <p:spPr>
          <a:xfrm rot="2700000">
            <a:off x="678778" y="3642363"/>
            <a:ext cx="391477" cy="963283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流程图: 汇总连接 2"/>
          <p:cNvSpPr/>
          <p:nvPr/>
        </p:nvSpPr>
        <p:spPr>
          <a:xfrm>
            <a:off x="1010035" y="3467435"/>
            <a:ext cx="465621" cy="465621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947169" y="2708920"/>
            <a:ext cx="205680" cy="14401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947169" y="2861320"/>
            <a:ext cx="205680" cy="14401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947169" y="3013720"/>
            <a:ext cx="205680" cy="14401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947169" y="3166120"/>
            <a:ext cx="205680" cy="14401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1947169" y="3318520"/>
            <a:ext cx="205680" cy="14401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947169" y="3470920"/>
            <a:ext cx="205680" cy="14401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947169" y="3623320"/>
            <a:ext cx="205680" cy="144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947169" y="3775720"/>
            <a:ext cx="205680" cy="144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1947169" y="3928120"/>
            <a:ext cx="205680" cy="144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1947169" y="4080520"/>
            <a:ext cx="205680" cy="144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2452936" y="2708920"/>
            <a:ext cx="205680" cy="1440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2452936" y="2861320"/>
            <a:ext cx="205680" cy="1440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2452936" y="3013720"/>
            <a:ext cx="205680" cy="1440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2452936" y="3166120"/>
            <a:ext cx="205680" cy="1440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2452936" y="3318520"/>
            <a:ext cx="205680" cy="1440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2452936" y="3470920"/>
            <a:ext cx="205680" cy="1440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2452936" y="3623320"/>
            <a:ext cx="205680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2452936" y="3775720"/>
            <a:ext cx="205680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2452936" y="3928120"/>
            <a:ext cx="205680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2452936" y="4080520"/>
            <a:ext cx="205680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TextBox 28"/>
          <p:cNvSpPr txBox="1"/>
          <p:nvPr/>
        </p:nvSpPr>
        <p:spPr>
          <a:xfrm>
            <a:off x="1870064" y="4365104"/>
            <a:ext cx="874440" cy="64633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Backup pool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5" idx="0"/>
          </p:cNvCxnSpPr>
          <p:nvPr/>
        </p:nvCxnSpPr>
        <p:spPr>
          <a:xfrm flipV="1">
            <a:off x="2050009" y="1628800"/>
            <a:ext cx="0" cy="108012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2163267" y="5160089"/>
            <a:ext cx="288034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4" name="TextBox 28"/>
          <p:cNvSpPr txBox="1"/>
          <p:nvPr/>
        </p:nvSpPr>
        <p:spPr>
          <a:xfrm>
            <a:off x="3658680" y="515379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en-US" altLang="zh-CN" b="1" dirty="0" smtClean="0">
                <a:solidFill>
                  <a:srgbClr val="FF0000"/>
                </a:solidFill>
              </a:rPr>
              <a:t>0G</a:t>
            </a:r>
            <a:r>
              <a:rPr lang="en-US" altLang="zh-CN" dirty="0" smtClean="0"/>
              <a:t>·μ-T(</a:t>
            </a:r>
            <a:r>
              <a:rPr lang="en-US" altLang="zh-CN" b="1" dirty="0" smtClean="0">
                <a:solidFill>
                  <a:srgbClr val="FF0000"/>
                </a:solidFill>
              </a:rPr>
              <a:t>1,1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41" name="圆柱形 140"/>
          <p:cNvSpPr/>
          <p:nvPr/>
        </p:nvSpPr>
        <p:spPr>
          <a:xfrm>
            <a:off x="5076056" y="2408229"/>
            <a:ext cx="1152128" cy="26642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圆柱形 141"/>
          <p:cNvSpPr/>
          <p:nvPr/>
        </p:nvSpPr>
        <p:spPr>
          <a:xfrm>
            <a:off x="7164288" y="2395653"/>
            <a:ext cx="1152128" cy="26642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4" name="曲线连接符 143"/>
          <p:cNvCxnSpPr/>
          <p:nvPr/>
        </p:nvCxnSpPr>
        <p:spPr>
          <a:xfrm rot="16200000" flipH="1">
            <a:off x="6695018" y="1351137"/>
            <a:ext cx="1082554" cy="1008113"/>
          </a:xfrm>
          <a:prstGeom prst="curvedConnector3">
            <a:avLst>
              <a:gd name="adj1" fmla="val 30187"/>
            </a:avLst>
          </a:prstGeom>
          <a:ln w="762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下箭头 144"/>
          <p:cNvSpPr/>
          <p:nvPr/>
        </p:nvSpPr>
        <p:spPr>
          <a:xfrm>
            <a:off x="5436096" y="2856006"/>
            <a:ext cx="432048" cy="1077689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流程图: 汇总连接 146"/>
          <p:cNvSpPr/>
          <p:nvPr/>
        </p:nvSpPr>
        <p:spPr>
          <a:xfrm>
            <a:off x="5402523" y="3468074"/>
            <a:ext cx="465621" cy="465621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9" name="直接箭头连接符 148"/>
          <p:cNvCxnSpPr/>
          <p:nvPr/>
        </p:nvCxnSpPr>
        <p:spPr>
          <a:xfrm flipV="1">
            <a:off x="6943381" y="1616893"/>
            <a:ext cx="0" cy="108012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矩形 150"/>
          <p:cNvSpPr/>
          <p:nvPr/>
        </p:nvSpPr>
        <p:spPr>
          <a:xfrm>
            <a:off x="6329655" y="2697013"/>
            <a:ext cx="205680" cy="14401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/>
          <p:cNvSpPr/>
          <p:nvPr/>
        </p:nvSpPr>
        <p:spPr>
          <a:xfrm>
            <a:off x="6329655" y="2849413"/>
            <a:ext cx="205680" cy="14401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/>
          <p:cNvSpPr/>
          <p:nvPr/>
        </p:nvSpPr>
        <p:spPr>
          <a:xfrm>
            <a:off x="6329655" y="3001813"/>
            <a:ext cx="205680" cy="14401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53"/>
          <p:cNvSpPr/>
          <p:nvPr/>
        </p:nvSpPr>
        <p:spPr>
          <a:xfrm>
            <a:off x="6329655" y="3154213"/>
            <a:ext cx="205680" cy="14401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/>
          <p:cNvSpPr/>
          <p:nvPr/>
        </p:nvSpPr>
        <p:spPr>
          <a:xfrm>
            <a:off x="6329655" y="3306613"/>
            <a:ext cx="205680" cy="14401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155"/>
          <p:cNvSpPr/>
          <p:nvPr/>
        </p:nvSpPr>
        <p:spPr>
          <a:xfrm>
            <a:off x="6329655" y="3459013"/>
            <a:ext cx="205680" cy="14401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/>
          <p:cNvSpPr/>
          <p:nvPr/>
        </p:nvSpPr>
        <p:spPr>
          <a:xfrm>
            <a:off x="6329655" y="3611413"/>
            <a:ext cx="205680" cy="144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/>
          <p:cNvSpPr/>
          <p:nvPr/>
        </p:nvSpPr>
        <p:spPr>
          <a:xfrm>
            <a:off x="6329655" y="3763813"/>
            <a:ext cx="205680" cy="144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/>
          <p:cNvSpPr/>
          <p:nvPr/>
        </p:nvSpPr>
        <p:spPr>
          <a:xfrm>
            <a:off x="6329655" y="3916213"/>
            <a:ext cx="205680" cy="144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/>
          <p:cNvSpPr/>
          <p:nvPr/>
        </p:nvSpPr>
        <p:spPr>
          <a:xfrm>
            <a:off x="6329655" y="4068613"/>
            <a:ext cx="205680" cy="144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/>
          <p:cNvSpPr/>
          <p:nvPr/>
        </p:nvSpPr>
        <p:spPr>
          <a:xfrm>
            <a:off x="6835422" y="2697013"/>
            <a:ext cx="205680" cy="1440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/>
          <p:cNvSpPr/>
          <p:nvPr/>
        </p:nvSpPr>
        <p:spPr>
          <a:xfrm>
            <a:off x="6835422" y="2849413"/>
            <a:ext cx="205680" cy="1440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/>
          <p:cNvSpPr/>
          <p:nvPr/>
        </p:nvSpPr>
        <p:spPr>
          <a:xfrm>
            <a:off x="6835422" y="3001813"/>
            <a:ext cx="205680" cy="1440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 163"/>
          <p:cNvSpPr/>
          <p:nvPr/>
        </p:nvSpPr>
        <p:spPr>
          <a:xfrm>
            <a:off x="6835422" y="3154213"/>
            <a:ext cx="205680" cy="1440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矩形 164"/>
          <p:cNvSpPr/>
          <p:nvPr/>
        </p:nvSpPr>
        <p:spPr>
          <a:xfrm>
            <a:off x="6835422" y="3306613"/>
            <a:ext cx="205680" cy="1440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 165"/>
          <p:cNvSpPr/>
          <p:nvPr/>
        </p:nvSpPr>
        <p:spPr>
          <a:xfrm>
            <a:off x="6835422" y="3459013"/>
            <a:ext cx="205680" cy="1440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矩形 166"/>
          <p:cNvSpPr/>
          <p:nvPr/>
        </p:nvSpPr>
        <p:spPr>
          <a:xfrm>
            <a:off x="6835422" y="3611413"/>
            <a:ext cx="205680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 167"/>
          <p:cNvSpPr/>
          <p:nvPr/>
        </p:nvSpPr>
        <p:spPr>
          <a:xfrm>
            <a:off x="6835422" y="3763813"/>
            <a:ext cx="205680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/>
          <p:cNvSpPr/>
          <p:nvPr/>
        </p:nvSpPr>
        <p:spPr>
          <a:xfrm>
            <a:off x="6835422" y="3916213"/>
            <a:ext cx="205680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/>
          <p:cNvSpPr/>
          <p:nvPr/>
        </p:nvSpPr>
        <p:spPr>
          <a:xfrm>
            <a:off x="6835422" y="4068613"/>
            <a:ext cx="205680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TextBox 28"/>
          <p:cNvSpPr txBox="1"/>
          <p:nvPr/>
        </p:nvSpPr>
        <p:spPr>
          <a:xfrm>
            <a:off x="6252550" y="4353197"/>
            <a:ext cx="874440" cy="64633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Backup pool</a:t>
            </a:r>
            <a:endParaRPr lang="zh-CN" altLang="en-US" dirty="0"/>
          </a:p>
        </p:txBody>
      </p:sp>
      <p:cxnSp>
        <p:nvCxnSpPr>
          <p:cNvPr id="173" name="曲线连接符 172"/>
          <p:cNvCxnSpPr>
            <a:stCxn id="151" idx="0"/>
            <a:endCxn id="177" idx="1"/>
          </p:cNvCxnSpPr>
          <p:nvPr/>
        </p:nvCxnSpPr>
        <p:spPr>
          <a:xfrm rot="16200000" flipV="1">
            <a:off x="6016450" y="2280967"/>
            <a:ext cx="123725" cy="708367"/>
          </a:xfrm>
          <a:prstGeom prst="curvedConnector3">
            <a:avLst>
              <a:gd name="adj1" fmla="val 284765"/>
            </a:avLst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文本框 9"/>
          <p:cNvSpPr txBox="1"/>
          <p:nvPr/>
        </p:nvSpPr>
        <p:spPr>
          <a:xfrm>
            <a:off x="6569574" y="5153798"/>
            <a:ext cx="288034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6" name="下箭头 145"/>
          <p:cNvSpPr/>
          <p:nvPr/>
        </p:nvSpPr>
        <p:spPr>
          <a:xfrm rot="2700000">
            <a:off x="5071266" y="3643002"/>
            <a:ext cx="391477" cy="963283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文本框 173"/>
          <p:cNvSpPr txBox="1"/>
          <p:nvPr/>
        </p:nvSpPr>
        <p:spPr>
          <a:xfrm>
            <a:off x="5138061" y="3928788"/>
            <a:ext cx="288034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77" name="圆柱形 176"/>
          <p:cNvSpPr/>
          <p:nvPr/>
        </p:nvSpPr>
        <p:spPr>
          <a:xfrm>
            <a:off x="5148064" y="2573288"/>
            <a:ext cx="1152128" cy="2664296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下箭头 177"/>
          <p:cNvSpPr/>
          <p:nvPr/>
        </p:nvSpPr>
        <p:spPr>
          <a:xfrm>
            <a:off x="5508104" y="3044564"/>
            <a:ext cx="432048" cy="1879722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下箭头 178"/>
          <p:cNvSpPr/>
          <p:nvPr/>
        </p:nvSpPr>
        <p:spPr>
          <a:xfrm>
            <a:off x="7524328" y="2858003"/>
            <a:ext cx="432048" cy="1875779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下箭头 186"/>
          <p:cNvSpPr/>
          <p:nvPr/>
        </p:nvSpPr>
        <p:spPr>
          <a:xfrm>
            <a:off x="3121336" y="2858003"/>
            <a:ext cx="432048" cy="1875779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4283968" y="3496924"/>
            <a:ext cx="468052" cy="36412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TextBox 26"/>
          <p:cNvSpPr txBox="1"/>
          <p:nvPr/>
        </p:nvSpPr>
        <p:spPr>
          <a:xfrm>
            <a:off x="3059832" y="5522256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Multi-path failures by backup: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Drop </a:t>
            </a:r>
            <a:r>
              <a:rPr lang="en-US" altLang="zh-CN" b="1" dirty="0" smtClean="0">
                <a:solidFill>
                  <a:srgbClr val="FF0000"/>
                </a:solidFill>
              </a:rPr>
              <a:t>one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subflow</a:t>
            </a:r>
            <a:r>
              <a:rPr lang="en-US" altLang="zh-CN" dirty="0" smtClean="0"/>
              <a:t>;</a:t>
            </a: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Retransmit </a:t>
            </a:r>
            <a:r>
              <a:rPr lang="en-US" altLang="zh-CN" b="1" dirty="0" smtClean="0">
                <a:solidFill>
                  <a:srgbClr val="FF0000"/>
                </a:solidFill>
              </a:rPr>
              <a:t>one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subflow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Decoding </a:t>
            </a:r>
            <a:r>
              <a:rPr lang="en-US" altLang="zh-CN" b="1" dirty="0">
                <a:solidFill>
                  <a:srgbClr val="FF0000"/>
                </a:solidFill>
              </a:rPr>
              <a:t>as transmitting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753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176" grpId="0" animBg="1"/>
      <p:bldP spid="174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166</Words>
  <Application>Microsoft Office PowerPoint</Application>
  <PresentationFormat>全屏显示(4:3)</PresentationFormat>
  <Paragraphs>63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宋体</vt:lpstr>
      <vt:lpstr>Arial</vt:lpstr>
      <vt:lpstr>Calibri</vt:lpstr>
      <vt:lpstr>Office 主题​​</vt:lpstr>
      <vt:lpstr>Failures Handling for Multi-path TCP in Data Centers</vt:lpstr>
      <vt:lpstr>Static Data Centers</vt:lpstr>
      <vt:lpstr>Static Data Centers</vt:lpstr>
      <vt:lpstr>Static Data Centers</vt:lpstr>
      <vt:lpstr>Flexible Data Centers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Failures Handling for Multi-path TCP in Data Centers</dc:title>
  <dc:creator>马永森</dc:creator>
  <cp:lastModifiedBy>马永森</cp:lastModifiedBy>
  <cp:revision>29</cp:revision>
  <dcterms:created xsi:type="dcterms:W3CDTF">2013-01-09T02:26:26Z</dcterms:created>
  <dcterms:modified xsi:type="dcterms:W3CDTF">2013-01-09T10:50:08Z</dcterms:modified>
</cp:coreProperties>
</file>