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59" r:id="rId1"/>
  </p:sldMasterIdLst>
  <p:notesMasterIdLst>
    <p:notesMasterId r:id="rId2"/>
  </p:notesMasterIdLst>
  <p:sldIdLst>
    <p:sldId id="256" r:id="rId3"/>
    <p:sldId id="265" r:id="rId4"/>
    <p:sldId id="263" r:id="rId5"/>
    <p:sldId id="257" r:id="rId6"/>
    <p:sldId id="267" r:id="rId7"/>
    <p:sldId id="268" r:id="rId8"/>
    <p:sldId id="270" r:id="rId9"/>
    <p:sldId id="271" r:id="rId10"/>
    <p:sldId id="272" r:id="rId11"/>
    <p:sldId id="273" r:id="rId12"/>
    <p:sldId id="262" r:id="rId13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488d2e414_0_10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488d2e414_0_1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28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488d2e414_0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488d2e414_0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34c070077_0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34c07007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94896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34c070077_0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34c07007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094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34c07007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34c07007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34c070077_0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34c07007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737734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34c070077_0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34c07007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370707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34c070077_0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34c07007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30143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34c070077_0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34c07007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634451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34c070077_0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34c07007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5573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slide" type="title">
  <p:cSld name="TITLE">
    <p:bg>
      <p:bgPr shadeToTitle="0"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0"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162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62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Big number">
  <p:cSld name="BIG_NUMBER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 rot="0"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162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162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Blank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ection header" type="secHead">
  <p:cSld name="SECTION_HEADER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 rot="0"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162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162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and body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 rot="0"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162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162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and two columns" type="twoCol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 rot="0"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162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162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only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 rot="0"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162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162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One column text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 rot="0"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162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162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Main point">
  <p:cSld name="MAIN_POINT">
    <p:bg>
      <p:bgPr shadeToTitle="0"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 rot="0"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162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162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ection title and description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 rot="0"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162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162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Caption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3.xml"  /><Relationship Id="rId3" Type="http://schemas.openxmlformats.org/officeDocument/2006/relationships/hyperlink" Target="https://github.com/B31l/Smart4412Linux?tab=readme-ov-file#%EC%BD%94%EB%93%9C" TargetMode="External" /><Relationship Id="rId4" Type="http://schemas.openxmlformats.org/officeDocument/2006/relationships/hyperlink" Target="https://github.com/jinwoo1225/SnakeGameWithSmart4412" TargetMode="External" /><Relationship Id="rId5" Type="http://schemas.openxmlformats.org/officeDocument/2006/relationships/hyperlink" Target="https://github.com/JoHyeonGyeong/iot_indianPoker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3.xml"  /><Relationship Id="rId3" Type="http://schemas.openxmlformats.org/officeDocument/2006/relationships/hyperlink" Target="https://youtu.be/sj5oAKozdKo" TargetMode="External" /><Relationship Id="rId4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Iot 프로그래밍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2팀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장창용 최다원 박상운 허지웅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602" y="1540988"/>
            <a:ext cx="2787866" cy="20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 idx="0"/>
          </p:nvPr>
        </p:nvSpPr>
        <p:spPr>
          <a:xfrm>
            <a:off x="727650" y="57849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차별점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250259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 idx="0"/>
          </p:nvPr>
        </p:nvSpPr>
        <p:spPr>
          <a:xfrm>
            <a:off x="727650" y="57849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참고 자료</a:t>
            </a:r>
            <a:endParaRPr lang="ko-KR" altLang="en-US"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727650" y="1411518"/>
            <a:ext cx="7688700" cy="2910256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Char char="●"/>
              <a:defRPr/>
            </a:pPr>
            <a:r>
              <a:rPr lang="en-US" altLang="ko-KR">
                <a:solidFill>
                  <a:schemeClr val="dk2"/>
                </a:solidFill>
                <a:hlinkClick r:id="rId3"/>
              </a:rPr>
              <a:t>https://github.com/B31l/Smart4412Linux?tab=readme-ov-file#%EC%BD%94%EB%93%9C</a:t>
            </a:r>
            <a:endParaRPr lang="en-US" altLang="ko-KR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Char char="●"/>
              <a:defRPr/>
            </a:pPr>
            <a:r>
              <a:rPr lang="en-US" altLang="ko-KR">
                <a:solidFill>
                  <a:schemeClr val="dk2"/>
                </a:solidFill>
                <a:hlinkClick r:id="rId4"/>
              </a:rPr>
              <a:t>https://github.com/jinwoo1225/SnakeGameWithSmart4412</a:t>
            </a:r>
            <a:endParaRPr lang="en-US" altLang="ko-KR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Char char="●"/>
              <a:defRPr/>
            </a:pPr>
            <a:r>
              <a:rPr lang="en-US" altLang="ko-KR">
                <a:solidFill>
                  <a:schemeClr val="dk2"/>
                </a:solidFill>
                <a:hlinkClick r:id="rId5"/>
              </a:rPr>
              <a:t>https://github.com/JoHyeonGyeong/iot_indianPoker</a:t>
            </a:r>
            <a:endParaRPr lang="en-US" altLang="ko-KR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Char char="●"/>
              <a:defRPr/>
            </a:pPr>
            <a:endParaRPr lang="en-US" altLang="ko-KR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 idx="0"/>
          </p:nvPr>
        </p:nvSpPr>
        <p:spPr>
          <a:xfrm>
            <a:off x="727649" y="554223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목차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1460053"/>
            <a:ext cx="7688700" cy="3396638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fontScale="77500" lnSpcReduction="20000"/>
          </a:bodyPr>
          <a:lstStyle/>
          <a:p>
            <a:pPr marL="423000" lvl="0" indent="-296000" algn="l">
              <a:buClr>
                <a:schemeClr val="dk2"/>
              </a:buClr>
              <a:buSzPct val="100000"/>
              <a:buAutoNum type="arabicPeriod"/>
              <a:defRPr/>
            </a:pPr>
            <a:r>
              <a:rPr lang="ko-KR" altLang="en-US" sz="2100">
                <a:solidFill>
                  <a:schemeClr val="dk2"/>
                </a:solidFill>
              </a:rPr>
              <a:t>프로젝트 소개</a:t>
            </a:r>
            <a:endParaRPr lang="ko-KR" altLang="en-US" sz="2100">
              <a:solidFill>
                <a:schemeClr val="dk2"/>
              </a:solidFill>
            </a:endParaRPr>
          </a:p>
          <a:p>
            <a:pPr marL="423000" lvl="0" indent="-296000" algn="l">
              <a:buClr>
                <a:schemeClr val="dk2"/>
              </a:buClr>
              <a:buSzPct val="100000"/>
              <a:buAutoNum type="arabicPeriod"/>
              <a:defRPr/>
            </a:pPr>
            <a:endParaRPr lang="ko-KR" altLang="en-US" sz="2100">
              <a:solidFill>
                <a:schemeClr val="dk2"/>
              </a:solidFill>
            </a:endParaRPr>
          </a:p>
          <a:p>
            <a:pPr marL="423000" lvl="0" indent="-296000" algn="l">
              <a:buClr>
                <a:schemeClr val="dk2"/>
              </a:buClr>
              <a:buSzPct val="100000"/>
              <a:buAutoNum type="arabicPeriod"/>
              <a:defRPr/>
            </a:pPr>
            <a:r>
              <a:rPr lang="ko-KR" altLang="en-US" sz="2100">
                <a:solidFill>
                  <a:schemeClr val="dk2"/>
                </a:solidFill>
              </a:rPr>
              <a:t>기능구현</a:t>
            </a:r>
            <a:endParaRPr lang="ko-KR" altLang="en-US" sz="2100">
              <a:solidFill>
                <a:schemeClr val="dk2"/>
              </a:solidFill>
            </a:endParaRPr>
          </a:p>
          <a:p>
            <a:pPr marL="423000" lvl="0" indent="-296000" algn="l">
              <a:buClr>
                <a:schemeClr val="dk2"/>
              </a:buClr>
              <a:buSzPct val="100000"/>
              <a:buAutoNum type="arabicPeriod"/>
              <a:defRPr/>
            </a:pPr>
            <a:endParaRPr lang="ko-KR" altLang="en-US" sz="2100">
              <a:solidFill>
                <a:schemeClr val="dk2"/>
              </a:solidFill>
            </a:endParaRPr>
          </a:p>
          <a:p>
            <a:pPr marL="880200" lvl="1" indent="-296000" algn="l">
              <a:buClr>
                <a:schemeClr val="dk2"/>
              </a:buClr>
              <a:buSzPct val="100000"/>
              <a:buFont typeface="Arial"/>
              <a:buChar char="•"/>
              <a:defRPr/>
            </a:pPr>
            <a:r>
              <a:rPr lang="en-US" altLang="ko-KR" sz="2100">
                <a:solidFill>
                  <a:schemeClr val="dk2"/>
                </a:solidFill>
              </a:rPr>
              <a:t>Dot-Matrix</a:t>
            </a:r>
            <a:r>
              <a:rPr lang="ko-KR" altLang="en-US" sz="2100">
                <a:solidFill>
                  <a:schemeClr val="dk2"/>
                </a:solidFill>
              </a:rPr>
              <a:t> </a:t>
            </a:r>
            <a:endParaRPr lang="ko-KR" altLang="en-US" sz="2100">
              <a:solidFill>
                <a:schemeClr val="dk2"/>
              </a:solidFill>
            </a:endParaRPr>
          </a:p>
          <a:p>
            <a:pPr marL="880200" lvl="1" indent="-296000" algn="l">
              <a:buClr>
                <a:schemeClr val="dk2"/>
              </a:buClr>
              <a:buSzPct val="100000"/>
              <a:buFont typeface="Arial"/>
              <a:buChar char="•"/>
              <a:defRPr/>
            </a:pPr>
            <a:r>
              <a:rPr lang="en-US" altLang="ko-KR" sz="2100">
                <a:solidFill>
                  <a:schemeClr val="dk2"/>
                </a:solidFill>
              </a:rPr>
              <a:t>Tact Switch</a:t>
            </a:r>
            <a:endParaRPr lang="en-US" altLang="ko-KR" sz="2100">
              <a:solidFill>
                <a:schemeClr val="dk2"/>
              </a:solidFill>
            </a:endParaRPr>
          </a:p>
          <a:p>
            <a:pPr marL="880200" lvl="1" indent="-296000" algn="l">
              <a:buClr>
                <a:schemeClr val="dk2"/>
              </a:buClr>
              <a:buSzPct val="100000"/>
              <a:buFont typeface="Arial"/>
              <a:buChar char="•"/>
              <a:defRPr/>
            </a:pPr>
            <a:r>
              <a:rPr lang="en-US" altLang="ko-KR" sz="2100">
                <a:solidFill>
                  <a:schemeClr val="dk2"/>
                </a:solidFill>
              </a:rPr>
              <a:t>CLCD</a:t>
            </a:r>
            <a:endParaRPr lang="en-US" altLang="ko-KR" sz="2100">
              <a:solidFill>
                <a:schemeClr val="dk2"/>
              </a:solidFill>
            </a:endParaRPr>
          </a:p>
          <a:p>
            <a:pPr marL="880200" lvl="1" indent="-296000" algn="l">
              <a:buClr>
                <a:schemeClr val="dk2"/>
              </a:buClr>
              <a:buSzPct val="100000"/>
              <a:buFont typeface="Arial"/>
              <a:buChar char="•"/>
              <a:defRPr/>
            </a:pPr>
            <a:r>
              <a:rPr lang="en-US" altLang="ko-KR" sz="2100">
                <a:solidFill>
                  <a:schemeClr val="dk2"/>
                </a:solidFill>
              </a:rPr>
              <a:t>FND</a:t>
            </a:r>
            <a:endParaRPr lang="en-US" altLang="ko-KR" sz="2100">
              <a:solidFill>
                <a:schemeClr val="dk2"/>
              </a:solidFill>
            </a:endParaRPr>
          </a:p>
          <a:p>
            <a:pPr marL="880200" lvl="1" indent="-296000" algn="l">
              <a:buClr>
                <a:schemeClr val="dk2"/>
              </a:buClr>
              <a:buSzPct val="100000"/>
              <a:buFont typeface="Arial"/>
              <a:buChar char="•"/>
              <a:defRPr/>
            </a:pPr>
            <a:endParaRPr lang="en-US" altLang="ko-KR" sz="2100">
              <a:solidFill>
                <a:schemeClr val="dk2"/>
              </a:solidFill>
            </a:endParaRPr>
          </a:p>
          <a:p>
            <a:pPr marL="423000" lvl="0" indent="-296000" algn="l">
              <a:buClr>
                <a:schemeClr val="dk2"/>
              </a:buClr>
              <a:buSzPct val="100000"/>
              <a:buAutoNum type="arabicPeriod"/>
              <a:defRPr/>
            </a:pPr>
            <a:r>
              <a:rPr lang="ko-KR" altLang="en-US" sz="2100">
                <a:solidFill>
                  <a:schemeClr val="dk2"/>
                </a:solidFill>
              </a:rPr>
              <a:t>차별점</a:t>
            </a:r>
            <a:endParaRPr lang="ko-KR" altLang="en-US" sz="2100">
              <a:solidFill>
                <a:schemeClr val="dk2"/>
              </a:solidFill>
            </a:endParaRPr>
          </a:p>
          <a:p>
            <a:pPr marL="423000" lvl="0" indent="-296000" algn="l">
              <a:buClr>
                <a:schemeClr val="dk2"/>
              </a:buClr>
              <a:buSzPct val="100000"/>
              <a:buAutoNum type="arabicPeriod"/>
              <a:defRPr/>
            </a:pPr>
            <a:endParaRPr lang="ko-KR" altLang="en-US" sz="2100">
              <a:solidFill>
                <a:schemeClr val="dk2"/>
              </a:solidFill>
            </a:endParaRPr>
          </a:p>
          <a:p>
            <a:pPr marL="423000" lvl="0" indent="-296000" algn="l">
              <a:buClr>
                <a:schemeClr val="dk2"/>
              </a:buClr>
              <a:buSzPct val="100000"/>
              <a:buAutoNum type="arabicPeriod"/>
              <a:defRPr/>
            </a:pPr>
            <a:r>
              <a:rPr lang="ko-KR" altLang="en-US" sz="2100">
                <a:solidFill>
                  <a:schemeClr val="dk2"/>
                </a:solidFill>
              </a:rPr>
              <a:t>참고자료</a:t>
            </a:r>
            <a:endParaRPr lang="ko-KR" altLang="en-US" sz="210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r>
              <a:rPr lang="ko-KR" altLang="en-US" sz="1600">
                <a:solidFill>
                  <a:schemeClr val="dk2"/>
                </a:solidFill>
              </a:rPr>
              <a:t>	</a:t>
            </a:r>
            <a:endParaRPr lang="ko-KR" altLang="en-US" sz="16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005670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74;p15"/>
          <p:cNvSpPr txBox="1">
            <a:spLocks noGrp="1"/>
          </p:cNvSpPr>
          <p:nvPr>
            <p:ph type="title" idx="0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Font typeface="맑은 고딕"/>
              <a:buNone/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  <a:sym typeface="맑은 고딕"/>
              </a:rPr>
              <a:t>1.</a:t>
            </a:r>
            <a:r>
              <a:rPr lang="ko-KR" altLang="en-US"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">
                <a:latin typeface="맑은 고딕"/>
                <a:ea typeface="맑은 고딕"/>
                <a:cs typeface="맑은 고딕"/>
                <a:sym typeface="맑은 고딕"/>
              </a:rPr>
              <a:t>프로젝트 소개</a:t>
            </a:r>
            <a:endParaRPr lang="ko"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96390259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 idx="0"/>
          </p:nvPr>
        </p:nvSpPr>
        <p:spPr>
          <a:xfrm>
            <a:off x="727649" y="554223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프로젝트 소개</a:t>
            </a:r>
            <a:endParaRPr lang="ko-KR" altLang="en-US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1460053"/>
            <a:ext cx="7688700" cy="3396638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lnSpcReduction="10000"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r>
              <a:rPr lang="ko-KR" altLang="en-US" sz="1600">
                <a:solidFill>
                  <a:schemeClr val="dk2"/>
                </a:solidFill>
              </a:rPr>
              <a:t>	</a:t>
            </a:r>
            <a:endParaRPr lang="ko-KR" altLang="en-US" sz="1600">
              <a:solidFill>
                <a:schemeClr val="dk2"/>
              </a:solidFill>
            </a:endParaRPr>
          </a:p>
        </p:txBody>
      </p:sp>
      <p:sp>
        <p:nvSpPr>
          <p:cNvPr id="95" name="Google Shape;80;p16"/>
          <p:cNvSpPr txBox="1"/>
          <p:nvPr/>
        </p:nvSpPr>
        <p:spPr>
          <a:xfrm>
            <a:off x="311699" y="1319628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 lnSpcReduction="10000"/>
          </a:bodyPr>
          <a:lstStyle/>
          <a:p>
            <a:pPr marL="457200" marR="0" lvl="0" indent="-3429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맑은 고딕"/>
              <a:buChar char="-"/>
              <a:defRPr/>
            </a:pPr>
            <a:endParaRPr xmlns:mc="http://schemas.openxmlformats.org/markup-compatibility/2006" xmlns:hp="http://schemas.haansoft.com/office/presentation/8.0" kumimoji="0" lang="ko" sz="1600" b="0" i="0" u="none" strike="noStrike" kern="0" cap="none" spc="0" normalizeH="0" baseline="0" mc:Ignorable="hp" hp:hslEmbossed="0">
              <a:solidFill>
                <a:schemeClr val="accen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457200" marR="0" lvl="0" indent="-3429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맑은 고딕"/>
              <a:buChar char="-"/>
              <a:defRPr/>
            </a:pPr>
            <a:endParaRPr xmlns:mc="http://schemas.openxmlformats.org/markup-compatibility/2006" xmlns:hp="http://schemas.haansoft.com/office/presentation/8.0" kumimoji="0" lang="ko" sz="1600" b="0" i="0" u="none" strike="noStrike" kern="0" cap="none" spc="0" normalizeH="0" baseline="0" mc:Ignorable="hp" hp:hslEmbossed="0">
              <a:solidFill>
                <a:schemeClr val="accen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457200" marR="0" lvl="0" indent="-3429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맑은 고딕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" sz="160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  <a:sym typeface="맑은 고딕"/>
              </a:rPr>
              <a:t>위에서 내려오는 </a:t>
            </a:r>
            <a:r>
              <a:rPr xmlns:mc="http://schemas.openxmlformats.org/markup-compatibility/2006" xmlns:hp="http://schemas.haansoft.com/office/presentation/8.0" kumimoji="0" lang="ko-KR" altLang="en-US" sz="160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  <a:sym typeface="맑은 고딕"/>
              </a:rPr>
              <a:t>적을 플레이어</a:t>
            </a:r>
            <a:r>
              <a:rPr xmlns:mc="http://schemas.openxmlformats.org/markup-compatibility/2006" xmlns:hp="http://schemas.haansoft.com/office/presentation/8.0" kumimoji="0" lang="ko" sz="160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  <a:sym typeface="맑은 고딕"/>
              </a:rPr>
              <a:t>가 </a:t>
            </a:r>
            <a:r>
              <a:rPr xmlns:mc="http://schemas.openxmlformats.org/markup-compatibility/2006" xmlns:hp="http://schemas.haansoft.com/office/presentation/8.0" kumimoji="0" lang="ko-KR" altLang="en-US" sz="160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  <a:sym typeface="맑은 고딕"/>
              </a:rPr>
              <a:t>좌우로 이동하여</a:t>
            </a:r>
            <a:endParaRPr xmlns:mc="http://schemas.openxmlformats.org/markup-compatibility/2006" xmlns:hp="http://schemas.haansoft.com/office/presentation/8.0" kumimoji="0" lang="ko-KR" altLang="en-US" sz="160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 Semilight"/>
              <a:sym typeface="맑은 고딕"/>
            </a:endParaRPr>
          </a:p>
          <a:p>
            <a:pPr marL="457200" marR="0" lvl="0" indent="-3429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맑은 고딕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60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  <a:sym typeface="맑은 고딕"/>
              </a:rPr>
              <a:t>슈팅을 통하여 적을 없애는 게임</a:t>
            </a:r>
            <a:endParaRPr xmlns:mc="http://schemas.openxmlformats.org/markup-compatibility/2006" xmlns:hp="http://schemas.haansoft.com/office/presentation/8.0" kumimoji="0" lang="ko" sz="160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 Semilight"/>
              <a:sym typeface="맑은 고딕"/>
            </a:endParaRPr>
          </a:p>
          <a:p>
            <a:pPr marL="457200" marR="0" lvl="0" indent="-3429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맑은 고딕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60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  <a:sym typeface="맑은 고딕"/>
              </a:rPr>
              <a:t>적을 맞추면 </a:t>
            </a:r>
            <a:r>
              <a:rPr xmlns:mc="http://schemas.openxmlformats.org/markup-compatibility/2006" xmlns:hp="http://schemas.haansoft.com/office/presentation/8.0" kumimoji="0" lang="ko" sz="160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  <a:sym typeface="맑은 고딕"/>
              </a:rPr>
              <a:t>점수 +1점</a:t>
            </a:r>
            <a:r>
              <a:rPr xmlns:mc="http://schemas.openxmlformats.org/markup-compatibility/2006" xmlns:hp="http://schemas.haansoft.com/office/presentation/8.0" kumimoji="0" lang="ko-KR" altLang="en-US" sz="160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  <a:sym typeface="맑은 고딕"/>
              </a:rPr>
              <a:t> 적과 닿으면 게임 종료</a:t>
            </a:r>
            <a:endParaRPr xmlns:mc="http://schemas.openxmlformats.org/markup-compatibility/2006" xmlns:hp="http://schemas.haansoft.com/office/presentation/8.0" kumimoji="0" lang="ko-KR" altLang="en-US" sz="160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 Semilight"/>
              <a:sym typeface="맑은 고딕"/>
            </a:endParaRPr>
          </a:p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Lato"/>
              <a:buNone/>
              <a:defRPr/>
            </a:pPr>
            <a:endParaRPr xmlns:mc="http://schemas.openxmlformats.org/markup-compatibility/2006" xmlns:hp="http://schemas.haansoft.com/office/presentation/8.0" kumimoji="0" sz="1600" b="0" i="0" u="none" strike="noStrike" kern="0" cap="none" spc="0" normalizeH="0" baseline="0" mc:Ignorable="hp" hp:hslEmbossed="0">
              <a:solidFill>
                <a:schemeClr val="accen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25000"/>
              <a:buFont typeface="Lato"/>
              <a:buNone/>
              <a:defRPr/>
            </a:pPr>
            <a:r>
              <a:rPr xmlns:mc="http://schemas.openxmlformats.org/markup-compatibility/2006" xmlns:hp="http://schemas.haansoft.com/office/presentation/8.0" kumimoji="0" lang="ko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시연 영상 :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  <a:hlinkClick r:id="rId3"/>
              </a:rPr>
              <a:t>https://youtu.be/sj5oAKozdKo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96" name="Google Shape;101;p15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5786206" y="2869404"/>
            <a:ext cx="2949526" cy="177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74;p15"/>
          <p:cNvSpPr txBox="1">
            <a:spLocks noGrp="1"/>
          </p:cNvSpPr>
          <p:nvPr>
            <p:ph type="title" idx="0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Font typeface="맑은 고딕"/>
              <a:buNone/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  <a:sym typeface="맑은 고딕"/>
              </a:rPr>
              <a:t>2.</a:t>
            </a:r>
            <a:r>
              <a:rPr lang="ko-KR" altLang="en-US">
                <a:latin typeface="맑은 고딕"/>
                <a:ea typeface="맑은 고딕"/>
                <a:cs typeface="맑은 고딕"/>
                <a:sym typeface="맑은 고딕"/>
              </a:rPr>
              <a:t> 기능 구현</a:t>
            </a:r>
            <a:endParaRPr lang="ko-KR" altLang="en-US"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36535818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 idx="0"/>
          </p:nvPr>
        </p:nvSpPr>
        <p:spPr>
          <a:xfrm>
            <a:off x="727649" y="56029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2.1</a:t>
            </a:r>
            <a:r>
              <a:rPr lang="ko-KR" altLang="en-US"/>
              <a:t> </a:t>
            </a:r>
            <a:r>
              <a:rPr lang="en-US" altLang="ko-KR"/>
              <a:t>Dot-Matrix </a:t>
            </a:r>
            <a:r>
              <a:rPr lang="ko-KR" altLang="en-US"/>
              <a:t>플레이어</a:t>
            </a:r>
            <a:r>
              <a:rPr lang="en-US" altLang="ko-KR"/>
              <a:t>/</a:t>
            </a:r>
            <a:r>
              <a:rPr lang="ko-KR" altLang="en-US"/>
              <a:t>적</a:t>
            </a:r>
            <a:r>
              <a:rPr lang="en-US" altLang="ko-KR"/>
              <a:t> </a:t>
            </a:r>
            <a:endParaRPr lang="en-US" altLang="ko-KR"/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96958" y="654310"/>
            <a:ext cx="2408079" cy="3704508"/>
          </a:xfrm>
          <a:prstGeom prst="rect">
            <a:avLst/>
          </a:prstGeom>
        </p:spPr>
      </p:pic>
      <p:sp>
        <p:nvSpPr>
          <p:cNvPr id="100" name="Google Shape;99;p19"/>
          <p:cNvSpPr txBox="1"/>
          <p:nvPr/>
        </p:nvSpPr>
        <p:spPr>
          <a:xfrm>
            <a:off x="570785" y="1215058"/>
            <a:ext cx="3737400" cy="378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/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Lato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Lato"/>
              <a:buNone/>
              <a:defRPr/>
            </a:pPr>
            <a:r>
              <a:rPr xmlns:mc="http://schemas.openxmlformats.org/markup-compatibility/2006" xmlns:hp="http://schemas.haansoft.com/office/presentation/8.0" kumimoji="0" lang="ko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for문을 사용하여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초기 상위 두줄로 적을 생성하고 적이 한 줄씩 밑으로 이동하도록 생성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Lato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Lato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적과 플레이어가 닿으면 게임 종료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 플레이어가 살아있다면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초마다 적이 내려오도록 설정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12886" y="891831"/>
            <a:ext cx="2278398" cy="397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1231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 idx="0"/>
          </p:nvPr>
        </p:nvSpPr>
        <p:spPr>
          <a:xfrm>
            <a:off x="727649" y="56029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2.2</a:t>
            </a:r>
            <a:r>
              <a:rPr lang="ko-KR" altLang="en-US"/>
              <a:t> </a:t>
            </a:r>
            <a:r>
              <a:rPr lang="en-US" altLang="ko-KR"/>
              <a:t>Tact-Switch </a:t>
            </a:r>
            <a:r>
              <a:rPr lang="ko-KR" altLang="en-US"/>
              <a:t>이동 </a:t>
            </a:r>
            <a:r>
              <a:rPr lang="en-US" altLang="ko-KR"/>
              <a:t>/</a:t>
            </a:r>
            <a:r>
              <a:rPr lang="ko-KR" altLang="en-US"/>
              <a:t> 옵션</a:t>
            </a:r>
            <a:endParaRPr lang="ko-KR" altLang="en-US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383637" y="1484320"/>
            <a:ext cx="4036438" cy="3475508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lnSpcReduction="10000"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r>
              <a:rPr lang="ko-KR" altLang="en-US" sz="1600" b="1">
                <a:solidFill>
                  <a:schemeClr val="dk2"/>
                </a:solidFill>
              </a:rPr>
              <a:t>플레이어 이동</a:t>
            </a:r>
            <a:endParaRPr lang="en-US" altLang="ko-KR" sz="1600" b="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r>
              <a:rPr lang="en-US" altLang="ko-KR" sz="1600" b="0">
                <a:solidFill>
                  <a:schemeClr val="dk2"/>
                </a:solidFill>
              </a:rPr>
              <a:t>-2</a:t>
            </a:r>
            <a:r>
              <a:rPr lang="ko-KR" altLang="en-US" sz="1600" b="0">
                <a:solidFill>
                  <a:schemeClr val="dk2"/>
                </a:solidFill>
              </a:rPr>
              <a:t>번 입력시 공격</a:t>
            </a:r>
            <a:r>
              <a:rPr lang="en-US" altLang="ko-KR" sz="1600" b="0">
                <a:solidFill>
                  <a:schemeClr val="dk2"/>
                </a:solidFill>
              </a:rPr>
              <a:t>,</a:t>
            </a:r>
            <a:r>
              <a:rPr lang="ko-KR" altLang="en-US" sz="1600" b="0">
                <a:solidFill>
                  <a:schemeClr val="dk2"/>
                </a:solidFill>
              </a:rPr>
              <a:t> </a:t>
            </a:r>
            <a:r>
              <a:rPr lang="en-US" altLang="ko-KR" sz="1600" b="0">
                <a:solidFill>
                  <a:schemeClr val="dk2"/>
                </a:solidFill>
              </a:rPr>
              <a:t>4</a:t>
            </a:r>
            <a:r>
              <a:rPr lang="ko-KR" altLang="en-US" sz="1600" b="0">
                <a:solidFill>
                  <a:schemeClr val="dk2"/>
                </a:solidFill>
              </a:rPr>
              <a:t>번 입력시 왼쪽 이동 </a:t>
            </a:r>
            <a:r>
              <a:rPr lang="en-US" altLang="ko-KR" sz="1600" b="0">
                <a:solidFill>
                  <a:schemeClr val="dk2"/>
                </a:solidFill>
              </a:rPr>
              <a:t>6</a:t>
            </a:r>
            <a:r>
              <a:rPr lang="ko-KR" altLang="en-US" sz="1600" b="0">
                <a:solidFill>
                  <a:schemeClr val="dk2"/>
                </a:solidFill>
              </a:rPr>
              <a:t>번 입력시 오른쪽 이동</a:t>
            </a:r>
            <a:r>
              <a:rPr lang="en-US" altLang="ko-KR" sz="1600" b="0">
                <a:solidFill>
                  <a:schemeClr val="dk2"/>
                </a:solidFill>
              </a:rPr>
              <a:t>,</a:t>
            </a:r>
            <a:r>
              <a:rPr lang="ko-KR" altLang="en-US" sz="1600" b="0">
                <a:solidFill>
                  <a:schemeClr val="dk2"/>
                </a:solidFill>
              </a:rPr>
              <a:t> </a:t>
            </a:r>
            <a:r>
              <a:rPr lang="en-US" altLang="ko-KR" sz="1600" b="0">
                <a:solidFill>
                  <a:schemeClr val="dk2"/>
                </a:solidFill>
              </a:rPr>
              <a:t>5</a:t>
            </a:r>
            <a:r>
              <a:rPr lang="ko-KR" altLang="en-US" sz="1600" b="0">
                <a:solidFill>
                  <a:schemeClr val="dk2"/>
                </a:solidFill>
              </a:rPr>
              <a:t>번 입력시 공격</a:t>
            </a:r>
            <a:endParaRPr lang="ko-KR" altLang="en-US" sz="1600" b="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endParaRPr lang="ko-KR" altLang="en-US" sz="1600" b="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r>
              <a:rPr lang="ko-KR" altLang="en-US" sz="1600" b="1">
                <a:solidFill>
                  <a:schemeClr val="dk2"/>
                </a:solidFill>
              </a:rPr>
              <a:t>시작 및 확인</a:t>
            </a:r>
            <a:r>
              <a:rPr lang="en-US" altLang="ko-KR" sz="1600" b="1">
                <a:solidFill>
                  <a:schemeClr val="dk2"/>
                </a:solidFill>
              </a:rPr>
              <a:t>/</a:t>
            </a:r>
            <a:r>
              <a:rPr lang="ko-KR" altLang="en-US" sz="1600" b="1">
                <a:solidFill>
                  <a:schemeClr val="dk2"/>
                </a:solidFill>
              </a:rPr>
              <a:t>재시작</a:t>
            </a:r>
            <a:endParaRPr lang="ko-KR" altLang="en-US" sz="1600" b="1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r>
              <a:rPr lang="en-US" altLang="ko-KR" sz="1600" b="0">
                <a:solidFill>
                  <a:schemeClr val="dk2"/>
                </a:solidFill>
              </a:rPr>
              <a:t>-</a:t>
            </a:r>
            <a:r>
              <a:rPr lang="ko-KR" altLang="en-US" sz="1600" b="0">
                <a:solidFill>
                  <a:schemeClr val="dk2"/>
                </a:solidFill>
              </a:rPr>
              <a:t>시작시 </a:t>
            </a:r>
            <a:r>
              <a:rPr lang="en-US" altLang="ko-KR" sz="1600" b="0">
                <a:solidFill>
                  <a:schemeClr val="dk2"/>
                </a:solidFill>
              </a:rPr>
              <a:t>3</a:t>
            </a:r>
            <a:r>
              <a:rPr lang="ko-KR" altLang="en-US" sz="1600" b="0">
                <a:solidFill>
                  <a:schemeClr val="dk2"/>
                </a:solidFill>
              </a:rPr>
              <a:t>번키 입력받아 시작</a:t>
            </a:r>
            <a:endParaRPr lang="ko-KR" altLang="en-US" sz="1600" b="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r>
              <a:rPr lang="ko-KR" altLang="en-US" sz="1600" b="0">
                <a:solidFill>
                  <a:schemeClr val="dk2"/>
                </a:solidFill>
              </a:rPr>
              <a:t>       </a:t>
            </a:r>
            <a:endParaRPr lang="ko-KR" altLang="en-US" sz="1600" b="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endParaRPr lang="en-US" altLang="ko-KR" sz="1600">
              <a:solidFill>
                <a:schemeClr val="dk2"/>
              </a:solidFill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96930" y="600763"/>
            <a:ext cx="2252988" cy="3061166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92758" y="2677964"/>
            <a:ext cx="2263918" cy="219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60674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 idx="0"/>
          </p:nvPr>
        </p:nvSpPr>
        <p:spPr>
          <a:xfrm>
            <a:off x="727649" y="56029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2.3</a:t>
            </a:r>
            <a:r>
              <a:rPr lang="ko-KR" altLang="en-US"/>
              <a:t> </a:t>
            </a:r>
            <a:r>
              <a:rPr lang="en-US" altLang="ko-KR"/>
              <a:t>CLCD </a:t>
            </a:r>
            <a:r>
              <a:rPr lang="ko-KR" altLang="en-US"/>
              <a:t>안내문구 </a:t>
            </a:r>
            <a:r>
              <a:rPr lang="en-US" altLang="ko-KR"/>
              <a:t>/</a:t>
            </a:r>
            <a:r>
              <a:rPr lang="ko-KR" altLang="en-US"/>
              <a:t> 점수</a:t>
            </a:r>
            <a:endParaRPr lang="ko-KR" altLang="en-US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297276" y="1466120"/>
            <a:ext cx="4480745" cy="3475508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lnSpcReduction="10000"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r>
              <a:rPr lang="ko-KR" altLang="en-US" sz="1600" b="1">
                <a:solidFill>
                  <a:schemeClr val="dk2"/>
                </a:solidFill>
              </a:rPr>
              <a:t>점수 반환 함수</a:t>
            </a:r>
            <a:endParaRPr lang="ko-KR" altLang="en-US" sz="1600" b="1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r>
              <a:rPr lang="en-US" altLang="ko-KR" sz="1600" b="0">
                <a:solidFill>
                  <a:schemeClr val="dk2"/>
                </a:solidFill>
              </a:rPr>
              <a:t>-</a:t>
            </a:r>
            <a:r>
              <a:rPr lang="ko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sprintf를 사용해 점수 문자열 변환</a:t>
            </a:r>
            <a:r>
              <a:rPr lang="ko-KR" altLang="en-US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 지정된 길이 </a:t>
            </a:r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space</a:t>
            </a:r>
            <a:r>
              <a:rPr lang="ko-KR" altLang="en-US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만큼 앞에 </a:t>
            </a:r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0</a:t>
            </a:r>
            <a:r>
              <a:rPr lang="ko-KR" altLang="en-US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을 채워 </a:t>
            </a:r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“Score : 0000” </a:t>
            </a:r>
            <a:r>
              <a:rPr lang="ko-KR" altLang="en-US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형태의 </a:t>
            </a:r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scoreSpacer</a:t>
            </a:r>
            <a:r>
              <a:rPr lang="ko-KR" altLang="en-US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 반환</a:t>
            </a:r>
            <a:endParaRPr lang="ko-KR" altLang="en-US" sz="1600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ct val="25000"/>
              <a:buFont typeface="맑은 고딕 Semilight"/>
              <a:buChar char="-"/>
              <a:defRPr/>
            </a:pPr>
            <a:endParaRPr lang="ko-KR" altLang="en-US" sz="1600" b="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r>
              <a:rPr lang="en-US" altLang="ko-KR" sz="1600" b="1">
                <a:solidFill>
                  <a:schemeClr val="dk2"/>
                </a:solidFill>
              </a:rPr>
              <a:t>CLCD </a:t>
            </a:r>
            <a:r>
              <a:rPr lang="ko-KR" altLang="en-US" sz="1600" b="1">
                <a:solidFill>
                  <a:schemeClr val="dk2"/>
                </a:solidFill>
              </a:rPr>
              <a:t>출력 함수</a:t>
            </a:r>
            <a:endParaRPr lang="ko-KR" altLang="en-US" sz="1600" b="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r>
              <a:rPr lang="en-US" altLang="ko-KR" sz="1600" b="0">
                <a:solidFill>
                  <a:schemeClr val="dk2"/>
                </a:solidFill>
              </a:rPr>
              <a:t>-</a:t>
            </a:r>
            <a:r>
              <a:rPr lang="ko-KR" altLang="en-US" sz="1600" b="0">
                <a:solidFill>
                  <a:schemeClr val="dk2"/>
                </a:solidFill>
              </a:rPr>
              <a:t>안내 문구</a:t>
            </a:r>
            <a:r>
              <a:rPr lang="en-US" altLang="ko-KR" sz="1600" b="0">
                <a:solidFill>
                  <a:schemeClr val="dk2"/>
                </a:solidFill>
              </a:rPr>
              <a:t>(</a:t>
            </a:r>
            <a:r>
              <a:rPr lang="ko-KR" altLang="en-US" sz="1600" b="0">
                <a:solidFill>
                  <a:schemeClr val="dk2"/>
                </a:solidFill>
              </a:rPr>
              <a:t>시작</a:t>
            </a:r>
            <a:r>
              <a:rPr lang="en-US" altLang="ko-KR" sz="1600" b="0">
                <a:solidFill>
                  <a:schemeClr val="dk2"/>
                </a:solidFill>
              </a:rPr>
              <a:t>/</a:t>
            </a:r>
            <a:r>
              <a:rPr lang="ko-KR" altLang="en-US" sz="1600" b="0">
                <a:solidFill>
                  <a:schemeClr val="dk2"/>
                </a:solidFill>
              </a:rPr>
              <a:t>최고 점수</a:t>
            </a:r>
            <a:r>
              <a:rPr lang="en-US" altLang="ko-KR" sz="1600" b="0">
                <a:solidFill>
                  <a:schemeClr val="dk2"/>
                </a:solidFill>
              </a:rPr>
              <a:t>.</a:t>
            </a:r>
            <a:r>
              <a:rPr lang="ko-KR" altLang="en-US" sz="1600" b="0">
                <a:solidFill>
                  <a:schemeClr val="dk2"/>
                </a:solidFill>
              </a:rPr>
              <a:t>현 점수</a:t>
            </a:r>
            <a:r>
              <a:rPr lang="en-US" altLang="ko-KR" sz="1600" b="0">
                <a:solidFill>
                  <a:schemeClr val="dk2"/>
                </a:solidFill>
              </a:rPr>
              <a:t>/</a:t>
            </a:r>
            <a:r>
              <a:rPr lang="ko-KR" altLang="en-US" sz="1600" b="0">
                <a:solidFill>
                  <a:schemeClr val="dk2"/>
                </a:solidFill>
              </a:rPr>
              <a:t>종료</a:t>
            </a:r>
            <a:r>
              <a:rPr lang="en-US" altLang="ko-KR" sz="1600" b="0">
                <a:solidFill>
                  <a:schemeClr val="dk2"/>
                </a:solidFill>
              </a:rPr>
              <a:t>)</a:t>
            </a:r>
            <a:endParaRPr lang="en-US" altLang="ko-KR" sz="1600" b="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endParaRPr lang="en-US" altLang="ko-KR" sz="1600">
              <a:solidFill>
                <a:schemeClr val="dk2"/>
              </a:solidFill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59261" y="479283"/>
            <a:ext cx="2623137" cy="3445922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18680" y="3850799"/>
            <a:ext cx="2457832" cy="119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71638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 idx="0"/>
          </p:nvPr>
        </p:nvSpPr>
        <p:spPr>
          <a:xfrm>
            <a:off x="727649" y="56029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2.4</a:t>
            </a:r>
            <a:r>
              <a:rPr lang="ko-KR" altLang="en-US"/>
              <a:t> </a:t>
            </a:r>
            <a:r>
              <a:rPr lang="en-US" altLang="ko-KR"/>
              <a:t>FND</a:t>
            </a:r>
            <a:endParaRPr lang="en-US" altLang="ko-KR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41583" y="1466119"/>
            <a:ext cx="4036438" cy="3475508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lnSpcReduction="10000"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endParaRPr lang="en-US" altLang="ko-KR" sz="1600" b="1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r>
              <a:rPr lang="en-US" altLang="ko-KR" sz="1600" b="0">
                <a:solidFill>
                  <a:schemeClr val="dk2"/>
                </a:solidFill>
              </a:rPr>
              <a:t>-FND</a:t>
            </a:r>
            <a:r>
              <a:rPr lang="ko-KR" altLang="en-US" sz="1600" b="0">
                <a:solidFill>
                  <a:schemeClr val="dk2"/>
                </a:solidFill>
              </a:rPr>
              <a:t>를 제어하고 레벨 값을 표시하는 기능</a:t>
            </a:r>
            <a:endParaRPr lang="ko-KR" altLang="en-US" sz="1600" b="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r>
              <a:rPr lang="en-US" altLang="ko-KR" sz="1600" b="0">
                <a:solidFill>
                  <a:schemeClr val="dk2"/>
                </a:solidFill>
              </a:rPr>
              <a:t>drawFIND()</a:t>
            </a:r>
            <a:r>
              <a:rPr lang="ko-KR" altLang="en-US" sz="1600" b="0">
                <a:solidFill>
                  <a:schemeClr val="dk2"/>
                </a:solidFill>
              </a:rPr>
              <a:t> 함수를 호출하여 지정된 시간 동안 레벨 값을 </a:t>
            </a:r>
            <a:r>
              <a:rPr lang="en-US" altLang="ko-KR" sz="1600" b="0">
                <a:solidFill>
                  <a:schemeClr val="dk2"/>
                </a:solidFill>
              </a:rPr>
              <a:t>FND</a:t>
            </a:r>
            <a:r>
              <a:rPr lang="ko-KR" altLang="en-US" sz="1600" b="0">
                <a:solidFill>
                  <a:schemeClr val="dk2"/>
                </a:solidFill>
              </a:rPr>
              <a:t>에 출력</a:t>
            </a:r>
            <a:endParaRPr lang="ko-KR" altLang="en-US" sz="1600" b="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r>
              <a:rPr lang="en-US" altLang="ko-KR" sz="1600" b="0">
                <a:solidFill>
                  <a:schemeClr val="dk2"/>
                </a:solidFill>
              </a:rPr>
              <a:t>asc_to_find()</a:t>
            </a:r>
            <a:r>
              <a:rPr lang="ko-KR" altLang="en-US" sz="1600" b="0">
                <a:solidFill>
                  <a:schemeClr val="dk2"/>
                </a:solidFill>
              </a:rPr>
              <a:t> 함수는 숫자를 </a:t>
            </a:r>
            <a:r>
              <a:rPr lang="en-US" altLang="ko-KR" sz="1600" b="0">
                <a:solidFill>
                  <a:schemeClr val="dk2"/>
                </a:solidFill>
              </a:rPr>
              <a:t>FND</a:t>
            </a:r>
            <a:r>
              <a:rPr lang="ko-KR" altLang="en-US" sz="1600" b="0">
                <a:solidFill>
                  <a:schemeClr val="dk2"/>
                </a:solidFill>
              </a:rPr>
              <a:t>에 표시하기 위한 비트 패턴으로 변환</a:t>
            </a:r>
            <a:endParaRPr lang="ko-KR" altLang="en-US" sz="1600" b="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endParaRPr lang="en-US" altLang="ko-KR" sz="1600" b="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endParaRPr lang="en-US" altLang="ko-KR" sz="1600" b="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r>
              <a:rPr lang="en-US" altLang="ko-KR" sz="1600" b="0">
                <a:solidFill>
                  <a:schemeClr val="dk2"/>
                </a:solidFill>
              </a:rPr>
              <a:t>-4</a:t>
            </a:r>
            <a:r>
              <a:rPr lang="ko-KR" altLang="en-US" sz="1600" b="0">
                <a:solidFill>
                  <a:schemeClr val="dk2"/>
                </a:solidFill>
              </a:rPr>
              <a:t>자리로 표시되며</a:t>
            </a:r>
            <a:r>
              <a:rPr lang="en-US" altLang="ko-KR" sz="1600" b="0">
                <a:solidFill>
                  <a:schemeClr val="dk2"/>
                </a:solidFill>
              </a:rPr>
              <a:t>,</a:t>
            </a:r>
            <a:r>
              <a:rPr lang="ko-KR" altLang="en-US" sz="1600" b="0">
                <a:solidFill>
                  <a:schemeClr val="dk2"/>
                </a:solidFill>
              </a:rPr>
              <a:t> 각 자릿수는 </a:t>
            </a:r>
            <a:r>
              <a:rPr lang="en-US" altLang="ko-KR" sz="1600" b="0">
                <a:solidFill>
                  <a:schemeClr val="dk2"/>
                </a:solidFill>
              </a:rPr>
              <a:t>0</a:t>
            </a:r>
            <a:r>
              <a:rPr lang="ko-KR" altLang="en-US" sz="1600" b="0">
                <a:solidFill>
                  <a:schemeClr val="dk2"/>
                </a:solidFill>
              </a:rPr>
              <a:t>부터 </a:t>
            </a:r>
            <a:r>
              <a:rPr lang="en-US" altLang="ko-KR" sz="1600" b="0">
                <a:solidFill>
                  <a:schemeClr val="dk2"/>
                </a:solidFill>
              </a:rPr>
              <a:t>9</a:t>
            </a:r>
            <a:r>
              <a:rPr lang="ko-KR" altLang="en-US" sz="1600" b="0">
                <a:solidFill>
                  <a:schemeClr val="dk2"/>
                </a:solidFill>
              </a:rPr>
              <a:t>까지의 숫자 또는 공백으로 표현</a:t>
            </a:r>
            <a:endParaRPr lang="ko-KR" altLang="en-US" sz="1600" b="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None/>
              <a:defRPr/>
            </a:pPr>
            <a:endParaRPr lang="en-US" altLang="ko-KR" sz="1600">
              <a:solidFill>
                <a:schemeClr val="dk2"/>
              </a:solidFill>
            </a:endParaRP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33876" y="940366"/>
            <a:ext cx="4263671" cy="395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2082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163</ep:Words>
  <ep:PresentationFormat/>
  <ep:Paragraphs>63</ep:Paragraphs>
  <ep:Slides>11</ep:Slides>
  <ep:Notes>11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Streamline</vt:lpstr>
      <vt:lpstr>Iot 프로그래밍 프로젝트 2팀</vt:lpstr>
      <vt:lpstr>목차</vt:lpstr>
      <vt:lpstr>1. 프로젝트 소개</vt:lpstr>
      <vt:lpstr>1. 프로젝트 소개</vt:lpstr>
      <vt:lpstr>2. 기능 구현</vt:lpstr>
      <vt:lpstr>2.1 Dot-Matrix 플레이어/적</vt:lpstr>
      <vt:lpstr>2.2 Tact-Switch 이동 / 옵션</vt:lpstr>
      <vt:lpstr>2.3 CLCD 안내문구 / 점수</vt:lpstr>
      <vt:lpstr>2.4 FND</vt:lpstr>
      <vt:lpstr>차별점</vt:lpstr>
      <vt:lpstr>참고 자료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최다원</cp:lastModifiedBy>
  <dcterms:modified xsi:type="dcterms:W3CDTF">2024-06-17T08:24:38.876</dcterms:modified>
  <cp:revision>30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