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3" r:id="rId5"/>
    <p:sldId id="276" r:id="rId6"/>
    <p:sldId id="274" r:id="rId7"/>
    <p:sldId id="275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1001395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E4"/>
    <a:srgbClr val="77B900"/>
    <a:srgbClr val="292929"/>
    <a:srgbClr val="578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6368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666" y="-108"/>
      </p:cViewPr>
      <p:guideLst>
        <p:guide orient="horz" pos="315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553DFB-5171-45CF-9ED1-00F9563A569E}" type="datetimeFigureOut">
              <a:rPr lang="en-US"/>
              <a:pPr>
                <a:defRPr/>
              </a:pPr>
              <a:t>1/31/2013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230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0CDAA2-D931-4DCA-855B-5EED32F715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4929188" y="9578975"/>
            <a:ext cx="174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00" smtClean="0"/>
              <a:t>© Copyright 2009 AVEVA Solutions Ltd</a:t>
            </a:r>
          </a:p>
        </p:txBody>
      </p:sp>
    </p:spTree>
    <p:extLst>
      <p:ext uri="{BB962C8B-B14F-4D97-AF65-F5344CB8AC3E}">
        <p14:creationId xmlns:p14="http://schemas.microsoft.com/office/powerpoint/2010/main" val="228624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4300"/>
            <a:ext cx="6858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5006975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0" y="4756150"/>
            <a:ext cx="62642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84763" y="9512300"/>
            <a:ext cx="17716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14ECA8-C456-4021-9786-F481EAE04E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9255125"/>
            <a:ext cx="1803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4450" y="9475788"/>
            <a:ext cx="17716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fld id="{D917DAC4-4C35-4D4E-B608-4C4B4BD341E4}" type="slidenum">
              <a:rPr lang="en-GB" sz="1200"/>
              <a:pPr algn="l"/>
              <a:t>‹#›</a:t>
            </a:fld>
            <a:endParaRPr lang="en-GB" sz="1200"/>
          </a:p>
        </p:txBody>
      </p:sp>
      <p:sp>
        <p:nvSpPr>
          <p:cNvPr id="8" name="TextBox 8"/>
          <p:cNvSpPr txBox="1"/>
          <p:nvPr/>
        </p:nvSpPr>
        <p:spPr>
          <a:xfrm>
            <a:off x="5108575" y="9507538"/>
            <a:ext cx="1749425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700" dirty="0" smtClean="0"/>
              <a:t>© Copyright 2009 AVEVA Solutions Ltd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17961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pg.org/download/supported_systems.en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44949-9083-4FBD-BB55-E2DFFC00BF89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http://git-scm.com/book/en/Git-Basics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diff : Compares what is in your working directory with what is in your staging area.</a:t>
            </a:r>
          </a:p>
          <a:p>
            <a:r>
              <a:rPr lang="en-US" baseline="0" dirty="0" smtClean="0"/>
              <a:t>git diff --cached : Compares your staged changes to your last commit.</a:t>
            </a:r>
          </a:p>
          <a:p>
            <a:r>
              <a:rPr lang="en-US" baseline="0" dirty="0" smtClean="0"/>
              <a:t>git add -a :Providing the –a option to the git commit command makes Git automatically stage every file that is already tracked before doing the commit</a:t>
            </a:r>
          </a:p>
          <a:p>
            <a:r>
              <a:rPr lang="en-US" baseline="0" dirty="0" smtClean="0"/>
              <a:t>git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--cached : Keeps the file in your working tree but remove it from your staging area.</a:t>
            </a:r>
          </a:p>
          <a:p>
            <a:r>
              <a:rPr lang="en-US" baseline="0" dirty="0" smtClean="0"/>
              <a:t>git mv readme.txt readme : same as ‘mv readme.txt readme’ + ‘git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readme.txt’ + ‘git add readme’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4ECA8-C456-4021-9786-F481EAE04E3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3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careful, because you can’t always revert</a:t>
            </a:r>
            <a:r>
              <a:rPr lang="en-US" baseline="0" dirty="0" smtClean="0"/>
              <a:t> some of these </a:t>
            </a:r>
            <a:r>
              <a:rPr lang="en-US" baseline="0" dirty="0" err="1" smtClean="0"/>
              <a:t>undos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Anything that is committed in Git can almost always be recovered. However, anything you lose that was never committed is likely never to be seen again.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4ECA8-C456-4021-9786-F481EAE04E3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4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cloned your repository, you should</a:t>
            </a:r>
            <a:r>
              <a:rPr lang="en-US" baseline="0" dirty="0" smtClean="0"/>
              <a:t> at least see origin – this is the default name Git gives to the server you cloned from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4ECA8-C456-4021-9786-F481EAE04E3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people use tagging</a:t>
            </a:r>
            <a:r>
              <a:rPr lang="en-US" baseline="0" dirty="0" smtClean="0"/>
              <a:t> to mark release points.</a:t>
            </a:r>
          </a:p>
          <a:p>
            <a:r>
              <a:rPr lang="en-US" dirty="0" smtClean="0"/>
              <a:t>By</a:t>
            </a:r>
            <a:r>
              <a:rPr lang="en-US" baseline="0" dirty="0" smtClean="0"/>
              <a:t> default, the git push command doesn’t transfer tags to remote servers.</a:t>
            </a:r>
          </a:p>
          <a:p>
            <a:r>
              <a:rPr lang="en-US" baseline="0" dirty="0" smtClean="0"/>
              <a:t>64bit versions of Windows are not supported for the Signed and Verifying Tags.</a:t>
            </a:r>
          </a:p>
          <a:p>
            <a:r>
              <a:rPr lang="en-US" dirty="0" smtClean="0">
                <a:hlinkClick r:id="rId3"/>
              </a:rPr>
              <a:t>http://www.gnupg.org/download/supported_systems.en.html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4ECA8-C456-4021-9786-F481EAE04E3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6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the command with ‘!’ makes run an external command.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4ECA8-C456-4021-9786-F481EAE04E3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838" y="1108075"/>
            <a:ext cx="861377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5425" y="44450"/>
            <a:ext cx="8594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071813"/>
            <a:ext cx="6162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341313" y="976313"/>
            <a:ext cx="8802687" cy="0"/>
          </a:xfrm>
          <a:prstGeom prst="line">
            <a:avLst/>
          </a:prstGeom>
          <a:noFill/>
          <a:ln w="19050">
            <a:solidFill>
              <a:srgbClr val="5780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0" y="0"/>
            <a:ext cx="9144000" cy="435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50875" y="1760538"/>
            <a:ext cx="8342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2800" b="1" dirty="0" smtClean="0">
                <a:solidFill>
                  <a:srgbClr val="5780AE"/>
                </a:solidFill>
                <a:ea typeface="굴림" charset="-127"/>
              </a:rPr>
              <a:t>Git Basics</a:t>
            </a:r>
            <a:endParaRPr lang="en-US" sz="2800" b="1" dirty="0">
              <a:solidFill>
                <a:srgbClr val="5780AE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79450" y="3068638"/>
            <a:ext cx="83153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5780AE"/>
              </a:buClr>
              <a:buFont typeface="Wingdings" pitchFamily="2" charset="2"/>
              <a:buNone/>
            </a:pPr>
            <a:r>
              <a:rPr lang="en-US" sz="2400" b="1" dirty="0" smtClean="0"/>
              <a:t>Software Engineer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5780AE"/>
              </a:buClr>
              <a:buFont typeface="Wingdings" pitchFamily="2" charset="2"/>
              <a:buNone/>
            </a:pPr>
            <a:r>
              <a:rPr lang="en-US" sz="2400" b="1" dirty="0" smtClean="0"/>
              <a:t>YongWan Jo(Jo)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Listing Your Tags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tag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tag -l ‘v1.4.1.*’</a:t>
            </a:r>
          </a:p>
          <a:p>
            <a:r>
              <a:rPr lang="en-US" dirty="0" smtClean="0"/>
              <a:t>Annotated Tags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tag -a v1.4 -m ‘my version 1.4’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show v1.4</a:t>
            </a:r>
          </a:p>
          <a:p>
            <a:r>
              <a:rPr lang="en-US" dirty="0" smtClean="0"/>
              <a:t>Lightweight Tags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tag v1.4.1</a:t>
            </a:r>
          </a:p>
          <a:p>
            <a:r>
              <a:rPr lang="en-US" dirty="0" smtClean="0"/>
              <a:t>Tagging Later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tag -a v1.2 [checksum(or part of it)]</a:t>
            </a:r>
          </a:p>
          <a:p>
            <a:r>
              <a:rPr lang="en-US" dirty="0" smtClean="0"/>
              <a:t>Sharing Tags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push origin [</a:t>
            </a:r>
            <a:r>
              <a:rPr lang="en-US" i="1" dirty="0" err="1" smtClean="0">
                <a:solidFill>
                  <a:srgbClr val="00B0F0"/>
                </a:solidFill>
              </a:rPr>
              <a:t>tagname</a:t>
            </a:r>
            <a:r>
              <a:rPr lang="en-US" i="1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push origin --tags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0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Auto-Completion</a:t>
            </a:r>
          </a:p>
          <a:p>
            <a:pPr lvl="1"/>
            <a:r>
              <a:rPr lang="en-US" dirty="0" smtClean="0"/>
              <a:t>Pressing the Tab key returns a set of suggestions</a:t>
            </a:r>
          </a:p>
          <a:p>
            <a:r>
              <a:rPr lang="en-US" dirty="0" smtClean="0"/>
              <a:t>Git Aliases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config --global </a:t>
            </a:r>
            <a:r>
              <a:rPr lang="en-US" i="1" dirty="0" err="1" smtClean="0">
                <a:solidFill>
                  <a:srgbClr val="00B0F0"/>
                </a:solidFill>
              </a:rPr>
              <a:t>alias.unstage</a:t>
            </a:r>
            <a:r>
              <a:rPr lang="en-US" i="1" dirty="0" smtClean="0">
                <a:solidFill>
                  <a:srgbClr val="00B0F0"/>
                </a:solidFill>
              </a:rPr>
              <a:t> ‘reset HEAD --’</a:t>
            </a:r>
          </a:p>
          <a:p>
            <a:pPr lvl="2"/>
            <a:r>
              <a:rPr lang="en-US" dirty="0" smtClean="0"/>
              <a:t>‘git </a:t>
            </a:r>
            <a:r>
              <a:rPr lang="en-US" dirty="0" err="1" smtClean="0"/>
              <a:t>unstage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’ equals to ‘git reset HEAD </a:t>
            </a:r>
            <a:r>
              <a:rPr lang="en-US" dirty="0" err="1" smtClean="0"/>
              <a:t>fileA</a:t>
            </a:r>
            <a:r>
              <a:rPr lang="en-US" dirty="0" smtClean="0"/>
              <a:t>’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config --global </a:t>
            </a:r>
            <a:r>
              <a:rPr lang="en-US" i="1" dirty="0" err="1" smtClean="0">
                <a:solidFill>
                  <a:srgbClr val="00B0F0"/>
                </a:solidFill>
              </a:rPr>
              <a:t>alias.last</a:t>
            </a:r>
            <a:r>
              <a:rPr lang="en-US" i="1" dirty="0" smtClean="0">
                <a:solidFill>
                  <a:srgbClr val="00B0F0"/>
                </a:solidFill>
              </a:rPr>
              <a:t> ‘log -1 HEAD’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config --global </a:t>
            </a:r>
            <a:r>
              <a:rPr lang="en-US" i="1" dirty="0" err="1" smtClean="0">
                <a:solidFill>
                  <a:srgbClr val="00B0F0"/>
                </a:solidFill>
              </a:rPr>
              <a:t>alias.visual</a:t>
            </a:r>
            <a:r>
              <a:rPr lang="en-US" i="1" dirty="0" smtClean="0">
                <a:solidFill>
                  <a:srgbClr val="00B0F0"/>
                </a:solidFill>
              </a:rPr>
              <a:t> “!</a:t>
            </a:r>
            <a:r>
              <a:rPr lang="en-US" i="1" dirty="0" err="1" smtClean="0">
                <a:solidFill>
                  <a:srgbClr val="00B0F0"/>
                </a:solidFill>
              </a:rPr>
              <a:t>gitk</a:t>
            </a:r>
            <a:r>
              <a:rPr lang="en-US" i="1" dirty="0" smtClean="0">
                <a:solidFill>
                  <a:srgbClr val="00B0F0"/>
                </a:solidFill>
              </a:rPr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6" y="1868885"/>
            <a:ext cx="5715000" cy="37623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52"/>
            <a:ext cx="2405806" cy="13472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1128"/>
            <a:ext cx="2484402" cy="1235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03" y="2831597"/>
            <a:ext cx="3333465" cy="1836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71" y="1205299"/>
            <a:ext cx="2126465" cy="22802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6" y="3661965"/>
            <a:ext cx="2486025" cy="1838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7" y="4439430"/>
            <a:ext cx="1469029" cy="13681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70266"/>
            <a:ext cx="1850898" cy="16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Git Repository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 Repository in an Existing Directory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</a:t>
            </a:r>
            <a:r>
              <a:rPr lang="en-US" i="1" dirty="0" err="1" smtClean="0">
                <a:solidFill>
                  <a:srgbClr val="00B0F0"/>
                </a:solidFill>
              </a:rPr>
              <a:t>init</a:t>
            </a:r>
            <a:endParaRPr lang="en-US" i="1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Creates a new subdirectory named .git</a:t>
            </a:r>
          </a:p>
          <a:p>
            <a:r>
              <a:rPr lang="en-US" dirty="0" smtClean="0"/>
              <a:t>Cloning an Existing Repository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clone [</a:t>
            </a:r>
            <a:r>
              <a:rPr lang="en-US" i="1" dirty="0" err="1" smtClean="0">
                <a:solidFill>
                  <a:srgbClr val="00B0F0"/>
                </a:solidFill>
              </a:rPr>
              <a:t>url</a:t>
            </a:r>
            <a:r>
              <a:rPr lang="en-US" i="1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dirty="0" smtClean="0"/>
              <a:t>Creates a directory named specified [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Initializes a .git directory inside it</a:t>
            </a:r>
          </a:p>
          <a:p>
            <a:pPr lvl="1"/>
            <a:r>
              <a:rPr lang="en-US" dirty="0" smtClean="0"/>
              <a:t>Pulls down all the data for that repository</a:t>
            </a:r>
          </a:p>
          <a:p>
            <a:pPr lvl="1"/>
            <a:r>
              <a:rPr lang="en-US" dirty="0" smtClean="0"/>
              <a:t>Checks out a working copy of the latest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Changes to the Repository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git status</a:t>
            </a:r>
          </a:p>
          <a:p>
            <a:r>
              <a:rPr lang="en-US" i="1" dirty="0">
                <a:solidFill>
                  <a:srgbClr val="00B0F0"/>
                </a:solidFill>
              </a:rPr>
              <a:t>git add</a:t>
            </a:r>
          </a:p>
          <a:p>
            <a:r>
              <a:rPr lang="en-US" i="1" dirty="0">
                <a:solidFill>
                  <a:srgbClr val="00B0F0"/>
                </a:solidFill>
              </a:rPr>
              <a:t>.</a:t>
            </a:r>
            <a:r>
              <a:rPr lang="en-US" i="1" dirty="0" err="1">
                <a:solidFill>
                  <a:srgbClr val="00B0F0"/>
                </a:solidFill>
              </a:rPr>
              <a:t>gitignore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i="1" dirty="0">
                <a:solidFill>
                  <a:srgbClr val="00B0F0"/>
                </a:solidFill>
              </a:rPr>
              <a:t>git diff</a:t>
            </a:r>
          </a:p>
          <a:p>
            <a:r>
              <a:rPr lang="en-US" i="1" dirty="0">
                <a:solidFill>
                  <a:srgbClr val="00B0F0"/>
                </a:solidFill>
              </a:rPr>
              <a:t>git commit</a:t>
            </a:r>
          </a:p>
          <a:p>
            <a:r>
              <a:rPr lang="en-US" i="1" dirty="0">
                <a:solidFill>
                  <a:srgbClr val="00B0F0"/>
                </a:solidFill>
              </a:rPr>
              <a:t>git </a:t>
            </a:r>
            <a:r>
              <a:rPr lang="en-US" i="1" dirty="0" err="1">
                <a:solidFill>
                  <a:srgbClr val="00B0F0"/>
                </a:solidFill>
              </a:rPr>
              <a:t>rm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i="1" dirty="0">
                <a:solidFill>
                  <a:srgbClr val="00B0F0"/>
                </a:solidFill>
              </a:rPr>
              <a:t>git mv</a:t>
            </a:r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1412777"/>
            <a:ext cx="6048672" cy="383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93244" y="3203684"/>
            <a:ext cx="872143" cy="36933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git add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0" y="2915652"/>
            <a:ext cx="872143" cy="36933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git add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9197" y="4149080"/>
            <a:ext cx="1229160" cy="36933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2704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Commit History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git log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06266"/>
              </p:ext>
            </p:extLst>
          </p:nvPr>
        </p:nvGraphicFramePr>
        <p:xfrm>
          <a:off x="611560" y="1628800"/>
          <a:ext cx="8208912" cy="352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696744"/>
              </a:tblGrid>
              <a:tr h="200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 the patch introduced with each commit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--stat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 statistics for files modified in each commit.</a:t>
                      </a:r>
                      <a:endParaRPr lang="en-US" sz="1400" dirty="0"/>
                    </a:p>
                  </a:txBody>
                  <a:tcPr/>
                </a:tc>
              </a:tr>
              <a:tr h="351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</a:t>
                      </a:r>
                      <a:r>
                        <a:rPr lang="en-US" sz="1400" dirty="0" err="1" smtClean="0"/>
                        <a:t>shortstat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only the changed/insertions/deletions line from the --stat command.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--name-only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list of files modified after the commit information.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--name-status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list of files affected with added/modified/deleted information as well.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--abbrev-commit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first few characters of the SHA-1 checksum instead of all 40.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--relative-date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the date in a relative format (for example, “2 weeks ago”) instead of using the full date format.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--graph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 ASCII graph of the branch and merge history beside the log output.</a:t>
                      </a:r>
                      <a:endParaRPr lang="en-US" sz="1400" dirty="0"/>
                    </a:p>
                  </a:txBody>
                  <a:tcPr/>
                </a:tc>
              </a:tr>
              <a:tr h="2009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--pretty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commits in an alternate format. Options include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short, full, fuller, and format (where you specify your own format).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that format takes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git log --pretty=format:”%h - %an, %</a:t>
            </a:r>
            <a:r>
              <a:rPr lang="en-US" i="1" dirty="0" err="1" smtClean="0">
                <a:solidFill>
                  <a:srgbClr val="00B0F0"/>
                </a:solidFill>
              </a:rPr>
              <a:t>ar</a:t>
            </a:r>
            <a:r>
              <a:rPr lang="en-US" i="1" dirty="0" smtClean="0">
                <a:solidFill>
                  <a:srgbClr val="00B0F0"/>
                </a:solidFill>
              </a:rPr>
              <a:t> : %s”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02887"/>
              </p:ext>
            </p:extLst>
          </p:nvPr>
        </p:nvGraphicFramePr>
        <p:xfrm>
          <a:off x="611560" y="1556792"/>
          <a:ext cx="820891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53"/>
                <a:gridCol w="6715359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Output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Commit hash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Abbreviated commit hash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 hash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Abbreviated tree hash</a:t>
                      </a:r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Parent hashes</a:t>
                      </a:r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Abbreviated parent hashes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 name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ae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 e-mail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 date (format respects the –date= option)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 date, relative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cn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Committer name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Committer email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%cd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Committer date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cr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Committer date, relative</a:t>
                      </a:r>
                      <a:endParaRPr lang="en-US" sz="1200" dirty="0"/>
                    </a:p>
                  </a:txBody>
                  <a:tcPr/>
                </a:tc>
              </a:tr>
              <a:tr h="2295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Subject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Log Output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git log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1986"/>
              </p:ext>
            </p:extLst>
          </p:nvPr>
        </p:nvGraphicFramePr>
        <p:xfrm>
          <a:off x="611560" y="1628800"/>
          <a:ext cx="8208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40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-(n)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last n commits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--since, --after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the commits to those made after the specified date.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--until, --before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the commits to those made before the specified date.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show commits in which the author entry matches the specified string.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--committer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show commits in which the committer entry matches the specified string.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91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Things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 Last Commit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commit --amend</a:t>
            </a:r>
          </a:p>
          <a:p>
            <a:r>
              <a:rPr lang="en-US" dirty="0" err="1" smtClean="0"/>
              <a:t>Unstaging</a:t>
            </a:r>
            <a:r>
              <a:rPr lang="en-US" dirty="0" smtClean="0"/>
              <a:t> a Staged File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reset HEAD &lt;file&gt;</a:t>
            </a:r>
          </a:p>
          <a:p>
            <a:r>
              <a:rPr lang="en-US" dirty="0" err="1" smtClean="0"/>
              <a:t>Unmodifying</a:t>
            </a:r>
            <a:r>
              <a:rPr lang="en-US" dirty="0" smtClean="0"/>
              <a:t> a Modified File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checkout -- &lt;file&gt;</a:t>
            </a:r>
            <a:endParaRPr lang="en-US" i="1" dirty="0">
              <a:solidFill>
                <a:srgbClr val="00B0F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89040"/>
            <a:ext cx="5040560" cy="17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 Your Remotes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git clone</a:t>
            </a:r>
            <a:endParaRPr lang="en-US" i="1" dirty="0" smtClean="0">
              <a:solidFill>
                <a:srgbClr val="00B0F0"/>
              </a:solidFill>
            </a:endParaRP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 –v</a:t>
            </a:r>
            <a:r>
              <a:rPr lang="en-US" dirty="0" smtClean="0"/>
              <a:t> : shows you the URL that Git has stored</a:t>
            </a:r>
          </a:p>
          <a:p>
            <a:r>
              <a:rPr lang="en-US" dirty="0" smtClean="0"/>
              <a:t>Adding Remote Repositories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 add [short-name] [</a:t>
            </a:r>
            <a:r>
              <a:rPr lang="en-US" i="1" dirty="0" err="1" smtClean="0">
                <a:solidFill>
                  <a:srgbClr val="00B0F0"/>
                </a:solidFill>
              </a:rPr>
              <a:t>url</a:t>
            </a:r>
            <a:r>
              <a:rPr lang="en-US" i="1" dirty="0" smtClean="0">
                <a:solidFill>
                  <a:srgbClr val="00B0F0"/>
                </a:solidFill>
              </a:rPr>
              <a:t>]</a:t>
            </a:r>
          </a:p>
          <a:p>
            <a:r>
              <a:rPr lang="en-US" dirty="0" smtClean="0"/>
              <a:t>Fetching and Pulling from Your Remotes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fetch [remote-name(= short-name)]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pull</a:t>
            </a:r>
            <a:r>
              <a:rPr lang="en-US" dirty="0" smtClean="0"/>
              <a:t> : git fetch followed by git merge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Pushing to Your Remotes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git push [remote-name] [branch-name]</a:t>
            </a:r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Inspecting a Remote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 show [remote-name]</a:t>
            </a:r>
          </a:p>
          <a:p>
            <a:r>
              <a:rPr lang="en-US" dirty="0" smtClean="0"/>
              <a:t>Removing and Renaming Remotes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 rename [remote-name] [new-remote-name]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</a:rPr>
              <a:t>git remote </a:t>
            </a:r>
            <a:r>
              <a:rPr lang="en-US" i="1" dirty="0" err="1" smtClean="0">
                <a:solidFill>
                  <a:srgbClr val="00B0F0"/>
                </a:solidFill>
              </a:rPr>
              <a:t>rm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[remote-name]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780AE"/>
      </a:hlink>
      <a:folHlink>
        <a:srgbClr val="9933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5780AE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780AE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4641</TotalTime>
  <Words>911</Words>
  <Application>Microsoft Office PowerPoint</Application>
  <PresentationFormat>화면 슬라이드 쇼(4:3)</PresentationFormat>
  <Paragraphs>162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Default Design</vt:lpstr>
      <vt:lpstr>PowerPoint 프레젠테이션</vt:lpstr>
      <vt:lpstr>Getting a Git Repository</vt:lpstr>
      <vt:lpstr>Recording Changes to the Repository</vt:lpstr>
      <vt:lpstr>Viewing the Commit History</vt:lpstr>
      <vt:lpstr>Options that format takes</vt:lpstr>
      <vt:lpstr>Limiting Log Output</vt:lpstr>
      <vt:lpstr>Undoing Things</vt:lpstr>
      <vt:lpstr>Working with Remotes</vt:lpstr>
      <vt:lpstr>Working with Remotes</vt:lpstr>
      <vt:lpstr>Tagging</vt:lpstr>
      <vt:lpstr>Tips and Tricks</vt:lpstr>
      <vt:lpstr>Q &amp; A</vt:lpstr>
    </vt:vector>
  </TitlesOfParts>
  <Company>AVEVA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YongWan.Jo@aveva.com</dc:creator>
  <cp:keywords>GIT</cp:keywords>
  <cp:lastModifiedBy>YongWan Jo (Jo)</cp:lastModifiedBy>
  <cp:revision>178</cp:revision>
  <dcterms:created xsi:type="dcterms:W3CDTF">2007-02-12T09:43:19Z</dcterms:created>
  <dcterms:modified xsi:type="dcterms:W3CDTF">2013-01-31T02:25:00Z</dcterms:modified>
</cp:coreProperties>
</file>