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9" r:id="rId2"/>
    <p:sldId id="270"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8" r:id="rId28"/>
    <p:sldId id="307" r:id="rId29"/>
    <p:sldId id="306" r:id="rId30"/>
    <p:sldId id="309" r:id="rId31"/>
  </p:sldIdLst>
  <p:sldSz cx="9144000" cy="6858000" type="screen4x3"/>
  <p:notesSz cx="6858000" cy="10013950"/>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5E4"/>
    <a:srgbClr val="77B900"/>
    <a:srgbClr val="292929"/>
    <a:srgbClr val="5780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68" autoAdjust="0"/>
  </p:normalViewPr>
  <p:slideViewPr>
    <p:cSldViewPr>
      <p:cViewPr varScale="1">
        <p:scale>
          <a:sx n="119" d="100"/>
          <a:sy n="119" d="100"/>
        </p:scale>
        <p:origin x="-14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3666" y="-108"/>
      </p:cViewPr>
      <p:guideLst>
        <p:guide orient="horz" pos="315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063"/>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50006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0553DFB-5171-45CF-9ED1-00F9563A569E}" type="datetimeFigureOut">
              <a:rPr lang="en-US"/>
              <a:pPr>
                <a:defRPr/>
              </a:pPr>
              <a:t>1/31/2013</a:t>
            </a:fld>
            <a:endParaRPr lang="en-GB"/>
          </a:p>
        </p:txBody>
      </p:sp>
      <p:sp>
        <p:nvSpPr>
          <p:cNvPr id="4" name="Footer Placeholder 3"/>
          <p:cNvSpPr>
            <a:spLocks noGrp="1"/>
          </p:cNvSpPr>
          <p:nvPr>
            <p:ph type="ftr" sz="quarter" idx="2"/>
          </p:nvPr>
        </p:nvSpPr>
        <p:spPr>
          <a:xfrm>
            <a:off x="0" y="9512300"/>
            <a:ext cx="2971800" cy="500063"/>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9512300"/>
            <a:ext cx="2971800" cy="500063"/>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30CDAA2-D931-4DCA-855B-5EED32F71550}" type="slidenum">
              <a:rPr lang="en-GB"/>
              <a:pPr>
                <a:defRPr/>
              </a:pPr>
              <a:t>‹#›</a:t>
            </a:fld>
            <a:endParaRPr lang="en-GB"/>
          </a:p>
        </p:txBody>
      </p:sp>
      <p:sp>
        <p:nvSpPr>
          <p:cNvPr id="31750" name="TextBox 5"/>
          <p:cNvSpPr txBox="1">
            <a:spLocks noChangeArrowheads="1"/>
          </p:cNvSpPr>
          <p:nvPr/>
        </p:nvSpPr>
        <p:spPr bwMode="auto">
          <a:xfrm>
            <a:off x="4929188" y="9578975"/>
            <a:ext cx="17494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r>
              <a:rPr lang="en-GB" sz="700" smtClean="0"/>
              <a:t>© Copyright 2009 AVEVA Solutions Ltd</a:t>
            </a:r>
          </a:p>
        </p:txBody>
      </p:sp>
    </p:spTree>
    <p:extLst>
      <p:ext uri="{BB962C8B-B14F-4D97-AF65-F5344CB8AC3E}">
        <p14:creationId xmlns:p14="http://schemas.microsoft.com/office/powerpoint/2010/main" val="228624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14300"/>
            <a:ext cx="68580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en-US"/>
          </a:p>
        </p:txBody>
      </p:sp>
      <p:sp>
        <p:nvSpPr>
          <p:cNvPr id="10243" name="Rectangle 4"/>
          <p:cNvSpPr>
            <a:spLocks noGrp="1" noRot="1" noChangeAspect="1" noChangeArrowheads="1" noTextEdit="1"/>
          </p:cNvSpPr>
          <p:nvPr>
            <p:ph type="sldImg" idx="2"/>
          </p:nvPr>
        </p:nvSpPr>
        <p:spPr bwMode="auto">
          <a:xfrm>
            <a:off x="925513" y="750888"/>
            <a:ext cx="5006975" cy="3756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260350" y="4756150"/>
            <a:ext cx="6264275" cy="4354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23559" name="Rectangle 7"/>
          <p:cNvSpPr>
            <a:spLocks noGrp="1" noChangeArrowheads="1"/>
          </p:cNvSpPr>
          <p:nvPr>
            <p:ph type="sldNum" sz="quarter" idx="5"/>
          </p:nvPr>
        </p:nvSpPr>
        <p:spPr bwMode="auto">
          <a:xfrm>
            <a:off x="5084763" y="9512300"/>
            <a:ext cx="1771650"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F14ECA8-C456-4021-9786-F481EAE04E3B}" type="slidenum">
              <a:rPr lang="en-GB"/>
              <a:pPr>
                <a:defRPr/>
              </a:pPr>
              <a:t>‹#›</a:t>
            </a:fld>
            <a:endParaRPr lang="en-GB"/>
          </a:p>
        </p:txBody>
      </p:sp>
      <p:pic>
        <p:nvPicPr>
          <p:cNvPr id="102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9255125"/>
            <a:ext cx="1803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11"/>
          <p:cNvSpPr>
            <a:spLocks noChangeArrowheads="1"/>
          </p:cNvSpPr>
          <p:nvPr/>
        </p:nvSpPr>
        <p:spPr bwMode="auto">
          <a:xfrm>
            <a:off x="44450" y="9475788"/>
            <a:ext cx="1771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fld id="{D917DAC4-4C35-4D4E-B608-4C4B4BD341E4}" type="slidenum">
              <a:rPr lang="en-GB" sz="1200"/>
              <a:pPr algn="l"/>
              <a:t>‹#›</a:t>
            </a:fld>
            <a:endParaRPr lang="en-GB" sz="1200"/>
          </a:p>
        </p:txBody>
      </p:sp>
      <p:sp>
        <p:nvSpPr>
          <p:cNvPr id="8" name="TextBox 8"/>
          <p:cNvSpPr txBox="1"/>
          <p:nvPr/>
        </p:nvSpPr>
        <p:spPr>
          <a:xfrm>
            <a:off x="5108575" y="9507538"/>
            <a:ext cx="1749425" cy="200025"/>
          </a:xfrm>
          <a:prstGeom prst="rect">
            <a:avLst/>
          </a:prstGeom>
          <a:noFill/>
        </p:spPr>
        <p:txBody>
          <a:bodyPr wrap="none">
            <a:spAutoFit/>
          </a:bodyPr>
          <a:ls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GB" sz="700" dirty="0" smtClean="0"/>
              <a:t>© Copyright 2009 AVEVA Solutions Ltd</a:t>
            </a:r>
            <a:endParaRPr lang="en-GB" sz="700" dirty="0"/>
          </a:p>
        </p:txBody>
      </p:sp>
    </p:spTree>
    <p:extLst>
      <p:ext uri="{BB962C8B-B14F-4D97-AF65-F5344CB8AC3E}">
        <p14:creationId xmlns:p14="http://schemas.microsoft.com/office/powerpoint/2010/main" val="3179619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it-scm.com/book/en/Git-Branch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0DD44949-9083-4FBD-BB55-E2DFFC00BF89}" type="slidenum">
              <a:rPr lang="en-GB" smtClean="0"/>
              <a:pPr eaLnBrk="1" hangingPunct="1"/>
              <a:t>1</a:t>
            </a:fld>
            <a:endParaRPr lang="en-GB"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hlinkClick r:id="rId3"/>
              </a:rPr>
              <a:t>http://git-scm.com/book/en/Git-Branching</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Brach</a:t>
            </a:r>
            <a:r>
              <a:rPr lang="ko-KR" altLang="en-US" dirty="0" smtClean="0"/>
              <a:t>를 옮기려</a:t>
            </a:r>
            <a:r>
              <a:rPr lang="en-US" altLang="ko-KR" dirty="0" smtClean="0"/>
              <a:t>(Checkout)</a:t>
            </a:r>
            <a:r>
              <a:rPr lang="en-US" altLang="ko-KR" baseline="0" dirty="0" smtClean="0"/>
              <a:t> </a:t>
            </a:r>
            <a:r>
              <a:rPr lang="ko-KR" altLang="en-US" baseline="0" dirty="0" smtClean="0"/>
              <a:t>할 때 </a:t>
            </a:r>
            <a:r>
              <a:rPr lang="en-US" altLang="ko-KR" baseline="0" dirty="0" smtClean="0"/>
              <a:t>staging</a:t>
            </a:r>
            <a:r>
              <a:rPr lang="ko-KR" altLang="en-US" baseline="0" dirty="0" smtClean="0"/>
              <a:t> </a:t>
            </a:r>
            <a:r>
              <a:rPr lang="en-US" altLang="ko-KR" baseline="0" dirty="0" smtClean="0"/>
              <a:t>area</a:t>
            </a:r>
            <a:r>
              <a:rPr lang="ko-KR" altLang="en-US" baseline="0" dirty="0" smtClean="0"/>
              <a:t>에 </a:t>
            </a:r>
            <a:r>
              <a:rPr lang="en-US" altLang="ko-KR" baseline="0" dirty="0" smtClean="0"/>
              <a:t>uncommitted change</a:t>
            </a:r>
            <a:r>
              <a:rPr lang="ko-KR" altLang="en-US" baseline="0" dirty="0" smtClean="0"/>
              <a:t>들이 있으면 </a:t>
            </a:r>
            <a:r>
              <a:rPr lang="en-US" altLang="ko-KR" baseline="0" dirty="0" err="1" smtClean="0"/>
              <a:t>Git</a:t>
            </a:r>
            <a:r>
              <a:rPr lang="ko-KR" altLang="en-US" baseline="0" dirty="0" smtClean="0"/>
              <a:t>은 </a:t>
            </a:r>
            <a:r>
              <a:rPr lang="en-US" altLang="ko-KR" baseline="0" dirty="0" smtClean="0"/>
              <a:t>Branch</a:t>
            </a:r>
            <a:r>
              <a:rPr lang="ko-KR" altLang="en-US" baseline="0" dirty="0" smtClean="0"/>
              <a:t>를 옮기지 못하도록 한다</a:t>
            </a:r>
            <a:r>
              <a:rPr lang="en-US" altLang="ko-KR" baseline="0" dirty="0" smtClean="0"/>
              <a:t>. Branch</a:t>
            </a:r>
            <a:r>
              <a:rPr lang="ko-KR" altLang="en-US" baseline="0" dirty="0" smtClean="0"/>
              <a:t>를 변경할 때는 </a:t>
            </a:r>
            <a:r>
              <a:rPr lang="en-US" altLang="ko-KR" baseline="0" dirty="0" smtClean="0"/>
              <a:t>working</a:t>
            </a:r>
            <a:r>
              <a:rPr lang="ko-KR" altLang="en-US" baseline="0" dirty="0" smtClean="0"/>
              <a:t> </a:t>
            </a:r>
            <a:r>
              <a:rPr lang="en-US" altLang="ko-KR" baseline="0" dirty="0" smtClean="0"/>
              <a:t>area</a:t>
            </a:r>
            <a:r>
              <a:rPr lang="ko-KR" altLang="en-US" baseline="0" dirty="0" smtClean="0"/>
              <a:t>를 정리하는 것이 좋다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13</a:t>
            </a:fld>
            <a:endParaRPr lang="en-GB"/>
          </a:p>
        </p:txBody>
      </p:sp>
    </p:spTree>
    <p:extLst>
      <p:ext uri="{BB962C8B-B14F-4D97-AF65-F5344CB8AC3E}">
        <p14:creationId xmlns:p14="http://schemas.microsoft.com/office/powerpoint/2010/main" val="3292025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Hotfix</a:t>
            </a:r>
            <a:r>
              <a:rPr lang="ko-KR" altLang="en-US" dirty="0" smtClean="0"/>
              <a:t>를 </a:t>
            </a:r>
            <a:r>
              <a:rPr lang="en-US" altLang="ko-KR" dirty="0" smtClean="0"/>
              <a:t>Master Branch</a:t>
            </a:r>
            <a:r>
              <a:rPr lang="ko-KR" altLang="en-US" dirty="0" smtClean="0"/>
              <a:t>로 </a:t>
            </a:r>
            <a:r>
              <a:rPr lang="en-US" altLang="ko-KR" dirty="0" smtClean="0"/>
              <a:t>Merge</a:t>
            </a:r>
            <a:r>
              <a:rPr lang="ko-KR" altLang="en-US" dirty="0" smtClean="0"/>
              <a:t>시 </a:t>
            </a:r>
            <a:r>
              <a:rPr lang="en-US" altLang="ko-KR" dirty="0" smtClean="0"/>
              <a:t>‘Fast Forward’</a:t>
            </a:r>
            <a:r>
              <a:rPr lang="ko-KR" altLang="en-US" dirty="0" smtClean="0"/>
              <a:t>라는 </a:t>
            </a:r>
            <a:r>
              <a:rPr lang="en-US" altLang="ko-KR" dirty="0" smtClean="0"/>
              <a:t>Message</a:t>
            </a:r>
            <a:r>
              <a:rPr lang="ko-KR" altLang="en-US" dirty="0" smtClean="0"/>
              <a:t>가 나오게 되는 데</a:t>
            </a:r>
            <a:r>
              <a:rPr lang="en-US" altLang="ko-KR" dirty="0" smtClean="0"/>
              <a:t>,</a:t>
            </a:r>
            <a:r>
              <a:rPr lang="ko-KR" altLang="en-US" dirty="0" smtClean="0"/>
              <a:t> 이는 </a:t>
            </a:r>
            <a:r>
              <a:rPr lang="en-US" altLang="ko-KR" dirty="0" smtClean="0"/>
              <a:t>Hotfix</a:t>
            </a:r>
            <a:r>
              <a:rPr lang="ko-KR" altLang="en-US" dirty="0" smtClean="0"/>
              <a:t>와 </a:t>
            </a:r>
            <a:r>
              <a:rPr lang="en-US" altLang="ko-KR" dirty="0" smtClean="0"/>
              <a:t>Master</a:t>
            </a:r>
            <a:r>
              <a:rPr lang="en-US" altLang="ko-KR" baseline="0" dirty="0" smtClean="0"/>
              <a:t> </a:t>
            </a:r>
            <a:r>
              <a:rPr lang="ko-KR" altLang="en-US" dirty="0" smtClean="0"/>
              <a:t>사이에 분기가 되는 </a:t>
            </a:r>
            <a:r>
              <a:rPr lang="en-US" altLang="ko-KR" dirty="0" smtClean="0"/>
              <a:t>Commit Point</a:t>
            </a:r>
            <a:r>
              <a:rPr lang="ko-KR" altLang="en-US" dirty="0" smtClean="0"/>
              <a:t>가 없기 때문에 단순히 </a:t>
            </a:r>
            <a:r>
              <a:rPr lang="en-US" altLang="ko-KR" dirty="0" smtClean="0"/>
              <a:t>Master</a:t>
            </a:r>
            <a:r>
              <a:rPr lang="ko-KR" altLang="en-US" baseline="0" dirty="0" smtClean="0"/>
              <a:t> </a:t>
            </a:r>
            <a:r>
              <a:rPr lang="en-US" altLang="ko-KR" baseline="0" dirty="0" smtClean="0"/>
              <a:t>Branch</a:t>
            </a:r>
            <a:r>
              <a:rPr lang="ko-KR" altLang="en-US" baseline="0" dirty="0" smtClean="0"/>
              <a:t>의 </a:t>
            </a:r>
            <a:r>
              <a:rPr lang="en-US" altLang="ko-KR" baseline="0" dirty="0" smtClean="0"/>
              <a:t>Pointer</a:t>
            </a:r>
            <a:r>
              <a:rPr lang="ko-KR" altLang="en-US" baseline="0" dirty="0" smtClean="0"/>
              <a:t>를 </a:t>
            </a:r>
            <a:r>
              <a:rPr lang="en-US" altLang="ko-KR" baseline="0" dirty="0" smtClean="0"/>
              <a:t>Hotfix</a:t>
            </a:r>
            <a:r>
              <a:rPr lang="ko-KR" altLang="en-US" baseline="0" dirty="0" smtClean="0"/>
              <a:t> </a:t>
            </a:r>
            <a:r>
              <a:rPr lang="en-US" altLang="ko-KR" baseline="0" dirty="0" smtClean="0"/>
              <a:t>Brach</a:t>
            </a:r>
            <a:r>
              <a:rPr lang="ko-KR" altLang="en-US" baseline="0" dirty="0" smtClean="0"/>
              <a:t>의 </a:t>
            </a:r>
            <a:r>
              <a:rPr lang="en-US" altLang="ko-KR" baseline="0" dirty="0" smtClean="0"/>
              <a:t>Pointer</a:t>
            </a:r>
            <a:r>
              <a:rPr lang="ko-KR" altLang="en-US" baseline="0" dirty="0" smtClean="0"/>
              <a:t>로 옮기는 역할만 한다</a:t>
            </a:r>
            <a:r>
              <a:rPr lang="en-US" altLang="ko-KR" baseline="0" dirty="0" smtClean="0"/>
              <a:t>. </a:t>
            </a:r>
            <a:r>
              <a:rPr lang="ko-KR" altLang="en-US" baseline="0" dirty="0" smtClean="0"/>
              <a:t>이 때 나오는 </a:t>
            </a:r>
            <a:r>
              <a:rPr lang="en-US" altLang="ko-KR" baseline="0" dirty="0" smtClean="0"/>
              <a:t>Message</a:t>
            </a:r>
            <a:r>
              <a:rPr lang="ko-KR" altLang="en-US" baseline="0" dirty="0" smtClean="0"/>
              <a:t>가 </a:t>
            </a:r>
            <a:r>
              <a:rPr lang="en-US" altLang="ko-KR" baseline="0" dirty="0" smtClean="0"/>
              <a:t>‘Fast Forward’.</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14</a:t>
            </a:fld>
            <a:endParaRPr lang="en-GB"/>
          </a:p>
        </p:txBody>
      </p:sp>
    </p:spTree>
    <p:extLst>
      <p:ext uri="{BB962C8B-B14F-4D97-AF65-F5344CB8AC3E}">
        <p14:creationId xmlns:p14="http://schemas.microsoft.com/office/powerpoint/2010/main" val="1610463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16</a:t>
            </a:fld>
            <a:endParaRPr lang="en-GB"/>
          </a:p>
        </p:txBody>
      </p:sp>
    </p:spTree>
    <p:extLst>
      <p:ext uri="{BB962C8B-B14F-4D97-AF65-F5344CB8AC3E}">
        <p14:creationId xmlns:p14="http://schemas.microsoft.com/office/powerpoint/2010/main" val="116350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--merged</a:t>
            </a:r>
            <a:r>
              <a:rPr lang="ko-KR" altLang="en-US" dirty="0" smtClean="0"/>
              <a:t>옵션을 </a:t>
            </a:r>
            <a:r>
              <a:rPr lang="en-US" altLang="ko-KR" dirty="0" smtClean="0"/>
              <a:t>: </a:t>
            </a:r>
            <a:r>
              <a:rPr lang="en-US" altLang="ko-KR" dirty="0" err="1" smtClean="0"/>
              <a:t>Git</a:t>
            </a:r>
            <a:r>
              <a:rPr lang="en-US" altLang="ko-KR" dirty="0" smtClean="0"/>
              <a:t> 1.5.6</a:t>
            </a:r>
            <a:r>
              <a:rPr lang="ko-KR" altLang="en-US" baseline="0" dirty="0" smtClean="0"/>
              <a:t> 이후 버전부터 사용가능</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17</a:t>
            </a:fld>
            <a:endParaRPr lang="en-GB"/>
          </a:p>
        </p:txBody>
      </p:sp>
    </p:spTree>
    <p:extLst>
      <p:ext uri="{BB962C8B-B14F-4D97-AF65-F5344CB8AC3E}">
        <p14:creationId xmlns:p14="http://schemas.microsoft.com/office/powerpoint/2010/main" val="1958245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안정적인 </a:t>
            </a:r>
            <a:r>
              <a:rPr lang="ko-KR" altLang="en-US" dirty="0" err="1" smtClean="0"/>
              <a:t>브랜치일수록</a:t>
            </a:r>
            <a:r>
              <a:rPr lang="ko-KR" altLang="en-US" dirty="0" smtClean="0"/>
              <a:t> </a:t>
            </a:r>
            <a:r>
              <a:rPr lang="ko-KR" altLang="en-US" dirty="0" err="1" smtClean="0"/>
              <a:t>커밋</a:t>
            </a:r>
            <a:r>
              <a:rPr lang="ko-KR" altLang="en-US" dirty="0" smtClean="0"/>
              <a:t> </a:t>
            </a:r>
            <a:r>
              <a:rPr lang="ko-KR" altLang="en-US" dirty="0" err="1" smtClean="0"/>
              <a:t>히스토리가</a:t>
            </a:r>
            <a:r>
              <a:rPr lang="ko-KR" altLang="en-US" dirty="0" smtClean="0"/>
              <a:t> 뒤쳐진다</a:t>
            </a:r>
            <a:r>
              <a:rPr lang="en-US" altLang="ko-KR" dirty="0" smtClean="0"/>
              <a:t>. </a:t>
            </a:r>
            <a:r>
              <a:rPr lang="ko-KR" altLang="en-US" dirty="0" smtClean="0"/>
              <a:t>각 </a:t>
            </a:r>
            <a:r>
              <a:rPr lang="ko-KR" altLang="en-US" dirty="0" err="1" smtClean="0"/>
              <a:t>브랜치를</a:t>
            </a:r>
            <a:r>
              <a:rPr lang="ko-KR" altLang="en-US" dirty="0" smtClean="0"/>
              <a:t> 하나의 실험실로 생각하면 쉽다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18</a:t>
            </a:fld>
            <a:endParaRPr lang="en-GB"/>
          </a:p>
        </p:txBody>
      </p:sp>
    </p:spTree>
    <p:extLst>
      <p:ext uri="{BB962C8B-B14F-4D97-AF65-F5344CB8AC3E}">
        <p14:creationId xmlns:p14="http://schemas.microsoft.com/office/powerpoint/2010/main" val="353097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이슈를 처리하기 위해 </a:t>
            </a:r>
            <a:r>
              <a:rPr lang="en-US" altLang="ko-KR" dirty="0" smtClean="0"/>
              <a:t>iss91</a:t>
            </a:r>
            <a:r>
              <a:rPr lang="ko-KR" altLang="en-US" dirty="0" smtClean="0"/>
              <a:t>을 생성</a:t>
            </a:r>
            <a:r>
              <a:rPr lang="en-US" altLang="ko-KR" dirty="0" smtClean="0"/>
              <a:t>, </a:t>
            </a:r>
            <a:r>
              <a:rPr lang="ko-KR" altLang="en-US" dirty="0" smtClean="0"/>
              <a:t>다른 방법을 위해 </a:t>
            </a:r>
            <a:r>
              <a:rPr lang="en-US" altLang="ko-KR" dirty="0" smtClean="0"/>
              <a:t>iss91v2</a:t>
            </a:r>
            <a:r>
              <a:rPr lang="ko-KR" altLang="en-US" dirty="0" smtClean="0"/>
              <a:t>생성</a:t>
            </a:r>
            <a:r>
              <a:rPr lang="en-US" altLang="ko-KR" dirty="0" smtClean="0"/>
              <a:t>, </a:t>
            </a:r>
            <a:r>
              <a:rPr lang="ko-KR" altLang="en-US" dirty="0" smtClean="0"/>
              <a:t>확신할 수 없는 아이디어를 위해서 </a:t>
            </a:r>
            <a:r>
              <a:rPr lang="en-US" altLang="ko-KR" dirty="0" smtClean="0"/>
              <a:t>master</a:t>
            </a:r>
            <a:r>
              <a:rPr lang="ko-KR" altLang="en-US" dirty="0" smtClean="0"/>
              <a:t>에서 다시</a:t>
            </a:r>
            <a:r>
              <a:rPr lang="en-US" altLang="ko-KR" baseline="0" dirty="0" smtClean="0"/>
              <a:t> </a:t>
            </a:r>
            <a:r>
              <a:rPr lang="en-US" altLang="ko-KR" baseline="0" dirty="0" err="1" smtClean="0"/>
              <a:t>dumbidea</a:t>
            </a:r>
            <a:r>
              <a:rPr lang="ko-KR" altLang="en-US" baseline="0" dirty="0" smtClean="0"/>
              <a:t>생성</a:t>
            </a:r>
            <a:r>
              <a:rPr lang="en-US" altLang="ko-KR" baseline="0" dirty="0" smtClean="0"/>
              <a:t>.</a:t>
            </a:r>
          </a:p>
          <a:p>
            <a:r>
              <a:rPr lang="en-US" altLang="ko-KR" baseline="0" dirty="0" smtClean="0"/>
              <a:t>Iss91</a:t>
            </a:r>
            <a:r>
              <a:rPr lang="ko-KR" altLang="en-US" baseline="0" dirty="0" smtClean="0"/>
              <a:t>은 버리고 </a:t>
            </a:r>
            <a:r>
              <a:rPr lang="en-US" altLang="ko-KR" baseline="0" dirty="0" smtClean="0"/>
              <a:t>iss91v2</a:t>
            </a:r>
            <a:r>
              <a:rPr lang="ko-KR" altLang="en-US" baseline="0" dirty="0" smtClean="0"/>
              <a:t>와 </a:t>
            </a:r>
            <a:r>
              <a:rPr lang="en-US" altLang="ko-KR" baseline="0" dirty="0" err="1" smtClean="0"/>
              <a:t>dumbidea</a:t>
            </a:r>
            <a:r>
              <a:rPr lang="ko-KR" altLang="en-US" baseline="0" dirty="0" smtClean="0"/>
              <a:t>만 채택</a:t>
            </a:r>
            <a:r>
              <a:rPr lang="en-US" altLang="ko-KR" baseline="0" dirty="0" smtClean="0"/>
              <a:t>.</a:t>
            </a:r>
            <a:endParaRPr lang="en-US" altLang="ko-KR" dirty="0" smtClean="0"/>
          </a:p>
          <a:p>
            <a:r>
              <a:rPr lang="ko-KR" altLang="en-US" dirty="0" smtClean="0"/>
              <a:t>여기까지가 </a:t>
            </a:r>
            <a:r>
              <a:rPr lang="en-US" altLang="ko-KR" dirty="0" smtClean="0"/>
              <a:t>Local</a:t>
            </a:r>
            <a:r>
              <a:rPr lang="ko-KR" altLang="en-US" dirty="0" smtClean="0"/>
              <a:t>에서의 </a:t>
            </a:r>
            <a:r>
              <a:rPr lang="en-US" altLang="ko-KR" dirty="0" smtClean="0"/>
              <a:t>Branch </a:t>
            </a:r>
            <a:r>
              <a:rPr lang="ko-KR" altLang="en-US" dirty="0" smtClean="0"/>
              <a:t>사용 및 관리</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19</a:t>
            </a:fld>
            <a:endParaRPr lang="en-GB"/>
          </a:p>
        </p:txBody>
      </p:sp>
    </p:spTree>
    <p:extLst>
      <p:ext uri="{BB962C8B-B14F-4D97-AF65-F5344CB8AC3E}">
        <p14:creationId xmlns:p14="http://schemas.microsoft.com/office/powerpoint/2010/main" val="4255062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Merge</a:t>
            </a:r>
            <a:r>
              <a:rPr lang="ko-KR" altLang="en-US" dirty="0" smtClean="0"/>
              <a:t>와 </a:t>
            </a:r>
            <a:r>
              <a:rPr lang="en-US" altLang="ko-KR" dirty="0" smtClean="0"/>
              <a:t>Rebase</a:t>
            </a:r>
            <a:r>
              <a:rPr lang="ko-KR" altLang="en-US" dirty="0" smtClean="0"/>
              <a:t>는 </a:t>
            </a:r>
            <a:r>
              <a:rPr lang="en-US" altLang="ko-KR" dirty="0" smtClean="0"/>
              <a:t>data</a:t>
            </a:r>
            <a:r>
              <a:rPr lang="ko-KR" altLang="en-US" dirty="0" smtClean="0"/>
              <a:t>를</a:t>
            </a:r>
            <a:r>
              <a:rPr lang="en-US" altLang="ko-KR" dirty="0" smtClean="0"/>
              <a:t> </a:t>
            </a:r>
            <a:r>
              <a:rPr lang="ko-KR" altLang="en-US" dirty="0" smtClean="0"/>
              <a:t>합친다는 점은 같다</a:t>
            </a:r>
            <a:r>
              <a:rPr lang="en-US" altLang="ko-KR" dirty="0" smtClean="0"/>
              <a:t>. </a:t>
            </a:r>
            <a:r>
              <a:rPr lang="ko-KR" altLang="en-US" dirty="0" smtClean="0"/>
              <a:t>하지만 </a:t>
            </a:r>
            <a:r>
              <a:rPr lang="en-US" altLang="ko-KR" dirty="0" smtClean="0"/>
              <a:t>Rebase</a:t>
            </a:r>
            <a:r>
              <a:rPr lang="ko-KR" altLang="en-US" dirty="0" smtClean="0"/>
              <a:t>는 좀 더 깨끗한 선형적인 </a:t>
            </a:r>
            <a:r>
              <a:rPr lang="ko-KR" altLang="en-US" dirty="0" err="1" smtClean="0"/>
              <a:t>히스토리를</a:t>
            </a:r>
            <a:r>
              <a:rPr lang="ko-KR" altLang="en-US" dirty="0" smtClean="0"/>
              <a:t> 만든다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25</a:t>
            </a:fld>
            <a:endParaRPr lang="en-GB"/>
          </a:p>
        </p:txBody>
      </p:sp>
    </p:spTree>
    <p:extLst>
      <p:ext uri="{BB962C8B-B14F-4D97-AF65-F5344CB8AC3E}">
        <p14:creationId xmlns:p14="http://schemas.microsoft.com/office/powerpoint/2010/main" val="302431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smtClean="0"/>
              <a:t>저장소를 </a:t>
            </a:r>
            <a:r>
              <a:rPr lang="en-US" altLang="ko-KR" dirty="0" smtClean="0"/>
              <a:t>Clone</a:t>
            </a:r>
            <a:r>
              <a:rPr lang="ko-KR" altLang="en-US" dirty="0" smtClean="0"/>
              <a:t>하고 일부 수정</a:t>
            </a:r>
            <a:endParaRPr lang="en-US" altLang="ko-KR" dirty="0" smtClean="0"/>
          </a:p>
          <a:p>
            <a:pPr marL="228600" indent="-228600">
              <a:buAutoNum type="arabicPeriod"/>
            </a:pPr>
            <a:r>
              <a:rPr lang="en-US" dirty="0" smtClean="0"/>
              <a:t>Fetch</a:t>
            </a:r>
            <a:r>
              <a:rPr lang="ko-KR" altLang="en-US" dirty="0" smtClean="0"/>
              <a:t>한 후 </a:t>
            </a:r>
            <a:r>
              <a:rPr lang="en-US" altLang="ko-KR" dirty="0" smtClean="0"/>
              <a:t>Merge</a:t>
            </a:r>
          </a:p>
          <a:p>
            <a:pPr marL="228600" indent="-228600">
              <a:buAutoNum type="arabicPeriod"/>
            </a:pPr>
            <a:r>
              <a:rPr lang="ko-KR" altLang="en-US" dirty="0" smtClean="0"/>
              <a:t>한</a:t>
            </a:r>
            <a:r>
              <a:rPr lang="en-US" dirty="0" smtClean="0"/>
              <a:t> </a:t>
            </a:r>
            <a:r>
              <a:rPr lang="ko-KR" altLang="en-US" dirty="0" smtClean="0"/>
              <a:t>팀원이 다른 팀원이 의존하는 </a:t>
            </a:r>
            <a:r>
              <a:rPr lang="en-US" altLang="ko-KR" dirty="0" smtClean="0"/>
              <a:t>Commit</a:t>
            </a:r>
            <a:r>
              <a:rPr lang="ko-KR" altLang="en-US" dirty="0" smtClean="0"/>
              <a:t>을 없애고 </a:t>
            </a:r>
            <a:r>
              <a:rPr lang="en-US" altLang="ko-KR" dirty="0" smtClean="0"/>
              <a:t>Rebase</a:t>
            </a:r>
            <a:r>
              <a:rPr lang="ko-KR" altLang="en-US" dirty="0" smtClean="0"/>
              <a:t>한 </a:t>
            </a:r>
            <a:r>
              <a:rPr lang="en-US" altLang="ko-KR" dirty="0" smtClean="0"/>
              <a:t>Commit</a:t>
            </a:r>
            <a:r>
              <a:rPr lang="ko-KR" altLang="en-US" dirty="0" smtClean="0"/>
              <a:t>을</a:t>
            </a:r>
            <a:r>
              <a:rPr lang="en-US" altLang="ko-KR" dirty="0" smtClean="0"/>
              <a:t> </a:t>
            </a:r>
            <a:r>
              <a:rPr lang="ko-KR" altLang="en-US" dirty="0" smtClean="0"/>
              <a:t>다시 </a:t>
            </a:r>
            <a:r>
              <a:rPr lang="en-US" altLang="ko-KR" dirty="0" smtClean="0"/>
              <a:t>Push</a:t>
            </a:r>
          </a:p>
          <a:p>
            <a:pPr marL="228600" indent="-228600">
              <a:buAutoNum type="arabicPeriod"/>
            </a:pPr>
            <a:r>
              <a:rPr lang="ko-KR" altLang="en-US" dirty="0" smtClean="0"/>
              <a:t>같은 </a:t>
            </a:r>
            <a:r>
              <a:rPr lang="en-US" altLang="ko-KR" dirty="0" smtClean="0"/>
              <a:t>Merge</a:t>
            </a:r>
            <a:r>
              <a:rPr lang="ko-KR" altLang="en-US" dirty="0" smtClean="0"/>
              <a:t>를 다시 하게 됨</a:t>
            </a:r>
            <a:endParaRPr lang="en-US" dirty="0" smtClean="0"/>
          </a:p>
          <a:p>
            <a:r>
              <a:rPr lang="en-US" dirty="0" smtClean="0"/>
              <a:t>- Rebase</a:t>
            </a:r>
            <a:r>
              <a:rPr lang="ko-KR" altLang="en-US" dirty="0" smtClean="0"/>
              <a:t>는 </a:t>
            </a:r>
            <a:r>
              <a:rPr lang="en-US" altLang="ko-KR" dirty="0" smtClean="0"/>
              <a:t>Commit</a:t>
            </a:r>
            <a:r>
              <a:rPr lang="ko-KR" altLang="en-US" dirty="0" smtClean="0"/>
              <a:t>의</a:t>
            </a:r>
            <a:r>
              <a:rPr lang="en-US" altLang="ko-KR" dirty="0" smtClean="0"/>
              <a:t> SHA-1 </a:t>
            </a:r>
            <a:r>
              <a:rPr lang="ko-KR" altLang="en-US" dirty="0" smtClean="0"/>
              <a:t>해시를 바꾸기 때문에 </a:t>
            </a:r>
            <a:r>
              <a:rPr lang="en-US" altLang="ko-KR" dirty="0" err="1" smtClean="0"/>
              <a:t>Git</a:t>
            </a:r>
            <a:r>
              <a:rPr lang="ko-KR" altLang="en-US" dirty="0" smtClean="0"/>
              <a:t>은 새로운 </a:t>
            </a:r>
            <a:r>
              <a:rPr lang="en-US" altLang="ko-KR" dirty="0" smtClean="0"/>
              <a:t>Commit</a:t>
            </a:r>
            <a:r>
              <a:rPr lang="ko-KR" altLang="en-US" dirty="0" smtClean="0"/>
              <a:t>으로 생각한다</a:t>
            </a:r>
            <a:r>
              <a:rPr lang="en-US" altLang="ko-KR" dirty="0" smtClean="0"/>
              <a:t>.</a:t>
            </a:r>
          </a:p>
          <a:p>
            <a:r>
              <a:rPr lang="en-US" dirty="0" smtClean="0"/>
              <a:t>- Push</a:t>
            </a:r>
            <a:r>
              <a:rPr lang="ko-KR" altLang="en-US" dirty="0" smtClean="0"/>
              <a:t>하기 전에 정리하려고 </a:t>
            </a:r>
            <a:r>
              <a:rPr lang="en-US" altLang="ko-KR" dirty="0" smtClean="0"/>
              <a:t>Rebase</a:t>
            </a:r>
            <a:r>
              <a:rPr lang="ko-KR" altLang="en-US" dirty="0" smtClean="0"/>
              <a:t>하는 것은 괜찮다</a:t>
            </a:r>
            <a:r>
              <a:rPr lang="en-US" altLang="ko-KR" dirty="0" smtClean="0"/>
              <a:t>. </a:t>
            </a:r>
            <a:r>
              <a:rPr lang="ko-KR" altLang="en-US" dirty="0" smtClean="0"/>
              <a:t>또 절대 공개하지 않고 혼자 </a:t>
            </a:r>
            <a:r>
              <a:rPr lang="en-US" altLang="ko-KR" dirty="0" smtClean="0"/>
              <a:t>Rebase</a:t>
            </a:r>
            <a:r>
              <a:rPr lang="ko-KR" altLang="en-US" dirty="0" smtClean="0"/>
              <a:t>하는 경우도 괜찮다</a:t>
            </a:r>
            <a:r>
              <a:rPr lang="en-US" altLang="ko-KR" dirty="0" smtClean="0"/>
              <a:t>. </a:t>
            </a:r>
            <a:r>
              <a:rPr lang="ko-KR" altLang="en-US" dirty="0" smtClean="0"/>
              <a:t>하지만</a:t>
            </a:r>
            <a:r>
              <a:rPr lang="en-US" altLang="ko-KR" dirty="0" smtClean="0"/>
              <a:t>,</a:t>
            </a:r>
            <a:r>
              <a:rPr lang="en-US" altLang="ko-KR" baseline="0" dirty="0" smtClean="0"/>
              <a:t> </a:t>
            </a:r>
            <a:r>
              <a:rPr lang="ko-KR" altLang="en-US" baseline="0" dirty="0" smtClean="0"/>
              <a:t>이미 공개하여 사람들이 사용하는 </a:t>
            </a:r>
            <a:r>
              <a:rPr lang="en-US" altLang="ko-KR" baseline="0" dirty="0" smtClean="0"/>
              <a:t>Commit</a:t>
            </a:r>
            <a:r>
              <a:rPr lang="ko-KR" altLang="en-US" baseline="0" dirty="0" smtClean="0"/>
              <a:t>을 </a:t>
            </a:r>
            <a:r>
              <a:rPr lang="en-US" altLang="ko-KR" baseline="0" dirty="0" smtClean="0"/>
              <a:t>Rebase</a:t>
            </a:r>
            <a:r>
              <a:rPr lang="ko-KR" altLang="en-US" baseline="0" dirty="0" smtClean="0"/>
              <a:t>하면 틀림없이 문제가 생길 것이다</a:t>
            </a:r>
            <a:r>
              <a:rPr lang="en-US" altLang="ko-KR" baseline="0" dirty="0" smtClean="0"/>
              <a:t>.</a:t>
            </a:r>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29</a:t>
            </a:fld>
            <a:endParaRPr lang="en-GB"/>
          </a:p>
        </p:txBody>
      </p:sp>
    </p:spTree>
    <p:extLst>
      <p:ext uri="{BB962C8B-B14F-4D97-AF65-F5344CB8AC3E}">
        <p14:creationId xmlns:p14="http://schemas.microsoft.com/office/powerpoint/2010/main" val="18205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When</a:t>
            </a:r>
            <a:r>
              <a:rPr lang="en-US" baseline="0" dirty="0" smtClean="0"/>
              <a:t> you commit in Git, Git stores a commit object that contains a pointer to the snapshot of the content you staged, the author and message metadata, and zero or more pointers to the commit or commits that were the direct parents of this commit.</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2</a:t>
            </a:fld>
            <a:endParaRPr lang="en-GB"/>
          </a:p>
        </p:txBody>
      </p:sp>
    </p:spTree>
    <p:extLst>
      <p:ext uri="{BB962C8B-B14F-4D97-AF65-F5344CB8AC3E}">
        <p14:creationId xmlns:p14="http://schemas.microsoft.com/office/powerpoint/2010/main" val="238225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The default</a:t>
            </a:r>
            <a:r>
              <a:rPr lang="en-US" baseline="0" dirty="0" smtClean="0"/>
              <a:t> branch name in Git is master. As you initially make commits, you’re given a master branch that points to the last commit you made. Every time you commit, it moves forward automatically.</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4</a:t>
            </a:fld>
            <a:endParaRPr lang="en-GB"/>
          </a:p>
        </p:txBody>
      </p:sp>
    </p:spTree>
    <p:extLst>
      <p:ext uri="{BB962C8B-B14F-4D97-AF65-F5344CB8AC3E}">
        <p14:creationId xmlns:p14="http://schemas.microsoft.com/office/powerpoint/2010/main" val="398592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If you create</a:t>
            </a:r>
            <a:r>
              <a:rPr lang="en-US" baseline="0" dirty="0" smtClean="0"/>
              <a:t> a new branch, Git creates a new pointer for you to move around.</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5</a:t>
            </a:fld>
            <a:endParaRPr lang="en-GB"/>
          </a:p>
        </p:txBody>
      </p:sp>
    </p:spTree>
    <p:extLst>
      <p:ext uri="{BB962C8B-B14F-4D97-AF65-F5344CB8AC3E}">
        <p14:creationId xmlns:p14="http://schemas.microsoft.com/office/powerpoint/2010/main" val="3269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Git keep</a:t>
            </a:r>
            <a:r>
              <a:rPr lang="en-US" baseline="0" dirty="0" smtClean="0"/>
              <a:t>s a special pointer called HEAD pointing the local branch you’re currently on.</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6</a:t>
            </a:fld>
            <a:endParaRPr lang="en-GB"/>
          </a:p>
        </p:txBody>
      </p:sp>
    </p:spTree>
    <p:extLst>
      <p:ext uri="{BB962C8B-B14F-4D97-AF65-F5344CB8AC3E}">
        <p14:creationId xmlns:p14="http://schemas.microsoft.com/office/powerpoint/2010/main" val="157084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To switch to an existing branch,</a:t>
            </a:r>
            <a:r>
              <a:rPr lang="en-US" baseline="0" dirty="0" smtClean="0"/>
              <a:t> you run the ‘git checkout’ command.</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7</a:t>
            </a:fld>
            <a:endParaRPr lang="en-GB"/>
          </a:p>
        </p:txBody>
      </p:sp>
    </p:spTree>
    <p:extLst>
      <p:ext uri="{BB962C8B-B14F-4D97-AF65-F5344CB8AC3E}">
        <p14:creationId xmlns:p14="http://schemas.microsoft.com/office/powerpoint/2010/main" val="23434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8</a:t>
            </a:fld>
            <a:endParaRPr lang="en-GB"/>
          </a:p>
        </p:txBody>
      </p:sp>
    </p:spTree>
    <p:extLst>
      <p:ext uri="{BB962C8B-B14F-4D97-AF65-F5344CB8AC3E}">
        <p14:creationId xmlns:p14="http://schemas.microsoft.com/office/powerpoint/2010/main" val="242968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Switching</a:t>
            </a:r>
            <a:r>
              <a:rPr lang="en-US" baseline="0" dirty="0" smtClean="0"/>
              <a:t> back to master branch did two things. It moved the HEAD pointer back to point to the master branch, and it reverted the files in your working directory back to the snapshot that master points to.</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9</a:t>
            </a:fld>
            <a:endParaRPr lang="en-GB"/>
          </a:p>
        </p:txBody>
      </p:sp>
    </p:spTree>
    <p:extLst>
      <p:ext uri="{BB962C8B-B14F-4D97-AF65-F5344CB8AC3E}">
        <p14:creationId xmlns:p14="http://schemas.microsoft.com/office/powerpoint/2010/main" val="113881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smtClean="0"/>
              <a:t>Branches are cheap to create and destroy because a branch in Git is in actuality a simple file that contains the 40</a:t>
            </a:r>
            <a:r>
              <a:rPr lang="en-US" baseline="0" dirty="0" smtClean="0"/>
              <a:t> character SHA-1 checksum of the commit it points to. Creating a new branch is as quick and simple as writing 41bytes to a file (40 characters and a newline).</a:t>
            </a:r>
            <a:endParaRPr lang="en-US" dirty="0"/>
          </a:p>
        </p:txBody>
      </p:sp>
      <p:sp>
        <p:nvSpPr>
          <p:cNvPr id="4" name="슬라이드 번호 개체 틀 3"/>
          <p:cNvSpPr>
            <a:spLocks noGrp="1"/>
          </p:cNvSpPr>
          <p:nvPr>
            <p:ph type="sldNum" sz="quarter" idx="10"/>
          </p:nvPr>
        </p:nvSpPr>
        <p:spPr/>
        <p:txBody>
          <a:bodyPr/>
          <a:lstStyle/>
          <a:p>
            <a:pPr>
              <a:defRPr/>
            </a:pPr>
            <a:fld id="{1F14ECA8-C456-4021-9786-F481EAE04E3B}" type="slidenum">
              <a:rPr lang="en-GB" smtClean="0"/>
              <a:pPr>
                <a:defRPr/>
              </a:pPr>
              <a:t>10</a:t>
            </a:fld>
            <a:endParaRPr lang="en-GB"/>
          </a:p>
        </p:txBody>
      </p:sp>
    </p:spTree>
    <p:extLst>
      <p:ext uri="{BB962C8B-B14F-4D97-AF65-F5344CB8AC3E}">
        <p14:creationId xmlns:p14="http://schemas.microsoft.com/office/powerpoint/2010/main" val="250735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87174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body" idx="1"/>
          </p:nvPr>
        </p:nvSpPr>
        <p:spPr bwMode="auto">
          <a:xfrm>
            <a:off x="223838" y="1108075"/>
            <a:ext cx="8613775"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16"/>
          <p:cNvSpPr>
            <a:spLocks noGrp="1" noChangeArrowheads="1"/>
          </p:cNvSpPr>
          <p:nvPr>
            <p:ph type="title"/>
          </p:nvPr>
        </p:nvSpPr>
        <p:spPr bwMode="auto">
          <a:xfrm>
            <a:off x="225425" y="44450"/>
            <a:ext cx="8594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28" name="Picture 3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0663" y="3071813"/>
            <a:ext cx="61626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4"/>
          <p:cNvSpPr>
            <a:spLocks noChangeShapeType="1"/>
          </p:cNvSpPr>
          <p:nvPr userDrawn="1"/>
        </p:nvSpPr>
        <p:spPr bwMode="auto">
          <a:xfrm>
            <a:off x="341313" y="976313"/>
            <a:ext cx="8802687" cy="0"/>
          </a:xfrm>
          <a:prstGeom prst="line">
            <a:avLst/>
          </a:prstGeom>
          <a:noFill/>
          <a:ln w="19050">
            <a:solidFill>
              <a:srgbClr val="5780AE"/>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spcBef>
          <a:spcPct val="0"/>
        </a:spcBef>
        <a:spcAft>
          <a:spcPct val="0"/>
        </a:spcAft>
        <a:defRPr sz="2800" b="1">
          <a:solidFill>
            <a:srgbClr val="5780AE"/>
          </a:solidFill>
          <a:latin typeface="+mj-lt"/>
          <a:ea typeface="+mj-ea"/>
          <a:cs typeface="+mj-cs"/>
        </a:defRPr>
      </a:lvl1pPr>
      <a:lvl2pPr algn="l" rtl="0" eaLnBrk="0" fontAlgn="base" hangingPunct="0">
        <a:spcBef>
          <a:spcPct val="0"/>
        </a:spcBef>
        <a:spcAft>
          <a:spcPct val="0"/>
        </a:spcAft>
        <a:defRPr sz="2800" b="1">
          <a:solidFill>
            <a:srgbClr val="5780AE"/>
          </a:solidFill>
          <a:latin typeface="Arial" charset="0"/>
        </a:defRPr>
      </a:lvl2pPr>
      <a:lvl3pPr algn="l" rtl="0" eaLnBrk="0" fontAlgn="base" hangingPunct="0">
        <a:spcBef>
          <a:spcPct val="0"/>
        </a:spcBef>
        <a:spcAft>
          <a:spcPct val="0"/>
        </a:spcAft>
        <a:defRPr sz="2800" b="1">
          <a:solidFill>
            <a:srgbClr val="5780AE"/>
          </a:solidFill>
          <a:latin typeface="Arial" charset="0"/>
        </a:defRPr>
      </a:lvl3pPr>
      <a:lvl4pPr algn="l" rtl="0" eaLnBrk="0" fontAlgn="base" hangingPunct="0">
        <a:spcBef>
          <a:spcPct val="0"/>
        </a:spcBef>
        <a:spcAft>
          <a:spcPct val="0"/>
        </a:spcAft>
        <a:defRPr sz="2800" b="1">
          <a:solidFill>
            <a:srgbClr val="5780AE"/>
          </a:solidFill>
          <a:latin typeface="Arial" charset="0"/>
        </a:defRPr>
      </a:lvl4pPr>
      <a:lvl5pPr algn="l" rtl="0" eaLnBrk="0" fontAlgn="base" hangingPunct="0">
        <a:spcBef>
          <a:spcPct val="0"/>
        </a:spcBef>
        <a:spcAft>
          <a:spcPct val="0"/>
        </a:spcAft>
        <a:defRPr sz="2800" b="1">
          <a:solidFill>
            <a:srgbClr val="5780AE"/>
          </a:solidFill>
          <a:latin typeface="Arial" charset="0"/>
        </a:defRPr>
      </a:lvl5pPr>
      <a:lvl6pPr marL="457200" algn="l" rtl="0" fontAlgn="base">
        <a:spcBef>
          <a:spcPct val="0"/>
        </a:spcBef>
        <a:spcAft>
          <a:spcPct val="0"/>
        </a:spcAft>
        <a:defRPr sz="2800" b="1">
          <a:solidFill>
            <a:srgbClr val="5780AE"/>
          </a:solidFill>
          <a:latin typeface="Arial" charset="0"/>
        </a:defRPr>
      </a:lvl6pPr>
      <a:lvl7pPr marL="914400" algn="l" rtl="0" fontAlgn="base">
        <a:spcBef>
          <a:spcPct val="0"/>
        </a:spcBef>
        <a:spcAft>
          <a:spcPct val="0"/>
        </a:spcAft>
        <a:defRPr sz="2800" b="1">
          <a:solidFill>
            <a:srgbClr val="5780AE"/>
          </a:solidFill>
          <a:latin typeface="Arial" charset="0"/>
        </a:defRPr>
      </a:lvl7pPr>
      <a:lvl8pPr marL="1371600" algn="l" rtl="0" fontAlgn="base">
        <a:spcBef>
          <a:spcPct val="0"/>
        </a:spcBef>
        <a:spcAft>
          <a:spcPct val="0"/>
        </a:spcAft>
        <a:defRPr sz="2800" b="1">
          <a:solidFill>
            <a:srgbClr val="5780AE"/>
          </a:solidFill>
          <a:latin typeface="Arial" charset="0"/>
        </a:defRPr>
      </a:lvl8pPr>
      <a:lvl9pPr marL="1828800" algn="l" rtl="0" fontAlgn="base">
        <a:spcBef>
          <a:spcPct val="0"/>
        </a:spcBef>
        <a:spcAft>
          <a:spcPct val="0"/>
        </a:spcAft>
        <a:defRPr sz="2800" b="1">
          <a:solidFill>
            <a:srgbClr val="5780AE"/>
          </a:solidFill>
          <a:latin typeface="Arial" charset="0"/>
        </a:defRPr>
      </a:lvl9pPr>
    </p:titleStyle>
    <p:bodyStyle>
      <a:lvl1pPr marL="342900" indent="-342900" algn="l" rtl="0" eaLnBrk="0" fontAlgn="base" hangingPunct="0">
        <a:spcBef>
          <a:spcPct val="20000"/>
        </a:spcBef>
        <a:spcAft>
          <a:spcPct val="0"/>
        </a:spcAft>
        <a:buClr>
          <a:srgbClr val="5780AE"/>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5780AE"/>
        </a:buClr>
        <a:buFont typeface="Arial" charset="0"/>
        <a:buChar char="–"/>
        <a:defRPr sz="2200">
          <a:solidFill>
            <a:schemeClr val="tx1"/>
          </a:solidFill>
          <a:latin typeface="+mn-lt"/>
        </a:defRPr>
      </a:lvl2pPr>
      <a:lvl3pPr marL="1143000" indent="-228600" algn="l" rtl="0" eaLnBrk="0" fontAlgn="base" hangingPunct="0">
        <a:spcBef>
          <a:spcPct val="20000"/>
        </a:spcBef>
        <a:spcAft>
          <a:spcPct val="0"/>
        </a:spcAft>
        <a:buClr>
          <a:srgbClr val="5780AE"/>
        </a:buClr>
        <a:buChar char="•"/>
        <a:defRPr sz="2000">
          <a:solidFill>
            <a:schemeClr val="tx1"/>
          </a:solidFill>
          <a:latin typeface="+mn-lt"/>
        </a:defRPr>
      </a:lvl3pPr>
      <a:lvl4pPr marL="1600200" indent="-228600" algn="l" rtl="0" eaLnBrk="0" fontAlgn="base" hangingPunct="0">
        <a:spcBef>
          <a:spcPct val="20000"/>
        </a:spcBef>
        <a:spcAft>
          <a:spcPct val="0"/>
        </a:spcAft>
        <a:buClr>
          <a:srgbClr val="5780AE"/>
        </a:buClr>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5780AE"/>
        </a:buClr>
        <a:buFont typeface="Arial" charset="0"/>
        <a:buChar char="»"/>
        <a:defRPr sz="1600">
          <a:solidFill>
            <a:schemeClr val="tx1"/>
          </a:solidFill>
          <a:latin typeface="+mn-lt"/>
        </a:defRPr>
      </a:lvl5pPr>
      <a:lvl6pPr marL="2514600" indent="-228600" algn="l" rtl="0" fontAlgn="base">
        <a:spcBef>
          <a:spcPct val="20000"/>
        </a:spcBef>
        <a:spcAft>
          <a:spcPct val="0"/>
        </a:spcAft>
        <a:buClr>
          <a:srgbClr val="5780AE"/>
        </a:buClr>
        <a:buFont typeface="Arial" charset="0"/>
        <a:buChar char="»"/>
        <a:defRPr sz="1600">
          <a:solidFill>
            <a:schemeClr val="tx1"/>
          </a:solidFill>
          <a:latin typeface="+mn-lt"/>
        </a:defRPr>
      </a:lvl6pPr>
      <a:lvl7pPr marL="2971800" indent="-228600" algn="l" rtl="0" fontAlgn="base">
        <a:spcBef>
          <a:spcPct val="20000"/>
        </a:spcBef>
        <a:spcAft>
          <a:spcPct val="0"/>
        </a:spcAft>
        <a:buClr>
          <a:srgbClr val="5780AE"/>
        </a:buClr>
        <a:buFont typeface="Arial" charset="0"/>
        <a:buChar char="»"/>
        <a:defRPr sz="1600">
          <a:solidFill>
            <a:schemeClr val="tx1"/>
          </a:solidFill>
          <a:latin typeface="+mn-lt"/>
        </a:defRPr>
      </a:lvl7pPr>
      <a:lvl8pPr marL="3429000" indent="-228600" algn="l" rtl="0" fontAlgn="base">
        <a:spcBef>
          <a:spcPct val="20000"/>
        </a:spcBef>
        <a:spcAft>
          <a:spcPct val="0"/>
        </a:spcAft>
        <a:buClr>
          <a:srgbClr val="5780AE"/>
        </a:buClr>
        <a:buFont typeface="Arial" charset="0"/>
        <a:buChar char="»"/>
        <a:defRPr sz="1600">
          <a:solidFill>
            <a:schemeClr val="tx1"/>
          </a:solidFill>
          <a:latin typeface="+mn-lt"/>
        </a:defRPr>
      </a:lvl8pPr>
      <a:lvl9pPr marL="3886200" indent="-228600" algn="l" rtl="0" fontAlgn="base">
        <a:spcBef>
          <a:spcPct val="20000"/>
        </a:spcBef>
        <a:spcAft>
          <a:spcPct val="0"/>
        </a:spcAft>
        <a:buClr>
          <a:srgbClr val="5780AE"/>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xml"/><Relationship Id="rId4" Type="http://schemas.openxmlformats.org/officeDocument/2006/relationships/image" Target="../media/image45.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6"/>
          <p:cNvSpPr>
            <a:spLocks noChangeArrowheads="1"/>
          </p:cNvSpPr>
          <p:nvPr/>
        </p:nvSpPr>
        <p:spPr bwMode="auto">
          <a:xfrm>
            <a:off x="0" y="0"/>
            <a:ext cx="9144000" cy="435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4" name="Rectangle 6"/>
          <p:cNvSpPr>
            <a:spLocks noChangeArrowheads="1"/>
          </p:cNvSpPr>
          <p:nvPr/>
        </p:nvSpPr>
        <p:spPr bwMode="auto">
          <a:xfrm>
            <a:off x="650875" y="1760538"/>
            <a:ext cx="8342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sz="2800" b="1" dirty="0" smtClean="0">
                <a:solidFill>
                  <a:srgbClr val="5780AE"/>
                </a:solidFill>
                <a:ea typeface="굴림" charset="-127"/>
              </a:rPr>
              <a:t>Git Branching</a:t>
            </a:r>
            <a:endParaRPr lang="en-US" sz="2800" b="1" dirty="0">
              <a:solidFill>
                <a:srgbClr val="5780AE"/>
              </a:solidFill>
            </a:endParaRPr>
          </a:p>
        </p:txBody>
      </p:sp>
      <p:sp>
        <p:nvSpPr>
          <p:cNvPr id="2055" name="Rectangle 7"/>
          <p:cNvSpPr>
            <a:spLocks noChangeArrowheads="1"/>
          </p:cNvSpPr>
          <p:nvPr/>
        </p:nvSpPr>
        <p:spPr bwMode="auto">
          <a:xfrm>
            <a:off x="679450" y="3068638"/>
            <a:ext cx="83153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spcBef>
                <a:spcPct val="20000"/>
              </a:spcBef>
              <a:buClr>
                <a:srgbClr val="5780AE"/>
              </a:buClr>
              <a:buFont typeface="Wingdings" pitchFamily="2" charset="2"/>
              <a:buNone/>
            </a:pPr>
            <a:r>
              <a:rPr lang="en-US" sz="2400" b="1" dirty="0" smtClean="0"/>
              <a:t>Software Engineer</a:t>
            </a:r>
          </a:p>
          <a:p>
            <a:pPr marL="342900" indent="-342900" algn="l">
              <a:lnSpc>
                <a:spcPct val="90000"/>
              </a:lnSpc>
              <a:spcBef>
                <a:spcPct val="20000"/>
              </a:spcBef>
              <a:buClr>
                <a:srgbClr val="5780AE"/>
              </a:buClr>
              <a:buFont typeface="Wingdings" pitchFamily="2" charset="2"/>
              <a:buNone/>
            </a:pPr>
            <a:r>
              <a:rPr lang="en-US" sz="2400" b="1" dirty="0" smtClean="0"/>
              <a:t>YongWan Jo(Jo)</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The branch histories have diverged</a:t>
            </a:r>
          </a:p>
          <a:p>
            <a:pPr lvl="1"/>
            <a:r>
              <a:rPr lang="en-US" dirty="0" smtClean="0"/>
              <a:t>vim </a:t>
            </a:r>
            <a:r>
              <a:rPr lang="en-US" dirty="0" err="1" smtClean="0"/>
              <a:t>test.rb</a:t>
            </a:r>
            <a:endParaRPr lang="en-US" dirty="0" smtClean="0"/>
          </a:p>
          <a:p>
            <a:pPr lvl="1"/>
            <a:r>
              <a:rPr lang="en-US" dirty="0" smtClean="0"/>
              <a:t>git commit -a -m ‘made other changes’</a:t>
            </a: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420888"/>
            <a:ext cx="4680000" cy="3575521"/>
          </a:xfrm>
          <a:prstGeom prst="rect">
            <a:avLst/>
          </a:prstGeom>
        </p:spPr>
      </p:pic>
    </p:spTree>
    <p:extLst>
      <p:ext uri="{BB962C8B-B14F-4D97-AF65-F5344CB8AC3E}">
        <p14:creationId xmlns:p14="http://schemas.microsoft.com/office/powerpoint/2010/main" val="3664252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Basic Branching and Merging</a:t>
            </a:r>
            <a:endParaRPr lang="en-US" dirty="0"/>
          </a:p>
        </p:txBody>
      </p:sp>
      <p:sp>
        <p:nvSpPr>
          <p:cNvPr id="3" name="내용 개체 틀 2"/>
          <p:cNvSpPr>
            <a:spLocks noGrp="1"/>
          </p:cNvSpPr>
          <p:nvPr>
            <p:ph idx="1"/>
          </p:nvPr>
        </p:nvSpPr>
        <p:spPr/>
        <p:txBody>
          <a:bodyPr/>
          <a:lstStyle/>
          <a:p>
            <a:r>
              <a:rPr lang="ko-KR" altLang="en-US" dirty="0" smtClean="0"/>
              <a:t>보통의 개발 과정</a:t>
            </a:r>
            <a:r>
              <a:rPr lang="en-US" altLang="ko-KR" dirty="0" smtClean="0"/>
              <a:t>(workflow)</a:t>
            </a:r>
          </a:p>
          <a:p>
            <a:pPr lvl="1"/>
            <a:r>
              <a:rPr lang="ko-KR" altLang="en-US" dirty="0" smtClean="0"/>
              <a:t>작업 중인 웹사이트에 새로운 이슈를 처리할 새 </a:t>
            </a:r>
            <a:r>
              <a:rPr lang="en-US" altLang="ko-KR" dirty="0" smtClean="0"/>
              <a:t>Branch </a:t>
            </a:r>
            <a:r>
              <a:rPr lang="ko-KR" altLang="en-US" dirty="0" smtClean="0"/>
              <a:t>생성</a:t>
            </a:r>
            <a:endParaRPr lang="en-US" altLang="ko-KR" dirty="0" smtClean="0"/>
          </a:p>
          <a:p>
            <a:pPr lvl="1"/>
            <a:r>
              <a:rPr lang="ko-KR" altLang="en-US" dirty="0" smtClean="0"/>
              <a:t>새 </a:t>
            </a:r>
            <a:r>
              <a:rPr lang="en-US" altLang="ko-KR" dirty="0" smtClean="0"/>
              <a:t>Branch</a:t>
            </a:r>
            <a:r>
              <a:rPr lang="ko-KR" altLang="en-US" dirty="0" smtClean="0"/>
              <a:t>에서 작업</a:t>
            </a:r>
            <a:endParaRPr lang="en-US" altLang="ko-KR" dirty="0"/>
          </a:p>
          <a:p>
            <a:pPr lvl="1"/>
            <a:endParaRPr lang="en-US" altLang="ko-KR" dirty="0" smtClean="0"/>
          </a:p>
          <a:p>
            <a:pPr lvl="1"/>
            <a:r>
              <a:rPr lang="ko-KR" altLang="en-US" dirty="0" smtClean="0"/>
              <a:t>운영하는 사이트에서 중요한 이슈가 생김</a:t>
            </a:r>
            <a:endParaRPr lang="en-US" altLang="ko-KR" dirty="0"/>
          </a:p>
          <a:p>
            <a:pPr lvl="1"/>
            <a:r>
              <a:rPr lang="ko-KR" altLang="en-US" dirty="0" smtClean="0"/>
              <a:t>새로운 이슈를 해결하기 위해 이전의 운영 </a:t>
            </a:r>
            <a:r>
              <a:rPr lang="en-US" altLang="ko-KR" dirty="0" smtClean="0"/>
              <a:t>Branch</a:t>
            </a:r>
            <a:r>
              <a:rPr lang="ko-KR" altLang="en-US" dirty="0" smtClean="0"/>
              <a:t>로 복원</a:t>
            </a:r>
            <a:endParaRPr lang="en-US" altLang="ko-KR" dirty="0" smtClean="0"/>
          </a:p>
          <a:p>
            <a:pPr lvl="1"/>
            <a:r>
              <a:rPr lang="en-US" dirty="0" smtClean="0"/>
              <a:t>Hotfix Branch </a:t>
            </a:r>
            <a:r>
              <a:rPr lang="ko-KR" altLang="en-US" dirty="0" smtClean="0"/>
              <a:t>생성</a:t>
            </a:r>
            <a:endParaRPr lang="en-US" altLang="ko-KR" dirty="0" smtClean="0"/>
          </a:p>
          <a:p>
            <a:pPr lvl="1"/>
            <a:r>
              <a:rPr lang="ko-KR" altLang="en-US" dirty="0" smtClean="0"/>
              <a:t>수정한 </a:t>
            </a:r>
            <a:r>
              <a:rPr lang="en-US" altLang="ko-KR" dirty="0" smtClean="0"/>
              <a:t>Hotfix</a:t>
            </a:r>
            <a:r>
              <a:rPr lang="ko-KR" altLang="en-US" dirty="0" smtClean="0"/>
              <a:t>에 대한 </a:t>
            </a:r>
            <a:r>
              <a:rPr lang="en-US" altLang="ko-KR" dirty="0" smtClean="0"/>
              <a:t>Test</a:t>
            </a:r>
            <a:r>
              <a:rPr lang="ko-KR" altLang="en-US" dirty="0" smtClean="0"/>
              <a:t>를 마치고 운영 </a:t>
            </a:r>
            <a:r>
              <a:rPr lang="en-US" altLang="ko-KR" dirty="0" smtClean="0"/>
              <a:t>Branch</a:t>
            </a:r>
            <a:r>
              <a:rPr lang="ko-KR" altLang="en-US" dirty="0" smtClean="0"/>
              <a:t>로 </a:t>
            </a:r>
            <a:r>
              <a:rPr lang="en-US" altLang="ko-KR" dirty="0" smtClean="0"/>
              <a:t>Merge</a:t>
            </a:r>
          </a:p>
          <a:p>
            <a:pPr lvl="1"/>
            <a:r>
              <a:rPr lang="ko-KR" altLang="en-US" dirty="0" smtClean="0"/>
              <a:t>다시 작업하던 </a:t>
            </a:r>
            <a:r>
              <a:rPr lang="en-US" altLang="ko-KR" dirty="0" smtClean="0"/>
              <a:t>Branch</a:t>
            </a:r>
            <a:r>
              <a:rPr lang="ko-KR" altLang="en-US" dirty="0" smtClean="0"/>
              <a:t>로 옮겨가서 하던 작업을 진행</a:t>
            </a:r>
            <a:endParaRPr lang="en-US" dirty="0"/>
          </a:p>
        </p:txBody>
      </p:sp>
    </p:spTree>
    <p:extLst>
      <p:ext uri="{BB962C8B-B14F-4D97-AF65-F5344CB8AC3E}">
        <p14:creationId xmlns:p14="http://schemas.microsoft.com/office/powerpoint/2010/main" val="163967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Basic Branching</a:t>
            </a:r>
            <a:endParaRPr lang="en-US" dirty="0"/>
          </a:p>
        </p:txBody>
      </p:sp>
      <p:sp>
        <p:nvSpPr>
          <p:cNvPr id="3" name="내용 개체 틀 2"/>
          <p:cNvSpPr>
            <a:spLocks noGrp="1"/>
          </p:cNvSpPr>
          <p:nvPr>
            <p:ph idx="1"/>
          </p:nvPr>
        </p:nvSpPr>
        <p:spPr/>
        <p:txBody>
          <a:bodyPr/>
          <a:lstStyle/>
          <a:p>
            <a:r>
              <a:rPr lang="en-US" dirty="0" smtClean="0"/>
              <a:t>Working on a project and have a couple of commits</a:t>
            </a:r>
          </a:p>
          <a:p>
            <a:r>
              <a:rPr lang="en-US" dirty="0" smtClean="0"/>
              <a:t>Create new issue call #53</a:t>
            </a:r>
          </a:p>
          <a:p>
            <a:pPr lvl="1"/>
            <a:r>
              <a:rPr lang="en-US" dirty="0" err="1" smtClean="0"/>
              <a:t>git</a:t>
            </a:r>
            <a:r>
              <a:rPr lang="en-US" dirty="0" smtClean="0"/>
              <a:t> checkout -b iis53</a:t>
            </a:r>
          </a:p>
          <a:p>
            <a:pPr lvl="1"/>
            <a:r>
              <a:rPr lang="en-US" dirty="0" smtClean="0"/>
              <a:t>Shorthand for</a:t>
            </a:r>
          </a:p>
          <a:p>
            <a:pPr lvl="2"/>
            <a:r>
              <a:rPr lang="en-US" dirty="0" err="1" smtClean="0"/>
              <a:t>git</a:t>
            </a:r>
            <a:r>
              <a:rPr lang="en-US" dirty="0" smtClean="0"/>
              <a:t> branch iis53 &gt; </a:t>
            </a:r>
            <a:r>
              <a:rPr lang="en-US" dirty="0" err="1" smtClean="0"/>
              <a:t>git</a:t>
            </a:r>
            <a:r>
              <a:rPr lang="en-US" dirty="0" smtClean="0"/>
              <a:t> checkout iis53</a:t>
            </a:r>
          </a:p>
          <a:p>
            <a:endParaRPr 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891662"/>
            <a:ext cx="2520000" cy="1265502"/>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3501008"/>
            <a:ext cx="2520000" cy="2046811"/>
          </a:xfrm>
          <a:prstGeom prst="rect">
            <a:avLst/>
          </a:prstGeom>
        </p:spPr>
      </p:pic>
      <p:sp>
        <p:nvSpPr>
          <p:cNvPr id="8" name="오른쪽 화살표 7"/>
          <p:cNvSpPr/>
          <p:nvPr/>
        </p:nvSpPr>
        <p:spPr bwMode="auto">
          <a:xfrm>
            <a:off x="3853546" y="4308389"/>
            <a:ext cx="648072" cy="4320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71719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Basic Branching</a:t>
            </a:r>
            <a:endParaRPr lang="en-US" dirty="0"/>
          </a:p>
        </p:txBody>
      </p:sp>
      <p:sp>
        <p:nvSpPr>
          <p:cNvPr id="3" name="내용 개체 틀 2"/>
          <p:cNvSpPr>
            <a:spLocks noGrp="1"/>
          </p:cNvSpPr>
          <p:nvPr>
            <p:ph idx="1"/>
          </p:nvPr>
        </p:nvSpPr>
        <p:spPr/>
        <p:txBody>
          <a:bodyPr/>
          <a:lstStyle/>
          <a:p>
            <a:r>
              <a:rPr lang="en-US" dirty="0" smtClean="0"/>
              <a:t>Do some commits on iss53</a:t>
            </a:r>
          </a:p>
          <a:p>
            <a:r>
              <a:rPr lang="en-US" dirty="0" smtClean="0"/>
              <a:t>Move to master branch to fix the new emergency issue.</a:t>
            </a:r>
          </a:p>
          <a:p>
            <a:pPr lvl="1"/>
            <a:r>
              <a:rPr lang="en-US" dirty="0" err="1" smtClean="0"/>
              <a:t>git</a:t>
            </a:r>
            <a:r>
              <a:rPr lang="en-US" dirty="0" smtClean="0"/>
              <a:t> </a:t>
            </a:r>
            <a:r>
              <a:rPr lang="en-US" dirty="0" err="1" smtClean="0"/>
              <a:t>chechout</a:t>
            </a:r>
            <a:r>
              <a:rPr lang="en-US" dirty="0" smtClean="0"/>
              <a:t> master</a:t>
            </a:r>
          </a:p>
          <a:p>
            <a:r>
              <a:rPr lang="en-US" dirty="0" smtClean="0"/>
              <a:t>Create new branch called ‘hotfix’ and commit fixed codes</a:t>
            </a:r>
          </a:p>
          <a:p>
            <a:pPr lvl="1"/>
            <a:r>
              <a:rPr lang="en-US" dirty="0" err="1" smtClean="0"/>
              <a:t>git</a:t>
            </a:r>
            <a:r>
              <a:rPr lang="en-US" dirty="0" smtClean="0"/>
              <a:t> checkout -b hotfix</a:t>
            </a:r>
          </a:p>
          <a:p>
            <a:pPr lvl="1"/>
            <a:r>
              <a:rPr lang="en-US" dirty="0" err="1" smtClean="0"/>
              <a:t>git</a:t>
            </a:r>
            <a:r>
              <a:rPr lang="en-US" dirty="0" smtClean="0"/>
              <a:t> commit -am ‘fixed new issue’</a:t>
            </a:r>
          </a:p>
          <a:p>
            <a:endParaRPr lang="en-US" dirty="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06" y="4138411"/>
            <a:ext cx="2520000" cy="1525049"/>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037" y="3875920"/>
            <a:ext cx="2520000" cy="2050033"/>
          </a:xfrm>
          <a:prstGeom prst="rect">
            <a:avLst/>
          </a:prstGeom>
        </p:spPr>
      </p:pic>
      <p:sp>
        <p:nvSpPr>
          <p:cNvPr id="8" name="오른쪽 화살표 7"/>
          <p:cNvSpPr/>
          <p:nvPr/>
        </p:nvSpPr>
        <p:spPr bwMode="auto">
          <a:xfrm>
            <a:off x="4067944" y="4648907"/>
            <a:ext cx="720080" cy="4362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74973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573016"/>
            <a:ext cx="2520000" cy="2479354"/>
          </a:xfrm>
          <a:prstGeom prst="rect">
            <a:avLst/>
          </a:prstGeom>
        </p:spPr>
      </p:pic>
      <p:sp>
        <p:nvSpPr>
          <p:cNvPr id="2" name="제목 1"/>
          <p:cNvSpPr>
            <a:spLocks noGrp="1"/>
          </p:cNvSpPr>
          <p:nvPr>
            <p:ph type="title"/>
          </p:nvPr>
        </p:nvSpPr>
        <p:spPr/>
        <p:txBody>
          <a:bodyPr/>
          <a:lstStyle/>
          <a:p>
            <a:r>
              <a:rPr lang="en-US" dirty="0" smtClean="0"/>
              <a:t>Basic Branching</a:t>
            </a:r>
            <a:endParaRPr lang="en-US" dirty="0"/>
          </a:p>
        </p:txBody>
      </p:sp>
      <p:sp>
        <p:nvSpPr>
          <p:cNvPr id="3" name="내용 개체 틀 2"/>
          <p:cNvSpPr>
            <a:spLocks noGrp="1"/>
          </p:cNvSpPr>
          <p:nvPr>
            <p:ph idx="1"/>
          </p:nvPr>
        </p:nvSpPr>
        <p:spPr/>
        <p:txBody>
          <a:bodyPr/>
          <a:lstStyle/>
          <a:p>
            <a:r>
              <a:rPr lang="en-US" dirty="0" smtClean="0"/>
              <a:t>Merge hotfix back into the master branch</a:t>
            </a:r>
          </a:p>
          <a:p>
            <a:pPr lvl="1"/>
            <a:r>
              <a:rPr lang="en-US" dirty="0" err="1" smtClean="0"/>
              <a:t>git</a:t>
            </a:r>
            <a:r>
              <a:rPr lang="en-US" dirty="0" smtClean="0"/>
              <a:t> checkout master</a:t>
            </a:r>
          </a:p>
          <a:p>
            <a:pPr lvl="1"/>
            <a:r>
              <a:rPr lang="en-US" dirty="0" err="1" smtClean="0"/>
              <a:t>git</a:t>
            </a:r>
            <a:r>
              <a:rPr lang="en-US" dirty="0" smtClean="0"/>
              <a:t> merge hotfix</a:t>
            </a:r>
          </a:p>
          <a:p>
            <a:r>
              <a:rPr lang="en-US" dirty="0" smtClean="0"/>
              <a:t>Delete hotfix branch as it’s no longer needed.</a:t>
            </a:r>
          </a:p>
          <a:p>
            <a:pPr lvl="1"/>
            <a:r>
              <a:rPr lang="en-US" dirty="0" err="1" smtClean="0"/>
              <a:t>git</a:t>
            </a:r>
            <a:r>
              <a:rPr lang="en-US" dirty="0" smtClean="0"/>
              <a:t> branch -d hotfix</a:t>
            </a:r>
          </a:p>
          <a:p>
            <a:r>
              <a:rPr lang="en-US" dirty="0" smtClean="0"/>
              <a:t>Move to iss53 and working on it</a:t>
            </a:r>
          </a:p>
          <a:p>
            <a:pPr lvl="1"/>
            <a:r>
              <a:rPr lang="en-US" dirty="0" err="1" smtClean="0"/>
              <a:t>git</a:t>
            </a:r>
            <a:r>
              <a:rPr lang="en-US" dirty="0" smtClean="0"/>
              <a:t> checkout iss53</a:t>
            </a:r>
          </a:p>
          <a:p>
            <a:pPr lvl="1"/>
            <a:r>
              <a:rPr lang="en-US" dirty="0" err="1" smtClean="0"/>
              <a:t>git</a:t>
            </a:r>
            <a:r>
              <a:rPr lang="en-US" dirty="0" smtClean="0"/>
              <a:t> commit -am ‘finish iss53’</a:t>
            </a: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192" y="4221088"/>
            <a:ext cx="2520000" cy="1597732"/>
          </a:xfrm>
          <a:prstGeom prst="rect">
            <a:avLst/>
          </a:prstGeom>
        </p:spPr>
      </p:pic>
      <p:sp>
        <p:nvSpPr>
          <p:cNvPr id="6" name="오른쪽 화살표 5"/>
          <p:cNvSpPr/>
          <p:nvPr/>
        </p:nvSpPr>
        <p:spPr bwMode="auto">
          <a:xfrm>
            <a:off x="5796136" y="4725144"/>
            <a:ext cx="360040" cy="29481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98724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Basic Merging</a:t>
            </a:r>
            <a:endParaRPr lang="en-US" dirty="0"/>
          </a:p>
        </p:txBody>
      </p:sp>
      <p:sp>
        <p:nvSpPr>
          <p:cNvPr id="3" name="내용 개체 틀 2"/>
          <p:cNvSpPr>
            <a:spLocks noGrp="1"/>
          </p:cNvSpPr>
          <p:nvPr>
            <p:ph idx="1"/>
          </p:nvPr>
        </p:nvSpPr>
        <p:spPr/>
        <p:txBody>
          <a:bodyPr/>
          <a:lstStyle/>
          <a:p>
            <a:r>
              <a:rPr lang="en-US" dirty="0" smtClean="0"/>
              <a:t>Merging master and iss53</a:t>
            </a:r>
          </a:p>
          <a:p>
            <a:pPr lvl="1"/>
            <a:r>
              <a:rPr lang="en-US" dirty="0" smtClean="0"/>
              <a:t>Automatically identifies the best common-ancestor merge base</a:t>
            </a:r>
          </a:p>
          <a:p>
            <a:pPr lvl="1"/>
            <a:r>
              <a:rPr lang="en-US" dirty="0" smtClean="0"/>
              <a:t>Create a new snapshot that results from three-way merge and automatically creates a new commit that points to it</a:t>
            </a:r>
            <a:endParaRPr 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40967"/>
            <a:ext cx="3240000" cy="2792880"/>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199" y="3677815"/>
            <a:ext cx="3240000" cy="1719183"/>
          </a:xfrm>
          <a:prstGeom prst="rect">
            <a:avLst/>
          </a:prstGeom>
        </p:spPr>
      </p:pic>
      <p:sp>
        <p:nvSpPr>
          <p:cNvPr id="6" name="오른쪽 화살표 5"/>
          <p:cNvSpPr/>
          <p:nvPr/>
        </p:nvSpPr>
        <p:spPr bwMode="auto">
          <a:xfrm>
            <a:off x="4283968" y="4321383"/>
            <a:ext cx="648072" cy="4320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11725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942143"/>
            <a:ext cx="5563377" cy="3496163"/>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942143"/>
            <a:ext cx="5213963" cy="3853401"/>
          </a:xfrm>
          <a:prstGeom prst="rect">
            <a:avLst/>
          </a:prstGeom>
        </p:spPr>
      </p:pic>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942143"/>
            <a:ext cx="5410956" cy="3686690"/>
          </a:xfrm>
          <a:prstGeom prst="rect">
            <a:avLst/>
          </a:prstGeom>
        </p:spPr>
      </p:pic>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568" y="1942143"/>
            <a:ext cx="5430008" cy="3724795"/>
          </a:xfrm>
          <a:prstGeom prst="rect">
            <a:avLst/>
          </a:prstGeom>
        </p:spPr>
      </p:pic>
      <p:sp>
        <p:nvSpPr>
          <p:cNvPr id="2" name="제목 1"/>
          <p:cNvSpPr>
            <a:spLocks noGrp="1"/>
          </p:cNvSpPr>
          <p:nvPr>
            <p:ph type="title"/>
          </p:nvPr>
        </p:nvSpPr>
        <p:spPr/>
        <p:txBody>
          <a:bodyPr/>
          <a:lstStyle/>
          <a:p>
            <a:r>
              <a:rPr lang="en-US" dirty="0" smtClean="0"/>
              <a:t>Basic Merge Conflicts</a:t>
            </a:r>
            <a:endParaRPr lang="en-US" dirty="0"/>
          </a:p>
        </p:txBody>
      </p:sp>
      <p:sp>
        <p:nvSpPr>
          <p:cNvPr id="3" name="내용 개체 틀 2"/>
          <p:cNvSpPr>
            <a:spLocks noGrp="1"/>
          </p:cNvSpPr>
          <p:nvPr>
            <p:ph idx="1"/>
          </p:nvPr>
        </p:nvSpPr>
        <p:spPr/>
        <p:txBody>
          <a:bodyPr/>
          <a:lstStyle/>
          <a:p>
            <a:r>
              <a:rPr lang="en-US" dirty="0" err="1" smtClean="0"/>
              <a:t>Git</a:t>
            </a:r>
            <a:r>
              <a:rPr lang="en-US" dirty="0" smtClean="0"/>
              <a:t> won’t be able to merge the changes on a same file differently.</a:t>
            </a:r>
          </a:p>
          <a:p>
            <a:endParaRPr lang="en-US" dirty="0"/>
          </a:p>
        </p:txBody>
      </p:sp>
    </p:spTree>
    <p:extLst>
      <p:ext uri="{BB962C8B-B14F-4D97-AF65-F5344CB8AC3E}">
        <p14:creationId xmlns:p14="http://schemas.microsoft.com/office/powerpoint/2010/main" val="2606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Branch Management</a:t>
            </a:r>
            <a:endParaRPr lang="en-US" dirty="0"/>
          </a:p>
        </p:txBody>
      </p:sp>
      <p:sp>
        <p:nvSpPr>
          <p:cNvPr id="3" name="내용 개체 틀 2"/>
          <p:cNvSpPr>
            <a:spLocks noGrp="1"/>
          </p:cNvSpPr>
          <p:nvPr>
            <p:ph idx="1"/>
          </p:nvPr>
        </p:nvSpPr>
        <p:spPr/>
        <p:txBody>
          <a:bodyPr/>
          <a:lstStyle/>
          <a:p>
            <a:r>
              <a:rPr lang="en-US" dirty="0" err="1" smtClean="0"/>
              <a:t>git</a:t>
            </a:r>
            <a:r>
              <a:rPr lang="en-US" dirty="0" smtClean="0"/>
              <a:t> branch</a:t>
            </a:r>
          </a:p>
          <a:p>
            <a:pPr lvl="1"/>
            <a:r>
              <a:rPr lang="en-US" dirty="0" smtClean="0"/>
              <a:t>Branch </a:t>
            </a:r>
            <a:r>
              <a:rPr lang="ko-KR" altLang="en-US" dirty="0" smtClean="0"/>
              <a:t>목록을 나열</a:t>
            </a:r>
            <a:endParaRPr lang="en-US" altLang="ko-KR" dirty="0" smtClean="0"/>
          </a:p>
          <a:p>
            <a:r>
              <a:rPr lang="en-US" dirty="0" err="1" smtClean="0"/>
              <a:t>git</a:t>
            </a:r>
            <a:r>
              <a:rPr lang="en-US" dirty="0" smtClean="0"/>
              <a:t> branch -v</a:t>
            </a:r>
          </a:p>
          <a:p>
            <a:pPr lvl="1"/>
            <a:r>
              <a:rPr lang="en-US" dirty="0" smtClean="0"/>
              <a:t>Branch </a:t>
            </a:r>
            <a:r>
              <a:rPr lang="ko-KR" altLang="en-US" dirty="0" smtClean="0"/>
              <a:t>목록 </a:t>
            </a:r>
            <a:r>
              <a:rPr lang="en-US" altLang="ko-KR" dirty="0" smtClean="0"/>
              <a:t>+ </a:t>
            </a:r>
            <a:r>
              <a:rPr lang="ko-KR" altLang="en-US" dirty="0" smtClean="0"/>
              <a:t>마지막 </a:t>
            </a:r>
            <a:r>
              <a:rPr lang="en-US" altLang="ko-KR" dirty="0" smtClean="0"/>
              <a:t>Commit Message</a:t>
            </a:r>
          </a:p>
          <a:p>
            <a:r>
              <a:rPr lang="en-US" dirty="0" err="1" smtClean="0"/>
              <a:t>git</a:t>
            </a:r>
            <a:r>
              <a:rPr lang="en-US" dirty="0" smtClean="0"/>
              <a:t> branch --merged, --</a:t>
            </a:r>
            <a:r>
              <a:rPr lang="en-US" altLang="ko-KR" dirty="0" smtClean="0"/>
              <a:t>no-merged</a:t>
            </a:r>
            <a:endParaRPr lang="en-US" dirty="0" smtClean="0"/>
          </a:p>
          <a:p>
            <a:pPr lvl="1"/>
            <a:r>
              <a:rPr lang="ko-KR" altLang="en-US" dirty="0" smtClean="0"/>
              <a:t>현재 </a:t>
            </a:r>
            <a:r>
              <a:rPr lang="en-US" altLang="ko-KR" dirty="0" smtClean="0"/>
              <a:t>branch</a:t>
            </a:r>
            <a:r>
              <a:rPr lang="ko-KR" altLang="en-US" dirty="0" smtClean="0"/>
              <a:t>를 기준으로 이미 </a:t>
            </a:r>
            <a:r>
              <a:rPr lang="en-US" altLang="ko-KR" dirty="0" smtClean="0"/>
              <a:t>Merge</a:t>
            </a:r>
            <a:r>
              <a:rPr lang="ko-KR" altLang="en-US" dirty="0" smtClean="0"/>
              <a:t>되었거나 </a:t>
            </a:r>
            <a:r>
              <a:rPr lang="en-US" altLang="ko-KR" dirty="0" smtClean="0"/>
              <a:t>Merge</a:t>
            </a:r>
            <a:r>
              <a:rPr lang="ko-KR" altLang="en-US" dirty="0" smtClean="0"/>
              <a:t>되지 않은  </a:t>
            </a:r>
            <a:r>
              <a:rPr lang="en-US" altLang="ko-KR" dirty="0" smtClean="0"/>
              <a:t>branch </a:t>
            </a:r>
            <a:r>
              <a:rPr lang="ko-KR" altLang="en-US" dirty="0" smtClean="0"/>
              <a:t>목록 나열</a:t>
            </a:r>
            <a:endParaRPr lang="en-US" altLang="ko-KR" dirty="0" smtClean="0"/>
          </a:p>
          <a:p>
            <a:pPr lvl="1"/>
            <a:r>
              <a:rPr lang="en-US" dirty="0" smtClean="0"/>
              <a:t>Merged</a:t>
            </a:r>
            <a:r>
              <a:rPr lang="ko-KR" altLang="en-US" dirty="0" smtClean="0"/>
              <a:t>에서 </a:t>
            </a:r>
            <a:r>
              <a:rPr lang="en-US" dirty="0" smtClean="0"/>
              <a:t>*</a:t>
            </a:r>
            <a:r>
              <a:rPr lang="ko-KR" altLang="en-US" dirty="0" smtClean="0"/>
              <a:t>기호가 붙어있지 않은 </a:t>
            </a:r>
            <a:r>
              <a:rPr lang="en-US" altLang="ko-KR" dirty="0" smtClean="0"/>
              <a:t>Branch</a:t>
            </a:r>
            <a:r>
              <a:rPr lang="ko-KR" altLang="en-US" dirty="0" smtClean="0"/>
              <a:t>는 이미 </a:t>
            </a:r>
            <a:r>
              <a:rPr lang="en-US" altLang="ko-KR" dirty="0" smtClean="0"/>
              <a:t>Merge</a:t>
            </a:r>
            <a:r>
              <a:rPr lang="ko-KR" altLang="en-US" dirty="0" smtClean="0"/>
              <a:t>가 된 </a:t>
            </a:r>
            <a:r>
              <a:rPr lang="en-US" altLang="ko-KR" dirty="0" smtClean="0"/>
              <a:t>Branch</a:t>
            </a:r>
            <a:r>
              <a:rPr lang="ko-KR" altLang="en-US" dirty="0" smtClean="0"/>
              <a:t>이기 때문에 삭제해도 무방</a:t>
            </a:r>
            <a:endParaRPr lang="en-US" altLang="ko-KR" dirty="0" smtClean="0"/>
          </a:p>
          <a:p>
            <a:r>
              <a:rPr lang="en-US" dirty="0" err="1" smtClean="0"/>
              <a:t>git</a:t>
            </a:r>
            <a:r>
              <a:rPr lang="en-US" dirty="0" smtClean="0"/>
              <a:t> branch -D test</a:t>
            </a:r>
          </a:p>
          <a:p>
            <a:pPr lvl="1"/>
            <a:r>
              <a:rPr lang="en-US" dirty="0" smtClean="0"/>
              <a:t>test Branch </a:t>
            </a:r>
            <a:r>
              <a:rPr lang="ko-KR" altLang="en-US" dirty="0" smtClean="0"/>
              <a:t>강제 삭제</a:t>
            </a:r>
            <a:endParaRPr lang="en-US" dirty="0" smtClean="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4761570"/>
            <a:ext cx="4829849" cy="971686"/>
          </a:xfrm>
          <a:prstGeom prst="rect">
            <a:avLst/>
          </a:prstGeom>
        </p:spPr>
      </p:pic>
    </p:spTree>
    <p:extLst>
      <p:ext uri="{BB962C8B-B14F-4D97-AF65-F5344CB8AC3E}">
        <p14:creationId xmlns:p14="http://schemas.microsoft.com/office/powerpoint/2010/main" val="1746930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Branch Workflow</a:t>
            </a:r>
            <a:endParaRPr lang="en-US" dirty="0"/>
          </a:p>
        </p:txBody>
      </p:sp>
      <p:sp>
        <p:nvSpPr>
          <p:cNvPr id="3" name="내용 개체 틀 2"/>
          <p:cNvSpPr>
            <a:spLocks noGrp="1"/>
          </p:cNvSpPr>
          <p:nvPr>
            <p:ph idx="1"/>
          </p:nvPr>
        </p:nvSpPr>
        <p:spPr/>
        <p:txBody>
          <a:bodyPr/>
          <a:lstStyle/>
          <a:p>
            <a:r>
              <a:rPr lang="en-US" dirty="0" smtClean="0"/>
              <a:t>Long-Running Branches</a:t>
            </a:r>
          </a:p>
          <a:p>
            <a:pPr lvl="1"/>
            <a:r>
              <a:rPr lang="en-US" dirty="0" smtClean="0"/>
              <a:t>More stable branches are generally farther down the commit history</a:t>
            </a:r>
          </a:p>
          <a:p>
            <a:pPr lvl="1"/>
            <a:r>
              <a:rPr lang="en-US" dirty="0" smtClean="0"/>
              <a:t>Having multiple long-running branches isn’t necessary</a:t>
            </a:r>
          </a:p>
          <a:p>
            <a:pPr lvl="1"/>
            <a:r>
              <a:rPr lang="en-US" dirty="0" smtClean="0"/>
              <a:t>Often helpful, especially on very large or complex projects</a:t>
            </a:r>
          </a:p>
          <a:p>
            <a:pPr lvl="1"/>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933056"/>
            <a:ext cx="5112568" cy="2160240"/>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180141"/>
            <a:ext cx="3960440" cy="705103"/>
          </a:xfrm>
          <a:prstGeom prst="rect">
            <a:avLst/>
          </a:prstGeom>
        </p:spPr>
      </p:pic>
    </p:spTree>
    <p:extLst>
      <p:ext uri="{BB962C8B-B14F-4D97-AF65-F5344CB8AC3E}">
        <p14:creationId xmlns:p14="http://schemas.microsoft.com/office/powerpoint/2010/main" val="536696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Branch Workflow</a:t>
            </a:r>
            <a:endParaRPr lang="en-US" dirty="0"/>
          </a:p>
        </p:txBody>
      </p:sp>
      <p:sp>
        <p:nvSpPr>
          <p:cNvPr id="3" name="내용 개체 틀 2"/>
          <p:cNvSpPr>
            <a:spLocks noGrp="1"/>
          </p:cNvSpPr>
          <p:nvPr>
            <p:ph idx="1"/>
          </p:nvPr>
        </p:nvSpPr>
        <p:spPr/>
        <p:txBody>
          <a:bodyPr/>
          <a:lstStyle/>
          <a:p>
            <a:r>
              <a:rPr lang="en-US" dirty="0" smtClean="0"/>
              <a:t>Topic Branches</a:t>
            </a:r>
          </a:p>
          <a:p>
            <a:pPr lvl="1"/>
            <a:r>
              <a:rPr lang="en-US" dirty="0" smtClean="0"/>
              <a:t>Useful in projects of any size.</a:t>
            </a:r>
          </a:p>
          <a:p>
            <a:pPr lvl="1"/>
            <a:r>
              <a:rPr lang="en-US" dirty="0" smtClean="0"/>
              <a:t>A short-lived branch for particular feature or related work </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491441"/>
            <a:ext cx="2211452" cy="3285035"/>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514186"/>
            <a:ext cx="3145405" cy="3285036"/>
          </a:xfrm>
          <a:prstGeom prst="rect">
            <a:avLst/>
          </a:prstGeom>
        </p:spPr>
      </p:pic>
      <p:sp>
        <p:nvSpPr>
          <p:cNvPr id="6" name="오른쪽 화살표 5"/>
          <p:cNvSpPr/>
          <p:nvPr/>
        </p:nvSpPr>
        <p:spPr bwMode="auto">
          <a:xfrm>
            <a:off x="4283968" y="3861048"/>
            <a:ext cx="648072" cy="4320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618159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Single commit repository data</a:t>
            </a:r>
          </a:p>
          <a:p>
            <a:pPr lvl="1"/>
            <a:r>
              <a:rPr lang="en-US" dirty="0" smtClean="0"/>
              <a:t>git add </a:t>
            </a:r>
            <a:r>
              <a:rPr lang="en-US" dirty="0" err="1" smtClean="0"/>
              <a:t>test.rb</a:t>
            </a:r>
            <a:r>
              <a:rPr lang="en-US" dirty="0"/>
              <a:t> LICENSE </a:t>
            </a:r>
            <a:r>
              <a:rPr lang="en-US" dirty="0" smtClean="0"/>
              <a:t>README</a:t>
            </a:r>
          </a:p>
          <a:p>
            <a:pPr lvl="1"/>
            <a:r>
              <a:rPr lang="en-US" dirty="0" smtClean="0"/>
              <a:t>git commit -m ‘initial commit of my project’</a:t>
            </a: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340000"/>
            <a:ext cx="5400000" cy="3650401"/>
          </a:xfrm>
          <a:prstGeom prst="rect">
            <a:avLst/>
          </a:prstGeom>
        </p:spPr>
      </p:pic>
    </p:spTree>
    <p:extLst>
      <p:ext uri="{BB962C8B-B14F-4D97-AF65-F5344CB8AC3E}">
        <p14:creationId xmlns:p14="http://schemas.microsoft.com/office/powerpoint/2010/main" val="1682800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Remote Branches</a:t>
            </a:r>
            <a:endParaRPr lang="en-US" dirty="0"/>
          </a:p>
        </p:txBody>
      </p:sp>
      <p:sp>
        <p:nvSpPr>
          <p:cNvPr id="3" name="내용 개체 틀 2"/>
          <p:cNvSpPr>
            <a:spLocks noGrp="1"/>
          </p:cNvSpPr>
          <p:nvPr>
            <p:ph idx="1"/>
          </p:nvPr>
        </p:nvSpPr>
        <p:spPr/>
        <p:txBody>
          <a:bodyPr/>
          <a:lstStyle/>
          <a:p>
            <a:r>
              <a:rPr lang="ko-KR" altLang="en-US" dirty="0" smtClean="0"/>
              <a:t>사실 로컬에 존재하지만 옮기거나 할 수는 없고 </a:t>
            </a:r>
            <a:r>
              <a:rPr lang="en-US" altLang="ko-KR" dirty="0" smtClean="0"/>
              <a:t>Remote </a:t>
            </a:r>
            <a:r>
              <a:rPr lang="ko-KR" altLang="en-US" dirty="0" smtClean="0"/>
              <a:t>저장소와 통신하면 자동으로 업데이트</a:t>
            </a:r>
            <a:endParaRPr lang="en-US" dirty="0" smtClean="0"/>
          </a:p>
          <a:p>
            <a:r>
              <a:rPr lang="en-US" dirty="0" smtClean="0"/>
              <a:t>Remote </a:t>
            </a:r>
            <a:r>
              <a:rPr lang="ko-KR" altLang="en-US" dirty="0" smtClean="0"/>
              <a:t>저장소에서 마지막으로 데이터를 가져온 시점의 </a:t>
            </a:r>
            <a:r>
              <a:rPr lang="en-US" altLang="ko-KR" dirty="0" smtClean="0"/>
              <a:t>Branch </a:t>
            </a:r>
            <a:r>
              <a:rPr lang="ko-KR" altLang="en-US" dirty="0" smtClean="0"/>
              <a:t>상태를 알려주는 책갈피</a:t>
            </a:r>
            <a:endParaRPr lang="en-US" altLang="ko-KR" dirty="0" smtClean="0"/>
          </a:p>
          <a:p>
            <a:r>
              <a:rPr lang="en-US" dirty="0" smtClean="0"/>
              <a:t>(remote)/(branch) : origin/master, origin remote </a:t>
            </a:r>
            <a:r>
              <a:rPr lang="ko-KR" altLang="en-US" dirty="0" smtClean="0"/>
              <a:t>저장소의 </a:t>
            </a:r>
            <a:r>
              <a:rPr lang="en-US" altLang="ko-KR" dirty="0" smtClean="0"/>
              <a:t>mater branch</a:t>
            </a:r>
          </a:p>
          <a:p>
            <a:endParaRPr 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3140968"/>
            <a:ext cx="3047748" cy="2944125"/>
          </a:xfrm>
          <a:prstGeom prst="rect">
            <a:avLst/>
          </a:prstGeom>
        </p:spPr>
      </p:pic>
    </p:spTree>
    <p:extLst>
      <p:ext uri="{BB962C8B-B14F-4D97-AF65-F5344CB8AC3E}">
        <p14:creationId xmlns:p14="http://schemas.microsoft.com/office/powerpoint/2010/main" val="2535800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Remote Branches - Fetch</a:t>
            </a:r>
            <a:endParaRPr lang="en-US" dirty="0"/>
          </a:p>
        </p:txBody>
      </p:sp>
      <p:sp>
        <p:nvSpPr>
          <p:cNvPr id="6" name="내용 개체 틀 5"/>
          <p:cNvSpPr>
            <a:spLocks noGrp="1"/>
          </p:cNvSpPr>
          <p:nvPr>
            <p:ph idx="1"/>
          </p:nvPr>
        </p:nvSpPr>
        <p:spPr/>
        <p:txBody>
          <a:bodyPr/>
          <a:lstStyle/>
          <a:p>
            <a:r>
              <a:rPr lang="en-US" dirty="0" smtClean="0"/>
              <a:t>Fetch from a remote branch</a:t>
            </a:r>
            <a:endParaRPr lang="en-US" dirty="0"/>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701240"/>
            <a:ext cx="3600000" cy="3888000"/>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077080"/>
            <a:ext cx="4320000" cy="3136320"/>
          </a:xfrm>
          <a:prstGeom prst="rect">
            <a:avLst/>
          </a:prstGeom>
        </p:spPr>
      </p:pic>
    </p:spTree>
    <p:extLst>
      <p:ext uri="{BB962C8B-B14F-4D97-AF65-F5344CB8AC3E}">
        <p14:creationId xmlns:p14="http://schemas.microsoft.com/office/powerpoint/2010/main" val="903308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Remote Branches - Multiple Servers</a:t>
            </a:r>
            <a:endParaRPr lang="en-US" dirty="0"/>
          </a:p>
        </p:txBody>
      </p:sp>
      <p:sp>
        <p:nvSpPr>
          <p:cNvPr id="3" name="내용 개체 틀 2"/>
          <p:cNvSpPr>
            <a:spLocks noGrp="1"/>
          </p:cNvSpPr>
          <p:nvPr>
            <p:ph idx="1"/>
          </p:nvPr>
        </p:nvSpPr>
        <p:spPr/>
        <p:txBody>
          <a:bodyPr/>
          <a:lstStyle/>
          <a:p>
            <a:r>
              <a:rPr lang="en-US" dirty="0" smtClean="0"/>
              <a:t>Multiple Remote Servers</a:t>
            </a:r>
            <a:endParaRPr 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910720"/>
            <a:ext cx="3960000" cy="3318480"/>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910720"/>
            <a:ext cx="3960000" cy="3318480"/>
          </a:xfrm>
          <a:prstGeom prst="rect">
            <a:avLst/>
          </a:prstGeom>
        </p:spPr>
      </p:pic>
    </p:spTree>
    <p:extLst>
      <p:ext uri="{BB962C8B-B14F-4D97-AF65-F5344CB8AC3E}">
        <p14:creationId xmlns:p14="http://schemas.microsoft.com/office/powerpoint/2010/main" val="237453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Remote Branches - </a:t>
            </a:r>
            <a:r>
              <a:rPr lang="en-US" dirty="0" smtClean="0"/>
              <a:t>Pushing</a:t>
            </a:r>
            <a:endParaRPr lang="en-US" dirty="0"/>
          </a:p>
        </p:txBody>
      </p:sp>
      <p:sp>
        <p:nvSpPr>
          <p:cNvPr id="3" name="내용 개체 틀 2"/>
          <p:cNvSpPr>
            <a:spLocks noGrp="1"/>
          </p:cNvSpPr>
          <p:nvPr>
            <p:ph idx="1"/>
          </p:nvPr>
        </p:nvSpPr>
        <p:spPr/>
        <p:txBody>
          <a:bodyPr/>
          <a:lstStyle/>
          <a:p>
            <a:r>
              <a:rPr lang="ko-KR" altLang="en-US" dirty="0" smtClean="0"/>
              <a:t>쓰기 권한이 있는 </a:t>
            </a:r>
            <a:r>
              <a:rPr lang="en-US" altLang="ko-KR" dirty="0" smtClean="0"/>
              <a:t>Remote </a:t>
            </a:r>
            <a:r>
              <a:rPr lang="ko-KR" altLang="en-US" dirty="0" smtClean="0"/>
              <a:t>저장소가 필요</a:t>
            </a:r>
            <a:endParaRPr lang="en-US" dirty="0" smtClean="0"/>
          </a:p>
          <a:p>
            <a:r>
              <a:rPr lang="en-US" dirty="0" smtClean="0"/>
              <a:t>Remote </a:t>
            </a:r>
            <a:r>
              <a:rPr lang="ko-KR" altLang="en-US" dirty="0" smtClean="0"/>
              <a:t>저장소에 명시적으로 </a:t>
            </a:r>
            <a:r>
              <a:rPr lang="en-US" altLang="ko-KR" dirty="0" smtClean="0"/>
              <a:t>Push</a:t>
            </a:r>
            <a:r>
              <a:rPr lang="ko-KR" altLang="en-US" dirty="0" smtClean="0"/>
              <a:t>를 해야만 </a:t>
            </a:r>
            <a:r>
              <a:rPr lang="en-US" altLang="ko-KR" dirty="0" smtClean="0"/>
              <a:t>Sync</a:t>
            </a:r>
            <a:r>
              <a:rPr lang="ko-KR" altLang="en-US" dirty="0" smtClean="0"/>
              <a:t>가 가능</a:t>
            </a:r>
            <a:endParaRPr lang="en-US" altLang="ko-KR" dirty="0" smtClean="0"/>
          </a:p>
          <a:p>
            <a:r>
              <a:rPr lang="ko-KR" altLang="en-US" dirty="0" smtClean="0"/>
              <a:t>공유하고자 하는 </a:t>
            </a:r>
            <a:r>
              <a:rPr lang="en-US" altLang="ko-KR" dirty="0" smtClean="0"/>
              <a:t>Branch</a:t>
            </a:r>
            <a:r>
              <a:rPr lang="ko-KR" altLang="en-US" dirty="0" smtClean="0"/>
              <a:t>만 </a:t>
            </a:r>
            <a:r>
              <a:rPr lang="en-US" altLang="ko-KR" dirty="0" smtClean="0"/>
              <a:t>Remote </a:t>
            </a:r>
            <a:r>
              <a:rPr lang="ko-KR" altLang="en-US" dirty="0" smtClean="0"/>
              <a:t>저장소로 전송</a:t>
            </a:r>
            <a:endParaRPr lang="en-US" altLang="ko-KR" dirty="0" smtClean="0"/>
          </a:p>
          <a:p>
            <a:r>
              <a:rPr lang="en-US" dirty="0" err="1" smtClean="0"/>
              <a:t>git</a:t>
            </a:r>
            <a:r>
              <a:rPr lang="en-US" dirty="0" smtClean="0"/>
              <a:t> push (remote) (branch)</a:t>
            </a:r>
          </a:p>
          <a:p>
            <a:pPr lvl="1"/>
            <a:r>
              <a:rPr lang="en-US" dirty="0" smtClean="0"/>
              <a:t>Local</a:t>
            </a:r>
            <a:r>
              <a:rPr lang="ko-KR" altLang="en-US" dirty="0" smtClean="0"/>
              <a:t>의 </a:t>
            </a:r>
            <a:r>
              <a:rPr lang="en-US" altLang="ko-KR" dirty="0" smtClean="0"/>
              <a:t>(branch)</a:t>
            </a:r>
            <a:r>
              <a:rPr lang="ko-KR" altLang="en-US" dirty="0" smtClean="0"/>
              <a:t>를 </a:t>
            </a:r>
            <a:r>
              <a:rPr lang="en-US" altLang="ko-KR" dirty="0" smtClean="0"/>
              <a:t>(remote)</a:t>
            </a:r>
            <a:r>
              <a:rPr lang="ko-KR" altLang="en-US" dirty="0" smtClean="0"/>
              <a:t>의 </a:t>
            </a:r>
            <a:r>
              <a:rPr lang="en-US" altLang="ko-KR" dirty="0" smtClean="0"/>
              <a:t>(branch)</a:t>
            </a:r>
            <a:r>
              <a:rPr lang="ko-KR" altLang="en-US" dirty="0" smtClean="0"/>
              <a:t>로 </a:t>
            </a:r>
            <a:r>
              <a:rPr lang="en-US" altLang="ko-KR" dirty="0" smtClean="0"/>
              <a:t>Push</a:t>
            </a:r>
            <a:endParaRPr lang="en-US" dirty="0" smtClean="0"/>
          </a:p>
          <a:p>
            <a:r>
              <a:rPr lang="en-US" dirty="0" err="1" smtClean="0"/>
              <a:t>git</a:t>
            </a:r>
            <a:r>
              <a:rPr lang="en-US" dirty="0" smtClean="0"/>
              <a:t> push (remote) (local-branch):(remote-branch)</a:t>
            </a:r>
          </a:p>
          <a:p>
            <a:pPr lvl="1"/>
            <a:r>
              <a:rPr lang="en-US" dirty="0" smtClean="0"/>
              <a:t>(local-branch)</a:t>
            </a:r>
            <a:r>
              <a:rPr lang="ko-KR" altLang="en-US" dirty="0" smtClean="0"/>
              <a:t>를</a:t>
            </a:r>
            <a:r>
              <a:rPr lang="en-US" dirty="0" smtClean="0"/>
              <a:t> (remote)</a:t>
            </a:r>
            <a:r>
              <a:rPr lang="ko-KR" altLang="en-US" dirty="0" smtClean="0"/>
              <a:t>의 </a:t>
            </a:r>
            <a:r>
              <a:rPr lang="en-US" altLang="ko-KR" dirty="0" smtClean="0"/>
              <a:t>(remote-branch)</a:t>
            </a:r>
            <a:r>
              <a:rPr lang="ko-KR" altLang="en-US" dirty="0" smtClean="0"/>
              <a:t>로 </a:t>
            </a:r>
            <a:r>
              <a:rPr lang="en-US" altLang="ko-KR" dirty="0" smtClean="0"/>
              <a:t>Push</a:t>
            </a:r>
          </a:p>
          <a:p>
            <a:r>
              <a:rPr lang="en-US" dirty="0" smtClean="0"/>
              <a:t>Fetch</a:t>
            </a:r>
            <a:r>
              <a:rPr lang="ko-KR" altLang="en-US" dirty="0" smtClean="0"/>
              <a:t>를 한다고 해서 </a:t>
            </a:r>
            <a:r>
              <a:rPr lang="en-US" altLang="ko-KR" dirty="0" smtClean="0"/>
              <a:t>Local</a:t>
            </a:r>
            <a:r>
              <a:rPr lang="ko-KR" altLang="en-US" dirty="0" smtClean="0"/>
              <a:t>에 </a:t>
            </a:r>
            <a:r>
              <a:rPr lang="en-US" altLang="ko-KR" dirty="0" smtClean="0"/>
              <a:t>Branch</a:t>
            </a:r>
            <a:r>
              <a:rPr lang="ko-KR" altLang="en-US" dirty="0" smtClean="0"/>
              <a:t>가 생성되는 것은 아님</a:t>
            </a:r>
            <a:endParaRPr lang="en-US" altLang="ko-KR" dirty="0" smtClean="0"/>
          </a:p>
          <a:p>
            <a:endParaRPr lang="en-US" dirty="0"/>
          </a:p>
        </p:txBody>
      </p:sp>
    </p:spTree>
    <p:extLst>
      <p:ext uri="{BB962C8B-B14F-4D97-AF65-F5344CB8AC3E}">
        <p14:creationId xmlns:p14="http://schemas.microsoft.com/office/powerpoint/2010/main" val="3368606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Remote Branches - Tracking &amp; Deleting</a:t>
            </a:r>
            <a:endParaRPr lang="en-US" dirty="0"/>
          </a:p>
        </p:txBody>
      </p:sp>
      <p:sp>
        <p:nvSpPr>
          <p:cNvPr id="3" name="내용 개체 틀 2"/>
          <p:cNvSpPr>
            <a:spLocks noGrp="1"/>
          </p:cNvSpPr>
          <p:nvPr>
            <p:ph idx="1"/>
          </p:nvPr>
        </p:nvSpPr>
        <p:spPr/>
        <p:txBody>
          <a:bodyPr/>
          <a:lstStyle/>
          <a:p>
            <a:r>
              <a:rPr lang="en-US" dirty="0" smtClean="0"/>
              <a:t>Remote branch</a:t>
            </a:r>
            <a:r>
              <a:rPr lang="ko-KR" altLang="en-US" dirty="0" smtClean="0"/>
              <a:t>를 </a:t>
            </a:r>
            <a:r>
              <a:rPr lang="en-US" altLang="ko-KR" dirty="0" smtClean="0"/>
              <a:t>tracking</a:t>
            </a:r>
            <a:r>
              <a:rPr lang="ko-KR" altLang="en-US" dirty="0" smtClean="0"/>
              <a:t>하기 위한 </a:t>
            </a:r>
            <a:r>
              <a:rPr lang="en-US" altLang="ko-KR" dirty="0" smtClean="0"/>
              <a:t>local branch </a:t>
            </a:r>
            <a:r>
              <a:rPr lang="ko-KR" altLang="en-US" dirty="0" smtClean="0"/>
              <a:t>생성</a:t>
            </a:r>
            <a:endParaRPr lang="en-US" dirty="0" smtClean="0"/>
          </a:p>
          <a:p>
            <a:pPr lvl="1"/>
            <a:r>
              <a:rPr lang="en-US" dirty="0" err="1" smtClean="0"/>
              <a:t>git</a:t>
            </a:r>
            <a:r>
              <a:rPr lang="en-US" dirty="0" smtClean="0"/>
              <a:t> </a:t>
            </a:r>
            <a:r>
              <a:rPr lang="en-US" dirty="0"/>
              <a:t>checkout -b (local-branch) (remote)/(server-branch</a:t>
            </a:r>
            <a:r>
              <a:rPr lang="en-US" dirty="0" smtClean="0"/>
              <a:t>)</a:t>
            </a:r>
          </a:p>
          <a:p>
            <a:pPr lvl="1"/>
            <a:r>
              <a:rPr lang="en-US" dirty="0" err="1" smtClean="0"/>
              <a:t>git</a:t>
            </a:r>
            <a:r>
              <a:rPr lang="en-US" dirty="0" smtClean="0"/>
              <a:t> checkout --track (remote)/(server-branch) : v.1.6.2 or later</a:t>
            </a:r>
          </a:p>
          <a:p>
            <a:endParaRPr lang="en-US" dirty="0" smtClean="0"/>
          </a:p>
          <a:p>
            <a:r>
              <a:rPr lang="en-US" dirty="0" smtClean="0"/>
              <a:t>master</a:t>
            </a:r>
            <a:r>
              <a:rPr lang="ko-KR" altLang="en-US" dirty="0" smtClean="0"/>
              <a:t>로 </a:t>
            </a:r>
            <a:r>
              <a:rPr lang="en-US" altLang="ko-KR" dirty="0" smtClean="0"/>
              <a:t>merge</a:t>
            </a:r>
            <a:r>
              <a:rPr lang="ko-KR" altLang="en-US" dirty="0" smtClean="0"/>
              <a:t>가 된 후 필요 없는 </a:t>
            </a:r>
            <a:r>
              <a:rPr lang="en-US" altLang="ko-KR" dirty="0" smtClean="0"/>
              <a:t>branch</a:t>
            </a:r>
            <a:r>
              <a:rPr lang="ko-KR" altLang="en-US" dirty="0"/>
              <a:t> </a:t>
            </a:r>
            <a:r>
              <a:rPr lang="ko-KR" altLang="en-US" dirty="0" smtClean="0"/>
              <a:t>삭제</a:t>
            </a:r>
            <a:endParaRPr lang="en-US" altLang="ko-KR" dirty="0" smtClean="0"/>
          </a:p>
          <a:p>
            <a:pPr lvl="1"/>
            <a:r>
              <a:rPr lang="en-US" dirty="0" err="1" smtClean="0"/>
              <a:t>git</a:t>
            </a:r>
            <a:r>
              <a:rPr lang="en-US" dirty="0" smtClean="0"/>
              <a:t> push (remote) </a:t>
            </a:r>
            <a:r>
              <a:rPr lang="en-US" dirty="0" smtClean="0">
                <a:sym typeface="Wingdings" pitchFamily="2" charset="2"/>
              </a:rPr>
              <a:t>:(server-branch)</a:t>
            </a:r>
          </a:p>
          <a:p>
            <a:pPr lvl="1"/>
            <a:r>
              <a:rPr lang="en-US" dirty="0" smtClean="0">
                <a:sym typeface="Wingdings" pitchFamily="2" charset="2"/>
              </a:rPr>
              <a:t>(client-branch)</a:t>
            </a:r>
            <a:r>
              <a:rPr lang="ko-KR" altLang="en-US" dirty="0" smtClean="0">
                <a:sym typeface="Wingdings" pitchFamily="2" charset="2"/>
              </a:rPr>
              <a:t>를</a:t>
            </a:r>
            <a:r>
              <a:rPr lang="en-US" altLang="ko-KR" dirty="0">
                <a:sym typeface="Wingdings" pitchFamily="2" charset="2"/>
              </a:rPr>
              <a:t> </a:t>
            </a:r>
            <a:r>
              <a:rPr lang="ko-KR" altLang="en-US" dirty="0" smtClean="0">
                <a:sym typeface="Wingdings" pitchFamily="2" charset="2"/>
              </a:rPr>
              <a:t>떼어내서 </a:t>
            </a:r>
            <a:r>
              <a:rPr lang="en-US" altLang="ko-KR" dirty="0" smtClean="0">
                <a:sym typeface="Wingdings" pitchFamily="2" charset="2"/>
              </a:rPr>
              <a:t>(server-branch)</a:t>
            </a:r>
            <a:r>
              <a:rPr lang="ko-KR" altLang="en-US" dirty="0" smtClean="0">
                <a:sym typeface="Wingdings" pitchFamily="2" charset="2"/>
              </a:rPr>
              <a:t>에 빈 내용을 </a:t>
            </a:r>
            <a:r>
              <a:rPr lang="en-US" altLang="ko-KR" dirty="0" smtClean="0">
                <a:sym typeface="Wingdings" pitchFamily="2" charset="2"/>
              </a:rPr>
              <a:t>Push</a:t>
            </a:r>
            <a:endParaRPr lang="en-US" dirty="0"/>
          </a:p>
        </p:txBody>
      </p:sp>
    </p:spTree>
    <p:extLst>
      <p:ext uri="{BB962C8B-B14F-4D97-AF65-F5344CB8AC3E}">
        <p14:creationId xmlns:p14="http://schemas.microsoft.com/office/powerpoint/2010/main" val="3780819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The Basic Rebase</a:t>
            </a:r>
            <a:endParaRPr lang="en-US" dirty="0"/>
          </a:p>
        </p:txBody>
      </p:sp>
      <p:sp>
        <p:nvSpPr>
          <p:cNvPr id="3" name="내용 개체 틀 2"/>
          <p:cNvSpPr>
            <a:spLocks noGrp="1"/>
          </p:cNvSpPr>
          <p:nvPr>
            <p:ph idx="1"/>
          </p:nvPr>
        </p:nvSpPr>
        <p:spPr/>
        <p:txBody>
          <a:bodyPr/>
          <a:lstStyle/>
          <a:p>
            <a:r>
              <a:rPr lang="en-US" dirty="0" smtClean="0"/>
              <a:t>Two main ways to integrate changes</a:t>
            </a:r>
          </a:p>
          <a:p>
            <a:pPr lvl="1"/>
            <a:r>
              <a:rPr lang="en-US" dirty="0" smtClean="0"/>
              <a:t>Merge &amp; Rebase</a:t>
            </a:r>
          </a:p>
          <a:p>
            <a:r>
              <a:rPr lang="en-US" dirty="0" smtClean="0"/>
              <a:t>Take the patch of the change and reapply it on top of another branch</a:t>
            </a:r>
          </a:p>
          <a:p>
            <a:pPr lvl="1"/>
            <a:r>
              <a:rPr lang="en-US" dirty="0" err="1" smtClean="0"/>
              <a:t>git</a:t>
            </a:r>
            <a:r>
              <a:rPr lang="en-US" dirty="0" smtClean="0"/>
              <a:t> checkout experiment</a:t>
            </a:r>
          </a:p>
          <a:p>
            <a:pPr lvl="1"/>
            <a:r>
              <a:rPr lang="en-US" dirty="0" err="1" smtClean="0"/>
              <a:t>git</a:t>
            </a:r>
            <a:r>
              <a:rPr lang="en-US" dirty="0" smtClean="0"/>
              <a:t> rebase master</a:t>
            </a:r>
          </a:p>
          <a:p>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3968189"/>
            <a:ext cx="3600000" cy="1707692"/>
          </a:xfrm>
          <a:prstGeom prst="rect">
            <a:avLst/>
          </a:prstGeom>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3573016"/>
            <a:ext cx="3240000" cy="2560646"/>
          </a:xfrm>
          <a:prstGeom prst="rect">
            <a:avLst/>
          </a:prstGeom>
        </p:spPr>
      </p:pic>
      <p:sp>
        <p:nvSpPr>
          <p:cNvPr id="6" name="오른쪽 화살표 5"/>
          <p:cNvSpPr/>
          <p:nvPr/>
        </p:nvSpPr>
        <p:spPr bwMode="auto">
          <a:xfrm>
            <a:off x="4139952" y="4673657"/>
            <a:ext cx="57606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51297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More Interesting Rebases</a:t>
            </a:r>
            <a:endParaRPr lang="en-US" dirty="0"/>
          </a:p>
        </p:txBody>
      </p:sp>
      <p:sp>
        <p:nvSpPr>
          <p:cNvPr id="3" name="내용 개체 틀 2"/>
          <p:cNvSpPr>
            <a:spLocks noGrp="1"/>
          </p:cNvSpPr>
          <p:nvPr>
            <p:ph idx="1"/>
          </p:nvPr>
        </p:nvSpPr>
        <p:spPr/>
        <p:txBody>
          <a:bodyPr/>
          <a:lstStyle/>
          <a:p>
            <a:r>
              <a:rPr lang="ko-KR" altLang="en-US" dirty="0" smtClean="0"/>
              <a:t>테스트가 덜된 </a:t>
            </a:r>
            <a:r>
              <a:rPr lang="en-US" altLang="ko-KR" dirty="0" smtClean="0"/>
              <a:t>Server Branch</a:t>
            </a:r>
            <a:r>
              <a:rPr lang="ko-KR" altLang="en-US" dirty="0" smtClean="0"/>
              <a:t>는 남겨두고 </a:t>
            </a:r>
            <a:r>
              <a:rPr lang="en-US" altLang="ko-KR" dirty="0" smtClean="0"/>
              <a:t>Client Branch</a:t>
            </a:r>
            <a:r>
              <a:rPr lang="ko-KR" altLang="en-US" dirty="0" smtClean="0"/>
              <a:t>만 </a:t>
            </a:r>
            <a:r>
              <a:rPr lang="en-US" altLang="ko-KR" dirty="0" smtClean="0"/>
              <a:t>Master</a:t>
            </a:r>
            <a:r>
              <a:rPr lang="ko-KR" altLang="en-US" dirty="0" smtClean="0"/>
              <a:t>로 합치려면</a:t>
            </a:r>
            <a:r>
              <a:rPr lang="en-US" altLang="ko-KR" dirty="0" smtClean="0"/>
              <a:t>?</a:t>
            </a:r>
          </a:p>
          <a:p>
            <a:pPr lvl="1"/>
            <a:r>
              <a:rPr lang="en-US" dirty="0" smtClean="0"/>
              <a:t>Server</a:t>
            </a:r>
            <a:r>
              <a:rPr lang="ko-KR" altLang="en-US" dirty="0" smtClean="0"/>
              <a:t>와 </a:t>
            </a:r>
            <a:r>
              <a:rPr lang="ko-KR" altLang="en-US" dirty="0" err="1" smtClean="0"/>
              <a:t>관련없는</a:t>
            </a:r>
            <a:r>
              <a:rPr lang="ko-KR" altLang="en-US" dirty="0" smtClean="0"/>
              <a:t> </a:t>
            </a:r>
            <a:r>
              <a:rPr lang="en-US" altLang="ko-KR" dirty="0" smtClean="0"/>
              <a:t>Commit</a:t>
            </a:r>
            <a:r>
              <a:rPr lang="ko-KR" altLang="en-US" dirty="0" smtClean="0"/>
              <a:t>은 </a:t>
            </a:r>
            <a:r>
              <a:rPr lang="en-US" altLang="ko-KR" dirty="0" smtClean="0"/>
              <a:t>C8, C9</a:t>
            </a:r>
            <a:r>
              <a:rPr lang="en-US" dirty="0" smtClean="0"/>
              <a:t> </a:t>
            </a:r>
            <a:endParaRPr 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420888"/>
            <a:ext cx="3960000" cy="3579840"/>
          </a:xfrm>
          <a:prstGeom prst="rect">
            <a:avLst/>
          </a:prstGeom>
        </p:spPr>
      </p:pic>
    </p:spTree>
    <p:extLst>
      <p:ext uri="{BB962C8B-B14F-4D97-AF65-F5344CB8AC3E}">
        <p14:creationId xmlns:p14="http://schemas.microsoft.com/office/powerpoint/2010/main" val="728207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More Interesting Rebases</a:t>
            </a:r>
          </a:p>
        </p:txBody>
      </p:sp>
      <p:sp>
        <p:nvSpPr>
          <p:cNvPr id="3" name="내용 개체 틀 2"/>
          <p:cNvSpPr>
            <a:spLocks noGrp="1"/>
          </p:cNvSpPr>
          <p:nvPr>
            <p:ph idx="1"/>
          </p:nvPr>
        </p:nvSpPr>
        <p:spPr/>
        <p:txBody>
          <a:bodyPr/>
          <a:lstStyle/>
          <a:p>
            <a:r>
              <a:rPr lang="en-US" dirty="0" err="1"/>
              <a:t>git</a:t>
            </a:r>
            <a:r>
              <a:rPr lang="en-US" dirty="0"/>
              <a:t> rebase --onto master server client</a:t>
            </a:r>
          </a:p>
          <a:p>
            <a:pPr lvl="1"/>
            <a:r>
              <a:rPr lang="en-US" dirty="0"/>
              <a:t>Client Branch</a:t>
            </a:r>
            <a:r>
              <a:rPr lang="ko-KR" altLang="en-US" dirty="0"/>
              <a:t>를 </a:t>
            </a:r>
            <a:r>
              <a:rPr lang="en-US" altLang="ko-KR" dirty="0"/>
              <a:t>checkout</a:t>
            </a:r>
            <a:r>
              <a:rPr lang="ko-KR" altLang="en-US" dirty="0"/>
              <a:t>하고 </a:t>
            </a:r>
            <a:r>
              <a:rPr lang="en-US" altLang="ko-KR" dirty="0"/>
              <a:t>server</a:t>
            </a:r>
            <a:r>
              <a:rPr lang="ko-KR" altLang="en-US" dirty="0"/>
              <a:t>와 </a:t>
            </a:r>
            <a:r>
              <a:rPr lang="en-US" altLang="ko-KR" dirty="0"/>
              <a:t>client</a:t>
            </a:r>
            <a:r>
              <a:rPr lang="ko-KR" altLang="en-US" dirty="0"/>
              <a:t>의 공통조상 이후의 패치를 만들어 </a:t>
            </a:r>
            <a:r>
              <a:rPr lang="en-US" altLang="ko-KR" dirty="0"/>
              <a:t>master</a:t>
            </a:r>
            <a:r>
              <a:rPr lang="ko-KR" altLang="en-US" dirty="0"/>
              <a:t>에 적용</a:t>
            </a:r>
            <a:endParaRPr lang="en-US" dirty="0"/>
          </a:p>
          <a:p>
            <a:endParaRPr 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08920"/>
            <a:ext cx="4320000" cy="2721600"/>
          </a:xfrm>
          <a:prstGeom prst="rect">
            <a:avLst/>
          </a:prstGeom>
        </p:spPr>
      </p:pic>
    </p:spTree>
    <p:extLst>
      <p:ext uri="{BB962C8B-B14F-4D97-AF65-F5344CB8AC3E}">
        <p14:creationId xmlns:p14="http://schemas.microsoft.com/office/powerpoint/2010/main" val="2417516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More Interesting Rebases</a:t>
            </a:r>
          </a:p>
        </p:txBody>
      </p:sp>
      <p:sp>
        <p:nvSpPr>
          <p:cNvPr id="3" name="내용 개체 틀 2"/>
          <p:cNvSpPr>
            <a:spLocks noGrp="1"/>
          </p:cNvSpPr>
          <p:nvPr>
            <p:ph idx="1"/>
          </p:nvPr>
        </p:nvSpPr>
        <p:spPr/>
        <p:txBody>
          <a:bodyPr/>
          <a:lstStyle/>
          <a:p>
            <a:r>
              <a:rPr lang="en-US" dirty="0" err="1"/>
              <a:t>git</a:t>
            </a:r>
            <a:r>
              <a:rPr lang="en-US" dirty="0"/>
              <a:t> rebase [base-branch] [topic-branch]</a:t>
            </a:r>
          </a:p>
          <a:p>
            <a:pPr lvl="1"/>
            <a:r>
              <a:rPr lang="en-US" dirty="0" err="1"/>
              <a:t>git</a:t>
            </a:r>
            <a:r>
              <a:rPr lang="en-US" dirty="0"/>
              <a:t> rebase master server</a:t>
            </a:r>
          </a:p>
          <a:p>
            <a:pPr lvl="1"/>
            <a:r>
              <a:rPr lang="en-US" altLang="ko-KR" dirty="0"/>
              <a:t>Topic-branch</a:t>
            </a:r>
            <a:r>
              <a:rPr lang="ko-KR" altLang="en-US" dirty="0"/>
              <a:t>를 </a:t>
            </a:r>
            <a:r>
              <a:rPr lang="en-US" altLang="ko-KR" dirty="0"/>
              <a:t>checkout</a:t>
            </a:r>
            <a:r>
              <a:rPr lang="ko-KR" altLang="en-US" dirty="0"/>
              <a:t>하고 </a:t>
            </a:r>
            <a:r>
              <a:rPr lang="en-US" altLang="ko-KR" dirty="0"/>
              <a:t>base-branch</a:t>
            </a:r>
            <a:r>
              <a:rPr lang="ko-KR" altLang="en-US" dirty="0"/>
              <a:t>에 </a:t>
            </a:r>
            <a:r>
              <a:rPr lang="en-US" altLang="ko-KR" dirty="0"/>
              <a:t>Rebase</a:t>
            </a:r>
            <a:endParaRPr 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068960"/>
            <a:ext cx="5400000" cy="1317601"/>
          </a:xfrm>
          <a:prstGeom prst="rect">
            <a:avLst/>
          </a:prstGeom>
        </p:spPr>
      </p:pic>
    </p:spTree>
    <p:extLst>
      <p:ext uri="{BB962C8B-B14F-4D97-AF65-F5344CB8AC3E}">
        <p14:creationId xmlns:p14="http://schemas.microsoft.com/office/powerpoint/2010/main" val="4117712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The Perils of Rebasing</a:t>
            </a:r>
            <a:endParaRPr lang="en-US" dirty="0"/>
          </a:p>
        </p:txBody>
      </p:sp>
      <p:sp>
        <p:nvSpPr>
          <p:cNvPr id="6" name="내용 개체 틀 5"/>
          <p:cNvSpPr>
            <a:spLocks noGrp="1"/>
          </p:cNvSpPr>
          <p:nvPr>
            <p:ph idx="1"/>
          </p:nvPr>
        </p:nvSpPr>
        <p:spPr/>
        <p:txBody>
          <a:bodyPr/>
          <a:lstStyle/>
          <a:p>
            <a:r>
              <a:rPr lang="en-US" b="1" dirty="0">
                <a:solidFill>
                  <a:srgbClr val="FF0000"/>
                </a:solidFill>
              </a:rPr>
              <a:t>Do not rebase commits that you have pushed to a public repository</a:t>
            </a:r>
            <a:r>
              <a:rPr lang="en-US" b="1" dirty="0" smtClean="0">
                <a:solidFill>
                  <a:srgbClr val="FF0000"/>
                </a:solidFill>
              </a:rPr>
              <a:t>.</a:t>
            </a:r>
          </a:p>
          <a:p>
            <a:endParaRPr lang="en-US" dirty="0"/>
          </a:p>
        </p:txBody>
      </p:sp>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216" y="2204864"/>
            <a:ext cx="4320000" cy="337824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6216" y="2204863"/>
            <a:ext cx="4320000" cy="3265921"/>
          </a:xfrm>
          <a:prstGeom prst="rect">
            <a:avLst/>
          </a:prstGeom>
        </p:spPr>
      </p:pic>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6216" y="2204863"/>
            <a:ext cx="4320000" cy="3222720"/>
          </a:xfrm>
          <a:prstGeom prst="rect">
            <a:avLst/>
          </a:prstGeom>
        </p:spPr>
      </p:pic>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6216" y="2204863"/>
            <a:ext cx="4320000" cy="3222720"/>
          </a:xfrm>
          <a:prstGeom prst="rect">
            <a:avLst/>
          </a:prstGeom>
        </p:spPr>
      </p:pic>
    </p:spTree>
    <p:extLst>
      <p:ext uri="{BB962C8B-B14F-4D97-AF65-F5344CB8AC3E}">
        <p14:creationId xmlns:p14="http://schemas.microsoft.com/office/powerpoint/2010/main" val="381832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Git object data for multiple commits</a:t>
            </a:r>
            <a:endParaRPr 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0" y="2348880"/>
            <a:ext cx="5400000" cy="2408401"/>
          </a:xfrm>
          <a:prstGeom prst="rect">
            <a:avLst/>
          </a:prstGeom>
        </p:spPr>
      </p:pic>
    </p:spTree>
    <p:extLst>
      <p:ext uri="{BB962C8B-B14F-4D97-AF65-F5344CB8AC3E}">
        <p14:creationId xmlns:p14="http://schemas.microsoft.com/office/powerpoint/2010/main" val="2911264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Q &amp; A</a:t>
            </a:r>
            <a:endParaRPr 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60848"/>
            <a:ext cx="6985000" cy="2971800"/>
          </a:xfr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339751"/>
            <a:ext cx="1977482" cy="1465513"/>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684" y="1092370"/>
            <a:ext cx="2490788" cy="1638300"/>
          </a:xfrm>
          <a:prstGeom prst="rect">
            <a:avLst/>
          </a:prstGeom>
        </p:spPr>
      </p:pic>
    </p:spTree>
    <p:extLst>
      <p:ext uri="{BB962C8B-B14F-4D97-AF65-F5344CB8AC3E}">
        <p14:creationId xmlns:p14="http://schemas.microsoft.com/office/powerpoint/2010/main" val="42110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Branch pointing into the commit data’s history</a:t>
            </a:r>
          </a:p>
          <a:p>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204864"/>
            <a:ext cx="5400000" cy="2710801"/>
          </a:xfrm>
          <a:prstGeom prst="rect">
            <a:avLst/>
          </a:prstGeom>
        </p:spPr>
      </p:pic>
    </p:spTree>
    <p:extLst>
      <p:ext uri="{BB962C8B-B14F-4D97-AF65-F5344CB8AC3E}">
        <p14:creationId xmlns:p14="http://schemas.microsoft.com/office/powerpoint/2010/main" val="159183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Multiple branches pointing into the commit’s data history</a:t>
            </a:r>
          </a:p>
          <a:p>
            <a:pPr lvl="1"/>
            <a:r>
              <a:rPr lang="en-US" dirty="0" smtClean="0"/>
              <a:t>git branch testing</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520000"/>
            <a:ext cx="5400000" cy="2706068"/>
          </a:xfrm>
          <a:prstGeom prst="rect">
            <a:avLst/>
          </a:prstGeom>
        </p:spPr>
      </p:pic>
    </p:spTree>
    <p:extLst>
      <p:ext uri="{BB962C8B-B14F-4D97-AF65-F5344CB8AC3E}">
        <p14:creationId xmlns:p14="http://schemas.microsoft.com/office/powerpoint/2010/main" val="413658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HEAD file pointing to the branch you’re on</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1865784"/>
            <a:ext cx="5400000" cy="3761798"/>
          </a:xfrm>
          <a:prstGeom prst="rect">
            <a:avLst/>
          </a:prstGeom>
        </p:spPr>
      </p:pic>
    </p:spTree>
    <p:extLst>
      <p:ext uri="{BB962C8B-B14F-4D97-AF65-F5344CB8AC3E}">
        <p14:creationId xmlns:p14="http://schemas.microsoft.com/office/powerpoint/2010/main" val="1091299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HEAD points to another branch when you switch branches</a:t>
            </a:r>
          </a:p>
          <a:p>
            <a:pPr lvl="1"/>
            <a:r>
              <a:rPr lang="en-US" dirty="0" smtClean="0"/>
              <a:t>git checkout testing</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060848"/>
            <a:ext cx="4680000" cy="3701020"/>
          </a:xfrm>
          <a:prstGeom prst="rect">
            <a:avLst/>
          </a:prstGeom>
        </p:spPr>
      </p:pic>
    </p:spTree>
    <p:extLst>
      <p:ext uri="{BB962C8B-B14F-4D97-AF65-F5344CB8AC3E}">
        <p14:creationId xmlns:p14="http://schemas.microsoft.com/office/powerpoint/2010/main" val="277315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The branch that HEAD points to moves forward with each commit</a:t>
            </a:r>
          </a:p>
          <a:p>
            <a:pPr lvl="1"/>
            <a:r>
              <a:rPr lang="en-US" dirty="0" smtClean="0"/>
              <a:t>vim </a:t>
            </a:r>
            <a:r>
              <a:rPr lang="en-US" dirty="0" err="1" smtClean="0"/>
              <a:t>test.rb</a:t>
            </a:r>
            <a:endParaRPr lang="en-US" dirty="0" smtClean="0"/>
          </a:p>
          <a:p>
            <a:pPr lvl="1"/>
            <a:r>
              <a:rPr lang="en-US" dirty="0" smtClean="0"/>
              <a:t>git commit -a -m ‘made a change’</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849681"/>
            <a:ext cx="5400000" cy="3099599"/>
          </a:xfrm>
          <a:prstGeom prst="rect">
            <a:avLst/>
          </a:prstGeom>
        </p:spPr>
      </p:pic>
    </p:spTree>
    <p:extLst>
      <p:ext uri="{BB962C8B-B14F-4D97-AF65-F5344CB8AC3E}">
        <p14:creationId xmlns:p14="http://schemas.microsoft.com/office/powerpoint/2010/main" val="82604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What a Branch Is</a:t>
            </a:r>
            <a:endParaRPr lang="en-US" dirty="0"/>
          </a:p>
        </p:txBody>
      </p:sp>
      <p:sp>
        <p:nvSpPr>
          <p:cNvPr id="3" name="내용 개체 틀 2"/>
          <p:cNvSpPr>
            <a:spLocks noGrp="1"/>
          </p:cNvSpPr>
          <p:nvPr>
            <p:ph idx="1"/>
          </p:nvPr>
        </p:nvSpPr>
        <p:spPr/>
        <p:txBody>
          <a:bodyPr/>
          <a:lstStyle/>
          <a:p>
            <a:r>
              <a:rPr lang="en-US" dirty="0" smtClean="0"/>
              <a:t>HEAD moves to another branch on a checkout</a:t>
            </a:r>
          </a:p>
          <a:p>
            <a:pPr lvl="1"/>
            <a:r>
              <a:rPr lang="en-US" dirty="0" smtClean="0"/>
              <a:t>git checkout master</a:t>
            </a:r>
            <a:endParaRPr lang="en-US"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2276872"/>
            <a:ext cx="5400000" cy="3099599"/>
          </a:xfrm>
          <a:prstGeom prst="rect">
            <a:avLst/>
          </a:prstGeom>
        </p:spPr>
      </p:pic>
    </p:spTree>
    <p:extLst>
      <p:ext uri="{BB962C8B-B14F-4D97-AF65-F5344CB8AC3E}">
        <p14:creationId xmlns:p14="http://schemas.microsoft.com/office/powerpoint/2010/main" val="103012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5780AE"/>
      </a:hlink>
      <a:folHlink>
        <a:srgbClr val="9933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5780AE"/>
        </a:hlink>
        <a:folHlink>
          <a:srgbClr val="99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5780AE"/>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5450</TotalTime>
  <Words>1338</Words>
  <Application>Microsoft Office PowerPoint</Application>
  <PresentationFormat>화면 슬라이드 쇼(4:3)</PresentationFormat>
  <Paragraphs>170</Paragraphs>
  <Slides>30</Slides>
  <Notes>17</Notes>
  <HiddenSlides>0</HiddenSlides>
  <MMClips>0</MMClips>
  <ScaleCrop>false</ScaleCrop>
  <HeadingPairs>
    <vt:vector size="4" baseType="variant">
      <vt:variant>
        <vt:lpstr>테마</vt:lpstr>
      </vt:variant>
      <vt:variant>
        <vt:i4>1</vt:i4>
      </vt:variant>
      <vt:variant>
        <vt:lpstr>슬라이드 제목</vt:lpstr>
      </vt:variant>
      <vt:variant>
        <vt:i4>30</vt:i4>
      </vt:variant>
    </vt:vector>
  </HeadingPairs>
  <TitlesOfParts>
    <vt:vector size="31" baseType="lpstr">
      <vt:lpstr>Default Design</vt:lpstr>
      <vt:lpstr>PowerPoint 프레젠테이션</vt:lpstr>
      <vt:lpstr>What a Branch Is</vt:lpstr>
      <vt:lpstr>What a Branch Is</vt:lpstr>
      <vt:lpstr>What a Branch Is</vt:lpstr>
      <vt:lpstr>What a Branch Is</vt:lpstr>
      <vt:lpstr>What a Branch Is</vt:lpstr>
      <vt:lpstr>What a Branch Is</vt:lpstr>
      <vt:lpstr>What a Branch Is</vt:lpstr>
      <vt:lpstr>What a Branch Is</vt:lpstr>
      <vt:lpstr>What a Branch Is</vt:lpstr>
      <vt:lpstr>Basic Branching and Merging</vt:lpstr>
      <vt:lpstr>Basic Branching</vt:lpstr>
      <vt:lpstr>Basic Branching</vt:lpstr>
      <vt:lpstr>Basic Branching</vt:lpstr>
      <vt:lpstr>Basic Merging</vt:lpstr>
      <vt:lpstr>Basic Merge Conflicts</vt:lpstr>
      <vt:lpstr>Branch Management</vt:lpstr>
      <vt:lpstr>Branch Workflow</vt:lpstr>
      <vt:lpstr>Branch Workflow</vt:lpstr>
      <vt:lpstr>Remote Branches</vt:lpstr>
      <vt:lpstr>Remote Branches - Fetch</vt:lpstr>
      <vt:lpstr>Remote Branches - Multiple Servers</vt:lpstr>
      <vt:lpstr>Remote Branches - Pushing</vt:lpstr>
      <vt:lpstr>Remote Branches - Tracking &amp; Deleting</vt:lpstr>
      <vt:lpstr>The Basic Rebase</vt:lpstr>
      <vt:lpstr>More Interesting Rebases</vt:lpstr>
      <vt:lpstr>More Interesting Rebases</vt:lpstr>
      <vt:lpstr>More Interesting Rebases</vt:lpstr>
      <vt:lpstr>The Perils of Rebasing</vt:lpstr>
      <vt:lpstr>Q &amp; A</vt:lpstr>
    </vt:vector>
  </TitlesOfParts>
  <Company>AVEVA Solutions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dc:title>
  <dc:creator>YongWan.Jo@aveva.com</dc:creator>
  <cp:keywords>GIT</cp:keywords>
  <cp:lastModifiedBy>YongWan Jo (Jo)</cp:lastModifiedBy>
  <cp:revision>225</cp:revision>
  <dcterms:created xsi:type="dcterms:W3CDTF">2007-02-12T09:43:19Z</dcterms:created>
  <dcterms:modified xsi:type="dcterms:W3CDTF">2013-01-31T02:29:21Z</dcterms:modified>
</cp:coreProperties>
</file>