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1.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2.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3.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8.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3"/>
  </p:notesMasterIdLst>
  <p:sldIdLst>
    <p:sldId id="297" r:id="rId2"/>
    <p:sldId id="258" r:id="rId3"/>
    <p:sldId id="338" r:id="rId4"/>
    <p:sldId id="366" r:id="rId5"/>
    <p:sldId id="367" r:id="rId6"/>
    <p:sldId id="368" r:id="rId7"/>
    <p:sldId id="369" r:id="rId8"/>
    <p:sldId id="378" r:id="rId9"/>
    <p:sldId id="352" r:id="rId10"/>
    <p:sldId id="353" r:id="rId11"/>
    <p:sldId id="376" r:id="rId12"/>
    <p:sldId id="308" r:id="rId13"/>
    <p:sldId id="379" r:id="rId14"/>
    <p:sldId id="354" r:id="rId15"/>
    <p:sldId id="356" r:id="rId16"/>
    <p:sldId id="357" r:id="rId17"/>
    <p:sldId id="380" r:id="rId18"/>
    <p:sldId id="358" r:id="rId19"/>
    <p:sldId id="359" r:id="rId20"/>
    <p:sldId id="327" r:id="rId21"/>
    <p:sldId id="374" r:id="rId22"/>
    <p:sldId id="360" r:id="rId23"/>
    <p:sldId id="361" r:id="rId24"/>
    <p:sldId id="299" r:id="rId25"/>
    <p:sldId id="329" r:id="rId26"/>
    <p:sldId id="300" r:id="rId27"/>
    <p:sldId id="301" r:id="rId28"/>
    <p:sldId id="363" r:id="rId29"/>
    <p:sldId id="364" r:id="rId30"/>
    <p:sldId id="331" r:id="rId31"/>
    <p:sldId id="377" r:id="rId32"/>
  </p:sldIdLst>
  <p:sldSz cx="12192000" cy="6858000"/>
  <p:notesSz cx="6858000" cy="9144000"/>
  <p:defaultTextStyle>
    <a:defPPr>
      <a:defRPr lang="en-K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09FED7F-41A4-BE7A-49DC-439FEE8E4696}" name="Hyojin Sung" initials="HS" userId="S::hsung@postech.ac.kr::74171038-468a-4133-9f8b-c03fcff8569c"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C7C7"/>
    <a:srgbClr val="000000"/>
    <a:srgbClr val="FFC3AE"/>
    <a:srgbClr val="FFA593"/>
    <a:srgbClr val="FF9D96"/>
    <a:srgbClr val="FFA397"/>
    <a:srgbClr val="FFFFFF"/>
    <a:srgbClr val="FF7D93"/>
    <a:srgbClr val="4472C4"/>
    <a:srgbClr val="FF86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654"/>
    <p:restoredTop sz="74946" autoAdjust="0"/>
  </p:normalViewPr>
  <p:slideViewPr>
    <p:cSldViewPr snapToGrid="0" snapToObjects="1">
      <p:cViewPr varScale="1">
        <p:scale>
          <a:sx n="121" d="100"/>
          <a:sy n="121" d="100"/>
        </p:scale>
        <p:origin x="1824" y="17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file:////Users\ywshin\Library\Mobile%20Documents\com~apple~CloudDocs\!&#4363;&#4455;&#4523;&#4352;&#4462;\Register%20Allocation\meetings\LCPC2021\analysi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ywshin\Library\Mobile%20Documents\com~apple~CloudDocs\!&#4363;&#4455;&#4523;&#4352;&#4462;\Register%20Allocation\meetings\LCPC2021\analysi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ywshin\Library\Mobile%20Documents\com~apple~CloudDocs\!&#4363;&#4455;&#4523;&#4352;&#4462;\Register%20Allocation\meetings\LCPC2021\analysi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ywshin\Library\Mobile%20Documents\com~apple~CloudDocs\!&#4363;&#4455;&#4523;&#4352;&#4462;\Register%20Allocation\meetings\LCPC2021\analysi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Users\ywshin\Library\Mobile%20Documents\com~apple~CloudDocs\!&#4363;&#4455;&#4523;&#4352;&#4462;\Register%20Allocation\meetings\LCPC2021\analysi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Users\ywshin\Library\Mobile%20Documents\com~apple~CloudDocs\!&#4363;&#4455;&#4523;&#4352;&#4462;\Register%20Allocation\meetings\LCPC2021\analysi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Users\ywshin\Library\Mobile%20Documents\com~apple~CloudDocs\!&#4363;&#4455;&#4523;&#4352;&#4462;\Register%20Allocation\meetings\LCPC2021\analysis.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Users\ywshin\Library\Mobile%20Documents\com~apple~CloudDocs\!&#4363;&#4455;&#4523;&#4352;&#4462;\Register%20Allocation\meetings\LCPC2021\analysis.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Sheet2!$H$1</c:f>
              <c:strCache>
                <c:ptCount val="1"/>
                <c:pt idx="0">
                  <c:v>greedy</c:v>
                </c:pt>
              </c:strCache>
            </c:strRef>
          </c:tx>
          <c:spPr>
            <a:ln w="25400" cap="rnd">
              <a:solidFill>
                <a:schemeClr val="tx1"/>
              </a:solidFill>
              <a:round/>
            </a:ln>
            <a:effectLst/>
          </c:spPr>
          <c:marker>
            <c:symbol val="none"/>
          </c:marker>
          <c:cat>
            <c:numRef>
              <c:f>Sheet2!$G$2:$G$92</c:f>
              <c:numCache>
                <c:formatCode>0</c:formatCode>
                <c:ptCount val="91"/>
                <c:pt idx="0">
                  <c:v>90</c:v>
                </c:pt>
                <c:pt idx="1">
                  <c:v>91</c:v>
                </c:pt>
                <c:pt idx="2">
                  <c:v>92</c:v>
                </c:pt>
                <c:pt idx="3">
                  <c:v>93</c:v>
                </c:pt>
                <c:pt idx="4">
                  <c:v>94</c:v>
                </c:pt>
                <c:pt idx="5">
                  <c:v>95</c:v>
                </c:pt>
                <c:pt idx="6">
                  <c:v>96</c:v>
                </c:pt>
                <c:pt idx="7">
                  <c:v>97</c:v>
                </c:pt>
                <c:pt idx="8">
                  <c:v>98</c:v>
                </c:pt>
                <c:pt idx="9">
                  <c:v>99</c:v>
                </c:pt>
                <c:pt idx="10">
                  <c:v>100</c:v>
                </c:pt>
                <c:pt idx="11">
                  <c:v>101</c:v>
                </c:pt>
                <c:pt idx="12">
                  <c:v>102</c:v>
                </c:pt>
                <c:pt idx="13">
                  <c:v>103</c:v>
                </c:pt>
                <c:pt idx="14">
                  <c:v>104</c:v>
                </c:pt>
                <c:pt idx="15">
                  <c:v>105</c:v>
                </c:pt>
                <c:pt idx="16">
                  <c:v>106</c:v>
                </c:pt>
                <c:pt idx="17">
                  <c:v>107</c:v>
                </c:pt>
                <c:pt idx="18">
                  <c:v>108</c:v>
                </c:pt>
                <c:pt idx="19">
                  <c:v>109</c:v>
                </c:pt>
                <c:pt idx="20">
                  <c:v>110</c:v>
                </c:pt>
                <c:pt idx="21">
                  <c:v>111</c:v>
                </c:pt>
                <c:pt idx="22">
                  <c:v>112</c:v>
                </c:pt>
                <c:pt idx="23">
                  <c:v>113</c:v>
                </c:pt>
                <c:pt idx="24">
                  <c:v>114</c:v>
                </c:pt>
                <c:pt idx="25">
                  <c:v>115</c:v>
                </c:pt>
                <c:pt idx="26">
                  <c:v>116</c:v>
                </c:pt>
                <c:pt idx="27">
                  <c:v>117</c:v>
                </c:pt>
                <c:pt idx="28">
                  <c:v>118</c:v>
                </c:pt>
                <c:pt idx="29">
                  <c:v>119</c:v>
                </c:pt>
                <c:pt idx="30">
                  <c:v>120</c:v>
                </c:pt>
                <c:pt idx="31">
                  <c:v>121</c:v>
                </c:pt>
                <c:pt idx="32">
                  <c:v>122</c:v>
                </c:pt>
                <c:pt idx="33">
                  <c:v>123</c:v>
                </c:pt>
                <c:pt idx="34">
                  <c:v>124</c:v>
                </c:pt>
                <c:pt idx="35">
                  <c:v>125</c:v>
                </c:pt>
                <c:pt idx="36">
                  <c:v>126</c:v>
                </c:pt>
                <c:pt idx="37">
                  <c:v>127</c:v>
                </c:pt>
                <c:pt idx="38">
                  <c:v>128</c:v>
                </c:pt>
                <c:pt idx="39">
                  <c:v>129</c:v>
                </c:pt>
                <c:pt idx="40">
                  <c:v>130</c:v>
                </c:pt>
                <c:pt idx="41">
                  <c:v>131</c:v>
                </c:pt>
                <c:pt idx="42">
                  <c:v>132</c:v>
                </c:pt>
                <c:pt idx="43">
                  <c:v>133</c:v>
                </c:pt>
                <c:pt idx="44">
                  <c:v>134</c:v>
                </c:pt>
                <c:pt idx="45">
                  <c:v>135</c:v>
                </c:pt>
                <c:pt idx="46">
                  <c:v>136</c:v>
                </c:pt>
                <c:pt idx="47">
                  <c:v>137</c:v>
                </c:pt>
                <c:pt idx="48">
                  <c:v>138</c:v>
                </c:pt>
                <c:pt idx="49">
                  <c:v>139</c:v>
                </c:pt>
                <c:pt idx="50">
                  <c:v>140</c:v>
                </c:pt>
                <c:pt idx="51">
                  <c:v>141</c:v>
                </c:pt>
                <c:pt idx="52">
                  <c:v>142</c:v>
                </c:pt>
                <c:pt idx="53">
                  <c:v>143</c:v>
                </c:pt>
                <c:pt idx="54">
                  <c:v>144</c:v>
                </c:pt>
                <c:pt idx="55">
                  <c:v>145</c:v>
                </c:pt>
                <c:pt idx="56">
                  <c:v>146</c:v>
                </c:pt>
                <c:pt idx="57">
                  <c:v>147</c:v>
                </c:pt>
                <c:pt idx="58">
                  <c:v>148</c:v>
                </c:pt>
                <c:pt idx="59">
                  <c:v>149</c:v>
                </c:pt>
                <c:pt idx="60">
                  <c:v>150</c:v>
                </c:pt>
                <c:pt idx="61">
                  <c:v>151</c:v>
                </c:pt>
                <c:pt idx="62">
                  <c:v>152</c:v>
                </c:pt>
                <c:pt idx="63">
                  <c:v>153</c:v>
                </c:pt>
                <c:pt idx="64">
                  <c:v>154</c:v>
                </c:pt>
                <c:pt idx="65">
                  <c:v>155</c:v>
                </c:pt>
                <c:pt idx="66">
                  <c:v>156</c:v>
                </c:pt>
                <c:pt idx="67">
                  <c:v>157</c:v>
                </c:pt>
                <c:pt idx="68">
                  <c:v>158</c:v>
                </c:pt>
                <c:pt idx="69">
                  <c:v>159</c:v>
                </c:pt>
                <c:pt idx="70">
                  <c:v>160</c:v>
                </c:pt>
                <c:pt idx="71">
                  <c:v>161</c:v>
                </c:pt>
                <c:pt idx="72">
                  <c:v>162</c:v>
                </c:pt>
                <c:pt idx="73">
                  <c:v>163</c:v>
                </c:pt>
                <c:pt idx="74">
                  <c:v>164</c:v>
                </c:pt>
                <c:pt idx="75">
                  <c:v>165</c:v>
                </c:pt>
                <c:pt idx="76">
                  <c:v>166</c:v>
                </c:pt>
                <c:pt idx="77">
                  <c:v>167</c:v>
                </c:pt>
                <c:pt idx="78">
                  <c:v>168</c:v>
                </c:pt>
                <c:pt idx="79">
                  <c:v>169</c:v>
                </c:pt>
                <c:pt idx="80">
                  <c:v>170</c:v>
                </c:pt>
                <c:pt idx="81">
                  <c:v>171</c:v>
                </c:pt>
                <c:pt idx="82">
                  <c:v>172</c:v>
                </c:pt>
                <c:pt idx="83">
                  <c:v>173</c:v>
                </c:pt>
                <c:pt idx="84">
                  <c:v>174</c:v>
                </c:pt>
                <c:pt idx="85">
                  <c:v>175</c:v>
                </c:pt>
                <c:pt idx="86">
                  <c:v>176</c:v>
                </c:pt>
                <c:pt idx="87">
                  <c:v>177</c:v>
                </c:pt>
                <c:pt idx="88">
                  <c:v>178</c:v>
                </c:pt>
                <c:pt idx="89">
                  <c:v>179</c:v>
                </c:pt>
                <c:pt idx="90">
                  <c:v>180</c:v>
                </c:pt>
              </c:numCache>
            </c:numRef>
          </c:cat>
          <c:val>
            <c:numRef>
              <c:f>Sheet2!$H$2:$H$92</c:f>
              <c:numCache>
                <c:formatCode>0</c:formatCode>
                <c:ptCount val="91"/>
                <c:pt idx="0">
                  <c:v>33148.720000000001</c:v>
                </c:pt>
                <c:pt idx="1">
                  <c:v>33148.720000000001</c:v>
                </c:pt>
                <c:pt idx="2">
                  <c:v>30077.09</c:v>
                </c:pt>
                <c:pt idx="3">
                  <c:v>30077.09</c:v>
                </c:pt>
                <c:pt idx="4">
                  <c:v>26493.53</c:v>
                </c:pt>
                <c:pt idx="5">
                  <c:v>24445.78</c:v>
                </c:pt>
                <c:pt idx="6">
                  <c:v>13183.16</c:v>
                </c:pt>
                <c:pt idx="7">
                  <c:v>10111.530000000001</c:v>
                </c:pt>
                <c:pt idx="8">
                  <c:v>10111.530000000001</c:v>
                </c:pt>
                <c:pt idx="9">
                  <c:v>10111.530000000001</c:v>
                </c:pt>
                <c:pt idx="10">
                  <c:v>13447.34</c:v>
                </c:pt>
                <c:pt idx="11">
                  <c:v>10871.22</c:v>
                </c:pt>
                <c:pt idx="12">
                  <c:v>9847.3439999999991</c:v>
                </c:pt>
                <c:pt idx="13">
                  <c:v>13183.16</c:v>
                </c:pt>
                <c:pt idx="14">
                  <c:v>13183.16</c:v>
                </c:pt>
                <c:pt idx="15">
                  <c:v>10607.03</c:v>
                </c:pt>
                <c:pt idx="16">
                  <c:v>10607.03</c:v>
                </c:pt>
                <c:pt idx="17">
                  <c:v>14958.75</c:v>
                </c:pt>
                <c:pt idx="18">
                  <c:v>11886.62</c:v>
                </c:pt>
                <c:pt idx="19">
                  <c:v>12910.5</c:v>
                </c:pt>
                <c:pt idx="20">
                  <c:v>12910.5</c:v>
                </c:pt>
                <c:pt idx="21">
                  <c:v>12910.5</c:v>
                </c:pt>
                <c:pt idx="22">
                  <c:v>12910.5</c:v>
                </c:pt>
                <c:pt idx="23">
                  <c:v>13950.81</c:v>
                </c:pt>
                <c:pt idx="24">
                  <c:v>12910.5</c:v>
                </c:pt>
                <c:pt idx="25">
                  <c:v>12910.5</c:v>
                </c:pt>
                <c:pt idx="26">
                  <c:v>17262.22</c:v>
                </c:pt>
                <c:pt idx="27">
                  <c:v>16766.22</c:v>
                </c:pt>
                <c:pt idx="28">
                  <c:v>17790.09</c:v>
                </c:pt>
                <c:pt idx="29">
                  <c:v>17261.72</c:v>
                </c:pt>
                <c:pt idx="30">
                  <c:v>15725.91</c:v>
                </c:pt>
                <c:pt idx="31">
                  <c:v>15213.97</c:v>
                </c:pt>
                <c:pt idx="32">
                  <c:v>15213.97</c:v>
                </c:pt>
                <c:pt idx="33">
                  <c:v>15213.97</c:v>
                </c:pt>
                <c:pt idx="34">
                  <c:v>15213.97</c:v>
                </c:pt>
                <c:pt idx="35">
                  <c:v>19565.689999999999</c:v>
                </c:pt>
                <c:pt idx="36">
                  <c:v>16493.560000000001</c:v>
                </c:pt>
                <c:pt idx="37">
                  <c:v>15981.62</c:v>
                </c:pt>
                <c:pt idx="38">
                  <c:v>15981.62</c:v>
                </c:pt>
                <c:pt idx="39">
                  <c:v>17037.38</c:v>
                </c:pt>
                <c:pt idx="40">
                  <c:v>17037.38</c:v>
                </c:pt>
                <c:pt idx="41">
                  <c:v>16957.689999999999</c:v>
                </c:pt>
                <c:pt idx="42">
                  <c:v>15421.88</c:v>
                </c:pt>
                <c:pt idx="43">
                  <c:v>15390</c:v>
                </c:pt>
                <c:pt idx="44">
                  <c:v>15390</c:v>
                </c:pt>
                <c:pt idx="45">
                  <c:v>15390</c:v>
                </c:pt>
                <c:pt idx="46">
                  <c:v>15390</c:v>
                </c:pt>
                <c:pt idx="47">
                  <c:v>16413.88</c:v>
                </c:pt>
                <c:pt idx="48">
                  <c:v>17438.25</c:v>
                </c:pt>
                <c:pt idx="49">
                  <c:v>16430.310000000001</c:v>
                </c:pt>
                <c:pt idx="50">
                  <c:v>18990</c:v>
                </c:pt>
                <c:pt idx="51">
                  <c:v>18990</c:v>
                </c:pt>
                <c:pt idx="52">
                  <c:v>17966.12</c:v>
                </c:pt>
                <c:pt idx="53">
                  <c:v>16430.310000000001</c:v>
                </c:pt>
                <c:pt idx="54">
                  <c:v>16430.310000000001</c:v>
                </c:pt>
                <c:pt idx="55">
                  <c:v>18478.060000000001</c:v>
                </c:pt>
                <c:pt idx="56">
                  <c:v>16430.310000000001</c:v>
                </c:pt>
                <c:pt idx="57">
                  <c:v>16430.310000000001</c:v>
                </c:pt>
                <c:pt idx="58">
                  <c:v>16430.310000000001</c:v>
                </c:pt>
                <c:pt idx="59">
                  <c:v>18478.060000000001</c:v>
                </c:pt>
                <c:pt idx="60">
                  <c:v>16430.310000000001</c:v>
                </c:pt>
                <c:pt idx="61">
                  <c:v>16430.310000000001</c:v>
                </c:pt>
                <c:pt idx="62">
                  <c:v>15406.44</c:v>
                </c:pt>
                <c:pt idx="63">
                  <c:v>17454.189999999999</c:v>
                </c:pt>
                <c:pt idx="64">
                  <c:v>15406.44</c:v>
                </c:pt>
                <c:pt idx="65">
                  <c:v>15406.44</c:v>
                </c:pt>
                <c:pt idx="66">
                  <c:v>14382.56</c:v>
                </c:pt>
                <c:pt idx="67">
                  <c:v>16430.310000000001</c:v>
                </c:pt>
                <c:pt idx="68">
                  <c:v>14382.56</c:v>
                </c:pt>
                <c:pt idx="69">
                  <c:v>15406.44</c:v>
                </c:pt>
                <c:pt idx="70">
                  <c:v>15406.44</c:v>
                </c:pt>
                <c:pt idx="71">
                  <c:v>16430.310000000001</c:v>
                </c:pt>
                <c:pt idx="72">
                  <c:v>19502.439999999999</c:v>
                </c:pt>
                <c:pt idx="73">
                  <c:v>16430.310000000001</c:v>
                </c:pt>
                <c:pt idx="74">
                  <c:v>16430.310000000001</c:v>
                </c:pt>
                <c:pt idx="75">
                  <c:v>16430.310000000001</c:v>
                </c:pt>
                <c:pt idx="76">
                  <c:v>16430.310000000001</c:v>
                </c:pt>
                <c:pt idx="77">
                  <c:v>15406.44</c:v>
                </c:pt>
                <c:pt idx="78">
                  <c:v>15406.44</c:v>
                </c:pt>
                <c:pt idx="79">
                  <c:v>15406.44</c:v>
                </c:pt>
                <c:pt idx="80">
                  <c:v>15406.44</c:v>
                </c:pt>
                <c:pt idx="81">
                  <c:v>15406.44</c:v>
                </c:pt>
                <c:pt idx="82">
                  <c:v>15406.44</c:v>
                </c:pt>
                <c:pt idx="83">
                  <c:v>15406.44</c:v>
                </c:pt>
                <c:pt idx="84">
                  <c:v>13870.62</c:v>
                </c:pt>
                <c:pt idx="85">
                  <c:v>13870.62</c:v>
                </c:pt>
                <c:pt idx="86">
                  <c:v>13870.62</c:v>
                </c:pt>
                <c:pt idx="87">
                  <c:v>15918.38</c:v>
                </c:pt>
                <c:pt idx="88">
                  <c:v>13870.62</c:v>
                </c:pt>
                <c:pt idx="89">
                  <c:v>13870.62</c:v>
                </c:pt>
                <c:pt idx="90">
                  <c:v>13870.62</c:v>
                </c:pt>
              </c:numCache>
            </c:numRef>
          </c:val>
          <c:smooth val="0"/>
          <c:extLst>
            <c:ext xmlns:c16="http://schemas.microsoft.com/office/drawing/2014/chart" uri="{C3380CC4-5D6E-409C-BE32-E72D297353CC}">
              <c16:uniqueId val="{00000000-69AA-E744-97F9-EED8A8194F5E}"/>
            </c:ext>
          </c:extLst>
        </c:ser>
        <c:ser>
          <c:idx val="1"/>
          <c:order val="1"/>
          <c:tx>
            <c:strRef>
              <c:f>Sheet2!$I$1</c:f>
              <c:strCache>
                <c:ptCount val="1"/>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Sheet2!$G$2:$G$92</c:f>
              <c:numCache>
                <c:formatCode>0</c:formatCode>
                <c:ptCount val="91"/>
                <c:pt idx="0">
                  <c:v>90</c:v>
                </c:pt>
                <c:pt idx="1">
                  <c:v>91</c:v>
                </c:pt>
                <c:pt idx="2">
                  <c:v>92</c:v>
                </c:pt>
                <c:pt idx="3">
                  <c:v>93</c:v>
                </c:pt>
                <c:pt idx="4">
                  <c:v>94</c:v>
                </c:pt>
                <c:pt idx="5">
                  <c:v>95</c:v>
                </c:pt>
                <c:pt idx="6">
                  <c:v>96</c:v>
                </c:pt>
                <c:pt idx="7">
                  <c:v>97</c:v>
                </c:pt>
                <c:pt idx="8">
                  <c:v>98</c:v>
                </c:pt>
                <c:pt idx="9">
                  <c:v>99</c:v>
                </c:pt>
                <c:pt idx="10">
                  <c:v>100</c:v>
                </c:pt>
                <c:pt idx="11">
                  <c:v>101</c:v>
                </c:pt>
                <c:pt idx="12">
                  <c:v>102</c:v>
                </c:pt>
                <c:pt idx="13">
                  <c:v>103</c:v>
                </c:pt>
                <c:pt idx="14">
                  <c:v>104</c:v>
                </c:pt>
                <c:pt idx="15">
                  <c:v>105</c:v>
                </c:pt>
                <c:pt idx="16">
                  <c:v>106</c:v>
                </c:pt>
                <c:pt idx="17">
                  <c:v>107</c:v>
                </c:pt>
                <c:pt idx="18">
                  <c:v>108</c:v>
                </c:pt>
                <c:pt idx="19">
                  <c:v>109</c:v>
                </c:pt>
                <c:pt idx="20">
                  <c:v>110</c:v>
                </c:pt>
                <c:pt idx="21">
                  <c:v>111</c:v>
                </c:pt>
                <c:pt idx="22">
                  <c:v>112</c:v>
                </c:pt>
                <c:pt idx="23">
                  <c:v>113</c:v>
                </c:pt>
                <c:pt idx="24">
                  <c:v>114</c:v>
                </c:pt>
                <c:pt idx="25">
                  <c:v>115</c:v>
                </c:pt>
                <c:pt idx="26">
                  <c:v>116</c:v>
                </c:pt>
                <c:pt idx="27">
                  <c:v>117</c:v>
                </c:pt>
                <c:pt idx="28">
                  <c:v>118</c:v>
                </c:pt>
                <c:pt idx="29">
                  <c:v>119</c:v>
                </c:pt>
                <c:pt idx="30">
                  <c:v>120</c:v>
                </c:pt>
                <c:pt idx="31">
                  <c:v>121</c:v>
                </c:pt>
                <c:pt idx="32">
                  <c:v>122</c:v>
                </c:pt>
                <c:pt idx="33">
                  <c:v>123</c:v>
                </c:pt>
                <c:pt idx="34">
                  <c:v>124</c:v>
                </c:pt>
                <c:pt idx="35">
                  <c:v>125</c:v>
                </c:pt>
                <c:pt idx="36">
                  <c:v>126</c:v>
                </c:pt>
                <c:pt idx="37">
                  <c:v>127</c:v>
                </c:pt>
                <c:pt idx="38">
                  <c:v>128</c:v>
                </c:pt>
                <c:pt idx="39">
                  <c:v>129</c:v>
                </c:pt>
                <c:pt idx="40">
                  <c:v>130</c:v>
                </c:pt>
                <c:pt idx="41">
                  <c:v>131</c:v>
                </c:pt>
                <c:pt idx="42">
                  <c:v>132</c:v>
                </c:pt>
                <c:pt idx="43">
                  <c:v>133</c:v>
                </c:pt>
                <c:pt idx="44">
                  <c:v>134</c:v>
                </c:pt>
                <c:pt idx="45">
                  <c:v>135</c:v>
                </c:pt>
                <c:pt idx="46">
                  <c:v>136</c:v>
                </c:pt>
                <c:pt idx="47">
                  <c:v>137</c:v>
                </c:pt>
                <c:pt idx="48">
                  <c:v>138</c:v>
                </c:pt>
                <c:pt idx="49">
                  <c:v>139</c:v>
                </c:pt>
                <c:pt idx="50">
                  <c:v>140</c:v>
                </c:pt>
                <c:pt idx="51">
                  <c:v>141</c:v>
                </c:pt>
                <c:pt idx="52">
                  <c:v>142</c:v>
                </c:pt>
                <c:pt idx="53">
                  <c:v>143</c:v>
                </c:pt>
                <c:pt idx="54">
                  <c:v>144</c:v>
                </c:pt>
                <c:pt idx="55">
                  <c:v>145</c:v>
                </c:pt>
                <c:pt idx="56">
                  <c:v>146</c:v>
                </c:pt>
                <c:pt idx="57">
                  <c:v>147</c:v>
                </c:pt>
                <c:pt idx="58">
                  <c:v>148</c:v>
                </c:pt>
                <c:pt idx="59">
                  <c:v>149</c:v>
                </c:pt>
                <c:pt idx="60">
                  <c:v>150</c:v>
                </c:pt>
                <c:pt idx="61">
                  <c:v>151</c:v>
                </c:pt>
                <c:pt idx="62">
                  <c:v>152</c:v>
                </c:pt>
                <c:pt idx="63">
                  <c:v>153</c:v>
                </c:pt>
                <c:pt idx="64">
                  <c:v>154</c:v>
                </c:pt>
                <c:pt idx="65">
                  <c:v>155</c:v>
                </c:pt>
                <c:pt idx="66">
                  <c:v>156</c:v>
                </c:pt>
                <c:pt idx="67">
                  <c:v>157</c:v>
                </c:pt>
                <c:pt idx="68">
                  <c:v>158</c:v>
                </c:pt>
                <c:pt idx="69">
                  <c:v>159</c:v>
                </c:pt>
                <c:pt idx="70">
                  <c:v>160</c:v>
                </c:pt>
                <c:pt idx="71">
                  <c:v>161</c:v>
                </c:pt>
                <c:pt idx="72">
                  <c:v>162</c:v>
                </c:pt>
                <c:pt idx="73">
                  <c:v>163</c:v>
                </c:pt>
                <c:pt idx="74">
                  <c:v>164</c:v>
                </c:pt>
                <c:pt idx="75">
                  <c:v>165</c:v>
                </c:pt>
                <c:pt idx="76">
                  <c:v>166</c:v>
                </c:pt>
                <c:pt idx="77">
                  <c:v>167</c:v>
                </c:pt>
                <c:pt idx="78">
                  <c:v>168</c:v>
                </c:pt>
                <c:pt idx="79">
                  <c:v>169</c:v>
                </c:pt>
                <c:pt idx="80">
                  <c:v>170</c:v>
                </c:pt>
                <c:pt idx="81">
                  <c:v>171</c:v>
                </c:pt>
                <c:pt idx="82">
                  <c:v>172</c:v>
                </c:pt>
                <c:pt idx="83">
                  <c:v>173</c:v>
                </c:pt>
                <c:pt idx="84">
                  <c:v>174</c:v>
                </c:pt>
                <c:pt idx="85">
                  <c:v>175</c:v>
                </c:pt>
                <c:pt idx="86">
                  <c:v>176</c:v>
                </c:pt>
                <c:pt idx="87">
                  <c:v>177</c:v>
                </c:pt>
                <c:pt idx="88">
                  <c:v>178</c:v>
                </c:pt>
                <c:pt idx="89">
                  <c:v>179</c:v>
                </c:pt>
                <c:pt idx="90">
                  <c:v>180</c:v>
                </c:pt>
              </c:numCache>
            </c:numRef>
          </c:cat>
          <c:val>
            <c:numRef>
              <c:f>Sheet2!$I$2:$I$92</c:f>
            </c:numRef>
          </c:val>
          <c:smooth val="0"/>
          <c:extLst>
            <c:ext xmlns:c16="http://schemas.microsoft.com/office/drawing/2014/chart" uri="{C3380CC4-5D6E-409C-BE32-E72D297353CC}">
              <c16:uniqueId val="{00000001-69AA-E744-97F9-EED8A8194F5E}"/>
            </c:ext>
          </c:extLst>
        </c:ser>
        <c:dLbls>
          <c:showLegendKey val="0"/>
          <c:showVal val="0"/>
          <c:showCatName val="0"/>
          <c:showSerName val="0"/>
          <c:showPercent val="0"/>
          <c:showBubbleSize val="0"/>
        </c:dLbls>
        <c:smooth val="0"/>
        <c:axId val="147103200"/>
        <c:axId val="147399584"/>
      </c:lineChart>
      <c:catAx>
        <c:axId val="14710320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step</a:t>
                </a:r>
              </a:p>
            </c:rich>
          </c:tx>
          <c:layout>
            <c:manualLayout>
              <c:xMode val="edge"/>
              <c:yMode val="edge"/>
              <c:x val="0.9223538563479905"/>
              <c:y val="0.9113571724982541"/>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KR"/>
            </a:p>
          </c:txPr>
        </c:title>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KR"/>
          </a:p>
        </c:txPr>
        <c:crossAx val="147399584"/>
        <c:crosses val="autoZero"/>
        <c:auto val="1"/>
        <c:lblAlgn val="ctr"/>
        <c:lblOffset val="100"/>
        <c:tickLblSkip val="5"/>
        <c:tickMarkSkip val="1"/>
        <c:noMultiLvlLbl val="0"/>
      </c:catAx>
      <c:valAx>
        <c:axId val="147399584"/>
        <c:scaling>
          <c:orientation val="minMax"/>
          <c:min val="50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total spill cost</a:t>
                </a:r>
              </a:p>
            </c:rich>
          </c:tx>
          <c:layout>
            <c:manualLayout>
              <c:xMode val="edge"/>
              <c:yMode val="edge"/>
              <c:x val="1.3410782656443732E-2"/>
              <c:y val="0.37404639522612965"/>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KR"/>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KR"/>
          </a:p>
        </c:txPr>
        <c:crossAx val="147103200"/>
        <c:crosses val="autoZero"/>
        <c:crossBetween val="between"/>
      </c:valAx>
      <c:spPr>
        <a:noFill/>
        <a:ln>
          <a:noFill/>
        </a:ln>
        <a:effectLst/>
      </c:spPr>
    </c:plotArea>
    <c:legend>
      <c:legendPos val="b"/>
      <c:layout>
        <c:manualLayout>
          <c:xMode val="edge"/>
          <c:yMode val="edge"/>
          <c:x val="0.77656562527774131"/>
          <c:y val="3.0374655315677398E-2"/>
          <c:w val="0.19787257820536625"/>
          <c:h val="0.1377340629942484"/>
        </c:manualLayout>
      </c:layout>
      <c:overlay val="1"/>
      <c:spPr>
        <a:solidFill>
          <a:schemeClr val="bg1"/>
        </a:solid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KR"/>
        </a:p>
      </c:txPr>
    </c:legend>
    <c:plotVisOnly val="1"/>
    <c:dispBlanksAs val="gap"/>
    <c:showDLblsOverMax val="0"/>
  </c:chart>
  <c:spPr>
    <a:noFill/>
    <a:ln>
      <a:noFill/>
    </a:ln>
    <a:effectLst/>
  </c:spPr>
  <c:txPr>
    <a:bodyPr/>
    <a:lstStyle/>
    <a:p>
      <a:pPr>
        <a:defRPr/>
      </a:pPr>
      <a:endParaRPr lang="en-K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Sheet2!$H$1</c:f>
              <c:strCache>
                <c:ptCount val="1"/>
                <c:pt idx="0">
                  <c:v>greedy</c:v>
                </c:pt>
              </c:strCache>
            </c:strRef>
          </c:tx>
          <c:spPr>
            <a:ln w="25400" cap="rnd">
              <a:solidFill>
                <a:schemeClr val="tx1"/>
              </a:solidFill>
              <a:round/>
            </a:ln>
            <a:effectLst/>
          </c:spPr>
          <c:marker>
            <c:symbol val="none"/>
          </c:marker>
          <c:cat>
            <c:numRef>
              <c:f>Sheet2!$G$2:$G$92</c:f>
              <c:numCache>
                <c:formatCode>0</c:formatCode>
                <c:ptCount val="91"/>
                <c:pt idx="0">
                  <c:v>90</c:v>
                </c:pt>
                <c:pt idx="1">
                  <c:v>91</c:v>
                </c:pt>
                <c:pt idx="2">
                  <c:v>92</c:v>
                </c:pt>
                <c:pt idx="3">
                  <c:v>93</c:v>
                </c:pt>
                <c:pt idx="4">
                  <c:v>94</c:v>
                </c:pt>
                <c:pt idx="5">
                  <c:v>95</c:v>
                </c:pt>
                <c:pt idx="6">
                  <c:v>96</c:v>
                </c:pt>
                <c:pt idx="7">
                  <c:v>97</c:v>
                </c:pt>
                <c:pt idx="8">
                  <c:v>98</c:v>
                </c:pt>
                <c:pt idx="9">
                  <c:v>99</c:v>
                </c:pt>
                <c:pt idx="10">
                  <c:v>100</c:v>
                </c:pt>
                <c:pt idx="11">
                  <c:v>101</c:v>
                </c:pt>
                <c:pt idx="12">
                  <c:v>102</c:v>
                </c:pt>
                <c:pt idx="13">
                  <c:v>103</c:v>
                </c:pt>
                <c:pt idx="14">
                  <c:v>104</c:v>
                </c:pt>
                <c:pt idx="15">
                  <c:v>105</c:v>
                </c:pt>
                <c:pt idx="16">
                  <c:v>106</c:v>
                </c:pt>
                <c:pt idx="17">
                  <c:v>107</c:v>
                </c:pt>
                <c:pt idx="18">
                  <c:v>108</c:v>
                </c:pt>
                <c:pt idx="19">
                  <c:v>109</c:v>
                </c:pt>
                <c:pt idx="20">
                  <c:v>110</c:v>
                </c:pt>
                <c:pt idx="21">
                  <c:v>111</c:v>
                </c:pt>
                <c:pt idx="22">
                  <c:v>112</c:v>
                </c:pt>
                <c:pt idx="23">
                  <c:v>113</c:v>
                </c:pt>
                <c:pt idx="24">
                  <c:v>114</c:v>
                </c:pt>
                <c:pt idx="25">
                  <c:v>115</c:v>
                </c:pt>
                <c:pt idx="26">
                  <c:v>116</c:v>
                </c:pt>
                <c:pt idx="27">
                  <c:v>117</c:v>
                </c:pt>
                <c:pt idx="28">
                  <c:v>118</c:v>
                </c:pt>
                <c:pt idx="29">
                  <c:v>119</c:v>
                </c:pt>
                <c:pt idx="30">
                  <c:v>120</c:v>
                </c:pt>
                <c:pt idx="31">
                  <c:v>121</c:v>
                </c:pt>
                <c:pt idx="32">
                  <c:v>122</c:v>
                </c:pt>
                <c:pt idx="33">
                  <c:v>123</c:v>
                </c:pt>
                <c:pt idx="34">
                  <c:v>124</c:v>
                </c:pt>
                <c:pt idx="35">
                  <c:v>125</c:v>
                </c:pt>
                <c:pt idx="36">
                  <c:v>126</c:v>
                </c:pt>
                <c:pt idx="37">
                  <c:v>127</c:v>
                </c:pt>
                <c:pt idx="38">
                  <c:v>128</c:v>
                </c:pt>
                <c:pt idx="39">
                  <c:v>129</c:v>
                </c:pt>
                <c:pt idx="40">
                  <c:v>130</c:v>
                </c:pt>
                <c:pt idx="41">
                  <c:v>131</c:v>
                </c:pt>
                <c:pt idx="42">
                  <c:v>132</c:v>
                </c:pt>
                <c:pt idx="43">
                  <c:v>133</c:v>
                </c:pt>
                <c:pt idx="44">
                  <c:v>134</c:v>
                </c:pt>
                <c:pt idx="45">
                  <c:v>135</c:v>
                </c:pt>
                <c:pt idx="46">
                  <c:v>136</c:v>
                </c:pt>
                <c:pt idx="47">
                  <c:v>137</c:v>
                </c:pt>
                <c:pt idx="48">
                  <c:v>138</c:v>
                </c:pt>
                <c:pt idx="49">
                  <c:v>139</c:v>
                </c:pt>
                <c:pt idx="50">
                  <c:v>140</c:v>
                </c:pt>
                <c:pt idx="51">
                  <c:v>141</c:v>
                </c:pt>
                <c:pt idx="52">
                  <c:v>142</c:v>
                </c:pt>
                <c:pt idx="53">
                  <c:v>143</c:v>
                </c:pt>
                <c:pt idx="54">
                  <c:v>144</c:v>
                </c:pt>
                <c:pt idx="55">
                  <c:v>145</c:v>
                </c:pt>
                <c:pt idx="56">
                  <c:v>146</c:v>
                </c:pt>
                <c:pt idx="57">
                  <c:v>147</c:v>
                </c:pt>
                <c:pt idx="58">
                  <c:v>148</c:v>
                </c:pt>
                <c:pt idx="59">
                  <c:v>149</c:v>
                </c:pt>
                <c:pt idx="60">
                  <c:v>150</c:v>
                </c:pt>
                <c:pt idx="61">
                  <c:v>151</c:v>
                </c:pt>
                <c:pt idx="62">
                  <c:v>152</c:v>
                </c:pt>
                <c:pt idx="63">
                  <c:v>153</c:v>
                </c:pt>
                <c:pt idx="64">
                  <c:v>154</c:v>
                </c:pt>
                <c:pt idx="65">
                  <c:v>155</c:v>
                </c:pt>
                <c:pt idx="66">
                  <c:v>156</c:v>
                </c:pt>
                <c:pt idx="67">
                  <c:v>157</c:v>
                </c:pt>
                <c:pt idx="68">
                  <c:v>158</c:v>
                </c:pt>
                <c:pt idx="69">
                  <c:v>159</c:v>
                </c:pt>
                <c:pt idx="70">
                  <c:v>160</c:v>
                </c:pt>
                <c:pt idx="71">
                  <c:v>161</c:v>
                </c:pt>
                <c:pt idx="72">
                  <c:v>162</c:v>
                </c:pt>
                <c:pt idx="73">
                  <c:v>163</c:v>
                </c:pt>
                <c:pt idx="74">
                  <c:v>164</c:v>
                </c:pt>
                <c:pt idx="75">
                  <c:v>165</c:v>
                </c:pt>
                <c:pt idx="76">
                  <c:v>166</c:v>
                </c:pt>
                <c:pt idx="77">
                  <c:v>167</c:v>
                </c:pt>
                <c:pt idx="78">
                  <c:v>168</c:v>
                </c:pt>
                <c:pt idx="79">
                  <c:v>169</c:v>
                </c:pt>
                <c:pt idx="80">
                  <c:v>170</c:v>
                </c:pt>
                <c:pt idx="81">
                  <c:v>171</c:v>
                </c:pt>
                <c:pt idx="82">
                  <c:v>172</c:v>
                </c:pt>
                <c:pt idx="83">
                  <c:v>173</c:v>
                </c:pt>
                <c:pt idx="84">
                  <c:v>174</c:v>
                </c:pt>
                <c:pt idx="85">
                  <c:v>175</c:v>
                </c:pt>
                <c:pt idx="86">
                  <c:v>176</c:v>
                </c:pt>
                <c:pt idx="87">
                  <c:v>177</c:v>
                </c:pt>
                <c:pt idx="88">
                  <c:v>178</c:v>
                </c:pt>
                <c:pt idx="89">
                  <c:v>179</c:v>
                </c:pt>
                <c:pt idx="90">
                  <c:v>180</c:v>
                </c:pt>
              </c:numCache>
            </c:numRef>
          </c:cat>
          <c:val>
            <c:numRef>
              <c:f>Sheet2!$H$2:$H$92</c:f>
              <c:numCache>
                <c:formatCode>0</c:formatCode>
                <c:ptCount val="91"/>
                <c:pt idx="0">
                  <c:v>33148.720000000001</c:v>
                </c:pt>
                <c:pt idx="1">
                  <c:v>33148.720000000001</c:v>
                </c:pt>
                <c:pt idx="2">
                  <c:v>30077.09</c:v>
                </c:pt>
                <c:pt idx="3">
                  <c:v>30077.09</c:v>
                </c:pt>
                <c:pt idx="4">
                  <c:v>26493.53</c:v>
                </c:pt>
                <c:pt idx="5">
                  <c:v>24445.78</c:v>
                </c:pt>
                <c:pt idx="6">
                  <c:v>13183.16</c:v>
                </c:pt>
                <c:pt idx="7">
                  <c:v>10111.530000000001</c:v>
                </c:pt>
                <c:pt idx="8">
                  <c:v>10111.530000000001</c:v>
                </c:pt>
                <c:pt idx="9">
                  <c:v>10111.530000000001</c:v>
                </c:pt>
                <c:pt idx="10">
                  <c:v>13447.34</c:v>
                </c:pt>
                <c:pt idx="11">
                  <c:v>10871.22</c:v>
                </c:pt>
                <c:pt idx="12">
                  <c:v>9847.3439999999991</c:v>
                </c:pt>
                <c:pt idx="13">
                  <c:v>13183.16</c:v>
                </c:pt>
                <c:pt idx="14">
                  <c:v>13183.16</c:v>
                </c:pt>
                <c:pt idx="15">
                  <c:v>10607.03</c:v>
                </c:pt>
                <c:pt idx="16">
                  <c:v>10607.03</c:v>
                </c:pt>
                <c:pt idx="17">
                  <c:v>14958.75</c:v>
                </c:pt>
                <c:pt idx="18">
                  <c:v>11886.62</c:v>
                </c:pt>
                <c:pt idx="19">
                  <c:v>12910.5</c:v>
                </c:pt>
                <c:pt idx="20">
                  <c:v>12910.5</c:v>
                </c:pt>
                <c:pt idx="21">
                  <c:v>12910.5</c:v>
                </c:pt>
                <c:pt idx="22">
                  <c:v>12910.5</c:v>
                </c:pt>
                <c:pt idx="23">
                  <c:v>13950.81</c:v>
                </c:pt>
                <c:pt idx="24">
                  <c:v>12910.5</c:v>
                </c:pt>
                <c:pt idx="25">
                  <c:v>12910.5</c:v>
                </c:pt>
                <c:pt idx="26">
                  <c:v>17262.22</c:v>
                </c:pt>
                <c:pt idx="27">
                  <c:v>16766.22</c:v>
                </c:pt>
                <c:pt idx="28">
                  <c:v>17790.09</c:v>
                </c:pt>
                <c:pt idx="29">
                  <c:v>17261.72</c:v>
                </c:pt>
                <c:pt idx="30">
                  <c:v>15725.91</c:v>
                </c:pt>
                <c:pt idx="31">
                  <c:v>15213.97</c:v>
                </c:pt>
                <c:pt idx="32">
                  <c:v>15213.97</c:v>
                </c:pt>
                <c:pt idx="33">
                  <c:v>15213.97</c:v>
                </c:pt>
                <c:pt idx="34">
                  <c:v>15213.97</c:v>
                </c:pt>
                <c:pt idx="35">
                  <c:v>19565.689999999999</c:v>
                </c:pt>
                <c:pt idx="36">
                  <c:v>16493.560000000001</c:v>
                </c:pt>
                <c:pt idx="37">
                  <c:v>15981.62</c:v>
                </c:pt>
                <c:pt idx="38">
                  <c:v>15981.62</c:v>
                </c:pt>
                <c:pt idx="39">
                  <c:v>17037.38</c:v>
                </c:pt>
                <c:pt idx="40">
                  <c:v>17037.38</c:v>
                </c:pt>
                <c:pt idx="41">
                  <c:v>16957.689999999999</c:v>
                </c:pt>
                <c:pt idx="42">
                  <c:v>15421.88</c:v>
                </c:pt>
                <c:pt idx="43">
                  <c:v>15390</c:v>
                </c:pt>
                <c:pt idx="44">
                  <c:v>15390</c:v>
                </c:pt>
                <c:pt idx="45">
                  <c:v>15390</c:v>
                </c:pt>
                <c:pt idx="46">
                  <c:v>15390</c:v>
                </c:pt>
                <c:pt idx="47">
                  <c:v>16413.88</c:v>
                </c:pt>
                <c:pt idx="48">
                  <c:v>17438.25</c:v>
                </c:pt>
                <c:pt idx="49">
                  <c:v>16430.310000000001</c:v>
                </c:pt>
                <c:pt idx="50">
                  <c:v>18990</c:v>
                </c:pt>
                <c:pt idx="51">
                  <c:v>18990</c:v>
                </c:pt>
                <c:pt idx="52">
                  <c:v>17966.12</c:v>
                </c:pt>
                <c:pt idx="53">
                  <c:v>16430.310000000001</c:v>
                </c:pt>
                <c:pt idx="54">
                  <c:v>16430.310000000001</c:v>
                </c:pt>
                <c:pt idx="55">
                  <c:v>18478.060000000001</c:v>
                </c:pt>
                <c:pt idx="56">
                  <c:v>16430.310000000001</c:v>
                </c:pt>
                <c:pt idx="57">
                  <c:v>16430.310000000001</c:v>
                </c:pt>
                <c:pt idx="58">
                  <c:v>16430.310000000001</c:v>
                </c:pt>
                <c:pt idx="59">
                  <c:v>18478.060000000001</c:v>
                </c:pt>
                <c:pt idx="60">
                  <c:v>16430.310000000001</c:v>
                </c:pt>
                <c:pt idx="61">
                  <c:v>16430.310000000001</c:v>
                </c:pt>
                <c:pt idx="62">
                  <c:v>15406.44</c:v>
                </c:pt>
                <c:pt idx="63">
                  <c:v>17454.189999999999</c:v>
                </c:pt>
                <c:pt idx="64">
                  <c:v>15406.44</c:v>
                </c:pt>
                <c:pt idx="65">
                  <c:v>15406.44</c:v>
                </c:pt>
                <c:pt idx="66">
                  <c:v>14382.56</c:v>
                </c:pt>
                <c:pt idx="67">
                  <c:v>16430.310000000001</c:v>
                </c:pt>
                <c:pt idx="68">
                  <c:v>14382.56</c:v>
                </c:pt>
                <c:pt idx="69">
                  <c:v>15406.44</c:v>
                </c:pt>
                <c:pt idx="70">
                  <c:v>15406.44</c:v>
                </c:pt>
                <c:pt idx="71">
                  <c:v>16430.310000000001</c:v>
                </c:pt>
                <c:pt idx="72">
                  <c:v>19502.439999999999</c:v>
                </c:pt>
                <c:pt idx="73">
                  <c:v>16430.310000000001</c:v>
                </c:pt>
                <c:pt idx="74">
                  <c:v>16430.310000000001</c:v>
                </c:pt>
                <c:pt idx="75">
                  <c:v>16430.310000000001</c:v>
                </c:pt>
                <c:pt idx="76">
                  <c:v>16430.310000000001</c:v>
                </c:pt>
                <c:pt idx="77">
                  <c:v>15406.44</c:v>
                </c:pt>
                <c:pt idx="78">
                  <c:v>15406.44</c:v>
                </c:pt>
                <c:pt idx="79">
                  <c:v>15406.44</c:v>
                </c:pt>
                <c:pt idx="80">
                  <c:v>15406.44</c:v>
                </c:pt>
                <c:pt idx="81">
                  <c:v>15406.44</c:v>
                </c:pt>
                <c:pt idx="82">
                  <c:v>15406.44</c:v>
                </c:pt>
                <c:pt idx="83">
                  <c:v>15406.44</c:v>
                </c:pt>
                <c:pt idx="84">
                  <c:v>13870.62</c:v>
                </c:pt>
                <c:pt idx="85">
                  <c:v>13870.62</c:v>
                </c:pt>
                <c:pt idx="86">
                  <c:v>13870.62</c:v>
                </c:pt>
                <c:pt idx="87">
                  <c:v>15918.38</c:v>
                </c:pt>
                <c:pt idx="88">
                  <c:v>13870.62</c:v>
                </c:pt>
                <c:pt idx="89">
                  <c:v>13870.62</c:v>
                </c:pt>
                <c:pt idx="90">
                  <c:v>13870.62</c:v>
                </c:pt>
              </c:numCache>
            </c:numRef>
          </c:val>
          <c:smooth val="0"/>
          <c:extLst>
            <c:ext xmlns:c16="http://schemas.microsoft.com/office/drawing/2014/chart" uri="{C3380CC4-5D6E-409C-BE32-E72D297353CC}">
              <c16:uniqueId val="{00000000-CEA1-4542-B98B-7520F6ABC42D}"/>
            </c:ext>
          </c:extLst>
        </c:ser>
        <c:ser>
          <c:idx val="1"/>
          <c:order val="1"/>
          <c:tx>
            <c:strRef>
              <c:f>Sheet2!$I$1</c:f>
              <c:strCache>
                <c:ptCount val="1"/>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Sheet2!$G$2:$G$92</c:f>
              <c:numCache>
                <c:formatCode>0</c:formatCode>
                <c:ptCount val="91"/>
                <c:pt idx="0">
                  <c:v>90</c:v>
                </c:pt>
                <c:pt idx="1">
                  <c:v>91</c:v>
                </c:pt>
                <c:pt idx="2">
                  <c:v>92</c:v>
                </c:pt>
                <c:pt idx="3">
                  <c:v>93</c:v>
                </c:pt>
                <c:pt idx="4">
                  <c:v>94</c:v>
                </c:pt>
                <c:pt idx="5">
                  <c:v>95</c:v>
                </c:pt>
                <c:pt idx="6">
                  <c:v>96</c:v>
                </c:pt>
                <c:pt idx="7">
                  <c:v>97</c:v>
                </c:pt>
                <c:pt idx="8">
                  <c:v>98</c:v>
                </c:pt>
                <c:pt idx="9">
                  <c:v>99</c:v>
                </c:pt>
                <c:pt idx="10">
                  <c:v>100</c:v>
                </c:pt>
                <c:pt idx="11">
                  <c:v>101</c:v>
                </c:pt>
                <c:pt idx="12">
                  <c:v>102</c:v>
                </c:pt>
                <c:pt idx="13">
                  <c:v>103</c:v>
                </c:pt>
                <c:pt idx="14">
                  <c:v>104</c:v>
                </c:pt>
                <c:pt idx="15">
                  <c:v>105</c:v>
                </c:pt>
                <c:pt idx="16">
                  <c:v>106</c:v>
                </c:pt>
                <c:pt idx="17">
                  <c:v>107</c:v>
                </c:pt>
                <c:pt idx="18">
                  <c:v>108</c:v>
                </c:pt>
                <c:pt idx="19">
                  <c:v>109</c:v>
                </c:pt>
                <c:pt idx="20">
                  <c:v>110</c:v>
                </c:pt>
                <c:pt idx="21">
                  <c:v>111</c:v>
                </c:pt>
                <c:pt idx="22">
                  <c:v>112</c:v>
                </c:pt>
                <c:pt idx="23">
                  <c:v>113</c:v>
                </c:pt>
                <c:pt idx="24">
                  <c:v>114</c:v>
                </c:pt>
                <c:pt idx="25">
                  <c:v>115</c:v>
                </c:pt>
                <c:pt idx="26">
                  <c:v>116</c:v>
                </c:pt>
                <c:pt idx="27">
                  <c:v>117</c:v>
                </c:pt>
                <c:pt idx="28">
                  <c:v>118</c:v>
                </c:pt>
                <c:pt idx="29">
                  <c:v>119</c:v>
                </c:pt>
                <c:pt idx="30">
                  <c:v>120</c:v>
                </c:pt>
                <c:pt idx="31">
                  <c:v>121</c:v>
                </c:pt>
                <c:pt idx="32">
                  <c:v>122</c:v>
                </c:pt>
                <c:pt idx="33">
                  <c:v>123</c:v>
                </c:pt>
                <c:pt idx="34">
                  <c:v>124</c:v>
                </c:pt>
                <c:pt idx="35">
                  <c:v>125</c:v>
                </c:pt>
                <c:pt idx="36">
                  <c:v>126</c:v>
                </c:pt>
                <c:pt idx="37">
                  <c:v>127</c:v>
                </c:pt>
                <c:pt idx="38">
                  <c:v>128</c:v>
                </c:pt>
                <c:pt idx="39">
                  <c:v>129</c:v>
                </c:pt>
                <c:pt idx="40">
                  <c:v>130</c:v>
                </c:pt>
                <c:pt idx="41">
                  <c:v>131</c:v>
                </c:pt>
                <c:pt idx="42">
                  <c:v>132</c:v>
                </c:pt>
                <c:pt idx="43">
                  <c:v>133</c:v>
                </c:pt>
                <c:pt idx="44">
                  <c:v>134</c:v>
                </c:pt>
                <c:pt idx="45">
                  <c:v>135</c:v>
                </c:pt>
                <c:pt idx="46">
                  <c:v>136</c:v>
                </c:pt>
                <c:pt idx="47">
                  <c:v>137</c:v>
                </c:pt>
                <c:pt idx="48">
                  <c:v>138</c:v>
                </c:pt>
                <c:pt idx="49">
                  <c:v>139</c:v>
                </c:pt>
                <c:pt idx="50">
                  <c:v>140</c:v>
                </c:pt>
                <c:pt idx="51">
                  <c:v>141</c:v>
                </c:pt>
                <c:pt idx="52">
                  <c:v>142</c:v>
                </c:pt>
                <c:pt idx="53">
                  <c:v>143</c:v>
                </c:pt>
                <c:pt idx="54">
                  <c:v>144</c:v>
                </c:pt>
                <c:pt idx="55">
                  <c:v>145</c:v>
                </c:pt>
                <c:pt idx="56">
                  <c:v>146</c:v>
                </c:pt>
                <c:pt idx="57">
                  <c:v>147</c:v>
                </c:pt>
                <c:pt idx="58">
                  <c:v>148</c:v>
                </c:pt>
                <c:pt idx="59">
                  <c:v>149</c:v>
                </c:pt>
                <c:pt idx="60">
                  <c:v>150</c:v>
                </c:pt>
                <c:pt idx="61">
                  <c:v>151</c:v>
                </c:pt>
                <c:pt idx="62">
                  <c:v>152</c:v>
                </c:pt>
                <c:pt idx="63">
                  <c:v>153</c:v>
                </c:pt>
                <c:pt idx="64">
                  <c:v>154</c:v>
                </c:pt>
                <c:pt idx="65">
                  <c:v>155</c:v>
                </c:pt>
                <c:pt idx="66">
                  <c:v>156</c:v>
                </c:pt>
                <c:pt idx="67">
                  <c:v>157</c:v>
                </c:pt>
                <c:pt idx="68">
                  <c:v>158</c:v>
                </c:pt>
                <c:pt idx="69">
                  <c:v>159</c:v>
                </c:pt>
                <c:pt idx="70">
                  <c:v>160</c:v>
                </c:pt>
                <c:pt idx="71">
                  <c:v>161</c:v>
                </c:pt>
                <c:pt idx="72">
                  <c:v>162</c:v>
                </c:pt>
                <c:pt idx="73">
                  <c:v>163</c:v>
                </c:pt>
                <c:pt idx="74">
                  <c:v>164</c:v>
                </c:pt>
                <c:pt idx="75">
                  <c:v>165</c:v>
                </c:pt>
                <c:pt idx="76">
                  <c:v>166</c:v>
                </c:pt>
                <c:pt idx="77">
                  <c:v>167</c:v>
                </c:pt>
                <c:pt idx="78">
                  <c:v>168</c:v>
                </c:pt>
                <c:pt idx="79">
                  <c:v>169</c:v>
                </c:pt>
                <c:pt idx="80">
                  <c:v>170</c:v>
                </c:pt>
                <c:pt idx="81">
                  <c:v>171</c:v>
                </c:pt>
                <c:pt idx="82">
                  <c:v>172</c:v>
                </c:pt>
                <c:pt idx="83">
                  <c:v>173</c:v>
                </c:pt>
                <c:pt idx="84">
                  <c:v>174</c:v>
                </c:pt>
                <c:pt idx="85">
                  <c:v>175</c:v>
                </c:pt>
                <c:pt idx="86">
                  <c:v>176</c:v>
                </c:pt>
                <c:pt idx="87">
                  <c:v>177</c:v>
                </c:pt>
                <c:pt idx="88">
                  <c:v>178</c:v>
                </c:pt>
                <c:pt idx="89">
                  <c:v>179</c:v>
                </c:pt>
                <c:pt idx="90">
                  <c:v>180</c:v>
                </c:pt>
              </c:numCache>
            </c:numRef>
          </c:cat>
          <c:val>
            <c:numRef>
              <c:f>Sheet2!$I$2:$I$92</c:f>
            </c:numRef>
          </c:val>
          <c:smooth val="0"/>
          <c:extLst>
            <c:ext xmlns:c16="http://schemas.microsoft.com/office/drawing/2014/chart" uri="{C3380CC4-5D6E-409C-BE32-E72D297353CC}">
              <c16:uniqueId val="{00000001-CEA1-4542-B98B-7520F6ABC42D}"/>
            </c:ext>
          </c:extLst>
        </c:ser>
        <c:ser>
          <c:idx val="2"/>
          <c:order val="2"/>
          <c:tx>
            <c:strRef>
              <c:f>Sheet2!$J$1</c:f>
              <c:strCache>
                <c:ptCount val="1"/>
                <c:pt idx="0">
                  <c:v>local-intf</c:v>
                </c:pt>
              </c:strCache>
            </c:strRef>
          </c:tx>
          <c:spPr>
            <a:ln w="25400" cap="rnd">
              <a:solidFill>
                <a:srgbClr val="C00000"/>
              </a:solidFill>
              <a:round/>
            </a:ln>
            <a:effectLst/>
          </c:spPr>
          <c:marker>
            <c:symbol val="none"/>
          </c:marker>
          <c:cat>
            <c:numRef>
              <c:f>Sheet2!$G$2:$G$92</c:f>
              <c:numCache>
                <c:formatCode>0</c:formatCode>
                <c:ptCount val="91"/>
                <c:pt idx="0">
                  <c:v>90</c:v>
                </c:pt>
                <c:pt idx="1">
                  <c:v>91</c:v>
                </c:pt>
                <c:pt idx="2">
                  <c:v>92</c:v>
                </c:pt>
                <c:pt idx="3">
                  <c:v>93</c:v>
                </c:pt>
                <c:pt idx="4">
                  <c:v>94</c:v>
                </c:pt>
                <c:pt idx="5">
                  <c:v>95</c:v>
                </c:pt>
                <c:pt idx="6">
                  <c:v>96</c:v>
                </c:pt>
                <c:pt idx="7">
                  <c:v>97</c:v>
                </c:pt>
                <c:pt idx="8">
                  <c:v>98</c:v>
                </c:pt>
                <c:pt idx="9">
                  <c:v>99</c:v>
                </c:pt>
                <c:pt idx="10">
                  <c:v>100</c:v>
                </c:pt>
                <c:pt idx="11">
                  <c:v>101</c:v>
                </c:pt>
                <c:pt idx="12">
                  <c:v>102</c:v>
                </c:pt>
                <c:pt idx="13">
                  <c:v>103</c:v>
                </c:pt>
                <c:pt idx="14">
                  <c:v>104</c:v>
                </c:pt>
                <c:pt idx="15">
                  <c:v>105</c:v>
                </c:pt>
                <c:pt idx="16">
                  <c:v>106</c:v>
                </c:pt>
                <c:pt idx="17">
                  <c:v>107</c:v>
                </c:pt>
                <c:pt idx="18">
                  <c:v>108</c:v>
                </c:pt>
                <c:pt idx="19">
                  <c:v>109</c:v>
                </c:pt>
                <c:pt idx="20">
                  <c:v>110</c:v>
                </c:pt>
                <c:pt idx="21">
                  <c:v>111</c:v>
                </c:pt>
                <c:pt idx="22">
                  <c:v>112</c:v>
                </c:pt>
                <c:pt idx="23">
                  <c:v>113</c:v>
                </c:pt>
                <c:pt idx="24">
                  <c:v>114</c:v>
                </c:pt>
                <c:pt idx="25">
                  <c:v>115</c:v>
                </c:pt>
                <c:pt idx="26">
                  <c:v>116</c:v>
                </c:pt>
                <c:pt idx="27">
                  <c:v>117</c:v>
                </c:pt>
                <c:pt idx="28">
                  <c:v>118</c:v>
                </c:pt>
                <c:pt idx="29">
                  <c:v>119</c:v>
                </c:pt>
                <c:pt idx="30">
                  <c:v>120</c:v>
                </c:pt>
                <c:pt idx="31">
                  <c:v>121</c:v>
                </c:pt>
                <c:pt idx="32">
                  <c:v>122</c:v>
                </c:pt>
                <c:pt idx="33">
                  <c:v>123</c:v>
                </c:pt>
                <c:pt idx="34">
                  <c:v>124</c:v>
                </c:pt>
                <c:pt idx="35">
                  <c:v>125</c:v>
                </c:pt>
                <c:pt idx="36">
                  <c:v>126</c:v>
                </c:pt>
                <c:pt idx="37">
                  <c:v>127</c:v>
                </c:pt>
                <c:pt idx="38">
                  <c:v>128</c:v>
                </c:pt>
                <c:pt idx="39">
                  <c:v>129</c:v>
                </c:pt>
                <c:pt idx="40">
                  <c:v>130</c:v>
                </c:pt>
                <c:pt idx="41">
                  <c:v>131</c:v>
                </c:pt>
                <c:pt idx="42">
                  <c:v>132</c:v>
                </c:pt>
                <c:pt idx="43">
                  <c:v>133</c:v>
                </c:pt>
                <c:pt idx="44">
                  <c:v>134</c:v>
                </c:pt>
                <c:pt idx="45">
                  <c:v>135</c:v>
                </c:pt>
                <c:pt idx="46">
                  <c:v>136</c:v>
                </c:pt>
                <c:pt idx="47">
                  <c:v>137</c:v>
                </c:pt>
                <c:pt idx="48">
                  <c:v>138</c:v>
                </c:pt>
                <c:pt idx="49">
                  <c:v>139</c:v>
                </c:pt>
                <c:pt idx="50">
                  <c:v>140</c:v>
                </c:pt>
                <c:pt idx="51">
                  <c:v>141</c:v>
                </c:pt>
                <c:pt idx="52">
                  <c:v>142</c:v>
                </c:pt>
                <c:pt idx="53">
                  <c:v>143</c:v>
                </c:pt>
                <c:pt idx="54">
                  <c:v>144</c:v>
                </c:pt>
                <c:pt idx="55">
                  <c:v>145</c:v>
                </c:pt>
                <c:pt idx="56">
                  <c:v>146</c:v>
                </c:pt>
                <c:pt idx="57">
                  <c:v>147</c:v>
                </c:pt>
                <c:pt idx="58">
                  <c:v>148</c:v>
                </c:pt>
                <c:pt idx="59">
                  <c:v>149</c:v>
                </c:pt>
                <c:pt idx="60">
                  <c:v>150</c:v>
                </c:pt>
                <c:pt idx="61">
                  <c:v>151</c:v>
                </c:pt>
                <c:pt idx="62">
                  <c:v>152</c:v>
                </c:pt>
                <c:pt idx="63">
                  <c:v>153</c:v>
                </c:pt>
                <c:pt idx="64">
                  <c:v>154</c:v>
                </c:pt>
                <c:pt idx="65">
                  <c:v>155</c:v>
                </c:pt>
                <c:pt idx="66">
                  <c:v>156</c:v>
                </c:pt>
                <c:pt idx="67">
                  <c:v>157</c:v>
                </c:pt>
                <c:pt idx="68">
                  <c:v>158</c:v>
                </c:pt>
                <c:pt idx="69">
                  <c:v>159</c:v>
                </c:pt>
                <c:pt idx="70">
                  <c:v>160</c:v>
                </c:pt>
                <c:pt idx="71">
                  <c:v>161</c:v>
                </c:pt>
                <c:pt idx="72">
                  <c:v>162</c:v>
                </c:pt>
                <c:pt idx="73">
                  <c:v>163</c:v>
                </c:pt>
                <c:pt idx="74">
                  <c:v>164</c:v>
                </c:pt>
                <c:pt idx="75">
                  <c:v>165</c:v>
                </c:pt>
                <c:pt idx="76">
                  <c:v>166</c:v>
                </c:pt>
                <c:pt idx="77">
                  <c:v>167</c:v>
                </c:pt>
                <c:pt idx="78">
                  <c:v>168</c:v>
                </c:pt>
                <c:pt idx="79">
                  <c:v>169</c:v>
                </c:pt>
                <c:pt idx="80">
                  <c:v>170</c:v>
                </c:pt>
                <c:pt idx="81">
                  <c:v>171</c:v>
                </c:pt>
                <c:pt idx="82">
                  <c:v>172</c:v>
                </c:pt>
                <c:pt idx="83">
                  <c:v>173</c:v>
                </c:pt>
                <c:pt idx="84">
                  <c:v>174</c:v>
                </c:pt>
                <c:pt idx="85">
                  <c:v>175</c:v>
                </c:pt>
                <c:pt idx="86">
                  <c:v>176</c:v>
                </c:pt>
                <c:pt idx="87">
                  <c:v>177</c:v>
                </c:pt>
                <c:pt idx="88">
                  <c:v>178</c:v>
                </c:pt>
                <c:pt idx="89">
                  <c:v>179</c:v>
                </c:pt>
                <c:pt idx="90">
                  <c:v>180</c:v>
                </c:pt>
              </c:numCache>
            </c:numRef>
          </c:cat>
          <c:val>
            <c:numRef>
              <c:f>Sheet2!$J$2:$J$92</c:f>
              <c:numCache>
                <c:formatCode>0</c:formatCode>
                <c:ptCount val="91"/>
                <c:pt idx="0">
                  <c:v>33148.720000000001</c:v>
                </c:pt>
                <c:pt idx="1">
                  <c:v>33148.720000000001</c:v>
                </c:pt>
                <c:pt idx="2">
                  <c:v>30077.09</c:v>
                </c:pt>
                <c:pt idx="3">
                  <c:v>30077.09</c:v>
                </c:pt>
                <c:pt idx="4">
                  <c:v>26493.53</c:v>
                </c:pt>
                <c:pt idx="5">
                  <c:v>24445.78</c:v>
                </c:pt>
                <c:pt idx="6">
                  <c:v>13183.16</c:v>
                </c:pt>
                <c:pt idx="7">
                  <c:v>10111.530000000001</c:v>
                </c:pt>
                <c:pt idx="8">
                  <c:v>10111.530000000001</c:v>
                </c:pt>
                <c:pt idx="9">
                  <c:v>10111.530000000001</c:v>
                </c:pt>
                <c:pt idx="10">
                  <c:v>13447.34</c:v>
                </c:pt>
                <c:pt idx="11">
                  <c:v>10871.22</c:v>
                </c:pt>
                <c:pt idx="12">
                  <c:v>9847.3439999999991</c:v>
                </c:pt>
                <c:pt idx="13">
                  <c:v>10207.16</c:v>
                </c:pt>
                <c:pt idx="14">
                  <c:v>10207.16</c:v>
                </c:pt>
                <c:pt idx="15">
                  <c:v>10126.969999999999</c:v>
                </c:pt>
                <c:pt idx="16">
                  <c:v>14478.69</c:v>
                </c:pt>
                <c:pt idx="17">
                  <c:v>11406.56</c:v>
                </c:pt>
                <c:pt idx="18">
                  <c:v>12430.44</c:v>
                </c:pt>
                <c:pt idx="19">
                  <c:v>12430.44</c:v>
                </c:pt>
                <c:pt idx="20">
                  <c:v>12430.44</c:v>
                </c:pt>
                <c:pt idx="21">
                  <c:v>12430.44</c:v>
                </c:pt>
                <c:pt idx="22">
                  <c:v>13470.75</c:v>
                </c:pt>
                <c:pt idx="23">
                  <c:v>12430.44</c:v>
                </c:pt>
                <c:pt idx="24">
                  <c:v>12430.44</c:v>
                </c:pt>
                <c:pt idx="25">
                  <c:v>16782.16</c:v>
                </c:pt>
                <c:pt idx="26">
                  <c:v>16286.16</c:v>
                </c:pt>
                <c:pt idx="27">
                  <c:v>17310.03</c:v>
                </c:pt>
                <c:pt idx="28">
                  <c:v>16781.66</c:v>
                </c:pt>
                <c:pt idx="29">
                  <c:v>15245.84</c:v>
                </c:pt>
                <c:pt idx="30">
                  <c:v>14733.91</c:v>
                </c:pt>
                <c:pt idx="31">
                  <c:v>14733.91</c:v>
                </c:pt>
                <c:pt idx="32">
                  <c:v>14733.91</c:v>
                </c:pt>
                <c:pt idx="33">
                  <c:v>14733.91</c:v>
                </c:pt>
                <c:pt idx="34">
                  <c:v>19085.62</c:v>
                </c:pt>
                <c:pt idx="35">
                  <c:v>16013.5</c:v>
                </c:pt>
                <c:pt idx="36">
                  <c:v>15501.56</c:v>
                </c:pt>
                <c:pt idx="37">
                  <c:v>15501.56</c:v>
                </c:pt>
                <c:pt idx="38">
                  <c:v>16557.310000000001</c:v>
                </c:pt>
                <c:pt idx="39">
                  <c:v>16557.310000000001</c:v>
                </c:pt>
                <c:pt idx="40">
                  <c:v>16477.62</c:v>
                </c:pt>
                <c:pt idx="41">
                  <c:v>14941.81</c:v>
                </c:pt>
                <c:pt idx="42">
                  <c:v>15022</c:v>
                </c:pt>
                <c:pt idx="43">
                  <c:v>14941.81</c:v>
                </c:pt>
                <c:pt idx="44">
                  <c:v>14941.81</c:v>
                </c:pt>
                <c:pt idx="45">
                  <c:v>14909.94</c:v>
                </c:pt>
                <c:pt idx="46">
                  <c:v>14909.94</c:v>
                </c:pt>
                <c:pt idx="47">
                  <c:v>14909.94</c:v>
                </c:pt>
                <c:pt idx="48">
                  <c:v>14909.94</c:v>
                </c:pt>
                <c:pt idx="49">
                  <c:v>15933.81</c:v>
                </c:pt>
                <c:pt idx="50">
                  <c:v>16958.189999999999</c:v>
                </c:pt>
                <c:pt idx="51">
                  <c:v>15950.25</c:v>
                </c:pt>
                <c:pt idx="52">
                  <c:v>18509.939999999999</c:v>
                </c:pt>
                <c:pt idx="53">
                  <c:v>18509.939999999999</c:v>
                </c:pt>
                <c:pt idx="54">
                  <c:v>17486.060000000001</c:v>
                </c:pt>
                <c:pt idx="55">
                  <c:v>15950.25</c:v>
                </c:pt>
                <c:pt idx="56">
                  <c:v>15950.25</c:v>
                </c:pt>
                <c:pt idx="57">
                  <c:v>17998</c:v>
                </c:pt>
                <c:pt idx="58">
                  <c:v>15950.25</c:v>
                </c:pt>
                <c:pt idx="59">
                  <c:v>15950.25</c:v>
                </c:pt>
                <c:pt idx="60">
                  <c:v>15950.25</c:v>
                </c:pt>
                <c:pt idx="61">
                  <c:v>17998</c:v>
                </c:pt>
                <c:pt idx="62">
                  <c:v>15950.25</c:v>
                </c:pt>
                <c:pt idx="63">
                  <c:v>15950.25</c:v>
                </c:pt>
                <c:pt idx="64">
                  <c:v>14926.38</c:v>
                </c:pt>
                <c:pt idx="65">
                  <c:v>16974.12</c:v>
                </c:pt>
                <c:pt idx="66">
                  <c:v>14926.38</c:v>
                </c:pt>
                <c:pt idx="67">
                  <c:v>14926.38</c:v>
                </c:pt>
                <c:pt idx="68">
                  <c:v>13902.5</c:v>
                </c:pt>
                <c:pt idx="69">
                  <c:v>15950.25</c:v>
                </c:pt>
                <c:pt idx="70">
                  <c:v>13902.5</c:v>
                </c:pt>
                <c:pt idx="71">
                  <c:v>14926.38</c:v>
                </c:pt>
                <c:pt idx="72">
                  <c:v>14926.38</c:v>
                </c:pt>
                <c:pt idx="73">
                  <c:v>15950.25</c:v>
                </c:pt>
                <c:pt idx="74">
                  <c:v>19022.38</c:v>
                </c:pt>
                <c:pt idx="75">
                  <c:v>15950.25</c:v>
                </c:pt>
                <c:pt idx="76">
                  <c:v>15950.25</c:v>
                </c:pt>
                <c:pt idx="77">
                  <c:v>15950.25</c:v>
                </c:pt>
                <c:pt idx="78">
                  <c:v>15950.25</c:v>
                </c:pt>
                <c:pt idx="79">
                  <c:v>14926.38</c:v>
                </c:pt>
                <c:pt idx="80">
                  <c:v>14926.38</c:v>
                </c:pt>
                <c:pt idx="81">
                  <c:v>14926.38</c:v>
                </c:pt>
                <c:pt idx="82">
                  <c:v>14926.38</c:v>
                </c:pt>
                <c:pt idx="83">
                  <c:v>14926.38</c:v>
                </c:pt>
                <c:pt idx="84">
                  <c:v>14926.38</c:v>
                </c:pt>
                <c:pt idx="85">
                  <c:v>14926.38</c:v>
                </c:pt>
                <c:pt idx="86">
                  <c:v>13390.56</c:v>
                </c:pt>
                <c:pt idx="87">
                  <c:v>13390.56</c:v>
                </c:pt>
                <c:pt idx="88">
                  <c:v>13390.56</c:v>
                </c:pt>
                <c:pt idx="89">
                  <c:v>15438.31</c:v>
                </c:pt>
                <c:pt idx="90">
                  <c:v>13390.56</c:v>
                </c:pt>
              </c:numCache>
            </c:numRef>
          </c:val>
          <c:smooth val="0"/>
          <c:extLst>
            <c:ext xmlns:c16="http://schemas.microsoft.com/office/drawing/2014/chart" uri="{C3380CC4-5D6E-409C-BE32-E72D297353CC}">
              <c16:uniqueId val="{00000002-CEA1-4542-B98B-7520F6ABC42D}"/>
            </c:ext>
          </c:extLst>
        </c:ser>
        <c:dLbls>
          <c:showLegendKey val="0"/>
          <c:showVal val="0"/>
          <c:showCatName val="0"/>
          <c:showSerName val="0"/>
          <c:showPercent val="0"/>
          <c:showBubbleSize val="0"/>
        </c:dLbls>
        <c:smooth val="0"/>
        <c:axId val="147103200"/>
        <c:axId val="147399584"/>
      </c:lineChart>
      <c:catAx>
        <c:axId val="14710320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step</a:t>
                </a:r>
              </a:p>
            </c:rich>
          </c:tx>
          <c:layout>
            <c:manualLayout>
              <c:xMode val="edge"/>
              <c:yMode val="edge"/>
              <c:x val="0.9223538563479905"/>
              <c:y val="0.9113571724982541"/>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KR"/>
            </a:p>
          </c:txPr>
        </c:title>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KR"/>
          </a:p>
        </c:txPr>
        <c:crossAx val="147399584"/>
        <c:crosses val="autoZero"/>
        <c:auto val="1"/>
        <c:lblAlgn val="ctr"/>
        <c:lblOffset val="100"/>
        <c:tickLblSkip val="5"/>
        <c:tickMarkSkip val="1"/>
        <c:noMultiLvlLbl val="0"/>
      </c:catAx>
      <c:valAx>
        <c:axId val="147399584"/>
        <c:scaling>
          <c:orientation val="minMax"/>
          <c:min val="50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total spill cost</a:t>
                </a:r>
              </a:p>
            </c:rich>
          </c:tx>
          <c:layout>
            <c:manualLayout>
              <c:xMode val="edge"/>
              <c:yMode val="edge"/>
              <c:x val="1.3410782656443732E-2"/>
              <c:y val="0.37404639522612965"/>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KR"/>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KR"/>
          </a:p>
        </c:txPr>
        <c:crossAx val="147103200"/>
        <c:crosses val="autoZero"/>
        <c:crossBetween val="between"/>
      </c:valAx>
      <c:spPr>
        <a:noFill/>
        <a:ln>
          <a:noFill/>
        </a:ln>
        <a:effectLst/>
      </c:spPr>
    </c:plotArea>
    <c:legend>
      <c:legendPos val="b"/>
      <c:layout>
        <c:manualLayout>
          <c:xMode val="edge"/>
          <c:yMode val="edge"/>
          <c:x val="0.77656562527774131"/>
          <c:y val="3.0374655315677398E-2"/>
          <c:w val="0.19787257820536625"/>
          <c:h val="0.1377340629942484"/>
        </c:manualLayout>
      </c:layout>
      <c:overlay val="1"/>
      <c:spPr>
        <a:solidFill>
          <a:schemeClr val="bg1"/>
        </a:solid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KR"/>
        </a:p>
      </c:txPr>
    </c:legend>
    <c:plotVisOnly val="1"/>
    <c:dispBlanksAs val="gap"/>
    <c:showDLblsOverMax val="0"/>
  </c:chart>
  <c:spPr>
    <a:noFill/>
    <a:ln>
      <a:noFill/>
    </a:ln>
    <a:effectLst/>
  </c:spPr>
  <c:txPr>
    <a:bodyPr/>
    <a:lstStyle/>
    <a:p>
      <a:pPr>
        <a:defRPr/>
      </a:pPr>
      <a:endParaRPr lang="en-K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Sheet2!$H$1</c:f>
              <c:strCache>
                <c:ptCount val="1"/>
                <c:pt idx="0">
                  <c:v>greedy</c:v>
                </c:pt>
              </c:strCache>
            </c:strRef>
          </c:tx>
          <c:spPr>
            <a:ln w="25400" cap="rnd">
              <a:solidFill>
                <a:schemeClr val="tx1"/>
              </a:solidFill>
              <a:round/>
            </a:ln>
            <a:effectLst/>
          </c:spPr>
          <c:marker>
            <c:symbol val="none"/>
          </c:marker>
          <c:cat>
            <c:numRef>
              <c:f>Sheet2!$G$2:$G$92</c:f>
              <c:numCache>
                <c:formatCode>0</c:formatCode>
                <c:ptCount val="91"/>
                <c:pt idx="0">
                  <c:v>90</c:v>
                </c:pt>
                <c:pt idx="1">
                  <c:v>91</c:v>
                </c:pt>
                <c:pt idx="2">
                  <c:v>92</c:v>
                </c:pt>
                <c:pt idx="3">
                  <c:v>93</c:v>
                </c:pt>
                <c:pt idx="4">
                  <c:v>94</c:v>
                </c:pt>
                <c:pt idx="5">
                  <c:v>95</c:v>
                </c:pt>
                <c:pt idx="6">
                  <c:v>96</c:v>
                </c:pt>
                <c:pt idx="7">
                  <c:v>97</c:v>
                </c:pt>
                <c:pt idx="8">
                  <c:v>98</c:v>
                </c:pt>
                <c:pt idx="9">
                  <c:v>99</c:v>
                </c:pt>
                <c:pt idx="10">
                  <c:v>100</c:v>
                </c:pt>
                <c:pt idx="11">
                  <c:v>101</c:v>
                </c:pt>
                <c:pt idx="12">
                  <c:v>102</c:v>
                </c:pt>
                <c:pt idx="13">
                  <c:v>103</c:v>
                </c:pt>
                <c:pt idx="14">
                  <c:v>104</c:v>
                </c:pt>
                <c:pt idx="15">
                  <c:v>105</c:v>
                </c:pt>
                <c:pt idx="16">
                  <c:v>106</c:v>
                </c:pt>
                <c:pt idx="17">
                  <c:v>107</c:v>
                </c:pt>
                <c:pt idx="18">
                  <c:v>108</c:v>
                </c:pt>
                <c:pt idx="19">
                  <c:v>109</c:v>
                </c:pt>
                <c:pt idx="20">
                  <c:v>110</c:v>
                </c:pt>
                <c:pt idx="21">
                  <c:v>111</c:v>
                </c:pt>
                <c:pt idx="22">
                  <c:v>112</c:v>
                </c:pt>
                <c:pt idx="23">
                  <c:v>113</c:v>
                </c:pt>
                <c:pt idx="24">
                  <c:v>114</c:v>
                </c:pt>
                <c:pt idx="25">
                  <c:v>115</c:v>
                </c:pt>
                <c:pt idx="26">
                  <c:v>116</c:v>
                </c:pt>
                <c:pt idx="27">
                  <c:v>117</c:v>
                </c:pt>
                <c:pt idx="28">
                  <c:v>118</c:v>
                </c:pt>
                <c:pt idx="29">
                  <c:v>119</c:v>
                </c:pt>
                <c:pt idx="30">
                  <c:v>120</c:v>
                </c:pt>
                <c:pt idx="31">
                  <c:v>121</c:v>
                </c:pt>
                <c:pt idx="32">
                  <c:v>122</c:v>
                </c:pt>
                <c:pt idx="33">
                  <c:v>123</c:v>
                </c:pt>
                <c:pt idx="34">
                  <c:v>124</c:v>
                </c:pt>
                <c:pt idx="35">
                  <c:v>125</c:v>
                </c:pt>
                <c:pt idx="36">
                  <c:v>126</c:v>
                </c:pt>
                <c:pt idx="37">
                  <c:v>127</c:v>
                </c:pt>
                <c:pt idx="38">
                  <c:v>128</c:v>
                </c:pt>
                <c:pt idx="39">
                  <c:v>129</c:v>
                </c:pt>
                <c:pt idx="40">
                  <c:v>130</c:v>
                </c:pt>
                <c:pt idx="41">
                  <c:v>131</c:v>
                </c:pt>
                <c:pt idx="42">
                  <c:v>132</c:v>
                </c:pt>
                <c:pt idx="43">
                  <c:v>133</c:v>
                </c:pt>
                <c:pt idx="44">
                  <c:v>134</c:v>
                </c:pt>
                <c:pt idx="45">
                  <c:v>135</c:v>
                </c:pt>
                <c:pt idx="46">
                  <c:v>136</c:v>
                </c:pt>
                <c:pt idx="47">
                  <c:v>137</c:v>
                </c:pt>
                <c:pt idx="48">
                  <c:v>138</c:v>
                </c:pt>
                <c:pt idx="49">
                  <c:v>139</c:v>
                </c:pt>
                <c:pt idx="50">
                  <c:v>140</c:v>
                </c:pt>
                <c:pt idx="51">
                  <c:v>141</c:v>
                </c:pt>
                <c:pt idx="52">
                  <c:v>142</c:v>
                </c:pt>
                <c:pt idx="53">
                  <c:v>143</c:v>
                </c:pt>
                <c:pt idx="54">
                  <c:v>144</c:v>
                </c:pt>
                <c:pt idx="55">
                  <c:v>145</c:v>
                </c:pt>
                <c:pt idx="56">
                  <c:v>146</c:v>
                </c:pt>
                <c:pt idx="57">
                  <c:v>147</c:v>
                </c:pt>
                <c:pt idx="58">
                  <c:v>148</c:v>
                </c:pt>
                <c:pt idx="59">
                  <c:v>149</c:v>
                </c:pt>
                <c:pt idx="60">
                  <c:v>150</c:v>
                </c:pt>
                <c:pt idx="61">
                  <c:v>151</c:v>
                </c:pt>
                <c:pt idx="62">
                  <c:v>152</c:v>
                </c:pt>
                <c:pt idx="63">
                  <c:v>153</c:v>
                </c:pt>
                <c:pt idx="64">
                  <c:v>154</c:v>
                </c:pt>
                <c:pt idx="65">
                  <c:v>155</c:v>
                </c:pt>
                <c:pt idx="66">
                  <c:v>156</c:v>
                </c:pt>
                <c:pt idx="67">
                  <c:v>157</c:v>
                </c:pt>
                <c:pt idx="68">
                  <c:v>158</c:v>
                </c:pt>
                <c:pt idx="69">
                  <c:v>159</c:v>
                </c:pt>
                <c:pt idx="70">
                  <c:v>160</c:v>
                </c:pt>
                <c:pt idx="71">
                  <c:v>161</c:v>
                </c:pt>
                <c:pt idx="72">
                  <c:v>162</c:v>
                </c:pt>
                <c:pt idx="73">
                  <c:v>163</c:v>
                </c:pt>
                <c:pt idx="74">
                  <c:v>164</c:v>
                </c:pt>
                <c:pt idx="75">
                  <c:v>165</c:v>
                </c:pt>
                <c:pt idx="76">
                  <c:v>166</c:v>
                </c:pt>
                <c:pt idx="77">
                  <c:v>167</c:v>
                </c:pt>
                <c:pt idx="78">
                  <c:v>168</c:v>
                </c:pt>
                <c:pt idx="79">
                  <c:v>169</c:v>
                </c:pt>
                <c:pt idx="80">
                  <c:v>170</c:v>
                </c:pt>
                <c:pt idx="81">
                  <c:v>171</c:v>
                </c:pt>
                <c:pt idx="82">
                  <c:v>172</c:v>
                </c:pt>
                <c:pt idx="83">
                  <c:v>173</c:v>
                </c:pt>
                <c:pt idx="84">
                  <c:v>174</c:v>
                </c:pt>
                <c:pt idx="85">
                  <c:v>175</c:v>
                </c:pt>
                <c:pt idx="86">
                  <c:v>176</c:v>
                </c:pt>
                <c:pt idx="87">
                  <c:v>177</c:v>
                </c:pt>
                <c:pt idx="88">
                  <c:v>178</c:v>
                </c:pt>
                <c:pt idx="89">
                  <c:v>179</c:v>
                </c:pt>
                <c:pt idx="90">
                  <c:v>180</c:v>
                </c:pt>
              </c:numCache>
            </c:numRef>
          </c:cat>
          <c:val>
            <c:numRef>
              <c:f>Sheet2!$H$2:$H$92</c:f>
              <c:numCache>
                <c:formatCode>0</c:formatCode>
                <c:ptCount val="91"/>
                <c:pt idx="0">
                  <c:v>33148.720000000001</c:v>
                </c:pt>
                <c:pt idx="1">
                  <c:v>33148.720000000001</c:v>
                </c:pt>
                <c:pt idx="2">
                  <c:v>30077.09</c:v>
                </c:pt>
                <c:pt idx="3">
                  <c:v>30077.09</c:v>
                </c:pt>
                <c:pt idx="4">
                  <c:v>26493.53</c:v>
                </c:pt>
                <c:pt idx="5">
                  <c:v>24445.78</c:v>
                </c:pt>
                <c:pt idx="6">
                  <c:v>13183.16</c:v>
                </c:pt>
                <c:pt idx="7">
                  <c:v>10111.530000000001</c:v>
                </c:pt>
                <c:pt idx="8">
                  <c:v>10111.530000000001</c:v>
                </c:pt>
                <c:pt idx="9">
                  <c:v>10111.530000000001</c:v>
                </c:pt>
                <c:pt idx="10">
                  <c:v>13447.34</c:v>
                </c:pt>
                <c:pt idx="11">
                  <c:v>10871.22</c:v>
                </c:pt>
                <c:pt idx="12">
                  <c:v>9847.3439999999991</c:v>
                </c:pt>
                <c:pt idx="13">
                  <c:v>13183.16</c:v>
                </c:pt>
                <c:pt idx="14">
                  <c:v>13183.16</c:v>
                </c:pt>
                <c:pt idx="15">
                  <c:v>10607.03</c:v>
                </c:pt>
                <c:pt idx="16">
                  <c:v>10607.03</c:v>
                </c:pt>
                <c:pt idx="17">
                  <c:v>14958.75</c:v>
                </c:pt>
                <c:pt idx="18">
                  <c:v>11886.62</c:v>
                </c:pt>
                <c:pt idx="19">
                  <c:v>12910.5</c:v>
                </c:pt>
                <c:pt idx="20">
                  <c:v>12910.5</c:v>
                </c:pt>
                <c:pt idx="21">
                  <c:v>12910.5</c:v>
                </c:pt>
                <c:pt idx="22">
                  <c:v>12910.5</c:v>
                </c:pt>
                <c:pt idx="23">
                  <c:v>13950.81</c:v>
                </c:pt>
                <c:pt idx="24">
                  <c:v>12910.5</c:v>
                </c:pt>
                <c:pt idx="25">
                  <c:v>12910.5</c:v>
                </c:pt>
                <c:pt idx="26">
                  <c:v>17262.22</c:v>
                </c:pt>
                <c:pt idx="27">
                  <c:v>16766.22</c:v>
                </c:pt>
                <c:pt idx="28">
                  <c:v>17790.09</c:v>
                </c:pt>
                <c:pt idx="29">
                  <c:v>17261.72</c:v>
                </c:pt>
                <c:pt idx="30">
                  <c:v>15725.91</c:v>
                </c:pt>
                <c:pt idx="31">
                  <c:v>15213.97</c:v>
                </c:pt>
                <c:pt idx="32">
                  <c:v>15213.97</c:v>
                </c:pt>
                <c:pt idx="33">
                  <c:v>15213.97</c:v>
                </c:pt>
                <c:pt idx="34">
                  <c:v>15213.97</c:v>
                </c:pt>
                <c:pt idx="35">
                  <c:v>19565.689999999999</c:v>
                </c:pt>
                <c:pt idx="36">
                  <c:v>16493.560000000001</c:v>
                </c:pt>
                <c:pt idx="37">
                  <c:v>15981.62</c:v>
                </c:pt>
                <c:pt idx="38">
                  <c:v>15981.62</c:v>
                </c:pt>
                <c:pt idx="39">
                  <c:v>17037.38</c:v>
                </c:pt>
                <c:pt idx="40">
                  <c:v>17037.38</c:v>
                </c:pt>
                <c:pt idx="41">
                  <c:v>16957.689999999999</c:v>
                </c:pt>
                <c:pt idx="42">
                  <c:v>15421.88</c:v>
                </c:pt>
                <c:pt idx="43">
                  <c:v>15390</c:v>
                </c:pt>
                <c:pt idx="44">
                  <c:v>15390</c:v>
                </c:pt>
                <c:pt idx="45">
                  <c:v>15390</c:v>
                </c:pt>
                <c:pt idx="46">
                  <c:v>15390</c:v>
                </c:pt>
                <c:pt idx="47">
                  <c:v>16413.88</c:v>
                </c:pt>
                <c:pt idx="48">
                  <c:v>17438.25</c:v>
                </c:pt>
                <c:pt idx="49">
                  <c:v>16430.310000000001</c:v>
                </c:pt>
                <c:pt idx="50">
                  <c:v>18990</c:v>
                </c:pt>
                <c:pt idx="51">
                  <c:v>18990</c:v>
                </c:pt>
                <c:pt idx="52">
                  <c:v>17966.12</c:v>
                </c:pt>
                <c:pt idx="53">
                  <c:v>16430.310000000001</c:v>
                </c:pt>
                <c:pt idx="54">
                  <c:v>16430.310000000001</c:v>
                </c:pt>
                <c:pt idx="55">
                  <c:v>18478.060000000001</c:v>
                </c:pt>
                <c:pt idx="56">
                  <c:v>16430.310000000001</c:v>
                </c:pt>
                <c:pt idx="57">
                  <c:v>16430.310000000001</c:v>
                </c:pt>
                <c:pt idx="58">
                  <c:v>16430.310000000001</c:v>
                </c:pt>
                <c:pt idx="59">
                  <c:v>18478.060000000001</c:v>
                </c:pt>
                <c:pt idx="60">
                  <c:v>16430.310000000001</c:v>
                </c:pt>
                <c:pt idx="61">
                  <c:v>16430.310000000001</c:v>
                </c:pt>
                <c:pt idx="62">
                  <c:v>15406.44</c:v>
                </c:pt>
                <c:pt idx="63">
                  <c:v>17454.189999999999</c:v>
                </c:pt>
                <c:pt idx="64">
                  <c:v>15406.44</c:v>
                </c:pt>
                <c:pt idx="65">
                  <c:v>15406.44</c:v>
                </c:pt>
                <c:pt idx="66">
                  <c:v>14382.56</c:v>
                </c:pt>
                <c:pt idx="67">
                  <c:v>16430.310000000001</c:v>
                </c:pt>
                <c:pt idx="68">
                  <c:v>14382.56</c:v>
                </c:pt>
                <c:pt idx="69">
                  <c:v>15406.44</c:v>
                </c:pt>
                <c:pt idx="70">
                  <c:v>15406.44</c:v>
                </c:pt>
                <c:pt idx="71">
                  <c:v>16430.310000000001</c:v>
                </c:pt>
                <c:pt idx="72">
                  <c:v>19502.439999999999</c:v>
                </c:pt>
                <c:pt idx="73">
                  <c:v>16430.310000000001</c:v>
                </c:pt>
                <c:pt idx="74">
                  <c:v>16430.310000000001</c:v>
                </c:pt>
                <c:pt idx="75">
                  <c:v>16430.310000000001</c:v>
                </c:pt>
                <c:pt idx="76">
                  <c:v>16430.310000000001</c:v>
                </c:pt>
                <c:pt idx="77">
                  <c:v>15406.44</c:v>
                </c:pt>
                <c:pt idx="78">
                  <c:v>15406.44</c:v>
                </c:pt>
                <c:pt idx="79">
                  <c:v>15406.44</c:v>
                </c:pt>
                <c:pt idx="80">
                  <c:v>15406.44</c:v>
                </c:pt>
                <c:pt idx="81">
                  <c:v>15406.44</c:v>
                </c:pt>
                <c:pt idx="82">
                  <c:v>15406.44</c:v>
                </c:pt>
                <c:pt idx="83">
                  <c:v>15406.44</c:v>
                </c:pt>
                <c:pt idx="84">
                  <c:v>13870.62</c:v>
                </c:pt>
                <c:pt idx="85">
                  <c:v>13870.62</c:v>
                </c:pt>
                <c:pt idx="86">
                  <c:v>13870.62</c:v>
                </c:pt>
                <c:pt idx="87">
                  <c:v>15918.38</c:v>
                </c:pt>
                <c:pt idx="88">
                  <c:v>13870.62</c:v>
                </c:pt>
                <c:pt idx="89">
                  <c:v>13870.62</c:v>
                </c:pt>
                <c:pt idx="90">
                  <c:v>13870.62</c:v>
                </c:pt>
              </c:numCache>
            </c:numRef>
          </c:val>
          <c:smooth val="0"/>
          <c:extLst>
            <c:ext xmlns:c16="http://schemas.microsoft.com/office/drawing/2014/chart" uri="{C3380CC4-5D6E-409C-BE32-E72D297353CC}">
              <c16:uniqueId val="{00000000-3F43-BA49-8C37-F20B0E6EB1F3}"/>
            </c:ext>
          </c:extLst>
        </c:ser>
        <c:ser>
          <c:idx val="1"/>
          <c:order val="1"/>
          <c:tx>
            <c:strRef>
              <c:f>Sheet2!$I$1</c:f>
              <c:strCache>
                <c:ptCount val="1"/>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Sheet2!$G$2:$G$92</c:f>
              <c:numCache>
                <c:formatCode>0</c:formatCode>
                <c:ptCount val="91"/>
                <c:pt idx="0">
                  <c:v>90</c:v>
                </c:pt>
                <c:pt idx="1">
                  <c:v>91</c:v>
                </c:pt>
                <c:pt idx="2">
                  <c:v>92</c:v>
                </c:pt>
                <c:pt idx="3">
                  <c:v>93</c:v>
                </c:pt>
                <c:pt idx="4">
                  <c:v>94</c:v>
                </c:pt>
                <c:pt idx="5">
                  <c:v>95</c:v>
                </c:pt>
                <c:pt idx="6">
                  <c:v>96</c:v>
                </c:pt>
                <c:pt idx="7">
                  <c:v>97</c:v>
                </c:pt>
                <c:pt idx="8">
                  <c:v>98</c:v>
                </c:pt>
                <c:pt idx="9">
                  <c:v>99</c:v>
                </c:pt>
                <c:pt idx="10">
                  <c:v>100</c:v>
                </c:pt>
                <c:pt idx="11">
                  <c:v>101</c:v>
                </c:pt>
                <c:pt idx="12">
                  <c:v>102</c:v>
                </c:pt>
                <c:pt idx="13">
                  <c:v>103</c:v>
                </c:pt>
                <c:pt idx="14">
                  <c:v>104</c:v>
                </c:pt>
                <c:pt idx="15">
                  <c:v>105</c:v>
                </c:pt>
                <c:pt idx="16">
                  <c:v>106</c:v>
                </c:pt>
                <c:pt idx="17">
                  <c:v>107</c:v>
                </c:pt>
                <c:pt idx="18">
                  <c:v>108</c:v>
                </c:pt>
                <c:pt idx="19">
                  <c:v>109</c:v>
                </c:pt>
                <c:pt idx="20">
                  <c:v>110</c:v>
                </c:pt>
                <c:pt idx="21">
                  <c:v>111</c:v>
                </c:pt>
                <c:pt idx="22">
                  <c:v>112</c:v>
                </c:pt>
                <c:pt idx="23">
                  <c:v>113</c:v>
                </c:pt>
                <c:pt idx="24">
                  <c:v>114</c:v>
                </c:pt>
                <c:pt idx="25">
                  <c:v>115</c:v>
                </c:pt>
                <c:pt idx="26">
                  <c:v>116</c:v>
                </c:pt>
                <c:pt idx="27">
                  <c:v>117</c:v>
                </c:pt>
                <c:pt idx="28">
                  <c:v>118</c:v>
                </c:pt>
                <c:pt idx="29">
                  <c:v>119</c:v>
                </c:pt>
                <c:pt idx="30">
                  <c:v>120</c:v>
                </c:pt>
                <c:pt idx="31">
                  <c:v>121</c:v>
                </c:pt>
                <c:pt idx="32">
                  <c:v>122</c:v>
                </c:pt>
                <c:pt idx="33">
                  <c:v>123</c:v>
                </c:pt>
                <c:pt idx="34">
                  <c:v>124</c:v>
                </c:pt>
                <c:pt idx="35">
                  <c:v>125</c:v>
                </c:pt>
                <c:pt idx="36">
                  <c:v>126</c:v>
                </c:pt>
                <c:pt idx="37">
                  <c:v>127</c:v>
                </c:pt>
                <c:pt idx="38">
                  <c:v>128</c:v>
                </c:pt>
                <c:pt idx="39">
                  <c:v>129</c:v>
                </c:pt>
                <c:pt idx="40">
                  <c:v>130</c:v>
                </c:pt>
                <c:pt idx="41">
                  <c:v>131</c:v>
                </c:pt>
                <c:pt idx="42">
                  <c:v>132</c:v>
                </c:pt>
                <c:pt idx="43">
                  <c:v>133</c:v>
                </c:pt>
                <c:pt idx="44">
                  <c:v>134</c:v>
                </c:pt>
                <c:pt idx="45">
                  <c:v>135</c:v>
                </c:pt>
                <c:pt idx="46">
                  <c:v>136</c:v>
                </c:pt>
                <c:pt idx="47">
                  <c:v>137</c:v>
                </c:pt>
                <c:pt idx="48">
                  <c:v>138</c:v>
                </c:pt>
                <c:pt idx="49">
                  <c:v>139</c:v>
                </c:pt>
                <c:pt idx="50">
                  <c:v>140</c:v>
                </c:pt>
                <c:pt idx="51">
                  <c:v>141</c:v>
                </c:pt>
                <c:pt idx="52">
                  <c:v>142</c:v>
                </c:pt>
                <c:pt idx="53">
                  <c:v>143</c:v>
                </c:pt>
                <c:pt idx="54">
                  <c:v>144</c:v>
                </c:pt>
                <c:pt idx="55">
                  <c:v>145</c:v>
                </c:pt>
                <c:pt idx="56">
                  <c:v>146</c:v>
                </c:pt>
                <c:pt idx="57">
                  <c:v>147</c:v>
                </c:pt>
                <c:pt idx="58">
                  <c:v>148</c:v>
                </c:pt>
                <c:pt idx="59">
                  <c:v>149</c:v>
                </c:pt>
                <c:pt idx="60">
                  <c:v>150</c:v>
                </c:pt>
                <c:pt idx="61">
                  <c:v>151</c:v>
                </c:pt>
                <c:pt idx="62">
                  <c:v>152</c:v>
                </c:pt>
                <c:pt idx="63">
                  <c:v>153</c:v>
                </c:pt>
                <c:pt idx="64">
                  <c:v>154</c:v>
                </c:pt>
                <c:pt idx="65">
                  <c:v>155</c:v>
                </c:pt>
                <c:pt idx="66">
                  <c:v>156</c:v>
                </c:pt>
                <c:pt idx="67">
                  <c:v>157</c:v>
                </c:pt>
                <c:pt idx="68">
                  <c:v>158</c:v>
                </c:pt>
                <c:pt idx="69">
                  <c:v>159</c:v>
                </c:pt>
                <c:pt idx="70">
                  <c:v>160</c:v>
                </c:pt>
                <c:pt idx="71">
                  <c:v>161</c:v>
                </c:pt>
                <c:pt idx="72">
                  <c:v>162</c:v>
                </c:pt>
                <c:pt idx="73">
                  <c:v>163</c:v>
                </c:pt>
                <c:pt idx="74">
                  <c:v>164</c:v>
                </c:pt>
                <c:pt idx="75">
                  <c:v>165</c:v>
                </c:pt>
                <c:pt idx="76">
                  <c:v>166</c:v>
                </c:pt>
                <c:pt idx="77">
                  <c:v>167</c:v>
                </c:pt>
                <c:pt idx="78">
                  <c:v>168</c:v>
                </c:pt>
                <c:pt idx="79">
                  <c:v>169</c:v>
                </c:pt>
                <c:pt idx="80">
                  <c:v>170</c:v>
                </c:pt>
                <c:pt idx="81">
                  <c:v>171</c:v>
                </c:pt>
                <c:pt idx="82">
                  <c:v>172</c:v>
                </c:pt>
                <c:pt idx="83">
                  <c:v>173</c:v>
                </c:pt>
                <c:pt idx="84">
                  <c:v>174</c:v>
                </c:pt>
                <c:pt idx="85">
                  <c:v>175</c:v>
                </c:pt>
                <c:pt idx="86">
                  <c:v>176</c:v>
                </c:pt>
                <c:pt idx="87">
                  <c:v>177</c:v>
                </c:pt>
                <c:pt idx="88">
                  <c:v>178</c:v>
                </c:pt>
                <c:pt idx="89">
                  <c:v>179</c:v>
                </c:pt>
                <c:pt idx="90">
                  <c:v>180</c:v>
                </c:pt>
              </c:numCache>
            </c:numRef>
          </c:cat>
          <c:val>
            <c:numRef>
              <c:f>Sheet2!$I$2:$I$92</c:f>
            </c:numRef>
          </c:val>
          <c:smooth val="0"/>
          <c:extLst>
            <c:ext xmlns:c16="http://schemas.microsoft.com/office/drawing/2014/chart" uri="{C3380CC4-5D6E-409C-BE32-E72D297353CC}">
              <c16:uniqueId val="{00000001-3F43-BA49-8C37-F20B0E6EB1F3}"/>
            </c:ext>
          </c:extLst>
        </c:ser>
        <c:dLbls>
          <c:showLegendKey val="0"/>
          <c:showVal val="0"/>
          <c:showCatName val="0"/>
          <c:showSerName val="0"/>
          <c:showPercent val="0"/>
          <c:showBubbleSize val="0"/>
        </c:dLbls>
        <c:smooth val="0"/>
        <c:axId val="147103200"/>
        <c:axId val="147399584"/>
      </c:lineChart>
      <c:catAx>
        <c:axId val="14710320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step</a:t>
                </a:r>
              </a:p>
            </c:rich>
          </c:tx>
          <c:layout>
            <c:manualLayout>
              <c:xMode val="edge"/>
              <c:yMode val="edge"/>
              <c:x val="0.9223538563479905"/>
              <c:y val="0.9113571724982541"/>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KR"/>
            </a:p>
          </c:txPr>
        </c:title>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KR"/>
          </a:p>
        </c:txPr>
        <c:crossAx val="147399584"/>
        <c:crosses val="autoZero"/>
        <c:auto val="1"/>
        <c:lblAlgn val="ctr"/>
        <c:lblOffset val="100"/>
        <c:tickLblSkip val="5"/>
        <c:tickMarkSkip val="1"/>
        <c:noMultiLvlLbl val="0"/>
      </c:catAx>
      <c:valAx>
        <c:axId val="147399584"/>
        <c:scaling>
          <c:orientation val="minMax"/>
          <c:min val="50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total spill cost</a:t>
                </a:r>
              </a:p>
            </c:rich>
          </c:tx>
          <c:layout>
            <c:manualLayout>
              <c:xMode val="edge"/>
              <c:yMode val="edge"/>
              <c:x val="1.3410782656443732E-2"/>
              <c:y val="0.37404639522612965"/>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KR"/>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KR"/>
          </a:p>
        </c:txPr>
        <c:crossAx val="147103200"/>
        <c:crosses val="autoZero"/>
        <c:crossBetween val="between"/>
      </c:valAx>
      <c:spPr>
        <a:noFill/>
        <a:ln>
          <a:noFill/>
        </a:ln>
        <a:effectLst/>
      </c:spPr>
    </c:plotArea>
    <c:legend>
      <c:legendPos val="b"/>
      <c:layout>
        <c:manualLayout>
          <c:xMode val="edge"/>
          <c:yMode val="edge"/>
          <c:x val="0.77656562527774131"/>
          <c:y val="3.0374655315677398E-2"/>
          <c:w val="0.19787257820536625"/>
          <c:h val="0.1377340629942484"/>
        </c:manualLayout>
      </c:layout>
      <c:overlay val="1"/>
      <c:spPr>
        <a:solidFill>
          <a:schemeClr val="bg1"/>
        </a:solid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KR"/>
        </a:p>
      </c:txPr>
    </c:legend>
    <c:plotVisOnly val="1"/>
    <c:dispBlanksAs val="gap"/>
    <c:showDLblsOverMax val="0"/>
  </c:chart>
  <c:spPr>
    <a:noFill/>
    <a:ln>
      <a:noFill/>
    </a:ln>
    <a:effectLst/>
  </c:spPr>
  <c:txPr>
    <a:bodyPr/>
    <a:lstStyle/>
    <a:p>
      <a:pPr>
        <a:defRPr/>
      </a:pPr>
      <a:endParaRPr lang="en-KR"/>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Sheet2!$H$1</c:f>
              <c:strCache>
                <c:ptCount val="1"/>
                <c:pt idx="0">
                  <c:v>greedy</c:v>
                </c:pt>
              </c:strCache>
            </c:strRef>
          </c:tx>
          <c:spPr>
            <a:ln w="25400" cap="rnd">
              <a:solidFill>
                <a:schemeClr val="tx1"/>
              </a:solidFill>
              <a:round/>
            </a:ln>
            <a:effectLst/>
          </c:spPr>
          <c:marker>
            <c:symbol val="none"/>
          </c:marker>
          <c:cat>
            <c:numRef>
              <c:f>Sheet2!$G$2:$G$92</c:f>
              <c:numCache>
                <c:formatCode>0</c:formatCode>
                <c:ptCount val="91"/>
                <c:pt idx="0">
                  <c:v>90</c:v>
                </c:pt>
                <c:pt idx="1">
                  <c:v>91</c:v>
                </c:pt>
                <c:pt idx="2">
                  <c:v>92</c:v>
                </c:pt>
                <c:pt idx="3">
                  <c:v>93</c:v>
                </c:pt>
                <c:pt idx="4">
                  <c:v>94</c:v>
                </c:pt>
                <c:pt idx="5">
                  <c:v>95</c:v>
                </c:pt>
                <c:pt idx="6">
                  <c:v>96</c:v>
                </c:pt>
                <c:pt idx="7">
                  <c:v>97</c:v>
                </c:pt>
                <c:pt idx="8">
                  <c:v>98</c:v>
                </c:pt>
                <c:pt idx="9">
                  <c:v>99</c:v>
                </c:pt>
                <c:pt idx="10">
                  <c:v>100</c:v>
                </c:pt>
                <c:pt idx="11">
                  <c:v>101</c:v>
                </c:pt>
                <c:pt idx="12">
                  <c:v>102</c:v>
                </c:pt>
                <c:pt idx="13">
                  <c:v>103</c:v>
                </c:pt>
                <c:pt idx="14">
                  <c:v>104</c:v>
                </c:pt>
                <c:pt idx="15">
                  <c:v>105</c:v>
                </c:pt>
                <c:pt idx="16">
                  <c:v>106</c:v>
                </c:pt>
                <c:pt idx="17">
                  <c:v>107</c:v>
                </c:pt>
                <c:pt idx="18">
                  <c:v>108</c:v>
                </c:pt>
                <c:pt idx="19">
                  <c:v>109</c:v>
                </c:pt>
                <c:pt idx="20">
                  <c:v>110</c:v>
                </c:pt>
                <c:pt idx="21">
                  <c:v>111</c:v>
                </c:pt>
                <c:pt idx="22">
                  <c:v>112</c:v>
                </c:pt>
                <c:pt idx="23">
                  <c:v>113</c:v>
                </c:pt>
                <c:pt idx="24">
                  <c:v>114</c:v>
                </c:pt>
                <c:pt idx="25">
                  <c:v>115</c:v>
                </c:pt>
                <c:pt idx="26">
                  <c:v>116</c:v>
                </c:pt>
                <c:pt idx="27">
                  <c:v>117</c:v>
                </c:pt>
                <c:pt idx="28">
                  <c:v>118</c:v>
                </c:pt>
                <c:pt idx="29">
                  <c:v>119</c:v>
                </c:pt>
                <c:pt idx="30">
                  <c:v>120</c:v>
                </c:pt>
                <c:pt idx="31">
                  <c:v>121</c:v>
                </c:pt>
                <c:pt idx="32">
                  <c:v>122</c:v>
                </c:pt>
                <c:pt idx="33">
                  <c:v>123</c:v>
                </c:pt>
                <c:pt idx="34">
                  <c:v>124</c:v>
                </c:pt>
                <c:pt idx="35">
                  <c:v>125</c:v>
                </c:pt>
                <c:pt idx="36">
                  <c:v>126</c:v>
                </c:pt>
                <c:pt idx="37">
                  <c:v>127</c:v>
                </c:pt>
                <c:pt idx="38">
                  <c:v>128</c:v>
                </c:pt>
                <c:pt idx="39">
                  <c:v>129</c:v>
                </c:pt>
                <c:pt idx="40">
                  <c:v>130</c:v>
                </c:pt>
                <c:pt idx="41">
                  <c:v>131</c:v>
                </c:pt>
                <c:pt idx="42">
                  <c:v>132</c:v>
                </c:pt>
                <c:pt idx="43">
                  <c:v>133</c:v>
                </c:pt>
                <c:pt idx="44">
                  <c:v>134</c:v>
                </c:pt>
                <c:pt idx="45">
                  <c:v>135</c:v>
                </c:pt>
                <c:pt idx="46">
                  <c:v>136</c:v>
                </c:pt>
                <c:pt idx="47">
                  <c:v>137</c:v>
                </c:pt>
                <c:pt idx="48">
                  <c:v>138</c:v>
                </c:pt>
                <c:pt idx="49">
                  <c:v>139</c:v>
                </c:pt>
                <c:pt idx="50">
                  <c:v>140</c:v>
                </c:pt>
                <c:pt idx="51">
                  <c:v>141</c:v>
                </c:pt>
                <c:pt idx="52">
                  <c:v>142</c:v>
                </c:pt>
                <c:pt idx="53">
                  <c:v>143</c:v>
                </c:pt>
                <c:pt idx="54">
                  <c:v>144</c:v>
                </c:pt>
                <c:pt idx="55">
                  <c:v>145</c:v>
                </c:pt>
                <c:pt idx="56">
                  <c:v>146</c:v>
                </c:pt>
                <c:pt idx="57">
                  <c:v>147</c:v>
                </c:pt>
                <c:pt idx="58">
                  <c:v>148</c:v>
                </c:pt>
                <c:pt idx="59">
                  <c:v>149</c:v>
                </c:pt>
                <c:pt idx="60">
                  <c:v>150</c:v>
                </c:pt>
                <c:pt idx="61">
                  <c:v>151</c:v>
                </c:pt>
                <c:pt idx="62">
                  <c:v>152</c:v>
                </c:pt>
                <c:pt idx="63">
                  <c:v>153</c:v>
                </c:pt>
                <c:pt idx="64">
                  <c:v>154</c:v>
                </c:pt>
                <c:pt idx="65">
                  <c:v>155</c:v>
                </c:pt>
                <c:pt idx="66">
                  <c:v>156</c:v>
                </c:pt>
                <c:pt idx="67">
                  <c:v>157</c:v>
                </c:pt>
                <c:pt idx="68">
                  <c:v>158</c:v>
                </c:pt>
                <c:pt idx="69">
                  <c:v>159</c:v>
                </c:pt>
                <c:pt idx="70">
                  <c:v>160</c:v>
                </c:pt>
                <c:pt idx="71">
                  <c:v>161</c:v>
                </c:pt>
                <c:pt idx="72">
                  <c:v>162</c:v>
                </c:pt>
                <c:pt idx="73">
                  <c:v>163</c:v>
                </c:pt>
                <c:pt idx="74">
                  <c:v>164</c:v>
                </c:pt>
                <c:pt idx="75">
                  <c:v>165</c:v>
                </c:pt>
                <c:pt idx="76">
                  <c:v>166</c:v>
                </c:pt>
                <c:pt idx="77">
                  <c:v>167</c:v>
                </c:pt>
                <c:pt idx="78">
                  <c:v>168</c:v>
                </c:pt>
                <c:pt idx="79">
                  <c:v>169</c:v>
                </c:pt>
                <c:pt idx="80">
                  <c:v>170</c:v>
                </c:pt>
                <c:pt idx="81">
                  <c:v>171</c:v>
                </c:pt>
                <c:pt idx="82">
                  <c:v>172</c:v>
                </c:pt>
                <c:pt idx="83">
                  <c:v>173</c:v>
                </c:pt>
                <c:pt idx="84">
                  <c:v>174</c:v>
                </c:pt>
                <c:pt idx="85">
                  <c:v>175</c:v>
                </c:pt>
                <c:pt idx="86">
                  <c:v>176</c:v>
                </c:pt>
                <c:pt idx="87">
                  <c:v>177</c:v>
                </c:pt>
                <c:pt idx="88">
                  <c:v>178</c:v>
                </c:pt>
                <c:pt idx="89">
                  <c:v>179</c:v>
                </c:pt>
                <c:pt idx="90">
                  <c:v>180</c:v>
                </c:pt>
              </c:numCache>
            </c:numRef>
          </c:cat>
          <c:val>
            <c:numRef>
              <c:f>Sheet2!$H$2:$H$92</c:f>
              <c:numCache>
                <c:formatCode>0</c:formatCode>
                <c:ptCount val="91"/>
                <c:pt idx="0">
                  <c:v>33148.720000000001</c:v>
                </c:pt>
                <c:pt idx="1">
                  <c:v>33148.720000000001</c:v>
                </c:pt>
                <c:pt idx="2">
                  <c:v>30077.09</c:v>
                </c:pt>
                <c:pt idx="3">
                  <c:v>30077.09</c:v>
                </c:pt>
                <c:pt idx="4">
                  <c:v>26493.53</c:v>
                </c:pt>
                <c:pt idx="5">
                  <c:v>24445.78</c:v>
                </c:pt>
                <c:pt idx="6">
                  <c:v>13183.16</c:v>
                </c:pt>
                <c:pt idx="7">
                  <c:v>10111.530000000001</c:v>
                </c:pt>
                <c:pt idx="8">
                  <c:v>10111.530000000001</c:v>
                </c:pt>
                <c:pt idx="9">
                  <c:v>10111.530000000001</c:v>
                </c:pt>
                <c:pt idx="10">
                  <c:v>13447.34</c:v>
                </c:pt>
                <c:pt idx="11">
                  <c:v>10871.22</c:v>
                </c:pt>
                <c:pt idx="12">
                  <c:v>9847.3439999999991</c:v>
                </c:pt>
                <c:pt idx="13">
                  <c:v>13183.16</c:v>
                </c:pt>
                <c:pt idx="14">
                  <c:v>13183.16</c:v>
                </c:pt>
                <c:pt idx="15">
                  <c:v>10607.03</c:v>
                </c:pt>
                <c:pt idx="16">
                  <c:v>10607.03</c:v>
                </c:pt>
                <c:pt idx="17">
                  <c:v>14958.75</c:v>
                </c:pt>
                <c:pt idx="18">
                  <c:v>11886.62</c:v>
                </c:pt>
                <c:pt idx="19">
                  <c:v>12910.5</c:v>
                </c:pt>
                <c:pt idx="20">
                  <c:v>12910.5</c:v>
                </c:pt>
                <c:pt idx="21">
                  <c:v>12910.5</c:v>
                </c:pt>
                <c:pt idx="22">
                  <c:v>12910.5</c:v>
                </c:pt>
                <c:pt idx="23">
                  <c:v>13950.81</c:v>
                </c:pt>
                <c:pt idx="24">
                  <c:v>12910.5</c:v>
                </c:pt>
                <c:pt idx="25">
                  <c:v>12910.5</c:v>
                </c:pt>
                <c:pt idx="26">
                  <c:v>17262.22</c:v>
                </c:pt>
                <c:pt idx="27">
                  <c:v>16766.22</c:v>
                </c:pt>
                <c:pt idx="28">
                  <c:v>17790.09</c:v>
                </c:pt>
                <c:pt idx="29">
                  <c:v>17261.72</c:v>
                </c:pt>
                <c:pt idx="30">
                  <c:v>15725.91</c:v>
                </c:pt>
                <c:pt idx="31">
                  <c:v>15213.97</c:v>
                </c:pt>
                <c:pt idx="32">
                  <c:v>15213.97</c:v>
                </c:pt>
                <c:pt idx="33">
                  <c:v>15213.97</c:v>
                </c:pt>
                <c:pt idx="34">
                  <c:v>15213.97</c:v>
                </c:pt>
                <c:pt idx="35">
                  <c:v>19565.689999999999</c:v>
                </c:pt>
                <c:pt idx="36">
                  <c:v>16493.560000000001</c:v>
                </c:pt>
                <c:pt idx="37">
                  <c:v>15981.62</c:v>
                </c:pt>
                <c:pt idx="38">
                  <c:v>15981.62</c:v>
                </c:pt>
                <c:pt idx="39">
                  <c:v>17037.38</c:v>
                </c:pt>
                <c:pt idx="40">
                  <c:v>17037.38</c:v>
                </c:pt>
                <c:pt idx="41">
                  <c:v>16957.689999999999</c:v>
                </c:pt>
                <c:pt idx="42">
                  <c:v>15421.88</c:v>
                </c:pt>
                <c:pt idx="43">
                  <c:v>15390</c:v>
                </c:pt>
                <c:pt idx="44">
                  <c:v>15390</c:v>
                </c:pt>
                <c:pt idx="45">
                  <c:v>15390</c:v>
                </c:pt>
                <c:pt idx="46">
                  <c:v>15390</c:v>
                </c:pt>
                <c:pt idx="47">
                  <c:v>16413.88</c:v>
                </c:pt>
                <c:pt idx="48">
                  <c:v>17438.25</c:v>
                </c:pt>
                <c:pt idx="49">
                  <c:v>16430.310000000001</c:v>
                </c:pt>
                <c:pt idx="50">
                  <c:v>18990</c:v>
                </c:pt>
                <c:pt idx="51">
                  <c:v>18990</c:v>
                </c:pt>
                <c:pt idx="52">
                  <c:v>17966.12</c:v>
                </c:pt>
                <c:pt idx="53">
                  <c:v>16430.310000000001</c:v>
                </c:pt>
                <c:pt idx="54">
                  <c:v>16430.310000000001</c:v>
                </c:pt>
                <c:pt idx="55">
                  <c:v>18478.060000000001</c:v>
                </c:pt>
                <c:pt idx="56">
                  <c:v>16430.310000000001</c:v>
                </c:pt>
                <c:pt idx="57">
                  <c:v>16430.310000000001</c:v>
                </c:pt>
                <c:pt idx="58">
                  <c:v>16430.310000000001</c:v>
                </c:pt>
                <c:pt idx="59">
                  <c:v>18478.060000000001</c:v>
                </c:pt>
                <c:pt idx="60">
                  <c:v>16430.310000000001</c:v>
                </c:pt>
                <c:pt idx="61">
                  <c:v>16430.310000000001</c:v>
                </c:pt>
                <c:pt idx="62">
                  <c:v>15406.44</c:v>
                </c:pt>
                <c:pt idx="63">
                  <c:v>17454.189999999999</c:v>
                </c:pt>
                <c:pt idx="64">
                  <c:v>15406.44</c:v>
                </c:pt>
                <c:pt idx="65">
                  <c:v>15406.44</c:v>
                </c:pt>
                <c:pt idx="66">
                  <c:v>14382.56</c:v>
                </c:pt>
                <c:pt idx="67">
                  <c:v>16430.310000000001</c:v>
                </c:pt>
                <c:pt idx="68">
                  <c:v>14382.56</c:v>
                </c:pt>
                <c:pt idx="69">
                  <c:v>15406.44</c:v>
                </c:pt>
                <c:pt idx="70">
                  <c:v>15406.44</c:v>
                </c:pt>
                <c:pt idx="71">
                  <c:v>16430.310000000001</c:v>
                </c:pt>
                <c:pt idx="72">
                  <c:v>19502.439999999999</c:v>
                </c:pt>
                <c:pt idx="73">
                  <c:v>16430.310000000001</c:v>
                </c:pt>
                <c:pt idx="74">
                  <c:v>16430.310000000001</c:v>
                </c:pt>
                <c:pt idx="75">
                  <c:v>16430.310000000001</c:v>
                </c:pt>
                <c:pt idx="76">
                  <c:v>16430.310000000001</c:v>
                </c:pt>
                <c:pt idx="77">
                  <c:v>15406.44</c:v>
                </c:pt>
                <c:pt idx="78">
                  <c:v>15406.44</c:v>
                </c:pt>
                <c:pt idx="79">
                  <c:v>15406.44</c:v>
                </c:pt>
                <c:pt idx="80">
                  <c:v>15406.44</c:v>
                </c:pt>
                <c:pt idx="81">
                  <c:v>15406.44</c:v>
                </c:pt>
                <c:pt idx="82">
                  <c:v>15406.44</c:v>
                </c:pt>
                <c:pt idx="83">
                  <c:v>15406.44</c:v>
                </c:pt>
                <c:pt idx="84">
                  <c:v>13870.62</c:v>
                </c:pt>
                <c:pt idx="85">
                  <c:v>13870.62</c:v>
                </c:pt>
                <c:pt idx="86">
                  <c:v>13870.62</c:v>
                </c:pt>
                <c:pt idx="87">
                  <c:v>15918.38</c:v>
                </c:pt>
                <c:pt idx="88">
                  <c:v>13870.62</c:v>
                </c:pt>
                <c:pt idx="89">
                  <c:v>13870.62</c:v>
                </c:pt>
                <c:pt idx="90">
                  <c:v>13870.62</c:v>
                </c:pt>
              </c:numCache>
            </c:numRef>
          </c:val>
          <c:smooth val="0"/>
          <c:extLst>
            <c:ext xmlns:c16="http://schemas.microsoft.com/office/drawing/2014/chart" uri="{C3380CC4-5D6E-409C-BE32-E72D297353CC}">
              <c16:uniqueId val="{00000000-CEA1-4542-B98B-7520F6ABC42D}"/>
            </c:ext>
          </c:extLst>
        </c:ser>
        <c:ser>
          <c:idx val="1"/>
          <c:order val="1"/>
          <c:tx>
            <c:strRef>
              <c:f>Sheet2!$I$1</c:f>
              <c:strCache>
                <c:ptCount val="1"/>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Sheet2!$G$2:$G$92</c:f>
              <c:numCache>
                <c:formatCode>0</c:formatCode>
                <c:ptCount val="91"/>
                <c:pt idx="0">
                  <c:v>90</c:v>
                </c:pt>
                <c:pt idx="1">
                  <c:v>91</c:v>
                </c:pt>
                <c:pt idx="2">
                  <c:v>92</c:v>
                </c:pt>
                <c:pt idx="3">
                  <c:v>93</c:v>
                </c:pt>
                <c:pt idx="4">
                  <c:v>94</c:v>
                </c:pt>
                <c:pt idx="5">
                  <c:v>95</c:v>
                </c:pt>
                <c:pt idx="6">
                  <c:v>96</c:v>
                </c:pt>
                <c:pt idx="7">
                  <c:v>97</c:v>
                </c:pt>
                <c:pt idx="8">
                  <c:v>98</c:v>
                </c:pt>
                <c:pt idx="9">
                  <c:v>99</c:v>
                </c:pt>
                <c:pt idx="10">
                  <c:v>100</c:v>
                </c:pt>
                <c:pt idx="11">
                  <c:v>101</c:v>
                </c:pt>
                <c:pt idx="12">
                  <c:v>102</c:v>
                </c:pt>
                <c:pt idx="13">
                  <c:v>103</c:v>
                </c:pt>
                <c:pt idx="14">
                  <c:v>104</c:v>
                </c:pt>
                <c:pt idx="15">
                  <c:v>105</c:v>
                </c:pt>
                <c:pt idx="16">
                  <c:v>106</c:v>
                </c:pt>
                <c:pt idx="17">
                  <c:v>107</c:v>
                </c:pt>
                <c:pt idx="18">
                  <c:v>108</c:v>
                </c:pt>
                <c:pt idx="19">
                  <c:v>109</c:v>
                </c:pt>
                <c:pt idx="20">
                  <c:v>110</c:v>
                </c:pt>
                <c:pt idx="21">
                  <c:v>111</c:v>
                </c:pt>
                <c:pt idx="22">
                  <c:v>112</c:v>
                </c:pt>
                <c:pt idx="23">
                  <c:v>113</c:v>
                </c:pt>
                <c:pt idx="24">
                  <c:v>114</c:v>
                </c:pt>
                <c:pt idx="25">
                  <c:v>115</c:v>
                </c:pt>
                <c:pt idx="26">
                  <c:v>116</c:v>
                </c:pt>
                <c:pt idx="27">
                  <c:v>117</c:v>
                </c:pt>
                <c:pt idx="28">
                  <c:v>118</c:v>
                </c:pt>
                <c:pt idx="29">
                  <c:v>119</c:v>
                </c:pt>
                <c:pt idx="30">
                  <c:v>120</c:v>
                </c:pt>
                <c:pt idx="31">
                  <c:v>121</c:v>
                </c:pt>
                <c:pt idx="32">
                  <c:v>122</c:v>
                </c:pt>
                <c:pt idx="33">
                  <c:v>123</c:v>
                </c:pt>
                <c:pt idx="34">
                  <c:v>124</c:v>
                </c:pt>
                <c:pt idx="35">
                  <c:v>125</c:v>
                </c:pt>
                <c:pt idx="36">
                  <c:v>126</c:v>
                </c:pt>
                <c:pt idx="37">
                  <c:v>127</c:v>
                </c:pt>
                <c:pt idx="38">
                  <c:v>128</c:v>
                </c:pt>
                <c:pt idx="39">
                  <c:v>129</c:v>
                </c:pt>
                <c:pt idx="40">
                  <c:v>130</c:v>
                </c:pt>
                <c:pt idx="41">
                  <c:v>131</c:v>
                </c:pt>
                <c:pt idx="42">
                  <c:v>132</c:v>
                </c:pt>
                <c:pt idx="43">
                  <c:v>133</c:v>
                </c:pt>
                <c:pt idx="44">
                  <c:v>134</c:v>
                </c:pt>
                <c:pt idx="45">
                  <c:v>135</c:v>
                </c:pt>
                <c:pt idx="46">
                  <c:v>136</c:v>
                </c:pt>
                <c:pt idx="47">
                  <c:v>137</c:v>
                </c:pt>
                <c:pt idx="48">
                  <c:v>138</c:v>
                </c:pt>
                <c:pt idx="49">
                  <c:v>139</c:v>
                </c:pt>
                <c:pt idx="50">
                  <c:v>140</c:v>
                </c:pt>
                <c:pt idx="51">
                  <c:v>141</c:v>
                </c:pt>
                <c:pt idx="52">
                  <c:v>142</c:v>
                </c:pt>
                <c:pt idx="53">
                  <c:v>143</c:v>
                </c:pt>
                <c:pt idx="54">
                  <c:v>144</c:v>
                </c:pt>
                <c:pt idx="55">
                  <c:v>145</c:v>
                </c:pt>
                <c:pt idx="56">
                  <c:v>146</c:v>
                </c:pt>
                <c:pt idx="57">
                  <c:v>147</c:v>
                </c:pt>
                <c:pt idx="58">
                  <c:v>148</c:v>
                </c:pt>
                <c:pt idx="59">
                  <c:v>149</c:v>
                </c:pt>
                <c:pt idx="60">
                  <c:v>150</c:v>
                </c:pt>
                <c:pt idx="61">
                  <c:v>151</c:v>
                </c:pt>
                <c:pt idx="62">
                  <c:v>152</c:v>
                </c:pt>
                <c:pt idx="63">
                  <c:v>153</c:v>
                </c:pt>
                <c:pt idx="64">
                  <c:v>154</c:v>
                </c:pt>
                <c:pt idx="65">
                  <c:v>155</c:v>
                </c:pt>
                <c:pt idx="66">
                  <c:v>156</c:v>
                </c:pt>
                <c:pt idx="67">
                  <c:v>157</c:v>
                </c:pt>
                <c:pt idx="68">
                  <c:v>158</c:v>
                </c:pt>
                <c:pt idx="69">
                  <c:v>159</c:v>
                </c:pt>
                <c:pt idx="70">
                  <c:v>160</c:v>
                </c:pt>
                <c:pt idx="71">
                  <c:v>161</c:v>
                </c:pt>
                <c:pt idx="72">
                  <c:v>162</c:v>
                </c:pt>
                <c:pt idx="73">
                  <c:v>163</c:v>
                </c:pt>
                <c:pt idx="74">
                  <c:v>164</c:v>
                </c:pt>
                <c:pt idx="75">
                  <c:v>165</c:v>
                </c:pt>
                <c:pt idx="76">
                  <c:v>166</c:v>
                </c:pt>
                <c:pt idx="77">
                  <c:v>167</c:v>
                </c:pt>
                <c:pt idx="78">
                  <c:v>168</c:v>
                </c:pt>
                <c:pt idx="79">
                  <c:v>169</c:v>
                </c:pt>
                <c:pt idx="80">
                  <c:v>170</c:v>
                </c:pt>
                <c:pt idx="81">
                  <c:v>171</c:v>
                </c:pt>
                <c:pt idx="82">
                  <c:v>172</c:v>
                </c:pt>
                <c:pt idx="83">
                  <c:v>173</c:v>
                </c:pt>
                <c:pt idx="84">
                  <c:v>174</c:v>
                </c:pt>
                <c:pt idx="85">
                  <c:v>175</c:v>
                </c:pt>
                <c:pt idx="86">
                  <c:v>176</c:v>
                </c:pt>
                <c:pt idx="87">
                  <c:v>177</c:v>
                </c:pt>
                <c:pt idx="88">
                  <c:v>178</c:v>
                </c:pt>
                <c:pt idx="89">
                  <c:v>179</c:v>
                </c:pt>
                <c:pt idx="90">
                  <c:v>180</c:v>
                </c:pt>
              </c:numCache>
            </c:numRef>
          </c:cat>
          <c:val>
            <c:numRef>
              <c:f>Sheet2!$I$2:$I$92</c:f>
            </c:numRef>
          </c:val>
          <c:smooth val="0"/>
          <c:extLst>
            <c:ext xmlns:c16="http://schemas.microsoft.com/office/drawing/2014/chart" uri="{C3380CC4-5D6E-409C-BE32-E72D297353CC}">
              <c16:uniqueId val="{00000001-CEA1-4542-B98B-7520F6ABC42D}"/>
            </c:ext>
          </c:extLst>
        </c:ser>
        <c:ser>
          <c:idx val="2"/>
          <c:order val="2"/>
          <c:tx>
            <c:strRef>
              <c:f>Sheet2!$J$1</c:f>
              <c:strCache>
                <c:ptCount val="1"/>
                <c:pt idx="0">
                  <c:v>local-intf</c:v>
                </c:pt>
              </c:strCache>
            </c:strRef>
          </c:tx>
          <c:spPr>
            <a:ln w="25400" cap="rnd">
              <a:solidFill>
                <a:srgbClr val="C00000"/>
              </a:solidFill>
              <a:round/>
            </a:ln>
            <a:effectLst/>
          </c:spPr>
          <c:marker>
            <c:symbol val="none"/>
          </c:marker>
          <c:cat>
            <c:numRef>
              <c:f>Sheet2!$G$2:$G$92</c:f>
              <c:numCache>
                <c:formatCode>0</c:formatCode>
                <c:ptCount val="91"/>
                <c:pt idx="0">
                  <c:v>90</c:v>
                </c:pt>
                <c:pt idx="1">
                  <c:v>91</c:v>
                </c:pt>
                <c:pt idx="2">
                  <c:v>92</c:v>
                </c:pt>
                <c:pt idx="3">
                  <c:v>93</c:v>
                </c:pt>
                <c:pt idx="4">
                  <c:v>94</c:v>
                </c:pt>
                <c:pt idx="5">
                  <c:v>95</c:v>
                </c:pt>
                <c:pt idx="6">
                  <c:v>96</c:v>
                </c:pt>
                <c:pt idx="7">
                  <c:v>97</c:v>
                </c:pt>
                <c:pt idx="8">
                  <c:v>98</c:v>
                </c:pt>
                <c:pt idx="9">
                  <c:v>99</c:v>
                </c:pt>
                <c:pt idx="10">
                  <c:v>100</c:v>
                </c:pt>
                <c:pt idx="11">
                  <c:v>101</c:v>
                </c:pt>
                <c:pt idx="12">
                  <c:v>102</c:v>
                </c:pt>
                <c:pt idx="13">
                  <c:v>103</c:v>
                </c:pt>
                <c:pt idx="14">
                  <c:v>104</c:v>
                </c:pt>
                <c:pt idx="15">
                  <c:v>105</c:v>
                </c:pt>
                <c:pt idx="16">
                  <c:v>106</c:v>
                </c:pt>
                <c:pt idx="17">
                  <c:v>107</c:v>
                </c:pt>
                <c:pt idx="18">
                  <c:v>108</c:v>
                </c:pt>
                <c:pt idx="19">
                  <c:v>109</c:v>
                </c:pt>
                <c:pt idx="20">
                  <c:v>110</c:v>
                </c:pt>
                <c:pt idx="21">
                  <c:v>111</c:v>
                </c:pt>
                <c:pt idx="22">
                  <c:v>112</c:v>
                </c:pt>
                <c:pt idx="23">
                  <c:v>113</c:v>
                </c:pt>
                <c:pt idx="24">
                  <c:v>114</c:v>
                </c:pt>
                <c:pt idx="25">
                  <c:v>115</c:v>
                </c:pt>
                <c:pt idx="26">
                  <c:v>116</c:v>
                </c:pt>
                <c:pt idx="27">
                  <c:v>117</c:v>
                </c:pt>
                <c:pt idx="28">
                  <c:v>118</c:v>
                </c:pt>
                <c:pt idx="29">
                  <c:v>119</c:v>
                </c:pt>
                <c:pt idx="30">
                  <c:v>120</c:v>
                </c:pt>
                <c:pt idx="31">
                  <c:v>121</c:v>
                </c:pt>
                <c:pt idx="32">
                  <c:v>122</c:v>
                </c:pt>
                <c:pt idx="33">
                  <c:v>123</c:v>
                </c:pt>
                <c:pt idx="34">
                  <c:v>124</c:v>
                </c:pt>
                <c:pt idx="35">
                  <c:v>125</c:v>
                </c:pt>
                <c:pt idx="36">
                  <c:v>126</c:v>
                </c:pt>
                <c:pt idx="37">
                  <c:v>127</c:v>
                </c:pt>
                <c:pt idx="38">
                  <c:v>128</c:v>
                </c:pt>
                <c:pt idx="39">
                  <c:v>129</c:v>
                </c:pt>
                <c:pt idx="40">
                  <c:v>130</c:v>
                </c:pt>
                <c:pt idx="41">
                  <c:v>131</c:v>
                </c:pt>
                <c:pt idx="42">
                  <c:v>132</c:v>
                </c:pt>
                <c:pt idx="43">
                  <c:v>133</c:v>
                </c:pt>
                <c:pt idx="44">
                  <c:v>134</c:v>
                </c:pt>
                <c:pt idx="45">
                  <c:v>135</c:v>
                </c:pt>
                <c:pt idx="46">
                  <c:v>136</c:v>
                </c:pt>
                <c:pt idx="47">
                  <c:v>137</c:v>
                </c:pt>
                <c:pt idx="48">
                  <c:v>138</c:v>
                </c:pt>
                <c:pt idx="49">
                  <c:v>139</c:v>
                </c:pt>
                <c:pt idx="50">
                  <c:v>140</c:v>
                </c:pt>
                <c:pt idx="51">
                  <c:v>141</c:v>
                </c:pt>
                <c:pt idx="52">
                  <c:v>142</c:v>
                </c:pt>
                <c:pt idx="53">
                  <c:v>143</c:v>
                </c:pt>
                <c:pt idx="54">
                  <c:v>144</c:v>
                </c:pt>
                <c:pt idx="55">
                  <c:v>145</c:v>
                </c:pt>
                <c:pt idx="56">
                  <c:v>146</c:v>
                </c:pt>
                <c:pt idx="57">
                  <c:v>147</c:v>
                </c:pt>
                <c:pt idx="58">
                  <c:v>148</c:v>
                </c:pt>
                <c:pt idx="59">
                  <c:v>149</c:v>
                </c:pt>
                <c:pt idx="60">
                  <c:v>150</c:v>
                </c:pt>
                <c:pt idx="61">
                  <c:v>151</c:v>
                </c:pt>
                <c:pt idx="62">
                  <c:v>152</c:v>
                </c:pt>
                <c:pt idx="63">
                  <c:v>153</c:v>
                </c:pt>
                <c:pt idx="64">
                  <c:v>154</c:v>
                </c:pt>
                <c:pt idx="65">
                  <c:v>155</c:v>
                </c:pt>
                <c:pt idx="66">
                  <c:v>156</c:v>
                </c:pt>
                <c:pt idx="67">
                  <c:v>157</c:v>
                </c:pt>
                <c:pt idx="68">
                  <c:v>158</c:v>
                </c:pt>
                <c:pt idx="69">
                  <c:v>159</c:v>
                </c:pt>
                <c:pt idx="70">
                  <c:v>160</c:v>
                </c:pt>
                <c:pt idx="71">
                  <c:v>161</c:v>
                </c:pt>
                <c:pt idx="72">
                  <c:v>162</c:v>
                </c:pt>
                <c:pt idx="73">
                  <c:v>163</c:v>
                </c:pt>
                <c:pt idx="74">
                  <c:v>164</c:v>
                </c:pt>
                <c:pt idx="75">
                  <c:v>165</c:v>
                </c:pt>
                <c:pt idx="76">
                  <c:v>166</c:v>
                </c:pt>
                <c:pt idx="77">
                  <c:v>167</c:v>
                </c:pt>
                <c:pt idx="78">
                  <c:v>168</c:v>
                </c:pt>
                <c:pt idx="79">
                  <c:v>169</c:v>
                </c:pt>
                <c:pt idx="80">
                  <c:v>170</c:v>
                </c:pt>
                <c:pt idx="81">
                  <c:v>171</c:v>
                </c:pt>
                <c:pt idx="82">
                  <c:v>172</c:v>
                </c:pt>
                <c:pt idx="83">
                  <c:v>173</c:v>
                </c:pt>
                <c:pt idx="84">
                  <c:v>174</c:v>
                </c:pt>
                <c:pt idx="85">
                  <c:v>175</c:v>
                </c:pt>
                <c:pt idx="86">
                  <c:v>176</c:v>
                </c:pt>
                <c:pt idx="87">
                  <c:v>177</c:v>
                </c:pt>
                <c:pt idx="88">
                  <c:v>178</c:v>
                </c:pt>
                <c:pt idx="89">
                  <c:v>179</c:v>
                </c:pt>
                <c:pt idx="90">
                  <c:v>180</c:v>
                </c:pt>
              </c:numCache>
            </c:numRef>
          </c:cat>
          <c:val>
            <c:numRef>
              <c:f>Sheet2!$J$2:$J$92</c:f>
              <c:numCache>
                <c:formatCode>0</c:formatCode>
                <c:ptCount val="91"/>
                <c:pt idx="0">
                  <c:v>33148.720000000001</c:v>
                </c:pt>
                <c:pt idx="1">
                  <c:v>33148.720000000001</c:v>
                </c:pt>
                <c:pt idx="2">
                  <c:v>30077.09</c:v>
                </c:pt>
                <c:pt idx="3">
                  <c:v>30077.09</c:v>
                </c:pt>
                <c:pt idx="4">
                  <c:v>26493.53</c:v>
                </c:pt>
                <c:pt idx="5">
                  <c:v>24445.78</c:v>
                </c:pt>
                <c:pt idx="6">
                  <c:v>13183.16</c:v>
                </c:pt>
                <c:pt idx="7">
                  <c:v>10111.530000000001</c:v>
                </c:pt>
                <c:pt idx="8">
                  <c:v>10111.530000000001</c:v>
                </c:pt>
                <c:pt idx="9">
                  <c:v>10111.530000000001</c:v>
                </c:pt>
                <c:pt idx="10">
                  <c:v>13447.34</c:v>
                </c:pt>
                <c:pt idx="11">
                  <c:v>10871.22</c:v>
                </c:pt>
                <c:pt idx="12">
                  <c:v>9847.3439999999991</c:v>
                </c:pt>
                <c:pt idx="13">
                  <c:v>10207.16</c:v>
                </c:pt>
                <c:pt idx="14">
                  <c:v>10207.16</c:v>
                </c:pt>
                <c:pt idx="15">
                  <c:v>10126.969999999999</c:v>
                </c:pt>
                <c:pt idx="16">
                  <c:v>14478.69</c:v>
                </c:pt>
                <c:pt idx="17">
                  <c:v>11406.56</c:v>
                </c:pt>
                <c:pt idx="18">
                  <c:v>12430.44</c:v>
                </c:pt>
                <c:pt idx="19">
                  <c:v>12430.44</c:v>
                </c:pt>
                <c:pt idx="20">
                  <c:v>12430.44</c:v>
                </c:pt>
                <c:pt idx="21">
                  <c:v>12430.44</c:v>
                </c:pt>
                <c:pt idx="22">
                  <c:v>13470.75</c:v>
                </c:pt>
                <c:pt idx="23">
                  <c:v>12430.44</c:v>
                </c:pt>
                <c:pt idx="24">
                  <c:v>12430.44</c:v>
                </c:pt>
                <c:pt idx="25">
                  <c:v>16782.16</c:v>
                </c:pt>
                <c:pt idx="26">
                  <c:v>16286.16</c:v>
                </c:pt>
                <c:pt idx="27">
                  <c:v>17310.03</c:v>
                </c:pt>
                <c:pt idx="28">
                  <c:v>16781.66</c:v>
                </c:pt>
                <c:pt idx="29">
                  <c:v>15245.84</c:v>
                </c:pt>
                <c:pt idx="30">
                  <c:v>14733.91</c:v>
                </c:pt>
                <c:pt idx="31">
                  <c:v>14733.91</c:v>
                </c:pt>
                <c:pt idx="32">
                  <c:v>14733.91</c:v>
                </c:pt>
                <c:pt idx="33">
                  <c:v>14733.91</c:v>
                </c:pt>
                <c:pt idx="34">
                  <c:v>19085.62</c:v>
                </c:pt>
                <c:pt idx="35">
                  <c:v>16013.5</c:v>
                </c:pt>
                <c:pt idx="36">
                  <c:v>15501.56</c:v>
                </c:pt>
                <c:pt idx="37">
                  <c:v>15501.56</c:v>
                </c:pt>
                <c:pt idx="38">
                  <c:v>16557.310000000001</c:v>
                </c:pt>
                <c:pt idx="39">
                  <c:v>16557.310000000001</c:v>
                </c:pt>
                <c:pt idx="40">
                  <c:v>16477.62</c:v>
                </c:pt>
                <c:pt idx="41">
                  <c:v>14941.81</c:v>
                </c:pt>
                <c:pt idx="42">
                  <c:v>15022</c:v>
                </c:pt>
                <c:pt idx="43">
                  <c:v>14941.81</c:v>
                </c:pt>
                <c:pt idx="44">
                  <c:v>14941.81</c:v>
                </c:pt>
                <c:pt idx="45">
                  <c:v>14909.94</c:v>
                </c:pt>
                <c:pt idx="46">
                  <c:v>14909.94</c:v>
                </c:pt>
                <c:pt idx="47">
                  <c:v>14909.94</c:v>
                </c:pt>
                <c:pt idx="48">
                  <c:v>14909.94</c:v>
                </c:pt>
                <c:pt idx="49">
                  <c:v>15933.81</c:v>
                </c:pt>
                <c:pt idx="50">
                  <c:v>16958.189999999999</c:v>
                </c:pt>
                <c:pt idx="51">
                  <c:v>15950.25</c:v>
                </c:pt>
                <c:pt idx="52">
                  <c:v>18509.939999999999</c:v>
                </c:pt>
                <c:pt idx="53">
                  <c:v>18509.939999999999</c:v>
                </c:pt>
                <c:pt idx="54">
                  <c:v>17486.060000000001</c:v>
                </c:pt>
                <c:pt idx="55">
                  <c:v>15950.25</c:v>
                </c:pt>
                <c:pt idx="56">
                  <c:v>15950.25</c:v>
                </c:pt>
                <c:pt idx="57">
                  <c:v>17998</c:v>
                </c:pt>
                <c:pt idx="58">
                  <c:v>15950.25</c:v>
                </c:pt>
                <c:pt idx="59">
                  <c:v>15950.25</c:v>
                </c:pt>
                <c:pt idx="60">
                  <c:v>15950.25</c:v>
                </c:pt>
                <c:pt idx="61">
                  <c:v>17998</c:v>
                </c:pt>
                <c:pt idx="62">
                  <c:v>15950.25</c:v>
                </c:pt>
                <c:pt idx="63">
                  <c:v>15950.25</c:v>
                </c:pt>
                <c:pt idx="64">
                  <c:v>14926.38</c:v>
                </c:pt>
                <c:pt idx="65">
                  <c:v>16974.12</c:v>
                </c:pt>
                <c:pt idx="66">
                  <c:v>14926.38</c:v>
                </c:pt>
                <c:pt idx="67">
                  <c:v>14926.38</c:v>
                </c:pt>
                <c:pt idx="68">
                  <c:v>13902.5</c:v>
                </c:pt>
                <c:pt idx="69">
                  <c:v>15950.25</c:v>
                </c:pt>
                <c:pt idx="70">
                  <c:v>13902.5</c:v>
                </c:pt>
                <c:pt idx="71">
                  <c:v>14926.38</c:v>
                </c:pt>
                <c:pt idx="72">
                  <c:v>14926.38</c:v>
                </c:pt>
                <c:pt idx="73">
                  <c:v>15950.25</c:v>
                </c:pt>
                <c:pt idx="74">
                  <c:v>19022.38</c:v>
                </c:pt>
                <c:pt idx="75">
                  <c:v>15950.25</c:v>
                </c:pt>
                <c:pt idx="76">
                  <c:v>15950.25</c:v>
                </c:pt>
                <c:pt idx="77">
                  <c:v>15950.25</c:v>
                </c:pt>
                <c:pt idx="78">
                  <c:v>15950.25</c:v>
                </c:pt>
                <c:pt idx="79">
                  <c:v>14926.38</c:v>
                </c:pt>
                <c:pt idx="80">
                  <c:v>14926.38</c:v>
                </c:pt>
                <c:pt idx="81">
                  <c:v>14926.38</c:v>
                </c:pt>
                <c:pt idx="82">
                  <c:v>14926.38</c:v>
                </c:pt>
                <c:pt idx="83">
                  <c:v>14926.38</c:v>
                </c:pt>
                <c:pt idx="84">
                  <c:v>14926.38</c:v>
                </c:pt>
                <c:pt idx="85">
                  <c:v>14926.38</c:v>
                </c:pt>
                <c:pt idx="86">
                  <c:v>13390.56</c:v>
                </c:pt>
                <c:pt idx="87">
                  <c:v>13390.56</c:v>
                </c:pt>
                <c:pt idx="88">
                  <c:v>13390.56</c:v>
                </c:pt>
                <c:pt idx="89">
                  <c:v>15438.31</c:v>
                </c:pt>
                <c:pt idx="90">
                  <c:v>13390.56</c:v>
                </c:pt>
              </c:numCache>
            </c:numRef>
          </c:val>
          <c:smooth val="0"/>
          <c:extLst>
            <c:ext xmlns:c16="http://schemas.microsoft.com/office/drawing/2014/chart" uri="{C3380CC4-5D6E-409C-BE32-E72D297353CC}">
              <c16:uniqueId val="{00000002-CEA1-4542-B98B-7520F6ABC42D}"/>
            </c:ext>
          </c:extLst>
        </c:ser>
        <c:dLbls>
          <c:showLegendKey val="0"/>
          <c:showVal val="0"/>
          <c:showCatName val="0"/>
          <c:showSerName val="0"/>
          <c:showPercent val="0"/>
          <c:showBubbleSize val="0"/>
        </c:dLbls>
        <c:smooth val="0"/>
        <c:axId val="147103200"/>
        <c:axId val="147399584"/>
      </c:lineChart>
      <c:catAx>
        <c:axId val="14710320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step</a:t>
                </a:r>
              </a:p>
            </c:rich>
          </c:tx>
          <c:layout>
            <c:manualLayout>
              <c:xMode val="edge"/>
              <c:yMode val="edge"/>
              <c:x val="0.9223538563479905"/>
              <c:y val="0.9113571724982541"/>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KR"/>
            </a:p>
          </c:txPr>
        </c:title>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KR"/>
          </a:p>
        </c:txPr>
        <c:crossAx val="147399584"/>
        <c:crosses val="autoZero"/>
        <c:auto val="1"/>
        <c:lblAlgn val="ctr"/>
        <c:lblOffset val="100"/>
        <c:tickLblSkip val="5"/>
        <c:tickMarkSkip val="1"/>
        <c:noMultiLvlLbl val="0"/>
      </c:catAx>
      <c:valAx>
        <c:axId val="147399584"/>
        <c:scaling>
          <c:orientation val="minMax"/>
          <c:min val="50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total spill cost</a:t>
                </a:r>
              </a:p>
            </c:rich>
          </c:tx>
          <c:layout>
            <c:manualLayout>
              <c:xMode val="edge"/>
              <c:yMode val="edge"/>
              <c:x val="1.3410782656443732E-2"/>
              <c:y val="0.37404639522612965"/>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KR"/>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KR"/>
          </a:p>
        </c:txPr>
        <c:crossAx val="147103200"/>
        <c:crosses val="autoZero"/>
        <c:crossBetween val="between"/>
      </c:valAx>
      <c:spPr>
        <a:noFill/>
        <a:ln>
          <a:noFill/>
        </a:ln>
        <a:effectLst/>
      </c:spPr>
    </c:plotArea>
    <c:legend>
      <c:legendPos val="b"/>
      <c:layout>
        <c:manualLayout>
          <c:xMode val="edge"/>
          <c:yMode val="edge"/>
          <c:x val="0.77656562527774131"/>
          <c:y val="3.0374655315677398E-2"/>
          <c:w val="0.19787257820536625"/>
          <c:h val="0.1377340629942484"/>
        </c:manualLayout>
      </c:layout>
      <c:overlay val="1"/>
      <c:spPr>
        <a:solidFill>
          <a:schemeClr val="bg1"/>
        </a:solid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KR"/>
        </a:p>
      </c:txPr>
    </c:legend>
    <c:plotVisOnly val="1"/>
    <c:dispBlanksAs val="gap"/>
    <c:showDLblsOverMax val="0"/>
  </c:chart>
  <c:spPr>
    <a:noFill/>
    <a:ln>
      <a:noFill/>
    </a:ln>
    <a:effectLst/>
  </c:spPr>
  <c:txPr>
    <a:bodyPr/>
    <a:lstStyle/>
    <a:p>
      <a:pPr>
        <a:defRPr/>
      </a:pPr>
      <a:endParaRPr lang="en-KR"/>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Sheet2!$H$1</c:f>
              <c:strCache>
                <c:ptCount val="1"/>
                <c:pt idx="0">
                  <c:v>greedy</c:v>
                </c:pt>
              </c:strCache>
            </c:strRef>
          </c:tx>
          <c:spPr>
            <a:ln w="25400" cap="rnd">
              <a:solidFill>
                <a:schemeClr val="tx1"/>
              </a:solidFill>
              <a:round/>
            </a:ln>
            <a:effectLst/>
          </c:spPr>
          <c:marker>
            <c:symbol val="none"/>
          </c:marker>
          <c:cat>
            <c:numRef>
              <c:f>Sheet2!$G$2:$G$92</c:f>
              <c:numCache>
                <c:formatCode>0</c:formatCode>
                <c:ptCount val="91"/>
                <c:pt idx="0">
                  <c:v>90</c:v>
                </c:pt>
                <c:pt idx="1">
                  <c:v>91</c:v>
                </c:pt>
                <c:pt idx="2">
                  <c:v>92</c:v>
                </c:pt>
                <c:pt idx="3">
                  <c:v>93</c:v>
                </c:pt>
                <c:pt idx="4">
                  <c:v>94</c:v>
                </c:pt>
                <c:pt idx="5">
                  <c:v>95</c:v>
                </c:pt>
                <c:pt idx="6">
                  <c:v>96</c:v>
                </c:pt>
                <c:pt idx="7">
                  <c:v>97</c:v>
                </c:pt>
                <c:pt idx="8">
                  <c:v>98</c:v>
                </c:pt>
                <c:pt idx="9">
                  <c:v>99</c:v>
                </c:pt>
                <c:pt idx="10">
                  <c:v>100</c:v>
                </c:pt>
                <c:pt idx="11">
                  <c:v>101</c:v>
                </c:pt>
                <c:pt idx="12">
                  <c:v>102</c:v>
                </c:pt>
                <c:pt idx="13">
                  <c:v>103</c:v>
                </c:pt>
                <c:pt idx="14">
                  <c:v>104</c:v>
                </c:pt>
                <c:pt idx="15">
                  <c:v>105</c:v>
                </c:pt>
                <c:pt idx="16">
                  <c:v>106</c:v>
                </c:pt>
                <c:pt idx="17">
                  <c:v>107</c:v>
                </c:pt>
                <c:pt idx="18">
                  <c:v>108</c:v>
                </c:pt>
                <c:pt idx="19">
                  <c:v>109</c:v>
                </c:pt>
                <c:pt idx="20">
                  <c:v>110</c:v>
                </c:pt>
                <c:pt idx="21">
                  <c:v>111</c:v>
                </c:pt>
                <c:pt idx="22">
                  <c:v>112</c:v>
                </c:pt>
                <c:pt idx="23">
                  <c:v>113</c:v>
                </c:pt>
                <c:pt idx="24">
                  <c:v>114</c:v>
                </c:pt>
                <c:pt idx="25">
                  <c:v>115</c:v>
                </c:pt>
                <c:pt idx="26">
                  <c:v>116</c:v>
                </c:pt>
                <c:pt idx="27">
                  <c:v>117</c:v>
                </c:pt>
                <c:pt idx="28">
                  <c:v>118</c:v>
                </c:pt>
                <c:pt idx="29">
                  <c:v>119</c:v>
                </c:pt>
                <c:pt idx="30">
                  <c:v>120</c:v>
                </c:pt>
                <c:pt idx="31">
                  <c:v>121</c:v>
                </c:pt>
                <c:pt idx="32">
                  <c:v>122</c:v>
                </c:pt>
                <c:pt idx="33">
                  <c:v>123</c:v>
                </c:pt>
                <c:pt idx="34">
                  <c:v>124</c:v>
                </c:pt>
                <c:pt idx="35">
                  <c:v>125</c:v>
                </c:pt>
                <c:pt idx="36">
                  <c:v>126</c:v>
                </c:pt>
                <c:pt idx="37">
                  <c:v>127</c:v>
                </c:pt>
                <c:pt idx="38">
                  <c:v>128</c:v>
                </c:pt>
                <c:pt idx="39">
                  <c:v>129</c:v>
                </c:pt>
                <c:pt idx="40">
                  <c:v>130</c:v>
                </c:pt>
                <c:pt idx="41">
                  <c:v>131</c:v>
                </c:pt>
                <c:pt idx="42">
                  <c:v>132</c:v>
                </c:pt>
                <c:pt idx="43">
                  <c:v>133</c:v>
                </c:pt>
                <c:pt idx="44">
                  <c:v>134</c:v>
                </c:pt>
                <c:pt idx="45">
                  <c:v>135</c:v>
                </c:pt>
                <c:pt idx="46">
                  <c:v>136</c:v>
                </c:pt>
                <c:pt idx="47">
                  <c:v>137</c:v>
                </c:pt>
                <c:pt idx="48">
                  <c:v>138</c:v>
                </c:pt>
                <c:pt idx="49">
                  <c:v>139</c:v>
                </c:pt>
                <c:pt idx="50">
                  <c:v>140</c:v>
                </c:pt>
                <c:pt idx="51">
                  <c:v>141</c:v>
                </c:pt>
                <c:pt idx="52">
                  <c:v>142</c:v>
                </c:pt>
                <c:pt idx="53">
                  <c:v>143</c:v>
                </c:pt>
                <c:pt idx="54">
                  <c:v>144</c:v>
                </c:pt>
                <c:pt idx="55">
                  <c:v>145</c:v>
                </c:pt>
                <c:pt idx="56">
                  <c:v>146</c:v>
                </c:pt>
                <c:pt idx="57">
                  <c:v>147</c:v>
                </c:pt>
                <c:pt idx="58">
                  <c:v>148</c:v>
                </c:pt>
                <c:pt idx="59">
                  <c:v>149</c:v>
                </c:pt>
                <c:pt idx="60">
                  <c:v>150</c:v>
                </c:pt>
                <c:pt idx="61">
                  <c:v>151</c:v>
                </c:pt>
                <c:pt idx="62">
                  <c:v>152</c:v>
                </c:pt>
                <c:pt idx="63">
                  <c:v>153</c:v>
                </c:pt>
                <c:pt idx="64">
                  <c:v>154</c:v>
                </c:pt>
                <c:pt idx="65">
                  <c:v>155</c:v>
                </c:pt>
                <c:pt idx="66">
                  <c:v>156</c:v>
                </c:pt>
                <c:pt idx="67">
                  <c:v>157</c:v>
                </c:pt>
                <c:pt idx="68">
                  <c:v>158</c:v>
                </c:pt>
                <c:pt idx="69">
                  <c:v>159</c:v>
                </c:pt>
                <c:pt idx="70">
                  <c:v>160</c:v>
                </c:pt>
                <c:pt idx="71">
                  <c:v>161</c:v>
                </c:pt>
                <c:pt idx="72">
                  <c:v>162</c:v>
                </c:pt>
                <c:pt idx="73">
                  <c:v>163</c:v>
                </c:pt>
                <c:pt idx="74">
                  <c:v>164</c:v>
                </c:pt>
                <c:pt idx="75">
                  <c:v>165</c:v>
                </c:pt>
                <c:pt idx="76">
                  <c:v>166</c:v>
                </c:pt>
                <c:pt idx="77">
                  <c:v>167</c:v>
                </c:pt>
                <c:pt idx="78">
                  <c:v>168</c:v>
                </c:pt>
                <c:pt idx="79">
                  <c:v>169</c:v>
                </c:pt>
                <c:pt idx="80">
                  <c:v>170</c:v>
                </c:pt>
                <c:pt idx="81">
                  <c:v>171</c:v>
                </c:pt>
                <c:pt idx="82">
                  <c:v>172</c:v>
                </c:pt>
                <c:pt idx="83">
                  <c:v>173</c:v>
                </c:pt>
                <c:pt idx="84">
                  <c:v>174</c:v>
                </c:pt>
                <c:pt idx="85">
                  <c:v>175</c:v>
                </c:pt>
                <c:pt idx="86">
                  <c:v>176</c:v>
                </c:pt>
                <c:pt idx="87">
                  <c:v>177</c:v>
                </c:pt>
                <c:pt idx="88">
                  <c:v>178</c:v>
                </c:pt>
                <c:pt idx="89">
                  <c:v>179</c:v>
                </c:pt>
                <c:pt idx="90">
                  <c:v>180</c:v>
                </c:pt>
              </c:numCache>
            </c:numRef>
          </c:cat>
          <c:val>
            <c:numRef>
              <c:f>Sheet2!$H$2:$H$92</c:f>
              <c:numCache>
                <c:formatCode>0</c:formatCode>
                <c:ptCount val="91"/>
                <c:pt idx="0">
                  <c:v>33148.720000000001</c:v>
                </c:pt>
                <c:pt idx="1">
                  <c:v>33148.720000000001</c:v>
                </c:pt>
                <c:pt idx="2">
                  <c:v>30077.09</c:v>
                </c:pt>
                <c:pt idx="3">
                  <c:v>30077.09</c:v>
                </c:pt>
                <c:pt idx="4">
                  <c:v>26493.53</c:v>
                </c:pt>
                <c:pt idx="5">
                  <c:v>24445.78</c:v>
                </c:pt>
                <c:pt idx="6">
                  <c:v>13183.16</c:v>
                </c:pt>
                <c:pt idx="7">
                  <c:v>10111.530000000001</c:v>
                </c:pt>
                <c:pt idx="8">
                  <c:v>10111.530000000001</c:v>
                </c:pt>
                <c:pt idx="9">
                  <c:v>10111.530000000001</c:v>
                </c:pt>
                <c:pt idx="10">
                  <c:v>13447.34</c:v>
                </c:pt>
                <c:pt idx="11">
                  <c:v>10871.22</c:v>
                </c:pt>
                <c:pt idx="12">
                  <c:v>9847.3439999999991</c:v>
                </c:pt>
                <c:pt idx="13">
                  <c:v>13183.16</c:v>
                </c:pt>
                <c:pt idx="14">
                  <c:v>13183.16</c:v>
                </c:pt>
                <c:pt idx="15">
                  <c:v>10607.03</c:v>
                </c:pt>
                <c:pt idx="16">
                  <c:v>10607.03</c:v>
                </c:pt>
                <c:pt idx="17">
                  <c:v>14958.75</c:v>
                </c:pt>
                <c:pt idx="18">
                  <c:v>11886.62</c:v>
                </c:pt>
                <c:pt idx="19">
                  <c:v>12910.5</c:v>
                </c:pt>
                <c:pt idx="20">
                  <c:v>12910.5</c:v>
                </c:pt>
                <c:pt idx="21">
                  <c:v>12910.5</c:v>
                </c:pt>
                <c:pt idx="22">
                  <c:v>12910.5</c:v>
                </c:pt>
                <c:pt idx="23">
                  <c:v>13950.81</c:v>
                </c:pt>
                <c:pt idx="24">
                  <c:v>12910.5</c:v>
                </c:pt>
                <c:pt idx="25">
                  <c:v>12910.5</c:v>
                </c:pt>
                <c:pt idx="26">
                  <c:v>17262.22</c:v>
                </c:pt>
                <c:pt idx="27">
                  <c:v>16766.22</c:v>
                </c:pt>
                <c:pt idx="28">
                  <c:v>17790.09</c:v>
                </c:pt>
                <c:pt idx="29">
                  <c:v>17261.72</c:v>
                </c:pt>
                <c:pt idx="30">
                  <c:v>15725.91</c:v>
                </c:pt>
                <c:pt idx="31">
                  <c:v>15213.97</c:v>
                </c:pt>
                <c:pt idx="32">
                  <c:v>15213.97</c:v>
                </c:pt>
                <c:pt idx="33">
                  <c:v>15213.97</c:v>
                </c:pt>
                <c:pt idx="34">
                  <c:v>15213.97</c:v>
                </c:pt>
                <c:pt idx="35">
                  <c:v>19565.689999999999</c:v>
                </c:pt>
                <c:pt idx="36">
                  <c:v>16493.560000000001</c:v>
                </c:pt>
                <c:pt idx="37">
                  <c:v>15981.62</c:v>
                </c:pt>
                <c:pt idx="38">
                  <c:v>15981.62</c:v>
                </c:pt>
                <c:pt idx="39">
                  <c:v>17037.38</c:v>
                </c:pt>
                <c:pt idx="40">
                  <c:v>17037.38</c:v>
                </c:pt>
                <c:pt idx="41">
                  <c:v>16957.689999999999</c:v>
                </c:pt>
                <c:pt idx="42">
                  <c:v>15421.88</c:v>
                </c:pt>
                <c:pt idx="43">
                  <c:v>15390</c:v>
                </c:pt>
                <c:pt idx="44">
                  <c:v>15390</c:v>
                </c:pt>
                <c:pt idx="45">
                  <c:v>15390</c:v>
                </c:pt>
                <c:pt idx="46">
                  <c:v>15390</c:v>
                </c:pt>
                <c:pt idx="47">
                  <c:v>16413.88</c:v>
                </c:pt>
                <c:pt idx="48">
                  <c:v>17438.25</c:v>
                </c:pt>
                <c:pt idx="49">
                  <c:v>16430.310000000001</c:v>
                </c:pt>
                <c:pt idx="50">
                  <c:v>18990</c:v>
                </c:pt>
                <c:pt idx="51">
                  <c:v>18990</c:v>
                </c:pt>
                <c:pt idx="52">
                  <c:v>17966.12</c:v>
                </c:pt>
                <c:pt idx="53">
                  <c:v>16430.310000000001</c:v>
                </c:pt>
                <c:pt idx="54">
                  <c:v>16430.310000000001</c:v>
                </c:pt>
                <c:pt idx="55">
                  <c:v>18478.060000000001</c:v>
                </c:pt>
                <c:pt idx="56">
                  <c:v>16430.310000000001</c:v>
                </c:pt>
                <c:pt idx="57">
                  <c:v>16430.310000000001</c:v>
                </c:pt>
                <c:pt idx="58">
                  <c:v>16430.310000000001</c:v>
                </c:pt>
                <c:pt idx="59">
                  <c:v>18478.060000000001</c:v>
                </c:pt>
                <c:pt idx="60">
                  <c:v>16430.310000000001</c:v>
                </c:pt>
                <c:pt idx="61">
                  <c:v>16430.310000000001</c:v>
                </c:pt>
                <c:pt idx="62">
                  <c:v>15406.44</c:v>
                </c:pt>
                <c:pt idx="63">
                  <c:v>17454.189999999999</c:v>
                </c:pt>
                <c:pt idx="64">
                  <c:v>15406.44</c:v>
                </c:pt>
                <c:pt idx="65">
                  <c:v>15406.44</c:v>
                </c:pt>
                <c:pt idx="66">
                  <c:v>14382.56</c:v>
                </c:pt>
                <c:pt idx="67">
                  <c:v>16430.310000000001</c:v>
                </c:pt>
                <c:pt idx="68">
                  <c:v>14382.56</c:v>
                </c:pt>
                <c:pt idx="69">
                  <c:v>15406.44</c:v>
                </c:pt>
                <c:pt idx="70">
                  <c:v>15406.44</c:v>
                </c:pt>
                <c:pt idx="71">
                  <c:v>16430.310000000001</c:v>
                </c:pt>
                <c:pt idx="72">
                  <c:v>19502.439999999999</c:v>
                </c:pt>
                <c:pt idx="73">
                  <c:v>16430.310000000001</c:v>
                </c:pt>
                <c:pt idx="74">
                  <c:v>16430.310000000001</c:v>
                </c:pt>
                <c:pt idx="75">
                  <c:v>16430.310000000001</c:v>
                </c:pt>
                <c:pt idx="76">
                  <c:v>16430.310000000001</c:v>
                </c:pt>
                <c:pt idx="77">
                  <c:v>15406.44</c:v>
                </c:pt>
                <c:pt idx="78">
                  <c:v>15406.44</c:v>
                </c:pt>
                <c:pt idx="79">
                  <c:v>15406.44</c:v>
                </c:pt>
                <c:pt idx="80">
                  <c:v>15406.44</c:v>
                </c:pt>
                <c:pt idx="81">
                  <c:v>15406.44</c:v>
                </c:pt>
                <c:pt idx="82">
                  <c:v>15406.44</c:v>
                </c:pt>
                <c:pt idx="83">
                  <c:v>15406.44</c:v>
                </c:pt>
                <c:pt idx="84">
                  <c:v>13870.62</c:v>
                </c:pt>
                <c:pt idx="85">
                  <c:v>13870.62</c:v>
                </c:pt>
                <c:pt idx="86">
                  <c:v>13870.62</c:v>
                </c:pt>
                <c:pt idx="87">
                  <c:v>15918.38</c:v>
                </c:pt>
                <c:pt idx="88">
                  <c:v>13870.62</c:v>
                </c:pt>
                <c:pt idx="89">
                  <c:v>13870.62</c:v>
                </c:pt>
                <c:pt idx="90">
                  <c:v>13870.62</c:v>
                </c:pt>
              </c:numCache>
            </c:numRef>
          </c:val>
          <c:smooth val="0"/>
          <c:extLst>
            <c:ext xmlns:c16="http://schemas.microsoft.com/office/drawing/2014/chart" uri="{C3380CC4-5D6E-409C-BE32-E72D297353CC}">
              <c16:uniqueId val="{00000000-603E-BA40-9BF0-9FFFD44A811D}"/>
            </c:ext>
          </c:extLst>
        </c:ser>
        <c:ser>
          <c:idx val="1"/>
          <c:order val="1"/>
          <c:tx>
            <c:strRef>
              <c:f>Sheet2!$I$1</c:f>
              <c:strCache>
                <c:ptCount val="1"/>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Sheet2!$G$2:$G$92</c:f>
              <c:numCache>
                <c:formatCode>0</c:formatCode>
                <c:ptCount val="91"/>
                <c:pt idx="0">
                  <c:v>90</c:v>
                </c:pt>
                <c:pt idx="1">
                  <c:v>91</c:v>
                </c:pt>
                <c:pt idx="2">
                  <c:v>92</c:v>
                </c:pt>
                <c:pt idx="3">
                  <c:v>93</c:v>
                </c:pt>
                <c:pt idx="4">
                  <c:v>94</c:v>
                </c:pt>
                <c:pt idx="5">
                  <c:v>95</c:v>
                </c:pt>
                <c:pt idx="6">
                  <c:v>96</c:v>
                </c:pt>
                <c:pt idx="7">
                  <c:v>97</c:v>
                </c:pt>
                <c:pt idx="8">
                  <c:v>98</c:v>
                </c:pt>
                <c:pt idx="9">
                  <c:v>99</c:v>
                </c:pt>
                <c:pt idx="10">
                  <c:v>100</c:v>
                </c:pt>
                <c:pt idx="11">
                  <c:v>101</c:v>
                </c:pt>
                <c:pt idx="12">
                  <c:v>102</c:v>
                </c:pt>
                <c:pt idx="13">
                  <c:v>103</c:v>
                </c:pt>
                <c:pt idx="14">
                  <c:v>104</c:v>
                </c:pt>
                <c:pt idx="15">
                  <c:v>105</c:v>
                </c:pt>
                <c:pt idx="16">
                  <c:v>106</c:v>
                </c:pt>
                <c:pt idx="17">
                  <c:v>107</c:v>
                </c:pt>
                <c:pt idx="18">
                  <c:v>108</c:v>
                </c:pt>
                <c:pt idx="19">
                  <c:v>109</c:v>
                </c:pt>
                <c:pt idx="20">
                  <c:v>110</c:v>
                </c:pt>
                <c:pt idx="21">
                  <c:v>111</c:v>
                </c:pt>
                <c:pt idx="22">
                  <c:v>112</c:v>
                </c:pt>
                <c:pt idx="23">
                  <c:v>113</c:v>
                </c:pt>
                <c:pt idx="24">
                  <c:v>114</c:v>
                </c:pt>
                <c:pt idx="25">
                  <c:v>115</c:v>
                </c:pt>
                <c:pt idx="26">
                  <c:v>116</c:v>
                </c:pt>
                <c:pt idx="27">
                  <c:v>117</c:v>
                </c:pt>
                <c:pt idx="28">
                  <c:v>118</c:v>
                </c:pt>
                <c:pt idx="29">
                  <c:v>119</c:v>
                </c:pt>
                <c:pt idx="30">
                  <c:v>120</c:v>
                </c:pt>
                <c:pt idx="31">
                  <c:v>121</c:v>
                </c:pt>
                <c:pt idx="32">
                  <c:v>122</c:v>
                </c:pt>
                <c:pt idx="33">
                  <c:v>123</c:v>
                </c:pt>
                <c:pt idx="34">
                  <c:v>124</c:v>
                </c:pt>
                <c:pt idx="35">
                  <c:v>125</c:v>
                </c:pt>
                <c:pt idx="36">
                  <c:v>126</c:v>
                </c:pt>
                <c:pt idx="37">
                  <c:v>127</c:v>
                </c:pt>
                <c:pt idx="38">
                  <c:v>128</c:v>
                </c:pt>
                <c:pt idx="39">
                  <c:v>129</c:v>
                </c:pt>
                <c:pt idx="40">
                  <c:v>130</c:v>
                </c:pt>
                <c:pt idx="41">
                  <c:v>131</c:v>
                </c:pt>
                <c:pt idx="42">
                  <c:v>132</c:v>
                </c:pt>
                <c:pt idx="43">
                  <c:v>133</c:v>
                </c:pt>
                <c:pt idx="44">
                  <c:v>134</c:v>
                </c:pt>
                <c:pt idx="45">
                  <c:v>135</c:v>
                </c:pt>
                <c:pt idx="46">
                  <c:v>136</c:v>
                </c:pt>
                <c:pt idx="47">
                  <c:v>137</c:v>
                </c:pt>
                <c:pt idx="48">
                  <c:v>138</c:v>
                </c:pt>
                <c:pt idx="49">
                  <c:v>139</c:v>
                </c:pt>
                <c:pt idx="50">
                  <c:v>140</c:v>
                </c:pt>
                <c:pt idx="51">
                  <c:v>141</c:v>
                </c:pt>
                <c:pt idx="52">
                  <c:v>142</c:v>
                </c:pt>
                <c:pt idx="53">
                  <c:v>143</c:v>
                </c:pt>
                <c:pt idx="54">
                  <c:v>144</c:v>
                </c:pt>
                <c:pt idx="55">
                  <c:v>145</c:v>
                </c:pt>
                <c:pt idx="56">
                  <c:v>146</c:v>
                </c:pt>
                <c:pt idx="57">
                  <c:v>147</c:v>
                </c:pt>
                <c:pt idx="58">
                  <c:v>148</c:v>
                </c:pt>
                <c:pt idx="59">
                  <c:v>149</c:v>
                </c:pt>
                <c:pt idx="60">
                  <c:v>150</c:v>
                </c:pt>
                <c:pt idx="61">
                  <c:v>151</c:v>
                </c:pt>
                <c:pt idx="62">
                  <c:v>152</c:v>
                </c:pt>
                <c:pt idx="63">
                  <c:v>153</c:v>
                </c:pt>
                <c:pt idx="64">
                  <c:v>154</c:v>
                </c:pt>
                <c:pt idx="65">
                  <c:v>155</c:v>
                </c:pt>
                <c:pt idx="66">
                  <c:v>156</c:v>
                </c:pt>
                <c:pt idx="67">
                  <c:v>157</c:v>
                </c:pt>
                <c:pt idx="68">
                  <c:v>158</c:v>
                </c:pt>
                <c:pt idx="69">
                  <c:v>159</c:v>
                </c:pt>
                <c:pt idx="70">
                  <c:v>160</c:v>
                </c:pt>
                <c:pt idx="71">
                  <c:v>161</c:v>
                </c:pt>
                <c:pt idx="72">
                  <c:v>162</c:v>
                </c:pt>
                <c:pt idx="73">
                  <c:v>163</c:v>
                </c:pt>
                <c:pt idx="74">
                  <c:v>164</c:v>
                </c:pt>
                <c:pt idx="75">
                  <c:v>165</c:v>
                </c:pt>
                <c:pt idx="76">
                  <c:v>166</c:v>
                </c:pt>
                <c:pt idx="77">
                  <c:v>167</c:v>
                </c:pt>
                <c:pt idx="78">
                  <c:v>168</c:v>
                </c:pt>
                <c:pt idx="79">
                  <c:v>169</c:v>
                </c:pt>
                <c:pt idx="80">
                  <c:v>170</c:v>
                </c:pt>
                <c:pt idx="81">
                  <c:v>171</c:v>
                </c:pt>
                <c:pt idx="82">
                  <c:v>172</c:v>
                </c:pt>
                <c:pt idx="83">
                  <c:v>173</c:v>
                </c:pt>
                <c:pt idx="84">
                  <c:v>174</c:v>
                </c:pt>
                <c:pt idx="85">
                  <c:v>175</c:v>
                </c:pt>
                <c:pt idx="86">
                  <c:v>176</c:v>
                </c:pt>
                <c:pt idx="87">
                  <c:v>177</c:v>
                </c:pt>
                <c:pt idx="88">
                  <c:v>178</c:v>
                </c:pt>
                <c:pt idx="89">
                  <c:v>179</c:v>
                </c:pt>
                <c:pt idx="90">
                  <c:v>180</c:v>
                </c:pt>
              </c:numCache>
            </c:numRef>
          </c:cat>
          <c:val>
            <c:numRef>
              <c:f>Sheet2!$I$2:$I$92</c:f>
            </c:numRef>
          </c:val>
          <c:smooth val="0"/>
          <c:extLst>
            <c:ext xmlns:c16="http://schemas.microsoft.com/office/drawing/2014/chart" uri="{C3380CC4-5D6E-409C-BE32-E72D297353CC}">
              <c16:uniqueId val="{00000001-603E-BA40-9BF0-9FFFD44A811D}"/>
            </c:ext>
          </c:extLst>
        </c:ser>
        <c:dLbls>
          <c:showLegendKey val="0"/>
          <c:showVal val="0"/>
          <c:showCatName val="0"/>
          <c:showSerName val="0"/>
          <c:showPercent val="0"/>
          <c:showBubbleSize val="0"/>
        </c:dLbls>
        <c:smooth val="0"/>
        <c:axId val="147103200"/>
        <c:axId val="147399584"/>
      </c:lineChart>
      <c:catAx>
        <c:axId val="14710320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step</a:t>
                </a:r>
              </a:p>
            </c:rich>
          </c:tx>
          <c:layout>
            <c:manualLayout>
              <c:xMode val="edge"/>
              <c:yMode val="edge"/>
              <c:x val="0.9223538563479905"/>
              <c:y val="0.9113571724982541"/>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KR"/>
            </a:p>
          </c:txPr>
        </c:title>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KR"/>
          </a:p>
        </c:txPr>
        <c:crossAx val="147399584"/>
        <c:crosses val="autoZero"/>
        <c:auto val="1"/>
        <c:lblAlgn val="ctr"/>
        <c:lblOffset val="100"/>
        <c:tickLblSkip val="5"/>
        <c:tickMarkSkip val="1"/>
        <c:noMultiLvlLbl val="0"/>
      </c:catAx>
      <c:valAx>
        <c:axId val="147399584"/>
        <c:scaling>
          <c:orientation val="minMax"/>
          <c:min val="50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total spill cost</a:t>
                </a:r>
              </a:p>
            </c:rich>
          </c:tx>
          <c:layout>
            <c:manualLayout>
              <c:xMode val="edge"/>
              <c:yMode val="edge"/>
              <c:x val="1.3410782656443732E-2"/>
              <c:y val="0.37404639522612965"/>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KR"/>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KR"/>
          </a:p>
        </c:txPr>
        <c:crossAx val="147103200"/>
        <c:crosses val="autoZero"/>
        <c:crossBetween val="between"/>
      </c:valAx>
      <c:spPr>
        <a:noFill/>
        <a:ln>
          <a:noFill/>
        </a:ln>
        <a:effectLst/>
      </c:spPr>
    </c:plotArea>
    <c:legend>
      <c:legendPos val="b"/>
      <c:layout>
        <c:manualLayout>
          <c:xMode val="edge"/>
          <c:yMode val="edge"/>
          <c:x val="0.77656562527774131"/>
          <c:y val="3.0374655315677398E-2"/>
          <c:w val="0.19787257820536625"/>
          <c:h val="0.1377340629942484"/>
        </c:manualLayout>
      </c:layout>
      <c:overlay val="1"/>
      <c:spPr>
        <a:solidFill>
          <a:schemeClr val="bg1"/>
        </a:solid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KR"/>
        </a:p>
      </c:txPr>
    </c:legend>
    <c:plotVisOnly val="1"/>
    <c:dispBlanksAs val="gap"/>
    <c:showDLblsOverMax val="0"/>
  </c:chart>
  <c:spPr>
    <a:noFill/>
    <a:ln>
      <a:noFill/>
    </a:ln>
    <a:effectLst/>
  </c:spPr>
  <c:txPr>
    <a:bodyPr/>
    <a:lstStyle/>
    <a:p>
      <a:pPr>
        <a:defRPr/>
      </a:pPr>
      <a:endParaRPr lang="en-KR"/>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Sheet2!$H$1</c:f>
              <c:strCache>
                <c:ptCount val="1"/>
                <c:pt idx="0">
                  <c:v>greedy</c:v>
                </c:pt>
              </c:strCache>
            </c:strRef>
          </c:tx>
          <c:spPr>
            <a:ln w="25400" cap="rnd">
              <a:solidFill>
                <a:schemeClr val="tx1"/>
              </a:solidFill>
              <a:round/>
            </a:ln>
            <a:effectLst/>
          </c:spPr>
          <c:marker>
            <c:symbol val="none"/>
          </c:marker>
          <c:cat>
            <c:numRef>
              <c:f>Sheet2!$G$2:$G$92</c:f>
              <c:numCache>
                <c:formatCode>0</c:formatCode>
                <c:ptCount val="91"/>
                <c:pt idx="0">
                  <c:v>90</c:v>
                </c:pt>
                <c:pt idx="1">
                  <c:v>91</c:v>
                </c:pt>
                <c:pt idx="2">
                  <c:v>92</c:v>
                </c:pt>
                <c:pt idx="3">
                  <c:v>93</c:v>
                </c:pt>
                <c:pt idx="4">
                  <c:v>94</c:v>
                </c:pt>
                <c:pt idx="5">
                  <c:v>95</c:v>
                </c:pt>
                <c:pt idx="6">
                  <c:v>96</c:v>
                </c:pt>
                <c:pt idx="7">
                  <c:v>97</c:v>
                </c:pt>
                <c:pt idx="8">
                  <c:v>98</c:v>
                </c:pt>
                <c:pt idx="9">
                  <c:v>99</c:v>
                </c:pt>
                <c:pt idx="10">
                  <c:v>100</c:v>
                </c:pt>
                <c:pt idx="11">
                  <c:v>101</c:v>
                </c:pt>
                <c:pt idx="12">
                  <c:v>102</c:v>
                </c:pt>
                <c:pt idx="13">
                  <c:v>103</c:v>
                </c:pt>
                <c:pt idx="14">
                  <c:v>104</c:v>
                </c:pt>
                <c:pt idx="15">
                  <c:v>105</c:v>
                </c:pt>
                <c:pt idx="16">
                  <c:v>106</c:v>
                </c:pt>
                <c:pt idx="17">
                  <c:v>107</c:v>
                </c:pt>
                <c:pt idx="18">
                  <c:v>108</c:v>
                </c:pt>
                <c:pt idx="19">
                  <c:v>109</c:v>
                </c:pt>
                <c:pt idx="20">
                  <c:v>110</c:v>
                </c:pt>
                <c:pt idx="21">
                  <c:v>111</c:v>
                </c:pt>
                <c:pt idx="22">
                  <c:v>112</c:v>
                </c:pt>
                <c:pt idx="23">
                  <c:v>113</c:v>
                </c:pt>
                <c:pt idx="24">
                  <c:v>114</c:v>
                </c:pt>
                <c:pt idx="25">
                  <c:v>115</c:v>
                </c:pt>
                <c:pt idx="26">
                  <c:v>116</c:v>
                </c:pt>
                <c:pt idx="27">
                  <c:v>117</c:v>
                </c:pt>
                <c:pt idx="28">
                  <c:v>118</c:v>
                </c:pt>
                <c:pt idx="29">
                  <c:v>119</c:v>
                </c:pt>
                <c:pt idx="30">
                  <c:v>120</c:v>
                </c:pt>
                <c:pt idx="31">
                  <c:v>121</c:v>
                </c:pt>
                <c:pt idx="32">
                  <c:v>122</c:v>
                </c:pt>
                <c:pt idx="33">
                  <c:v>123</c:v>
                </c:pt>
                <c:pt idx="34">
                  <c:v>124</c:v>
                </c:pt>
                <c:pt idx="35">
                  <c:v>125</c:v>
                </c:pt>
                <c:pt idx="36">
                  <c:v>126</c:v>
                </c:pt>
                <c:pt idx="37">
                  <c:v>127</c:v>
                </c:pt>
                <c:pt idx="38">
                  <c:v>128</c:v>
                </c:pt>
                <c:pt idx="39">
                  <c:v>129</c:v>
                </c:pt>
                <c:pt idx="40">
                  <c:v>130</c:v>
                </c:pt>
                <c:pt idx="41">
                  <c:v>131</c:v>
                </c:pt>
                <c:pt idx="42">
                  <c:v>132</c:v>
                </c:pt>
                <c:pt idx="43">
                  <c:v>133</c:v>
                </c:pt>
                <c:pt idx="44">
                  <c:v>134</c:v>
                </c:pt>
                <c:pt idx="45">
                  <c:v>135</c:v>
                </c:pt>
                <c:pt idx="46">
                  <c:v>136</c:v>
                </c:pt>
                <c:pt idx="47">
                  <c:v>137</c:v>
                </c:pt>
                <c:pt idx="48">
                  <c:v>138</c:v>
                </c:pt>
                <c:pt idx="49">
                  <c:v>139</c:v>
                </c:pt>
                <c:pt idx="50">
                  <c:v>140</c:v>
                </c:pt>
                <c:pt idx="51">
                  <c:v>141</c:v>
                </c:pt>
                <c:pt idx="52">
                  <c:v>142</c:v>
                </c:pt>
                <c:pt idx="53">
                  <c:v>143</c:v>
                </c:pt>
                <c:pt idx="54">
                  <c:v>144</c:v>
                </c:pt>
                <c:pt idx="55">
                  <c:v>145</c:v>
                </c:pt>
                <c:pt idx="56">
                  <c:v>146</c:v>
                </c:pt>
                <c:pt idx="57">
                  <c:v>147</c:v>
                </c:pt>
                <c:pt idx="58">
                  <c:v>148</c:v>
                </c:pt>
                <c:pt idx="59">
                  <c:v>149</c:v>
                </c:pt>
                <c:pt idx="60">
                  <c:v>150</c:v>
                </c:pt>
                <c:pt idx="61">
                  <c:v>151</c:v>
                </c:pt>
                <c:pt idx="62">
                  <c:v>152</c:v>
                </c:pt>
                <c:pt idx="63">
                  <c:v>153</c:v>
                </c:pt>
                <c:pt idx="64">
                  <c:v>154</c:v>
                </c:pt>
                <c:pt idx="65">
                  <c:v>155</c:v>
                </c:pt>
                <c:pt idx="66">
                  <c:v>156</c:v>
                </c:pt>
                <c:pt idx="67">
                  <c:v>157</c:v>
                </c:pt>
                <c:pt idx="68">
                  <c:v>158</c:v>
                </c:pt>
                <c:pt idx="69">
                  <c:v>159</c:v>
                </c:pt>
                <c:pt idx="70">
                  <c:v>160</c:v>
                </c:pt>
                <c:pt idx="71">
                  <c:v>161</c:v>
                </c:pt>
                <c:pt idx="72">
                  <c:v>162</c:v>
                </c:pt>
                <c:pt idx="73">
                  <c:v>163</c:v>
                </c:pt>
                <c:pt idx="74">
                  <c:v>164</c:v>
                </c:pt>
                <c:pt idx="75">
                  <c:v>165</c:v>
                </c:pt>
                <c:pt idx="76">
                  <c:v>166</c:v>
                </c:pt>
                <c:pt idx="77">
                  <c:v>167</c:v>
                </c:pt>
                <c:pt idx="78">
                  <c:v>168</c:v>
                </c:pt>
                <c:pt idx="79">
                  <c:v>169</c:v>
                </c:pt>
                <c:pt idx="80">
                  <c:v>170</c:v>
                </c:pt>
                <c:pt idx="81">
                  <c:v>171</c:v>
                </c:pt>
                <c:pt idx="82">
                  <c:v>172</c:v>
                </c:pt>
                <c:pt idx="83">
                  <c:v>173</c:v>
                </c:pt>
                <c:pt idx="84">
                  <c:v>174</c:v>
                </c:pt>
                <c:pt idx="85">
                  <c:v>175</c:v>
                </c:pt>
                <c:pt idx="86">
                  <c:v>176</c:v>
                </c:pt>
                <c:pt idx="87">
                  <c:v>177</c:v>
                </c:pt>
                <c:pt idx="88">
                  <c:v>178</c:v>
                </c:pt>
                <c:pt idx="89">
                  <c:v>179</c:v>
                </c:pt>
                <c:pt idx="90">
                  <c:v>180</c:v>
                </c:pt>
              </c:numCache>
            </c:numRef>
          </c:cat>
          <c:val>
            <c:numRef>
              <c:f>Sheet2!$H$2:$H$92</c:f>
              <c:numCache>
                <c:formatCode>0</c:formatCode>
                <c:ptCount val="91"/>
                <c:pt idx="0">
                  <c:v>33148.720000000001</c:v>
                </c:pt>
                <c:pt idx="1">
                  <c:v>33148.720000000001</c:v>
                </c:pt>
                <c:pt idx="2">
                  <c:v>30077.09</c:v>
                </c:pt>
                <c:pt idx="3">
                  <c:v>30077.09</c:v>
                </c:pt>
                <c:pt idx="4">
                  <c:v>26493.53</c:v>
                </c:pt>
                <c:pt idx="5">
                  <c:v>24445.78</c:v>
                </c:pt>
                <c:pt idx="6">
                  <c:v>13183.16</c:v>
                </c:pt>
                <c:pt idx="7">
                  <c:v>10111.530000000001</c:v>
                </c:pt>
                <c:pt idx="8">
                  <c:v>10111.530000000001</c:v>
                </c:pt>
                <c:pt idx="9">
                  <c:v>10111.530000000001</c:v>
                </c:pt>
                <c:pt idx="10">
                  <c:v>13447.34</c:v>
                </c:pt>
                <c:pt idx="11">
                  <c:v>10871.22</c:v>
                </c:pt>
                <c:pt idx="12">
                  <c:v>9847.3439999999991</c:v>
                </c:pt>
                <c:pt idx="13">
                  <c:v>13183.16</c:v>
                </c:pt>
                <c:pt idx="14">
                  <c:v>13183.16</c:v>
                </c:pt>
                <c:pt idx="15">
                  <c:v>10607.03</c:v>
                </c:pt>
                <c:pt idx="16">
                  <c:v>10607.03</c:v>
                </c:pt>
                <c:pt idx="17">
                  <c:v>14958.75</c:v>
                </c:pt>
                <c:pt idx="18">
                  <c:v>11886.62</c:v>
                </c:pt>
                <c:pt idx="19">
                  <c:v>12910.5</c:v>
                </c:pt>
                <c:pt idx="20">
                  <c:v>12910.5</c:v>
                </c:pt>
                <c:pt idx="21">
                  <c:v>12910.5</c:v>
                </c:pt>
                <c:pt idx="22">
                  <c:v>12910.5</c:v>
                </c:pt>
                <c:pt idx="23">
                  <c:v>13950.81</c:v>
                </c:pt>
                <c:pt idx="24">
                  <c:v>12910.5</c:v>
                </c:pt>
                <c:pt idx="25">
                  <c:v>12910.5</c:v>
                </c:pt>
                <c:pt idx="26">
                  <c:v>17262.22</c:v>
                </c:pt>
                <c:pt idx="27">
                  <c:v>16766.22</c:v>
                </c:pt>
                <c:pt idx="28">
                  <c:v>17790.09</c:v>
                </c:pt>
                <c:pt idx="29">
                  <c:v>17261.72</c:v>
                </c:pt>
                <c:pt idx="30">
                  <c:v>15725.91</c:v>
                </c:pt>
                <c:pt idx="31">
                  <c:v>15213.97</c:v>
                </c:pt>
                <c:pt idx="32">
                  <c:v>15213.97</c:v>
                </c:pt>
                <c:pt idx="33">
                  <c:v>15213.97</c:v>
                </c:pt>
                <c:pt idx="34">
                  <c:v>15213.97</c:v>
                </c:pt>
                <c:pt idx="35">
                  <c:v>19565.689999999999</c:v>
                </c:pt>
                <c:pt idx="36">
                  <c:v>16493.560000000001</c:v>
                </c:pt>
                <c:pt idx="37">
                  <c:v>15981.62</c:v>
                </c:pt>
                <c:pt idx="38">
                  <c:v>15981.62</c:v>
                </c:pt>
                <c:pt idx="39">
                  <c:v>17037.38</c:v>
                </c:pt>
                <c:pt idx="40">
                  <c:v>17037.38</c:v>
                </c:pt>
                <c:pt idx="41">
                  <c:v>16957.689999999999</c:v>
                </c:pt>
                <c:pt idx="42">
                  <c:v>15421.88</c:v>
                </c:pt>
                <c:pt idx="43">
                  <c:v>15390</c:v>
                </c:pt>
                <c:pt idx="44">
                  <c:v>15390</c:v>
                </c:pt>
                <c:pt idx="45">
                  <c:v>15390</c:v>
                </c:pt>
                <c:pt idx="46">
                  <c:v>15390</c:v>
                </c:pt>
                <c:pt idx="47">
                  <c:v>16413.88</c:v>
                </c:pt>
                <c:pt idx="48">
                  <c:v>17438.25</c:v>
                </c:pt>
                <c:pt idx="49">
                  <c:v>16430.310000000001</c:v>
                </c:pt>
                <c:pt idx="50">
                  <c:v>18990</c:v>
                </c:pt>
                <c:pt idx="51">
                  <c:v>18990</c:v>
                </c:pt>
                <c:pt idx="52">
                  <c:v>17966.12</c:v>
                </c:pt>
                <c:pt idx="53">
                  <c:v>16430.310000000001</c:v>
                </c:pt>
                <c:pt idx="54">
                  <c:v>16430.310000000001</c:v>
                </c:pt>
                <c:pt idx="55">
                  <c:v>18478.060000000001</c:v>
                </c:pt>
                <c:pt idx="56">
                  <c:v>16430.310000000001</c:v>
                </c:pt>
                <c:pt idx="57">
                  <c:v>16430.310000000001</c:v>
                </c:pt>
                <c:pt idx="58">
                  <c:v>16430.310000000001</c:v>
                </c:pt>
                <c:pt idx="59">
                  <c:v>18478.060000000001</c:v>
                </c:pt>
                <c:pt idx="60">
                  <c:v>16430.310000000001</c:v>
                </c:pt>
                <c:pt idx="61">
                  <c:v>16430.310000000001</c:v>
                </c:pt>
                <c:pt idx="62">
                  <c:v>15406.44</c:v>
                </c:pt>
                <c:pt idx="63">
                  <c:v>17454.189999999999</c:v>
                </c:pt>
                <c:pt idx="64">
                  <c:v>15406.44</c:v>
                </c:pt>
                <c:pt idx="65">
                  <c:v>15406.44</c:v>
                </c:pt>
                <c:pt idx="66">
                  <c:v>14382.56</c:v>
                </c:pt>
                <c:pt idx="67">
                  <c:v>16430.310000000001</c:v>
                </c:pt>
                <c:pt idx="68">
                  <c:v>14382.56</c:v>
                </c:pt>
                <c:pt idx="69">
                  <c:v>15406.44</c:v>
                </c:pt>
                <c:pt idx="70">
                  <c:v>15406.44</c:v>
                </c:pt>
                <c:pt idx="71">
                  <c:v>16430.310000000001</c:v>
                </c:pt>
                <c:pt idx="72">
                  <c:v>19502.439999999999</c:v>
                </c:pt>
                <c:pt idx="73">
                  <c:v>16430.310000000001</c:v>
                </c:pt>
                <c:pt idx="74">
                  <c:v>16430.310000000001</c:v>
                </c:pt>
                <c:pt idx="75">
                  <c:v>16430.310000000001</c:v>
                </c:pt>
                <c:pt idx="76">
                  <c:v>16430.310000000001</c:v>
                </c:pt>
                <c:pt idx="77">
                  <c:v>15406.44</c:v>
                </c:pt>
                <c:pt idx="78">
                  <c:v>15406.44</c:v>
                </c:pt>
                <c:pt idx="79">
                  <c:v>15406.44</c:v>
                </c:pt>
                <c:pt idx="80">
                  <c:v>15406.44</c:v>
                </c:pt>
                <c:pt idx="81">
                  <c:v>15406.44</c:v>
                </c:pt>
                <c:pt idx="82">
                  <c:v>15406.44</c:v>
                </c:pt>
                <c:pt idx="83">
                  <c:v>15406.44</c:v>
                </c:pt>
                <c:pt idx="84">
                  <c:v>13870.62</c:v>
                </c:pt>
                <c:pt idx="85">
                  <c:v>13870.62</c:v>
                </c:pt>
                <c:pt idx="86">
                  <c:v>13870.62</c:v>
                </c:pt>
                <c:pt idx="87">
                  <c:v>15918.38</c:v>
                </c:pt>
                <c:pt idx="88">
                  <c:v>13870.62</c:v>
                </c:pt>
                <c:pt idx="89">
                  <c:v>13870.62</c:v>
                </c:pt>
                <c:pt idx="90">
                  <c:v>13870.62</c:v>
                </c:pt>
              </c:numCache>
            </c:numRef>
          </c:val>
          <c:smooth val="0"/>
          <c:extLst>
            <c:ext xmlns:c16="http://schemas.microsoft.com/office/drawing/2014/chart" uri="{C3380CC4-5D6E-409C-BE32-E72D297353CC}">
              <c16:uniqueId val="{00000000-603E-BA40-9BF0-9FFFD44A811D}"/>
            </c:ext>
          </c:extLst>
        </c:ser>
        <c:ser>
          <c:idx val="1"/>
          <c:order val="1"/>
          <c:tx>
            <c:strRef>
              <c:f>Sheet2!$I$1</c:f>
              <c:strCache>
                <c:ptCount val="1"/>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Sheet2!$G$2:$G$92</c:f>
              <c:numCache>
                <c:formatCode>0</c:formatCode>
                <c:ptCount val="91"/>
                <c:pt idx="0">
                  <c:v>90</c:v>
                </c:pt>
                <c:pt idx="1">
                  <c:v>91</c:v>
                </c:pt>
                <c:pt idx="2">
                  <c:v>92</c:v>
                </c:pt>
                <c:pt idx="3">
                  <c:v>93</c:v>
                </c:pt>
                <c:pt idx="4">
                  <c:v>94</c:v>
                </c:pt>
                <c:pt idx="5">
                  <c:v>95</c:v>
                </c:pt>
                <c:pt idx="6">
                  <c:v>96</c:v>
                </c:pt>
                <c:pt idx="7">
                  <c:v>97</c:v>
                </c:pt>
                <c:pt idx="8">
                  <c:v>98</c:v>
                </c:pt>
                <c:pt idx="9">
                  <c:v>99</c:v>
                </c:pt>
                <c:pt idx="10">
                  <c:v>100</c:v>
                </c:pt>
                <c:pt idx="11">
                  <c:v>101</c:v>
                </c:pt>
                <c:pt idx="12">
                  <c:v>102</c:v>
                </c:pt>
                <c:pt idx="13">
                  <c:v>103</c:v>
                </c:pt>
                <c:pt idx="14">
                  <c:v>104</c:v>
                </c:pt>
                <c:pt idx="15">
                  <c:v>105</c:v>
                </c:pt>
                <c:pt idx="16">
                  <c:v>106</c:v>
                </c:pt>
                <c:pt idx="17">
                  <c:v>107</c:v>
                </c:pt>
                <c:pt idx="18">
                  <c:v>108</c:v>
                </c:pt>
                <c:pt idx="19">
                  <c:v>109</c:v>
                </c:pt>
                <c:pt idx="20">
                  <c:v>110</c:v>
                </c:pt>
                <c:pt idx="21">
                  <c:v>111</c:v>
                </c:pt>
                <c:pt idx="22">
                  <c:v>112</c:v>
                </c:pt>
                <c:pt idx="23">
                  <c:v>113</c:v>
                </c:pt>
                <c:pt idx="24">
                  <c:v>114</c:v>
                </c:pt>
                <c:pt idx="25">
                  <c:v>115</c:v>
                </c:pt>
                <c:pt idx="26">
                  <c:v>116</c:v>
                </c:pt>
                <c:pt idx="27">
                  <c:v>117</c:v>
                </c:pt>
                <c:pt idx="28">
                  <c:v>118</c:v>
                </c:pt>
                <c:pt idx="29">
                  <c:v>119</c:v>
                </c:pt>
                <c:pt idx="30">
                  <c:v>120</c:v>
                </c:pt>
                <c:pt idx="31">
                  <c:v>121</c:v>
                </c:pt>
                <c:pt idx="32">
                  <c:v>122</c:v>
                </c:pt>
                <c:pt idx="33">
                  <c:v>123</c:v>
                </c:pt>
                <c:pt idx="34">
                  <c:v>124</c:v>
                </c:pt>
                <c:pt idx="35">
                  <c:v>125</c:v>
                </c:pt>
                <c:pt idx="36">
                  <c:v>126</c:v>
                </c:pt>
                <c:pt idx="37">
                  <c:v>127</c:v>
                </c:pt>
                <c:pt idx="38">
                  <c:v>128</c:v>
                </c:pt>
                <c:pt idx="39">
                  <c:v>129</c:v>
                </c:pt>
                <c:pt idx="40">
                  <c:v>130</c:v>
                </c:pt>
                <c:pt idx="41">
                  <c:v>131</c:v>
                </c:pt>
                <c:pt idx="42">
                  <c:v>132</c:v>
                </c:pt>
                <c:pt idx="43">
                  <c:v>133</c:v>
                </c:pt>
                <c:pt idx="44">
                  <c:v>134</c:v>
                </c:pt>
                <c:pt idx="45">
                  <c:v>135</c:v>
                </c:pt>
                <c:pt idx="46">
                  <c:v>136</c:v>
                </c:pt>
                <c:pt idx="47">
                  <c:v>137</c:v>
                </c:pt>
                <c:pt idx="48">
                  <c:v>138</c:v>
                </c:pt>
                <c:pt idx="49">
                  <c:v>139</c:v>
                </c:pt>
                <c:pt idx="50">
                  <c:v>140</c:v>
                </c:pt>
                <c:pt idx="51">
                  <c:v>141</c:v>
                </c:pt>
                <c:pt idx="52">
                  <c:v>142</c:v>
                </c:pt>
                <c:pt idx="53">
                  <c:v>143</c:v>
                </c:pt>
                <c:pt idx="54">
                  <c:v>144</c:v>
                </c:pt>
                <c:pt idx="55">
                  <c:v>145</c:v>
                </c:pt>
                <c:pt idx="56">
                  <c:v>146</c:v>
                </c:pt>
                <c:pt idx="57">
                  <c:v>147</c:v>
                </c:pt>
                <c:pt idx="58">
                  <c:v>148</c:v>
                </c:pt>
                <c:pt idx="59">
                  <c:v>149</c:v>
                </c:pt>
                <c:pt idx="60">
                  <c:v>150</c:v>
                </c:pt>
                <c:pt idx="61">
                  <c:v>151</c:v>
                </c:pt>
                <c:pt idx="62">
                  <c:v>152</c:v>
                </c:pt>
                <c:pt idx="63">
                  <c:v>153</c:v>
                </c:pt>
                <c:pt idx="64">
                  <c:v>154</c:v>
                </c:pt>
                <c:pt idx="65">
                  <c:v>155</c:v>
                </c:pt>
                <c:pt idx="66">
                  <c:v>156</c:v>
                </c:pt>
                <c:pt idx="67">
                  <c:v>157</c:v>
                </c:pt>
                <c:pt idx="68">
                  <c:v>158</c:v>
                </c:pt>
                <c:pt idx="69">
                  <c:v>159</c:v>
                </c:pt>
                <c:pt idx="70">
                  <c:v>160</c:v>
                </c:pt>
                <c:pt idx="71">
                  <c:v>161</c:v>
                </c:pt>
                <c:pt idx="72">
                  <c:v>162</c:v>
                </c:pt>
                <c:pt idx="73">
                  <c:v>163</c:v>
                </c:pt>
                <c:pt idx="74">
                  <c:v>164</c:v>
                </c:pt>
                <c:pt idx="75">
                  <c:v>165</c:v>
                </c:pt>
                <c:pt idx="76">
                  <c:v>166</c:v>
                </c:pt>
                <c:pt idx="77">
                  <c:v>167</c:v>
                </c:pt>
                <c:pt idx="78">
                  <c:v>168</c:v>
                </c:pt>
                <c:pt idx="79">
                  <c:v>169</c:v>
                </c:pt>
                <c:pt idx="80">
                  <c:v>170</c:v>
                </c:pt>
                <c:pt idx="81">
                  <c:v>171</c:v>
                </c:pt>
                <c:pt idx="82">
                  <c:v>172</c:v>
                </c:pt>
                <c:pt idx="83">
                  <c:v>173</c:v>
                </c:pt>
                <c:pt idx="84">
                  <c:v>174</c:v>
                </c:pt>
                <c:pt idx="85">
                  <c:v>175</c:v>
                </c:pt>
                <c:pt idx="86">
                  <c:v>176</c:v>
                </c:pt>
                <c:pt idx="87">
                  <c:v>177</c:v>
                </c:pt>
                <c:pt idx="88">
                  <c:v>178</c:v>
                </c:pt>
                <c:pt idx="89">
                  <c:v>179</c:v>
                </c:pt>
                <c:pt idx="90">
                  <c:v>180</c:v>
                </c:pt>
              </c:numCache>
            </c:numRef>
          </c:cat>
          <c:val>
            <c:numRef>
              <c:f>Sheet2!$I$2:$I$92</c:f>
            </c:numRef>
          </c:val>
          <c:smooth val="0"/>
          <c:extLst>
            <c:ext xmlns:c16="http://schemas.microsoft.com/office/drawing/2014/chart" uri="{C3380CC4-5D6E-409C-BE32-E72D297353CC}">
              <c16:uniqueId val="{00000001-603E-BA40-9BF0-9FFFD44A811D}"/>
            </c:ext>
          </c:extLst>
        </c:ser>
        <c:dLbls>
          <c:showLegendKey val="0"/>
          <c:showVal val="0"/>
          <c:showCatName val="0"/>
          <c:showSerName val="0"/>
          <c:showPercent val="0"/>
          <c:showBubbleSize val="0"/>
        </c:dLbls>
        <c:smooth val="0"/>
        <c:axId val="147103200"/>
        <c:axId val="147399584"/>
      </c:lineChart>
      <c:catAx>
        <c:axId val="14710320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step</a:t>
                </a:r>
              </a:p>
            </c:rich>
          </c:tx>
          <c:layout>
            <c:manualLayout>
              <c:xMode val="edge"/>
              <c:yMode val="edge"/>
              <c:x val="0.9223538563479905"/>
              <c:y val="0.9113571724982541"/>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KR"/>
            </a:p>
          </c:txPr>
        </c:title>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KR"/>
          </a:p>
        </c:txPr>
        <c:crossAx val="147399584"/>
        <c:crosses val="autoZero"/>
        <c:auto val="1"/>
        <c:lblAlgn val="ctr"/>
        <c:lblOffset val="100"/>
        <c:tickLblSkip val="5"/>
        <c:tickMarkSkip val="1"/>
        <c:noMultiLvlLbl val="0"/>
      </c:catAx>
      <c:valAx>
        <c:axId val="147399584"/>
        <c:scaling>
          <c:orientation val="minMax"/>
          <c:min val="50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total spill cost</a:t>
                </a:r>
              </a:p>
            </c:rich>
          </c:tx>
          <c:layout>
            <c:manualLayout>
              <c:xMode val="edge"/>
              <c:yMode val="edge"/>
              <c:x val="1.3410782656443732E-2"/>
              <c:y val="0.37404639522612965"/>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KR"/>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KR"/>
          </a:p>
        </c:txPr>
        <c:crossAx val="147103200"/>
        <c:crosses val="autoZero"/>
        <c:crossBetween val="between"/>
      </c:valAx>
      <c:spPr>
        <a:noFill/>
        <a:ln>
          <a:noFill/>
        </a:ln>
        <a:effectLst/>
      </c:spPr>
    </c:plotArea>
    <c:legend>
      <c:legendPos val="b"/>
      <c:layout>
        <c:manualLayout>
          <c:xMode val="edge"/>
          <c:yMode val="edge"/>
          <c:x val="0.77656562527774131"/>
          <c:y val="3.0374655315677398E-2"/>
          <c:w val="0.19787257820536625"/>
          <c:h val="0.1377340629942484"/>
        </c:manualLayout>
      </c:layout>
      <c:overlay val="1"/>
      <c:spPr>
        <a:solidFill>
          <a:schemeClr val="bg1"/>
        </a:solid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KR"/>
        </a:p>
      </c:txPr>
    </c:legend>
    <c:plotVisOnly val="1"/>
    <c:dispBlanksAs val="gap"/>
    <c:showDLblsOverMax val="0"/>
  </c:chart>
  <c:spPr>
    <a:noFill/>
    <a:ln>
      <a:noFill/>
    </a:ln>
    <a:effectLst/>
  </c:spPr>
  <c:txPr>
    <a:bodyPr/>
    <a:lstStyle/>
    <a:p>
      <a:pPr>
        <a:defRPr/>
      </a:pPr>
      <a:endParaRPr lang="en-KR"/>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Sheet2!$H$1</c:f>
              <c:strCache>
                <c:ptCount val="1"/>
                <c:pt idx="0">
                  <c:v>greedy</c:v>
                </c:pt>
              </c:strCache>
            </c:strRef>
          </c:tx>
          <c:spPr>
            <a:ln w="22225" cap="rnd">
              <a:solidFill>
                <a:schemeClr val="tx1"/>
              </a:solidFill>
              <a:round/>
            </a:ln>
            <a:effectLst/>
          </c:spPr>
          <c:marker>
            <c:symbol val="none"/>
          </c:marker>
          <c:cat>
            <c:numRef>
              <c:f>Sheet2!$G$2:$G$92</c:f>
              <c:numCache>
                <c:formatCode>0</c:formatCode>
                <c:ptCount val="91"/>
                <c:pt idx="0">
                  <c:v>90</c:v>
                </c:pt>
                <c:pt idx="1">
                  <c:v>91</c:v>
                </c:pt>
                <c:pt idx="2">
                  <c:v>92</c:v>
                </c:pt>
                <c:pt idx="3">
                  <c:v>93</c:v>
                </c:pt>
                <c:pt idx="4">
                  <c:v>94</c:v>
                </c:pt>
                <c:pt idx="5">
                  <c:v>95</c:v>
                </c:pt>
                <c:pt idx="6">
                  <c:v>96</c:v>
                </c:pt>
                <c:pt idx="7">
                  <c:v>97</c:v>
                </c:pt>
                <c:pt idx="8">
                  <c:v>98</c:v>
                </c:pt>
                <c:pt idx="9">
                  <c:v>99</c:v>
                </c:pt>
                <c:pt idx="10">
                  <c:v>100</c:v>
                </c:pt>
                <c:pt idx="11">
                  <c:v>101</c:v>
                </c:pt>
                <c:pt idx="12">
                  <c:v>102</c:v>
                </c:pt>
                <c:pt idx="13">
                  <c:v>103</c:v>
                </c:pt>
                <c:pt idx="14">
                  <c:v>104</c:v>
                </c:pt>
                <c:pt idx="15">
                  <c:v>105</c:v>
                </c:pt>
                <c:pt idx="16">
                  <c:v>106</c:v>
                </c:pt>
                <c:pt idx="17">
                  <c:v>107</c:v>
                </c:pt>
                <c:pt idx="18">
                  <c:v>108</c:v>
                </c:pt>
                <c:pt idx="19">
                  <c:v>109</c:v>
                </c:pt>
                <c:pt idx="20">
                  <c:v>110</c:v>
                </c:pt>
                <c:pt idx="21">
                  <c:v>111</c:v>
                </c:pt>
                <c:pt idx="22">
                  <c:v>112</c:v>
                </c:pt>
                <c:pt idx="23">
                  <c:v>113</c:v>
                </c:pt>
                <c:pt idx="24">
                  <c:v>114</c:v>
                </c:pt>
                <c:pt idx="25">
                  <c:v>115</c:v>
                </c:pt>
                <c:pt idx="26">
                  <c:v>116</c:v>
                </c:pt>
                <c:pt idx="27">
                  <c:v>117</c:v>
                </c:pt>
                <c:pt idx="28">
                  <c:v>118</c:v>
                </c:pt>
                <c:pt idx="29">
                  <c:v>119</c:v>
                </c:pt>
                <c:pt idx="30">
                  <c:v>120</c:v>
                </c:pt>
                <c:pt idx="31">
                  <c:v>121</c:v>
                </c:pt>
                <c:pt idx="32">
                  <c:v>122</c:v>
                </c:pt>
                <c:pt idx="33">
                  <c:v>123</c:v>
                </c:pt>
                <c:pt idx="34">
                  <c:v>124</c:v>
                </c:pt>
                <c:pt idx="35">
                  <c:v>125</c:v>
                </c:pt>
                <c:pt idx="36">
                  <c:v>126</c:v>
                </c:pt>
                <c:pt idx="37">
                  <c:v>127</c:v>
                </c:pt>
                <c:pt idx="38">
                  <c:v>128</c:v>
                </c:pt>
                <c:pt idx="39">
                  <c:v>129</c:v>
                </c:pt>
                <c:pt idx="40">
                  <c:v>130</c:v>
                </c:pt>
                <c:pt idx="41">
                  <c:v>131</c:v>
                </c:pt>
                <c:pt idx="42">
                  <c:v>132</c:v>
                </c:pt>
                <c:pt idx="43">
                  <c:v>133</c:v>
                </c:pt>
                <c:pt idx="44">
                  <c:v>134</c:v>
                </c:pt>
                <c:pt idx="45">
                  <c:v>135</c:v>
                </c:pt>
                <c:pt idx="46">
                  <c:v>136</c:v>
                </c:pt>
                <c:pt idx="47">
                  <c:v>137</c:v>
                </c:pt>
                <c:pt idx="48">
                  <c:v>138</c:v>
                </c:pt>
                <c:pt idx="49">
                  <c:v>139</c:v>
                </c:pt>
                <c:pt idx="50">
                  <c:v>140</c:v>
                </c:pt>
                <c:pt idx="51">
                  <c:v>141</c:v>
                </c:pt>
                <c:pt idx="52">
                  <c:v>142</c:v>
                </c:pt>
                <c:pt idx="53">
                  <c:v>143</c:v>
                </c:pt>
                <c:pt idx="54">
                  <c:v>144</c:v>
                </c:pt>
                <c:pt idx="55">
                  <c:v>145</c:v>
                </c:pt>
                <c:pt idx="56">
                  <c:v>146</c:v>
                </c:pt>
                <c:pt idx="57">
                  <c:v>147</c:v>
                </c:pt>
                <c:pt idx="58">
                  <c:v>148</c:v>
                </c:pt>
                <c:pt idx="59">
                  <c:v>149</c:v>
                </c:pt>
                <c:pt idx="60">
                  <c:v>150</c:v>
                </c:pt>
                <c:pt idx="61">
                  <c:v>151</c:v>
                </c:pt>
                <c:pt idx="62">
                  <c:v>152</c:v>
                </c:pt>
                <c:pt idx="63">
                  <c:v>153</c:v>
                </c:pt>
                <c:pt idx="64">
                  <c:v>154</c:v>
                </c:pt>
                <c:pt idx="65">
                  <c:v>155</c:v>
                </c:pt>
                <c:pt idx="66">
                  <c:v>156</c:v>
                </c:pt>
                <c:pt idx="67">
                  <c:v>157</c:v>
                </c:pt>
                <c:pt idx="68">
                  <c:v>158</c:v>
                </c:pt>
                <c:pt idx="69">
                  <c:v>159</c:v>
                </c:pt>
                <c:pt idx="70">
                  <c:v>160</c:v>
                </c:pt>
                <c:pt idx="71">
                  <c:v>161</c:v>
                </c:pt>
                <c:pt idx="72">
                  <c:v>162</c:v>
                </c:pt>
                <c:pt idx="73">
                  <c:v>163</c:v>
                </c:pt>
                <c:pt idx="74">
                  <c:v>164</c:v>
                </c:pt>
                <c:pt idx="75">
                  <c:v>165</c:v>
                </c:pt>
                <c:pt idx="76">
                  <c:v>166</c:v>
                </c:pt>
                <c:pt idx="77">
                  <c:v>167</c:v>
                </c:pt>
                <c:pt idx="78">
                  <c:v>168</c:v>
                </c:pt>
                <c:pt idx="79">
                  <c:v>169</c:v>
                </c:pt>
                <c:pt idx="80">
                  <c:v>170</c:v>
                </c:pt>
                <c:pt idx="81">
                  <c:v>171</c:v>
                </c:pt>
                <c:pt idx="82">
                  <c:v>172</c:v>
                </c:pt>
                <c:pt idx="83">
                  <c:v>173</c:v>
                </c:pt>
                <c:pt idx="84">
                  <c:v>174</c:v>
                </c:pt>
                <c:pt idx="85">
                  <c:v>175</c:v>
                </c:pt>
                <c:pt idx="86">
                  <c:v>176</c:v>
                </c:pt>
                <c:pt idx="87">
                  <c:v>177</c:v>
                </c:pt>
                <c:pt idx="88">
                  <c:v>178</c:v>
                </c:pt>
                <c:pt idx="89">
                  <c:v>179</c:v>
                </c:pt>
                <c:pt idx="90">
                  <c:v>180</c:v>
                </c:pt>
              </c:numCache>
            </c:numRef>
          </c:cat>
          <c:val>
            <c:numRef>
              <c:f>Sheet2!$H$2:$H$92</c:f>
              <c:numCache>
                <c:formatCode>0</c:formatCode>
                <c:ptCount val="91"/>
                <c:pt idx="0">
                  <c:v>33148.720000000001</c:v>
                </c:pt>
                <c:pt idx="1">
                  <c:v>33148.720000000001</c:v>
                </c:pt>
                <c:pt idx="2">
                  <c:v>30077.09</c:v>
                </c:pt>
                <c:pt idx="3">
                  <c:v>30077.09</c:v>
                </c:pt>
                <c:pt idx="4">
                  <c:v>26493.53</c:v>
                </c:pt>
                <c:pt idx="5">
                  <c:v>24445.78</c:v>
                </c:pt>
                <c:pt idx="6">
                  <c:v>13183.16</c:v>
                </c:pt>
                <c:pt idx="7">
                  <c:v>10111.530000000001</c:v>
                </c:pt>
                <c:pt idx="8">
                  <c:v>10111.530000000001</c:v>
                </c:pt>
                <c:pt idx="9">
                  <c:v>10111.530000000001</c:v>
                </c:pt>
                <c:pt idx="10">
                  <c:v>13447.34</c:v>
                </c:pt>
                <c:pt idx="11">
                  <c:v>10871.22</c:v>
                </c:pt>
                <c:pt idx="12">
                  <c:v>9847.3439999999991</c:v>
                </c:pt>
                <c:pt idx="13">
                  <c:v>13183.16</c:v>
                </c:pt>
                <c:pt idx="14">
                  <c:v>13183.16</c:v>
                </c:pt>
                <c:pt idx="15">
                  <c:v>10607.03</c:v>
                </c:pt>
                <c:pt idx="16">
                  <c:v>10607.03</c:v>
                </c:pt>
                <c:pt idx="17">
                  <c:v>14958.75</c:v>
                </c:pt>
                <c:pt idx="18">
                  <c:v>11886.62</c:v>
                </c:pt>
                <c:pt idx="19">
                  <c:v>12910.5</c:v>
                </c:pt>
                <c:pt idx="20">
                  <c:v>12910.5</c:v>
                </c:pt>
                <c:pt idx="21">
                  <c:v>12910.5</c:v>
                </c:pt>
                <c:pt idx="22">
                  <c:v>12910.5</c:v>
                </c:pt>
                <c:pt idx="23">
                  <c:v>13950.81</c:v>
                </c:pt>
                <c:pt idx="24">
                  <c:v>12910.5</c:v>
                </c:pt>
                <c:pt idx="25">
                  <c:v>12910.5</c:v>
                </c:pt>
                <c:pt idx="26">
                  <c:v>17262.22</c:v>
                </c:pt>
                <c:pt idx="27">
                  <c:v>16766.22</c:v>
                </c:pt>
                <c:pt idx="28">
                  <c:v>17790.09</c:v>
                </c:pt>
                <c:pt idx="29">
                  <c:v>17261.72</c:v>
                </c:pt>
                <c:pt idx="30">
                  <c:v>15725.91</c:v>
                </c:pt>
                <c:pt idx="31">
                  <c:v>15213.97</c:v>
                </c:pt>
                <c:pt idx="32">
                  <c:v>15213.97</c:v>
                </c:pt>
                <c:pt idx="33">
                  <c:v>15213.97</c:v>
                </c:pt>
                <c:pt idx="34">
                  <c:v>15213.97</c:v>
                </c:pt>
                <c:pt idx="35">
                  <c:v>19565.689999999999</c:v>
                </c:pt>
                <c:pt idx="36">
                  <c:v>16493.560000000001</c:v>
                </c:pt>
                <c:pt idx="37">
                  <c:v>15981.62</c:v>
                </c:pt>
                <c:pt idx="38">
                  <c:v>15981.62</c:v>
                </c:pt>
                <c:pt idx="39">
                  <c:v>17037.38</c:v>
                </c:pt>
                <c:pt idx="40">
                  <c:v>17037.38</c:v>
                </c:pt>
                <c:pt idx="41">
                  <c:v>16957.689999999999</c:v>
                </c:pt>
                <c:pt idx="42">
                  <c:v>15421.88</c:v>
                </c:pt>
                <c:pt idx="43">
                  <c:v>15390</c:v>
                </c:pt>
                <c:pt idx="44">
                  <c:v>15390</c:v>
                </c:pt>
                <c:pt idx="45">
                  <c:v>15390</c:v>
                </c:pt>
                <c:pt idx="46">
                  <c:v>15390</c:v>
                </c:pt>
                <c:pt idx="47">
                  <c:v>16413.88</c:v>
                </c:pt>
                <c:pt idx="48">
                  <c:v>17438.25</c:v>
                </c:pt>
                <c:pt idx="49">
                  <c:v>16430.310000000001</c:v>
                </c:pt>
                <c:pt idx="50">
                  <c:v>18990</c:v>
                </c:pt>
                <c:pt idx="51">
                  <c:v>18990</c:v>
                </c:pt>
                <c:pt idx="52">
                  <c:v>17966.12</c:v>
                </c:pt>
                <c:pt idx="53">
                  <c:v>16430.310000000001</c:v>
                </c:pt>
                <c:pt idx="54">
                  <c:v>16430.310000000001</c:v>
                </c:pt>
                <c:pt idx="55">
                  <c:v>18478.060000000001</c:v>
                </c:pt>
                <c:pt idx="56">
                  <c:v>16430.310000000001</c:v>
                </c:pt>
                <c:pt idx="57">
                  <c:v>16430.310000000001</c:v>
                </c:pt>
                <c:pt idx="58">
                  <c:v>16430.310000000001</c:v>
                </c:pt>
                <c:pt idx="59">
                  <c:v>18478.060000000001</c:v>
                </c:pt>
                <c:pt idx="60">
                  <c:v>16430.310000000001</c:v>
                </c:pt>
                <c:pt idx="61">
                  <c:v>16430.310000000001</c:v>
                </c:pt>
                <c:pt idx="62">
                  <c:v>15406.44</c:v>
                </c:pt>
                <c:pt idx="63">
                  <c:v>17454.189999999999</c:v>
                </c:pt>
                <c:pt idx="64">
                  <c:v>15406.44</c:v>
                </c:pt>
                <c:pt idx="65">
                  <c:v>15406.44</c:v>
                </c:pt>
                <c:pt idx="66">
                  <c:v>14382.56</c:v>
                </c:pt>
                <c:pt idx="67">
                  <c:v>16430.310000000001</c:v>
                </c:pt>
                <c:pt idx="68">
                  <c:v>14382.56</c:v>
                </c:pt>
                <c:pt idx="69">
                  <c:v>15406.44</c:v>
                </c:pt>
                <c:pt idx="70">
                  <c:v>15406.44</c:v>
                </c:pt>
                <c:pt idx="71">
                  <c:v>16430.310000000001</c:v>
                </c:pt>
                <c:pt idx="72">
                  <c:v>19502.439999999999</c:v>
                </c:pt>
                <c:pt idx="73">
                  <c:v>16430.310000000001</c:v>
                </c:pt>
                <c:pt idx="74">
                  <c:v>16430.310000000001</c:v>
                </c:pt>
                <c:pt idx="75">
                  <c:v>16430.310000000001</c:v>
                </c:pt>
                <c:pt idx="76">
                  <c:v>16430.310000000001</c:v>
                </c:pt>
                <c:pt idx="77">
                  <c:v>15406.44</c:v>
                </c:pt>
                <c:pt idx="78">
                  <c:v>15406.44</c:v>
                </c:pt>
                <c:pt idx="79">
                  <c:v>15406.44</c:v>
                </c:pt>
                <c:pt idx="80">
                  <c:v>15406.44</c:v>
                </c:pt>
                <c:pt idx="81">
                  <c:v>15406.44</c:v>
                </c:pt>
                <c:pt idx="82">
                  <c:v>15406.44</c:v>
                </c:pt>
                <c:pt idx="83">
                  <c:v>15406.44</c:v>
                </c:pt>
                <c:pt idx="84">
                  <c:v>13870.62</c:v>
                </c:pt>
                <c:pt idx="85">
                  <c:v>13870.62</c:v>
                </c:pt>
                <c:pt idx="86">
                  <c:v>13870.62</c:v>
                </c:pt>
                <c:pt idx="87">
                  <c:v>15918.38</c:v>
                </c:pt>
                <c:pt idx="88">
                  <c:v>13870.62</c:v>
                </c:pt>
                <c:pt idx="89">
                  <c:v>13870.62</c:v>
                </c:pt>
                <c:pt idx="90">
                  <c:v>13870.62</c:v>
                </c:pt>
              </c:numCache>
            </c:numRef>
          </c:val>
          <c:smooth val="0"/>
          <c:extLst>
            <c:ext xmlns:c16="http://schemas.microsoft.com/office/drawing/2014/chart" uri="{C3380CC4-5D6E-409C-BE32-E72D297353CC}">
              <c16:uniqueId val="{00000000-C2D5-764B-B228-F98CD16844C0}"/>
            </c:ext>
          </c:extLst>
        </c:ser>
        <c:ser>
          <c:idx val="1"/>
          <c:order val="1"/>
          <c:tx>
            <c:strRef>
              <c:f>Sheet2!$I$1</c:f>
              <c:strCache>
                <c:ptCount val="1"/>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Sheet2!$G$2:$G$92</c:f>
              <c:numCache>
                <c:formatCode>0</c:formatCode>
                <c:ptCount val="91"/>
                <c:pt idx="0">
                  <c:v>90</c:v>
                </c:pt>
                <c:pt idx="1">
                  <c:v>91</c:v>
                </c:pt>
                <c:pt idx="2">
                  <c:v>92</c:v>
                </c:pt>
                <c:pt idx="3">
                  <c:v>93</c:v>
                </c:pt>
                <c:pt idx="4">
                  <c:v>94</c:v>
                </c:pt>
                <c:pt idx="5">
                  <c:v>95</c:v>
                </c:pt>
                <c:pt idx="6">
                  <c:v>96</c:v>
                </c:pt>
                <c:pt idx="7">
                  <c:v>97</c:v>
                </c:pt>
                <c:pt idx="8">
                  <c:v>98</c:v>
                </c:pt>
                <c:pt idx="9">
                  <c:v>99</c:v>
                </c:pt>
                <c:pt idx="10">
                  <c:v>100</c:v>
                </c:pt>
                <c:pt idx="11">
                  <c:v>101</c:v>
                </c:pt>
                <c:pt idx="12">
                  <c:v>102</c:v>
                </c:pt>
                <c:pt idx="13">
                  <c:v>103</c:v>
                </c:pt>
                <c:pt idx="14">
                  <c:v>104</c:v>
                </c:pt>
                <c:pt idx="15">
                  <c:v>105</c:v>
                </c:pt>
                <c:pt idx="16">
                  <c:v>106</c:v>
                </c:pt>
                <c:pt idx="17">
                  <c:v>107</c:v>
                </c:pt>
                <c:pt idx="18">
                  <c:v>108</c:v>
                </c:pt>
                <c:pt idx="19">
                  <c:v>109</c:v>
                </c:pt>
                <c:pt idx="20">
                  <c:v>110</c:v>
                </c:pt>
                <c:pt idx="21">
                  <c:v>111</c:v>
                </c:pt>
                <c:pt idx="22">
                  <c:v>112</c:v>
                </c:pt>
                <c:pt idx="23">
                  <c:v>113</c:v>
                </c:pt>
                <c:pt idx="24">
                  <c:v>114</c:v>
                </c:pt>
                <c:pt idx="25">
                  <c:v>115</c:v>
                </c:pt>
                <c:pt idx="26">
                  <c:v>116</c:v>
                </c:pt>
                <c:pt idx="27">
                  <c:v>117</c:v>
                </c:pt>
                <c:pt idx="28">
                  <c:v>118</c:v>
                </c:pt>
                <c:pt idx="29">
                  <c:v>119</c:v>
                </c:pt>
                <c:pt idx="30">
                  <c:v>120</c:v>
                </c:pt>
                <c:pt idx="31">
                  <c:v>121</c:v>
                </c:pt>
                <c:pt idx="32">
                  <c:v>122</c:v>
                </c:pt>
                <c:pt idx="33">
                  <c:v>123</c:v>
                </c:pt>
                <c:pt idx="34">
                  <c:v>124</c:v>
                </c:pt>
                <c:pt idx="35">
                  <c:v>125</c:v>
                </c:pt>
                <c:pt idx="36">
                  <c:v>126</c:v>
                </c:pt>
                <c:pt idx="37">
                  <c:v>127</c:v>
                </c:pt>
                <c:pt idx="38">
                  <c:v>128</c:v>
                </c:pt>
                <c:pt idx="39">
                  <c:v>129</c:v>
                </c:pt>
                <c:pt idx="40">
                  <c:v>130</c:v>
                </c:pt>
                <c:pt idx="41">
                  <c:v>131</c:v>
                </c:pt>
                <c:pt idx="42">
                  <c:v>132</c:v>
                </c:pt>
                <c:pt idx="43">
                  <c:v>133</c:v>
                </c:pt>
                <c:pt idx="44">
                  <c:v>134</c:v>
                </c:pt>
                <c:pt idx="45">
                  <c:v>135</c:v>
                </c:pt>
                <c:pt idx="46">
                  <c:v>136</c:v>
                </c:pt>
                <c:pt idx="47">
                  <c:v>137</c:v>
                </c:pt>
                <c:pt idx="48">
                  <c:v>138</c:v>
                </c:pt>
                <c:pt idx="49">
                  <c:v>139</c:v>
                </c:pt>
                <c:pt idx="50">
                  <c:v>140</c:v>
                </c:pt>
                <c:pt idx="51">
                  <c:v>141</c:v>
                </c:pt>
                <c:pt idx="52">
                  <c:v>142</c:v>
                </c:pt>
                <c:pt idx="53">
                  <c:v>143</c:v>
                </c:pt>
                <c:pt idx="54">
                  <c:v>144</c:v>
                </c:pt>
                <c:pt idx="55">
                  <c:v>145</c:v>
                </c:pt>
                <c:pt idx="56">
                  <c:v>146</c:v>
                </c:pt>
                <c:pt idx="57">
                  <c:v>147</c:v>
                </c:pt>
                <c:pt idx="58">
                  <c:v>148</c:v>
                </c:pt>
                <c:pt idx="59">
                  <c:v>149</c:v>
                </c:pt>
                <c:pt idx="60">
                  <c:v>150</c:v>
                </c:pt>
                <c:pt idx="61">
                  <c:v>151</c:v>
                </c:pt>
                <c:pt idx="62">
                  <c:v>152</c:v>
                </c:pt>
                <c:pt idx="63">
                  <c:v>153</c:v>
                </c:pt>
                <c:pt idx="64">
                  <c:v>154</c:v>
                </c:pt>
                <c:pt idx="65">
                  <c:v>155</c:v>
                </c:pt>
                <c:pt idx="66">
                  <c:v>156</c:v>
                </c:pt>
                <c:pt idx="67">
                  <c:v>157</c:v>
                </c:pt>
                <c:pt idx="68">
                  <c:v>158</c:v>
                </c:pt>
                <c:pt idx="69">
                  <c:v>159</c:v>
                </c:pt>
                <c:pt idx="70">
                  <c:v>160</c:v>
                </c:pt>
                <c:pt idx="71">
                  <c:v>161</c:v>
                </c:pt>
                <c:pt idx="72">
                  <c:v>162</c:v>
                </c:pt>
                <c:pt idx="73">
                  <c:v>163</c:v>
                </c:pt>
                <c:pt idx="74">
                  <c:v>164</c:v>
                </c:pt>
                <c:pt idx="75">
                  <c:v>165</c:v>
                </c:pt>
                <c:pt idx="76">
                  <c:v>166</c:v>
                </c:pt>
                <c:pt idx="77">
                  <c:v>167</c:v>
                </c:pt>
                <c:pt idx="78">
                  <c:v>168</c:v>
                </c:pt>
                <c:pt idx="79">
                  <c:v>169</c:v>
                </c:pt>
                <c:pt idx="80">
                  <c:v>170</c:v>
                </c:pt>
                <c:pt idx="81">
                  <c:v>171</c:v>
                </c:pt>
                <c:pt idx="82">
                  <c:v>172</c:v>
                </c:pt>
                <c:pt idx="83">
                  <c:v>173</c:v>
                </c:pt>
                <c:pt idx="84">
                  <c:v>174</c:v>
                </c:pt>
                <c:pt idx="85">
                  <c:v>175</c:v>
                </c:pt>
                <c:pt idx="86">
                  <c:v>176</c:v>
                </c:pt>
                <c:pt idx="87">
                  <c:v>177</c:v>
                </c:pt>
                <c:pt idx="88">
                  <c:v>178</c:v>
                </c:pt>
                <c:pt idx="89">
                  <c:v>179</c:v>
                </c:pt>
                <c:pt idx="90">
                  <c:v>180</c:v>
                </c:pt>
              </c:numCache>
            </c:numRef>
          </c:cat>
          <c:val>
            <c:numRef>
              <c:f>Sheet2!$I$2:$I$92</c:f>
            </c:numRef>
          </c:val>
          <c:smooth val="0"/>
          <c:extLst>
            <c:ext xmlns:c16="http://schemas.microsoft.com/office/drawing/2014/chart" uri="{C3380CC4-5D6E-409C-BE32-E72D297353CC}">
              <c16:uniqueId val="{00000001-C2D5-764B-B228-F98CD16844C0}"/>
            </c:ext>
          </c:extLst>
        </c:ser>
        <c:dLbls>
          <c:showLegendKey val="0"/>
          <c:showVal val="0"/>
          <c:showCatName val="0"/>
          <c:showSerName val="0"/>
          <c:showPercent val="0"/>
          <c:showBubbleSize val="0"/>
        </c:dLbls>
        <c:smooth val="0"/>
        <c:axId val="147103200"/>
        <c:axId val="147399584"/>
      </c:lineChart>
      <c:catAx>
        <c:axId val="14710320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step</a:t>
                </a:r>
              </a:p>
            </c:rich>
          </c:tx>
          <c:layout>
            <c:manualLayout>
              <c:xMode val="edge"/>
              <c:yMode val="edge"/>
              <c:x val="0.90274043714223362"/>
              <c:y val="0.87613442780848605"/>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KR"/>
            </a:p>
          </c:txPr>
        </c:title>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KR"/>
          </a:p>
        </c:txPr>
        <c:crossAx val="147399584"/>
        <c:crosses val="autoZero"/>
        <c:auto val="1"/>
        <c:lblAlgn val="ctr"/>
        <c:lblOffset val="100"/>
        <c:tickLblSkip val="5"/>
        <c:tickMarkSkip val="1"/>
        <c:noMultiLvlLbl val="0"/>
      </c:catAx>
      <c:valAx>
        <c:axId val="147399584"/>
        <c:scaling>
          <c:orientation val="minMax"/>
          <c:min val="50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total</a:t>
                </a:r>
                <a:r>
                  <a:rPr lang="en-US" baseline="0" dirty="0"/>
                  <a:t> </a:t>
                </a:r>
                <a:r>
                  <a:rPr lang="en-US" dirty="0"/>
                  <a:t>spill cost</a:t>
                </a:r>
              </a:p>
            </c:rich>
          </c:tx>
          <c:layout>
            <c:manualLayout>
              <c:xMode val="edge"/>
              <c:yMode val="edge"/>
              <c:x val="1.3410782656443732E-2"/>
              <c:y val="0.37404639522612965"/>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KR"/>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KR"/>
          </a:p>
        </c:txPr>
        <c:crossAx val="14710320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KR"/>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Sheet2!$H$1</c:f>
              <c:strCache>
                <c:ptCount val="1"/>
                <c:pt idx="0">
                  <c:v>greedy</c:v>
                </c:pt>
              </c:strCache>
            </c:strRef>
          </c:tx>
          <c:spPr>
            <a:ln w="19050" cap="rnd">
              <a:solidFill>
                <a:schemeClr val="tx1"/>
              </a:solidFill>
              <a:round/>
            </a:ln>
            <a:effectLst/>
          </c:spPr>
          <c:marker>
            <c:symbol val="none"/>
          </c:marker>
          <c:cat>
            <c:numRef>
              <c:f>Sheet2!$G$2:$G$92</c:f>
              <c:numCache>
                <c:formatCode>0</c:formatCode>
                <c:ptCount val="91"/>
                <c:pt idx="0">
                  <c:v>90</c:v>
                </c:pt>
                <c:pt idx="1">
                  <c:v>91</c:v>
                </c:pt>
                <c:pt idx="2">
                  <c:v>92</c:v>
                </c:pt>
                <c:pt idx="3">
                  <c:v>93</c:v>
                </c:pt>
                <c:pt idx="4">
                  <c:v>94</c:v>
                </c:pt>
                <c:pt idx="5">
                  <c:v>95</c:v>
                </c:pt>
                <c:pt idx="6">
                  <c:v>96</c:v>
                </c:pt>
                <c:pt idx="7">
                  <c:v>97</c:v>
                </c:pt>
                <c:pt idx="8">
                  <c:v>98</c:v>
                </c:pt>
                <c:pt idx="9">
                  <c:v>99</c:v>
                </c:pt>
                <c:pt idx="10">
                  <c:v>100</c:v>
                </c:pt>
                <c:pt idx="11">
                  <c:v>101</c:v>
                </c:pt>
                <c:pt idx="12">
                  <c:v>102</c:v>
                </c:pt>
                <c:pt idx="13">
                  <c:v>103</c:v>
                </c:pt>
                <c:pt idx="14">
                  <c:v>104</c:v>
                </c:pt>
                <c:pt idx="15">
                  <c:v>105</c:v>
                </c:pt>
                <c:pt idx="16">
                  <c:v>106</c:v>
                </c:pt>
                <c:pt idx="17">
                  <c:v>107</c:v>
                </c:pt>
                <c:pt idx="18">
                  <c:v>108</c:v>
                </c:pt>
                <c:pt idx="19">
                  <c:v>109</c:v>
                </c:pt>
                <c:pt idx="20">
                  <c:v>110</c:v>
                </c:pt>
                <c:pt idx="21">
                  <c:v>111</c:v>
                </c:pt>
                <c:pt idx="22">
                  <c:v>112</c:v>
                </c:pt>
                <c:pt idx="23">
                  <c:v>113</c:v>
                </c:pt>
                <c:pt idx="24">
                  <c:v>114</c:v>
                </c:pt>
                <c:pt idx="25">
                  <c:v>115</c:v>
                </c:pt>
                <c:pt idx="26">
                  <c:v>116</c:v>
                </c:pt>
                <c:pt idx="27">
                  <c:v>117</c:v>
                </c:pt>
                <c:pt idx="28">
                  <c:v>118</c:v>
                </c:pt>
                <c:pt idx="29">
                  <c:v>119</c:v>
                </c:pt>
                <c:pt idx="30">
                  <c:v>120</c:v>
                </c:pt>
                <c:pt idx="31">
                  <c:v>121</c:v>
                </c:pt>
                <c:pt idx="32">
                  <c:v>122</c:v>
                </c:pt>
                <c:pt idx="33">
                  <c:v>123</c:v>
                </c:pt>
                <c:pt idx="34">
                  <c:v>124</c:v>
                </c:pt>
                <c:pt idx="35">
                  <c:v>125</c:v>
                </c:pt>
                <c:pt idx="36">
                  <c:v>126</c:v>
                </c:pt>
                <c:pt idx="37">
                  <c:v>127</c:v>
                </c:pt>
                <c:pt idx="38">
                  <c:v>128</c:v>
                </c:pt>
                <c:pt idx="39">
                  <c:v>129</c:v>
                </c:pt>
                <c:pt idx="40">
                  <c:v>130</c:v>
                </c:pt>
                <c:pt idx="41">
                  <c:v>131</c:v>
                </c:pt>
                <c:pt idx="42">
                  <c:v>132</c:v>
                </c:pt>
                <c:pt idx="43">
                  <c:v>133</c:v>
                </c:pt>
                <c:pt idx="44">
                  <c:v>134</c:v>
                </c:pt>
                <c:pt idx="45">
                  <c:v>135</c:v>
                </c:pt>
                <c:pt idx="46">
                  <c:v>136</c:v>
                </c:pt>
                <c:pt idx="47">
                  <c:v>137</c:v>
                </c:pt>
                <c:pt idx="48">
                  <c:v>138</c:v>
                </c:pt>
                <c:pt idx="49">
                  <c:v>139</c:v>
                </c:pt>
                <c:pt idx="50">
                  <c:v>140</c:v>
                </c:pt>
                <c:pt idx="51">
                  <c:v>141</c:v>
                </c:pt>
                <c:pt idx="52">
                  <c:v>142</c:v>
                </c:pt>
                <c:pt idx="53">
                  <c:v>143</c:v>
                </c:pt>
                <c:pt idx="54">
                  <c:v>144</c:v>
                </c:pt>
                <c:pt idx="55">
                  <c:v>145</c:v>
                </c:pt>
                <c:pt idx="56">
                  <c:v>146</c:v>
                </c:pt>
                <c:pt idx="57">
                  <c:v>147</c:v>
                </c:pt>
                <c:pt idx="58">
                  <c:v>148</c:v>
                </c:pt>
                <c:pt idx="59">
                  <c:v>149</c:v>
                </c:pt>
                <c:pt idx="60">
                  <c:v>150</c:v>
                </c:pt>
                <c:pt idx="61">
                  <c:v>151</c:v>
                </c:pt>
                <c:pt idx="62">
                  <c:v>152</c:v>
                </c:pt>
                <c:pt idx="63">
                  <c:v>153</c:v>
                </c:pt>
                <c:pt idx="64">
                  <c:v>154</c:v>
                </c:pt>
                <c:pt idx="65">
                  <c:v>155</c:v>
                </c:pt>
                <c:pt idx="66">
                  <c:v>156</c:v>
                </c:pt>
                <c:pt idx="67">
                  <c:v>157</c:v>
                </c:pt>
                <c:pt idx="68">
                  <c:v>158</c:v>
                </c:pt>
                <c:pt idx="69">
                  <c:v>159</c:v>
                </c:pt>
                <c:pt idx="70">
                  <c:v>160</c:v>
                </c:pt>
                <c:pt idx="71">
                  <c:v>161</c:v>
                </c:pt>
                <c:pt idx="72">
                  <c:v>162</c:v>
                </c:pt>
                <c:pt idx="73">
                  <c:v>163</c:v>
                </c:pt>
                <c:pt idx="74">
                  <c:v>164</c:v>
                </c:pt>
                <c:pt idx="75">
                  <c:v>165</c:v>
                </c:pt>
                <c:pt idx="76">
                  <c:v>166</c:v>
                </c:pt>
                <c:pt idx="77">
                  <c:v>167</c:v>
                </c:pt>
                <c:pt idx="78">
                  <c:v>168</c:v>
                </c:pt>
                <c:pt idx="79">
                  <c:v>169</c:v>
                </c:pt>
                <c:pt idx="80">
                  <c:v>170</c:v>
                </c:pt>
                <c:pt idx="81">
                  <c:v>171</c:v>
                </c:pt>
                <c:pt idx="82">
                  <c:v>172</c:v>
                </c:pt>
                <c:pt idx="83">
                  <c:v>173</c:v>
                </c:pt>
                <c:pt idx="84">
                  <c:v>174</c:v>
                </c:pt>
                <c:pt idx="85">
                  <c:v>175</c:v>
                </c:pt>
                <c:pt idx="86">
                  <c:v>176</c:v>
                </c:pt>
                <c:pt idx="87">
                  <c:v>177</c:v>
                </c:pt>
                <c:pt idx="88">
                  <c:v>178</c:v>
                </c:pt>
                <c:pt idx="89">
                  <c:v>179</c:v>
                </c:pt>
                <c:pt idx="90">
                  <c:v>180</c:v>
                </c:pt>
              </c:numCache>
            </c:numRef>
          </c:cat>
          <c:val>
            <c:numRef>
              <c:f>Sheet2!$H$2:$H$92</c:f>
              <c:numCache>
                <c:formatCode>0</c:formatCode>
                <c:ptCount val="91"/>
                <c:pt idx="0">
                  <c:v>33148.720000000001</c:v>
                </c:pt>
                <c:pt idx="1">
                  <c:v>33148.720000000001</c:v>
                </c:pt>
                <c:pt idx="2">
                  <c:v>30077.09</c:v>
                </c:pt>
                <c:pt idx="3">
                  <c:v>30077.09</c:v>
                </c:pt>
                <c:pt idx="4">
                  <c:v>26493.53</c:v>
                </c:pt>
                <c:pt idx="5">
                  <c:v>24445.78</c:v>
                </c:pt>
                <c:pt idx="6">
                  <c:v>13183.16</c:v>
                </c:pt>
                <c:pt idx="7">
                  <c:v>10111.530000000001</c:v>
                </c:pt>
                <c:pt idx="8">
                  <c:v>10111.530000000001</c:v>
                </c:pt>
                <c:pt idx="9">
                  <c:v>10111.530000000001</c:v>
                </c:pt>
                <c:pt idx="10">
                  <c:v>13447.34</c:v>
                </c:pt>
                <c:pt idx="11">
                  <c:v>10871.22</c:v>
                </c:pt>
                <c:pt idx="12">
                  <c:v>9847.3439999999991</c:v>
                </c:pt>
                <c:pt idx="13">
                  <c:v>13183.16</c:v>
                </c:pt>
                <c:pt idx="14">
                  <c:v>13183.16</c:v>
                </c:pt>
                <c:pt idx="15">
                  <c:v>10607.03</c:v>
                </c:pt>
                <c:pt idx="16">
                  <c:v>10607.03</c:v>
                </c:pt>
                <c:pt idx="17">
                  <c:v>14958.75</c:v>
                </c:pt>
                <c:pt idx="18">
                  <c:v>11886.62</c:v>
                </c:pt>
                <c:pt idx="19">
                  <c:v>12910.5</c:v>
                </c:pt>
                <c:pt idx="20">
                  <c:v>12910.5</c:v>
                </c:pt>
                <c:pt idx="21">
                  <c:v>12910.5</c:v>
                </c:pt>
                <c:pt idx="22">
                  <c:v>12910.5</c:v>
                </c:pt>
                <c:pt idx="23">
                  <c:v>13950.81</c:v>
                </c:pt>
                <c:pt idx="24">
                  <c:v>12910.5</c:v>
                </c:pt>
                <c:pt idx="25">
                  <c:v>12910.5</c:v>
                </c:pt>
                <c:pt idx="26">
                  <c:v>17262.22</c:v>
                </c:pt>
                <c:pt idx="27">
                  <c:v>16766.22</c:v>
                </c:pt>
                <c:pt idx="28">
                  <c:v>17790.09</c:v>
                </c:pt>
                <c:pt idx="29">
                  <c:v>17261.72</c:v>
                </c:pt>
                <c:pt idx="30">
                  <c:v>15725.91</c:v>
                </c:pt>
                <c:pt idx="31">
                  <c:v>15213.97</c:v>
                </c:pt>
                <c:pt idx="32">
                  <c:v>15213.97</c:v>
                </c:pt>
                <c:pt idx="33">
                  <c:v>15213.97</c:v>
                </c:pt>
                <c:pt idx="34">
                  <c:v>15213.97</c:v>
                </c:pt>
                <c:pt idx="35">
                  <c:v>19565.689999999999</c:v>
                </c:pt>
                <c:pt idx="36">
                  <c:v>16493.560000000001</c:v>
                </c:pt>
                <c:pt idx="37">
                  <c:v>15981.62</c:v>
                </c:pt>
                <c:pt idx="38">
                  <c:v>15981.62</c:v>
                </c:pt>
                <c:pt idx="39">
                  <c:v>17037.38</c:v>
                </c:pt>
                <c:pt idx="40">
                  <c:v>17037.38</c:v>
                </c:pt>
                <c:pt idx="41">
                  <c:v>16957.689999999999</c:v>
                </c:pt>
                <c:pt idx="42">
                  <c:v>15421.88</c:v>
                </c:pt>
                <c:pt idx="43">
                  <c:v>15390</c:v>
                </c:pt>
                <c:pt idx="44">
                  <c:v>15390</c:v>
                </c:pt>
                <c:pt idx="45">
                  <c:v>15390</c:v>
                </c:pt>
                <c:pt idx="46">
                  <c:v>15390</c:v>
                </c:pt>
                <c:pt idx="47">
                  <c:v>16413.88</c:v>
                </c:pt>
                <c:pt idx="48">
                  <c:v>17438.25</c:v>
                </c:pt>
                <c:pt idx="49">
                  <c:v>16430.310000000001</c:v>
                </c:pt>
                <c:pt idx="50">
                  <c:v>18990</c:v>
                </c:pt>
                <c:pt idx="51">
                  <c:v>18990</c:v>
                </c:pt>
                <c:pt idx="52">
                  <c:v>17966.12</c:v>
                </c:pt>
                <c:pt idx="53">
                  <c:v>16430.310000000001</c:v>
                </c:pt>
                <c:pt idx="54">
                  <c:v>16430.310000000001</c:v>
                </c:pt>
                <c:pt idx="55">
                  <c:v>18478.060000000001</c:v>
                </c:pt>
                <c:pt idx="56">
                  <c:v>16430.310000000001</c:v>
                </c:pt>
                <c:pt idx="57">
                  <c:v>16430.310000000001</c:v>
                </c:pt>
                <c:pt idx="58">
                  <c:v>16430.310000000001</c:v>
                </c:pt>
                <c:pt idx="59">
                  <c:v>18478.060000000001</c:v>
                </c:pt>
                <c:pt idx="60">
                  <c:v>16430.310000000001</c:v>
                </c:pt>
                <c:pt idx="61">
                  <c:v>16430.310000000001</c:v>
                </c:pt>
                <c:pt idx="62">
                  <c:v>15406.44</c:v>
                </c:pt>
                <c:pt idx="63">
                  <c:v>17454.189999999999</c:v>
                </c:pt>
                <c:pt idx="64">
                  <c:v>15406.44</c:v>
                </c:pt>
                <c:pt idx="65">
                  <c:v>15406.44</c:v>
                </c:pt>
                <c:pt idx="66">
                  <c:v>14382.56</c:v>
                </c:pt>
                <c:pt idx="67">
                  <c:v>16430.310000000001</c:v>
                </c:pt>
                <c:pt idx="68">
                  <c:v>14382.56</c:v>
                </c:pt>
                <c:pt idx="69">
                  <c:v>15406.44</c:v>
                </c:pt>
                <c:pt idx="70">
                  <c:v>15406.44</c:v>
                </c:pt>
                <c:pt idx="71">
                  <c:v>16430.310000000001</c:v>
                </c:pt>
                <c:pt idx="72">
                  <c:v>19502.439999999999</c:v>
                </c:pt>
                <c:pt idx="73">
                  <c:v>16430.310000000001</c:v>
                </c:pt>
                <c:pt idx="74">
                  <c:v>16430.310000000001</c:v>
                </c:pt>
                <c:pt idx="75">
                  <c:v>16430.310000000001</c:v>
                </c:pt>
                <c:pt idx="76">
                  <c:v>16430.310000000001</c:v>
                </c:pt>
                <c:pt idx="77">
                  <c:v>15406.44</c:v>
                </c:pt>
                <c:pt idx="78">
                  <c:v>15406.44</c:v>
                </c:pt>
                <c:pt idx="79">
                  <c:v>15406.44</c:v>
                </c:pt>
                <c:pt idx="80">
                  <c:v>15406.44</c:v>
                </c:pt>
                <c:pt idx="81">
                  <c:v>15406.44</c:v>
                </c:pt>
                <c:pt idx="82">
                  <c:v>15406.44</c:v>
                </c:pt>
                <c:pt idx="83">
                  <c:v>15406.44</c:v>
                </c:pt>
                <c:pt idx="84">
                  <c:v>13870.62</c:v>
                </c:pt>
                <c:pt idx="85">
                  <c:v>13870.62</c:v>
                </c:pt>
                <c:pt idx="86">
                  <c:v>13870.62</c:v>
                </c:pt>
                <c:pt idx="87">
                  <c:v>15918.38</c:v>
                </c:pt>
                <c:pt idx="88">
                  <c:v>13870.62</c:v>
                </c:pt>
                <c:pt idx="89">
                  <c:v>13870.62</c:v>
                </c:pt>
                <c:pt idx="90">
                  <c:v>13870.62</c:v>
                </c:pt>
              </c:numCache>
            </c:numRef>
          </c:val>
          <c:smooth val="0"/>
          <c:extLst>
            <c:ext xmlns:c16="http://schemas.microsoft.com/office/drawing/2014/chart" uri="{C3380CC4-5D6E-409C-BE32-E72D297353CC}">
              <c16:uniqueId val="{00000000-58F1-7942-B445-34321A96036A}"/>
            </c:ext>
          </c:extLst>
        </c:ser>
        <c:ser>
          <c:idx val="1"/>
          <c:order val="1"/>
          <c:tx>
            <c:strRef>
              <c:f>Sheet2!$I$1</c:f>
              <c:strCache>
                <c:ptCount val="1"/>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Sheet2!$G$2:$G$92</c:f>
              <c:numCache>
                <c:formatCode>0</c:formatCode>
                <c:ptCount val="91"/>
                <c:pt idx="0">
                  <c:v>90</c:v>
                </c:pt>
                <c:pt idx="1">
                  <c:v>91</c:v>
                </c:pt>
                <c:pt idx="2">
                  <c:v>92</c:v>
                </c:pt>
                <c:pt idx="3">
                  <c:v>93</c:v>
                </c:pt>
                <c:pt idx="4">
                  <c:v>94</c:v>
                </c:pt>
                <c:pt idx="5">
                  <c:v>95</c:v>
                </c:pt>
                <c:pt idx="6">
                  <c:v>96</c:v>
                </c:pt>
                <c:pt idx="7">
                  <c:v>97</c:v>
                </c:pt>
                <c:pt idx="8">
                  <c:v>98</c:v>
                </c:pt>
                <c:pt idx="9">
                  <c:v>99</c:v>
                </c:pt>
                <c:pt idx="10">
                  <c:v>100</c:v>
                </c:pt>
                <c:pt idx="11">
                  <c:v>101</c:v>
                </c:pt>
                <c:pt idx="12">
                  <c:v>102</c:v>
                </c:pt>
                <c:pt idx="13">
                  <c:v>103</c:v>
                </c:pt>
                <c:pt idx="14">
                  <c:v>104</c:v>
                </c:pt>
                <c:pt idx="15">
                  <c:v>105</c:v>
                </c:pt>
                <c:pt idx="16">
                  <c:v>106</c:v>
                </c:pt>
                <c:pt idx="17">
                  <c:v>107</c:v>
                </c:pt>
                <c:pt idx="18">
                  <c:v>108</c:v>
                </c:pt>
                <c:pt idx="19">
                  <c:v>109</c:v>
                </c:pt>
                <c:pt idx="20">
                  <c:v>110</c:v>
                </c:pt>
                <c:pt idx="21">
                  <c:v>111</c:v>
                </c:pt>
                <c:pt idx="22">
                  <c:v>112</c:v>
                </c:pt>
                <c:pt idx="23">
                  <c:v>113</c:v>
                </c:pt>
                <c:pt idx="24">
                  <c:v>114</c:v>
                </c:pt>
                <c:pt idx="25">
                  <c:v>115</c:v>
                </c:pt>
                <c:pt idx="26">
                  <c:v>116</c:v>
                </c:pt>
                <c:pt idx="27">
                  <c:v>117</c:v>
                </c:pt>
                <c:pt idx="28">
                  <c:v>118</c:v>
                </c:pt>
                <c:pt idx="29">
                  <c:v>119</c:v>
                </c:pt>
                <c:pt idx="30">
                  <c:v>120</c:v>
                </c:pt>
                <c:pt idx="31">
                  <c:v>121</c:v>
                </c:pt>
                <c:pt idx="32">
                  <c:v>122</c:v>
                </c:pt>
                <c:pt idx="33">
                  <c:v>123</c:v>
                </c:pt>
                <c:pt idx="34">
                  <c:v>124</c:v>
                </c:pt>
                <c:pt idx="35">
                  <c:v>125</c:v>
                </c:pt>
                <c:pt idx="36">
                  <c:v>126</c:v>
                </c:pt>
                <c:pt idx="37">
                  <c:v>127</c:v>
                </c:pt>
                <c:pt idx="38">
                  <c:v>128</c:v>
                </c:pt>
                <c:pt idx="39">
                  <c:v>129</c:v>
                </c:pt>
                <c:pt idx="40">
                  <c:v>130</c:v>
                </c:pt>
                <c:pt idx="41">
                  <c:v>131</c:v>
                </c:pt>
                <c:pt idx="42">
                  <c:v>132</c:v>
                </c:pt>
                <c:pt idx="43">
                  <c:v>133</c:v>
                </c:pt>
                <c:pt idx="44">
                  <c:v>134</c:v>
                </c:pt>
                <c:pt idx="45">
                  <c:v>135</c:v>
                </c:pt>
                <c:pt idx="46">
                  <c:v>136</c:v>
                </c:pt>
                <c:pt idx="47">
                  <c:v>137</c:v>
                </c:pt>
                <c:pt idx="48">
                  <c:v>138</c:v>
                </c:pt>
                <c:pt idx="49">
                  <c:v>139</c:v>
                </c:pt>
                <c:pt idx="50">
                  <c:v>140</c:v>
                </c:pt>
                <c:pt idx="51">
                  <c:v>141</c:v>
                </c:pt>
                <c:pt idx="52">
                  <c:v>142</c:v>
                </c:pt>
                <c:pt idx="53">
                  <c:v>143</c:v>
                </c:pt>
                <c:pt idx="54">
                  <c:v>144</c:v>
                </c:pt>
                <c:pt idx="55">
                  <c:v>145</c:v>
                </c:pt>
                <c:pt idx="56">
                  <c:v>146</c:v>
                </c:pt>
                <c:pt idx="57">
                  <c:v>147</c:v>
                </c:pt>
                <c:pt idx="58">
                  <c:v>148</c:v>
                </c:pt>
                <c:pt idx="59">
                  <c:v>149</c:v>
                </c:pt>
                <c:pt idx="60">
                  <c:v>150</c:v>
                </c:pt>
                <c:pt idx="61">
                  <c:v>151</c:v>
                </c:pt>
                <c:pt idx="62">
                  <c:v>152</c:v>
                </c:pt>
                <c:pt idx="63">
                  <c:v>153</c:v>
                </c:pt>
                <c:pt idx="64">
                  <c:v>154</c:v>
                </c:pt>
                <c:pt idx="65">
                  <c:v>155</c:v>
                </c:pt>
                <c:pt idx="66">
                  <c:v>156</c:v>
                </c:pt>
                <c:pt idx="67">
                  <c:v>157</c:v>
                </c:pt>
                <c:pt idx="68">
                  <c:v>158</c:v>
                </c:pt>
                <c:pt idx="69">
                  <c:v>159</c:v>
                </c:pt>
                <c:pt idx="70">
                  <c:v>160</c:v>
                </c:pt>
                <c:pt idx="71">
                  <c:v>161</c:v>
                </c:pt>
                <c:pt idx="72">
                  <c:v>162</c:v>
                </c:pt>
                <c:pt idx="73">
                  <c:v>163</c:v>
                </c:pt>
                <c:pt idx="74">
                  <c:v>164</c:v>
                </c:pt>
                <c:pt idx="75">
                  <c:v>165</c:v>
                </c:pt>
                <c:pt idx="76">
                  <c:v>166</c:v>
                </c:pt>
                <c:pt idx="77">
                  <c:v>167</c:v>
                </c:pt>
                <c:pt idx="78">
                  <c:v>168</c:v>
                </c:pt>
                <c:pt idx="79">
                  <c:v>169</c:v>
                </c:pt>
                <c:pt idx="80">
                  <c:v>170</c:v>
                </c:pt>
                <c:pt idx="81">
                  <c:v>171</c:v>
                </c:pt>
                <c:pt idx="82">
                  <c:v>172</c:v>
                </c:pt>
                <c:pt idx="83">
                  <c:v>173</c:v>
                </c:pt>
                <c:pt idx="84">
                  <c:v>174</c:v>
                </c:pt>
                <c:pt idx="85">
                  <c:v>175</c:v>
                </c:pt>
                <c:pt idx="86">
                  <c:v>176</c:v>
                </c:pt>
                <c:pt idx="87">
                  <c:v>177</c:v>
                </c:pt>
                <c:pt idx="88">
                  <c:v>178</c:v>
                </c:pt>
                <c:pt idx="89">
                  <c:v>179</c:v>
                </c:pt>
                <c:pt idx="90">
                  <c:v>180</c:v>
                </c:pt>
              </c:numCache>
            </c:numRef>
          </c:cat>
          <c:val>
            <c:numRef>
              <c:f>Sheet2!$I$2:$I$92</c:f>
            </c:numRef>
          </c:val>
          <c:smooth val="0"/>
          <c:extLst>
            <c:ext xmlns:c16="http://schemas.microsoft.com/office/drawing/2014/chart" uri="{C3380CC4-5D6E-409C-BE32-E72D297353CC}">
              <c16:uniqueId val="{00000001-58F1-7942-B445-34321A96036A}"/>
            </c:ext>
          </c:extLst>
        </c:ser>
        <c:dLbls>
          <c:showLegendKey val="0"/>
          <c:showVal val="0"/>
          <c:showCatName val="0"/>
          <c:showSerName val="0"/>
          <c:showPercent val="0"/>
          <c:showBubbleSize val="0"/>
        </c:dLbls>
        <c:smooth val="0"/>
        <c:axId val="147103200"/>
        <c:axId val="147399584"/>
      </c:lineChart>
      <c:catAx>
        <c:axId val="14710320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step</a:t>
                </a:r>
              </a:p>
            </c:rich>
          </c:tx>
          <c:layout>
            <c:manualLayout>
              <c:xMode val="edge"/>
              <c:yMode val="edge"/>
              <c:x val="0.902740470949147"/>
              <c:y val="0.8350557749482451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KR"/>
            </a:p>
          </c:txPr>
        </c:title>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KR"/>
          </a:p>
        </c:txPr>
        <c:crossAx val="147399584"/>
        <c:crosses val="autoZero"/>
        <c:auto val="1"/>
        <c:lblAlgn val="ctr"/>
        <c:lblOffset val="100"/>
        <c:tickLblSkip val="5"/>
        <c:tickMarkSkip val="1"/>
        <c:noMultiLvlLbl val="0"/>
      </c:catAx>
      <c:valAx>
        <c:axId val="147399584"/>
        <c:scaling>
          <c:orientation val="minMax"/>
          <c:min val="50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total</a:t>
                </a:r>
                <a:r>
                  <a:rPr lang="en-US" baseline="0" dirty="0"/>
                  <a:t> </a:t>
                </a:r>
                <a:r>
                  <a:rPr lang="en-US" dirty="0"/>
                  <a:t>spill cost</a:t>
                </a:r>
              </a:p>
            </c:rich>
          </c:tx>
          <c:layout>
            <c:manualLayout>
              <c:xMode val="edge"/>
              <c:yMode val="edge"/>
              <c:x val="1.3410782656443732E-2"/>
              <c:y val="0.37404639522612965"/>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KR"/>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KR"/>
          </a:p>
        </c:txPr>
        <c:crossAx val="14710320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K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4708FC-7426-554C-BC4E-61BC217AAAF3}" type="datetimeFigureOut">
              <a:rPr lang="en-US" smtClean="0"/>
              <a:t>10/14/21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72161E-9347-FE4F-B797-89BB6816BB0C}" type="slidenum">
              <a:rPr lang="en-US" smtClean="0"/>
              <a:t>‹#›</a:t>
            </a:fld>
            <a:endParaRPr lang="en-US"/>
          </a:p>
        </p:txBody>
      </p:sp>
    </p:spTree>
    <p:extLst>
      <p:ext uri="{BB962C8B-B14F-4D97-AF65-F5344CB8AC3E}">
        <p14:creationId xmlns:p14="http://schemas.microsoft.com/office/powerpoint/2010/main" val="613148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dirty="0"/>
              <a:t>(Thank you for kind introduction)</a:t>
            </a:r>
          </a:p>
          <a:p>
            <a:endParaRPr lang="en-US" dirty="0"/>
          </a:p>
          <a:p>
            <a:r>
              <a:rPr lang="en-US" dirty="0"/>
              <a:t>Hello. My name is </a:t>
            </a:r>
            <a:r>
              <a:rPr lang="en-US" dirty="0" err="1"/>
              <a:t>Yongwon</a:t>
            </a:r>
            <a:r>
              <a:rPr lang="en-US" dirty="0"/>
              <a:t> Shin,</a:t>
            </a:r>
          </a:p>
          <a:p>
            <a:endParaRPr lang="en-US" dirty="0"/>
          </a:p>
          <a:p>
            <a:r>
              <a:rPr lang="en-US" dirty="0"/>
              <a:t>I’m a second year graduate</a:t>
            </a:r>
            <a:r>
              <a:rPr lang="en-US" baseline="0" dirty="0"/>
              <a:t> </a:t>
            </a:r>
            <a:r>
              <a:rPr lang="en-US" dirty="0"/>
              <a:t>student at Pohang University of Science and Technology, POSTECH, in South Korea.</a:t>
            </a:r>
          </a:p>
          <a:p>
            <a:endParaRPr lang="en-US" dirty="0"/>
          </a:p>
          <a:p>
            <a:r>
              <a:rPr lang="en-US" dirty="0"/>
              <a:t>The title of my talk is Hybrid Register Allocation with Spill Cost and Pattern Guided Optimization</a:t>
            </a:r>
            <a:endParaRPr lang="en-KR" dirty="0"/>
          </a:p>
        </p:txBody>
      </p:sp>
      <p:sp>
        <p:nvSpPr>
          <p:cNvPr id="4" name="Slide Number Placeholder 3"/>
          <p:cNvSpPr>
            <a:spLocks noGrp="1"/>
          </p:cNvSpPr>
          <p:nvPr>
            <p:ph type="sldNum" sz="quarter" idx="5"/>
          </p:nvPr>
        </p:nvSpPr>
        <p:spPr/>
        <p:txBody>
          <a:bodyPr/>
          <a:lstStyle/>
          <a:p>
            <a:fld id="{DB72161E-9347-FE4F-B797-89BB6816BB0C}" type="slidenum">
              <a:rPr lang="en-US" smtClean="0"/>
              <a:t>1</a:t>
            </a:fld>
            <a:endParaRPr lang="en-US"/>
          </a:p>
        </p:txBody>
      </p:sp>
    </p:spTree>
    <p:extLst>
      <p:ext uri="{BB962C8B-B14F-4D97-AF65-F5344CB8AC3E}">
        <p14:creationId xmlns:p14="http://schemas.microsoft.com/office/powerpoint/2010/main" val="20144294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Live interval splitting works well in general, but because of the previous reasons,</a:t>
            </a:r>
          </a:p>
          <a:p>
            <a:r>
              <a:rPr lang="en-US" dirty="0"/>
              <a:t>we found some cases that the live interval splitting does not work as intended.</a:t>
            </a:r>
          </a:p>
          <a:p>
            <a:endParaRPr lang="en-US" dirty="0"/>
          </a:p>
          <a:p>
            <a:r>
              <a:rPr lang="en-US" dirty="0"/>
              <a:t>To clearly show the problem, we modeled the total spill cost as shown in a graph.</a:t>
            </a:r>
          </a:p>
          <a:p>
            <a:endParaRPr lang="en-US" dirty="0"/>
          </a:p>
          <a:p>
            <a:r>
              <a:rPr lang="en-KR" dirty="0"/>
              <a:t>This graph shows the conservative total spill cost during the register allocation prcoess by Greedy. X-axis is a time step, which is the number of dequeue event of the priority queue.</a:t>
            </a:r>
          </a:p>
          <a:p>
            <a:endParaRPr lang="en-KR" dirty="0"/>
          </a:p>
          <a:p>
            <a:r>
              <a:rPr lang="en-KR" dirty="0"/>
              <a:t>Some functions show suboptimality during the split phase</a:t>
            </a:r>
          </a:p>
          <a:p>
            <a:r>
              <a:rPr lang="en-KR" dirty="0"/>
              <a:t>The total spill cost rises during the split phase, but the problem is, the final cost is higher than the cost before the splitting.</a:t>
            </a:r>
          </a:p>
          <a:p>
            <a:endParaRPr lang="en-KR" dirty="0"/>
          </a:p>
          <a:p>
            <a:r>
              <a:rPr lang="en-KR" dirty="0"/>
              <a:t>But the optimizing mature heuristics without side-effect is very challenging.</a:t>
            </a:r>
          </a:p>
          <a:p>
            <a:r>
              <a:rPr lang="en-KR" dirty="0"/>
              <a:t>In the previous work, some functions have been improved, but some functions have performance degradation</a:t>
            </a:r>
          </a:p>
        </p:txBody>
      </p:sp>
      <p:sp>
        <p:nvSpPr>
          <p:cNvPr id="4" name="Slide Number Placeholder 3"/>
          <p:cNvSpPr>
            <a:spLocks noGrp="1"/>
          </p:cNvSpPr>
          <p:nvPr>
            <p:ph type="sldNum" sz="quarter" idx="5"/>
          </p:nvPr>
        </p:nvSpPr>
        <p:spPr/>
        <p:txBody>
          <a:bodyPr/>
          <a:lstStyle/>
          <a:p>
            <a:fld id="{F41A1099-7EE5-494A-8A4A-080A974F2442}" type="slidenum">
              <a:rPr lang="en-KR" smtClean="0"/>
              <a:t>10</a:t>
            </a:fld>
            <a:endParaRPr lang="en-KR"/>
          </a:p>
        </p:txBody>
      </p:sp>
    </p:spTree>
    <p:extLst>
      <p:ext uri="{BB962C8B-B14F-4D97-AF65-F5344CB8AC3E}">
        <p14:creationId xmlns:p14="http://schemas.microsoft.com/office/powerpoint/2010/main" val="24754868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key insight is that we can model the spill cost to find a better allocation,</a:t>
            </a:r>
          </a:p>
          <a:p>
            <a:r>
              <a:rPr lang="en-US" altLang="ko-KR" baseline="0" dirty="0"/>
              <a:t>and spill cost can be used to measure the</a:t>
            </a:r>
            <a:r>
              <a:rPr lang="ko-KR" altLang="en-US" baseline="0" dirty="0"/>
              <a:t> </a:t>
            </a:r>
            <a:r>
              <a:rPr lang="en-US" altLang="ko-KR" baseline="0" dirty="0"/>
              <a:t>allocation quality.</a:t>
            </a:r>
          </a:p>
          <a:p>
            <a:endParaRPr lang="en-KR" dirty="0"/>
          </a:p>
          <a:p>
            <a:r>
              <a:rPr lang="en-US" dirty="0"/>
              <a:t>In</a:t>
            </a:r>
            <a:r>
              <a:rPr lang="en-US" baseline="0" dirty="0"/>
              <a:t> this work, we asked the following question:</a:t>
            </a:r>
            <a:r>
              <a:rPr lang="en-KR" dirty="0"/>
              <a:t> what if we stop Greedy at the cost-optimal allocation when a suboptimal decision is detected?</a:t>
            </a:r>
          </a:p>
        </p:txBody>
      </p:sp>
      <p:sp>
        <p:nvSpPr>
          <p:cNvPr id="4" name="Slide Number Placeholder 3"/>
          <p:cNvSpPr>
            <a:spLocks noGrp="1"/>
          </p:cNvSpPr>
          <p:nvPr>
            <p:ph type="sldNum" sz="quarter" idx="5"/>
          </p:nvPr>
        </p:nvSpPr>
        <p:spPr/>
        <p:txBody>
          <a:bodyPr/>
          <a:lstStyle/>
          <a:p>
            <a:fld id="{F41A1099-7EE5-494A-8A4A-080A974F2442}" type="slidenum">
              <a:rPr lang="en-KR" smtClean="0"/>
              <a:t>11</a:t>
            </a:fld>
            <a:endParaRPr lang="en-KR"/>
          </a:p>
        </p:txBody>
      </p:sp>
    </p:spTree>
    <p:extLst>
      <p:ext uri="{BB962C8B-B14F-4D97-AF65-F5344CB8AC3E}">
        <p14:creationId xmlns:p14="http://schemas.microsoft.com/office/powerpoint/2010/main" val="39151115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 on</a:t>
            </a:r>
            <a:r>
              <a:rPr lang="en-US" baseline="0" dirty="0"/>
              <a:t> our preliminary result modeling the spill cost, </a:t>
            </a:r>
            <a:r>
              <a:rPr lang="en-KR" baseline="0" dirty="0"/>
              <a:t>w</a:t>
            </a:r>
            <a:r>
              <a:rPr lang="en-KR" dirty="0"/>
              <a:t>e propose Greedy-SO, the Split-Optimization.</a:t>
            </a:r>
          </a:p>
          <a:p>
            <a:endParaRPr lang="en-KR" dirty="0"/>
          </a:p>
          <a:p>
            <a:r>
              <a:rPr lang="en-KR" dirty="0"/>
              <a:t>Greedy-SO is a hybrid regsiter allocator to solve the suboptimalities during the register allocation in a systematic way.</a:t>
            </a:r>
          </a:p>
          <a:p>
            <a:endParaRPr lang="en-KR" dirty="0"/>
          </a:p>
          <a:p>
            <a:r>
              <a:rPr lang="en-KR" dirty="0"/>
              <a:t>Greedy-SO has three main components.</a:t>
            </a:r>
          </a:p>
          <a:p>
            <a:endParaRPr lang="en-KR" dirty="0"/>
          </a:p>
          <a:p>
            <a:r>
              <a:rPr lang="en-KR" dirty="0"/>
              <a:t>The First one is spill cost tracking mechanism. It reveals the suboptimality during the register allocation and finds the best allocation point.</a:t>
            </a:r>
          </a:p>
          <a:p>
            <a:endParaRPr lang="en-KR" dirty="0"/>
          </a:p>
          <a:p>
            <a:r>
              <a:rPr lang="en-KR" dirty="0"/>
              <a:t>Second one is cost-guided allocation optimizer. It uses fall-back register allocator to continue the register allocation to improve performance.</a:t>
            </a:r>
          </a:p>
          <a:p>
            <a:endParaRPr lang="en-KR" dirty="0"/>
          </a:p>
          <a:p>
            <a:r>
              <a:rPr lang="en-KR" dirty="0"/>
              <a:t>But we obseve that some functions have performance degradation.</a:t>
            </a:r>
          </a:p>
          <a:p>
            <a:endParaRPr lang="en-KR" dirty="0"/>
          </a:p>
          <a:p>
            <a:r>
              <a:rPr lang="en-KR" dirty="0"/>
              <a:t>So, we deploy the code pattern recogizer to only target the functions t</a:t>
            </a:r>
            <a:r>
              <a:rPr lang="en-US" dirty="0"/>
              <a:t>ha</a:t>
            </a:r>
            <a:r>
              <a:rPr lang="en-KR" dirty="0"/>
              <a:t>t show positive performance.</a:t>
            </a:r>
            <a:endParaRPr lang="en-US" dirty="0"/>
          </a:p>
        </p:txBody>
      </p:sp>
      <p:sp>
        <p:nvSpPr>
          <p:cNvPr id="4" name="Slide Number Placeholder 3"/>
          <p:cNvSpPr>
            <a:spLocks noGrp="1"/>
          </p:cNvSpPr>
          <p:nvPr>
            <p:ph type="sldNum" sz="quarter" idx="5"/>
          </p:nvPr>
        </p:nvSpPr>
        <p:spPr/>
        <p:txBody>
          <a:bodyPr/>
          <a:lstStyle/>
          <a:p>
            <a:fld id="{DB72161E-9347-FE4F-B797-89BB6816BB0C}" type="slidenum">
              <a:rPr lang="en-US" smtClean="0"/>
              <a:t>12</a:t>
            </a:fld>
            <a:endParaRPr lang="en-US"/>
          </a:p>
        </p:txBody>
      </p:sp>
    </p:spTree>
    <p:extLst>
      <p:ext uri="{BB962C8B-B14F-4D97-AF65-F5344CB8AC3E}">
        <p14:creationId xmlns:p14="http://schemas.microsoft.com/office/powerpoint/2010/main" val="26015620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KR" dirty="0"/>
              <a:t>By using these three components, we can achieve performance improvement up to 16.1%</a:t>
            </a:r>
          </a:p>
          <a:p>
            <a:r>
              <a:rPr lang="en-KR" dirty="0"/>
              <a:t>without performance degradation</a:t>
            </a:r>
          </a:p>
          <a:p>
            <a:r>
              <a:rPr lang="en-KR" dirty="0"/>
              <a:t>and with low compilation overhead</a:t>
            </a:r>
          </a:p>
        </p:txBody>
      </p:sp>
      <p:sp>
        <p:nvSpPr>
          <p:cNvPr id="4" name="Slide Number Placeholder 3"/>
          <p:cNvSpPr>
            <a:spLocks noGrp="1"/>
          </p:cNvSpPr>
          <p:nvPr>
            <p:ph type="sldNum" sz="quarter" idx="5"/>
          </p:nvPr>
        </p:nvSpPr>
        <p:spPr/>
        <p:txBody>
          <a:bodyPr/>
          <a:lstStyle/>
          <a:p>
            <a:fld id="{DB72161E-9347-FE4F-B797-89BB6816BB0C}" type="slidenum">
              <a:rPr lang="en-US" smtClean="0"/>
              <a:t>13</a:t>
            </a:fld>
            <a:endParaRPr lang="en-US"/>
          </a:p>
        </p:txBody>
      </p:sp>
    </p:spTree>
    <p:extLst>
      <p:ext uri="{BB962C8B-B14F-4D97-AF65-F5344CB8AC3E}">
        <p14:creationId xmlns:p14="http://schemas.microsoft.com/office/powerpoint/2010/main" val="5110385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KR" dirty="0"/>
              <a:t>I explained the background and motivation of our research.</a:t>
            </a:r>
          </a:p>
          <a:p>
            <a:endParaRPr lang="en-KR" dirty="0"/>
          </a:p>
          <a:p>
            <a:r>
              <a:rPr lang="en-KR" dirty="0"/>
              <a:t>Next, I’ll show our proposed Greedy-SO design, and three main components in detail.</a:t>
            </a:r>
          </a:p>
          <a:p>
            <a:endParaRPr lang="en-KR" dirty="0"/>
          </a:p>
        </p:txBody>
      </p:sp>
      <p:sp>
        <p:nvSpPr>
          <p:cNvPr id="4" name="Slide Number Placeholder 3"/>
          <p:cNvSpPr>
            <a:spLocks noGrp="1"/>
          </p:cNvSpPr>
          <p:nvPr>
            <p:ph type="sldNum" sz="quarter" idx="5"/>
          </p:nvPr>
        </p:nvSpPr>
        <p:spPr/>
        <p:txBody>
          <a:bodyPr/>
          <a:lstStyle/>
          <a:p>
            <a:fld id="{DB72161E-9347-FE4F-B797-89BB6816BB0C}" type="slidenum">
              <a:rPr lang="en-US" smtClean="0"/>
              <a:t>14</a:t>
            </a:fld>
            <a:endParaRPr lang="en-US"/>
          </a:p>
        </p:txBody>
      </p:sp>
    </p:spTree>
    <p:extLst>
      <p:ext uri="{BB962C8B-B14F-4D97-AF65-F5344CB8AC3E}">
        <p14:creationId xmlns:p14="http://schemas.microsoft.com/office/powerpoint/2010/main" val="17403720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KR" dirty="0"/>
              <a:t>Here is an overview of our Greedy-SO design, and its three main components.</a:t>
            </a:r>
          </a:p>
        </p:txBody>
      </p:sp>
      <p:sp>
        <p:nvSpPr>
          <p:cNvPr id="4" name="Slide Number Placeholder 3"/>
          <p:cNvSpPr>
            <a:spLocks noGrp="1"/>
          </p:cNvSpPr>
          <p:nvPr>
            <p:ph type="sldNum" sz="quarter" idx="5"/>
          </p:nvPr>
        </p:nvSpPr>
        <p:spPr/>
        <p:txBody>
          <a:bodyPr/>
          <a:lstStyle/>
          <a:p>
            <a:fld id="{F41A1099-7EE5-494A-8A4A-080A974F2442}" type="slidenum">
              <a:rPr lang="en-KR" smtClean="0"/>
              <a:t>15</a:t>
            </a:fld>
            <a:endParaRPr lang="en-KR"/>
          </a:p>
        </p:txBody>
      </p:sp>
    </p:spTree>
    <p:extLst>
      <p:ext uri="{BB962C8B-B14F-4D97-AF65-F5344CB8AC3E}">
        <p14:creationId xmlns:p14="http://schemas.microsoft.com/office/powerpoint/2010/main" val="1818038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KR" dirty="0"/>
              <a:t>The first one is the spill cost tracking mechanism.</a:t>
            </a:r>
          </a:p>
          <a:p>
            <a:r>
              <a:rPr lang="en-KR" dirty="0"/>
              <a:t>We implement it in the Greedy allocator</a:t>
            </a:r>
          </a:p>
        </p:txBody>
      </p:sp>
      <p:sp>
        <p:nvSpPr>
          <p:cNvPr id="4" name="Slide Number Placeholder 3"/>
          <p:cNvSpPr>
            <a:spLocks noGrp="1"/>
          </p:cNvSpPr>
          <p:nvPr>
            <p:ph type="sldNum" sz="quarter" idx="5"/>
          </p:nvPr>
        </p:nvSpPr>
        <p:spPr/>
        <p:txBody>
          <a:bodyPr/>
          <a:lstStyle/>
          <a:p>
            <a:fld id="{F41A1099-7EE5-494A-8A4A-080A974F2442}" type="slidenum">
              <a:rPr lang="en-KR" smtClean="0"/>
              <a:t>16</a:t>
            </a:fld>
            <a:endParaRPr lang="en-KR"/>
          </a:p>
        </p:txBody>
      </p:sp>
    </p:spTree>
    <p:extLst>
      <p:ext uri="{BB962C8B-B14F-4D97-AF65-F5344CB8AC3E}">
        <p14:creationId xmlns:p14="http://schemas.microsoft.com/office/powerpoint/2010/main" val="5465399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KR" dirty="0"/>
              <a:t>Total spill cost conservatively estimates performance impact by register allocation</a:t>
            </a:r>
          </a:p>
          <a:p>
            <a:endParaRPr lang="en-KR" dirty="0"/>
          </a:p>
          <a:p>
            <a:r>
              <a:rPr lang="en-KR" dirty="0"/>
              <a:t>Total spill cost can be calculated as a sum of load and store insruction cost in a live interval.</a:t>
            </a:r>
          </a:p>
          <a:p>
            <a:endParaRPr lang="en-KR" dirty="0"/>
          </a:p>
          <a:p>
            <a:r>
              <a:rPr lang="en-KR" dirty="0"/>
              <a:t>The assumption is that all live intervals in the queue will be spilled.</a:t>
            </a:r>
          </a:p>
          <a:p>
            <a:r>
              <a:rPr lang="en-KR" dirty="0"/>
              <a:t>So, total spill cost starts at the largest value.</a:t>
            </a:r>
          </a:p>
          <a:p>
            <a:endParaRPr lang="en-KR" dirty="0"/>
          </a:p>
          <a:p>
            <a:r>
              <a:rPr lang="en-KR" dirty="0"/>
              <a:t>Total spill cost changes when queue event occurs.</a:t>
            </a:r>
          </a:p>
          <a:p>
            <a:r>
              <a:rPr lang="en-KR" dirty="0"/>
              <a:t>Enqueue increases the cost, and dequeue decreases the cost</a:t>
            </a:r>
          </a:p>
          <a:p>
            <a:r>
              <a:rPr lang="en-KR" dirty="0"/>
              <a:t>So, total spill cost drops in the first assignment phase</a:t>
            </a:r>
          </a:p>
          <a:p>
            <a:r>
              <a:rPr lang="en-KR" dirty="0"/>
              <a:t>because there are only dequeue events during the first assignment.</a:t>
            </a:r>
          </a:p>
          <a:p>
            <a:endParaRPr lang="en-KR" dirty="0"/>
          </a:p>
          <a:p>
            <a:r>
              <a:rPr lang="en-KR" dirty="0"/>
              <a:t>Live interval splitting increases total spill cost because potential spill cost of the inserted copy instructions are included in the total spill cost.</a:t>
            </a:r>
          </a:p>
          <a:p>
            <a:endParaRPr lang="en-KR" dirty="0"/>
          </a:p>
          <a:p>
            <a:r>
              <a:rPr lang="en-KR" dirty="0"/>
              <a:t>At the end of the regsiter allocation step,</a:t>
            </a:r>
          </a:p>
          <a:p>
            <a:r>
              <a:rPr lang="en-KR" dirty="0"/>
              <a:t>If the final spill cost is higher than the cost before the splitting, then we find a suboptimality during the live interval splitting.</a:t>
            </a:r>
          </a:p>
          <a:p>
            <a:r>
              <a:rPr lang="en-KR" dirty="0"/>
              <a:t>Additionally, spill cost tracking mechanism saves minimal cost checkpoint for fall-back point.</a:t>
            </a:r>
          </a:p>
        </p:txBody>
      </p:sp>
      <p:sp>
        <p:nvSpPr>
          <p:cNvPr id="4" name="Slide Number Placeholder 3"/>
          <p:cNvSpPr>
            <a:spLocks noGrp="1"/>
          </p:cNvSpPr>
          <p:nvPr>
            <p:ph type="sldNum" sz="quarter" idx="5"/>
          </p:nvPr>
        </p:nvSpPr>
        <p:spPr/>
        <p:txBody>
          <a:bodyPr/>
          <a:lstStyle/>
          <a:p>
            <a:fld id="{DB72161E-9347-FE4F-B797-89BB6816BB0C}" type="slidenum">
              <a:rPr lang="en-US" smtClean="0"/>
              <a:t>17</a:t>
            </a:fld>
            <a:endParaRPr lang="en-US"/>
          </a:p>
        </p:txBody>
      </p:sp>
    </p:spTree>
    <p:extLst>
      <p:ext uri="{BB962C8B-B14F-4D97-AF65-F5344CB8AC3E}">
        <p14:creationId xmlns:p14="http://schemas.microsoft.com/office/powerpoint/2010/main" val="14067028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KR" dirty="0"/>
              <a:t>After the spill cost tracking mechanism, we compute the difference between final cost and minimal cost.</a:t>
            </a:r>
          </a:p>
          <a:p>
            <a:endParaRPr lang="en-KR" dirty="0"/>
          </a:p>
          <a:p>
            <a:r>
              <a:rPr lang="en-KR" dirty="0"/>
              <a:t>But there can be a noise in the cost model. So, we set a threshold value to bear that noise.</a:t>
            </a:r>
          </a:p>
          <a:p>
            <a:endParaRPr lang="en-KR" dirty="0"/>
          </a:p>
          <a:p>
            <a:r>
              <a:rPr lang="en-KR" dirty="0"/>
              <a:t>If the cost difference is not greater the threshold value, then we finish the register allocation process.</a:t>
            </a:r>
          </a:p>
        </p:txBody>
      </p:sp>
      <p:sp>
        <p:nvSpPr>
          <p:cNvPr id="4" name="Slide Number Placeholder 3"/>
          <p:cNvSpPr>
            <a:spLocks noGrp="1"/>
          </p:cNvSpPr>
          <p:nvPr>
            <p:ph type="sldNum" sz="quarter" idx="5"/>
          </p:nvPr>
        </p:nvSpPr>
        <p:spPr/>
        <p:txBody>
          <a:bodyPr/>
          <a:lstStyle/>
          <a:p>
            <a:fld id="{F41A1099-7EE5-494A-8A4A-080A974F2442}" type="slidenum">
              <a:rPr lang="en-KR" smtClean="0"/>
              <a:t>18</a:t>
            </a:fld>
            <a:endParaRPr lang="en-KR"/>
          </a:p>
        </p:txBody>
      </p:sp>
    </p:spTree>
    <p:extLst>
      <p:ext uri="{BB962C8B-B14F-4D97-AF65-F5344CB8AC3E}">
        <p14:creationId xmlns:p14="http://schemas.microsoft.com/office/powerpoint/2010/main" val="29390308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KR" dirty="0"/>
              <a:t>If the cost difference is significant, then the Greedy-SO reverts the register allocation state and starts second register allocation pass.</a:t>
            </a:r>
          </a:p>
          <a:p>
            <a:endParaRPr lang="en-KR" dirty="0"/>
          </a:p>
          <a:p>
            <a:r>
              <a:rPr lang="en-KR" dirty="0"/>
              <a:t>In the second round, Greedy stops at the minimal cost checkpoint.</a:t>
            </a:r>
          </a:p>
          <a:p>
            <a:endParaRPr lang="en-KR" dirty="0"/>
          </a:p>
          <a:p>
            <a:r>
              <a:rPr lang="en-KR" dirty="0"/>
              <a:t>From that point, Greedy-SO uses fall-back allocator to finish the remaining register allocation.</a:t>
            </a:r>
          </a:p>
          <a:p>
            <a:endParaRPr lang="en-KR" dirty="0"/>
          </a:p>
        </p:txBody>
      </p:sp>
      <p:sp>
        <p:nvSpPr>
          <p:cNvPr id="4" name="Slide Number Placeholder 3"/>
          <p:cNvSpPr>
            <a:spLocks noGrp="1"/>
          </p:cNvSpPr>
          <p:nvPr>
            <p:ph type="sldNum" sz="quarter" idx="5"/>
          </p:nvPr>
        </p:nvSpPr>
        <p:spPr/>
        <p:txBody>
          <a:bodyPr/>
          <a:lstStyle/>
          <a:p>
            <a:fld id="{F41A1099-7EE5-494A-8A4A-080A974F2442}" type="slidenum">
              <a:rPr lang="en-KR" smtClean="0"/>
              <a:t>19</a:t>
            </a:fld>
            <a:endParaRPr lang="en-KR"/>
          </a:p>
        </p:txBody>
      </p:sp>
    </p:spTree>
    <p:extLst>
      <p:ext uri="{BB962C8B-B14F-4D97-AF65-F5344CB8AC3E}">
        <p14:creationId xmlns:p14="http://schemas.microsoft.com/office/powerpoint/2010/main" val="6475674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KR" dirty="0"/>
              <a:t>Let’s quickly recap on what is the register allocation problem.</a:t>
            </a:r>
          </a:p>
          <a:p>
            <a:endParaRPr lang="en-KR" dirty="0"/>
          </a:p>
          <a:p>
            <a:r>
              <a:rPr lang="en-KR" dirty="0"/>
              <a:t>Register allocation is to map arbitrary number of program values to a finite set of registers in a processor.</a:t>
            </a:r>
          </a:p>
          <a:p>
            <a:endParaRPr lang="en-KR" dirty="0"/>
          </a:p>
          <a:p>
            <a:r>
              <a:rPr lang="en-KR" dirty="0"/>
              <a:t>This is a very important</a:t>
            </a:r>
            <a:r>
              <a:rPr lang="en-US" dirty="0"/>
              <a:t> code generation and</a:t>
            </a:r>
            <a:r>
              <a:rPr lang="en-KR" dirty="0"/>
              <a:t> optimization step. Because failing to allocate</a:t>
            </a:r>
            <a:r>
              <a:rPr lang="en-US" dirty="0"/>
              <a:t> program</a:t>
            </a:r>
            <a:r>
              <a:rPr lang="en-US" baseline="0" dirty="0"/>
              <a:t> values to</a:t>
            </a:r>
            <a:r>
              <a:rPr lang="en-KR" dirty="0"/>
              <a:t> register</a:t>
            </a:r>
            <a:r>
              <a:rPr lang="en-US" dirty="0"/>
              <a:t>s</a:t>
            </a:r>
            <a:r>
              <a:rPr lang="en-KR" dirty="0"/>
              <a:t> means, you need to spill them to the lower memory hierarchy</a:t>
            </a:r>
            <a:r>
              <a:rPr lang="en-US" baseline="0" dirty="0"/>
              <a:t> and reload them when accessed.</a:t>
            </a:r>
            <a:endParaRPr lang="en-KR" dirty="0"/>
          </a:p>
          <a:p>
            <a:r>
              <a:rPr lang="en-KR" dirty="0"/>
              <a:t>This </a:t>
            </a:r>
            <a:r>
              <a:rPr lang="en-US" dirty="0"/>
              <a:t>can</a:t>
            </a:r>
            <a:r>
              <a:rPr lang="en-US" baseline="0" dirty="0"/>
              <a:t> </a:t>
            </a:r>
            <a:r>
              <a:rPr lang="en-US" dirty="0"/>
              <a:t>increase</a:t>
            </a:r>
            <a:r>
              <a:rPr lang="en-US" baseline="0" dirty="0"/>
              <a:t> memory access and execution time. Especially, when the number of architectural registers are limited, register allocation has crucial impact on the performance.</a:t>
            </a:r>
            <a:endParaRPr lang="en-KR" dirty="0"/>
          </a:p>
        </p:txBody>
      </p:sp>
      <p:sp>
        <p:nvSpPr>
          <p:cNvPr id="4" name="Slide Number Placeholder 3"/>
          <p:cNvSpPr>
            <a:spLocks noGrp="1"/>
          </p:cNvSpPr>
          <p:nvPr>
            <p:ph type="sldNum" sz="quarter" idx="5"/>
          </p:nvPr>
        </p:nvSpPr>
        <p:spPr/>
        <p:txBody>
          <a:bodyPr/>
          <a:lstStyle/>
          <a:p>
            <a:fld id="{035AA33A-5DC7-4341-BCF3-3A8D40BF5A56}" type="slidenum">
              <a:rPr lang="en-KR" smtClean="0"/>
              <a:t>2</a:t>
            </a:fld>
            <a:endParaRPr lang="en-KR"/>
          </a:p>
        </p:txBody>
      </p:sp>
    </p:spTree>
    <p:extLst>
      <p:ext uri="{BB962C8B-B14F-4D97-AF65-F5344CB8AC3E}">
        <p14:creationId xmlns:p14="http://schemas.microsoft.com/office/powerpoint/2010/main" val="35941116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can spill all of the remaining live intervals from the checkpoint, but for better performance, we uses </a:t>
            </a:r>
            <a:r>
              <a:rPr lang="en-US" dirty="0" err="1"/>
              <a:t>fall-back</a:t>
            </a:r>
            <a:r>
              <a:rPr lang="en-US" dirty="0"/>
              <a:t> allocator that does not have any live interval splitting.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hybrid approach takes advantage of two different register allocators.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Greedy allocator performs aggressive splitting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whereas PBQP allocator solves the problem without splitting.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By the Cost-Guided allocation optimizer, Greedy stops at the optimal splitting point,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PBQP solves the remaining problem.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Greedy-SO uses PBQP allocator as a </a:t>
            </a:r>
            <a:r>
              <a:rPr lang="en-US" dirty="0" err="1"/>
              <a:t>fall-back</a:t>
            </a:r>
            <a:r>
              <a:rPr lang="en-US" dirty="0"/>
              <a:t> allocator since it does not have any splitting, and it shows excellent performance without splitting.</a:t>
            </a:r>
          </a:p>
        </p:txBody>
      </p:sp>
      <p:sp>
        <p:nvSpPr>
          <p:cNvPr id="4" name="Slide Number Placeholder 3"/>
          <p:cNvSpPr>
            <a:spLocks noGrp="1"/>
          </p:cNvSpPr>
          <p:nvPr>
            <p:ph type="sldNum" sz="quarter" idx="5"/>
          </p:nvPr>
        </p:nvSpPr>
        <p:spPr/>
        <p:txBody>
          <a:bodyPr/>
          <a:lstStyle/>
          <a:p>
            <a:fld id="{F41A1099-7EE5-494A-8A4A-080A974F2442}" type="slidenum">
              <a:rPr lang="en-KR" smtClean="0"/>
              <a:t>20</a:t>
            </a:fld>
            <a:endParaRPr lang="en-KR"/>
          </a:p>
        </p:txBody>
      </p:sp>
    </p:spTree>
    <p:extLst>
      <p:ext uri="{BB962C8B-B14F-4D97-AF65-F5344CB8AC3E}">
        <p14:creationId xmlns:p14="http://schemas.microsoft.com/office/powerpoint/2010/main" val="18473505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KR" dirty="0"/>
              <a:t>With these two components, total spill cost improves,</a:t>
            </a:r>
          </a:p>
          <a:p>
            <a:r>
              <a:rPr lang="en-KR" dirty="0"/>
              <a:t>but we observe unexpected performance degradation.</a:t>
            </a:r>
          </a:p>
        </p:txBody>
      </p:sp>
      <p:sp>
        <p:nvSpPr>
          <p:cNvPr id="4" name="Slide Number Placeholder 3"/>
          <p:cNvSpPr>
            <a:spLocks noGrp="1"/>
          </p:cNvSpPr>
          <p:nvPr>
            <p:ph type="sldNum" sz="quarter" idx="5"/>
          </p:nvPr>
        </p:nvSpPr>
        <p:spPr/>
        <p:txBody>
          <a:bodyPr/>
          <a:lstStyle/>
          <a:p>
            <a:fld id="{F41A1099-7EE5-494A-8A4A-080A974F2442}" type="slidenum">
              <a:rPr lang="en-KR" smtClean="0"/>
              <a:t>21</a:t>
            </a:fld>
            <a:endParaRPr lang="en-KR"/>
          </a:p>
        </p:txBody>
      </p:sp>
    </p:spTree>
    <p:extLst>
      <p:ext uri="{BB962C8B-B14F-4D97-AF65-F5344CB8AC3E}">
        <p14:creationId xmlns:p14="http://schemas.microsoft.com/office/powerpoint/2010/main" val="17085070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KR" dirty="0"/>
              <a:t>So, we introduce the code pattern recognizer.</a:t>
            </a:r>
          </a:p>
          <a:p>
            <a:endParaRPr lang="en-KR" dirty="0"/>
          </a:p>
          <a:p>
            <a:r>
              <a:rPr lang="en-KR" dirty="0"/>
              <a:t>It detects the pattern of the code based on the counter-based code statistics, such as the number of loops and the number of instructions, etc.</a:t>
            </a:r>
          </a:p>
          <a:p>
            <a:endParaRPr lang="en-KR" dirty="0"/>
          </a:p>
        </p:txBody>
      </p:sp>
      <p:sp>
        <p:nvSpPr>
          <p:cNvPr id="4" name="Slide Number Placeholder 3"/>
          <p:cNvSpPr>
            <a:spLocks noGrp="1"/>
          </p:cNvSpPr>
          <p:nvPr>
            <p:ph type="sldNum" sz="quarter" idx="5"/>
          </p:nvPr>
        </p:nvSpPr>
        <p:spPr/>
        <p:txBody>
          <a:bodyPr/>
          <a:lstStyle/>
          <a:p>
            <a:fld id="{F41A1099-7EE5-494A-8A4A-080A974F2442}" type="slidenum">
              <a:rPr lang="en-KR" smtClean="0"/>
              <a:t>22</a:t>
            </a:fld>
            <a:endParaRPr lang="en-KR"/>
          </a:p>
        </p:txBody>
      </p:sp>
    </p:spTree>
    <p:extLst>
      <p:ext uri="{BB962C8B-B14F-4D97-AF65-F5344CB8AC3E}">
        <p14:creationId xmlns:p14="http://schemas.microsoft.com/office/powerpoint/2010/main" val="21503304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 pattern is not matched, we only execute Greedy allocator without spill cost tracking mechanism.</a:t>
            </a:r>
          </a:p>
        </p:txBody>
      </p:sp>
      <p:sp>
        <p:nvSpPr>
          <p:cNvPr id="4" name="Slide Number Placeholder 3"/>
          <p:cNvSpPr>
            <a:spLocks noGrp="1"/>
          </p:cNvSpPr>
          <p:nvPr>
            <p:ph type="sldNum" sz="quarter" idx="5"/>
          </p:nvPr>
        </p:nvSpPr>
        <p:spPr/>
        <p:txBody>
          <a:bodyPr/>
          <a:lstStyle/>
          <a:p>
            <a:fld id="{F41A1099-7EE5-494A-8A4A-080A974F2442}" type="slidenum">
              <a:rPr lang="en-KR" smtClean="0"/>
              <a:t>23</a:t>
            </a:fld>
            <a:endParaRPr lang="en-KR"/>
          </a:p>
        </p:txBody>
      </p:sp>
    </p:spTree>
    <p:extLst>
      <p:ext uri="{BB962C8B-B14F-4D97-AF65-F5344CB8AC3E}">
        <p14:creationId xmlns:p14="http://schemas.microsoft.com/office/powerpoint/2010/main" val="10280952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goal of the code pattern recognizer is to target only profitable functions.</a:t>
            </a:r>
          </a:p>
          <a:p>
            <a:endParaRPr lang="en-US" dirty="0"/>
          </a:p>
          <a:p>
            <a:r>
              <a:rPr lang="en-KR" dirty="0"/>
              <a:t>We found that spill costs do not always translate to performance.</a:t>
            </a:r>
          </a:p>
          <a:p>
            <a:r>
              <a:rPr lang="en-KR" dirty="0"/>
              <a:t>So code pattern recognizer filters out functions that are sensitive to architectural noises, such as code alignment and instruction cache misses, etc.</a:t>
            </a:r>
          </a:p>
          <a:p>
            <a:r>
              <a:rPr lang="en-KR" dirty="0"/>
              <a:t>It collects counter-based code statistics by recursively traversing all loops.</a:t>
            </a:r>
          </a:p>
          <a:p>
            <a:endParaRPr lang="en-KR" dirty="0"/>
          </a:p>
          <a:p>
            <a:r>
              <a:rPr lang="en-KR" dirty="0"/>
              <a:t>We filter out a function when it has only small loops, when the most of the innermost loops are small, and when it has middle-sized loops but they are susceptible to noises.</a:t>
            </a:r>
          </a:p>
          <a:p>
            <a:r>
              <a:rPr lang="en-KR" dirty="0"/>
              <a:t>We leave functions that have large loop body and computation because they have huge impact on performance and robust to architectural noises.</a:t>
            </a:r>
          </a:p>
          <a:p>
            <a:endParaRPr lang="en-KR" dirty="0"/>
          </a:p>
          <a:p>
            <a:pPr marL="0" marR="0" lvl="0" indent="0" algn="l" defTabSz="914400" rtl="0" eaLnBrk="1" fontAlgn="auto" latinLnBrk="0" hangingPunct="1">
              <a:lnSpc>
                <a:spcPct val="100000"/>
              </a:lnSpc>
              <a:spcBef>
                <a:spcPts val="0"/>
              </a:spcBef>
              <a:spcAft>
                <a:spcPts val="0"/>
              </a:spcAft>
              <a:buClrTx/>
              <a:buSzTx/>
              <a:buFontTx/>
              <a:buNone/>
              <a:tabLst/>
              <a:defRPr/>
            </a:pPr>
            <a:r>
              <a:rPr lang="en-KR" dirty="0"/>
              <a:t>You can find the detailed condition of the code pattern recognizer in our paper.</a:t>
            </a:r>
          </a:p>
          <a:p>
            <a:endParaRPr lang="en-KR" dirty="0"/>
          </a:p>
          <a:p>
            <a:endParaRPr lang="en-KR" dirty="0"/>
          </a:p>
          <a:p>
            <a:endParaRPr lang="en-KR" dirty="0"/>
          </a:p>
          <a:p>
            <a:r>
              <a:rPr lang="en-KR" dirty="0"/>
              <a:t>/*</a:t>
            </a:r>
          </a:p>
          <a:p>
            <a:r>
              <a:rPr lang="en-KR" dirty="0"/>
              <a:t>First, it filters out functions with small loops only.</a:t>
            </a:r>
          </a:p>
          <a:p>
            <a:r>
              <a:rPr lang="en-KR" dirty="0"/>
              <a:t>Changing register allocation could perturb the code alignment, and this can lead to unpredictable performance degradation.</a:t>
            </a:r>
          </a:p>
          <a:p>
            <a:endParaRPr lang="en-KR" dirty="0"/>
          </a:p>
          <a:p>
            <a:r>
              <a:rPr lang="en-KR" dirty="0"/>
              <a:t>Second, it filters out functions with a lot of small innermost loops.</a:t>
            </a:r>
          </a:p>
          <a:p>
            <a:r>
              <a:rPr lang="en-KR" dirty="0"/>
              <a:t>This case occurs when we massively inline a function which contains small loops.</a:t>
            </a:r>
          </a:p>
          <a:p>
            <a:endParaRPr lang="en-KR" dirty="0"/>
          </a:p>
          <a:p>
            <a:r>
              <a:rPr lang="en-KR" dirty="0"/>
              <a:t>Third, it filters out functions with middle-sized loops, but not big and robust enough to endure architectural noises.</a:t>
            </a:r>
          </a:p>
          <a:p>
            <a:endParaRPr lang="en-KR" dirty="0"/>
          </a:p>
          <a:p>
            <a:r>
              <a:rPr lang="en-KR" dirty="0"/>
              <a:t>Then the remaining functions are our target functions.</a:t>
            </a:r>
          </a:p>
          <a:p>
            <a:endParaRPr lang="en-KR" dirty="0"/>
          </a:p>
          <a:p>
            <a:pPr marL="0" marR="0" lvl="0" indent="0" algn="l" defTabSz="914400" rtl="0" eaLnBrk="1" fontAlgn="auto" latinLnBrk="0" hangingPunct="1">
              <a:lnSpc>
                <a:spcPct val="100000"/>
              </a:lnSpc>
              <a:spcBef>
                <a:spcPts val="0"/>
              </a:spcBef>
              <a:spcAft>
                <a:spcPts val="0"/>
              </a:spcAft>
              <a:buClrTx/>
              <a:buSzTx/>
              <a:buFontTx/>
              <a:buNone/>
              <a:tabLst/>
              <a:defRPr/>
            </a:pPr>
            <a:r>
              <a:rPr lang="en-KR" dirty="0"/>
              <a:t>You can find the detailed implementation and parameters of the three condition in our paper.</a:t>
            </a:r>
          </a:p>
          <a:p>
            <a:pPr marL="0" marR="0" lvl="0" indent="0" algn="l" defTabSz="914400" rtl="0" eaLnBrk="1" fontAlgn="auto" latinLnBrk="0" hangingPunct="1">
              <a:lnSpc>
                <a:spcPct val="100000"/>
              </a:lnSpc>
              <a:spcBef>
                <a:spcPts val="0"/>
              </a:spcBef>
              <a:spcAft>
                <a:spcPts val="0"/>
              </a:spcAft>
              <a:buClrTx/>
              <a:buSzTx/>
              <a:buFontTx/>
              <a:buNone/>
              <a:tabLst/>
              <a:defRPr/>
            </a:pPr>
            <a:r>
              <a:rPr lang="en-KR" dirty="0"/>
              <a:t>*/</a:t>
            </a:r>
          </a:p>
        </p:txBody>
      </p:sp>
      <p:sp>
        <p:nvSpPr>
          <p:cNvPr id="4" name="Slide Number Placeholder 3"/>
          <p:cNvSpPr>
            <a:spLocks noGrp="1"/>
          </p:cNvSpPr>
          <p:nvPr>
            <p:ph type="sldNum" sz="quarter" idx="5"/>
          </p:nvPr>
        </p:nvSpPr>
        <p:spPr/>
        <p:txBody>
          <a:bodyPr/>
          <a:lstStyle/>
          <a:p>
            <a:fld id="{F41A1099-7EE5-494A-8A4A-080A974F2442}" type="slidenum">
              <a:rPr lang="en-KR" smtClean="0"/>
              <a:t>24</a:t>
            </a:fld>
            <a:endParaRPr lang="en-KR"/>
          </a:p>
        </p:txBody>
      </p:sp>
    </p:spTree>
    <p:extLst>
      <p:ext uri="{BB962C8B-B14F-4D97-AF65-F5344CB8AC3E}">
        <p14:creationId xmlns:p14="http://schemas.microsoft.com/office/powerpoint/2010/main" val="34616561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KR" dirty="0"/>
              <a:t>This is an example of target function and non-target function.</a:t>
            </a:r>
          </a:p>
          <a:p>
            <a:endParaRPr lang="en-KR" dirty="0"/>
          </a:p>
          <a:p>
            <a:r>
              <a:rPr lang="en-KR" dirty="0"/>
              <a:t>Left function is a target function.</a:t>
            </a:r>
          </a:p>
          <a:p>
            <a:r>
              <a:rPr lang="en-KR" dirty="0"/>
              <a:t>It has large and complex loop body</a:t>
            </a:r>
          </a:p>
          <a:p>
            <a:r>
              <a:rPr lang="en-KR" dirty="0"/>
              <a:t>so it has high regsiter presure and it is resistent to architectural nosies</a:t>
            </a:r>
          </a:p>
          <a:p>
            <a:endParaRPr lang="en-KR" dirty="0"/>
          </a:p>
          <a:p>
            <a:r>
              <a:rPr lang="en-KR" dirty="0"/>
              <a:t>Right function is a non-target function.</a:t>
            </a:r>
          </a:p>
          <a:p>
            <a:r>
              <a:rPr lang="en-KR" dirty="0"/>
              <a:t>It has only small basic block in the innermost loop.</a:t>
            </a:r>
          </a:p>
          <a:p>
            <a:r>
              <a:rPr lang="en-KR" dirty="0"/>
              <a:t>Threrfore, changing register allocation could lead to unexpected performance degradation</a:t>
            </a:r>
          </a:p>
          <a:p>
            <a:r>
              <a:rPr lang="en-KR" dirty="0"/>
              <a:t>This could happen regardless of the spill cost modeling</a:t>
            </a:r>
          </a:p>
        </p:txBody>
      </p:sp>
      <p:sp>
        <p:nvSpPr>
          <p:cNvPr id="4" name="Slide Number Placeholder 3"/>
          <p:cNvSpPr>
            <a:spLocks noGrp="1"/>
          </p:cNvSpPr>
          <p:nvPr>
            <p:ph type="sldNum" sz="quarter" idx="5"/>
          </p:nvPr>
        </p:nvSpPr>
        <p:spPr/>
        <p:txBody>
          <a:bodyPr/>
          <a:lstStyle/>
          <a:p>
            <a:fld id="{F41A1099-7EE5-494A-8A4A-080A974F2442}" type="slidenum">
              <a:rPr lang="en-KR" smtClean="0"/>
              <a:t>25</a:t>
            </a:fld>
            <a:endParaRPr lang="en-KR"/>
          </a:p>
        </p:txBody>
      </p:sp>
    </p:spTree>
    <p:extLst>
      <p:ext uri="{BB962C8B-B14F-4D97-AF65-F5344CB8AC3E}">
        <p14:creationId xmlns:p14="http://schemas.microsoft.com/office/powerpoint/2010/main" val="15584745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KR" dirty="0"/>
              <a:t>We implemented Greedy-SO based on LLVM 13.</a:t>
            </a:r>
          </a:p>
          <a:p>
            <a:endParaRPr lang="en-KR" dirty="0"/>
          </a:p>
          <a:p>
            <a:r>
              <a:rPr lang="en-KR" dirty="0"/>
              <a:t>We used LLVM test suite benchmark designed for benchmarking LLVM performance.</a:t>
            </a:r>
          </a:p>
          <a:p>
            <a:r>
              <a:rPr lang="en-KR" dirty="0"/>
              <a:t>We will only show benchmarks that have 2% speedup or slowdown because there are 737 benchmarks.</a:t>
            </a:r>
          </a:p>
          <a:p>
            <a:endParaRPr lang="en-KR" dirty="0"/>
          </a:p>
          <a:p>
            <a:r>
              <a:rPr lang="en-KR" dirty="0"/>
              <a:t>We evaluated 4 register allocators. Two of them are </a:t>
            </a:r>
            <a:r>
              <a:rPr lang="en-US" dirty="0"/>
              <a:t>LLVM PBQP allocator</a:t>
            </a:r>
            <a:r>
              <a:rPr lang="en-KR" dirty="0"/>
              <a:t> and Greedy-SO, and the others are in the below</a:t>
            </a:r>
          </a:p>
          <a:p>
            <a:endParaRPr lang="en-KR" dirty="0"/>
          </a:p>
          <a:p>
            <a:r>
              <a:rPr lang="en-KR" dirty="0"/>
              <a:t>local-[interference] is the previous work</a:t>
            </a:r>
          </a:p>
          <a:p>
            <a:r>
              <a:rPr lang="en-KR" dirty="0"/>
              <a:t>gs-[witouth pattern]-pbqp is Greedy-SO without Code Pattern Recognizer and threshold.</a:t>
            </a:r>
            <a:endParaRPr lang="en-US" dirty="0"/>
          </a:p>
          <a:p>
            <a:r>
              <a:rPr lang="en-US" baseline="0" dirty="0"/>
              <a:t>We included it to see necessity of the Code Pattern Recognizer.</a:t>
            </a:r>
          </a:p>
          <a:p>
            <a:endParaRPr lang="en-KR" dirty="0"/>
          </a:p>
          <a:p>
            <a:r>
              <a:rPr lang="en-KR" dirty="0"/>
              <a:t>We evaluated Greedy-SO in the Intel, AMD and ARM</a:t>
            </a:r>
            <a:r>
              <a:rPr lang="en-US" baseline="0" dirty="0"/>
              <a:t> CPU</a:t>
            </a:r>
          </a:p>
          <a:p>
            <a:r>
              <a:rPr lang="en-US" baseline="0" dirty="0"/>
              <a:t>AMD shows similar trends with Intel, and ARM has no performance difference, possibly due to its more number of architectural registers.</a:t>
            </a:r>
          </a:p>
          <a:p>
            <a:r>
              <a:rPr lang="en-US" baseline="0" dirty="0"/>
              <a:t>So I’ll show only the Intel result.</a:t>
            </a:r>
            <a:endParaRPr lang="en-KR" dirty="0"/>
          </a:p>
        </p:txBody>
      </p:sp>
      <p:sp>
        <p:nvSpPr>
          <p:cNvPr id="4" name="Slide Number Placeholder 3"/>
          <p:cNvSpPr>
            <a:spLocks noGrp="1"/>
          </p:cNvSpPr>
          <p:nvPr>
            <p:ph type="sldNum" sz="quarter" idx="5"/>
          </p:nvPr>
        </p:nvSpPr>
        <p:spPr/>
        <p:txBody>
          <a:bodyPr/>
          <a:lstStyle/>
          <a:p>
            <a:fld id="{DB72161E-9347-FE4F-B797-89BB6816BB0C}" type="slidenum">
              <a:rPr lang="en-US" smtClean="0"/>
              <a:t>26</a:t>
            </a:fld>
            <a:endParaRPr lang="en-US"/>
          </a:p>
        </p:txBody>
      </p:sp>
    </p:spTree>
    <p:extLst>
      <p:ext uri="{BB962C8B-B14F-4D97-AF65-F5344CB8AC3E}">
        <p14:creationId xmlns:p14="http://schemas.microsoft.com/office/powerpoint/2010/main" val="31894736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KR" dirty="0"/>
              <a:t>The graph shows the speedup normalized to greedy allocators.</a:t>
            </a:r>
          </a:p>
          <a:p>
            <a:r>
              <a:rPr lang="en-KR" dirty="0"/>
              <a:t>Target benchmarks are benchmarks showing more than 2% speedup or slowdown in the Greedy-SO.</a:t>
            </a:r>
          </a:p>
          <a:p>
            <a:endParaRPr lang="en-KR" dirty="0"/>
          </a:p>
          <a:p>
            <a:r>
              <a:rPr lang="en-KR" dirty="0"/>
              <a:t>First, I’ll compare the Greedy-SO, the red bar with Greedy and PBQP, the blue bar.</a:t>
            </a:r>
          </a:p>
          <a:p>
            <a:endParaRPr lang="en-KR" dirty="0"/>
          </a:p>
          <a:p>
            <a:r>
              <a:rPr lang="en-KR" dirty="0"/>
              <a:t>In all benchmarks, performance of Greedy-SO is comparable or better than the Greedy.</a:t>
            </a:r>
          </a:p>
          <a:p>
            <a:endParaRPr lang="en-KR" dirty="0"/>
          </a:p>
          <a:p>
            <a:r>
              <a:rPr lang="en-US" baseline="0" dirty="0"/>
              <a:t>PBQP showed mixed performance trends against greedy or greedy-so.</a:t>
            </a:r>
          </a:p>
          <a:p>
            <a:r>
              <a:rPr lang="en-US" baseline="0" dirty="0"/>
              <a:t>In some benchmarks only PBQP shows performance improvement,</a:t>
            </a:r>
          </a:p>
          <a:p>
            <a:r>
              <a:rPr lang="en-US" baseline="0" dirty="0"/>
              <a:t>but PBQP alone misses performance improvement opportunity due to lack of live interval splitting.</a:t>
            </a:r>
          </a:p>
          <a:p>
            <a:r>
              <a:rPr lang="en-US" baseline="0" dirty="0"/>
              <a:t>Moreover, PBQP shows severe performance degradation up to 11% compared to Greedy.</a:t>
            </a:r>
          </a:p>
          <a:p>
            <a:endParaRPr lang="en-US" dirty="0"/>
          </a:p>
        </p:txBody>
      </p:sp>
      <p:sp>
        <p:nvSpPr>
          <p:cNvPr id="4" name="Slide Number Placeholder 3"/>
          <p:cNvSpPr>
            <a:spLocks noGrp="1"/>
          </p:cNvSpPr>
          <p:nvPr>
            <p:ph type="sldNum" sz="quarter" idx="5"/>
          </p:nvPr>
        </p:nvSpPr>
        <p:spPr/>
        <p:txBody>
          <a:bodyPr/>
          <a:lstStyle/>
          <a:p>
            <a:fld id="{F41A1099-7EE5-494A-8A4A-080A974F2442}" type="slidenum">
              <a:rPr lang="en-KR" smtClean="0"/>
              <a:t>27</a:t>
            </a:fld>
            <a:endParaRPr lang="en-KR"/>
          </a:p>
        </p:txBody>
      </p:sp>
    </p:spTree>
    <p:extLst>
      <p:ext uri="{BB962C8B-B14F-4D97-AF65-F5344CB8AC3E}">
        <p14:creationId xmlns:p14="http://schemas.microsoft.com/office/powerpoint/2010/main" val="21562697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KR" dirty="0"/>
              <a:t>Now, I’ll compare Greedy-SO with the previous work, the yellow bar.</a:t>
            </a:r>
          </a:p>
          <a:p>
            <a:endParaRPr lang="en-KR" dirty="0"/>
          </a:p>
          <a:p>
            <a:r>
              <a:rPr lang="en-KR" dirty="0"/>
              <a:t>Greedy-SO finds more performance improvement opportunities.</a:t>
            </a:r>
          </a:p>
          <a:p>
            <a:r>
              <a:rPr lang="en-KR" dirty="0"/>
              <a:t>But local-intf suffers from performance degradation up to 3.7%.</a:t>
            </a:r>
          </a:p>
          <a:p>
            <a:endParaRPr lang="en-KR" dirty="0"/>
          </a:p>
          <a:p>
            <a:r>
              <a:rPr lang="en-KR" dirty="0"/>
              <a:t>And Greedy-SO outperforms the previous work up to 8.6%</a:t>
            </a:r>
          </a:p>
        </p:txBody>
      </p:sp>
      <p:sp>
        <p:nvSpPr>
          <p:cNvPr id="4" name="Slide Number Placeholder 3"/>
          <p:cNvSpPr>
            <a:spLocks noGrp="1"/>
          </p:cNvSpPr>
          <p:nvPr>
            <p:ph type="sldNum" sz="quarter" idx="5"/>
          </p:nvPr>
        </p:nvSpPr>
        <p:spPr/>
        <p:txBody>
          <a:bodyPr/>
          <a:lstStyle/>
          <a:p>
            <a:fld id="{F41A1099-7EE5-494A-8A4A-080A974F2442}" type="slidenum">
              <a:rPr lang="en-KR" smtClean="0"/>
              <a:t>28</a:t>
            </a:fld>
            <a:endParaRPr lang="en-KR"/>
          </a:p>
        </p:txBody>
      </p:sp>
    </p:spTree>
    <p:extLst>
      <p:ext uri="{BB962C8B-B14F-4D97-AF65-F5344CB8AC3E}">
        <p14:creationId xmlns:p14="http://schemas.microsoft.com/office/powerpoint/2010/main" val="694083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KR" dirty="0"/>
              <a:t>Finally, I’ll compare Greedy-SO with its without-pattern version, the green bar.</a:t>
            </a:r>
            <a:endParaRPr lang="en-US" dirty="0"/>
          </a:p>
          <a:p>
            <a:endParaRPr lang="en-US" dirty="0"/>
          </a:p>
          <a:p>
            <a:r>
              <a:rPr lang="en-US" dirty="0"/>
              <a:t>This comparison is to show the necessity of the Code Pattern Recognizer.</a:t>
            </a:r>
            <a:endParaRPr lang="en-KR" dirty="0"/>
          </a:p>
          <a:p>
            <a:endParaRPr lang="en-KR" dirty="0"/>
          </a:p>
          <a:p>
            <a:r>
              <a:rPr lang="en-KR" dirty="0"/>
              <a:t>Without the code pattern recognizer, Greedy-SO suffers from severe performance degradation up to 6%.</a:t>
            </a:r>
          </a:p>
          <a:p>
            <a:r>
              <a:rPr lang="en-KR" dirty="0"/>
              <a:t>This is also translated to the overall performance penalty. Greedy-SO shows 2.7% better performance on average than its without-pattern version.</a:t>
            </a:r>
          </a:p>
        </p:txBody>
      </p:sp>
      <p:sp>
        <p:nvSpPr>
          <p:cNvPr id="4" name="Slide Number Placeholder 3"/>
          <p:cNvSpPr>
            <a:spLocks noGrp="1"/>
          </p:cNvSpPr>
          <p:nvPr>
            <p:ph type="sldNum" sz="quarter" idx="5"/>
          </p:nvPr>
        </p:nvSpPr>
        <p:spPr/>
        <p:txBody>
          <a:bodyPr/>
          <a:lstStyle/>
          <a:p>
            <a:fld id="{DB72161E-9347-FE4F-B797-89BB6816BB0C}" type="slidenum">
              <a:rPr lang="en-US" smtClean="0"/>
              <a:t>29</a:t>
            </a:fld>
            <a:endParaRPr lang="en-US"/>
          </a:p>
        </p:txBody>
      </p:sp>
    </p:spTree>
    <p:extLst>
      <p:ext uri="{BB962C8B-B14F-4D97-AF65-F5344CB8AC3E}">
        <p14:creationId xmlns:p14="http://schemas.microsoft.com/office/powerpoint/2010/main" val="27872581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KR" dirty="0"/>
              <a:t>Register allocation is an NP-complete problem.</a:t>
            </a:r>
          </a:p>
          <a:p>
            <a:endParaRPr lang="en-KR" dirty="0"/>
          </a:p>
          <a:p>
            <a:r>
              <a:rPr lang="en-KR" dirty="0"/>
              <a:t>Numerous heuristics have been proposed such as graph coloring or linear scan.</a:t>
            </a:r>
          </a:p>
          <a:p>
            <a:r>
              <a:rPr lang="en-KR" dirty="0"/>
              <a:t>They formulate the register allocation problem in different ways, and focus on different aspects of the heuristics</a:t>
            </a:r>
          </a:p>
          <a:p>
            <a:endParaRPr lang="en-KR" dirty="0"/>
          </a:p>
          <a:p>
            <a:r>
              <a:rPr lang="en-KR" dirty="0"/>
              <a:t>LLVM adopts a priority-based greedy register allocator.</a:t>
            </a:r>
          </a:p>
          <a:p>
            <a:r>
              <a:rPr lang="en-KR" dirty="0"/>
              <a:t>The priority allows important live intervals to be allocated first.</a:t>
            </a:r>
          </a:p>
          <a:p>
            <a:r>
              <a:rPr lang="en-KR" dirty="0"/>
              <a:t>And compared to its previous version, LLVM focuses on live interval splitting heuristics</a:t>
            </a:r>
          </a:p>
          <a:p>
            <a:endParaRPr lang="en-KR" dirty="0"/>
          </a:p>
          <a:p>
            <a:r>
              <a:rPr lang="en-KR" dirty="0"/>
              <a:t>Live interval splitting is to split a long live interval into a set of smaller intervals by inserting copy instructions</a:t>
            </a:r>
            <a:r>
              <a:rPr lang="en-US" dirty="0"/>
              <a:t> to make</a:t>
            </a:r>
            <a:r>
              <a:rPr lang="en-US" baseline="0" dirty="0"/>
              <a:t> them allocatable.</a:t>
            </a:r>
            <a:endParaRPr lang="en-KR" dirty="0"/>
          </a:p>
        </p:txBody>
      </p:sp>
      <p:sp>
        <p:nvSpPr>
          <p:cNvPr id="4" name="Slide Number Placeholder 3"/>
          <p:cNvSpPr>
            <a:spLocks noGrp="1"/>
          </p:cNvSpPr>
          <p:nvPr>
            <p:ph type="sldNum" sz="quarter" idx="5"/>
          </p:nvPr>
        </p:nvSpPr>
        <p:spPr/>
        <p:txBody>
          <a:bodyPr/>
          <a:lstStyle/>
          <a:p>
            <a:fld id="{DB72161E-9347-FE4F-B797-89BB6816BB0C}" type="slidenum">
              <a:rPr lang="en-US" smtClean="0"/>
              <a:t>3</a:t>
            </a:fld>
            <a:endParaRPr lang="en-US"/>
          </a:p>
        </p:txBody>
      </p:sp>
    </p:spTree>
    <p:extLst>
      <p:ext uri="{BB962C8B-B14F-4D97-AF65-F5344CB8AC3E}">
        <p14:creationId xmlns:p14="http://schemas.microsoft.com/office/powerpoint/2010/main" val="11267226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KR" dirty="0"/>
              <a:t>In summary, Greedy-SO can achieve 7.3%, up to 16.1%, average speedup for the target benchmarks</a:t>
            </a:r>
          </a:p>
          <a:p>
            <a:r>
              <a:rPr lang="en-KR" dirty="0"/>
              <a:t>Greedy-SO could improve previously unseen suboptimality, and resistent to unexpected performance degradation from others.</a:t>
            </a:r>
          </a:p>
        </p:txBody>
      </p:sp>
      <p:sp>
        <p:nvSpPr>
          <p:cNvPr id="4" name="Slide Number Placeholder 3"/>
          <p:cNvSpPr>
            <a:spLocks noGrp="1"/>
          </p:cNvSpPr>
          <p:nvPr>
            <p:ph type="sldNum" sz="quarter" idx="5"/>
          </p:nvPr>
        </p:nvSpPr>
        <p:spPr/>
        <p:txBody>
          <a:bodyPr/>
          <a:lstStyle/>
          <a:p>
            <a:fld id="{DB72161E-9347-FE4F-B797-89BB6816BB0C}" type="slidenum">
              <a:rPr lang="en-US" smtClean="0"/>
              <a:t>30</a:t>
            </a:fld>
            <a:endParaRPr lang="en-US"/>
          </a:p>
        </p:txBody>
      </p:sp>
    </p:spTree>
    <p:extLst>
      <p:ext uri="{BB962C8B-B14F-4D97-AF65-F5344CB8AC3E}">
        <p14:creationId xmlns:p14="http://schemas.microsoft.com/office/powerpoint/2010/main" val="25289496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KR" dirty="0"/>
              <a:t>In conclusion, we propose Greedy-SO, the hybrid register allocator to solve suboptimalities during the register allocation without performance degradation.</a:t>
            </a:r>
          </a:p>
          <a:p>
            <a:endParaRPr lang="en-KR" dirty="0"/>
          </a:p>
          <a:p>
            <a:r>
              <a:rPr lang="en-KR" dirty="0"/>
              <a:t>It has three main components,</a:t>
            </a:r>
          </a:p>
          <a:p>
            <a:r>
              <a:rPr lang="en-KR" dirty="0"/>
              <a:t>the Spill Cost Tracking Mechanism to reveal a suboptimality,</a:t>
            </a:r>
          </a:p>
          <a:p>
            <a:r>
              <a:rPr lang="en-KR" dirty="0"/>
              <a:t>Cost-Guided Allocation Optimizer to improve the performance and </a:t>
            </a:r>
          </a:p>
          <a:p>
            <a:r>
              <a:rPr lang="en-KR" dirty="0"/>
              <a:t>Code Pattern Recognizer to prevent unexpected degradation.</a:t>
            </a:r>
          </a:p>
          <a:p>
            <a:r>
              <a:rPr lang="en-KR" dirty="0"/>
              <a:t>we can achieve up to 16.1% speedup with these three components.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Compilation overhead is mostly incurred by second allocation pass.</a:t>
            </a:r>
            <a:endParaRPr lang="en-KR" dirty="0"/>
          </a:p>
          <a:p>
            <a:r>
              <a:rPr lang="en-KR" dirty="0"/>
              <a:t>We implemented the Greedy-SO with 1.1% compilation overhead.</a:t>
            </a:r>
            <a:endParaRPr lang="en-US" dirty="0"/>
          </a:p>
          <a:p>
            <a:endParaRPr lang="en-KR" dirty="0"/>
          </a:p>
          <a:p>
            <a:r>
              <a:rPr lang="en-KR" dirty="0"/>
              <a:t>For the future work, we want to extend the cost-guided optimizer to other back-end code generation phases</a:t>
            </a:r>
          </a:p>
          <a:p>
            <a:r>
              <a:rPr lang="en-KR" dirty="0"/>
              <a:t>and train the predictors for the Code Pattern Recognizer</a:t>
            </a:r>
          </a:p>
          <a:p>
            <a:endParaRPr lang="en-KR" dirty="0"/>
          </a:p>
          <a:p>
            <a:r>
              <a:rPr lang="en-KR" dirty="0"/>
              <a:t>Thank you for attending my presentation.</a:t>
            </a:r>
          </a:p>
          <a:p>
            <a:endParaRPr lang="en-KR" dirty="0"/>
          </a:p>
          <a:p>
            <a:r>
              <a:rPr lang="en-US" altLang="ko-KR" dirty="0"/>
              <a:t>/////</a:t>
            </a:r>
            <a:endParaRPr lang="en-KR" altLang="ko-KR" dirty="0"/>
          </a:p>
          <a:p>
            <a:endParaRPr lang="en-KR" dirty="0"/>
          </a:p>
          <a:p>
            <a:r>
              <a:rPr lang="ko-KR" altLang="en-US" dirty="0"/>
              <a:t>이전</a:t>
            </a:r>
            <a:r>
              <a:rPr lang="en-US" altLang="ko-KR" dirty="0"/>
              <a:t> hybrid allocator</a:t>
            </a:r>
            <a:r>
              <a:rPr lang="ko-KR" altLang="en-US" dirty="0" err="1"/>
              <a:t>와의</a:t>
            </a:r>
            <a:r>
              <a:rPr lang="ko-KR" altLang="en-US" dirty="0"/>
              <a:t> 차이점</a:t>
            </a:r>
            <a:endParaRPr lang="en-US" altLang="ko-KR" dirty="0"/>
          </a:p>
          <a:p>
            <a:pPr marL="171450" indent="-171450">
              <a:buFontTx/>
              <a:buChar char="-"/>
            </a:pPr>
            <a:r>
              <a:rPr lang="en-US" altLang="ko-KR" dirty="0"/>
              <a:t>Some prior work decides on the function-level </a:t>
            </a:r>
            <a:r>
              <a:rPr lang="en-US" altLang="ko-KR" dirty="0" err="1"/>
              <a:t>granurality</a:t>
            </a:r>
            <a:r>
              <a:rPr lang="en-US" altLang="ko-KR" dirty="0"/>
              <a:t>, but Greedy-SO uses two allocator in the same function.</a:t>
            </a:r>
          </a:p>
          <a:p>
            <a:pPr marL="171450" indent="-171450">
              <a:buFontTx/>
              <a:buChar char="-"/>
            </a:pPr>
            <a:r>
              <a:rPr lang="en-US" altLang="ko-KR" dirty="0"/>
              <a:t>Some other prior works have code segment granularity, uses multiple allocators in the same function but they compare the final cost of the allocators. But our Greedy-SO tracks the spill cost during the register allocation, so we can provide good allocation point for the other allocator</a:t>
            </a:r>
          </a:p>
          <a:p>
            <a:pPr marL="0" indent="0">
              <a:buFontTx/>
              <a:buNone/>
            </a:pPr>
            <a:endParaRPr lang="en-US" altLang="ko-KR" dirty="0"/>
          </a:p>
          <a:p>
            <a:pPr marL="0" indent="0">
              <a:buFontTx/>
              <a:buNone/>
            </a:pPr>
            <a:r>
              <a:rPr lang="en-US" altLang="ko-KR" dirty="0"/>
              <a:t>GPU</a:t>
            </a:r>
            <a:r>
              <a:rPr lang="ko-KR" altLang="en-US" dirty="0"/>
              <a:t>에서는 어떤 결과가 나올지</a:t>
            </a:r>
            <a:endParaRPr lang="en-US" altLang="ko-KR" dirty="0"/>
          </a:p>
          <a:p>
            <a:pPr marL="171450" indent="-171450">
              <a:buFontTx/>
              <a:buChar char="-"/>
            </a:pPr>
            <a:r>
              <a:rPr lang="en-US" altLang="ko-KR" dirty="0"/>
              <a:t>GPU has quite different model of the register allocation. Compute units of the GPU shares the large size of the registers, and splitting ratio is very important for the performance. our Cost-Guide Optimizer method can provide the good splitting ratio of the registers.</a:t>
            </a:r>
          </a:p>
          <a:p>
            <a:pPr marL="171450" indent="-171450">
              <a:buFontTx/>
              <a:buChar char="-"/>
            </a:pPr>
            <a:endParaRPr lang="en-US" altLang="ko-KR" dirty="0"/>
          </a:p>
          <a:p>
            <a:pPr marL="0" indent="0">
              <a:buFontTx/>
              <a:buNone/>
            </a:pPr>
            <a:r>
              <a:rPr lang="ko-KR" altLang="en-US" dirty="0"/>
              <a:t>다른 </a:t>
            </a:r>
            <a:r>
              <a:rPr lang="en-US" altLang="ko-KR" dirty="0"/>
              <a:t>backend pass</a:t>
            </a:r>
            <a:r>
              <a:rPr lang="ko-KR" altLang="en-US" dirty="0"/>
              <a:t>는</a:t>
            </a:r>
            <a:r>
              <a:rPr lang="en-US" altLang="ko-KR" dirty="0"/>
              <a:t>?</a:t>
            </a:r>
          </a:p>
          <a:p>
            <a:pPr marL="171450" indent="-171450">
              <a:buFontTx/>
              <a:buChar char="-"/>
            </a:pPr>
            <a:r>
              <a:rPr lang="en-US" altLang="ko-KR" dirty="0"/>
              <a:t>We think that machine block placement pass is very promising. That pass handle the code alignment problem, and we found that there is no stable cost models for it.  So our method can be applied in that pass.</a:t>
            </a:r>
          </a:p>
          <a:p>
            <a:pPr marL="0" indent="0">
              <a:buFontTx/>
              <a:buNone/>
            </a:pPr>
            <a:endParaRPr lang="en-US" altLang="ko-KR" dirty="0"/>
          </a:p>
          <a:p>
            <a:pPr marL="0" indent="0">
              <a:buFontTx/>
              <a:buNone/>
            </a:pPr>
            <a:r>
              <a:rPr lang="en-US" altLang="ko-KR" dirty="0"/>
              <a:t>CPR?</a:t>
            </a:r>
          </a:p>
          <a:p>
            <a:pPr marL="171450" indent="-171450">
              <a:buFont typeface="Arial" panose="020B0604020202020204" pitchFamily="34" charset="0"/>
              <a:buChar char="•"/>
            </a:pPr>
            <a:r>
              <a:rPr lang="en-US" altLang="ko-KR" dirty="0"/>
              <a:t>- I think our Code pattern recognizer is quite robust, since we design it by looking at only handful of functions in LLVM test suite. and our preliminary result in Intel </a:t>
            </a:r>
            <a:r>
              <a:rPr lang="en-US" altLang="ko-KR" dirty="0" err="1"/>
              <a:t>oneDNN</a:t>
            </a:r>
            <a:r>
              <a:rPr lang="en-US" altLang="ko-KR" dirty="0"/>
              <a:t> shows a similar trends. </a:t>
            </a:r>
          </a:p>
          <a:p>
            <a:pPr marL="0" indent="0">
              <a:buFontTx/>
              <a:buNone/>
            </a:pPr>
            <a:endParaRPr lang="en-US" altLang="ko-KR" dirty="0"/>
          </a:p>
        </p:txBody>
      </p:sp>
      <p:sp>
        <p:nvSpPr>
          <p:cNvPr id="4" name="Slide Number Placeholder 3"/>
          <p:cNvSpPr>
            <a:spLocks noGrp="1"/>
          </p:cNvSpPr>
          <p:nvPr>
            <p:ph type="sldNum" sz="quarter" idx="5"/>
          </p:nvPr>
        </p:nvSpPr>
        <p:spPr/>
        <p:txBody>
          <a:bodyPr/>
          <a:lstStyle/>
          <a:p>
            <a:fld id="{F41A1099-7EE5-494A-8A4A-080A974F2442}" type="slidenum">
              <a:rPr lang="en-KR" smtClean="0"/>
              <a:t>31</a:t>
            </a:fld>
            <a:endParaRPr lang="en-KR"/>
          </a:p>
        </p:txBody>
      </p:sp>
    </p:spTree>
    <p:extLst>
      <p:ext uri="{BB962C8B-B14F-4D97-AF65-F5344CB8AC3E}">
        <p14:creationId xmlns:p14="http://schemas.microsoft.com/office/powerpoint/2010/main" val="11521152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a:t>
            </a:r>
            <a:r>
              <a:rPr lang="en-US" baseline="0" dirty="0"/>
              <a:t> our work focuses on the improving splitting phase in the greedy allocator,</a:t>
            </a:r>
            <a:endParaRPr lang="en-US" dirty="0"/>
          </a:p>
          <a:p>
            <a:r>
              <a:rPr lang="en-KR" dirty="0"/>
              <a:t>L</a:t>
            </a:r>
            <a:r>
              <a:rPr lang="en-US" dirty="0"/>
              <a:t>et</a:t>
            </a:r>
            <a:r>
              <a:rPr lang="en-US" baseline="0" dirty="0"/>
              <a:t> me briefly go through how the Greedy allocator works.</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Greedy allocator proceeds by the 5 phases in the above diagrams</a:t>
            </a:r>
          </a:p>
          <a:p>
            <a:endParaRPr lang="en-KR" dirty="0"/>
          </a:p>
          <a:p>
            <a:r>
              <a:rPr lang="en-KR" dirty="0"/>
              <a:t>First, it constructs the priority queue</a:t>
            </a:r>
            <a:r>
              <a:rPr lang="en-US" baseline="0" dirty="0"/>
              <a:t> with l</a:t>
            </a:r>
            <a:r>
              <a:rPr lang="en-KR" dirty="0"/>
              <a:t>ive intervals ordered by its length</a:t>
            </a:r>
            <a:r>
              <a:rPr lang="en-US" dirty="0"/>
              <a:t> and other factors.</a:t>
            </a:r>
            <a:endParaRPr lang="en-KR" dirty="0"/>
          </a:p>
          <a:p>
            <a:endParaRPr lang="en-US" dirty="0"/>
          </a:p>
          <a:p>
            <a:r>
              <a:rPr lang="en-US" dirty="0"/>
              <a:t>Here</a:t>
            </a:r>
            <a:r>
              <a:rPr lang="en-US" baseline="0" dirty="0"/>
              <a:t> in this example, three intervals are being allocated to two physical registers.</a:t>
            </a:r>
            <a:endParaRPr lang="en-KR" dirty="0"/>
          </a:p>
        </p:txBody>
      </p:sp>
      <p:sp>
        <p:nvSpPr>
          <p:cNvPr id="4" name="Slide Number Placeholder 3"/>
          <p:cNvSpPr>
            <a:spLocks noGrp="1"/>
          </p:cNvSpPr>
          <p:nvPr>
            <p:ph type="sldNum" sz="quarter" idx="5"/>
          </p:nvPr>
        </p:nvSpPr>
        <p:spPr/>
        <p:txBody>
          <a:bodyPr/>
          <a:lstStyle/>
          <a:p>
            <a:fld id="{F41A1099-7EE5-494A-8A4A-080A974F2442}" type="slidenum">
              <a:rPr lang="en-KR" smtClean="0"/>
              <a:t>4</a:t>
            </a:fld>
            <a:endParaRPr lang="en-KR"/>
          </a:p>
        </p:txBody>
      </p:sp>
    </p:spTree>
    <p:extLst>
      <p:ext uri="{BB962C8B-B14F-4D97-AF65-F5344CB8AC3E}">
        <p14:creationId xmlns:p14="http://schemas.microsoft.com/office/powerpoint/2010/main" val="40527493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KR" dirty="0"/>
              <a:t>In the</a:t>
            </a:r>
            <a:r>
              <a:rPr lang="en-US" dirty="0"/>
              <a:t> first</a:t>
            </a:r>
            <a:r>
              <a:rPr lang="en-KR" dirty="0"/>
              <a:t> assignment </a:t>
            </a:r>
            <a:r>
              <a:rPr lang="en-US" dirty="0"/>
              <a:t>phase</a:t>
            </a:r>
            <a:r>
              <a:rPr lang="en-KR" dirty="0"/>
              <a:t>,</a:t>
            </a:r>
            <a:endParaRPr lang="en-US" dirty="0"/>
          </a:p>
          <a:p>
            <a:r>
              <a:rPr lang="en-US" dirty="0"/>
              <a:t>Live</a:t>
            </a:r>
            <a:r>
              <a:rPr lang="en-US" baseline="0" dirty="0"/>
              <a:t> intervals are allocated to free registers.</a:t>
            </a:r>
          </a:p>
        </p:txBody>
      </p:sp>
      <p:sp>
        <p:nvSpPr>
          <p:cNvPr id="4" name="Slide Number Placeholder 3"/>
          <p:cNvSpPr>
            <a:spLocks noGrp="1"/>
          </p:cNvSpPr>
          <p:nvPr>
            <p:ph type="sldNum" sz="quarter" idx="5"/>
          </p:nvPr>
        </p:nvSpPr>
        <p:spPr/>
        <p:txBody>
          <a:bodyPr/>
          <a:lstStyle/>
          <a:p>
            <a:fld id="{F41A1099-7EE5-494A-8A4A-080A974F2442}" type="slidenum">
              <a:rPr lang="en-KR" smtClean="0"/>
              <a:t>5</a:t>
            </a:fld>
            <a:endParaRPr lang="en-KR"/>
          </a:p>
        </p:txBody>
      </p:sp>
    </p:spTree>
    <p:extLst>
      <p:ext uri="{BB962C8B-B14F-4D97-AF65-F5344CB8AC3E}">
        <p14:creationId xmlns:p14="http://schemas.microsoft.com/office/powerpoint/2010/main" val="8378511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no physical register is available, allocated</a:t>
            </a:r>
            <a:r>
              <a:rPr lang="en-US" baseline="0" dirty="0"/>
              <a:t> interval can be evicted back to priority queue.</a:t>
            </a:r>
          </a:p>
          <a:p>
            <a:endParaRPr lang="en-US" baseline="0" dirty="0"/>
          </a:p>
          <a:p>
            <a:r>
              <a:rPr lang="en-US" baseline="0" dirty="0"/>
              <a:t>Which intervals are evicted is determined by the spill weight, which is normalized spill cost by length</a:t>
            </a:r>
            <a:endParaRPr lang="en-US" dirty="0"/>
          </a:p>
          <a:p>
            <a:endParaRPr lang="en-US" dirty="0"/>
          </a:p>
          <a:p>
            <a:r>
              <a:rPr lang="en-US" dirty="0"/>
              <a:t>In this example, a has smaller weight than c, so it is evicted</a:t>
            </a:r>
          </a:p>
          <a:p>
            <a:r>
              <a:rPr lang="en-US" dirty="0"/>
              <a:t>and c is assigned to the register R1.</a:t>
            </a:r>
            <a:endParaRPr lang="en-KR" dirty="0"/>
          </a:p>
        </p:txBody>
      </p:sp>
      <p:sp>
        <p:nvSpPr>
          <p:cNvPr id="4" name="Slide Number Placeholder 3"/>
          <p:cNvSpPr>
            <a:spLocks noGrp="1"/>
          </p:cNvSpPr>
          <p:nvPr>
            <p:ph type="sldNum" sz="quarter" idx="5"/>
          </p:nvPr>
        </p:nvSpPr>
        <p:spPr/>
        <p:txBody>
          <a:bodyPr/>
          <a:lstStyle/>
          <a:p>
            <a:fld id="{F41A1099-7EE5-494A-8A4A-080A974F2442}" type="slidenum">
              <a:rPr lang="en-KR" smtClean="0"/>
              <a:t>6</a:t>
            </a:fld>
            <a:endParaRPr lang="en-KR"/>
          </a:p>
        </p:txBody>
      </p:sp>
    </p:spTree>
    <p:extLst>
      <p:ext uri="{BB962C8B-B14F-4D97-AF65-F5344CB8AC3E}">
        <p14:creationId xmlns:p14="http://schemas.microsoft.com/office/powerpoint/2010/main" val="4444059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KR" dirty="0"/>
              <a:t>If </a:t>
            </a:r>
            <a:r>
              <a:rPr lang="en-US" dirty="0"/>
              <a:t>the</a:t>
            </a:r>
            <a:r>
              <a:rPr lang="en-US" baseline="0" dirty="0"/>
              <a:t> eviction fails, the split phase tries to split live intervals into smaller pieces so that they can fit into registers.</a:t>
            </a:r>
          </a:p>
          <a:p>
            <a:endParaRPr lang="en-US" dirty="0"/>
          </a:p>
          <a:p>
            <a:r>
              <a:rPr lang="en-US" dirty="0"/>
              <a:t>Without live</a:t>
            </a:r>
            <a:r>
              <a:rPr lang="en-US" baseline="0" dirty="0"/>
              <a:t> interval splitting, this live interval should have been spilled to the memory.</a:t>
            </a:r>
            <a:endParaRPr lang="en-US" dirty="0"/>
          </a:p>
          <a:p>
            <a:r>
              <a:rPr lang="en-US" dirty="0"/>
              <a:t>With</a:t>
            </a:r>
            <a:r>
              <a:rPr lang="en-US" baseline="0" dirty="0"/>
              <a:t> live interval splitting, the Greedy allocator can try another round of register allocation, finding free registers for smaller intervals,</a:t>
            </a:r>
          </a:p>
          <a:p>
            <a:r>
              <a:rPr lang="en-US" baseline="0" dirty="0"/>
              <a:t>as in this example.</a:t>
            </a:r>
            <a:endParaRPr lang="en-KR" dirty="0"/>
          </a:p>
        </p:txBody>
      </p:sp>
      <p:sp>
        <p:nvSpPr>
          <p:cNvPr id="4" name="Slide Number Placeholder 3"/>
          <p:cNvSpPr>
            <a:spLocks noGrp="1"/>
          </p:cNvSpPr>
          <p:nvPr>
            <p:ph type="sldNum" sz="quarter" idx="5"/>
          </p:nvPr>
        </p:nvSpPr>
        <p:spPr/>
        <p:txBody>
          <a:bodyPr/>
          <a:lstStyle/>
          <a:p>
            <a:fld id="{F41A1099-7EE5-494A-8A4A-080A974F2442}" type="slidenum">
              <a:rPr lang="en-KR" smtClean="0"/>
              <a:t>7</a:t>
            </a:fld>
            <a:endParaRPr lang="en-KR"/>
          </a:p>
        </p:txBody>
      </p:sp>
    </p:spTree>
    <p:extLst>
      <p:ext uri="{BB962C8B-B14F-4D97-AF65-F5344CB8AC3E}">
        <p14:creationId xmlns:p14="http://schemas.microsoft.com/office/powerpoint/2010/main" val="23951271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KR" dirty="0"/>
              <a:t>Therefore, live interval splitting prevents spilling and it enables fine-grained register allocation</a:t>
            </a:r>
          </a:p>
        </p:txBody>
      </p:sp>
      <p:sp>
        <p:nvSpPr>
          <p:cNvPr id="4" name="Slide Number Placeholder 3"/>
          <p:cNvSpPr>
            <a:spLocks noGrp="1"/>
          </p:cNvSpPr>
          <p:nvPr>
            <p:ph type="sldNum" sz="quarter" idx="5"/>
          </p:nvPr>
        </p:nvSpPr>
        <p:spPr/>
        <p:txBody>
          <a:bodyPr/>
          <a:lstStyle/>
          <a:p>
            <a:fld id="{F41A1099-7EE5-494A-8A4A-080A974F2442}" type="slidenum">
              <a:rPr lang="en-KR" smtClean="0"/>
              <a:t>8</a:t>
            </a:fld>
            <a:endParaRPr lang="en-KR"/>
          </a:p>
        </p:txBody>
      </p:sp>
    </p:spTree>
    <p:extLst>
      <p:ext uri="{BB962C8B-B14F-4D97-AF65-F5344CB8AC3E}">
        <p14:creationId xmlns:p14="http://schemas.microsoft.com/office/powerpoint/2010/main" val="19957210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KR" dirty="0"/>
              <a:t>But live interval splitting can cause high performance variability.</a:t>
            </a:r>
          </a:p>
          <a:p>
            <a:endParaRPr lang="en-KR" dirty="0"/>
          </a:p>
          <a:p>
            <a:r>
              <a:rPr lang="en-KR" dirty="0"/>
              <a:t>Inserted copy instructions can be additional spill candidates. Good heuristics can elimilnate such overhead, but bad heuristics could increase the amount of spill codes.</a:t>
            </a:r>
          </a:p>
          <a:p>
            <a:endParaRPr lang="en-KR" dirty="0"/>
          </a:p>
          <a:p>
            <a:r>
              <a:rPr lang="en-KR" dirty="0"/>
              <a:t>Splitting heuristics have a large </a:t>
            </a:r>
            <a:r>
              <a:rPr lang="en-US" dirty="0"/>
              <a:t>decision</a:t>
            </a:r>
            <a:r>
              <a:rPr lang="en-KR" dirty="0"/>
              <a:t> space</a:t>
            </a:r>
            <a:r>
              <a:rPr lang="en-US" dirty="0"/>
              <a:t>.</a:t>
            </a:r>
          </a:p>
          <a:p>
            <a:r>
              <a:rPr lang="en-US" dirty="0"/>
              <a:t>Whether to split a live interval or not, if so, where and in what size to split could all impact on the performance.</a:t>
            </a:r>
          </a:p>
          <a:p>
            <a:endParaRPr lang="en-US" dirty="0"/>
          </a:p>
          <a:p>
            <a:r>
              <a:rPr lang="en-KR" dirty="0"/>
              <a:t>And the iterative allocation process of the Greedy allocator makes it hard to predict profitability.</a:t>
            </a:r>
            <a:endParaRPr lang="en-US" dirty="0"/>
          </a:p>
          <a:p>
            <a:r>
              <a:rPr lang="en-US" dirty="0"/>
              <a:t>By the similar reason, repeated allocation and split phase prevent the accurate performance prediction.</a:t>
            </a:r>
            <a:endParaRPr lang="en-KR" dirty="0"/>
          </a:p>
        </p:txBody>
      </p:sp>
      <p:sp>
        <p:nvSpPr>
          <p:cNvPr id="4" name="Slide Number Placeholder 3"/>
          <p:cNvSpPr>
            <a:spLocks noGrp="1"/>
          </p:cNvSpPr>
          <p:nvPr>
            <p:ph type="sldNum" sz="quarter" idx="5"/>
          </p:nvPr>
        </p:nvSpPr>
        <p:spPr/>
        <p:txBody>
          <a:bodyPr/>
          <a:lstStyle/>
          <a:p>
            <a:fld id="{DB72161E-9347-FE4F-B797-89BB6816BB0C}" type="slidenum">
              <a:rPr lang="en-US" smtClean="0"/>
              <a:t>9</a:t>
            </a:fld>
            <a:endParaRPr lang="en-US"/>
          </a:p>
        </p:txBody>
      </p:sp>
    </p:spTree>
    <p:extLst>
      <p:ext uri="{BB962C8B-B14F-4D97-AF65-F5344CB8AC3E}">
        <p14:creationId xmlns:p14="http://schemas.microsoft.com/office/powerpoint/2010/main" val="8070715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55EF5-DC91-0F44-A7D5-80BF8EA8F792}"/>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95B9DD82-C07C-CD44-9D6D-6273FCAA99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02A36F3-23BF-964A-A7D8-05308C28AC7A}"/>
              </a:ext>
            </a:extLst>
          </p:cNvPr>
          <p:cNvSpPr>
            <a:spLocks noGrp="1"/>
          </p:cNvSpPr>
          <p:nvPr>
            <p:ph type="dt" sz="half" idx="10"/>
          </p:nvPr>
        </p:nvSpPr>
        <p:spPr>
          <a:xfrm>
            <a:off x="245918" y="6363855"/>
            <a:ext cx="2743200" cy="365125"/>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6EC4DC3F-2632-0745-8780-5A050EDB4A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81E7B4-9D06-8544-9E41-9525954C48B8}"/>
              </a:ext>
            </a:extLst>
          </p:cNvPr>
          <p:cNvSpPr>
            <a:spLocks noGrp="1"/>
          </p:cNvSpPr>
          <p:nvPr>
            <p:ph type="sldNum" sz="quarter" idx="12"/>
          </p:nvPr>
        </p:nvSpPr>
        <p:spPr>
          <a:xfrm>
            <a:off x="8780318" y="6487423"/>
            <a:ext cx="3411682" cy="365125"/>
          </a:xfrm>
        </p:spPr>
        <p:txBody>
          <a:bodyPr/>
          <a:lstStyle>
            <a:lvl1pPr algn="r">
              <a:defRPr>
                <a:solidFill>
                  <a:schemeClr val="tx1"/>
                </a:solidFill>
              </a:defRPr>
            </a:lvl1pPr>
          </a:lstStyle>
          <a:p>
            <a:fld id="{F3DD04D7-CA1A-B84C-AD5E-B506F4BF1BEB}" type="slidenum">
              <a:rPr lang="en-US" smtClean="0"/>
              <a:pPr/>
              <a:t>‹#›</a:t>
            </a:fld>
            <a:endParaRPr lang="en-US" dirty="0"/>
          </a:p>
        </p:txBody>
      </p:sp>
    </p:spTree>
    <p:extLst>
      <p:ext uri="{BB962C8B-B14F-4D97-AF65-F5344CB8AC3E}">
        <p14:creationId xmlns:p14="http://schemas.microsoft.com/office/powerpoint/2010/main" val="2318274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47964-A763-4341-AC6C-4D61A15DF9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2E9844E-156C-CB4D-880F-44460A0FF9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8AA152-AA61-F247-8E33-0DECC5B60E30}"/>
              </a:ext>
            </a:extLst>
          </p:cNvPr>
          <p:cNvSpPr>
            <a:spLocks noGrp="1"/>
          </p:cNvSpPr>
          <p:nvPr>
            <p:ph type="dt" sz="half" idx="10"/>
          </p:nvPr>
        </p:nvSpPr>
        <p:spPr>
          <a:xfrm>
            <a:off x="245918" y="6363855"/>
            <a:ext cx="2743200" cy="365125"/>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E19AEE85-0775-ED4A-B8B3-DACC684BF9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1C2A21-96EC-6A45-869C-C8FAC8DB75C9}"/>
              </a:ext>
            </a:extLst>
          </p:cNvPr>
          <p:cNvSpPr>
            <a:spLocks noGrp="1"/>
          </p:cNvSpPr>
          <p:nvPr>
            <p:ph type="sldNum" sz="quarter" idx="12"/>
          </p:nvPr>
        </p:nvSpPr>
        <p:spPr/>
        <p:txBody>
          <a:bodyPr/>
          <a:lstStyle/>
          <a:p>
            <a:fld id="{F3DD04D7-CA1A-B84C-AD5E-B506F4BF1BEB}" type="slidenum">
              <a:rPr lang="en-US" smtClean="0"/>
              <a:t>‹#›</a:t>
            </a:fld>
            <a:endParaRPr lang="en-US"/>
          </a:p>
        </p:txBody>
      </p:sp>
    </p:spTree>
    <p:extLst>
      <p:ext uri="{BB962C8B-B14F-4D97-AF65-F5344CB8AC3E}">
        <p14:creationId xmlns:p14="http://schemas.microsoft.com/office/powerpoint/2010/main" val="1721211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6F10E0-05E5-A94C-85D5-8BA8B7618D6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EA35BD3-F998-2E4F-8926-4EC3761E646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5FAE85-A317-AD4F-90EA-A46D98AF559D}"/>
              </a:ext>
            </a:extLst>
          </p:cNvPr>
          <p:cNvSpPr>
            <a:spLocks noGrp="1"/>
          </p:cNvSpPr>
          <p:nvPr>
            <p:ph type="dt" sz="half" idx="10"/>
          </p:nvPr>
        </p:nvSpPr>
        <p:spPr>
          <a:xfrm>
            <a:off x="245918" y="6363855"/>
            <a:ext cx="2743200" cy="365125"/>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76DBD43C-785A-874B-8EDC-7F96D4C364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1C8099-2049-2446-AA22-52EB36335780}"/>
              </a:ext>
            </a:extLst>
          </p:cNvPr>
          <p:cNvSpPr>
            <a:spLocks noGrp="1"/>
          </p:cNvSpPr>
          <p:nvPr>
            <p:ph type="sldNum" sz="quarter" idx="12"/>
          </p:nvPr>
        </p:nvSpPr>
        <p:spPr/>
        <p:txBody>
          <a:bodyPr/>
          <a:lstStyle/>
          <a:p>
            <a:fld id="{F3DD04D7-CA1A-B84C-AD5E-B506F4BF1BEB}" type="slidenum">
              <a:rPr lang="en-US" smtClean="0"/>
              <a:t>‹#›</a:t>
            </a:fld>
            <a:endParaRPr lang="en-US"/>
          </a:p>
        </p:txBody>
      </p:sp>
    </p:spTree>
    <p:extLst>
      <p:ext uri="{BB962C8B-B14F-4D97-AF65-F5344CB8AC3E}">
        <p14:creationId xmlns:p14="http://schemas.microsoft.com/office/powerpoint/2010/main" val="3624169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263AD-2228-C44A-9C44-88C17AA816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1A605A-ADB7-054E-B59F-80AA4A14A0B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4FDB2844-CD15-654B-88F9-236F0A37C404}"/>
              </a:ext>
            </a:extLst>
          </p:cNvPr>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3E807065-7AB4-8446-8116-7B0ADABA69E1}"/>
              </a:ext>
            </a:extLst>
          </p:cNvPr>
          <p:cNvSpPr>
            <a:spLocks noGrp="1"/>
          </p:cNvSpPr>
          <p:nvPr>
            <p:ph type="sldNum" sz="quarter" idx="12"/>
          </p:nvPr>
        </p:nvSpPr>
        <p:spPr>
          <a:xfrm>
            <a:off x="8780318" y="6487423"/>
            <a:ext cx="3411682" cy="365125"/>
          </a:xfrm>
        </p:spPr>
        <p:txBody>
          <a:bodyPr/>
          <a:lstStyle>
            <a:lvl1pPr algn="r">
              <a:defRPr>
                <a:solidFill>
                  <a:schemeClr val="tx1"/>
                </a:solidFill>
              </a:defRPr>
            </a:lvl1pPr>
          </a:lstStyle>
          <a:p>
            <a:fld id="{F3DD04D7-CA1A-B84C-AD5E-B506F4BF1BEB}" type="slidenum">
              <a:rPr lang="en-US" smtClean="0"/>
              <a:pPr/>
              <a:t>‹#›</a:t>
            </a:fld>
            <a:endParaRPr lang="en-US" dirty="0"/>
          </a:p>
        </p:txBody>
      </p:sp>
    </p:spTree>
    <p:extLst>
      <p:ext uri="{BB962C8B-B14F-4D97-AF65-F5344CB8AC3E}">
        <p14:creationId xmlns:p14="http://schemas.microsoft.com/office/powerpoint/2010/main" val="2104193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9F53C-F368-6347-A770-03E064F25E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271CA6A-FFEB-644F-A00F-902408BD22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a:extLst>
              <a:ext uri="{FF2B5EF4-FFF2-40B4-BE49-F238E27FC236}">
                <a16:creationId xmlns:a16="http://schemas.microsoft.com/office/drawing/2014/main" id="{5D92971D-AFAD-CE47-A942-833AF40362A7}"/>
              </a:ext>
            </a:extLst>
          </p:cNvPr>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33E4DC16-0E98-8141-9508-BCFB00BC6F4F}"/>
              </a:ext>
            </a:extLst>
          </p:cNvPr>
          <p:cNvSpPr>
            <a:spLocks noGrp="1"/>
          </p:cNvSpPr>
          <p:nvPr>
            <p:ph type="sldNum" sz="quarter" idx="12"/>
          </p:nvPr>
        </p:nvSpPr>
        <p:spPr>
          <a:xfrm>
            <a:off x="8780318" y="6487423"/>
            <a:ext cx="3411682" cy="365125"/>
          </a:xfrm>
        </p:spPr>
        <p:txBody>
          <a:bodyPr/>
          <a:lstStyle>
            <a:lvl1pPr algn="r">
              <a:defRPr>
                <a:solidFill>
                  <a:schemeClr val="tx1"/>
                </a:solidFill>
              </a:defRPr>
            </a:lvl1pPr>
          </a:lstStyle>
          <a:p>
            <a:fld id="{F3DD04D7-CA1A-B84C-AD5E-B506F4BF1BEB}" type="slidenum">
              <a:rPr lang="en-US" smtClean="0"/>
              <a:pPr/>
              <a:t>‹#›</a:t>
            </a:fld>
            <a:endParaRPr lang="en-US" dirty="0"/>
          </a:p>
        </p:txBody>
      </p:sp>
    </p:spTree>
    <p:extLst>
      <p:ext uri="{BB962C8B-B14F-4D97-AF65-F5344CB8AC3E}">
        <p14:creationId xmlns:p14="http://schemas.microsoft.com/office/powerpoint/2010/main" val="2268227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37223-CA30-724C-AE71-AA69C7C038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9F2AC2-E47F-AB4C-AD80-168123DDFF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2D711D9-2963-FE4B-8A31-5A62BAD594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0190B0E-4B0C-D841-A0B6-9A8171711803}"/>
              </a:ext>
            </a:extLst>
          </p:cNvPr>
          <p:cNvSpPr>
            <a:spLocks noGrp="1"/>
          </p:cNvSpPr>
          <p:nvPr>
            <p:ph type="dt" sz="half" idx="10"/>
          </p:nvPr>
        </p:nvSpPr>
        <p:spPr>
          <a:xfrm>
            <a:off x="245918" y="6363855"/>
            <a:ext cx="2743200" cy="365125"/>
          </a:xfrm>
          <a:prstGeom prst="rect">
            <a:avLst/>
          </a:prstGeom>
        </p:spPr>
        <p:txBody>
          <a:bodyPr/>
          <a:lstStyle/>
          <a:p>
            <a:endParaRPr lang="en-US"/>
          </a:p>
        </p:txBody>
      </p:sp>
      <p:sp>
        <p:nvSpPr>
          <p:cNvPr id="6" name="Footer Placeholder 5">
            <a:extLst>
              <a:ext uri="{FF2B5EF4-FFF2-40B4-BE49-F238E27FC236}">
                <a16:creationId xmlns:a16="http://schemas.microsoft.com/office/drawing/2014/main" id="{F1A14D28-7154-0849-B4A4-573E6E02011D}"/>
              </a:ext>
            </a:extLst>
          </p:cNvPr>
          <p:cNvSpPr>
            <a:spLocks noGrp="1"/>
          </p:cNvSpPr>
          <p:nvPr>
            <p:ph type="ftr" sz="quarter" idx="11"/>
          </p:nvPr>
        </p:nvSpPr>
        <p:spPr/>
        <p:txBody>
          <a:bodyPr/>
          <a:lstStyle/>
          <a:p>
            <a:endParaRPr lang="en-US"/>
          </a:p>
        </p:txBody>
      </p:sp>
      <p:sp>
        <p:nvSpPr>
          <p:cNvPr id="8" name="Slide Number Placeholder 5">
            <a:extLst>
              <a:ext uri="{FF2B5EF4-FFF2-40B4-BE49-F238E27FC236}">
                <a16:creationId xmlns:a16="http://schemas.microsoft.com/office/drawing/2014/main" id="{6256C581-D45D-B247-9BE0-A13572A8ACEA}"/>
              </a:ext>
            </a:extLst>
          </p:cNvPr>
          <p:cNvSpPr>
            <a:spLocks noGrp="1"/>
          </p:cNvSpPr>
          <p:nvPr>
            <p:ph type="sldNum" sz="quarter" idx="12"/>
          </p:nvPr>
        </p:nvSpPr>
        <p:spPr>
          <a:xfrm>
            <a:off x="8780318" y="6487423"/>
            <a:ext cx="3411682" cy="365125"/>
          </a:xfrm>
        </p:spPr>
        <p:txBody>
          <a:bodyPr/>
          <a:lstStyle>
            <a:lvl1pPr algn="r">
              <a:defRPr>
                <a:solidFill>
                  <a:schemeClr val="tx1"/>
                </a:solidFill>
              </a:defRPr>
            </a:lvl1pPr>
          </a:lstStyle>
          <a:p>
            <a:fld id="{F3DD04D7-CA1A-B84C-AD5E-B506F4BF1BEB}" type="slidenum">
              <a:rPr lang="en-US" smtClean="0"/>
              <a:pPr/>
              <a:t>‹#›</a:t>
            </a:fld>
            <a:endParaRPr lang="en-US" dirty="0"/>
          </a:p>
        </p:txBody>
      </p:sp>
    </p:spTree>
    <p:extLst>
      <p:ext uri="{BB962C8B-B14F-4D97-AF65-F5344CB8AC3E}">
        <p14:creationId xmlns:p14="http://schemas.microsoft.com/office/powerpoint/2010/main" val="2924639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B995B-67CC-EE48-BFE1-0D312707425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8BFEB88-21EF-3E44-ADC7-4DAE24FF89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52FAC22-5A4B-AC47-B889-62B7B94C6B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D44F040-90DF-7245-8115-917EE1075B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45DDA3A-AA08-1147-BB48-67C3BB6DF2C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20E0C7-53AF-8C4F-AA1B-830B0E8E708E}"/>
              </a:ext>
            </a:extLst>
          </p:cNvPr>
          <p:cNvSpPr>
            <a:spLocks noGrp="1"/>
          </p:cNvSpPr>
          <p:nvPr>
            <p:ph type="dt" sz="half" idx="10"/>
          </p:nvPr>
        </p:nvSpPr>
        <p:spPr>
          <a:xfrm>
            <a:off x="245918" y="6363855"/>
            <a:ext cx="2743200" cy="365125"/>
          </a:xfrm>
          <a:prstGeom prst="rect">
            <a:avLst/>
          </a:prstGeom>
        </p:spPr>
        <p:txBody>
          <a:bodyPr/>
          <a:lstStyle/>
          <a:p>
            <a:endParaRPr lang="en-US"/>
          </a:p>
        </p:txBody>
      </p:sp>
      <p:sp>
        <p:nvSpPr>
          <p:cNvPr id="8" name="Footer Placeholder 7">
            <a:extLst>
              <a:ext uri="{FF2B5EF4-FFF2-40B4-BE49-F238E27FC236}">
                <a16:creationId xmlns:a16="http://schemas.microsoft.com/office/drawing/2014/main" id="{CE34EFD9-2118-ED4B-9431-3CAAB86AA272}"/>
              </a:ext>
            </a:extLst>
          </p:cNvPr>
          <p:cNvSpPr>
            <a:spLocks noGrp="1"/>
          </p:cNvSpPr>
          <p:nvPr>
            <p:ph type="ftr" sz="quarter" idx="11"/>
          </p:nvPr>
        </p:nvSpPr>
        <p:spPr/>
        <p:txBody>
          <a:bodyPr/>
          <a:lstStyle/>
          <a:p>
            <a:endParaRPr lang="en-US"/>
          </a:p>
        </p:txBody>
      </p:sp>
      <p:sp>
        <p:nvSpPr>
          <p:cNvPr id="10" name="Slide Number Placeholder 5">
            <a:extLst>
              <a:ext uri="{FF2B5EF4-FFF2-40B4-BE49-F238E27FC236}">
                <a16:creationId xmlns:a16="http://schemas.microsoft.com/office/drawing/2014/main" id="{273F0564-20AB-614D-B064-7534A1F1795E}"/>
              </a:ext>
            </a:extLst>
          </p:cNvPr>
          <p:cNvSpPr>
            <a:spLocks noGrp="1"/>
          </p:cNvSpPr>
          <p:nvPr>
            <p:ph type="sldNum" sz="quarter" idx="12"/>
          </p:nvPr>
        </p:nvSpPr>
        <p:spPr>
          <a:xfrm>
            <a:off x="8780318" y="6487423"/>
            <a:ext cx="3411682" cy="365125"/>
          </a:xfrm>
        </p:spPr>
        <p:txBody>
          <a:bodyPr/>
          <a:lstStyle>
            <a:lvl1pPr algn="r">
              <a:defRPr>
                <a:solidFill>
                  <a:schemeClr val="tx1"/>
                </a:solidFill>
              </a:defRPr>
            </a:lvl1pPr>
          </a:lstStyle>
          <a:p>
            <a:fld id="{F3DD04D7-CA1A-B84C-AD5E-B506F4BF1BEB}" type="slidenum">
              <a:rPr lang="en-US" smtClean="0"/>
              <a:pPr/>
              <a:t>‹#›</a:t>
            </a:fld>
            <a:endParaRPr lang="en-US" dirty="0"/>
          </a:p>
        </p:txBody>
      </p:sp>
    </p:spTree>
    <p:extLst>
      <p:ext uri="{BB962C8B-B14F-4D97-AF65-F5344CB8AC3E}">
        <p14:creationId xmlns:p14="http://schemas.microsoft.com/office/powerpoint/2010/main" val="3801865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4EE37-1EFB-DB49-8387-A3F61A27F46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1CDFABC-67E8-2845-8ADB-FD12470D4B3D}"/>
              </a:ext>
            </a:extLst>
          </p:cNvPr>
          <p:cNvSpPr>
            <a:spLocks noGrp="1"/>
          </p:cNvSpPr>
          <p:nvPr>
            <p:ph type="dt" sz="half" idx="10"/>
          </p:nvPr>
        </p:nvSpPr>
        <p:spPr>
          <a:xfrm>
            <a:off x="245918" y="6363855"/>
            <a:ext cx="2743200" cy="365125"/>
          </a:xfrm>
          <a:prstGeom prst="rect">
            <a:avLst/>
          </a:prstGeom>
        </p:spPr>
        <p:txBody>
          <a:bodyPr/>
          <a:lstStyle/>
          <a:p>
            <a:endParaRPr lang="en-US"/>
          </a:p>
        </p:txBody>
      </p:sp>
      <p:sp>
        <p:nvSpPr>
          <p:cNvPr id="4" name="Footer Placeholder 3">
            <a:extLst>
              <a:ext uri="{FF2B5EF4-FFF2-40B4-BE49-F238E27FC236}">
                <a16:creationId xmlns:a16="http://schemas.microsoft.com/office/drawing/2014/main" id="{41E01818-DDC0-2C45-A2A2-13E065A0A0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395088-F8C4-0C46-BE95-1EED11FA4E04}"/>
              </a:ext>
            </a:extLst>
          </p:cNvPr>
          <p:cNvSpPr>
            <a:spLocks noGrp="1"/>
          </p:cNvSpPr>
          <p:nvPr>
            <p:ph type="sldNum" sz="quarter" idx="12"/>
          </p:nvPr>
        </p:nvSpPr>
        <p:spPr>
          <a:xfrm>
            <a:off x="8780318" y="6487423"/>
            <a:ext cx="3411682" cy="365125"/>
          </a:xfrm>
        </p:spPr>
        <p:txBody>
          <a:bodyPr/>
          <a:lstStyle>
            <a:lvl1pPr algn="r">
              <a:defRPr>
                <a:solidFill>
                  <a:schemeClr val="tx1"/>
                </a:solidFill>
              </a:defRPr>
            </a:lvl1pPr>
          </a:lstStyle>
          <a:p>
            <a:fld id="{F3DD04D7-CA1A-B84C-AD5E-B506F4BF1BEB}" type="slidenum">
              <a:rPr lang="en-US" smtClean="0"/>
              <a:pPr/>
              <a:t>‹#›</a:t>
            </a:fld>
            <a:endParaRPr lang="en-US" dirty="0"/>
          </a:p>
        </p:txBody>
      </p:sp>
    </p:spTree>
    <p:extLst>
      <p:ext uri="{BB962C8B-B14F-4D97-AF65-F5344CB8AC3E}">
        <p14:creationId xmlns:p14="http://schemas.microsoft.com/office/powerpoint/2010/main" val="2238191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AD55A3-01B7-1A4E-AA93-64C629EF7284}"/>
              </a:ext>
            </a:extLst>
          </p:cNvPr>
          <p:cNvSpPr>
            <a:spLocks noGrp="1"/>
          </p:cNvSpPr>
          <p:nvPr>
            <p:ph type="dt" sz="half" idx="10"/>
          </p:nvPr>
        </p:nvSpPr>
        <p:spPr>
          <a:xfrm>
            <a:off x="245918" y="6363855"/>
            <a:ext cx="2743200" cy="365125"/>
          </a:xfrm>
          <a:prstGeom prst="rect">
            <a:avLst/>
          </a:prstGeom>
        </p:spPr>
        <p:txBody>
          <a:bodyPr/>
          <a:lstStyle/>
          <a:p>
            <a:endParaRPr lang="en-US"/>
          </a:p>
        </p:txBody>
      </p:sp>
      <p:sp>
        <p:nvSpPr>
          <p:cNvPr id="3" name="Footer Placeholder 2">
            <a:extLst>
              <a:ext uri="{FF2B5EF4-FFF2-40B4-BE49-F238E27FC236}">
                <a16:creationId xmlns:a16="http://schemas.microsoft.com/office/drawing/2014/main" id="{B9B0BD8A-B209-E448-8EB3-BBDADCC53FEF}"/>
              </a:ext>
            </a:extLst>
          </p:cNvPr>
          <p:cNvSpPr>
            <a:spLocks noGrp="1"/>
          </p:cNvSpPr>
          <p:nvPr>
            <p:ph type="ftr" sz="quarter" idx="11"/>
          </p:nvPr>
        </p:nvSpPr>
        <p:spPr/>
        <p:txBody>
          <a:bodyPr/>
          <a:lstStyle/>
          <a:p>
            <a:endParaRPr lang="en-US"/>
          </a:p>
        </p:txBody>
      </p:sp>
      <p:sp>
        <p:nvSpPr>
          <p:cNvPr id="5" name="Slide Number Placeholder 5">
            <a:extLst>
              <a:ext uri="{FF2B5EF4-FFF2-40B4-BE49-F238E27FC236}">
                <a16:creationId xmlns:a16="http://schemas.microsoft.com/office/drawing/2014/main" id="{77A0E0C7-ED84-A24E-9D9F-969A2E387656}"/>
              </a:ext>
            </a:extLst>
          </p:cNvPr>
          <p:cNvSpPr>
            <a:spLocks noGrp="1"/>
          </p:cNvSpPr>
          <p:nvPr>
            <p:ph type="sldNum" sz="quarter" idx="12"/>
          </p:nvPr>
        </p:nvSpPr>
        <p:spPr>
          <a:xfrm>
            <a:off x="8780318" y="6487423"/>
            <a:ext cx="3411682" cy="365125"/>
          </a:xfrm>
        </p:spPr>
        <p:txBody>
          <a:bodyPr/>
          <a:lstStyle>
            <a:lvl1pPr algn="r">
              <a:defRPr>
                <a:solidFill>
                  <a:schemeClr val="tx1"/>
                </a:solidFill>
              </a:defRPr>
            </a:lvl1pPr>
          </a:lstStyle>
          <a:p>
            <a:fld id="{F3DD04D7-CA1A-B84C-AD5E-B506F4BF1BEB}" type="slidenum">
              <a:rPr lang="en-US" smtClean="0"/>
              <a:pPr/>
              <a:t>‹#›</a:t>
            </a:fld>
            <a:endParaRPr lang="en-US" dirty="0"/>
          </a:p>
        </p:txBody>
      </p:sp>
    </p:spTree>
    <p:extLst>
      <p:ext uri="{BB962C8B-B14F-4D97-AF65-F5344CB8AC3E}">
        <p14:creationId xmlns:p14="http://schemas.microsoft.com/office/powerpoint/2010/main" val="798322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1E065-5B38-664B-BCB7-1062DFD494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3BA736-1240-0E44-83AC-C011B2D5E6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6D0538-FF06-4545-81C8-1CC3B80409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B2DA6F-6A1E-A64F-A426-0D2C2AB57926}"/>
              </a:ext>
            </a:extLst>
          </p:cNvPr>
          <p:cNvSpPr>
            <a:spLocks noGrp="1"/>
          </p:cNvSpPr>
          <p:nvPr>
            <p:ph type="dt" sz="half" idx="10"/>
          </p:nvPr>
        </p:nvSpPr>
        <p:spPr>
          <a:xfrm>
            <a:off x="245918" y="6363855"/>
            <a:ext cx="2743200" cy="365125"/>
          </a:xfrm>
          <a:prstGeom prst="rect">
            <a:avLst/>
          </a:prstGeom>
        </p:spPr>
        <p:txBody>
          <a:bodyPr/>
          <a:lstStyle/>
          <a:p>
            <a:endParaRPr lang="en-US"/>
          </a:p>
        </p:txBody>
      </p:sp>
      <p:sp>
        <p:nvSpPr>
          <p:cNvPr id="6" name="Footer Placeholder 5">
            <a:extLst>
              <a:ext uri="{FF2B5EF4-FFF2-40B4-BE49-F238E27FC236}">
                <a16:creationId xmlns:a16="http://schemas.microsoft.com/office/drawing/2014/main" id="{CBBAD493-AAFE-E94C-8A76-4CC7798DCBA2}"/>
              </a:ext>
            </a:extLst>
          </p:cNvPr>
          <p:cNvSpPr>
            <a:spLocks noGrp="1"/>
          </p:cNvSpPr>
          <p:nvPr>
            <p:ph type="ftr" sz="quarter" idx="11"/>
          </p:nvPr>
        </p:nvSpPr>
        <p:spPr/>
        <p:txBody>
          <a:bodyPr/>
          <a:lstStyle/>
          <a:p>
            <a:endParaRPr lang="en-US"/>
          </a:p>
        </p:txBody>
      </p:sp>
      <p:sp>
        <p:nvSpPr>
          <p:cNvPr id="8" name="Slide Number Placeholder 5">
            <a:extLst>
              <a:ext uri="{FF2B5EF4-FFF2-40B4-BE49-F238E27FC236}">
                <a16:creationId xmlns:a16="http://schemas.microsoft.com/office/drawing/2014/main" id="{949B4C89-8140-3144-8120-C28C6028C14E}"/>
              </a:ext>
            </a:extLst>
          </p:cNvPr>
          <p:cNvSpPr>
            <a:spLocks noGrp="1"/>
          </p:cNvSpPr>
          <p:nvPr>
            <p:ph type="sldNum" sz="quarter" idx="12"/>
          </p:nvPr>
        </p:nvSpPr>
        <p:spPr>
          <a:xfrm>
            <a:off x="8780318" y="6487423"/>
            <a:ext cx="3411682" cy="365125"/>
          </a:xfrm>
        </p:spPr>
        <p:txBody>
          <a:bodyPr/>
          <a:lstStyle>
            <a:lvl1pPr algn="r">
              <a:defRPr>
                <a:solidFill>
                  <a:schemeClr val="tx1"/>
                </a:solidFill>
              </a:defRPr>
            </a:lvl1pPr>
          </a:lstStyle>
          <a:p>
            <a:fld id="{F3DD04D7-CA1A-B84C-AD5E-B506F4BF1BEB}" type="slidenum">
              <a:rPr lang="en-US" smtClean="0"/>
              <a:pPr/>
              <a:t>‹#›</a:t>
            </a:fld>
            <a:endParaRPr lang="en-US" dirty="0"/>
          </a:p>
        </p:txBody>
      </p:sp>
    </p:spTree>
    <p:extLst>
      <p:ext uri="{BB962C8B-B14F-4D97-AF65-F5344CB8AC3E}">
        <p14:creationId xmlns:p14="http://schemas.microsoft.com/office/powerpoint/2010/main" val="4237521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2A314-0141-704A-859F-B520D1AB31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B1DF11F-AA05-A14C-8F41-6759E4EE0F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6E46987-288E-0543-8BC4-43BF65357B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FC8834-E518-EA41-9C93-4AE06217A756}"/>
              </a:ext>
            </a:extLst>
          </p:cNvPr>
          <p:cNvSpPr>
            <a:spLocks noGrp="1"/>
          </p:cNvSpPr>
          <p:nvPr>
            <p:ph type="dt" sz="half" idx="10"/>
          </p:nvPr>
        </p:nvSpPr>
        <p:spPr>
          <a:xfrm>
            <a:off x="245918" y="6363855"/>
            <a:ext cx="2743200" cy="365125"/>
          </a:xfrm>
          <a:prstGeom prst="rect">
            <a:avLst/>
          </a:prstGeom>
        </p:spPr>
        <p:txBody>
          <a:bodyPr/>
          <a:lstStyle/>
          <a:p>
            <a:endParaRPr lang="en-US"/>
          </a:p>
        </p:txBody>
      </p:sp>
      <p:sp>
        <p:nvSpPr>
          <p:cNvPr id="6" name="Footer Placeholder 5">
            <a:extLst>
              <a:ext uri="{FF2B5EF4-FFF2-40B4-BE49-F238E27FC236}">
                <a16:creationId xmlns:a16="http://schemas.microsoft.com/office/drawing/2014/main" id="{A7A108DB-019A-414B-B96F-C3CB88F40631}"/>
              </a:ext>
            </a:extLst>
          </p:cNvPr>
          <p:cNvSpPr>
            <a:spLocks noGrp="1"/>
          </p:cNvSpPr>
          <p:nvPr>
            <p:ph type="ftr" sz="quarter" idx="11"/>
          </p:nvPr>
        </p:nvSpPr>
        <p:spPr/>
        <p:txBody>
          <a:bodyPr/>
          <a:lstStyle/>
          <a:p>
            <a:endParaRPr lang="en-US"/>
          </a:p>
        </p:txBody>
      </p:sp>
      <p:sp>
        <p:nvSpPr>
          <p:cNvPr id="8" name="Slide Number Placeholder 5">
            <a:extLst>
              <a:ext uri="{FF2B5EF4-FFF2-40B4-BE49-F238E27FC236}">
                <a16:creationId xmlns:a16="http://schemas.microsoft.com/office/drawing/2014/main" id="{6E74B269-7E9D-DE4C-985A-054EE60D4BCE}"/>
              </a:ext>
            </a:extLst>
          </p:cNvPr>
          <p:cNvSpPr>
            <a:spLocks noGrp="1"/>
          </p:cNvSpPr>
          <p:nvPr>
            <p:ph type="sldNum" sz="quarter" idx="12"/>
          </p:nvPr>
        </p:nvSpPr>
        <p:spPr>
          <a:xfrm>
            <a:off x="8780318" y="6487423"/>
            <a:ext cx="3411682" cy="365125"/>
          </a:xfrm>
        </p:spPr>
        <p:txBody>
          <a:bodyPr/>
          <a:lstStyle>
            <a:lvl1pPr algn="r">
              <a:defRPr>
                <a:solidFill>
                  <a:schemeClr val="tx1"/>
                </a:solidFill>
              </a:defRPr>
            </a:lvl1pPr>
          </a:lstStyle>
          <a:p>
            <a:fld id="{F3DD04D7-CA1A-B84C-AD5E-B506F4BF1BEB}" type="slidenum">
              <a:rPr lang="en-US" smtClean="0"/>
              <a:pPr/>
              <a:t>‹#›</a:t>
            </a:fld>
            <a:endParaRPr lang="en-US" dirty="0"/>
          </a:p>
        </p:txBody>
      </p:sp>
    </p:spTree>
    <p:extLst>
      <p:ext uri="{BB962C8B-B14F-4D97-AF65-F5344CB8AC3E}">
        <p14:creationId xmlns:p14="http://schemas.microsoft.com/office/powerpoint/2010/main" val="3705292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tif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2D6194-6802-BC45-B7EF-A0056D8FB012}"/>
              </a:ext>
            </a:extLst>
          </p:cNvPr>
          <p:cNvSpPr>
            <a:spLocks noGrp="1"/>
          </p:cNvSpPr>
          <p:nvPr>
            <p:ph type="title"/>
          </p:nvPr>
        </p:nvSpPr>
        <p:spPr>
          <a:xfrm>
            <a:off x="1021553" y="30096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CF292FB-3DDB-0840-B84D-AD178E833D44}"/>
              </a:ext>
            </a:extLst>
          </p:cNvPr>
          <p:cNvSpPr>
            <a:spLocks noGrp="1"/>
          </p:cNvSpPr>
          <p:nvPr>
            <p:ph type="body" idx="1"/>
          </p:nvPr>
        </p:nvSpPr>
        <p:spPr>
          <a:xfrm>
            <a:off x="1021553" y="1839810"/>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171A5177-213B-9A42-82B8-2AF777DC28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ea typeface="Tsukushi A Round Gothic Regular" panose="02020400000000000000" pitchFamily="18" charset="-128"/>
                <a:cs typeface="Arial" panose="020B0604020202020204" pitchFamily="34" charset="0"/>
              </a:defRPr>
            </a:lvl1pPr>
          </a:lstStyle>
          <a:p>
            <a:endParaRPr lang="en-US"/>
          </a:p>
        </p:txBody>
      </p:sp>
      <p:sp>
        <p:nvSpPr>
          <p:cNvPr id="6" name="Slide Number Placeholder 5">
            <a:extLst>
              <a:ext uri="{FF2B5EF4-FFF2-40B4-BE49-F238E27FC236}">
                <a16:creationId xmlns:a16="http://schemas.microsoft.com/office/drawing/2014/main" id="{8E120688-2473-5742-B7EF-9027CE659154}"/>
              </a:ext>
            </a:extLst>
          </p:cNvPr>
          <p:cNvSpPr>
            <a:spLocks noGrp="1"/>
          </p:cNvSpPr>
          <p:nvPr>
            <p:ph type="sldNum" sz="quarter" idx="4"/>
          </p:nvPr>
        </p:nvSpPr>
        <p:spPr>
          <a:xfrm>
            <a:off x="8780318" y="6404430"/>
            <a:ext cx="3411682"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200" b="0" i="0">
                <a:solidFill>
                  <a:schemeClr val="tx1">
                    <a:tint val="75000"/>
                  </a:schemeClr>
                </a:solidFill>
                <a:latin typeface="Arial" panose="020B0604020202020204" pitchFamily="34" charset="0"/>
                <a:ea typeface="NanumBarunpenOTF" panose="020B0503000000000000" pitchFamily="34" charset="-127"/>
                <a:cs typeface="Arial" panose="020B0604020202020204" pitchFamily="34" charset="0"/>
              </a:defRPr>
            </a:lvl1pPr>
          </a:lstStyle>
          <a:p>
            <a:r>
              <a:rPr lang="en-US" sz="1800">
                <a:solidFill>
                  <a:prstClr val="black"/>
                </a:solidFill>
              </a:rPr>
              <a:t>		</a:t>
            </a:r>
            <a:r>
              <a:rPr lang="en-US" sz="1800">
                <a:solidFill>
                  <a:schemeClr val="tx1"/>
                </a:solidFill>
              </a:rPr>
              <a:t>                      </a:t>
            </a:r>
            <a:fld id="{E96F102F-974C-B24C-93E6-BD205E35F46F}" type="slidenum">
              <a:rPr lang="en-US" sz="1800" smtClean="0">
                <a:solidFill>
                  <a:prstClr val="black"/>
                </a:solidFill>
              </a:rPr>
              <a:pPr/>
              <a:t>‹#›</a:t>
            </a:fld>
            <a:r>
              <a:rPr lang="en-US" sz="1800">
                <a:solidFill>
                  <a:prstClr val="black"/>
                </a:solidFill>
              </a:rPr>
              <a:t> </a:t>
            </a:r>
            <a:endParaRPr lang="en-US" sz="1800" dirty="0">
              <a:solidFill>
                <a:prstClr val="black"/>
              </a:solidFill>
            </a:endParaRPr>
          </a:p>
        </p:txBody>
      </p:sp>
      <p:sp>
        <p:nvSpPr>
          <p:cNvPr id="8" name="Rectangle 7">
            <a:extLst>
              <a:ext uri="{FF2B5EF4-FFF2-40B4-BE49-F238E27FC236}">
                <a16:creationId xmlns:a16="http://schemas.microsoft.com/office/drawing/2014/main" id="{D8D0B509-3FD9-E24A-B532-D9FAABE59F6F}"/>
              </a:ext>
            </a:extLst>
          </p:cNvPr>
          <p:cNvSpPr/>
          <p:nvPr userDrawn="1"/>
        </p:nvSpPr>
        <p:spPr>
          <a:xfrm>
            <a:off x="0" y="0"/>
            <a:ext cx="384464" cy="6858000"/>
          </a:xfrm>
          <a:prstGeom prst="rect">
            <a:avLst/>
          </a:prstGeom>
          <a:solidFill>
            <a:srgbClr val="C80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C5BB213D-7CA0-E649-980C-B2F72FB64A23}"/>
              </a:ext>
            </a:extLst>
          </p:cNvPr>
          <p:cNvSpPr/>
          <p:nvPr userDrawn="1"/>
        </p:nvSpPr>
        <p:spPr>
          <a:xfrm>
            <a:off x="0" y="-1"/>
            <a:ext cx="384464" cy="1330036"/>
          </a:xfrm>
          <a:prstGeom prst="rect">
            <a:avLst/>
          </a:prstGeom>
          <a:solidFill>
            <a:srgbClr val="DABA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pic>
        <p:nvPicPr>
          <p:cNvPr id="12" name="Picture 11">
            <a:extLst>
              <a:ext uri="{FF2B5EF4-FFF2-40B4-BE49-F238E27FC236}">
                <a16:creationId xmlns:a16="http://schemas.microsoft.com/office/drawing/2014/main" id="{BF77DCD3-D468-6C45-94F6-3E510D0BBA98}"/>
              </a:ext>
            </a:extLst>
          </p:cNvPr>
          <p:cNvPicPr>
            <a:picLocks noChangeAspect="1"/>
          </p:cNvPicPr>
          <p:nvPr userDrawn="1"/>
        </p:nvPicPr>
        <p:blipFill>
          <a:blip r:embed="rId13"/>
          <a:stretch>
            <a:fillRect/>
          </a:stretch>
        </p:blipFill>
        <p:spPr>
          <a:xfrm rot="16200000">
            <a:off x="-529140" y="5872462"/>
            <a:ext cx="1556952" cy="215216"/>
          </a:xfrm>
          <a:prstGeom prst="rect">
            <a:avLst/>
          </a:prstGeom>
        </p:spPr>
      </p:pic>
    </p:spTree>
    <p:extLst>
      <p:ext uri="{BB962C8B-B14F-4D97-AF65-F5344CB8AC3E}">
        <p14:creationId xmlns:p14="http://schemas.microsoft.com/office/powerpoint/2010/main" val="25431195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b="0" i="0" kern="1200">
          <a:solidFill>
            <a:schemeClr val="tx1"/>
          </a:solidFill>
          <a:latin typeface="Arial" panose="020B0604020202020204" pitchFamily="34" charset="0"/>
          <a:ea typeface="NanumBarunpenOTF" panose="020B0503000000000000" pitchFamily="34" charset="-127"/>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rial" panose="020B0604020202020204" pitchFamily="34" charset="0"/>
          <a:ea typeface="NanumBarunpenOTF" panose="020B0503000000000000" pitchFamily="34" charset="-127"/>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rial" panose="020B0604020202020204" pitchFamily="34" charset="0"/>
          <a:ea typeface="NanumBarunpenOTF" panose="020B0503000000000000" pitchFamily="34" charset="-127"/>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rial" panose="020B0604020202020204" pitchFamily="34" charset="0"/>
          <a:ea typeface="NanumBarunpenOTF" panose="020B0503000000000000" pitchFamily="34" charset="-127"/>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rial" panose="020B0604020202020204" pitchFamily="34" charset="0"/>
          <a:ea typeface="NanumBarunpenOTF" panose="020B0503000000000000" pitchFamily="34" charset="-127"/>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rial" panose="020B0604020202020204" pitchFamily="34" charset="0"/>
          <a:ea typeface="NanumBarunpenOTF" panose="020B0503000000000000" pitchFamily="34" charset="-127"/>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K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s://llvm.org/devmtg/2018-04/slides/Yatsina-LLVM%20Greedy%20Register%20Al-locator.pdf" TargetMode="External"/><Relationship Id="rId4" Type="http://schemas.openxmlformats.org/officeDocument/2006/relationships/chart" Target="../charts/chart2.xml"/></Relationships>
</file>

<file path=ppt/slides/_rels/slide1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12.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B7BDE-58A9-B84A-9F85-0B915BF73426}"/>
              </a:ext>
            </a:extLst>
          </p:cNvPr>
          <p:cNvSpPr>
            <a:spLocks noGrp="1"/>
          </p:cNvSpPr>
          <p:nvPr>
            <p:ph type="ctrTitle"/>
          </p:nvPr>
        </p:nvSpPr>
        <p:spPr>
          <a:xfrm>
            <a:off x="1303283" y="868363"/>
            <a:ext cx="9585434" cy="2387600"/>
          </a:xfrm>
        </p:spPr>
        <p:txBody>
          <a:bodyPr>
            <a:normAutofit fontScale="90000"/>
          </a:bodyPr>
          <a:lstStyle/>
          <a:p>
            <a:r>
              <a:rPr lang="en-KR" dirty="0"/>
              <a:t>Hybrid Register Allocation</a:t>
            </a:r>
            <a:br>
              <a:rPr lang="en-KR" dirty="0"/>
            </a:br>
            <a:r>
              <a:rPr lang="en-KR" dirty="0"/>
              <a:t>with Spill Cost and Pattern Guided Optimization</a:t>
            </a:r>
          </a:p>
        </p:txBody>
      </p:sp>
      <p:sp>
        <p:nvSpPr>
          <p:cNvPr id="3" name="Subtitle 2">
            <a:extLst>
              <a:ext uri="{FF2B5EF4-FFF2-40B4-BE49-F238E27FC236}">
                <a16:creationId xmlns:a16="http://schemas.microsoft.com/office/drawing/2014/main" id="{DF5ACCDD-429A-774B-B503-94338DF5E9A6}"/>
              </a:ext>
            </a:extLst>
          </p:cNvPr>
          <p:cNvSpPr>
            <a:spLocks noGrp="1"/>
          </p:cNvSpPr>
          <p:nvPr>
            <p:ph type="subTitle" idx="1"/>
          </p:nvPr>
        </p:nvSpPr>
        <p:spPr>
          <a:xfrm>
            <a:off x="1524000" y="3602037"/>
            <a:ext cx="9144000" cy="2654384"/>
          </a:xfrm>
        </p:spPr>
        <p:txBody>
          <a:bodyPr>
            <a:normAutofit lnSpcReduction="10000"/>
          </a:bodyPr>
          <a:lstStyle/>
          <a:p>
            <a:r>
              <a:rPr lang="en-KR" dirty="0"/>
              <a:t>LCPC</a:t>
            </a:r>
            <a:r>
              <a:rPr lang="ko-KR" altLang="en-US" dirty="0"/>
              <a:t> </a:t>
            </a:r>
            <a:r>
              <a:rPr lang="en-US" altLang="ko-KR" dirty="0"/>
              <a:t>2021</a:t>
            </a:r>
            <a:endParaRPr lang="en-KR" dirty="0"/>
          </a:p>
          <a:p>
            <a:r>
              <a:rPr lang="en-KR" dirty="0"/>
              <a:t>Yongwon Shin</a:t>
            </a:r>
            <a:r>
              <a:rPr lang="en-KR" baseline="30000" dirty="0"/>
              <a:t>2</a:t>
            </a:r>
            <a:r>
              <a:rPr lang="en-KR" dirty="0"/>
              <a:t>, Hyojin Sung</a:t>
            </a:r>
            <a:r>
              <a:rPr lang="en-KR" baseline="30000" dirty="0"/>
              <a:t>1,2</a:t>
            </a:r>
          </a:p>
          <a:p>
            <a:endParaRPr lang="en-KR" dirty="0"/>
          </a:p>
          <a:p>
            <a:r>
              <a:rPr lang="en-KR" dirty="0"/>
              <a:t>Department of Computer Science and Engineering</a:t>
            </a:r>
            <a:r>
              <a:rPr lang="en-KR" baseline="30000" dirty="0"/>
              <a:t>1</a:t>
            </a:r>
            <a:endParaRPr lang="en-KR" dirty="0"/>
          </a:p>
          <a:p>
            <a:r>
              <a:rPr lang="en-KR" dirty="0"/>
              <a:t>Graduate School of Artificial Intelligence</a:t>
            </a:r>
            <a:r>
              <a:rPr lang="en-KR" baseline="30000" dirty="0"/>
              <a:t>2</a:t>
            </a:r>
            <a:endParaRPr lang="en-KR" dirty="0"/>
          </a:p>
          <a:p>
            <a:r>
              <a:rPr lang="en-KR" dirty="0"/>
              <a:t>Pohang University of Science and Technology, South Korea</a:t>
            </a:r>
          </a:p>
          <a:p>
            <a:endParaRPr lang="en-KR" dirty="0"/>
          </a:p>
          <a:p>
            <a:endParaRPr lang="en-KR" dirty="0"/>
          </a:p>
        </p:txBody>
      </p:sp>
      <p:sp>
        <p:nvSpPr>
          <p:cNvPr id="4" name="Slide Number Placeholder 3">
            <a:extLst>
              <a:ext uri="{FF2B5EF4-FFF2-40B4-BE49-F238E27FC236}">
                <a16:creationId xmlns:a16="http://schemas.microsoft.com/office/drawing/2014/main" id="{6ACD5CEC-34D8-624C-B7A7-C6417D7C200E}"/>
              </a:ext>
            </a:extLst>
          </p:cNvPr>
          <p:cNvSpPr>
            <a:spLocks noGrp="1"/>
          </p:cNvSpPr>
          <p:nvPr>
            <p:ph type="sldNum" sz="quarter" idx="12"/>
          </p:nvPr>
        </p:nvSpPr>
        <p:spPr/>
        <p:txBody>
          <a:bodyPr/>
          <a:lstStyle/>
          <a:p>
            <a:fld id="{F3DD04D7-CA1A-B84C-AD5E-B506F4BF1BEB}" type="slidenum">
              <a:rPr lang="en-US" smtClean="0"/>
              <a:pPr/>
              <a:t>1</a:t>
            </a:fld>
            <a:endParaRPr lang="en-US" dirty="0"/>
          </a:p>
        </p:txBody>
      </p:sp>
    </p:spTree>
    <p:extLst>
      <p:ext uri="{BB962C8B-B14F-4D97-AF65-F5344CB8AC3E}">
        <p14:creationId xmlns:p14="http://schemas.microsoft.com/office/powerpoint/2010/main" val="1280867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CA89BB4-D23B-BA42-946B-40317945FC2A}"/>
              </a:ext>
            </a:extLst>
          </p:cNvPr>
          <p:cNvSpPr/>
          <p:nvPr/>
        </p:nvSpPr>
        <p:spPr>
          <a:xfrm>
            <a:off x="4496753" y="1528871"/>
            <a:ext cx="1368447" cy="2516309"/>
          </a:xfrm>
          <a:prstGeom prst="rect">
            <a:avLst/>
          </a:prstGeom>
          <a:solidFill>
            <a:srgbClr val="ED7D31">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a:latin typeface="Arial" panose="020B0604020202020204" pitchFamily="34" charset="0"/>
              <a:cs typeface="Arial" panose="020B0604020202020204" pitchFamily="34" charset="0"/>
            </a:endParaRPr>
          </a:p>
        </p:txBody>
      </p:sp>
      <p:graphicFrame>
        <p:nvGraphicFramePr>
          <p:cNvPr id="13" name="Content Placeholder 3">
            <a:extLst>
              <a:ext uri="{FF2B5EF4-FFF2-40B4-BE49-F238E27FC236}">
                <a16:creationId xmlns:a16="http://schemas.microsoft.com/office/drawing/2014/main" id="{C8A1826D-DD7E-A84A-8D4E-54FD36759FFB}"/>
              </a:ext>
            </a:extLst>
          </p:cNvPr>
          <p:cNvGraphicFramePr>
            <a:graphicFrameLocks/>
          </p:cNvGraphicFramePr>
          <p:nvPr>
            <p:extLst>
              <p:ext uri="{D42A27DB-BD31-4B8C-83A1-F6EECF244321}">
                <p14:modId xmlns:p14="http://schemas.microsoft.com/office/powerpoint/2010/main" val="3374599405"/>
              </p:ext>
            </p:extLst>
          </p:nvPr>
        </p:nvGraphicFramePr>
        <p:xfrm>
          <a:off x="3255001" y="1406929"/>
          <a:ext cx="5681995" cy="3195146"/>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a:extLst>
              <a:ext uri="{FF2B5EF4-FFF2-40B4-BE49-F238E27FC236}">
                <a16:creationId xmlns:a16="http://schemas.microsoft.com/office/drawing/2014/main" id="{E6F23833-2217-D54E-A335-38056742E9FF}"/>
              </a:ext>
            </a:extLst>
          </p:cNvPr>
          <p:cNvSpPr>
            <a:spLocks noGrp="1"/>
          </p:cNvSpPr>
          <p:nvPr>
            <p:ph type="title"/>
          </p:nvPr>
        </p:nvSpPr>
        <p:spPr/>
        <p:txBody>
          <a:bodyPr/>
          <a:lstStyle/>
          <a:p>
            <a:r>
              <a:rPr lang="en-KR" dirty="0"/>
              <a:t>Suboptimality in the Live Interval Splitting</a:t>
            </a:r>
          </a:p>
        </p:txBody>
      </p:sp>
      <p:cxnSp>
        <p:nvCxnSpPr>
          <p:cNvPr id="6" name="Straight Connector 5">
            <a:extLst>
              <a:ext uri="{FF2B5EF4-FFF2-40B4-BE49-F238E27FC236}">
                <a16:creationId xmlns:a16="http://schemas.microsoft.com/office/drawing/2014/main" id="{21685201-5126-924F-970C-04DE66611958}"/>
              </a:ext>
            </a:extLst>
          </p:cNvPr>
          <p:cNvCxnSpPr>
            <a:cxnSpLocks/>
          </p:cNvCxnSpPr>
          <p:nvPr/>
        </p:nvCxnSpPr>
        <p:spPr>
          <a:xfrm>
            <a:off x="4001918" y="3646512"/>
            <a:ext cx="475648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D0D194A2-F2DA-0E4F-B9FF-3F4F85750DE8}"/>
              </a:ext>
            </a:extLst>
          </p:cNvPr>
          <p:cNvSpPr txBox="1">
            <a:spLocks/>
          </p:cNvSpPr>
          <p:nvPr/>
        </p:nvSpPr>
        <p:spPr>
          <a:xfrm>
            <a:off x="806567" y="4602075"/>
            <a:ext cx="11073013" cy="220178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Helvetica"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Helvetica"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latin typeface="Arial" panose="020B0604020202020204" pitchFamily="34" charset="0"/>
                <a:cs typeface="Arial" panose="020B0604020202020204" pitchFamily="34" charset="0"/>
              </a:rPr>
              <a:t>Some functions show suboptimality during the</a:t>
            </a:r>
            <a:r>
              <a:rPr lang="en-US" dirty="0">
                <a:latin typeface="Arial" panose="020B0604020202020204" pitchFamily="34" charset="0"/>
                <a:cs typeface="Arial" panose="020B0604020202020204" pitchFamily="34" charset="0"/>
              </a:rPr>
              <a:t> </a:t>
            </a:r>
            <a:r>
              <a:rPr lang="en-US" b="1" dirty="0">
                <a:solidFill>
                  <a:srgbClr val="C00000"/>
                </a:solidFill>
                <a:latin typeface="Arial" panose="020B0604020202020204" pitchFamily="34" charset="0"/>
                <a:cs typeface="Arial" panose="020B0604020202020204" pitchFamily="34" charset="0"/>
              </a:rPr>
              <a:t>split phase</a:t>
            </a:r>
          </a:p>
          <a:p>
            <a:pPr lvl="1"/>
            <a:r>
              <a:rPr lang="en-US" dirty="0">
                <a:latin typeface="Arial" panose="020B0604020202020204" pitchFamily="34" charset="0"/>
                <a:cs typeface="Arial" panose="020B0604020202020204" pitchFamily="34" charset="0"/>
              </a:rPr>
              <a:t>Total spill cost is not minimized at the end</a:t>
            </a:r>
          </a:p>
          <a:p>
            <a:r>
              <a:rPr lang="en-KR" b="1" dirty="0">
                <a:latin typeface="Arial" panose="020B0604020202020204" pitchFamily="34" charset="0"/>
                <a:cs typeface="Arial" panose="020B0604020202020204" pitchFamily="34" charset="0"/>
              </a:rPr>
              <a:t>Optimizing mature heuristics without side-effect is challenging</a:t>
            </a:r>
            <a:endParaRPr lang="en-US" b="1" dirty="0">
              <a:latin typeface="Arial" panose="020B0604020202020204" pitchFamily="34" charset="0"/>
              <a:cs typeface="Arial" panose="020B0604020202020204" pitchFamily="34" charset="0"/>
            </a:endParaRPr>
          </a:p>
          <a:p>
            <a:pPr lvl="1"/>
            <a:r>
              <a:rPr lang="en-US" dirty="0">
                <a:solidFill>
                  <a:srgbClr val="C00000"/>
                </a:solidFill>
                <a:latin typeface="Arial" panose="020B0604020202020204" pitchFamily="34" charset="0"/>
                <a:cs typeface="Arial" panose="020B0604020202020204" pitchFamily="34" charset="0"/>
              </a:rPr>
              <a:t>Previous work(local-</a:t>
            </a:r>
            <a:r>
              <a:rPr lang="en-US" dirty="0" err="1">
                <a:solidFill>
                  <a:srgbClr val="C00000"/>
                </a:solidFill>
                <a:latin typeface="Arial" panose="020B0604020202020204" pitchFamily="34" charset="0"/>
                <a:cs typeface="Arial" panose="020B0604020202020204" pitchFamily="34" charset="0"/>
              </a:rPr>
              <a:t>intf</a:t>
            </a:r>
            <a:r>
              <a:rPr lang="en-US" dirty="0">
                <a:solidFill>
                  <a:srgbClr val="C00000"/>
                </a:solidFill>
                <a:latin typeface="Arial" panose="020B0604020202020204" pitchFamily="34" charset="0"/>
                <a:cs typeface="Arial" panose="020B0604020202020204" pitchFamily="34" charset="0"/>
              </a:rPr>
              <a:t>)</a:t>
            </a:r>
            <a:r>
              <a:rPr lang="en-US" baseline="30000" dirty="0">
                <a:solidFill>
                  <a:srgbClr val="C00000"/>
                </a:solidFill>
                <a:latin typeface="Arial" panose="020B0604020202020204" pitchFamily="34" charset="0"/>
                <a:cs typeface="Arial" panose="020B0604020202020204" pitchFamily="34" charset="0"/>
              </a:rPr>
              <a:t>[1]</a:t>
            </a:r>
            <a:r>
              <a:rPr lang="en-US" dirty="0">
                <a:solidFill>
                  <a:srgbClr val="C00000"/>
                </a:solidFill>
                <a:latin typeface="Arial" panose="020B0604020202020204" pitchFamily="34" charset="0"/>
                <a:cs typeface="Arial" panose="020B0604020202020204" pitchFamily="34" charset="0"/>
              </a:rPr>
              <a:t> have mixed performance impact </a:t>
            </a:r>
          </a:p>
        </p:txBody>
      </p:sp>
      <p:graphicFrame>
        <p:nvGraphicFramePr>
          <p:cNvPr id="10" name="Content Placeholder 3">
            <a:extLst>
              <a:ext uri="{FF2B5EF4-FFF2-40B4-BE49-F238E27FC236}">
                <a16:creationId xmlns:a16="http://schemas.microsoft.com/office/drawing/2014/main" id="{06346589-BAED-B346-AAEE-A76DCA2F0F89}"/>
              </a:ext>
            </a:extLst>
          </p:cNvPr>
          <p:cNvGraphicFramePr>
            <a:graphicFrameLocks/>
          </p:cNvGraphicFramePr>
          <p:nvPr>
            <p:extLst>
              <p:ext uri="{D42A27DB-BD31-4B8C-83A1-F6EECF244321}">
                <p14:modId xmlns:p14="http://schemas.microsoft.com/office/powerpoint/2010/main" val="3970176924"/>
              </p:ext>
            </p:extLst>
          </p:nvPr>
        </p:nvGraphicFramePr>
        <p:xfrm>
          <a:off x="3255002" y="1406929"/>
          <a:ext cx="5681995" cy="3195146"/>
        </p:xfrm>
        <a:graphic>
          <a:graphicData uri="http://schemas.openxmlformats.org/drawingml/2006/chart">
            <c:chart xmlns:c="http://schemas.openxmlformats.org/drawingml/2006/chart" xmlns:r="http://schemas.openxmlformats.org/officeDocument/2006/relationships" r:id="rId4"/>
          </a:graphicData>
        </a:graphic>
      </p:graphicFrame>
      <p:sp>
        <p:nvSpPr>
          <p:cNvPr id="3" name="Slide Number Placeholder 2">
            <a:extLst>
              <a:ext uri="{FF2B5EF4-FFF2-40B4-BE49-F238E27FC236}">
                <a16:creationId xmlns:a16="http://schemas.microsoft.com/office/drawing/2014/main" id="{2506A3D4-5B5D-EF40-8E1E-CD71613FAE9A}"/>
              </a:ext>
            </a:extLst>
          </p:cNvPr>
          <p:cNvSpPr>
            <a:spLocks noGrp="1"/>
          </p:cNvSpPr>
          <p:nvPr>
            <p:ph type="sldNum" sz="quarter" idx="12"/>
          </p:nvPr>
        </p:nvSpPr>
        <p:spPr/>
        <p:txBody>
          <a:bodyPr/>
          <a:lstStyle/>
          <a:p>
            <a:fld id="{F3DD04D7-CA1A-B84C-AD5E-B506F4BF1BEB}" type="slidenum">
              <a:rPr lang="en-US" smtClean="0"/>
              <a:pPr/>
              <a:t>10</a:t>
            </a:fld>
            <a:endParaRPr lang="en-US" dirty="0"/>
          </a:p>
        </p:txBody>
      </p:sp>
      <p:sp>
        <p:nvSpPr>
          <p:cNvPr id="4" name="Up-Down Arrow 3">
            <a:extLst>
              <a:ext uri="{FF2B5EF4-FFF2-40B4-BE49-F238E27FC236}">
                <a16:creationId xmlns:a16="http://schemas.microsoft.com/office/drawing/2014/main" id="{EC8D6177-9D15-304D-9743-1C9CB4FED986}"/>
              </a:ext>
            </a:extLst>
          </p:cNvPr>
          <p:cNvSpPr/>
          <p:nvPr/>
        </p:nvSpPr>
        <p:spPr>
          <a:xfrm>
            <a:off x="8601834" y="3372356"/>
            <a:ext cx="129932" cy="217512"/>
          </a:xfrm>
          <a:prstGeom prst="upDownArrow">
            <a:avLst/>
          </a:prstGeom>
          <a:solidFill>
            <a:srgbClr val="FFFFFF"/>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a:p>
        </p:txBody>
      </p:sp>
      <p:sp>
        <p:nvSpPr>
          <p:cNvPr id="9" name="TextBox 8">
            <a:extLst>
              <a:ext uri="{FF2B5EF4-FFF2-40B4-BE49-F238E27FC236}">
                <a16:creationId xmlns:a16="http://schemas.microsoft.com/office/drawing/2014/main" id="{70A8EEDD-C0B4-7E42-A655-7F877544B60A}"/>
              </a:ext>
            </a:extLst>
          </p:cNvPr>
          <p:cNvSpPr txBox="1"/>
          <p:nvPr/>
        </p:nvSpPr>
        <p:spPr>
          <a:xfrm>
            <a:off x="4496753" y="1583351"/>
            <a:ext cx="1368447" cy="369332"/>
          </a:xfrm>
          <a:prstGeom prst="rect">
            <a:avLst/>
          </a:prstGeom>
          <a:noFill/>
        </p:spPr>
        <p:txBody>
          <a:bodyPr wrap="square" rtlCol="0">
            <a:spAutoFit/>
          </a:bodyPr>
          <a:lstStyle/>
          <a:p>
            <a:pPr algn="ctr"/>
            <a:r>
              <a:rPr lang="en-KR" dirty="0">
                <a:latin typeface="Arial" panose="020B0604020202020204" pitchFamily="34" charset="0"/>
                <a:cs typeface="Arial" panose="020B0604020202020204" pitchFamily="34" charset="0"/>
              </a:rPr>
              <a:t>Split Phase</a:t>
            </a:r>
          </a:p>
        </p:txBody>
      </p:sp>
      <p:sp>
        <p:nvSpPr>
          <p:cNvPr id="12" name="TextBox 11">
            <a:extLst>
              <a:ext uri="{FF2B5EF4-FFF2-40B4-BE49-F238E27FC236}">
                <a16:creationId xmlns:a16="http://schemas.microsoft.com/office/drawing/2014/main" id="{46599BFC-1066-E94C-9E16-04D69F952AEF}"/>
              </a:ext>
            </a:extLst>
          </p:cNvPr>
          <p:cNvSpPr txBox="1"/>
          <p:nvPr/>
        </p:nvSpPr>
        <p:spPr>
          <a:xfrm>
            <a:off x="384369" y="6622059"/>
            <a:ext cx="9421837" cy="246221"/>
          </a:xfrm>
          <a:prstGeom prst="rect">
            <a:avLst/>
          </a:prstGeom>
          <a:noFill/>
        </p:spPr>
        <p:txBody>
          <a:bodyPr wrap="square">
            <a:spAutoFit/>
          </a:bodyPr>
          <a:lstStyle/>
          <a:p>
            <a:r>
              <a:rPr lang="en-US" sz="1000" b="0" i="0" dirty="0">
                <a:effectLst/>
                <a:latin typeface="Arial" panose="020B0604020202020204" pitchFamily="34" charset="0"/>
              </a:rPr>
              <a:t>[1] </a:t>
            </a:r>
            <a:r>
              <a:rPr lang="en-US" sz="1000" b="0" i="0" dirty="0" err="1">
                <a:effectLst/>
                <a:latin typeface="Arial" panose="020B0604020202020204" pitchFamily="34" charset="0"/>
              </a:rPr>
              <a:t>Yatsina</a:t>
            </a:r>
            <a:r>
              <a:rPr lang="en-US" sz="1000" b="0" i="0" dirty="0">
                <a:effectLst/>
                <a:latin typeface="Arial" panose="020B0604020202020204" pitchFamily="34" charset="0"/>
              </a:rPr>
              <a:t>, M.: Improving Region </a:t>
            </a:r>
            <a:r>
              <a:rPr lang="en-US" sz="1000" dirty="0">
                <a:latin typeface="Arial" panose="020B0604020202020204" pitchFamily="34" charset="0"/>
              </a:rPr>
              <a:t>S</a:t>
            </a:r>
            <a:r>
              <a:rPr lang="en-US" sz="1000" b="0" i="0" dirty="0">
                <a:effectLst/>
                <a:latin typeface="Arial" panose="020B0604020202020204" pitchFamily="34" charset="0"/>
              </a:rPr>
              <a:t>plit </a:t>
            </a:r>
            <a:r>
              <a:rPr lang="en-US" sz="1000" dirty="0">
                <a:latin typeface="Arial" panose="020B0604020202020204" pitchFamily="34" charset="0"/>
              </a:rPr>
              <a:t>D</a:t>
            </a:r>
            <a:r>
              <a:rPr lang="en-US" sz="1000" b="0" i="0" dirty="0">
                <a:effectLst/>
                <a:latin typeface="Arial" panose="020B0604020202020204" pitchFamily="34" charset="0"/>
              </a:rPr>
              <a:t>ecisions (Apr 2018), </a:t>
            </a:r>
            <a:r>
              <a:rPr lang="en-US" sz="1000" b="0" i="0" dirty="0">
                <a:effectLst/>
                <a:latin typeface="Arial" panose="020B0604020202020204" pitchFamily="34" charset="0"/>
                <a:hlinkClick r:id="rId5"/>
              </a:rPr>
              <a:t>https://llvm.org/devmtg/2018-04/slides/Yatsina-LLVM Greedy Register Allocator.pdf</a:t>
            </a:r>
            <a:r>
              <a:rPr lang="en-US" sz="1000" b="0" i="0" dirty="0">
                <a:effectLst/>
                <a:latin typeface="Arial" panose="020B0604020202020204" pitchFamily="34" charset="0"/>
              </a:rPr>
              <a:t> </a:t>
            </a:r>
            <a:endParaRPr lang="en-KR" sz="1000" dirty="0"/>
          </a:p>
        </p:txBody>
      </p:sp>
    </p:spTree>
    <p:extLst>
      <p:ext uri="{BB962C8B-B14F-4D97-AF65-F5344CB8AC3E}">
        <p14:creationId xmlns:p14="http://schemas.microsoft.com/office/powerpoint/2010/main" val="2894180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Graphic spid="10" grpId="0">
        <p:bldAsOne/>
      </p:bldGraphic>
      <p:bldP spid="4" grpId="0" animBg="1"/>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CA89BB4-D23B-BA42-946B-40317945FC2A}"/>
              </a:ext>
            </a:extLst>
          </p:cNvPr>
          <p:cNvSpPr/>
          <p:nvPr/>
        </p:nvSpPr>
        <p:spPr>
          <a:xfrm>
            <a:off x="4496753" y="1528871"/>
            <a:ext cx="1368447" cy="2516309"/>
          </a:xfrm>
          <a:prstGeom prst="rect">
            <a:avLst/>
          </a:prstGeom>
          <a:solidFill>
            <a:srgbClr val="ED7D31">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a:p>
        </p:txBody>
      </p:sp>
      <p:cxnSp>
        <p:nvCxnSpPr>
          <p:cNvPr id="12" name="Straight Connector 11">
            <a:extLst>
              <a:ext uri="{FF2B5EF4-FFF2-40B4-BE49-F238E27FC236}">
                <a16:creationId xmlns:a16="http://schemas.microsoft.com/office/drawing/2014/main" id="{15A23A11-3116-C944-B2F0-2E822BC1D177}"/>
              </a:ext>
            </a:extLst>
          </p:cNvPr>
          <p:cNvCxnSpPr>
            <a:cxnSpLocks/>
          </p:cNvCxnSpPr>
          <p:nvPr/>
        </p:nvCxnSpPr>
        <p:spPr>
          <a:xfrm>
            <a:off x="4660714" y="1528872"/>
            <a:ext cx="0" cy="2516309"/>
          </a:xfrm>
          <a:prstGeom prst="line">
            <a:avLst/>
          </a:prstGeom>
          <a:ln w="28575">
            <a:solidFill>
              <a:srgbClr val="FF0000"/>
            </a:solidFill>
            <a:prstDash val="sysDot"/>
          </a:ln>
        </p:spPr>
        <p:style>
          <a:lnRef idx="1">
            <a:schemeClr val="dk1"/>
          </a:lnRef>
          <a:fillRef idx="0">
            <a:schemeClr val="dk1"/>
          </a:fillRef>
          <a:effectRef idx="0">
            <a:schemeClr val="dk1"/>
          </a:effectRef>
          <a:fontRef idx="minor">
            <a:schemeClr val="tx1"/>
          </a:fontRef>
        </p:style>
      </p:cxnSp>
      <p:graphicFrame>
        <p:nvGraphicFramePr>
          <p:cNvPr id="20" name="Content Placeholder 3">
            <a:extLst>
              <a:ext uri="{FF2B5EF4-FFF2-40B4-BE49-F238E27FC236}">
                <a16:creationId xmlns:a16="http://schemas.microsoft.com/office/drawing/2014/main" id="{1E72494A-C3EA-A141-8044-21184B425632}"/>
              </a:ext>
            </a:extLst>
          </p:cNvPr>
          <p:cNvGraphicFramePr>
            <a:graphicFrameLocks/>
          </p:cNvGraphicFramePr>
          <p:nvPr>
            <p:extLst>
              <p:ext uri="{D42A27DB-BD31-4B8C-83A1-F6EECF244321}">
                <p14:modId xmlns:p14="http://schemas.microsoft.com/office/powerpoint/2010/main" val="3114166730"/>
              </p:ext>
            </p:extLst>
          </p:nvPr>
        </p:nvGraphicFramePr>
        <p:xfrm>
          <a:off x="3255001" y="1406929"/>
          <a:ext cx="5681995" cy="3195146"/>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a:extLst>
              <a:ext uri="{FF2B5EF4-FFF2-40B4-BE49-F238E27FC236}">
                <a16:creationId xmlns:a16="http://schemas.microsoft.com/office/drawing/2014/main" id="{E6F23833-2217-D54E-A335-38056742E9FF}"/>
              </a:ext>
            </a:extLst>
          </p:cNvPr>
          <p:cNvSpPr>
            <a:spLocks noGrp="1"/>
          </p:cNvSpPr>
          <p:nvPr>
            <p:ph type="title"/>
          </p:nvPr>
        </p:nvSpPr>
        <p:spPr/>
        <p:txBody>
          <a:bodyPr/>
          <a:lstStyle/>
          <a:p>
            <a:r>
              <a:rPr lang="en-KR" dirty="0"/>
              <a:t>Suboptimality in the Live Interval Splitting</a:t>
            </a:r>
          </a:p>
        </p:txBody>
      </p:sp>
      <p:cxnSp>
        <p:nvCxnSpPr>
          <p:cNvPr id="6" name="Straight Connector 5">
            <a:extLst>
              <a:ext uri="{FF2B5EF4-FFF2-40B4-BE49-F238E27FC236}">
                <a16:creationId xmlns:a16="http://schemas.microsoft.com/office/drawing/2014/main" id="{21685201-5126-924F-970C-04DE66611958}"/>
              </a:ext>
            </a:extLst>
          </p:cNvPr>
          <p:cNvCxnSpPr>
            <a:cxnSpLocks/>
          </p:cNvCxnSpPr>
          <p:nvPr/>
        </p:nvCxnSpPr>
        <p:spPr>
          <a:xfrm>
            <a:off x="4001918" y="3646512"/>
            <a:ext cx="475648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10" name="Content Placeholder 3">
            <a:extLst>
              <a:ext uri="{FF2B5EF4-FFF2-40B4-BE49-F238E27FC236}">
                <a16:creationId xmlns:a16="http://schemas.microsoft.com/office/drawing/2014/main" id="{06346589-BAED-B346-AAEE-A76DCA2F0F89}"/>
              </a:ext>
            </a:extLst>
          </p:cNvPr>
          <p:cNvGraphicFramePr>
            <a:graphicFrameLocks/>
          </p:cNvGraphicFramePr>
          <p:nvPr>
            <p:extLst>
              <p:ext uri="{D42A27DB-BD31-4B8C-83A1-F6EECF244321}">
                <p14:modId xmlns:p14="http://schemas.microsoft.com/office/powerpoint/2010/main" val="2780442631"/>
              </p:ext>
            </p:extLst>
          </p:nvPr>
        </p:nvGraphicFramePr>
        <p:xfrm>
          <a:off x="3255002" y="1406929"/>
          <a:ext cx="5681995" cy="3195146"/>
        </p:xfrm>
        <a:graphic>
          <a:graphicData uri="http://schemas.openxmlformats.org/drawingml/2006/chart">
            <c:chart xmlns:c="http://schemas.openxmlformats.org/drawingml/2006/chart" xmlns:r="http://schemas.openxmlformats.org/officeDocument/2006/relationships" r:id="rId4"/>
          </a:graphicData>
        </a:graphic>
      </p:graphicFrame>
      <p:sp>
        <p:nvSpPr>
          <p:cNvPr id="18" name="Content Placeholder 2">
            <a:extLst>
              <a:ext uri="{FF2B5EF4-FFF2-40B4-BE49-F238E27FC236}">
                <a16:creationId xmlns:a16="http://schemas.microsoft.com/office/drawing/2014/main" id="{272B6F69-F535-9542-BBC9-19C39FF3C4C3}"/>
              </a:ext>
            </a:extLst>
          </p:cNvPr>
          <p:cNvSpPr txBox="1">
            <a:spLocks/>
          </p:cNvSpPr>
          <p:nvPr/>
        </p:nvSpPr>
        <p:spPr>
          <a:xfrm>
            <a:off x="806567" y="4602075"/>
            <a:ext cx="10964791" cy="220178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Helvetica"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Helvetica"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Arial" panose="020B0604020202020204" pitchFamily="34" charset="0"/>
                <a:cs typeface="Arial" panose="020B0604020202020204" pitchFamily="34" charset="0"/>
              </a:rPr>
              <a:t>Some functions have suboptimality during the global splitting</a:t>
            </a:r>
          </a:p>
          <a:p>
            <a:pPr lvl="1"/>
            <a:r>
              <a:rPr lang="en-US" dirty="0">
                <a:latin typeface="Arial" panose="020B0604020202020204" pitchFamily="34" charset="0"/>
                <a:cs typeface="Arial" panose="020B0604020202020204" pitchFamily="34" charset="0"/>
              </a:rPr>
              <a:t>Minimal spill cost doesn’t occur at the end</a:t>
            </a:r>
          </a:p>
          <a:p>
            <a:r>
              <a:rPr lang="en-KR" dirty="0">
                <a:latin typeface="Arial" panose="020B0604020202020204" pitchFamily="34" charset="0"/>
                <a:cs typeface="Arial" panose="020B0604020202020204" pitchFamily="34" charset="0"/>
              </a:rPr>
              <a:t>Optimizing heuristics for specific splitting cases is hard</a:t>
            </a:r>
            <a:endParaRPr lang="en-US" dirty="0">
              <a:latin typeface="Arial" panose="020B0604020202020204" pitchFamily="34" charset="0"/>
              <a:cs typeface="Arial" panose="020B0604020202020204" pitchFamily="34" charset="0"/>
            </a:endParaRPr>
          </a:p>
          <a:p>
            <a:pPr lvl="1"/>
            <a:r>
              <a:rPr lang="en-US" dirty="0">
                <a:latin typeface="Arial" panose="020B0604020202020204" pitchFamily="34" charset="0"/>
                <a:cs typeface="Arial" panose="020B0604020202020204" pitchFamily="34" charset="0"/>
              </a:rPr>
              <a:t>Previous work(local-</a:t>
            </a:r>
            <a:r>
              <a:rPr lang="en-US" dirty="0" err="1">
                <a:latin typeface="Arial" panose="020B0604020202020204" pitchFamily="34" charset="0"/>
                <a:cs typeface="Arial" panose="020B0604020202020204" pitchFamily="34" charset="0"/>
              </a:rPr>
              <a:t>intf</a:t>
            </a:r>
            <a:r>
              <a:rPr lang="en-US" dirty="0">
                <a:latin typeface="Arial" panose="020B0604020202020204" pitchFamily="34" charset="0"/>
                <a:cs typeface="Arial" panose="020B0604020202020204" pitchFamily="34" charset="0"/>
              </a:rPr>
              <a:t>) still shows the suboptimal splitting problem</a:t>
            </a:r>
          </a:p>
        </p:txBody>
      </p:sp>
      <p:sp>
        <p:nvSpPr>
          <p:cNvPr id="13" name="Rounded Rectangle 12">
            <a:extLst>
              <a:ext uri="{FF2B5EF4-FFF2-40B4-BE49-F238E27FC236}">
                <a16:creationId xmlns:a16="http://schemas.microsoft.com/office/drawing/2014/main" id="{58EB22AB-F553-BE43-AB02-00583D66C1C5}"/>
              </a:ext>
            </a:extLst>
          </p:cNvPr>
          <p:cNvSpPr>
            <a:spLocks/>
          </p:cNvSpPr>
          <p:nvPr/>
        </p:nvSpPr>
        <p:spPr>
          <a:xfrm>
            <a:off x="491967" y="4493501"/>
            <a:ext cx="11574771" cy="2281476"/>
          </a:xfrm>
          <a:prstGeom prst="roundRect">
            <a:avLst/>
          </a:prstGeom>
          <a:solidFill>
            <a:schemeClr val="accent5">
              <a:lumMod val="40000"/>
              <a:lumOff val="60000"/>
            </a:schemeClr>
          </a:solidFill>
        </p:spPr>
        <p:txBody>
          <a:bodyPr wrap="square" anchor="ctr">
            <a:spAutoFit/>
          </a:bodyPr>
          <a:lstStyle/>
          <a:p>
            <a:pPr algn="ctr"/>
            <a:r>
              <a:rPr lang="en-KR" sz="3200" dirty="0">
                <a:latin typeface="Arial" panose="020B0604020202020204" pitchFamily="34" charset="0"/>
                <a:cs typeface="Arial" panose="020B0604020202020204" pitchFamily="34" charset="0"/>
              </a:rPr>
              <a:t>Systematic </a:t>
            </a:r>
            <a:r>
              <a:rPr lang="en-US" sz="3200" dirty="0">
                <a:latin typeface="Arial" panose="020B0604020202020204" pitchFamily="34" charset="0"/>
                <a:cs typeface="Arial" panose="020B0604020202020204" pitchFamily="34" charset="0"/>
              </a:rPr>
              <a:t>spill </a:t>
            </a:r>
            <a:r>
              <a:rPr lang="en-KR" sz="3200" dirty="0">
                <a:latin typeface="Arial" panose="020B0604020202020204" pitchFamily="34" charset="0"/>
                <a:cs typeface="Arial" panose="020B0604020202020204" pitchFamily="34" charset="0"/>
              </a:rPr>
              <a:t>cost modeling can enable better allocation </a:t>
            </a:r>
          </a:p>
          <a:p>
            <a:pPr algn="ctr"/>
            <a:endParaRPr lang="en-KR" sz="3200" dirty="0">
              <a:latin typeface="Arial" panose="020B0604020202020204" pitchFamily="34" charset="0"/>
              <a:cs typeface="Arial" panose="020B0604020202020204" pitchFamily="34" charset="0"/>
            </a:endParaRPr>
          </a:p>
          <a:p>
            <a:pPr algn="ctr"/>
            <a:r>
              <a:rPr lang="en-KR" sz="3200" dirty="0">
                <a:latin typeface="Arial" panose="020B0604020202020204" pitchFamily="34" charset="0"/>
                <a:cs typeface="Arial" panose="020B0604020202020204" pitchFamily="34" charset="0"/>
              </a:rPr>
              <a:t>What if we stop Greedy </a:t>
            </a:r>
            <a:r>
              <a:rPr lang="en-KR" sz="3200" b="1" dirty="0">
                <a:solidFill>
                  <a:srgbClr val="C00000"/>
                </a:solidFill>
                <a:latin typeface="Arial" panose="020B0604020202020204" pitchFamily="34" charset="0"/>
                <a:cs typeface="Arial" panose="020B0604020202020204" pitchFamily="34" charset="0"/>
              </a:rPr>
              <a:t>at the cost-optimal allocation</a:t>
            </a:r>
            <a:endParaRPr lang="en-KR" sz="3200" dirty="0">
              <a:latin typeface="Arial" panose="020B0604020202020204" pitchFamily="34" charset="0"/>
              <a:cs typeface="Arial" panose="020B0604020202020204" pitchFamily="34" charset="0"/>
            </a:endParaRPr>
          </a:p>
          <a:p>
            <a:pPr algn="ctr"/>
            <a:r>
              <a:rPr lang="en-KR" sz="3200" dirty="0">
                <a:latin typeface="Arial" panose="020B0604020202020204" pitchFamily="34" charset="0"/>
                <a:cs typeface="Arial" panose="020B0604020202020204" pitchFamily="34" charset="0"/>
              </a:rPr>
              <a:t>when a suboptimal decision is detected?</a:t>
            </a:r>
          </a:p>
        </p:txBody>
      </p:sp>
      <p:sp>
        <p:nvSpPr>
          <p:cNvPr id="3" name="Slide Number Placeholder 2">
            <a:extLst>
              <a:ext uri="{FF2B5EF4-FFF2-40B4-BE49-F238E27FC236}">
                <a16:creationId xmlns:a16="http://schemas.microsoft.com/office/drawing/2014/main" id="{43399095-7297-E64E-ABFB-81D0C3BC1AAF}"/>
              </a:ext>
            </a:extLst>
          </p:cNvPr>
          <p:cNvSpPr>
            <a:spLocks noGrp="1"/>
          </p:cNvSpPr>
          <p:nvPr>
            <p:ph type="sldNum" sz="quarter" idx="12"/>
          </p:nvPr>
        </p:nvSpPr>
        <p:spPr/>
        <p:txBody>
          <a:bodyPr/>
          <a:lstStyle/>
          <a:p>
            <a:fld id="{F3DD04D7-CA1A-B84C-AD5E-B506F4BF1BEB}" type="slidenum">
              <a:rPr lang="en-US" smtClean="0"/>
              <a:pPr/>
              <a:t>11</a:t>
            </a:fld>
            <a:endParaRPr lang="en-US" dirty="0"/>
          </a:p>
        </p:txBody>
      </p:sp>
      <p:sp>
        <p:nvSpPr>
          <p:cNvPr id="19" name="Up-Down Arrow 18">
            <a:extLst>
              <a:ext uri="{FF2B5EF4-FFF2-40B4-BE49-F238E27FC236}">
                <a16:creationId xmlns:a16="http://schemas.microsoft.com/office/drawing/2014/main" id="{11053D52-3FBA-3646-97E8-21D8505080A1}"/>
              </a:ext>
            </a:extLst>
          </p:cNvPr>
          <p:cNvSpPr/>
          <p:nvPr/>
        </p:nvSpPr>
        <p:spPr>
          <a:xfrm>
            <a:off x="8601834" y="3372356"/>
            <a:ext cx="129932" cy="217512"/>
          </a:xfrm>
          <a:prstGeom prst="upDownArrow">
            <a:avLst/>
          </a:prstGeom>
          <a:solidFill>
            <a:srgbClr val="FFFFFF"/>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a:p>
        </p:txBody>
      </p:sp>
      <p:sp>
        <p:nvSpPr>
          <p:cNvPr id="7" name="Rectangle 6">
            <a:extLst>
              <a:ext uri="{FF2B5EF4-FFF2-40B4-BE49-F238E27FC236}">
                <a16:creationId xmlns:a16="http://schemas.microsoft.com/office/drawing/2014/main" id="{60224F7A-B853-6F40-A4EA-A1E409125ECF}"/>
              </a:ext>
            </a:extLst>
          </p:cNvPr>
          <p:cNvSpPr/>
          <p:nvPr/>
        </p:nvSpPr>
        <p:spPr>
          <a:xfrm>
            <a:off x="4683961" y="2665709"/>
            <a:ext cx="4376280" cy="955359"/>
          </a:xfrm>
          <a:prstGeom prst="rect">
            <a:avLst/>
          </a:prstGeom>
          <a:solidFill>
            <a:srgbClr val="FFFFFF">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a:p>
        </p:txBody>
      </p:sp>
      <p:sp>
        <p:nvSpPr>
          <p:cNvPr id="21" name="TextBox 20">
            <a:extLst>
              <a:ext uri="{FF2B5EF4-FFF2-40B4-BE49-F238E27FC236}">
                <a16:creationId xmlns:a16="http://schemas.microsoft.com/office/drawing/2014/main" id="{A7035EA3-F99B-7044-A272-7E4725D223F1}"/>
              </a:ext>
            </a:extLst>
          </p:cNvPr>
          <p:cNvSpPr txBox="1"/>
          <p:nvPr/>
        </p:nvSpPr>
        <p:spPr>
          <a:xfrm>
            <a:off x="4496753" y="1583351"/>
            <a:ext cx="1368447" cy="369332"/>
          </a:xfrm>
          <a:prstGeom prst="rect">
            <a:avLst/>
          </a:prstGeom>
          <a:noFill/>
        </p:spPr>
        <p:txBody>
          <a:bodyPr wrap="square" rtlCol="0">
            <a:spAutoFit/>
          </a:bodyPr>
          <a:lstStyle/>
          <a:p>
            <a:pPr algn="ctr"/>
            <a:r>
              <a:rPr lang="en-KR" dirty="0">
                <a:latin typeface="Arial" panose="020B0604020202020204" pitchFamily="34" charset="0"/>
                <a:cs typeface="Arial" panose="020B0604020202020204" pitchFamily="34" charset="0"/>
              </a:rPr>
              <a:t>Split Phase</a:t>
            </a:r>
          </a:p>
        </p:txBody>
      </p:sp>
      <p:sp>
        <p:nvSpPr>
          <p:cNvPr id="4" name="아래쪽 화살표 3"/>
          <p:cNvSpPr/>
          <p:nvPr/>
        </p:nvSpPr>
        <p:spPr>
          <a:xfrm>
            <a:off x="5865200" y="5212948"/>
            <a:ext cx="498530" cy="383059"/>
          </a:xfrm>
          <a:prstGeom prst="downArrow">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157858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xit"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P spid="2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22A11-063F-BA4C-83DB-D4705081A0C3}"/>
              </a:ext>
            </a:extLst>
          </p:cNvPr>
          <p:cNvSpPr>
            <a:spLocks noGrp="1"/>
          </p:cNvSpPr>
          <p:nvPr>
            <p:ph type="title"/>
          </p:nvPr>
        </p:nvSpPr>
        <p:spPr/>
        <p:txBody>
          <a:bodyPr/>
          <a:lstStyle/>
          <a:p>
            <a:r>
              <a:rPr lang="en-KR" dirty="0"/>
              <a:t>Greedy-SO (</a:t>
            </a:r>
            <a:r>
              <a:rPr lang="en-KR" b="1" dirty="0"/>
              <a:t>S</a:t>
            </a:r>
            <a:r>
              <a:rPr lang="en-KR" dirty="0"/>
              <a:t>plit </a:t>
            </a:r>
            <a:r>
              <a:rPr lang="en-KR" b="1" dirty="0"/>
              <a:t>O</a:t>
            </a:r>
            <a:r>
              <a:rPr lang="en-KR" dirty="0"/>
              <a:t>ptimization)</a:t>
            </a:r>
          </a:p>
        </p:txBody>
      </p:sp>
      <p:sp>
        <p:nvSpPr>
          <p:cNvPr id="3" name="Content Placeholder 2">
            <a:extLst>
              <a:ext uri="{FF2B5EF4-FFF2-40B4-BE49-F238E27FC236}">
                <a16:creationId xmlns:a16="http://schemas.microsoft.com/office/drawing/2014/main" id="{4A0082F2-FC0C-D84E-B2ED-ABF86B2CB436}"/>
              </a:ext>
            </a:extLst>
          </p:cNvPr>
          <p:cNvSpPr>
            <a:spLocks noGrp="1"/>
          </p:cNvSpPr>
          <p:nvPr>
            <p:ph idx="1"/>
          </p:nvPr>
        </p:nvSpPr>
        <p:spPr/>
        <p:txBody>
          <a:bodyPr>
            <a:normAutofit/>
          </a:bodyPr>
          <a:lstStyle/>
          <a:p>
            <a:pPr>
              <a:lnSpc>
                <a:spcPct val="100000"/>
              </a:lnSpc>
            </a:pPr>
            <a:r>
              <a:rPr lang="en-KR" dirty="0"/>
              <a:t>Greedy-SO: </a:t>
            </a:r>
            <a:r>
              <a:rPr lang="en-KR" b="1" dirty="0"/>
              <a:t>Hybrid Register Allocator </a:t>
            </a:r>
            <a:r>
              <a:rPr lang="en-KR" dirty="0"/>
              <a:t>to solve suboptimalities during the register allocation in a systematic way</a:t>
            </a:r>
          </a:p>
          <a:p>
            <a:pPr>
              <a:lnSpc>
                <a:spcPct val="100000"/>
              </a:lnSpc>
            </a:pPr>
            <a:endParaRPr lang="en-KR" dirty="0"/>
          </a:p>
          <a:p>
            <a:pPr>
              <a:lnSpc>
                <a:spcPct val="100000"/>
              </a:lnSpc>
            </a:pPr>
            <a:endParaRPr lang="en-KR" dirty="0"/>
          </a:p>
          <a:p>
            <a:pPr>
              <a:lnSpc>
                <a:spcPct val="100000"/>
              </a:lnSpc>
            </a:pPr>
            <a:endParaRPr lang="en-KR" dirty="0"/>
          </a:p>
        </p:txBody>
      </p:sp>
      <p:sp>
        <p:nvSpPr>
          <p:cNvPr id="4" name="Slide Number Placeholder 3">
            <a:extLst>
              <a:ext uri="{FF2B5EF4-FFF2-40B4-BE49-F238E27FC236}">
                <a16:creationId xmlns:a16="http://schemas.microsoft.com/office/drawing/2014/main" id="{6D7B11A8-DC4E-D64D-94A9-18EEE7CF9218}"/>
              </a:ext>
            </a:extLst>
          </p:cNvPr>
          <p:cNvSpPr>
            <a:spLocks noGrp="1"/>
          </p:cNvSpPr>
          <p:nvPr>
            <p:ph type="sldNum" sz="quarter" idx="12"/>
          </p:nvPr>
        </p:nvSpPr>
        <p:spPr/>
        <p:txBody>
          <a:bodyPr/>
          <a:lstStyle/>
          <a:p>
            <a:fld id="{F3DD04D7-CA1A-B84C-AD5E-B506F4BF1BEB}" type="slidenum">
              <a:rPr lang="en-US" smtClean="0"/>
              <a:pPr/>
              <a:t>12</a:t>
            </a:fld>
            <a:endParaRPr lang="en-US" dirty="0"/>
          </a:p>
        </p:txBody>
      </p:sp>
      <p:graphicFrame>
        <p:nvGraphicFramePr>
          <p:cNvPr id="12" name="Content Placeholder 3">
            <a:extLst>
              <a:ext uri="{FF2B5EF4-FFF2-40B4-BE49-F238E27FC236}">
                <a16:creationId xmlns:a16="http://schemas.microsoft.com/office/drawing/2014/main" id="{251037D8-F77B-3A45-9D42-CEB8B1739A2F}"/>
              </a:ext>
            </a:extLst>
          </p:cNvPr>
          <p:cNvGraphicFramePr>
            <a:graphicFrameLocks/>
          </p:cNvGraphicFramePr>
          <p:nvPr>
            <p:extLst>
              <p:ext uri="{D42A27DB-BD31-4B8C-83A1-F6EECF244321}">
                <p14:modId xmlns:p14="http://schemas.microsoft.com/office/powerpoint/2010/main" val="2466740379"/>
              </p:ext>
            </p:extLst>
          </p:nvPr>
        </p:nvGraphicFramePr>
        <p:xfrm>
          <a:off x="1270817" y="3144140"/>
          <a:ext cx="5074447" cy="3195146"/>
        </p:xfrm>
        <a:graphic>
          <a:graphicData uri="http://schemas.openxmlformats.org/drawingml/2006/chart">
            <c:chart xmlns:c="http://schemas.openxmlformats.org/drawingml/2006/chart" xmlns:r="http://schemas.openxmlformats.org/officeDocument/2006/relationships" r:id="rId3"/>
          </a:graphicData>
        </a:graphic>
      </p:graphicFrame>
      <p:sp>
        <p:nvSpPr>
          <p:cNvPr id="27" name="Rectangle 26">
            <a:extLst>
              <a:ext uri="{FF2B5EF4-FFF2-40B4-BE49-F238E27FC236}">
                <a16:creationId xmlns:a16="http://schemas.microsoft.com/office/drawing/2014/main" id="{572095E9-B6B7-B54F-B7B6-4D526D5F518C}"/>
              </a:ext>
            </a:extLst>
          </p:cNvPr>
          <p:cNvSpPr/>
          <p:nvPr/>
        </p:nvSpPr>
        <p:spPr>
          <a:xfrm>
            <a:off x="2577482" y="4440264"/>
            <a:ext cx="4001549" cy="903500"/>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a:p>
        </p:txBody>
      </p:sp>
      <p:cxnSp>
        <p:nvCxnSpPr>
          <p:cNvPr id="13" name="Straight Connector 12">
            <a:extLst>
              <a:ext uri="{FF2B5EF4-FFF2-40B4-BE49-F238E27FC236}">
                <a16:creationId xmlns:a16="http://schemas.microsoft.com/office/drawing/2014/main" id="{2B3D9697-F4AF-D046-9504-5FD3EFB4A310}"/>
              </a:ext>
            </a:extLst>
          </p:cNvPr>
          <p:cNvCxnSpPr>
            <a:cxnSpLocks/>
          </p:cNvCxnSpPr>
          <p:nvPr/>
        </p:nvCxnSpPr>
        <p:spPr>
          <a:xfrm>
            <a:off x="2577482" y="3285641"/>
            <a:ext cx="0" cy="2515447"/>
          </a:xfrm>
          <a:prstGeom prst="line">
            <a:avLst/>
          </a:prstGeom>
          <a:ln w="28575">
            <a:solidFill>
              <a:srgbClr val="FF0000"/>
            </a:solidFill>
            <a:prstDash val="sysDot"/>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A1459DF2-8EFF-C647-8912-8154FC8BBA23}"/>
              </a:ext>
            </a:extLst>
          </p:cNvPr>
          <p:cNvCxnSpPr>
            <a:cxnSpLocks/>
          </p:cNvCxnSpPr>
          <p:nvPr/>
        </p:nvCxnSpPr>
        <p:spPr>
          <a:xfrm>
            <a:off x="2027175" y="5386920"/>
            <a:ext cx="413469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Up-Down Arrow 14">
            <a:extLst>
              <a:ext uri="{FF2B5EF4-FFF2-40B4-BE49-F238E27FC236}">
                <a16:creationId xmlns:a16="http://schemas.microsoft.com/office/drawing/2014/main" id="{9CE5A073-F09F-994B-B41D-651D83212935}"/>
              </a:ext>
            </a:extLst>
          </p:cNvPr>
          <p:cNvSpPr/>
          <p:nvPr/>
        </p:nvSpPr>
        <p:spPr>
          <a:xfrm>
            <a:off x="5999409" y="5073492"/>
            <a:ext cx="139210" cy="270272"/>
          </a:xfrm>
          <a:prstGeom prst="upDownArrow">
            <a:avLst/>
          </a:prstGeom>
          <a:solidFill>
            <a:srgbClr val="FFFFFF"/>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a:p>
        </p:txBody>
      </p:sp>
      <p:sp>
        <p:nvSpPr>
          <p:cNvPr id="18" name="Rounded Rectangle 17">
            <a:extLst>
              <a:ext uri="{FF2B5EF4-FFF2-40B4-BE49-F238E27FC236}">
                <a16:creationId xmlns:a16="http://schemas.microsoft.com/office/drawing/2014/main" id="{C4EF1E14-FFF2-D74E-85A8-5C0CD0944A60}"/>
              </a:ext>
            </a:extLst>
          </p:cNvPr>
          <p:cNvSpPr/>
          <p:nvPr/>
        </p:nvSpPr>
        <p:spPr>
          <a:xfrm>
            <a:off x="6816981" y="3193770"/>
            <a:ext cx="4720171" cy="863205"/>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b="1" dirty="0">
                <a:solidFill>
                  <a:schemeClr val="tx1"/>
                </a:solidFill>
                <a:latin typeface="Arial" panose="020B0604020202020204" pitchFamily="34" charset="0"/>
                <a:cs typeface="Arial" panose="020B0604020202020204" pitchFamily="34" charset="0"/>
              </a:rPr>
              <a:t>Spill Cost Tracking Mechanism</a:t>
            </a:r>
          </a:p>
        </p:txBody>
      </p:sp>
      <p:sp>
        <p:nvSpPr>
          <p:cNvPr id="19" name="Rounded Rectangle 18">
            <a:extLst>
              <a:ext uri="{FF2B5EF4-FFF2-40B4-BE49-F238E27FC236}">
                <a16:creationId xmlns:a16="http://schemas.microsoft.com/office/drawing/2014/main" id="{624B1BD9-5D46-634A-83C9-118885C1B432}"/>
              </a:ext>
            </a:extLst>
          </p:cNvPr>
          <p:cNvSpPr/>
          <p:nvPr/>
        </p:nvSpPr>
        <p:spPr>
          <a:xfrm>
            <a:off x="6816981" y="4156901"/>
            <a:ext cx="4720171" cy="863205"/>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b="1" dirty="0">
                <a:solidFill>
                  <a:schemeClr val="tx1"/>
                </a:solidFill>
                <a:latin typeface="Arial" panose="020B0604020202020204" pitchFamily="34" charset="0"/>
                <a:cs typeface="Arial" panose="020B0604020202020204" pitchFamily="34" charset="0"/>
              </a:rPr>
              <a:t>Cost-Guided Allocation Optimizer</a:t>
            </a:r>
          </a:p>
        </p:txBody>
      </p:sp>
      <p:sp>
        <p:nvSpPr>
          <p:cNvPr id="20" name="Rounded Rectangle 19">
            <a:extLst>
              <a:ext uri="{FF2B5EF4-FFF2-40B4-BE49-F238E27FC236}">
                <a16:creationId xmlns:a16="http://schemas.microsoft.com/office/drawing/2014/main" id="{FB042904-5278-3E44-BC23-0458342FC994}"/>
              </a:ext>
            </a:extLst>
          </p:cNvPr>
          <p:cNvSpPr/>
          <p:nvPr/>
        </p:nvSpPr>
        <p:spPr>
          <a:xfrm>
            <a:off x="6816981" y="5120032"/>
            <a:ext cx="4720171" cy="863205"/>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b="1" dirty="0">
                <a:solidFill>
                  <a:schemeClr val="tx1"/>
                </a:solidFill>
                <a:latin typeface="Arial" panose="020B0604020202020204" pitchFamily="34" charset="0"/>
                <a:cs typeface="Arial" panose="020B0604020202020204" pitchFamily="34" charset="0"/>
              </a:rPr>
              <a:t>Code Pattern Recognizer</a:t>
            </a:r>
          </a:p>
        </p:txBody>
      </p:sp>
      <p:cxnSp>
        <p:nvCxnSpPr>
          <p:cNvPr id="26" name="Straight Arrow Connector 25">
            <a:extLst>
              <a:ext uri="{FF2B5EF4-FFF2-40B4-BE49-F238E27FC236}">
                <a16:creationId xmlns:a16="http://schemas.microsoft.com/office/drawing/2014/main" id="{80DC5FE5-4BA2-2C41-8FF5-706A3ADED9D5}"/>
              </a:ext>
            </a:extLst>
          </p:cNvPr>
          <p:cNvCxnSpPr/>
          <p:nvPr/>
        </p:nvCxnSpPr>
        <p:spPr>
          <a:xfrm>
            <a:off x="2577482" y="5386920"/>
            <a:ext cx="3584385" cy="285460"/>
          </a:xfrm>
          <a:prstGeom prst="straightConnector1">
            <a:avLst/>
          </a:prstGeom>
          <a:ln w="28575">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40D165E9-27F7-924D-918E-2F5E10FBA97E}"/>
              </a:ext>
            </a:extLst>
          </p:cNvPr>
          <p:cNvSpPr txBox="1"/>
          <p:nvPr/>
        </p:nvSpPr>
        <p:spPr>
          <a:xfrm>
            <a:off x="2856845" y="4981061"/>
            <a:ext cx="2890535" cy="369332"/>
          </a:xfrm>
          <a:prstGeom prst="rect">
            <a:avLst/>
          </a:prstGeom>
          <a:noFill/>
        </p:spPr>
        <p:txBody>
          <a:bodyPr wrap="none" rtlCol="0">
            <a:spAutoFit/>
          </a:bodyPr>
          <a:lstStyle/>
          <a:p>
            <a:r>
              <a:rPr lang="en-KR" dirty="0">
                <a:solidFill>
                  <a:srgbClr val="C00000"/>
                </a:solidFill>
                <a:latin typeface="Arial" panose="020B0604020202020204" pitchFamily="34" charset="0"/>
                <a:cs typeface="Arial" panose="020B0604020202020204" pitchFamily="34" charset="0"/>
              </a:rPr>
              <a:t>Fall-back register allocator</a:t>
            </a:r>
          </a:p>
        </p:txBody>
      </p:sp>
      <p:cxnSp>
        <p:nvCxnSpPr>
          <p:cNvPr id="29" name="Straight Arrow Connector 28">
            <a:extLst>
              <a:ext uri="{FF2B5EF4-FFF2-40B4-BE49-F238E27FC236}">
                <a16:creationId xmlns:a16="http://schemas.microsoft.com/office/drawing/2014/main" id="{490D4562-852D-0742-B048-C43195DA93D2}"/>
              </a:ext>
            </a:extLst>
          </p:cNvPr>
          <p:cNvCxnSpPr>
            <a:cxnSpLocks/>
          </p:cNvCxnSpPr>
          <p:nvPr/>
        </p:nvCxnSpPr>
        <p:spPr>
          <a:xfrm flipV="1">
            <a:off x="2577482" y="4542933"/>
            <a:ext cx="3561137" cy="849847"/>
          </a:xfrm>
          <a:prstGeom prst="straightConnector1">
            <a:avLst/>
          </a:prstGeom>
          <a:ln w="28575">
            <a:solidFill>
              <a:schemeClr val="accent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94C9112E-B801-144E-BC7B-DA176BC6CC86}"/>
              </a:ext>
            </a:extLst>
          </p:cNvPr>
          <p:cNvSpPr txBox="1"/>
          <p:nvPr/>
        </p:nvSpPr>
        <p:spPr>
          <a:xfrm>
            <a:off x="2763870" y="4171493"/>
            <a:ext cx="3076483" cy="400110"/>
          </a:xfrm>
          <a:prstGeom prst="rect">
            <a:avLst/>
          </a:prstGeom>
          <a:noFill/>
        </p:spPr>
        <p:txBody>
          <a:bodyPr wrap="none" rtlCol="0">
            <a:spAutoFit/>
          </a:bodyPr>
          <a:lstStyle/>
          <a:p>
            <a:r>
              <a:rPr lang="en-KR" sz="2000" dirty="0">
                <a:solidFill>
                  <a:schemeClr val="accent1"/>
                </a:solidFill>
                <a:latin typeface="Arial" panose="020B0604020202020204" pitchFamily="34" charset="0"/>
                <a:cs typeface="Arial" panose="020B0604020202020204" pitchFamily="34" charset="0"/>
              </a:rPr>
              <a:t>Performance degradation</a:t>
            </a:r>
          </a:p>
        </p:txBody>
      </p:sp>
      <p:sp>
        <p:nvSpPr>
          <p:cNvPr id="37" name="Up-Down Arrow 36">
            <a:extLst>
              <a:ext uri="{FF2B5EF4-FFF2-40B4-BE49-F238E27FC236}">
                <a16:creationId xmlns:a16="http://schemas.microsoft.com/office/drawing/2014/main" id="{4A04BD8B-C005-CA40-BFA8-795655140AF8}"/>
              </a:ext>
            </a:extLst>
          </p:cNvPr>
          <p:cNvSpPr/>
          <p:nvPr/>
        </p:nvSpPr>
        <p:spPr>
          <a:xfrm>
            <a:off x="5995535" y="4668835"/>
            <a:ext cx="139210" cy="270272"/>
          </a:xfrm>
          <a:prstGeom prst="upDownArrow">
            <a:avLst/>
          </a:prstGeom>
          <a:solidFill>
            <a:srgbClr val="FFFFFF"/>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a:p>
        </p:txBody>
      </p:sp>
      <p:pic>
        <p:nvPicPr>
          <p:cNvPr id="34" name="Picture 33" descr="Shape&#10;&#10;Description automatically generated with low confidence">
            <a:extLst>
              <a:ext uri="{FF2B5EF4-FFF2-40B4-BE49-F238E27FC236}">
                <a16:creationId xmlns:a16="http://schemas.microsoft.com/office/drawing/2014/main" id="{1BF07E2F-C4AE-3B47-B6BF-47DD44E49B7E}"/>
              </a:ext>
            </a:extLst>
          </p:cNvPr>
          <p:cNvPicPr>
            <a:picLocks noChangeAspect="1"/>
          </p:cNvPicPr>
          <p:nvPr/>
        </p:nvPicPr>
        <p:blipFill>
          <a:blip r:embed="rId4"/>
          <a:stretch>
            <a:fillRect/>
          </a:stretch>
        </p:blipFill>
        <p:spPr>
          <a:xfrm>
            <a:off x="3486847" y="3485567"/>
            <a:ext cx="1643699" cy="1643699"/>
          </a:xfrm>
          <a:prstGeom prst="rect">
            <a:avLst/>
          </a:prstGeom>
        </p:spPr>
      </p:pic>
      <p:sp>
        <p:nvSpPr>
          <p:cNvPr id="39" name="Oval 38">
            <a:extLst>
              <a:ext uri="{FF2B5EF4-FFF2-40B4-BE49-F238E27FC236}">
                <a16:creationId xmlns:a16="http://schemas.microsoft.com/office/drawing/2014/main" id="{7E8E3EFA-5311-894B-A37A-F0A3FBB34AAF}"/>
              </a:ext>
            </a:extLst>
          </p:cNvPr>
          <p:cNvSpPr/>
          <p:nvPr/>
        </p:nvSpPr>
        <p:spPr>
          <a:xfrm>
            <a:off x="2510765" y="5297270"/>
            <a:ext cx="139800" cy="139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a:p>
        </p:txBody>
      </p:sp>
      <p:sp>
        <p:nvSpPr>
          <p:cNvPr id="21" name="TextBox 20">
            <a:extLst>
              <a:ext uri="{FF2B5EF4-FFF2-40B4-BE49-F238E27FC236}">
                <a16:creationId xmlns:a16="http://schemas.microsoft.com/office/drawing/2014/main" id="{4063163D-91F0-3246-9598-F92199DF8AC6}"/>
              </a:ext>
            </a:extLst>
          </p:cNvPr>
          <p:cNvSpPr txBox="1"/>
          <p:nvPr/>
        </p:nvSpPr>
        <p:spPr>
          <a:xfrm>
            <a:off x="379390" y="6587692"/>
            <a:ext cx="1284326" cy="246221"/>
          </a:xfrm>
          <a:prstGeom prst="rect">
            <a:avLst/>
          </a:prstGeom>
          <a:noFill/>
        </p:spPr>
        <p:txBody>
          <a:bodyPr wrap="none" rtlCol="0">
            <a:spAutoFit/>
          </a:bodyPr>
          <a:lstStyle/>
          <a:p>
            <a:r>
              <a:rPr lang="en-KR" sz="1000" dirty="0">
                <a:latin typeface="Arial" panose="020B0604020202020204" pitchFamily="34" charset="0"/>
                <a:cs typeface="Arial" panose="020B0604020202020204" pitchFamily="34" charset="0"/>
              </a:rPr>
              <a:t>image: flaticon.com</a:t>
            </a:r>
          </a:p>
        </p:txBody>
      </p:sp>
    </p:spTree>
    <p:extLst>
      <p:ext uri="{BB962C8B-B14F-4D97-AF65-F5344CB8AC3E}">
        <p14:creationId xmlns:p14="http://schemas.microsoft.com/office/powerpoint/2010/main" val="1614399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13"/>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14"/>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15"/>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xit" presetSubtype="0" fill="hold" grpId="1" nodeType="withEffect">
                                  <p:stCondLst>
                                    <p:cond delay="0"/>
                                  </p:stCondLst>
                                  <p:childTnLst>
                                    <p:set>
                                      <p:cBhvr>
                                        <p:cTn id="42" dur="1" fill="hold">
                                          <p:stCondLst>
                                            <p:cond delay="0"/>
                                          </p:stCondLst>
                                        </p:cTn>
                                        <p:tgtEl>
                                          <p:spTgt spid="28"/>
                                        </p:tgtEl>
                                        <p:attrNameLst>
                                          <p:attrName>style.visibility</p:attrName>
                                        </p:attrNameLst>
                                      </p:cBhvr>
                                      <p:to>
                                        <p:strVal val="hidden"/>
                                      </p:to>
                                    </p:set>
                                  </p:childTnLst>
                                </p:cTn>
                              </p:par>
                              <p:par>
                                <p:cTn id="43" presetID="1" presetClass="entr" presetSubtype="0" fill="hold" grpId="0" nodeType="withEffect">
                                  <p:stCondLst>
                                    <p:cond delay="0"/>
                                  </p:stCondLst>
                                  <p:childTnLst>
                                    <p:set>
                                      <p:cBhvr>
                                        <p:cTn id="44" dur="1" fill="hold">
                                          <p:stCondLst>
                                            <p:cond delay="0"/>
                                          </p:stCondLst>
                                        </p:cTn>
                                        <p:tgtEl>
                                          <p:spTgt spid="3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P spid="27" grpId="0" animBg="1"/>
      <p:bldP spid="15" grpId="0" animBg="1"/>
      <p:bldP spid="15" grpId="1" animBg="1"/>
      <p:bldP spid="18" grpId="0" animBg="1"/>
      <p:bldP spid="19" grpId="0" animBg="1"/>
      <p:bldP spid="20" grpId="0" animBg="1"/>
      <p:bldP spid="28" grpId="0"/>
      <p:bldP spid="28" grpId="1"/>
      <p:bldP spid="36" grpId="0"/>
      <p:bldP spid="37" grpId="0" animBg="1"/>
      <p:bldP spid="3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22A11-063F-BA4C-83DB-D4705081A0C3}"/>
              </a:ext>
            </a:extLst>
          </p:cNvPr>
          <p:cNvSpPr>
            <a:spLocks noGrp="1"/>
          </p:cNvSpPr>
          <p:nvPr>
            <p:ph type="title"/>
          </p:nvPr>
        </p:nvSpPr>
        <p:spPr/>
        <p:txBody>
          <a:bodyPr/>
          <a:lstStyle/>
          <a:p>
            <a:r>
              <a:rPr lang="en-KR" dirty="0"/>
              <a:t>Greedy-SO (</a:t>
            </a:r>
            <a:r>
              <a:rPr lang="en-KR" b="1" dirty="0"/>
              <a:t>S</a:t>
            </a:r>
            <a:r>
              <a:rPr lang="en-KR" dirty="0"/>
              <a:t>plit </a:t>
            </a:r>
            <a:r>
              <a:rPr lang="en-KR" b="1" dirty="0"/>
              <a:t>O</a:t>
            </a:r>
            <a:r>
              <a:rPr lang="en-KR" dirty="0"/>
              <a:t>ptimization)</a:t>
            </a:r>
          </a:p>
        </p:txBody>
      </p:sp>
      <p:sp>
        <p:nvSpPr>
          <p:cNvPr id="3" name="Content Placeholder 2">
            <a:extLst>
              <a:ext uri="{FF2B5EF4-FFF2-40B4-BE49-F238E27FC236}">
                <a16:creationId xmlns:a16="http://schemas.microsoft.com/office/drawing/2014/main" id="{4A0082F2-FC0C-D84E-B2ED-ABF86B2CB436}"/>
              </a:ext>
            </a:extLst>
          </p:cNvPr>
          <p:cNvSpPr>
            <a:spLocks noGrp="1"/>
          </p:cNvSpPr>
          <p:nvPr>
            <p:ph idx="1"/>
          </p:nvPr>
        </p:nvSpPr>
        <p:spPr/>
        <p:txBody>
          <a:bodyPr>
            <a:normAutofit/>
          </a:bodyPr>
          <a:lstStyle/>
          <a:p>
            <a:pPr>
              <a:lnSpc>
                <a:spcPct val="100000"/>
              </a:lnSpc>
            </a:pPr>
            <a:r>
              <a:rPr lang="en-KR" dirty="0"/>
              <a:t>Greedy-SO: </a:t>
            </a:r>
            <a:r>
              <a:rPr lang="en-KR" b="1" dirty="0"/>
              <a:t>Hybrid Register Allocator </a:t>
            </a:r>
            <a:r>
              <a:rPr lang="en-KR" dirty="0"/>
              <a:t>to solve suboptimalities during the register allocation in a systematic way</a:t>
            </a:r>
          </a:p>
          <a:p>
            <a:pPr>
              <a:lnSpc>
                <a:spcPct val="100000"/>
              </a:lnSpc>
            </a:pPr>
            <a:endParaRPr lang="en-KR" dirty="0"/>
          </a:p>
          <a:p>
            <a:pPr>
              <a:lnSpc>
                <a:spcPct val="100000"/>
              </a:lnSpc>
            </a:pPr>
            <a:endParaRPr lang="en-KR" dirty="0"/>
          </a:p>
          <a:p>
            <a:pPr>
              <a:lnSpc>
                <a:spcPct val="100000"/>
              </a:lnSpc>
            </a:pPr>
            <a:endParaRPr lang="en-KR" dirty="0"/>
          </a:p>
        </p:txBody>
      </p:sp>
      <p:sp>
        <p:nvSpPr>
          <p:cNvPr id="4" name="Slide Number Placeholder 3">
            <a:extLst>
              <a:ext uri="{FF2B5EF4-FFF2-40B4-BE49-F238E27FC236}">
                <a16:creationId xmlns:a16="http://schemas.microsoft.com/office/drawing/2014/main" id="{6D7B11A8-DC4E-D64D-94A9-18EEE7CF9218}"/>
              </a:ext>
            </a:extLst>
          </p:cNvPr>
          <p:cNvSpPr>
            <a:spLocks noGrp="1"/>
          </p:cNvSpPr>
          <p:nvPr>
            <p:ph type="sldNum" sz="quarter" idx="12"/>
          </p:nvPr>
        </p:nvSpPr>
        <p:spPr/>
        <p:txBody>
          <a:bodyPr/>
          <a:lstStyle/>
          <a:p>
            <a:fld id="{F3DD04D7-CA1A-B84C-AD5E-B506F4BF1BEB}" type="slidenum">
              <a:rPr lang="en-US" smtClean="0"/>
              <a:pPr/>
              <a:t>13</a:t>
            </a:fld>
            <a:endParaRPr lang="en-US" dirty="0"/>
          </a:p>
        </p:txBody>
      </p:sp>
      <p:graphicFrame>
        <p:nvGraphicFramePr>
          <p:cNvPr id="12" name="Content Placeholder 3">
            <a:extLst>
              <a:ext uri="{FF2B5EF4-FFF2-40B4-BE49-F238E27FC236}">
                <a16:creationId xmlns:a16="http://schemas.microsoft.com/office/drawing/2014/main" id="{251037D8-F77B-3A45-9D42-CEB8B1739A2F}"/>
              </a:ext>
            </a:extLst>
          </p:cNvPr>
          <p:cNvGraphicFramePr>
            <a:graphicFrameLocks/>
          </p:cNvGraphicFramePr>
          <p:nvPr/>
        </p:nvGraphicFramePr>
        <p:xfrm>
          <a:off x="1270817" y="3144140"/>
          <a:ext cx="5074447" cy="3195146"/>
        </p:xfrm>
        <a:graphic>
          <a:graphicData uri="http://schemas.openxmlformats.org/drawingml/2006/chart">
            <c:chart xmlns:c="http://schemas.openxmlformats.org/drawingml/2006/chart" xmlns:r="http://schemas.openxmlformats.org/officeDocument/2006/relationships" r:id="rId3"/>
          </a:graphicData>
        </a:graphic>
      </p:graphicFrame>
      <p:sp>
        <p:nvSpPr>
          <p:cNvPr id="27" name="Rectangle 26">
            <a:extLst>
              <a:ext uri="{FF2B5EF4-FFF2-40B4-BE49-F238E27FC236}">
                <a16:creationId xmlns:a16="http://schemas.microsoft.com/office/drawing/2014/main" id="{572095E9-B6B7-B54F-B7B6-4D526D5F518C}"/>
              </a:ext>
            </a:extLst>
          </p:cNvPr>
          <p:cNvSpPr/>
          <p:nvPr/>
        </p:nvSpPr>
        <p:spPr>
          <a:xfrm>
            <a:off x="2577482" y="4440264"/>
            <a:ext cx="4001549" cy="903500"/>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a:p>
        </p:txBody>
      </p:sp>
      <p:cxnSp>
        <p:nvCxnSpPr>
          <p:cNvPr id="13" name="Straight Connector 12">
            <a:extLst>
              <a:ext uri="{FF2B5EF4-FFF2-40B4-BE49-F238E27FC236}">
                <a16:creationId xmlns:a16="http://schemas.microsoft.com/office/drawing/2014/main" id="{2B3D9697-F4AF-D046-9504-5FD3EFB4A310}"/>
              </a:ext>
            </a:extLst>
          </p:cNvPr>
          <p:cNvCxnSpPr>
            <a:cxnSpLocks/>
          </p:cNvCxnSpPr>
          <p:nvPr/>
        </p:nvCxnSpPr>
        <p:spPr>
          <a:xfrm>
            <a:off x="2577482" y="3285641"/>
            <a:ext cx="0" cy="2515447"/>
          </a:xfrm>
          <a:prstGeom prst="line">
            <a:avLst/>
          </a:prstGeom>
          <a:ln w="28575">
            <a:solidFill>
              <a:srgbClr val="FF0000"/>
            </a:solidFill>
            <a:prstDash val="sysDot"/>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A1459DF2-8EFF-C647-8912-8154FC8BBA23}"/>
              </a:ext>
            </a:extLst>
          </p:cNvPr>
          <p:cNvCxnSpPr>
            <a:cxnSpLocks/>
          </p:cNvCxnSpPr>
          <p:nvPr/>
        </p:nvCxnSpPr>
        <p:spPr>
          <a:xfrm>
            <a:off x="2027175" y="5386920"/>
            <a:ext cx="413469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Up-Down Arrow 14">
            <a:extLst>
              <a:ext uri="{FF2B5EF4-FFF2-40B4-BE49-F238E27FC236}">
                <a16:creationId xmlns:a16="http://schemas.microsoft.com/office/drawing/2014/main" id="{9CE5A073-F09F-994B-B41D-651D83212935}"/>
              </a:ext>
            </a:extLst>
          </p:cNvPr>
          <p:cNvSpPr/>
          <p:nvPr/>
        </p:nvSpPr>
        <p:spPr>
          <a:xfrm>
            <a:off x="5999409" y="5073492"/>
            <a:ext cx="139210" cy="270272"/>
          </a:xfrm>
          <a:prstGeom prst="upDownArrow">
            <a:avLst/>
          </a:prstGeom>
          <a:solidFill>
            <a:srgbClr val="FFFFFF"/>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a:p>
        </p:txBody>
      </p:sp>
      <p:sp>
        <p:nvSpPr>
          <p:cNvPr id="18" name="Rounded Rectangle 17">
            <a:extLst>
              <a:ext uri="{FF2B5EF4-FFF2-40B4-BE49-F238E27FC236}">
                <a16:creationId xmlns:a16="http://schemas.microsoft.com/office/drawing/2014/main" id="{C4EF1E14-FFF2-D74E-85A8-5C0CD0944A60}"/>
              </a:ext>
            </a:extLst>
          </p:cNvPr>
          <p:cNvSpPr/>
          <p:nvPr/>
        </p:nvSpPr>
        <p:spPr>
          <a:xfrm>
            <a:off x="6816982" y="3193770"/>
            <a:ext cx="4186458" cy="863205"/>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dirty="0">
                <a:solidFill>
                  <a:schemeClr val="tx1"/>
                </a:solidFill>
                <a:latin typeface="Arial" panose="020B0604020202020204" pitchFamily="34" charset="0"/>
                <a:cs typeface="Arial" panose="020B0604020202020204" pitchFamily="34" charset="0"/>
              </a:rPr>
              <a:t>Spill Cost Tracking Mechanism</a:t>
            </a:r>
          </a:p>
        </p:txBody>
      </p:sp>
      <p:sp>
        <p:nvSpPr>
          <p:cNvPr id="19" name="Rounded Rectangle 18">
            <a:extLst>
              <a:ext uri="{FF2B5EF4-FFF2-40B4-BE49-F238E27FC236}">
                <a16:creationId xmlns:a16="http://schemas.microsoft.com/office/drawing/2014/main" id="{624B1BD9-5D46-634A-83C9-118885C1B432}"/>
              </a:ext>
            </a:extLst>
          </p:cNvPr>
          <p:cNvSpPr/>
          <p:nvPr/>
        </p:nvSpPr>
        <p:spPr>
          <a:xfrm>
            <a:off x="6816982" y="4156901"/>
            <a:ext cx="4186458" cy="863205"/>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dirty="0">
                <a:solidFill>
                  <a:schemeClr val="tx1"/>
                </a:solidFill>
                <a:latin typeface="Arial" panose="020B0604020202020204" pitchFamily="34" charset="0"/>
                <a:cs typeface="Arial" panose="020B0604020202020204" pitchFamily="34" charset="0"/>
              </a:rPr>
              <a:t>Cost-Guided Allocation Optimizer</a:t>
            </a:r>
          </a:p>
        </p:txBody>
      </p:sp>
      <p:sp>
        <p:nvSpPr>
          <p:cNvPr id="20" name="Rounded Rectangle 19">
            <a:extLst>
              <a:ext uri="{FF2B5EF4-FFF2-40B4-BE49-F238E27FC236}">
                <a16:creationId xmlns:a16="http://schemas.microsoft.com/office/drawing/2014/main" id="{FB042904-5278-3E44-BC23-0458342FC994}"/>
              </a:ext>
            </a:extLst>
          </p:cNvPr>
          <p:cNvSpPr/>
          <p:nvPr/>
        </p:nvSpPr>
        <p:spPr>
          <a:xfrm>
            <a:off x="6816982" y="5120032"/>
            <a:ext cx="4186458" cy="863205"/>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dirty="0">
                <a:solidFill>
                  <a:schemeClr val="tx1"/>
                </a:solidFill>
                <a:latin typeface="Arial" panose="020B0604020202020204" pitchFamily="34" charset="0"/>
                <a:cs typeface="Arial" panose="020B0604020202020204" pitchFamily="34" charset="0"/>
              </a:rPr>
              <a:t>Code Pattern Recognizer</a:t>
            </a:r>
          </a:p>
        </p:txBody>
      </p:sp>
      <p:cxnSp>
        <p:nvCxnSpPr>
          <p:cNvPr id="26" name="Straight Arrow Connector 25">
            <a:extLst>
              <a:ext uri="{FF2B5EF4-FFF2-40B4-BE49-F238E27FC236}">
                <a16:creationId xmlns:a16="http://schemas.microsoft.com/office/drawing/2014/main" id="{80DC5FE5-4BA2-2C41-8FF5-706A3ADED9D5}"/>
              </a:ext>
            </a:extLst>
          </p:cNvPr>
          <p:cNvCxnSpPr/>
          <p:nvPr/>
        </p:nvCxnSpPr>
        <p:spPr>
          <a:xfrm>
            <a:off x="2577482" y="5386920"/>
            <a:ext cx="3584385" cy="285460"/>
          </a:xfrm>
          <a:prstGeom prst="straightConnector1">
            <a:avLst/>
          </a:prstGeom>
          <a:ln w="28575">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40D165E9-27F7-924D-918E-2F5E10FBA97E}"/>
              </a:ext>
            </a:extLst>
          </p:cNvPr>
          <p:cNvSpPr txBox="1"/>
          <p:nvPr/>
        </p:nvSpPr>
        <p:spPr>
          <a:xfrm>
            <a:off x="2856845" y="4981061"/>
            <a:ext cx="2890535" cy="369332"/>
          </a:xfrm>
          <a:prstGeom prst="rect">
            <a:avLst/>
          </a:prstGeom>
          <a:noFill/>
        </p:spPr>
        <p:txBody>
          <a:bodyPr wrap="none" rtlCol="0">
            <a:spAutoFit/>
          </a:bodyPr>
          <a:lstStyle/>
          <a:p>
            <a:r>
              <a:rPr lang="en-KR" dirty="0">
                <a:solidFill>
                  <a:srgbClr val="C00000"/>
                </a:solidFill>
                <a:latin typeface="Arial" panose="020B0604020202020204" pitchFamily="34" charset="0"/>
                <a:cs typeface="Arial" panose="020B0604020202020204" pitchFamily="34" charset="0"/>
              </a:rPr>
              <a:t>Fall-back register allocator</a:t>
            </a:r>
          </a:p>
        </p:txBody>
      </p:sp>
      <p:cxnSp>
        <p:nvCxnSpPr>
          <p:cNvPr id="29" name="Straight Arrow Connector 28">
            <a:extLst>
              <a:ext uri="{FF2B5EF4-FFF2-40B4-BE49-F238E27FC236}">
                <a16:creationId xmlns:a16="http://schemas.microsoft.com/office/drawing/2014/main" id="{490D4562-852D-0742-B048-C43195DA93D2}"/>
              </a:ext>
            </a:extLst>
          </p:cNvPr>
          <p:cNvCxnSpPr>
            <a:cxnSpLocks/>
          </p:cNvCxnSpPr>
          <p:nvPr/>
        </p:nvCxnSpPr>
        <p:spPr>
          <a:xfrm flipV="1">
            <a:off x="2577482" y="4542933"/>
            <a:ext cx="3561137" cy="849847"/>
          </a:xfrm>
          <a:prstGeom prst="straightConnector1">
            <a:avLst/>
          </a:prstGeom>
          <a:ln w="28575">
            <a:solidFill>
              <a:schemeClr val="accent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94C9112E-B801-144E-BC7B-DA176BC6CC86}"/>
              </a:ext>
            </a:extLst>
          </p:cNvPr>
          <p:cNvSpPr txBox="1"/>
          <p:nvPr/>
        </p:nvSpPr>
        <p:spPr>
          <a:xfrm>
            <a:off x="2763870" y="4171493"/>
            <a:ext cx="3076483" cy="400110"/>
          </a:xfrm>
          <a:prstGeom prst="rect">
            <a:avLst/>
          </a:prstGeom>
          <a:noFill/>
        </p:spPr>
        <p:txBody>
          <a:bodyPr wrap="none" rtlCol="0">
            <a:spAutoFit/>
          </a:bodyPr>
          <a:lstStyle/>
          <a:p>
            <a:r>
              <a:rPr lang="en-KR" sz="2000" dirty="0">
                <a:solidFill>
                  <a:schemeClr val="accent1"/>
                </a:solidFill>
                <a:latin typeface="Arial" panose="020B0604020202020204" pitchFamily="34" charset="0"/>
                <a:cs typeface="Arial" panose="020B0604020202020204" pitchFamily="34" charset="0"/>
              </a:rPr>
              <a:t>Performance degradation</a:t>
            </a:r>
          </a:p>
        </p:txBody>
      </p:sp>
      <p:sp>
        <p:nvSpPr>
          <p:cNvPr id="37" name="Up-Down Arrow 36">
            <a:extLst>
              <a:ext uri="{FF2B5EF4-FFF2-40B4-BE49-F238E27FC236}">
                <a16:creationId xmlns:a16="http://schemas.microsoft.com/office/drawing/2014/main" id="{4A04BD8B-C005-CA40-BFA8-795655140AF8}"/>
              </a:ext>
            </a:extLst>
          </p:cNvPr>
          <p:cNvSpPr/>
          <p:nvPr/>
        </p:nvSpPr>
        <p:spPr>
          <a:xfrm>
            <a:off x="5995535" y="4668835"/>
            <a:ext cx="139210" cy="270272"/>
          </a:xfrm>
          <a:prstGeom prst="upDownArrow">
            <a:avLst/>
          </a:prstGeom>
          <a:solidFill>
            <a:srgbClr val="FFFFFF"/>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a:p>
        </p:txBody>
      </p:sp>
      <p:pic>
        <p:nvPicPr>
          <p:cNvPr id="34" name="Picture 33" descr="Shape&#10;&#10;Description automatically generated with low confidence">
            <a:extLst>
              <a:ext uri="{FF2B5EF4-FFF2-40B4-BE49-F238E27FC236}">
                <a16:creationId xmlns:a16="http://schemas.microsoft.com/office/drawing/2014/main" id="{1BF07E2F-C4AE-3B47-B6BF-47DD44E49B7E}"/>
              </a:ext>
            </a:extLst>
          </p:cNvPr>
          <p:cNvPicPr>
            <a:picLocks noChangeAspect="1"/>
          </p:cNvPicPr>
          <p:nvPr/>
        </p:nvPicPr>
        <p:blipFill>
          <a:blip r:embed="rId4"/>
          <a:stretch>
            <a:fillRect/>
          </a:stretch>
        </p:blipFill>
        <p:spPr>
          <a:xfrm>
            <a:off x="3486847" y="3485567"/>
            <a:ext cx="1643699" cy="1643699"/>
          </a:xfrm>
          <a:prstGeom prst="rect">
            <a:avLst/>
          </a:prstGeom>
        </p:spPr>
      </p:pic>
      <p:sp>
        <p:nvSpPr>
          <p:cNvPr id="39" name="Oval 38">
            <a:extLst>
              <a:ext uri="{FF2B5EF4-FFF2-40B4-BE49-F238E27FC236}">
                <a16:creationId xmlns:a16="http://schemas.microsoft.com/office/drawing/2014/main" id="{7E8E3EFA-5311-894B-A37A-F0A3FBB34AAF}"/>
              </a:ext>
            </a:extLst>
          </p:cNvPr>
          <p:cNvSpPr/>
          <p:nvPr/>
        </p:nvSpPr>
        <p:spPr>
          <a:xfrm>
            <a:off x="2510765" y="5297270"/>
            <a:ext cx="139800" cy="139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a:p>
        </p:txBody>
      </p:sp>
      <p:sp>
        <p:nvSpPr>
          <p:cNvPr id="22" name="Rectangle 21">
            <a:extLst>
              <a:ext uri="{FF2B5EF4-FFF2-40B4-BE49-F238E27FC236}">
                <a16:creationId xmlns:a16="http://schemas.microsoft.com/office/drawing/2014/main" id="{4D628E06-A9F6-D146-8CCD-03CDB3D0235D}"/>
              </a:ext>
            </a:extLst>
          </p:cNvPr>
          <p:cNvSpPr/>
          <p:nvPr/>
        </p:nvSpPr>
        <p:spPr>
          <a:xfrm>
            <a:off x="1056466" y="2978372"/>
            <a:ext cx="10480687" cy="3469253"/>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a:p>
        </p:txBody>
      </p:sp>
      <p:sp>
        <p:nvSpPr>
          <p:cNvPr id="21" name="Rounded Rectangle 20">
            <a:extLst>
              <a:ext uri="{FF2B5EF4-FFF2-40B4-BE49-F238E27FC236}">
                <a16:creationId xmlns:a16="http://schemas.microsoft.com/office/drawing/2014/main" id="{46CB0D1B-A612-C947-8D74-FFBEFEDC8E07}"/>
              </a:ext>
            </a:extLst>
          </p:cNvPr>
          <p:cNvSpPr/>
          <p:nvPr/>
        </p:nvSpPr>
        <p:spPr>
          <a:xfrm>
            <a:off x="654847" y="3621581"/>
            <a:ext cx="11275823" cy="1944000"/>
          </a:xfrm>
          <a:prstGeom prst="roundRect">
            <a:avLst/>
          </a:prstGeom>
          <a:solidFill>
            <a:schemeClr val="accent5">
              <a:lumMod val="40000"/>
              <a:lumOff val="60000"/>
            </a:schemeClr>
          </a:solidFill>
        </p:spPr>
        <p:txBody>
          <a:bodyPr wrap="square" anchor="ctr">
            <a:spAutoFit/>
          </a:bodyPr>
          <a:lstStyle/>
          <a:p>
            <a:pPr algn="ctr">
              <a:lnSpc>
                <a:spcPct val="110000"/>
              </a:lnSpc>
            </a:pPr>
            <a:r>
              <a:rPr lang="en-KR" sz="3200" b="1" dirty="0">
                <a:latin typeface="Arial" panose="020B0604020202020204" pitchFamily="34" charset="0"/>
                <a:cs typeface="Arial" panose="020B0604020202020204" pitchFamily="34" charset="0"/>
              </a:rPr>
              <a:t>Improve the performance up to </a:t>
            </a:r>
            <a:r>
              <a:rPr lang="en-KR" sz="3200" b="1" dirty="0">
                <a:solidFill>
                  <a:srgbClr val="C00000"/>
                </a:solidFill>
                <a:latin typeface="Arial" panose="020B0604020202020204" pitchFamily="34" charset="0"/>
                <a:cs typeface="Arial" panose="020B0604020202020204" pitchFamily="34" charset="0"/>
              </a:rPr>
              <a:t>16.1%</a:t>
            </a:r>
          </a:p>
          <a:p>
            <a:pPr algn="ctr">
              <a:lnSpc>
                <a:spcPct val="110000"/>
              </a:lnSpc>
            </a:pPr>
            <a:r>
              <a:rPr lang="en-KR" sz="3200" b="1" dirty="0">
                <a:latin typeface="Arial" panose="020B0604020202020204" pitchFamily="34" charset="0"/>
                <a:cs typeface="Arial" panose="020B0604020202020204" pitchFamily="34" charset="0"/>
              </a:rPr>
              <a:t>Without performance degradation</a:t>
            </a:r>
          </a:p>
          <a:p>
            <a:pPr algn="ctr">
              <a:lnSpc>
                <a:spcPct val="110000"/>
              </a:lnSpc>
            </a:pPr>
            <a:r>
              <a:rPr lang="en-KR" sz="3200" b="1" dirty="0">
                <a:latin typeface="Arial" panose="020B0604020202020204" pitchFamily="34" charset="0"/>
                <a:cs typeface="Arial" panose="020B0604020202020204" pitchFamily="34" charset="0"/>
              </a:rPr>
              <a:t>With low compilation overhead</a:t>
            </a:r>
          </a:p>
        </p:txBody>
      </p:sp>
    </p:spTree>
    <p:extLst>
      <p:ext uri="{BB962C8B-B14F-4D97-AF65-F5344CB8AC3E}">
        <p14:creationId xmlns:p14="http://schemas.microsoft.com/office/powerpoint/2010/main" val="819542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43283-880D-FA46-9012-3A6118EABD0A}"/>
              </a:ext>
            </a:extLst>
          </p:cNvPr>
          <p:cNvSpPr>
            <a:spLocks noGrp="1"/>
          </p:cNvSpPr>
          <p:nvPr>
            <p:ph type="title"/>
          </p:nvPr>
        </p:nvSpPr>
        <p:spPr/>
        <p:txBody>
          <a:bodyPr/>
          <a:lstStyle/>
          <a:p>
            <a:r>
              <a:rPr lang="en-KR" dirty="0"/>
              <a:t>Outline</a:t>
            </a:r>
          </a:p>
        </p:txBody>
      </p:sp>
      <p:sp>
        <p:nvSpPr>
          <p:cNvPr id="3" name="Content Placeholder 2">
            <a:extLst>
              <a:ext uri="{FF2B5EF4-FFF2-40B4-BE49-F238E27FC236}">
                <a16:creationId xmlns:a16="http://schemas.microsoft.com/office/drawing/2014/main" id="{D9D50E22-4417-E045-AEEF-A23406E32C46}"/>
              </a:ext>
            </a:extLst>
          </p:cNvPr>
          <p:cNvSpPr>
            <a:spLocks noGrp="1"/>
          </p:cNvSpPr>
          <p:nvPr>
            <p:ph idx="1"/>
          </p:nvPr>
        </p:nvSpPr>
        <p:spPr/>
        <p:txBody>
          <a:bodyPr>
            <a:normAutofit/>
          </a:bodyPr>
          <a:lstStyle/>
          <a:p>
            <a:pPr>
              <a:lnSpc>
                <a:spcPct val="120000"/>
              </a:lnSpc>
            </a:pPr>
            <a:r>
              <a:rPr lang="en-US" dirty="0">
                <a:solidFill>
                  <a:schemeClr val="accent3"/>
                </a:solidFill>
              </a:rPr>
              <a:t>Background / Motivation</a:t>
            </a:r>
          </a:p>
          <a:p>
            <a:pPr>
              <a:lnSpc>
                <a:spcPct val="120000"/>
              </a:lnSpc>
            </a:pPr>
            <a:r>
              <a:rPr lang="en-US" dirty="0"/>
              <a:t>Proposed Greedy-SO Design</a:t>
            </a:r>
          </a:p>
          <a:p>
            <a:pPr lvl="1">
              <a:lnSpc>
                <a:spcPct val="120000"/>
              </a:lnSpc>
            </a:pPr>
            <a:r>
              <a:rPr lang="en-US" b="1" dirty="0">
                <a:solidFill>
                  <a:schemeClr val="accent2"/>
                </a:solidFill>
              </a:rPr>
              <a:t>Spill Cost Tracking Mechanism</a:t>
            </a:r>
          </a:p>
          <a:p>
            <a:pPr lvl="1">
              <a:lnSpc>
                <a:spcPct val="120000"/>
              </a:lnSpc>
            </a:pPr>
            <a:r>
              <a:rPr lang="en-US" b="1" dirty="0">
                <a:solidFill>
                  <a:schemeClr val="accent2"/>
                </a:solidFill>
              </a:rPr>
              <a:t>Cost-Guided Allocation Optimizer</a:t>
            </a:r>
          </a:p>
          <a:p>
            <a:pPr lvl="1">
              <a:lnSpc>
                <a:spcPct val="120000"/>
              </a:lnSpc>
            </a:pPr>
            <a:r>
              <a:rPr lang="en-US" b="1" dirty="0">
                <a:solidFill>
                  <a:schemeClr val="accent2"/>
                </a:solidFill>
              </a:rPr>
              <a:t>Code Pattern Recognizer</a:t>
            </a:r>
          </a:p>
          <a:p>
            <a:pPr>
              <a:lnSpc>
                <a:spcPct val="120000"/>
              </a:lnSpc>
            </a:pPr>
            <a:r>
              <a:rPr lang="en-US" dirty="0"/>
              <a:t>Experiments</a:t>
            </a:r>
          </a:p>
          <a:p>
            <a:pPr>
              <a:lnSpc>
                <a:spcPct val="120000"/>
              </a:lnSpc>
            </a:pPr>
            <a:r>
              <a:rPr lang="en-US" dirty="0"/>
              <a:t>Conclusion</a:t>
            </a:r>
            <a:endParaRPr lang="en-KR" dirty="0"/>
          </a:p>
        </p:txBody>
      </p:sp>
      <p:sp>
        <p:nvSpPr>
          <p:cNvPr id="4" name="Slide Number Placeholder 3">
            <a:extLst>
              <a:ext uri="{FF2B5EF4-FFF2-40B4-BE49-F238E27FC236}">
                <a16:creationId xmlns:a16="http://schemas.microsoft.com/office/drawing/2014/main" id="{431681A0-2136-0D47-88F3-58178CDD39E8}"/>
              </a:ext>
            </a:extLst>
          </p:cNvPr>
          <p:cNvSpPr>
            <a:spLocks noGrp="1"/>
          </p:cNvSpPr>
          <p:nvPr>
            <p:ph type="sldNum" sz="quarter" idx="12"/>
          </p:nvPr>
        </p:nvSpPr>
        <p:spPr/>
        <p:txBody>
          <a:bodyPr/>
          <a:lstStyle/>
          <a:p>
            <a:fld id="{F3DD04D7-CA1A-B84C-AD5E-B506F4BF1BEB}" type="slidenum">
              <a:rPr lang="en-US" smtClean="0"/>
              <a:pPr/>
              <a:t>14</a:t>
            </a:fld>
            <a:endParaRPr lang="en-US" dirty="0"/>
          </a:p>
        </p:txBody>
      </p:sp>
    </p:spTree>
    <p:extLst>
      <p:ext uri="{BB962C8B-B14F-4D97-AF65-F5344CB8AC3E}">
        <p14:creationId xmlns:p14="http://schemas.microsoft.com/office/powerpoint/2010/main" val="6201463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67">
            <a:extLst>
              <a:ext uri="{FF2B5EF4-FFF2-40B4-BE49-F238E27FC236}">
                <a16:creationId xmlns:a16="http://schemas.microsoft.com/office/drawing/2014/main" id="{88424576-DDCD-C040-B3AA-99551E42F82B}"/>
              </a:ext>
            </a:extLst>
          </p:cNvPr>
          <p:cNvSpPr/>
          <p:nvPr/>
        </p:nvSpPr>
        <p:spPr>
          <a:xfrm>
            <a:off x="5639369" y="2058078"/>
            <a:ext cx="4956054" cy="2653154"/>
          </a:xfrm>
          <a:prstGeom prst="rect">
            <a:avLst/>
          </a:prstGeom>
          <a:solidFill>
            <a:schemeClr val="accent2">
              <a:lumMod val="20000"/>
              <a:lumOff val="80000"/>
              <a:alpha val="50196"/>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00846F74-9455-C14D-9833-91477023C4AE}"/>
              </a:ext>
            </a:extLst>
          </p:cNvPr>
          <p:cNvSpPr>
            <a:spLocks noGrp="1"/>
          </p:cNvSpPr>
          <p:nvPr>
            <p:ph type="title"/>
          </p:nvPr>
        </p:nvSpPr>
        <p:spPr/>
        <p:txBody>
          <a:bodyPr/>
          <a:lstStyle/>
          <a:p>
            <a:r>
              <a:rPr lang="en-US" dirty="0"/>
              <a:t>Proposed</a:t>
            </a:r>
            <a:r>
              <a:rPr lang="en-KR" dirty="0"/>
              <a:t> Greedy-SO Design</a:t>
            </a:r>
          </a:p>
        </p:txBody>
      </p:sp>
      <p:sp>
        <p:nvSpPr>
          <p:cNvPr id="13" name="Rounded Rectangle 12">
            <a:extLst>
              <a:ext uri="{FF2B5EF4-FFF2-40B4-BE49-F238E27FC236}">
                <a16:creationId xmlns:a16="http://schemas.microsoft.com/office/drawing/2014/main" id="{3387E950-AB1C-5E45-8CB0-3A16F038ECE2}"/>
              </a:ext>
            </a:extLst>
          </p:cNvPr>
          <p:cNvSpPr/>
          <p:nvPr/>
        </p:nvSpPr>
        <p:spPr>
          <a:xfrm>
            <a:off x="11018238" y="2943867"/>
            <a:ext cx="1075869" cy="545432"/>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KR" dirty="0">
                <a:solidFill>
                  <a:schemeClr val="bg1"/>
                </a:solidFill>
                <a:latin typeface="Arial" panose="020B0604020202020204" pitchFamily="34" charset="0"/>
                <a:cs typeface="Arial" panose="020B0604020202020204" pitchFamily="34" charset="0"/>
              </a:rPr>
              <a:t>Post RA</a:t>
            </a:r>
          </a:p>
        </p:txBody>
      </p:sp>
      <p:sp>
        <p:nvSpPr>
          <p:cNvPr id="17" name="Diamond 16">
            <a:extLst>
              <a:ext uri="{FF2B5EF4-FFF2-40B4-BE49-F238E27FC236}">
                <a16:creationId xmlns:a16="http://schemas.microsoft.com/office/drawing/2014/main" id="{C6156F5B-CFE1-984D-BF27-08A4C72DE8BB}"/>
              </a:ext>
            </a:extLst>
          </p:cNvPr>
          <p:cNvSpPr/>
          <p:nvPr/>
        </p:nvSpPr>
        <p:spPr>
          <a:xfrm>
            <a:off x="5821166" y="2711255"/>
            <a:ext cx="1433090" cy="1006643"/>
          </a:xfrm>
          <a:prstGeom prst="diamond">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dirty="0">
              <a:solidFill>
                <a:schemeClr val="tx1"/>
              </a:solidFill>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F989EB8D-BCE6-9C43-8299-A6BD215466B2}"/>
              </a:ext>
            </a:extLst>
          </p:cNvPr>
          <p:cNvSpPr txBox="1"/>
          <p:nvPr/>
        </p:nvSpPr>
        <p:spPr>
          <a:xfrm>
            <a:off x="5962874" y="3029910"/>
            <a:ext cx="1302729" cy="369332"/>
          </a:xfrm>
          <a:prstGeom prst="rect">
            <a:avLst/>
          </a:prstGeom>
          <a:noFill/>
        </p:spPr>
        <p:txBody>
          <a:bodyPr wrap="none" rtlCol="0">
            <a:spAutoFit/>
          </a:bodyPr>
          <a:lstStyle/>
          <a:p>
            <a:r>
              <a:rPr lang="en-KR" dirty="0">
                <a:latin typeface="Arial" panose="020B0604020202020204" pitchFamily="34" charset="0"/>
                <a:cs typeface="Arial" panose="020B0604020202020204" pitchFamily="34" charset="0"/>
              </a:rPr>
              <a:t>F – M &gt; T?</a:t>
            </a:r>
          </a:p>
        </p:txBody>
      </p:sp>
      <p:cxnSp>
        <p:nvCxnSpPr>
          <p:cNvPr id="20" name="Straight Arrow Connector 19">
            <a:extLst>
              <a:ext uri="{FF2B5EF4-FFF2-40B4-BE49-F238E27FC236}">
                <a16:creationId xmlns:a16="http://schemas.microsoft.com/office/drawing/2014/main" id="{DEBE3884-71C0-2F47-B644-FCB9B58B3E03}"/>
              </a:ext>
            </a:extLst>
          </p:cNvPr>
          <p:cNvCxnSpPr>
            <a:cxnSpLocks/>
            <a:stCxn id="16" idx="3"/>
            <a:endCxn id="17" idx="1"/>
          </p:cNvCxnSpPr>
          <p:nvPr/>
        </p:nvCxnSpPr>
        <p:spPr>
          <a:xfrm flipV="1">
            <a:off x="4988119" y="3214577"/>
            <a:ext cx="833047" cy="200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6" name="Rounded Rectangle 25">
            <a:extLst>
              <a:ext uri="{FF2B5EF4-FFF2-40B4-BE49-F238E27FC236}">
                <a16:creationId xmlns:a16="http://schemas.microsoft.com/office/drawing/2014/main" id="{52BACF33-8921-DA43-AF7E-86D76AAAFBDF}"/>
              </a:ext>
            </a:extLst>
          </p:cNvPr>
          <p:cNvSpPr/>
          <p:nvPr/>
        </p:nvSpPr>
        <p:spPr>
          <a:xfrm>
            <a:off x="8154723" y="2791467"/>
            <a:ext cx="1155031" cy="839419"/>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KR" dirty="0">
                <a:solidFill>
                  <a:schemeClr val="tx1"/>
                </a:solidFill>
                <a:latin typeface="Arial" panose="020B0604020202020204" pitchFamily="34" charset="0"/>
                <a:cs typeface="Arial" panose="020B0604020202020204" pitchFamily="34" charset="0"/>
              </a:rPr>
              <a:t>Greedy</a:t>
            </a:r>
          </a:p>
        </p:txBody>
      </p:sp>
      <p:sp>
        <p:nvSpPr>
          <p:cNvPr id="27" name="Rounded Rectangle 26">
            <a:extLst>
              <a:ext uri="{FF2B5EF4-FFF2-40B4-BE49-F238E27FC236}">
                <a16:creationId xmlns:a16="http://schemas.microsoft.com/office/drawing/2014/main" id="{9AAF4A0F-5F77-B341-82F6-2A9E5BD5A213}"/>
              </a:ext>
            </a:extLst>
          </p:cNvPr>
          <p:cNvSpPr/>
          <p:nvPr/>
        </p:nvSpPr>
        <p:spPr>
          <a:xfrm>
            <a:off x="9217430" y="2791467"/>
            <a:ext cx="1197896" cy="862622"/>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KR" dirty="0">
                <a:solidFill>
                  <a:schemeClr val="tx1"/>
                </a:solidFill>
                <a:latin typeface="Arial" panose="020B0604020202020204" pitchFamily="34" charset="0"/>
                <a:cs typeface="Arial" panose="020B0604020202020204" pitchFamily="34" charset="0"/>
              </a:rPr>
              <a:t>Fall</a:t>
            </a:r>
            <a:r>
              <a:rPr lang="en-US" altLang="ko-KR" dirty="0">
                <a:solidFill>
                  <a:schemeClr val="tx1"/>
                </a:solidFill>
                <a:latin typeface="Arial" panose="020B0604020202020204" pitchFamily="34" charset="0"/>
                <a:cs typeface="Arial" panose="020B0604020202020204" pitchFamily="34" charset="0"/>
              </a:rPr>
              <a:t>-back</a:t>
            </a:r>
          </a:p>
          <a:p>
            <a:pPr algn="ctr"/>
            <a:r>
              <a:rPr lang="en-US" dirty="0">
                <a:solidFill>
                  <a:schemeClr val="tx1"/>
                </a:solidFill>
                <a:latin typeface="Arial" panose="020B0604020202020204" pitchFamily="34" charset="0"/>
                <a:cs typeface="Arial" panose="020B0604020202020204" pitchFamily="34" charset="0"/>
              </a:rPr>
              <a:t>Allocator</a:t>
            </a:r>
            <a:endParaRPr lang="en-KR" dirty="0">
              <a:solidFill>
                <a:schemeClr val="tx1"/>
              </a:solidFill>
              <a:latin typeface="Arial" panose="020B0604020202020204" pitchFamily="34" charset="0"/>
              <a:cs typeface="Arial" panose="020B0604020202020204" pitchFamily="34" charset="0"/>
            </a:endParaRPr>
          </a:p>
        </p:txBody>
      </p:sp>
      <p:cxnSp>
        <p:nvCxnSpPr>
          <p:cNvPr id="29" name="Straight Arrow Connector 28">
            <a:extLst>
              <a:ext uri="{FF2B5EF4-FFF2-40B4-BE49-F238E27FC236}">
                <a16:creationId xmlns:a16="http://schemas.microsoft.com/office/drawing/2014/main" id="{BEE13C1F-DA78-2C45-B2C6-E9263C0BF2E8}"/>
              </a:ext>
            </a:extLst>
          </p:cNvPr>
          <p:cNvCxnSpPr>
            <a:cxnSpLocks/>
            <a:stCxn id="27" idx="3"/>
            <a:endCxn id="13" idx="1"/>
          </p:cNvCxnSpPr>
          <p:nvPr/>
        </p:nvCxnSpPr>
        <p:spPr>
          <a:xfrm flipV="1">
            <a:off x="10415326" y="3216583"/>
            <a:ext cx="602912" cy="619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1" name="Elbow Connector 30">
            <a:extLst>
              <a:ext uri="{FF2B5EF4-FFF2-40B4-BE49-F238E27FC236}">
                <a16:creationId xmlns:a16="http://schemas.microsoft.com/office/drawing/2014/main" id="{E8AB5706-6BF9-0542-B9F7-3C90CDEA0AC9}"/>
              </a:ext>
            </a:extLst>
          </p:cNvPr>
          <p:cNvCxnSpPr>
            <a:cxnSpLocks/>
            <a:stCxn id="17" idx="0"/>
            <a:endCxn id="13" idx="1"/>
          </p:cNvCxnSpPr>
          <p:nvPr/>
        </p:nvCxnSpPr>
        <p:spPr>
          <a:xfrm rot="16200000" flipH="1">
            <a:off x="8525310" y="723656"/>
            <a:ext cx="505328" cy="4480527"/>
          </a:xfrm>
          <a:prstGeom prst="bentConnector4">
            <a:avLst>
              <a:gd name="adj1" fmla="val -103354"/>
              <a:gd name="adj2" fmla="val 88236"/>
            </a:avLst>
          </a:prstGeom>
          <a:ln w="19050">
            <a:prstDash val="sysDash"/>
            <a:tailEnd type="triangle"/>
          </a:ln>
        </p:spPr>
        <p:style>
          <a:lnRef idx="1">
            <a:schemeClr val="dk1"/>
          </a:lnRef>
          <a:fillRef idx="0">
            <a:schemeClr val="dk1"/>
          </a:fillRef>
          <a:effectRef idx="0">
            <a:schemeClr val="dk1"/>
          </a:effectRef>
          <a:fontRef idx="minor">
            <a:schemeClr val="tx1"/>
          </a:fontRef>
        </p:style>
      </p:cxnSp>
      <p:sp>
        <p:nvSpPr>
          <p:cNvPr id="34" name="TextBox 33">
            <a:extLst>
              <a:ext uri="{FF2B5EF4-FFF2-40B4-BE49-F238E27FC236}">
                <a16:creationId xmlns:a16="http://schemas.microsoft.com/office/drawing/2014/main" id="{8535DBA1-4CCE-0E45-94B5-36AECF4F642C}"/>
              </a:ext>
            </a:extLst>
          </p:cNvPr>
          <p:cNvSpPr txBox="1"/>
          <p:nvPr/>
        </p:nvSpPr>
        <p:spPr>
          <a:xfrm>
            <a:off x="6519661" y="2253872"/>
            <a:ext cx="479618" cy="369332"/>
          </a:xfrm>
          <a:prstGeom prst="rect">
            <a:avLst/>
          </a:prstGeom>
          <a:noFill/>
        </p:spPr>
        <p:txBody>
          <a:bodyPr wrap="none" rtlCol="0">
            <a:spAutoFit/>
          </a:bodyPr>
          <a:lstStyle/>
          <a:p>
            <a:r>
              <a:rPr lang="en-KR" dirty="0">
                <a:latin typeface="Arial" panose="020B0604020202020204" pitchFamily="34" charset="0"/>
                <a:cs typeface="Arial" panose="020B0604020202020204" pitchFamily="34" charset="0"/>
              </a:rPr>
              <a:t>No</a:t>
            </a:r>
          </a:p>
        </p:txBody>
      </p:sp>
      <p:cxnSp>
        <p:nvCxnSpPr>
          <p:cNvPr id="46" name="Straight Arrow Connector 45">
            <a:extLst>
              <a:ext uri="{FF2B5EF4-FFF2-40B4-BE49-F238E27FC236}">
                <a16:creationId xmlns:a16="http://schemas.microsoft.com/office/drawing/2014/main" id="{23405E86-5BAC-A54E-B585-A7E61609722C}"/>
              </a:ext>
            </a:extLst>
          </p:cNvPr>
          <p:cNvCxnSpPr>
            <a:cxnSpLocks/>
            <a:stCxn id="17" idx="3"/>
            <a:endCxn id="26" idx="1"/>
          </p:cNvCxnSpPr>
          <p:nvPr/>
        </p:nvCxnSpPr>
        <p:spPr>
          <a:xfrm flipV="1">
            <a:off x="7254256" y="3211177"/>
            <a:ext cx="900467" cy="340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7" name="Straight Arrow Connector 66">
            <a:extLst>
              <a:ext uri="{FF2B5EF4-FFF2-40B4-BE49-F238E27FC236}">
                <a16:creationId xmlns:a16="http://schemas.microsoft.com/office/drawing/2014/main" id="{E6F6FAC7-274C-DE4B-A608-C780457C8F4A}"/>
              </a:ext>
            </a:extLst>
          </p:cNvPr>
          <p:cNvCxnSpPr>
            <a:cxnSpLocks/>
            <a:endCxn id="101" idx="1"/>
          </p:cNvCxnSpPr>
          <p:nvPr/>
        </p:nvCxnSpPr>
        <p:spPr>
          <a:xfrm flipV="1">
            <a:off x="550016" y="3223864"/>
            <a:ext cx="351035" cy="558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83" name="TextBox 82">
            <a:extLst>
              <a:ext uri="{FF2B5EF4-FFF2-40B4-BE49-F238E27FC236}">
                <a16:creationId xmlns:a16="http://schemas.microsoft.com/office/drawing/2014/main" id="{9CF9089D-11C5-8848-9061-BE105009A8A4}"/>
              </a:ext>
            </a:extLst>
          </p:cNvPr>
          <p:cNvSpPr txBox="1"/>
          <p:nvPr/>
        </p:nvSpPr>
        <p:spPr>
          <a:xfrm>
            <a:off x="7640938" y="2257872"/>
            <a:ext cx="2906565" cy="400110"/>
          </a:xfrm>
          <a:prstGeom prst="rect">
            <a:avLst/>
          </a:prstGeom>
          <a:noFill/>
        </p:spPr>
        <p:txBody>
          <a:bodyPr wrap="none" rtlCol="0">
            <a:spAutoFit/>
          </a:bodyPr>
          <a:lstStyle/>
          <a:p>
            <a:r>
              <a:rPr lang="en-KR" sz="2000" dirty="0">
                <a:solidFill>
                  <a:srgbClr val="C00000"/>
                </a:solidFill>
                <a:latin typeface="Arial" panose="020B0604020202020204" pitchFamily="34" charset="0"/>
                <a:cs typeface="Arial" panose="020B0604020202020204" pitchFamily="34" charset="0"/>
              </a:rPr>
              <a:t>Minimal cost checkpoint</a:t>
            </a:r>
          </a:p>
        </p:txBody>
      </p:sp>
      <p:cxnSp>
        <p:nvCxnSpPr>
          <p:cNvPr id="85" name="Straight Arrow Connector 84">
            <a:extLst>
              <a:ext uri="{FF2B5EF4-FFF2-40B4-BE49-F238E27FC236}">
                <a16:creationId xmlns:a16="http://schemas.microsoft.com/office/drawing/2014/main" id="{974658A3-C547-6444-8611-3D15B5BE8295}"/>
              </a:ext>
            </a:extLst>
          </p:cNvPr>
          <p:cNvCxnSpPr>
            <a:cxnSpLocks/>
          </p:cNvCxnSpPr>
          <p:nvPr/>
        </p:nvCxnSpPr>
        <p:spPr>
          <a:xfrm>
            <a:off x="9131278" y="2623204"/>
            <a:ext cx="0" cy="27933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1" name="Diamond 100">
            <a:extLst>
              <a:ext uri="{FF2B5EF4-FFF2-40B4-BE49-F238E27FC236}">
                <a16:creationId xmlns:a16="http://schemas.microsoft.com/office/drawing/2014/main" id="{7735CE90-8134-9546-B7D0-DF76E77EB9D2}"/>
              </a:ext>
            </a:extLst>
          </p:cNvPr>
          <p:cNvSpPr/>
          <p:nvPr/>
        </p:nvSpPr>
        <p:spPr>
          <a:xfrm>
            <a:off x="901051" y="2487353"/>
            <a:ext cx="1739418" cy="1473022"/>
          </a:xfrm>
          <a:prstGeom prst="diamond">
            <a:avLst/>
          </a:prstGeom>
          <a:solidFill>
            <a:srgbClr val="FF2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dirty="0">
              <a:latin typeface="Arial" panose="020B0604020202020204" pitchFamily="34" charset="0"/>
              <a:cs typeface="Arial" panose="020B0604020202020204" pitchFamily="34" charset="0"/>
            </a:endParaRPr>
          </a:p>
        </p:txBody>
      </p:sp>
      <p:sp>
        <p:nvSpPr>
          <p:cNvPr id="103" name="TextBox 102">
            <a:extLst>
              <a:ext uri="{FF2B5EF4-FFF2-40B4-BE49-F238E27FC236}">
                <a16:creationId xmlns:a16="http://schemas.microsoft.com/office/drawing/2014/main" id="{7F54FC3D-7471-7D42-A6D7-04D7AAEC7506}"/>
              </a:ext>
            </a:extLst>
          </p:cNvPr>
          <p:cNvSpPr txBox="1"/>
          <p:nvPr/>
        </p:nvSpPr>
        <p:spPr>
          <a:xfrm>
            <a:off x="1073893" y="2627014"/>
            <a:ext cx="1428596" cy="923330"/>
          </a:xfrm>
          <a:prstGeom prst="rect">
            <a:avLst/>
          </a:prstGeom>
          <a:noFill/>
        </p:spPr>
        <p:txBody>
          <a:bodyPr wrap="none" rtlCol="0">
            <a:spAutoFit/>
          </a:bodyPr>
          <a:lstStyle/>
          <a:p>
            <a:pPr algn="ctr"/>
            <a:r>
              <a:rPr lang="en-KR" b="1" dirty="0">
                <a:latin typeface="Arial" panose="020B0604020202020204" pitchFamily="34" charset="0"/>
                <a:cs typeface="Arial" panose="020B0604020202020204" pitchFamily="34" charset="0"/>
              </a:rPr>
              <a:t>Code</a:t>
            </a:r>
          </a:p>
          <a:p>
            <a:pPr algn="ctr"/>
            <a:r>
              <a:rPr lang="en-KR" b="1" dirty="0">
                <a:latin typeface="Arial" panose="020B0604020202020204" pitchFamily="34" charset="0"/>
                <a:cs typeface="Arial" panose="020B0604020202020204" pitchFamily="34" charset="0"/>
              </a:rPr>
              <a:t>Pattern</a:t>
            </a:r>
          </a:p>
          <a:p>
            <a:pPr algn="ctr"/>
            <a:r>
              <a:rPr lang="en-KR" b="1" dirty="0">
                <a:latin typeface="Arial" panose="020B0604020202020204" pitchFamily="34" charset="0"/>
                <a:cs typeface="Arial" panose="020B0604020202020204" pitchFamily="34" charset="0"/>
              </a:rPr>
              <a:t>Recognizer</a:t>
            </a:r>
          </a:p>
        </p:txBody>
      </p:sp>
      <p:cxnSp>
        <p:nvCxnSpPr>
          <p:cNvPr id="105" name="Elbow Connector 104">
            <a:extLst>
              <a:ext uri="{FF2B5EF4-FFF2-40B4-BE49-F238E27FC236}">
                <a16:creationId xmlns:a16="http://schemas.microsoft.com/office/drawing/2014/main" id="{133886F3-48C1-E64F-ACC5-6478C64390AE}"/>
              </a:ext>
            </a:extLst>
          </p:cNvPr>
          <p:cNvCxnSpPr>
            <a:cxnSpLocks/>
            <a:stCxn id="101" idx="0"/>
            <a:endCxn id="13" idx="1"/>
          </p:cNvCxnSpPr>
          <p:nvPr/>
        </p:nvCxnSpPr>
        <p:spPr>
          <a:xfrm rot="16200000" flipH="1">
            <a:off x="6029884" y="-1771771"/>
            <a:ext cx="729230" cy="9247478"/>
          </a:xfrm>
          <a:prstGeom prst="bentConnector4">
            <a:avLst>
              <a:gd name="adj1" fmla="val -75281"/>
              <a:gd name="adj2" fmla="val 96564"/>
            </a:avLst>
          </a:prstGeom>
          <a:ln w="19050">
            <a:prstDash val="sysDash"/>
            <a:tailEnd type="triangle"/>
          </a:ln>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B93DFAFE-E386-BF46-BCEA-DE1FF0D6A742}"/>
              </a:ext>
            </a:extLst>
          </p:cNvPr>
          <p:cNvSpPr txBox="1"/>
          <p:nvPr/>
        </p:nvSpPr>
        <p:spPr>
          <a:xfrm>
            <a:off x="1764866" y="1960113"/>
            <a:ext cx="479618" cy="369332"/>
          </a:xfrm>
          <a:prstGeom prst="rect">
            <a:avLst/>
          </a:prstGeom>
          <a:noFill/>
        </p:spPr>
        <p:txBody>
          <a:bodyPr wrap="none" rtlCol="0">
            <a:spAutoFit/>
          </a:bodyPr>
          <a:lstStyle/>
          <a:p>
            <a:r>
              <a:rPr lang="en-KR" dirty="0">
                <a:latin typeface="Arial" panose="020B0604020202020204" pitchFamily="34" charset="0"/>
                <a:cs typeface="Arial" panose="020B0604020202020204" pitchFamily="34" charset="0"/>
              </a:rPr>
              <a:t>No</a:t>
            </a:r>
          </a:p>
        </p:txBody>
      </p:sp>
      <p:sp>
        <p:nvSpPr>
          <p:cNvPr id="56" name="TextBox 55">
            <a:extLst>
              <a:ext uri="{FF2B5EF4-FFF2-40B4-BE49-F238E27FC236}">
                <a16:creationId xmlns:a16="http://schemas.microsoft.com/office/drawing/2014/main" id="{9A47CF87-F9B7-9B4F-8BC8-32C5B11B521A}"/>
              </a:ext>
            </a:extLst>
          </p:cNvPr>
          <p:cNvSpPr txBox="1"/>
          <p:nvPr/>
        </p:nvSpPr>
        <p:spPr>
          <a:xfrm>
            <a:off x="7687874" y="2579354"/>
            <a:ext cx="1406347" cy="369332"/>
          </a:xfrm>
          <a:prstGeom prst="rect">
            <a:avLst/>
          </a:prstGeom>
          <a:noFill/>
        </p:spPr>
        <p:txBody>
          <a:bodyPr wrap="none" rtlCol="0">
            <a:spAutoFit/>
          </a:bodyPr>
          <a:lstStyle/>
          <a:p>
            <a:r>
              <a:rPr lang="en-KR" dirty="0">
                <a:latin typeface="Arial" panose="020B0604020202020204" pitchFamily="34" charset="0"/>
                <a:cs typeface="Arial" panose="020B0604020202020204" pitchFamily="34" charset="0"/>
              </a:rPr>
              <a:t>2</a:t>
            </a:r>
            <a:r>
              <a:rPr lang="en-KR" baseline="30000" dirty="0">
                <a:latin typeface="Arial" panose="020B0604020202020204" pitchFamily="34" charset="0"/>
                <a:cs typeface="Arial" panose="020B0604020202020204" pitchFamily="34" charset="0"/>
              </a:rPr>
              <a:t>nd</a:t>
            </a:r>
            <a:r>
              <a:rPr lang="en-KR" dirty="0">
                <a:latin typeface="Arial" panose="020B0604020202020204" pitchFamily="34" charset="0"/>
                <a:cs typeface="Arial" panose="020B0604020202020204" pitchFamily="34" charset="0"/>
              </a:rPr>
              <a:t> RA pass</a:t>
            </a:r>
          </a:p>
        </p:txBody>
      </p:sp>
      <p:sp>
        <p:nvSpPr>
          <p:cNvPr id="69" name="TextBox 68">
            <a:extLst>
              <a:ext uri="{FF2B5EF4-FFF2-40B4-BE49-F238E27FC236}">
                <a16:creationId xmlns:a16="http://schemas.microsoft.com/office/drawing/2014/main" id="{9BCA296F-6270-2641-B038-D84D0DAB5D48}"/>
              </a:ext>
            </a:extLst>
          </p:cNvPr>
          <p:cNvSpPr txBox="1"/>
          <p:nvPr/>
        </p:nvSpPr>
        <p:spPr>
          <a:xfrm>
            <a:off x="6537711" y="4372497"/>
            <a:ext cx="3583225" cy="369332"/>
          </a:xfrm>
          <a:prstGeom prst="rect">
            <a:avLst/>
          </a:prstGeom>
          <a:noFill/>
        </p:spPr>
        <p:txBody>
          <a:bodyPr wrap="none" rtlCol="0">
            <a:spAutoFit/>
          </a:bodyPr>
          <a:lstStyle/>
          <a:p>
            <a:r>
              <a:rPr lang="en-KR" dirty="0">
                <a:latin typeface="Arial" panose="020B0604020202020204" pitchFamily="34" charset="0"/>
                <a:cs typeface="Arial" panose="020B0604020202020204" pitchFamily="34" charset="0"/>
              </a:rPr>
              <a:t>Cost-Guided Allocation Optimizer</a:t>
            </a:r>
          </a:p>
        </p:txBody>
      </p:sp>
      <p:sp>
        <p:nvSpPr>
          <p:cNvPr id="32" name="TextBox 31">
            <a:extLst>
              <a:ext uri="{FF2B5EF4-FFF2-40B4-BE49-F238E27FC236}">
                <a16:creationId xmlns:a16="http://schemas.microsoft.com/office/drawing/2014/main" id="{E5139E01-4F94-9B4C-BB5C-A6EF12762F13}"/>
              </a:ext>
            </a:extLst>
          </p:cNvPr>
          <p:cNvSpPr txBox="1"/>
          <p:nvPr/>
        </p:nvSpPr>
        <p:spPr>
          <a:xfrm>
            <a:off x="7430870" y="3215483"/>
            <a:ext cx="561051" cy="369332"/>
          </a:xfrm>
          <a:prstGeom prst="rect">
            <a:avLst/>
          </a:prstGeom>
          <a:noFill/>
        </p:spPr>
        <p:txBody>
          <a:bodyPr wrap="none" rtlCol="0">
            <a:spAutoFit/>
          </a:bodyPr>
          <a:lstStyle/>
          <a:p>
            <a:r>
              <a:rPr lang="en-KR" dirty="0">
                <a:latin typeface="Arial" panose="020B0604020202020204" pitchFamily="34" charset="0"/>
                <a:cs typeface="Arial" panose="020B0604020202020204" pitchFamily="34" charset="0"/>
              </a:rPr>
              <a:t>Yes</a:t>
            </a:r>
          </a:p>
        </p:txBody>
      </p:sp>
      <p:sp>
        <p:nvSpPr>
          <p:cNvPr id="14" name="Rectangle 13">
            <a:extLst>
              <a:ext uri="{FF2B5EF4-FFF2-40B4-BE49-F238E27FC236}">
                <a16:creationId xmlns:a16="http://schemas.microsoft.com/office/drawing/2014/main" id="{8C08B34F-13EC-2341-9851-895F65921162}"/>
              </a:ext>
            </a:extLst>
          </p:cNvPr>
          <p:cNvSpPr/>
          <p:nvPr/>
        </p:nvSpPr>
        <p:spPr>
          <a:xfrm>
            <a:off x="3231920" y="1760820"/>
            <a:ext cx="1973831" cy="2955700"/>
          </a:xfrm>
          <a:prstGeom prst="rect">
            <a:avLst/>
          </a:prstGeom>
          <a:solidFill>
            <a:schemeClr val="accent5">
              <a:alpha val="50196"/>
            </a:scheme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1C8AF789-B5BA-434F-ABB5-7C6529289B2B}"/>
              </a:ext>
            </a:extLst>
          </p:cNvPr>
          <p:cNvSpPr txBox="1"/>
          <p:nvPr/>
        </p:nvSpPr>
        <p:spPr>
          <a:xfrm>
            <a:off x="3803880" y="4331146"/>
            <a:ext cx="941283" cy="369332"/>
          </a:xfrm>
          <a:prstGeom prst="rect">
            <a:avLst/>
          </a:prstGeom>
          <a:noFill/>
        </p:spPr>
        <p:txBody>
          <a:bodyPr wrap="none" rtlCol="0">
            <a:spAutoFit/>
          </a:bodyPr>
          <a:lstStyle/>
          <a:p>
            <a:r>
              <a:rPr lang="en-KR" dirty="0">
                <a:latin typeface="Arial" panose="020B0604020202020204" pitchFamily="34" charset="0"/>
                <a:cs typeface="Arial" panose="020B0604020202020204" pitchFamily="34" charset="0"/>
              </a:rPr>
              <a:t>Greedy</a:t>
            </a:r>
          </a:p>
        </p:txBody>
      </p:sp>
      <p:sp>
        <p:nvSpPr>
          <p:cNvPr id="16" name="Rounded Rectangle 15">
            <a:extLst>
              <a:ext uri="{FF2B5EF4-FFF2-40B4-BE49-F238E27FC236}">
                <a16:creationId xmlns:a16="http://schemas.microsoft.com/office/drawing/2014/main" id="{BE1B9194-E8FE-A542-BA18-5505DD9D1567}"/>
              </a:ext>
            </a:extLst>
          </p:cNvPr>
          <p:cNvSpPr/>
          <p:nvPr/>
        </p:nvSpPr>
        <p:spPr>
          <a:xfrm>
            <a:off x="3448077" y="2671150"/>
            <a:ext cx="1540042" cy="1090863"/>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KR" dirty="0">
                <a:solidFill>
                  <a:schemeClr val="tx1"/>
                </a:solidFill>
                <a:latin typeface="Arial" panose="020B0604020202020204" pitchFamily="34" charset="0"/>
                <a:cs typeface="Arial" panose="020B0604020202020204" pitchFamily="34" charset="0"/>
              </a:rPr>
              <a:t>Spill Cost</a:t>
            </a:r>
          </a:p>
          <a:p>
            <a:pPr algn="ctr"/>
            <a:r>
              <a:rPr lang="en-KR" dirty="0">
                <a:solidFill>
                  <a:schemeClr val="tx1"/>
                </a:solidFill>
                <a:latin typeface="Arial" panose="020B0604020202020204" pitchFamily="34" charset="0"/>
                <a:cs typeface="Arial" panose="020B0604020202020204" pitchFamily="34" charset="0"/>
              </a:rPr>
              <a:t>Tracking</a:t>
            </a:r>
          </a:p>
          <a:p>
            <a:pPr algn="ctr"/>
            <a:r>
              <a:rPr lang="en-KR" dirty="0">
                <a:solidFill>
                  <a:schemeClr val="tx1"/>
                </a:solidFill>
                <a:latin typeface="Arial" panose="020B0604020202020204" pitchFamily="34" charset="0"/>
                <a:cs typeface="Arial" panose="020B0604020202020204" pitchFamily="34" charset="0"/>
              </a:rPr>
              <a:t>Mechanism</a:t>
            </a:r>
          </a:p>
        </p:txBody>
      </p:sp>
      <p:cxnSp>
        <p:nvCxnSpPr>
          <p:cNvPr id="109" name="Straight Arrow Connector 108">
            <a:extLst>
              <a:ext uri="{FF2B5EF4-FFF2-40B4-BE49-F238E27FC236}">
                <a16:creationId xmlns:a16="http://schemas.microsoft.com/office/drawing/2014/main" id="{73D4304A-DAC6-FD47-98BD-D51082A340D2}"/>
              </a:ext>
            </a:extLst>
          </p:cNvPr>
          <p:cNvCxnSpPr/>
          <p:nvPr/>
        </p:nvCxnSpPr>
        <p:spPr>
          <a:xfrm>
            <a:off x="3231920" y="1940859"/>
            <a:ext cx="1973831"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71" name="Straight Arrow Connector 70">
            <a:extLst>
              <a:ext uri="{FF2B5EF4-FFF2-40B4-BE49-F238E27FC236}">
                <a16:creationId xmlns:a16="http://schemas.microsoft.com/office/drawing/2014/main" id="{E80ECA23-3158-C748-960E-9C4A1E6CE258}"/>
              </a:ext>
            </a:extLst>
          </p:cNvPr>
          <p:cNvCxnSpPr>
            <a:cxnSpLocks/>
            <a:stCxn id="101" idx="3"/>
            <a:endCxn id="16" idx="1"/>
          </p:cNvCxnSpPr>
          <p:nvPr/>
        </p:nvCxnSpPr>
        <p:spPr>
          <a:xfrm flipV="1">
            <a:off x="2640469" y="3216582"/>
            <a:ext cx="807608" cy="728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76" name="TextBox 75">
            <a:extLst>
              <a:ext uri="{FF2B5EF4-FFF2-40B4-BE49-F238E27FC236}">
                <a16:creationId xmlns:a16="http://schemas.microsoft.com/office/drawing/2014/main" id="{9C92E2A8-CD57-2C4D-8494-714347059012}"/>
              </a:ext>
            </a:extLst>
          </p:cNvPr>
          <p:cNvSpPr txBox="1"/>
          <p:nvPr/>
        </p:nvSpPr>
        <p:spPr>
          <a:xfrm>
            <a:off x="2651816" y="3199989"/>
            <a:ext cx="561051" cy="369332"/>
          </a:xfrm>
          <a:prstGeom prst="rect">
            <a:avLst/>
          </a:prstGeom>
          <a:noFill/>
        </p:spPr>
        <p:txBody>
          <a:bodyPr wrap="none" rtlCol="0">
            <a:spAutoFit/>
          </a:bodyPr>
          <a:lstStyle/>
          <a:p>
            <a:r>
              <a:rPr lang="en-KR" dirty="0">
                <a:latin typeface="Arial" panose="020B0604020202020204" pitchFamily="34" charset="0"/>
                <a:cs typeface="Arial" panose="020B0604020202020204" pitchFamily="34" charset="0"/>
              </a:rPr>
              <a:t>Yes</a:t>
            </a:r>
          </a:p>
        </p:txBody>
      </p:sp>
      <p:sp>
        <p:nvSpPr>
          <p:cNvPr id="33" name="Content Placeholder 2">
            <a:extLst>
              <a:ext uri="{FF2B5EF4-FFF2-40B4-BE49-F238E27FC236}">
                <a16:creationId xmlns:a16="http://schemas.microsoft.com/office/drawing/2014/main" id="{FD7345C4-CACB-674F-AA5A-FCBCE25BD84D}"/>
              </a:ext>
            </a:extLst>
          </p:cNvPr>
          <p:cNvSpPr>
            <a:spLocks noGrp="1"/>
          </p:cNvSpPr>
          <p:nvPr>
            <p:ph idx="1"/>
          </p:nvPr>
        </p:nvSpPr>
        <p:spPr>
          <a:xfrm>
            <a:off x="1021553" y="4917926"/>
            <a:ext cx="10515600" cy="1746176"/>
          </a:xfrm>
        </p:spPr>
        <p:txBody>
          <a:bodyPr>
            <a:normAutofit lnSpcReduction="10000"/>
          </a:bodyPr>
          <a:lstStyle/>
          <a:p>
            <a:pPr marL="457200" indent="-457200">
              <a:lnSpc>
                <a:spcPct val="120000"/>
              </a:lnSpc>
            </a:pPr>
            <a:r>
              <a:rPr lang="en-KR" dirty="0"/>
              <a:t>Spill Cost Tracking Mechanism</a:t>
            </a:r>
          </a:p>
          <a:p>
            <a:pPr marL="457200" indent="-457200">
              <a:lnSpc>
                <a:spcPct val="120000"/>
              </a:lnSpc>
            </a:pPr>
            <a:r>
              <a:rPr lang="en-KR" dirty="0"/>
              <a:t>Cost-Guided Allocation Optimizer</a:t>
            </a:r>
          </a:p>
          <a:p>
            <a:pPr marL="457200" indent="-457200">
              <a:lnSpc>
                <a:spcPct val="120000"/>
              </a:lnSpc>
            </a:pPr>
            <a:r>
              <a:rPr lang="en-KR" dirty="0"/>
              <a:t>Code Pattern Recognizer</a:t>
            </a:r>
          </a:p>
        </p:txBody>
      </p:sp>
      <p:sp>
        <p:nvSpPr>
          <p:cNvPr id="47" name="TextBox 46">
            <a:extLst>
              <a:ext uri="{FF2B5EF4-FFF2-40B4-BE49-F238E27FC236}">
                <a16:creationId xmlns:a16="http://schemas.microsoft.com/office/drawing/2014/main" id="{6700A7C9-172F-9E4A-9277-3D50EAB006C5}"/>
              </a:ext>
            </a:extLst>
          </p:cNvPr>
          <p:cNvSpPr txBox="1"/>
          <p:nvPr/>
        </p:nvSpPr>
        <p:spPr>
          <a:xfrm>
            <a:off x="2680513" y="1355871"/>
            <a:ext cx="2985304" cy="369332"/>
          </a:xfrm>
          <a:prstGeom prst="rect">
            <a:avLst/>
          </a:prstGeom>
          <a:noFill/>
        </p:spPr>
        <p:txBody>
          <a:bodyPr wrap="none" rtlCol="0">
            <a:spAutoFit/>
          </a:bodyPr>
          <a:lstStyle/>
          <a:p>
            <a:r>
              <a:rPr lang="en-KR" dirty="0">
                <a:latin typeface="Arial" panose="020B0604020202020204" pitchFamily="34" charset="0"/>
                <a:cs typeface="Arial" panose="020B0604020202020204" pitchFamily="34" charset="0"/>
              </a:rPr>
              <a:t>1</a:t>
            </a:r>
            <a:r>
              <a:rPr lang="en-KR" baseline="30000" dirty="0">
                <a:latin typeface="Arial" panose="020B0604020202020204" pitchFamily="34" charset="0"/>
                <a:cs typeface="Arial" panose="020B0604020202020204" pitchFamily="34" charset="0"/>
              </a:rPr>
              <a:t>st</a:t>
            </a:r>
            <a:r>
              <a:rPr lang="en-KR" dirty="0">
                <a:latin typeface="Arial" panose="020B0604020202020204" pitchFamily="34" charset="0"/>
                <a:cs typeface="Arial" panose="020B0604020202020204" pitchFamily="34" charset="0"/>
              </a:rPr>
              <a:t> Register Allocation Pass</a:t>
            </a:r>
          </a:p>
        </p:txBody>
      </p:sp>
      <p:sp>
        <p:nvSpPr>
          <p:cNvPr id="3" name="Slide Number Placeholder 2">
            <a:extLst>
              <a:ext uri="{FF2B5EF4-FFF2-40B4-BE49-F238E27FC236}">
                <a16:creationId xmlns:a16="http://schemas.microsoft.com/office/drawing/2014/main" id="{812080A3-ADED-F244-9148-FF45F0124770}"/>
              </a:ext>
            </a:extLst>
          </p:cNvPr>
          <p:cNvSpPr>
            <a:spLocks noGrp="1"/>
          </p:cNvSpPr>
          <p:nvPr>
            <p:ph type="sldNum" sz="quarter" idx="12"/>
          </p:nvPr>
        </p:nvSpPr>
        <p:spPr/>
        <p:txBody>
          <a:bodyPr/>
          <a:lstStyle/>
          <a:p>
            <a:fld id="{F3DD04D7-CA1A-B84C-AD5E-B506F4BF1BEB}" type="slidenum">
              <a:rPr lang="en-US" smtClean="0"/>
              <a:pPr/>
              <a:t>15</a:t>
            </a:fld>
            <a:endParaRPr lang="en-US" dirty="0"/>
          </a:p>
        </p:txBody>
      </p:sp>
    </p:spTree>
    <p:extLst>
      <p:ext uri="{BB962C8B-B14F-4D97-AF65-F5344CB8AC3E}">
        <p14:creationId xmlns:p14="http://schemas.microsoft.com/office/powerpoint/2010/main" val="36539872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0" name="Straight Arrow Connector 119">
            <a:extLst>
              <a:ext uri="{FF2B5EF4-FFF2-40B4-BE49-F238E27FC236}">
                <a16:creationId xmlns:a16="http://schemas.microsoft.com/office/drawing/2014/main" id="{7864A4D9-E4D7-0440-8DB2-7E113100B447}"/>
              </a:ext>
            </a:extLst>
          </p:cNvPr>
          <p:cNvCxnSpPr/>
          <p:nvPr/>
        </p:nvCxnSpPr>
        <p:spPr>
          <a:xfrm>
            <a:off x="3231920" y="1940859"/>
            <a:ext cx="1973831" cy="0"/>
          </a:xfrm>
          <a:prstGeom prst="straightConnector1">
            <a:avLst/>
          </a:prstGeom>
          <a:ln w="19050">
            <a:solidFill>
              <a:schemeClr val="bg1"/>
            </a:solidFill>
            <a:tailEnd type="triangle"/>
          </a:ln>
        </p:spPr>
        <p:style>
          <a:lnRef idx="1">
            <a:schemeClr val="dk1"/>
          </a:lnRef>
          <a:fillRef idx="0">
            <a:schemeClr val="dk1"/>
          </a:fillRef>
          <a:effectRef idx="0">
            <a:schemeClr val="dk1"/>
          </a:effectRef>
          <a:fontRef idx="minor">
            <a:schemeClr val="tx1"/>
          </a:fontRef>
        </p:style>
      </p:cxnSp>
      <p:sp>
        <p:nvSpPr>
          <p:cNvPr id="92" name="Rectangle 91">
            <a:extLst>
              <a:ext uri="{FF2B5EF4-FFF2-40B4-BE49-F238E27FC236}">
                <a16:creationId xmlns:a16="http://schemas.microsoft.com/office/drawing/2014/main" id="{8542B956-3D26-F547-B891-09B1C74068A0}"/>
              </a:ext>
            </a:extLst>
          </p:cNvPr>
          <p:cNvSpPr/>
          <p:nvPr/>
        </p:nvSpPr>
        <p:spPr>
          <a:xfrm>
            <a:off x="5639369" y="2058078"/>
            <a:ext cx="4956054" cy="2653154"/>
          </a:xfrm>
          <a:prstGeom prst="rect">
            <a:avLst/>
          </a:prstGeom>
          <a:solidFill>
            <a:schemeClr val="accent2">
              <a:lumMod val="20000"/>
              <a:lumOff val="80000"/>
              <a:alpha val="50196"/>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a:latin typeface="Arial" panose="020B0604020202020204" pitchFamily="34" charset="0"/>
              <a:cs typeface="Arial" panose="020B0604020202020204" pitchFamily="34" charset="0"/>
            </a:endParaRPr>
          </a:p>
        </p:txBody>
      </p:sp>
      <p:sp>
        <p:nvSpPr>
          <p:cNvPr id="93" name="Rounded Rectangle 92">
            <a:extLst>
              <a:ext uri="{FF2B5EF4-FFF2-40B4-BE49-F238E27FC236}">
                <a16:creationId xmlns:a16="http://schemas.microsoft.com/office/drawing/2014/main" id="{90050E75-0389-B341-B24D-747E7AFDCE4C}"/>
              </a:ext>
            </a:extLst>
          </p:cNvPr>
          <p:cNvSpPr/>
          <p:nvPr/>
        </p:nvSpPr>
        <p:spPr>
          <a:xfrm>
            <a:off x="11018238" y="2943867"/>
            <a:ext cx="1075869" cy="545432"/>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KR" dirty="0">
                <a:solidFill>
                  <a:schemeClr val="bg1"/>
                </a:solidFill>
                <a:latin typeface="Arial" panose="020B0604020202020204" pitchFamily="34" charset="0"/>
                <a:cs typeface="Arial" panose="020B0604020202020204" pitchFamily="34" charset="0"/>
              </a:rPr>
              <a:t>Post RA</a:t>
            </a:r>
          </a:p>
        </p:txBody>
      </p:sp>
      <p:sp>
        <p:nvSpPr>
          <p:cNvPr id="94" name="Diamond 93">
            <a:extLst>
              <a:ext uri="{FF2B5EF4-FFF2-40B4-BE49-F238E27FC236}">
                <a16:creationId xmlns:a16="http://schemas.microsoft.com/office/drawing/2014/main" id="{F26CD3E4-9186-4E4D-BCB5-F4ADC47231AC}"/>
              </a:ext>
            </a:extLst>
          </p:cNvPr>
          <p:cNvSpPr/>
          <p:nvPr/>
        </p:nvSpPr>
        <p:spPr>
          <a:xfrm>
            <a:off x="5821166" y="2711255"/>
            <a:ext cx="1433090" cy="1006643"/>
          </a:xfrm>
          <a:prstGeom prst="diamond">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dirty="0">
              <a:solidFill>
                <a:schemeClr val="tx1"/>
              </a:solidFill>
              <a:latin typeface="Arial" panose="020B0604020202020204" pitchFamily="34" charset="0"/>
              <a:cs typeface="Arial" panose="020B0604020202020204" pitchFamily="34" charset="0"/>
            </a:endParaRPr>
          </a:p>
        </p:txBody>
      </p:sp>
      <p:sp>
        <p:nvSpPr>
          <p:cNvPr id="95" name="TextBox 94">
            <a:extLst>
              <a:ext uri="{FF2B5EF4-FFF2-40B4-BE49-F238E27FC236}">
                <a16:creationId xmlns:a16="http://schemas.microsoft.com/office/drawing/2014/main" id="{BC39B1FA-AF96-0246-96E1-FFBB9AE4ED6A}"/>
              </a:ext>
            </a:extLst>
          </p:cNvPr>
          <p:cNvSpPr txBox="1"/>
          <p:nvPr/>
        </p:nvSpPr>
        <p:spPr>
          <a:xfrm>
            <a:off x="5962874" y="3029910"/>
            <a:ext cx="1302729" cy="369332"/>
          </a:xfrm>
          <a:prstGeom prst="rect">
            <a:avLst/>
          </a:prstGeom>
          <a:noFill/>
        </p:spPr>
        <p:txBody>
          <a:bodyPr wrap="none" rtlCol="0">
            <a:spAutoFit/>
          </a:bodyPr>
          <a:lstStyle/>
          <a:p>
            <a:r>
              <a:rPr lang="en-KR" dirty="0">
                <a:latin typeface="Arial" panose="020B0604020202020204" pitchFamily="34" charset="0"/>
                <a:cs typeface="Arial" panose="020B0604020202020204" pitchFamily="34" charset="0"/>
              </a:rPr>
              <a:t>F – M &gt; T?</a:t>
            </a:r>
          </a:p>
        </p:txBody>
      </p:sp>
      <p:cxnSp>
        <p:nvCxnSpPr>
          <p:cNvPr id="96" name="Straight Arrow Connector 95">
            <a:extLst>
              <a:ext uri="{FF2B5EF4-FFF2-40B4-BE49-F238E27FC236}">
                <a16:creationId xmlns:a16="http://schemas.microsoft.com/office/drawing/2014/main" id="{1813FBBC-A847-DD48-B348-DC4B2458C9DE}"/>
              </a:ext>
            </a:extLst>
          </p:cNvPr>
          <p:cNvCxnSpPr>
            <a:cxnSpLocks/>
            <a:stCxn id="119" idx="3"/>
            <a:endCxn id="94" idx="1"/>
          </p:cNvCxnSpPr>
          <p:nvPr/>
        </p:nvCxnSpPr>
        <p:spPr>
          <a:xfrm flipV="1">
            <a:off x="4988119" y="3214577"/>
            <a:ext cx="833047" cy="200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97" name="Rounded Rectangle 96">
            <a:extLst>
              <a:ext uri="{FF2B5EF4-FFF2-40B4-BE49-F238E27FC236}">
                <a16:creationId xmlns:a16="http://schemas.microsoft.com/office/drawing/2014/main" id="{420FE3AE-667D-EC43-AFB4-C0797043B450}"/>
              </a:ext>
            </a:extLst>
          </p:cNvPr>
          <p:cNvSpPr/>
          <p:nvPr/>
        </p:nvSpPr>
        <p:spPr>
          <a:xfrm>
            <a:off x="8154723" y="2791467"/>
            <a:ext cx="1155031" cy="839419"/>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KR" dirty="0">
                <a:solidFill>
                  <a:schemeClr val="tx1"/>
                </a:solidFill>
                <a:latin typeface="Arial" panose="020B0604020202020204" pitchFamily="34" charset="0"/>
                <a:cs typeface="Arial" panose="020B0604020202020204" pitchFamily="34" charset="0"/>
              </a:rPr>
              <a:t>Greedy</a:t>
            </a:r>
          </a:p>
        </p:txBody>
      </p:sp>
      <p:sp>
        <p:nvSpPr>
          <p:cNvPr id="98" name="Rounded Rectangle 97">
            <a:extLst>
              <a:ext uri="{FF2B5EF4-FFF2-40B4-BE49-F238E27FC236}">
                <a16:creationId xmlns:a16="http://schemas.microsoft.com/office/drawing/2014/main" id="{C5D33D17-E80E-1447-80F4-B1001F6F96CB}"/>
              </a:ext>
            </a:extLst>
          </p:cNvPr>
          <p:cNvSpPr/>
          <p:nvPr/>
        </p:nvSpPr>
        <p:spPr>
          <a:xfrm>
            <a:off x="9217430" y="2791467"/>
            <a:ext cx="1197896" cy="862622"/>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KR" dirty="0">
                <a:solidFill>
                  <a:schemeClr val="tx1"/>
                </a:solidFill>
                <a:latin typeface="Arial" panose="020B0604020202020204" pitchFamily="34" charset="0"/>
                <a:cs typeface="Arial" panose="020B0604020202020204" pitchFamily="34" charset="0"/>
              </a:rPr>
              <a:t>Fall</a:t>
            </a:r>
            <a:r>
              <a:rPr lang="en-US" altLang="ko-KR" dirty="0">
                <a:solidFill>
                  <a:schemeClr val="tx1"/>
                </a:solidFill>
                <a:latin typeface="Arial" panose="020B0604020202020204" pitchFamily="34" charset="0"/>
                <a:cs typeface="Arial" panose="020B0604020202020204" pitchFamily="34" charset="0"/>
              </a:rPr>
              <a:t>-back</a:t>
            </a:r>
          </a:p>
          <a:p>
            <a:pPr algn="ctr"/>
            <a:r>
              <a:rPr lang="en-US" dirty="0">
                <a:solidFill>
                  <a:schemeClr val="tx1"/>
                </a:solidFill>
                <a:latin typeface="Arial" panose="020B0604020202020204" pitchFamily="34" charset="0"/>
                <a:cs typeface="Arial" panose="020B0604020202020204" pitchFamily="34" charset="0"/>
              </a:rPr>
              <a:t>Allocator</a:t>
            </a:r>
            <a:endParaRPr lang="en-KR" dirty="0">
              <a:solidFill>
                <a:schemeClr val="tx1"/>
              </a:solidFill>
              <a:latin typeface="Arial" panose="020B0604020202020204" pitchFamily="34" charset="0"/>
              <a:cs typeface="Arial" panose="020B0604020202020204" pitchFamily="34" charset="0"/>
            </a:endParaRPr>
          </a:p>
        </p:txBody>
      </p:sp>
      <p:cxnSp>
        <p:nvCxnSpPr>
          <p:cNvPr id="99" name="Straight Arrow Connector 98">
            <a:extLst>
              <a:ext uri="{FF2B5EF4-FFF2-40B4-BE49-F238E27FC236}">
                <a16:creationId xmlns:a16="http://schemas.microsoft.com/office/drawing/2014/main" id="{251BB6F7-B965-924E-AAF3-61A1C30CA322}"/>
              </a:ext>
            </a:extLst>
          </p:cNvPr>
          <p:cNvCxnSpPr>
            <a:cxnSpLocks/>
            <a:stCxn id="98" idx="3"/>
            <a:endCxn id="93" idx="1"/>
          </p:cNvCxnSpPr>
          <p:nvPr/>
        </p:nvCxnSpPr>
        <p:spPr>
          <a:xfrm flipV="1">
            <a:off x="10415326" y="3216583"/>
            <a:ext cx="602912" cy="619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00" name="Elbow Connector 99">
            <a:extLst>
              <a:ext uri="{FF2B5EF4-FFF2-40B4-BE49-F238E27FC236}">
                <a16:creationId xmlns:a16="http://schemas.microsoft.com/office/drawing/2014/main" id="{893039F8-CA34-0D4D-9BBC-F1E8F5F682C3}"/>
              </a:ext>
            </a:extLst>
          </p:cNvPr>
          <p:cNvCxnSpPr>
            <a:cxnSpLocks/>
            <a:stCxn id="94" idx="0"/>
            <a:endCxn id="93" idx="1"/>
          </p:cNvCxnSpPr>
          <p:nvPr/>
        </p:nvCxnSpPr>
        <p:spPr>
          <a:xfrm rot="16200000" flipH="1">
            <a:off x="8525310" y="723656"/>
            <a:ext cx="505328" cy="4480527"/>
          </a:xfrm>
          <a:prstGeom prst="bentConnector4">
            <a:avLst>
              <a:gd name="adj1" fmla="val -103354"/>
              <a:gd name="adj2" fmla="val 88236"/>
            </a:avLst>
          </a:prstGeom>
          <a:ln w="19050">
            <a:prstDash val="sysDash"/>
            <a:tailEnd type="triangle"/>
          </a:ln>
        </p:spPr>
        <p:style>
          <a:lnRef idx="1">
            <a:schemeClr val="dk1"/>
          </a:lnRef>
          <a:fillRef idx="0">
            <a:schemeClr val="dk1"/>
          </a:fillRef>
          <a:effectRef idx="0">
            <a:schemeClr val="dk1"/>
          </a:effectRef>
          <a:fontRef idx="minor">
            <a:schemeClr val="tx1"/>
          </a:fontRef>
        </p:style>
      </p:cxnSp>
      <p:sp>
        <p:nvSpPr>
          <p:cNvPr id="102" name="TextBox 101">
            <a:extLst>
              <a:ext uri="{FF2B5EF4-FFF2-40B4-BE49-F238E27FC236}">
                <a16:creationId xmlns:a16="http://schemas.microsoft.com/office/drawing/2014/main" id="{C99389B7-214F-8D42-BBAA-2E8E6A5C405E}"/>
              </a:ext>
            </a:extLst>
          </p:cNvPr>
          <p:cNvSpPr txBox="1"/>
          <p:nvPr/>
        </p:nvSpPr>
        <p:spPr>
          <a:xfrm>
            <a:off x="6519661" y="2253872"/>
            <a:ext cx="479618" cy="369332"/>
          </a:xfrm>
          <a:prstGeom prst="rect">
            <a:avLst/>
          </a:prstGeom>
          <a:noFill/>
        </p:spPr>
        <p:txBody>
          <a:bodyPr wrap="none" rtlCol="0">
            <a:spAutoFit/>
          </a:bodyPr>
          <a:lstStyle/>
          <a:p>
            <a:r>
              <a:rPr lang="en-KR" dirty="0">
                <a:latin typeface="Arial" panose="020B0604020202020204" pitchFamily="34" charset="0"/>
                <a:cs typeface="Arial" panose="020B0604020202020204" pitchFamily="34" charset="0"/>
              </a:rPr>
              <a:t>No</a:t>
            </a:r>
          </a:p>
        </p:txBody>
      </p:sp>
      <p:cxnSp>
        <p:nvCxnSpPr>
          <p:cNvPr id="104" name="Straight Arrow Connector 103">
            <a:extLst>
              <a:ext uri="{FF2B5EF4-FFF2-40B4-BE49-F238E27FC236}">
                <a16:creationId xmlns:a16="http://schemas.microsoft.com/office/drawing/2014/main" id="{35EE243C-B575-B245-9583-DD1FD769D1F6}"/>
              </a:ext>
            </a:extLst>
          </p:cNvPr>
          <p:cNvCxnSpPr>
            <a:cxnSpLocks/>
            <a:stCxn id="94" idx="3"/>
            <a:endCxn id="97" idx="1"/>
          </p:cNvCxnSpPr>
          <p:nvPr/>
        </p:nvCxnSpPr>
        <p:spPr>
          <a:xfrm flipV="1">
            <a:off x="7254256" y="3211177"/>
            <a:ext cx="900467" cy="340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06" name="Straight Arrow Connector 105">
            <a:extLst>
              <a:ext uri="{FF2B5EF4-FFF2-40B4-BE49-F238E27FC236}">
                <a16:creationId xmlns:a16="http://schemas.microsoft.com/office/drawing/2014/main" id="{D2891664-4051-6741-BAB5-117738C83476}"/>
              </a:ext>
            </a:extLst>
          </p:cNvPr>
          <p:cNvCxnSpPr>
            <a:cxnSpLocks/>
            <a:endCxn id="110" idx="1"/>
          </p:cNvCxnSpPr>
          <p:nvPr/>
        </p:nvCxnSpPr>
        <p:spPr>
          <a:xfrm flipV="1">
            <a:off x="550016" y="3223864"/>
            <a:ext cx="351035" cy="558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07" name="TextBox 106">
            <a:extLst>
              <a:ext uri="{FF2B5EF4-FFF2-40B4-BE49-F238E27FC236}">
                <a16:creationId xmlns:a16="http://schemas.microsoft.com/office/drawing/2014/main" id="{5979A904-2B66-FE43-B3E0-F75C90AD9650}"/>
              </a:ext>
            </a:extLst>
          </p:cNvPr>
          <p:cNvSpPr txBox="1"/>
          <p:nvPr/>
        </p:nvSpPr>
        <p:spPr>
          <a:xfrm>
            <a:off x="7640938" y="2257872"/>
            <a:ext cx="2906565" cy="400110"/>
          </a:xfrm>
          <a:prstGeom prst="rect">
            <a:avLst/>
          </a:prstGeom>
          <a:noFill/>
        </p:spPr>
        <p:txBody>
          <a:bodyPr wrap="none" rtlCol="0">
            <a:spAutoFit/>
          </a:bodyPr>
          <a:lstStyle/>
          <a:p>
            <a:r>
              <a:rPr lang="en-KR" sz="2000" dirty="0">
                <a:solidFill>
                  <a:srgbClr val="FF0000"/>
                </a:solidFill>
                <a:latin typeface="Arial" panose="020B0604020202020204" pitchFamily="34" charset="0"/>
                <a:cs typeface="Arial" panose="020B0604020202020204" pitchFamily="34" charset="0"/>
              </a:rPr>
              <a:t>Minimal cost checkpoint</a:t>
            </a:r>
          </a:p>
        </p:txBody>
      </p:sp>
      <p:cxnSp>
        <p:nvCxnSpPr>
          <p:cNvPr id="108" name="Straight Arrow Connector 107">
            <a:extLst>
              <a:ext uri="{FF2B5EF4-FFF2-40B4-BE49-F238E27FC236}">
                <a16:creationId xmlns:a16="http://schemas.microsoft.com/office/drawing/2014/main" id="{2F185BD9-C947-6E4F-9A7A-453289CC03E8}"/>
              </a:ext>
            </a:extLst>
          </p:cNvPr>
          <p:cNvCxnSpPr>
            <a:cxnSpLocks/>
          </p:cNvCxnSpPr>
          <p:nvPr/>
        </p:nvCxnSpPr>
        <p:spPr>
          <a:xfrm>
            <a:off x="9131278" y="2623204"/>
            <a:ext cx="0" cy="27933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0" name="Diamond 109">
            <a:extLst>
              <a:ext uri="{FF2B5EF4-FFF2-40B4-BE49-F238E27FC236}">
                <a16:creationId xmlns:a16="http://schemas.microsoft.com/office/drawing/2014/main" id="{FE265667-5B69-4C49-A1DC-3A3172A67B88}"/>
              </a:ext>
            </a:extLst>
          </p:cNvPr>
          <p:cNvSpPr/>
          <p:nvPr/>
        </p:nvSpPr>
        <p:spPr>
          <a:xfrm>
            <a:off x="901051" y="2487353"/>
            <a:ext cx="1739418" cy="1473022"/>
          </a:xfrm>
          <a:prstGeom prst="diamond">
            <a:avLst/>
          </a:prstGeom>
          <a:solidFill>
            <a:srgbClr val="FF2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dirty="0">
              <a:latin typeface="Arial" panose="020B0604020202020204" pitchFamily="34" charset="0"/>
              <a:cs typeface="Arial" panose="020B0604020202020204" pitchFamily="34" charset="0"/>
            </a:endParaRPr>
          </a:p>
        </p:txBody>
      </p:sp>
      <p:sp>
        <p:nvSpPr>
          <p:cNvPr id="111" name="TextBox 110">
            <a:extLst>
              <a:ext uri="{FF2B5EF4-FFF2-40B4-BE49-F238E27FC236}">
                <a16:creationId xmlns:a16="http://schemas.microsoft.com/office/drawing/2014/main" id="{D0C543A7-A66F-D343-8F73-704CF9D73A6B}"/>
              </a:ext>
            </a:extLst>
          </p:cNvPr>
          <p:cNvSpPr txBox="1"/>
          <p:nvPr/>
        </p:nvSpPr>
        <p:spPr>
          <a:xfrm>
            <a:off x="1073893" y="2627014"/>
            <a:ext cx="1428596" cy="923330"/>
          </a:xfrm>
          <a:prstGeom prst="rect">
            <a:avLst/>
          </a:prstGeom>
          <a:noFill/>
        </p:spPr>
        <p:txBody>
          <a:bodyPr wrap="none" rtlCol="0">
            <a:spAutoFit/>
          </a:bodyPr>
          <a:lstStyle/>
          <a:p>
            <a:pPr algn="ctr"/>
            <a:r>
              <a:rPr lang="en-KR" b="1" dirty="0">
                <a:latin typeface="Arial" panose="020B0604020202020204" pitchFamily="34" charset="0"/>
                <a:cs typeface="Arial" panose="020B0604020202020204" pitchFamily="34" charset="0"/>
              </a:rPr>
              <a:t>Code</a:t>
            </a:r>
          </a:p>
          <a:p>
            <a:pPr algn="ctr"/>
            <a:r>
              <a:rPr lang="en-KR" b="1" dirty="0">
                <a:latin typeface="Arial" panose="020B0604020202020204" pitchFamily="34" charset="0"/>
                <a:cs typeface="Arial" panose="020B0604020202020204" pitchFamily="34" charset="0"/>
              </a:rPr>
              <a:t>Pattern</a:t>
            </a:r>
          </a:p>
          <a:p>
            <a:pPr algn="ctr"/>
            <a:r>
              <a:rPr lang="en-KR" b="1" dirty="0">
                <a:latin typeface="Arial" panose="020B0604020202020204" pitchFamily="34" charset="0"/>
                <a:cs typeface="Arial" panose="020B0604020202020204" pitchFamily="34" charset="0"/>
              </a:rPr>
              <a:t>Recognizer</a:t>
            </a:r>
          </a:p>
        </p:txBody>
      </p:sp>
      <p:cxnSp>
        <p:nvCxnSpPr>
          <p:cNvPr id="112" name="Elbow Connector 111">
            <a:extLst>
              <a:ext uri="{FF2B5EF4-FFF2-40B4-BE49-F238E27FC236}">
                <a16:creationId xmlns:a16="http://schemas.microsoft.com/office/drawing/2014/main" id="{4C2E2C94-244C-1B43-88FA-834D1ACA7186}"/>
              </a:ext>
            </a:extLst>
          </p:cNvPr>
          <p:cNvCxnSpPr>
            <a:cxnSpLocks/>
            <a:stCxn id="110" idx="0"/>
            <a:endCxn id="93" idx="1"/>
          </p:cNvCxnSpPr>
          <p:nvPr/>
        </p:nvCxnSpPr>
        <p:spPr>
          <a:xfrm rot="16200000" flipH="1">
            <a:off x="6029884" y="-1771771"/>
            <a:ext cx="729230" cy="9247478"/>
          </a:xfrm>
          <a:prstGeom prst="bentConnector4">
            <a:avLst>
              <a:gd name="adj1" fmla="val -75281"/>
              <a:gd name="adj2" fmla="val 96564"/>
            </a:avLst>
          </a:prstGeom>
          <a:ln w="19050">
            <a:solidFill>
              <a:schemeClr val="bg1"/>
            </a:solidFill>
            <a:prstDash val="sysDash"/>
            <a:tailEnd type="triangle"/>
          </a:ln>
        </p:spPr>
        <p:style>
          <a:lnRef idx="1">
            <a:schemeClr val="dk1"/>
          </a:lnRef>
          <a:fillRef idx="0">
            <a:schemeClr val="dk1"/>
          </a:fillRef>
          <a:effectRef idx="0">
            <a:schemeClr val="dk1"/>
          </a:effectRef>
          <a:fontRef idx="minor">
            <a:schemeClr val="tx1"/>
          </a:fontRef>
        </p:style>
      </p:cxnSp>
      <p:sp>
        <p:nvSpPr>
          <p:cNvPr id="113" name="TextBox 112">
            <a:extLst>
              <a:ext uri="{FF2B5EF4-FFF2-40B4-BE49-F238E27FC236}">
                <a16:creationId xmlns:a16="http://schemas.microsoft.com/office/drawing/2014/main" id="{3D4A93D6-79C2-8C4B-A73E-8A4D87CCD4FD}"/>
              </a:ext>
            </a:extLst>
          </p:cNvPr>
          <p:cNvSpPr txBox="1"/>
          <p:nvPr/>
        </p:nvSpPr>
        <p:spPr>
          <a:xfrm>
            <a:off x="1764866" y="1960113"/>
            <a:ext cx="479618" cy="369332"/>
          </a:xfrm>
          <a:prstGeom prst="rect">
            <a:avLst/>
          </a:prstGeom>
          <a:noFill/>
        </p:spPr>
        <p:txBody>
          <a:bodyPr wrap="none" rtlCol="0">
            <a:spAutoFit/>
          </a:bodyPr>
          <a:lstStyle/>
          <a:p>
            <a:r>
              <a:rPr lang="en-KR" dirty="0">
                <a:latin typeface="Arial" panose="020B0604020202020204" pitchFamily="34" charset="0"/>
                <a:cs typeface="Arial" panose="020B0604020202020204" pitchFamily="34" charset="0"/>
              </a:rPr>
              <a:t>No</a:t>
            </a:r>
          </a:p>
        </p:txBody>
      </p:sp>
      <p:sp>
        <p:nvSpPr>
          <p:cNvPr id="114" name="TextBox 113">
            <a:extLst>
              <a:ext uri="{FF2B5EF4-FFF2-40B4-BE49-F238E27FC236}">
                <a16:creationId xmlns:a16="http://schemas.microsoft.com/office/drawing/2014/main" id="{B13CD79B-336C-1242-B356-64793ADB9AB6}"/>
              </a:ext>
            </a:extLst>
          </p:cNvPr>
          <p:cNvSpPr txBox="1"/>
          <p:nvPr/>
        </p:nvSpPr>
        <p:spPr>
          <a:xfrm>
            <a:off x="7687874" y="2579354"/>
            <a:ext cx="1406347" cy="369332"/>
          </a:xfrm>
          <a:prstGeom prst="rect">
            <a:avLst/>
          </a:prstGeom>
          <a:noFill/>
        </p:spPr>
        <p:txBody>
          <a:bodyPr wrap="none" rtlCol="0">
            <a:spAutoFit/>
          </a:bodyPr>
          <a:lstStyle/>
          <a:p>
            <a:r>
              <a:rPr lang="en-KR" dirty="0">
                <a:latin typeface="Arial" panose="020B0604020202020204" pitchFamily="34" charset="0"/>
                <a:cs typeface="Arial" panose="020B0604020202020204" pitchFamily="34" charset="0"/>
              </a:rPr>
              <a:t>2</a:t>
            </a:r>
            <a:r>
              <a:rPr lang="en-KR" baseline="30000" dirty="0">
                <a:latin typeface="Arial" panose="020B0604020202020204" pitchFamily="34" charset="0"/>
                <a:cs typeface="Arial" panose="020B0604020202020204" pitchFamily="34" charset="0"/>
              </a:rPr>
              <a:t>nd</a:t>
            </a:r>
            <a:r>
              <a:rPr lang="en-KR" dirty="0">
                <a:latin typeface="Arial" panose="020B0604020202020204" pitchFamily="34" charset="0"/>
                <a:cs typeface="Arial" panose="020B0604020202020204" pitchFamily="34" charset="0"/>
              </a:rPr>
              <a:t> RA pass</a:t>
            </a:r>
          </a:p>
        </p:txBody>
      </p:sp>
      <p:sp>
        <p:nvSpPr>
          <p:cNvPr id="115" name="TextBox 114">
            <a:extLst>
              <a:ext uri="{FF2B5EF4-FFF2-40B4-BE49-F238E27FC236}">
                <a16:creationId xmlns:a16="http://schemas.microsoft.com/office/drawing/2014/main" id="{CA9ABB37-3E0A-834C-95CA-FB2A2E417F47}"/>
              </a:ext>
            </a:extLst>
          </p:cNvPr>
          <p:cNvSpPr txBox="1"/>
          <p:nvPr/>
        </p:nvSpPr>
        <p:spPr>
          <a:xfrm>
            <a:off x="6537711" y="4372497"/>
            <a:ext cx="3583225" cy="369332"/>
          </a:xfrm>
          <a:prstGeom prst="rect">
            <a:avLst/>
          </a:prstGeom>
          <a:noFill/>
        </p:spPr>
        <p:txBody>
          <a:bodyPr wrap="none" rtlCol="0">
            <a:spAutoFit/>
          </a:bodyPr>
          <a:lstStyle/>
          <a:p>
            <a:r>
              <a:rPr lang="en-KR" dirty="0">
                <a:latin typeface="Arial" panose="020B0604020202020204" pitchFamily="34" charset="0"/>
                <a:cs typeface="Arial" panose="020B0604020202020204" pitchFamily="34" charset="0"/>
              </a:rPr>
              <a:t>Cost-Guided Allocation Optimizer</a:t>
            </a:r>
          </a:p>
        </p:txBody>
      </p:sp>
      <p:sp>
        <p:nvSpPr>
          <p:cNvPr id="116" name="TextBox 115">
            <a:extLst>
              <a:ext uri="{FF2B5EF4-FFF2-40B4-BE49-F238E27FC236}">
                <a16:creationId xmlns:a16="http://schemas.microsoft.com/office/drawing/2014/main" id="{5803A026-D72F-3A40-B6D5-2942A870650C}"/>
              </a:ext>
            </a:extLst>
          </p:cNvPr>
          <p:cNvSpPr txBox="1"/>
          <p:nvPr/>
        </p:nvSpPr>
        <p:spPr>
          <a:xfrm>
            <a:off x="7430870" y="3215483"/>
            <a:ext cx="561051" cy="369332"/>
          </a:xfrm>
          <a:prstGeom prst="rect">
            <a:avLst/>
          </a:prstGeom>
          <a:noFill/>
        </p:spPr>
        <p:txBody>
          <a:bodyPr wrap="none" rtlCol="0">
            <a:spAutoFit/>
          </a:bodyPr>
          <a:lstStyle/>
          <a:p>
            <a:r>
              <a:rPr lang="en-KR" dirty="0">
                <a:latin typeface="Arial" panose="020B0604020202020204" pitchFamily="34" charset="0"/>
                <a:cs typeface="Arial" panose="020B0604020202020204" pitchFamily="34" charset="0"/>
              </a:rPr>
              <a:t>Yes</a:t>
            </a:r>
          </a:p>
        </p:txBody>
      </p:sp>
      <p:sp>
        <p:nvSpPr>
          <p:cNvPr id="117" name="Rectangle 116">
            <a:extLst>
              <a:ext uri="{FF2B5EF4-FFF2-40B4-BE49-F238E27FC236}">
                <a16:creationId xmlns:a16="http://schemas.microsoft.com/office/drawing/2014/main" id="{88AD2128-B348-A54F-9B8F-11C933D93D8E}"/>
              </a:ext>
            </a:extLst>
          </p:cNvPr>
          <p:cNvSpPr/>
          <p:nvPr/>
        </p:nvSpPr>
        <p:spPr>
          <a:xfrm>
            <a:off x="3231920" y="1760820"/>
            <a:ext cx="1973831" cy="2955700"/>
          </a:xfrm>
          <a:prstGeom prst="rect">
            <a:avLst/>
          </a:prstGeom>
          <a:solidFill>
            <a:schemeClr val="accent5">
              <a:alpha val="50196"/>
            </a:scheme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a:latin typeface="Arial" panose="020B0604020202020204" pitchFamily="34" charset="0"/>
              <a:cs typeface="Arial" panose="020B0604020202020204" pitchFamily="34" charset="0"/>
            </a:endParaRPr>
          </a:p>
        </p:txBody>
      </p:sp>
      <p:sp>
        <p:nvSpPr>
          <p:cNvPr id="118" name="TextBox 117">
            <a:extLst>
              <a:ext uri="{FF2B5EF4-FFF2-40B4-BE49-F238E27FC236}">
                <a16:creationId xmlns:a16="http://schemas.microsoft.com/office/drawing/2014/main" id="{C46D3775-AAF7-2642-AF8B-5F4F7873D52E}"/>
              </a:ext>
            </a:extLst>
          </p:cNvPr>
          <p:cNvSpPr txBox="1"/>
          <p:nvPr/>
        </p:nvSpPr>
        <p:spPr>
          <a:xfrm>
            <a:off x="3803880" y="4331146"/>
            <a:ext cx="941283" cy="369332"/>
          </a:xfrm>
          <a:prstGeom prst="rect">
            <a:avLst/>
          </a:prstGeom>
          <a:noFill/>
        </p:spPr>
        <p:txBody>
          <a:bodyPr wrap="none" rtlCol="0">
            <a:spAutoFit/>
          </a:bodyPr>
          <a:lstStyle/>
          <a:p>
            <a:r>
              <a:rPr lang="en-KR" dirty="0">
                <a:latin typeface="Arial" panose="020B0604020202020204" pitchFamily="34" charset="0"/>
                <a:cs typeface="Arial" panose="020B0604020202020204" pitchFamily="34" charset="0"/>
              </a:rPr>
              <a:t>Greedy</a:t>
            </a:r>
          </a:p>
        </p:txBody>
      </p:sp>
      <p:sp>
        <p:nvSpPr>
          <p:cNvPr id="119" name="Rounded Rectangle 118">
            <a:extLst>
              <a:ext uri="{FF2B5EF4-FFF2-40B4-BE49-F238E27FC236}">
                <a16:creationId xmlns:a16="http://schemas.microsoft.com/office/drawing/2014/main" id="{7728B5CA-5C99-AF4A-8DA7-EAEC572324B8}"/>
              </a:ext>
            </a:extLst>
          </p:cNvPr>
          <p:cNvSpPr/>
          <p:nvPr/>
        </p:nvSpPr>
        <p:spPr>
          <a:xfrm>
            <a:off x="3448077" y="2671150"/>
            <a:ext cx="1540042" cy="1090863"/>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KR" dirty="0">
                <a:solidFill>
                  <a:schemeClr val="tx1"/>
                </a:solidFill>
                <a:latin typeface="Arial" panose="020B0604020202020204" pitchFamily="34" charset="0"/>
                <a:cs typeface="Arial" panose="020B0604020202020204" pitchFamily="34" charset="0"/>
              </a:rPr>
              <a:t>Spill Cost</a:t>
            </a:r>
          </a:p>
          <a:p>
            <a:pPr algn="ctr"/>
            <a:r>
              <a:rPr lang="en-KR" dirty="0">
                <a:solidFill>
                  <a:schemeClr val="tx1"/>
                </a:solidFill>
                <a:latin typeface="Arial" panose="020B0604020202020204" pitchFamily="34" charset="0"/>
                <a:cs typeface="Arial" panose="020B0604020202020204" pitchFamily="34" charset="0"/>
              </a:rPr>
              <a:t>Tracking</a:t>
            </a:r>
          </a:p>
          <a:p>
            <a:pPr algn="ctr"/>
            <a:r>
              <a:rPr lang="en-KR" dirty="0">
                <a:solidFill>
                  <a:schemeClr val="tx1"/>
                </a:solidFill>
                <a:latin typeface="Arial" panose="020B0604020202020204" pitchFamily="34" charset="0"/>
                <a:cs typeface="Arial" panose="020B0604020202020204" pitchFamily="34" charset="0"/>
              </a:rPr>
              <a:t>Mechanism</a:t>
            </a:r>
          </a:p>
        </p:txBody>
      </p:sp>
      <p:cxnSp>
        <p:nvCxnSpPr>
          <p:cNvPr id="121" name="Straight Arrow Connector 120">
            <a:extLst>
              <a:ext uri="{FF2B5EF4-FFF2-40B4-BE49-F238E27FC236}">
                <a16:creationId xmlns:a16="http://schemas.microsoft.com/office/drawing/2014/main" id="{29F47468-F84B-C34F-9B83-20D1150B3CD0}"/>
              </a:ext>
            </a:extLst>
          </p:cNvPr>
          <p:cNvCxnSpPr>
            <a:cxnSpLocks/>
            <a:stCxn id="110" idx="3"/>
            <a:endCxn id="119" idx="1"/>
          </p:cNvCxnSpPr>
          <p:nvPr/>
        </p:nvCxnSpPr>
        <p:spPr>
          <a:xfrm flipV="1">
            <a:off x="2640469" y="3216582"/>
            <a:ext cx="807608" cy="728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22" name="TextBox 121">
            <a:extLst>
              <a:ext uri="{FF2B5EF4-FFF2-40B4-BE49-F238E27FC236}">
                <a16:creationId xmlns:a16="http://schemas.microsoft.com/office/drawing/2014/main" id="{AA07526E-9E33-E94C-B912-12A6310F6C4E}"/>
              </a:ext>
            </a:extLst>
          </p:cNvPr>
          <p:cNvSpPr txBox="1"/>
          <p:nvPr/>
        </p:nvSpPr>
        <p:spPr>
          <a:xfrm>
            <a:off x="2651816" y="3199989"/>
            <a:ext cx="561051" cy="369332"/>
          </a:xfrm>
          <a:prstGeom prst="rect">
            <a:avLst/>
          </a:prstGeom>
          <a:noFill/>
        </p:spPr>
        <p:txBody>
          <a:bodyPr wrap="none" rtlCol="0">
            <a:spAutoFit/>
          </a:bodyPr>
          <a:lstStyle/>
          <a:p>
            <a:r>
              <a:rPr lang="en-KR" dirty="0">
                <a:solidFill>
                  <a:schemeClr val="bg1"/>
                </a:solidFill>
                <a:latin typeface="Arial" panose="020B0604020202020204" pitchFamily="34" charset="0"/>
                <a:cs typeface="Arial" panose="020B0604020202020204" pitchFamily="34" charset="0"/>
              </a:rPr>
              <a:t>Yes</a:t>
            </a:r>
          </a:p>
        </p:txBody>
      </p:sp>
      <p:sp>
        <p:nvSpPr>
          <p:cNvPr id="2" name="Title 1">
            <a:extLst>
              <a:ext uri="{FF2B5EF4-FFF2-40B4-BE49-F238E27FC236}">
                <a16:creationId xmlns:a16="http://schemas.microsoft.com/office/drawing/2014/main" id="{00846F74-9455-C14D-9833-91477023C4AE}"/>
              </a:ext>
            </a:extLst>
          </p:cNvPr>
          <p:cNvSpPr>
            <a:spLocks noGrp="1"/>
          </p:cNvSpPr>
          <p:nvPr>
            <p:ph type="title"/>
          </p:nvPr>
        </p:nvSpPr>
        <p:spPr/>
        <p:txBody>
          <a:bodyPr/>
          <a:lstStyle/>
          <a:p>
            <a:r>
              <a:rPr lang="en-US" dirty="0"/>
              <a:t>Proposed</a:t>
            </a:r>
            <a:r>
              <a:rPr lang="en-KR" dirty="0"/>
              <a:t> Greedy-SO Design</a:t>
            </a:r>
          </a:p>
        </p:txBody>
      </p:sp>
      <p:sp>
        <p:nvSpPr>
          <p:cNvPr id="54" name="Rectangle 53">
            <a:extLst>
              <a:ext uri="{FF2B5EF4-FFF2-40B4-BE49-F238E27FC236}">
                <a16:creationId xmlns:a16="http://schemas.microsoft.com/office/drawing/2014/main" id="{BFEABD79-2E58-7442-A184-4A0C9874F7E8}"/>
              </a:ext>
            </a:extLst>
          </p:cNvPr>
          <p:cNvSpPr/>
          <p:nvPr/>
        </p:nvSpPr>
        <p:spPr>
          <a:xfrm>
            <a:off x="550016" y="1363736"/>
            <a:ext cx="2256402" cy="3378092"/>
          </a:xfrm>
          <a:prstGeom prst="rect">
            <a:avLst/>
          </a:prstGeom>
          <a:solidFill>
            <a:srgbClr val="FFFFFF">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a:latin typeface="Arial" panose="020B0604020202020204" pitchFamily="34" charset="0"/>
              <a:cs typeface="Arial" panose="020B0604020202020204" pitchFamily="34" charset="0"/>
            </a:endParaRPr>
          </a:p>
        </p:txBody>
      </p:sp>
      <p:sp>
        <p:nvSpPr>
          <p:cNvPr id="55" name="Rectangle 54">
            <a:extLst>
              <a:ext uri="{FF2B5EF4-FFF2-40B4-BE49-F238E27FC236}">
                <a16:creationId xmlns:a16="http://schemas.microsoft.com/office/drawing/2014/main" id="{D511B63D-A757-2E45-9539-852DDE81EBAB}"/>
              </a:ext>
            </a:extLst>
          </p:cNvPr>
          <p:cNvSpPr/>
          <p:nvPr/>
        </p:nvSpPr>
        <p:spPr>
          <a:xfrm>
            <a:off x="5507209" y="1363736"/>
            <a:ext cx="6601903" cy="3417375"/>
          </a:xfrm>
          <a:prstGeom prst="rect">
            <a:avLst/>
          </a:prstGeom>
          <a:solidFill>
            <a:srgbClr val="FFFFFF">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FCFD3143-0A1F-B643-8F2C-7F176F8648F6}"/>
              </a:ext>
            </a:extLst>
          </p:cNvPr>
          <p:cNvSpPr>
            <a:spLocks noGrp="1"/>
          </p:cNvSpPr>
          <p:nvPr>
            <p:ph type="sldNum" sz="quarter" idx="12"/>
          </p:nvPr>
        </p:nvSpPr>
        <p:spPr/>
        <p:txBody>
          <a:bodyPr/>
          <a:lstStyle/>
          <a:p>
            <a:fld id="{F3DD04D7-CA1A-B84C-AD5E-B506F4BF1BEB}" type="slidenum">
              <a:rPr lang="en-US" smtClean="0"/>
              <a:pPr/>
              <a:t>16</a:t>
            </a:fld>
            <a:endParaRPr lang="en-US" dirty="0"/>
          </a:p>
        </p:txBody>
      </p:sp>
    </p:spTree>
    <p:extLst>
      <p:ext uri="{BB962C8B-B14F-4D97-AF65-F5344CB8AC3E}">
        <p14:creationId xmlns:p14="http://schemas.microsoft.com/office/powerpoint/2010/main" val="1758871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B0FEC-5C9F-3846-8DC4-14D655E200FB}"/>
              </a:ext>
            </a:extLst>
          </p:cNvPr>
          <p:cNvSpPr>
            <a:spLocks noGrp="1"/>
          </p:cNvSpPr>
          <p:nvPr>
            <p:ph type="title"/>
          </p:nvPr>
        </p:nvSpPr>
        <p:spPr/>
        <p:txBody>
          <a:bodyPr/>
          <a:lstStyle/>
          <a:p>
            <a:r>
              <a:rPr lang="en-KR" dirty="0"/>
              <a:t>Spill Cost Tracking Mechanism</a:t>
            </a:r>
          </a:p>
        </p:txBody>
      </p:sp>
      <p:sp>
        <p:nvSpPr>
          <p:cNvPr id="3" name="Content Placeholder 2">
            <a:extLst>
              <a:ext uri="{FF2B5EF4-FFF2-40B4-BE49-F238E27FC236}">
                <a16:creationId xmlns:a16="http://schemas.microsoft.com/office/drawing/2014/main" id="{91E1E2B6-3D19-C648-8DF8-19F2723F759A}"/>
              </a:ext>
            </a:extLst>
          </p:cNvPr>
          <p:cNvSpPr>
            <a:spLocks noGrp="1"/>
          </p:cNvSpPr>
          <p:nvPr>
            <p:ph idx="1"/>
          </p:nvPr>
        </p:nvSpPr>
        <p:spPr>
          <a:xfrm>
            <a:off x="1021553" y="4381071"/>
            <a:ext cx="10515600" cy="2384978"/>
          </a:xfrm>
        </p:spPr>
        <p:txBody>
          <a:bodyPr>
            <a:normAutofit fontScale="77500" lnSpcReduction="20000"/>
          </a:bodyPr>
          <a:lstStyle/>
          <a:p>
            <a:pPr>
              <a:lnSpc>
                <a:spcPct val="110000"/>
              </a:lnSpc>
            </a:pPr>
            <a:r>
              <a:rPr lang="en-KR" sz="3200" b="1" dirty="0"/>
              <a:t>Total spill cost conservatively estimates performance impact by register allocation</a:t>
            </a:r>
            <a:endParaRPr lang="en-US" sz="3200" b="1" dirty="0"/>
          </a:p>
          <a:p>
            <a:pPr lvl="1">
              <a:lnSpc>
                <a:spcPct val="110000"/>
              </a:lnSpc>
            </a:pPr>
            <a:r>
              <a:rPr lang="en-US" sz="2800" dirty="0"/>
              <a:t>As a sum of load and store instruction cost in a live interval </a:t>
            </a:r>
            <a:endParaRPr lang="en-KR" sz="2800" dirty="0"/>
          </a:p>
          <a:p>
            <a:pPr lvl="1">
              <a:lnSpc>
                <a:spcPct val="110000"/>
              </a:lnSpc>
            </a:pPr>
            <a:r>
              <a:rPr lang="en-KR" sz="2800" b="1" dirty="0">
                <a:solidFill>
                  <a:srgbClr val="C00000"/>
                </a:solidFill>
              </a:rPr>
              <a:t>Assumption</a:t>
            </a:r>
            <a:r>
              <a:rPr lang="en-KR" sz="2800" dirty="0">
                <a:solidFill>
                  <a:srgbClr val="C00000"/>
                </a:solidFill>
              </a:rPr>
              <a:t>: all live intervals in the queue will be spilled</a:t>
            </a:r>
          </a:p>
          <a:p>
            <a:pPr lvl="1">
              <a:lnSpc>
                <a:spcPct val="110000"/>
              </a:lnSpc>
            </a:pPr>
            <a:r>
              <a:rPr lang="en-KR" sz="2800" dirty="0"/>
              <a:t>Total spill cost changes when queue event occurs</a:t>
            </a:r>
          </a:p>
          <a:p>
            <a:pPr>
              <a:lnSpc>
                <a:spcPct val="110000"/>
              </a:lnSpc>
            </a:pPr>
            <a:r>
              <a:rPr lang="en-KR" sz="3200" dirty="0"/>
              <a:t>Save </a:t>
            </a:r>
            <a:r>
              <a:rPr lang="en-KR" sz="3200" b="1" dirty="0">
                <a:solidFill>
                  <a:srgbClr val="C00000"/>
                </a:solidFill>
              </a:rPr>
              <a:t>minimal cost checkpoint </a:t>
            </a:r>
            <a:r>
              <a:rPr lang="en-KR" sz="3200" dirty="0"/>
              <a:t>for fall-back point</a:t>
            </a:r>
            <a:endParaRPr lang="en-KR" sz="2800" dirty="0"/>
          </a:p>
        </p:txBody>
      </p:sp>
      <p:sp>
        <p:nvSpPr>
          <p:cNvPr id="4" name="Slide Number Placeholder 3">
            <a:extLst>
              <a:ext uri="{FF2B5EF4-FFF2-40B4-BE49-F238E27FC236}">
                <a16:creationId xmlns:a16="http://schemas.microsoft.com/office/drawing/2014/main" id="{B303F65C-DCBF-764E-9404-D1D9CA582691}"/>
              </a:ext>
            </a:extLst>
          </p:cNvPr>
          <p:cNvSpPr>
            <a:spLocks noGrp="1"/>
          </p:cNvSpPr>
          <p:nvPr>
            <p:ph type="sldNum" sz="quarter" idx="12"/>
          </p:nvPr>
        </p:nvSpPr>
        <p:spPr/>
        <p:txBody>
          <a:bodyPr/>
          <a:lstStyle/>
          <a:p>
            <a:fld id="{F3DD04D7-CA1A-B84C-AD5E-B506F4BF1BEB}" type="slidenum">
              <a:rPr lang="en-US" smtClean="0"/>
              <a:pPr/>
              <a:t>17</a:t>
            </a:fld>
            <a:endParaRPr lang="en-US" dirty="0"/>
          </a:p>
        </p:txBody>
      </p:sp>
      <p:graphicFrame>
        <p:nvGraphicFramePr>
          <p:cNvPr id="7" name="Content Placeholder 3">
            <a:extLst>
              <a:ext uri="{FF2B5EF4-FFF2-40B4-BE49-F238E27FC236}">
                <a16:creationId xmlns:a16="http://schemas.microsoft.com/office/drawing/2014/main" id="{1A5B4C92-0EEA-AA4F-81C2-2E7719B90510}"/>
              </a:ext>
            </a:extLst>
          </p:cNvPr>
          <p:cNvGraphicFramePr>
            <a:graphicFrameLocks/>
          </p:cNvGraphicFramePr>
          <p:nvPr>
            <p:extLst>
              <p:ext uri="{D42A27DB-BD31-4B8C-83A1-F6EECF244321}">
                <p14:modId xmlns:p14="http://schemas.microsoft.com/office/powerpoint/2010/main" val="2659897979"/>
              </p:ext>
            </p:extLst>
          </p:nvPr>
        </p:nvGraphicFramePr>
        <p:xfrm>
          <a:off x="3647121" y="1626529"/>
          <a:ext cx="4711876" cy="2782460"/>
        </p:xfrm>
        <a:graphic>
          <a:graphicData uri="http://schemas.openxmlformats.org/drawingml/2006/chart">
            <c:chart xmlns:c="http://schemas.openxmlformats.org/drawingml/2006/chart" xmlns:r="http://schemas.openxmlformats.org/officeDocument/2006/relationships" r:id="rId3"/>
          </a:graphicData>
        </a:graphic>
      </p:graphicFrame>
      <p:sp>
        <p:nvSpPr>
          <p:cNvPr id="14" name="Rectangle 13">
            <a:extLst>
              <a:ext uri="{FF2B5EF4-FFF2-40B4-BE49-F238E27FC236}">
                <a16:creationId xmlns:a16="http://schemas.microsoft.com/office/drawing/2014/main" id="{41107FED-42E1-904A-B522-E4C6224A7B81}"/>
              </a:ext>
            </a:extLst>
          </p:cNvPr>
          <p:cNvSpPr/>
          <p:nvPr/>
        </p:nvSpPr>
        <p:spPr>
          <a:xfrm>
            <a:off x="4438544" y="1626528"/>
            <a:ext cx="3920453" cy="2209275"/>
          </a:xfrm>
          <a:prstGeom prst="rect">
            <a:avLst/>
          </a:prstGeom>
          <a:solidFill>
            <a:srgbClr val="FFFFFF">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a:p>
        </p:txBody>
      </p:sp>
      <p:sp>
        <p:nvSpPr>
          <p:cNvPr id="16" name="Rounded Rectangular Callout 15">
            <a:extLst>
              <a:ext uri="{FF2B5EF4-FFF2-40B4-BE49-F238E27FC236}">
                <a16:creationId xmlns:a16="http://schemas.microsoft.com/office/drawing/2014/main" id="{0FD5E5A2-F396-D143-AE82-596062F1FFF4}"/>
              </a:ext>
            </a:extLst>
          </p:cNvPr>
          <p:cNvSpPr/>
          <p:nvPr/>
        </p:nvSpPr>
        <p:spPr>
          <a:xfrm>
            <a:off x="566059" y="2153296"/>
            <a:ext cx="4875945" cy="869681"/>
          </a:xfrm>
          <a:prstGeom prst="wedgeRoundRectCallout">
            <a:avLst>
              <a:gd name="adj1" fmla="val 28665"/>
              <a:gd name="adj2" fmla="val -72098"/>
              <a:gd name="adj3" fmla="val 16667"/>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KR" sz="2000" dirty="0">
                <a:solidFill>
                  <a:schemeClr val="tx1"/>
                </a:solidFill>
                <a:latin typeface="Arial" panose="020B0604020202020204" pitchFamily="34" charset="0"/>
                <a:cs typeface="Arial" panose="020B0604020202020204" pitchFamily="34" charset="0"/>
              </a:rPr>
              <a:t>Total spill cost starts at the largetst value</a:t>
            </a:r>
          </a:p>
        </p:txBody>
      </p:sp>
      <p:sp>
        <p:nvSpPr>
          <p:cNvPr id="17" name="Rounded Rectangular Callout 16">
            <a:extLst>
              <a:ext uri="{FF2B5EF4-FFF2-40B4-BE49-F238E27FC236}">
                <a16:creationId xmlns:a16="http://schemas.microsoft.com/office/drawing/2014/main" id="{04C856E2-8A7E-A84A-A747-A675E8426BC0}"/>
              </a:ext>
            </a:extLst>
          </p:cNvPr>
          <p:cNvSpPr/>
          <p:nvPr/>
        </p:nvSpPr>
        <p:spPr>
          <a:xfrm>
            <a:off x="5834068" y="2119448"/>
            <a:ext cx="4635788" cy="869681"/>
          </a:xfrm>
          <a:prstGeom prst="wedgeRoundRectCallout">
            <a:avLst>
              <a:gd name="adj1" fmla="val -69402"/>
              <a:gd name="adj2" fmla="val -11592"/>
              <a:gd name="adj3" fmla="val 16667"/>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KR" sz="2000" dirty="0">
                <a:solidFill>
                  <a:schemeClr val="tx1"/>
                </a:solidFill>
                <a:latin typeface="Arial" panose="020B0604020202020204" pitchFamily="34" charset="0"/>
                <a:cs typeface="Arial" panose="020B0604020202020204" pitchFamily="34" charset="0"/>
              </a:rPr>
              <a:t>Total spill cost drops</a:t>
            </a:r>
          </a:p>
          <a:p>
            <a:pPr algn="ctr"/>
            <a:r>
              <a:rPr lang="en-KR" sz="2000" dirty="0">
                <a:solidFill>
                  <a:schemeClr val="tx1"/>
                </a:solidFill>
                <a:latin typeface="Arial" panose="020B0604020202020204" pitchFamily="34" charset="0"/>
                <a:cs typeface="Arial" panose="020B0604020202020204" pitchFamily="34" charset="0"/>
              </a:rPr>
              <a:t>in the first assignment phase</a:t>
            </a:r>
          </a:p>
        </p:txBody>
      </p:sp>
      <p:sp>
        <p:nvSpPr>
          <p:cNvPr id="18" name="Rounded Rectangular Callout 17">
            <a:extLst>
              <a:ext uri="{FF2B5EF4-FFF2-40B4-BE49-F238E27FC236}">
                <a16:creationId xmlns:a16="http://schemas.microsoft.com/office/drawing/2014/main" id="{17AB89B2-2B74-C04E-947D-92859D49A07D}"/>
              </a:ext>
            </a:extLst>
          </p:cNvPr>
          <p:cNvSpPr/>
          <p:nvPr/>
        </p:nvSpPr>
        <p:spPr>
          <a:xfrm>
            <a:off x="5657783" y="3533014"/>
            <a:ext cx="5592444" cy="869681"/>
          </a:xfrm>
          <a:prstGeom prst="wedgeRoundRectCallout">
            <a:avLst>
              <a:gd name="adj1" fmla="val -46596"/>
              <a:gd name="adj2" fmla="val -78051"/>
              <a:gd name="adj3" fmla="val 16667"/>
            </a:avLst>
          </a:prstGeom>
          <a:solidFill>
            <a:srgbClr val="FFC3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KR" sz="2000" dirty="0">
                <a:solidFill>
                  <a:schemeClr val="tx1"/>
                </a:solidFill>
                <a:latin typeface="Arial" panose="020B0604020202020204" pitchFamily="34" charset="0"/>
                <a:cs typeface="Arial" panose="020B0604020202020204" pitchFamily="34" charset="0"/>
              </a:rPr>
              <a:t>Live interval splitting increases total spill cost</a:t>
            </a:r>
          </a:p>
          <a:p>
            <a:pPr algn="ctr"/>
            <a:r>
              <a:rPr lang="en-KR" sz="2000" dirty="0">
                <a:solidFill>
                  <a:schemeClr val="tx1"/>
                </a:solidFill>
                <a:latin typeface="Arial" panose="020B0604020202020204" pitchFamily="34" charset="0"/>
                <a:cs typeface="Arial" panose="020B0604020202020204" pitchFamily="34" charset="0"/>
              </a:rPr>
              <a:t>due to inserted copy instructions</a:t>
            </a:r>
          </a:p>
        </p:txBody>
      </p:sp>
      <p:sp>
        <p:nvSpPr>
          <p:cNvPr id="19" name="Rounded Rectangular Callout 18">
            <a:extLst>
              <a:ext uri="{FF2B5EF4-FFF2-40B4-BE49-F238E27FC236}">
                <a16:creationId xmlns:a16="http://schemas.microsoft.com/office/drawing/2014/main" id="{D8E776E5-8501-274B-9D93-9E7172C95604}"/>
              </a:ext>
            </a:extLst>
          </p:cNvPr>
          <p:cNvSpPr/>
          <p:nvPr/>
        </p:nvSpPr>
        <p:spPr>
          <a:xfrm>
            <a:off x="6445464" y="1562217"/>
            <a:ext cx="5094987" cy="930518"/>
          </a:xfrm>
          <a:prstGeom prst="wedgeRoundRectCallout">
            <a:avLst>
              <a:gd name="adj1" fmla="val -17935"/>
              <a:gd name="adj2" fmla="val 89682"/>
              <a:gd name="adj3" fmla="val 16667"/>
            </a:avLst>
          </a:prstGeom>
          <a:solidFill>
            <a:srgbClr val="FFC3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KR" sz="2000" b="1" dirty="0">
                <a:solidFill>
                  <a:srgbClr val="C00000"/>
                </a:solidFill>
                <a:latin typeface="Arial" panose="020B0604020202020204" pitchFamily="34" charset="0"/>
                <a:cs typeface="Arial" panose="020B0604020202020204" pitchFamily="34" charset="0"/>
              </a:rPr>
              <a:t>Problem: Final spill cost is higher</a:t>
            </a:r>
          </a:p>
          <a:p>
            <a:pPr algn="ctr"/>
            <a:r>
              <a:rPr lang="en-KR" sz="2000" b="1" dirty="0">
                <a:solidFill>
                  <a:srgbClr val="C00000"/>
                </a:solidFill>
                <a:latin typeface="Arial" panose="020B0604020202020204" pitchFamily="34" charset="0"/>
                <a:cs typeface="Arial" panose="020B0604020202020204" pitchFamily="34" charset="0"/>
              </a:rPr>
              <a:t>than the cost before the splitting!</a:t>
            </a:r>
          </a:p>
        </p:txBody>
      </p:sp>
      <p:cxnSp>
        <p:nvCxnSpPr>
          <p:cNvPr id="21" name="Straight Connector 20">
            <a:extLst>
              <a:ext uri="{FF2B5EF4-FFF2-40B4-BE49-F238E27FC236}">
                <a16:creationId xmlns:a16="http://schemas.microsoft.com/office/drawing/2014/main" id="{761CE0C6-B02F-7B46-B770-359DF37529BF}"/>
              </a:ext>
            </a:extLst>
          </p:cNvPr>
          <p:cNvCxnSpPr/>
          <p:nvPr/>
        </p:nvCxnSpPr>
        <p:spPr>
          <a:xfrm flipV="1">
            <a:off x="4373592" y="3487883"/>
            <a:ext cx="3778370" cy="3440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2D36B05-8446-084C-BA9D-98BDC79A3E60}"/>
              </a:ext>
            </a:extLst>
          </p:cNvPr>
          <p:cNvCxnSpPr>
            <a:cxnSpLocks/>
          </p:cNvCxnSpPr>
          <p:nvPr/>
        </p:nvCxnSpPr>
        <p:spPr>
          <a:xfrm>
            <a:off x="4905077" y="1725283"/>
            <a:ext cx="0" cy="2110520"/>
          </a:xfrm>
          <a:prstGeom prst="line">
            <a:avLst/>
          </a:prstGeom>
          <a:ln w="28575">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27" name="Up-Down Arrow 26">
            <a:extLst>
              <a:ext uri="{FF2B5EF4-FFF2-40B4-BE49-F238E27FC236}">
                <a16:creationId xmlns:a16="http://schemas.microsoft.com/office/drawing/2014/main" id="{56622D17-4389-184F-AD72-43E0A614CC63}"/>
              </a:ext>
            </a:extLst>
          </p:cNvPr>
          <p:cNvSpPr/>
          <p:nvPr/>
        </p:nvSpPr>
        <p:spPr>
          <a:xfrm>
            <a:off x="8013940" y="3251686"/>
            <a:ext cx="138022" cy="204022"/>
          </a:xfrm>
          <a:prstGeom prst="upDownArrow">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a:p>
        </p:txBody>
      </p:sp>
      <p:sp>
        <p:nvSpPr>
          <p:cNvPr id="28" name="TextBox 27">
            <a:extLst>
              <a:ext uri="{FF2B5EF4-FFF2-40B4-BE49-F238E27FC236}">
                <a16:creationId xmlns:a16="http://schemas.microsoft.com/office/drawing/2014/main" id="{7E245ECC-B651-1943-844D-8CA663964CA6}"/>
              </a:ext>
            </a:extLst>
          </p:cNvPr>
          <p:cNvSpPr txBox="1"/>
          <p:nvPr/>
        </p:nvSpPr>
        <p:spPr>
          <a:xfrm>
            <a:off x="4908987" y="3495339"/>
            <a:ext cx="1338828" cy="369332"/>
          </a:xfrm>
          <a:prstGeom prst="rect">
            <a:avLst/>
          </a:prstGeom>
          <a:noFill/>
        </p:spPr>
        <p:txBody>
          <a:bodyPr wrap="none" rtlCol="0">
            <a:spAutoFit/>
          </a:bodyPr>
          <a:lstStyle/>
          <a:p>
            <a:r>
              <a:rPr lang="en-KR" dirty="0">
                <a:solidFill>
                  <a:srgbClr val="C00000"/>
                </a:solidFill>
                <a:latin typeface="Arial" panose="020B0604020202020204" pitchFamily="34" charset="0"/>
                <a:cs typeface="Arial" panose="020B0604020202020204" pitchFamily="34" charset="0"/>
              </a:rPr>
              <a:t>Checkpoint</a:t>
            </a:r>
          </a:p>
        </p:txBody>
      </p:sp>
    </p:spTree>
    <p:extLst>
      <p:ext uri="{BB962C8B-B14F-4D97-AF65-F5344CB8AC3E}">
        <p14:creationId xmlns:p14="http://schemas.microsoft.com/office/powerpoint/2010/main" val="3553355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1" nodeType="clickEffect">
                                  <p:stCondLst>
                                    <p:cond delay="0"/>
                                  </p:stCondLst>
                                  <p:childTnLst>
                                    <p:animMotion origin="layout" path="M 0 0 L 0.02487 0 " pathEditMode="relative" ptsTypes="AA">
                                      <p:cBhvr>
                                        <p:cTn id="12" dur="1000" fill="hold"/>
                                        <p:tgtEl>
                                          <p:spTgt spid="14"/>
                                        </p:tgtEl>
                                        <p:attrNameLst>
                                          <p:attrName>ppt_x</p:attrName>
                                          <p:attrName>ppt_y</p:attrName>
                                        </p:attrNameLst>
                                      </p:cBhvr>
                                    </p:animMotion>
                                  </p:childTnLst>
                                </p:cTn>
                              </p:par>
                              <p:par>
                                <p:cTn id="13" presetID="1" presetClass="exit" presetSubtype="0" fill="hold" grpId="1" nodeType="withEffect">
                                  <p:stCondLst>
                                    <p:cond delay="0"/>
                                  </p:stCondLst>
                                  <p:childTnLst>
                                    <p:set>
                                      <p:cBhvr>
                                        <p:cTn id="14" dur="1" fill="hold">
                                          <p:stCondLst>
                                            <p:cond delay="0"/>
                                          </p:stCondLst>
                                        </p:cTn>
                                        <p:tgtEl>
                                          <p:spTgt spid="16"/>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0" presetClass="path" presetSubtype="0" accel="50000" decel="50000" fill="hold" grpId="2" nodeType="clickEffect">
                                  <p:stCondLst>
                                    <p:cond delay="0"/>
                                  </p:stCondLst>
                                  <p:childTnLst>
                                    <p:animMotion origin="layout" path="M 0.02487 1.85185E-6 L 0.11901 1.85185E-6 " pathEditMode="relative" rAng="0" ptsTypes="AA">
                                      <p:cBhvr>
                                        <p:cTn id="20" dur="1000" fill="hold"/>
                                        <p:tgtEl>
                                          <p:spTgt spid="14"/>
                                        </p:tgtEl>
                                        <p:attrNameLst>
                                          <p:attrName>ppt_x</p:attrName>
                                          <p:attrName>ppt_y</p:attrName>
                                        </p:attrNameLst>
                                      </p:cBhvr>
                                      <p:rCtr x="4701" y="0"/>
                                    </p:animMotion>
                                  </p:childTnLst>
                                </p:cTn>
                              </p:par>
                              <p:par>
                                <p:cTn id="21" presetID="1" presetClass="exit" presetSubtype="0" fill="hold" grpId="1" nodeType="withEffect">
                                  <p:stCondLst>
                                    <p:cond delay="0"/>
                                  </p:stCondLst>
                                  <p:childTnLst>
                                    <p:set>
                                      <p:cBhvr>
                                        <p:cTn id="22" dur="1" fill="hold">
                                          <p:stCondLst>
                                            <p:cond delay="0"/>
                                          </p:stCondLst>
                                        </p:cTn>
                                        <p:tgtEl>
                                          <p:spTgt spid="17"/>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0" presetClass="path" presetSubtype="0" accel="50000" decel="50000" fill="hold" grpId="3" nodeType="clickEffect">
                                  <p:stCondLst>
                                    <p:cond delay="0"/>
                                  </p:stCondLst>
                                  <p:childTnLst>
                                    <p:animMotion origin="layout" path="M 0.11901 1.85185E-6 L 0.32917 1.85185E-6 " pathEditMode="relative" rAng="0" ptsTypes="AA">
                                      <p:cBhvr>
                                        <p:cTn id="28" dur="1000" fill="hold"/>
                                        <p:tgtEl>
                                          <p:spTgt spid="14"/>
                                        </p:tgtEl>
                                        <p:attrNameLst>
                                          <p:attrName>ppt_x</p:attrName>
                                          <p:attrName>ppt_y</p:attrName>
                                        </p:attrNameLst>
                                      </p:cBhvr>
                                      <p:rCtr x="10508" y="0"/>
                                    </p:animMotion>
                                  </p:childTnLst>
                                </p:cTn>
                              </p:par>
                              <p:par>
                                <p:cTn id="29" presetID="1" presetClass="exit" presetSubtype="0" fill="hold" grpId="1" nodeType="withEffect">
                                  <p:stCondLst>
                                    <p:cond delay="0"/>
                                  </p:stCondLst>
                                  <p:childTnLst>
                                    <p:set>
                                      <p:cBhvr>
                                        <p:cTn id="30" dur="1" fill="hold">
                                          <p:stCondLst>
                                            <p:cond delay="0"/>
                                          </p:stCondLst>
                                        </p:cTn>
                                        <p:tgtEl>
                                          <p:spTgt spid="18"/>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par>
                          <p:cTn id="33" fill="hold">
                            <p:stCondLst>
                              <p:cond delay="1000"/>
                            </p:stCondLst>
                            <p:childTnLst>
                              <p:par>
                                <p:cTn id="34" presetID="1" presetClass="entr" presetSubtype="0" fill="hold" nodeType="afterEffect">
                                  <p:stCondLst>
                                    <p:cond delay="0"/>
                                  </p:stCondLst>
                                  <p:childTnLst>
                                    <p:set>
                                      <p:cBhvr>
                                        <p:cTn id="35" dur="1" fill="hold">
                                          <p:stCondLst>
                                            <p:cond delay="0"/>
                                          </p:stCondLst>
                                        </p:cTn>
                                        <p:tgtEl>
                                          <p:spTgt spid="21"/>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27"/>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28"/>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22"/>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4" grpId="2" animBg="1"/>
      <p:bldP spid="14" grpId="3" animBg="1"/>
      <p:bldP spid="16" grpId="0" animBg="1"/>
      <p:bldP spid="16" grpId="1" animBg="1"/>
      <p:bldP spid="17" grpId="0" animBg="1"/>
      <p:bldP spid="17" grpId="1" animBg="1"/>
      <p:bldP spid="18" grpId="0" animBg="1"/>
      <p:bldP spid="18" grpId="1" animBg="1"/>
      <p:bldP spid="19" grpId="0" animBg="1"/>
      <p:bldP spid="27" grpId="0" animBg="1"/>
      <p:bldP spid="2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9" name="Straight Arrow Connector 88">
            <a:extLst>
              <a:ext uri="{FF2B5EF4-FFF2-40B4-BE49-F238E27FC236}">
                <a16:creationId xmlns:a16="http://schemas.microsoft.com/office/drawing/2014/main" id="{6842C719-506F-5646-A752-3B1161C7E54F}"/>
              </a:ext>
            </a:extLst>
          </p:cNvPr>
          <p:cNvCxnSpPr/>
          <p:nvPr/>
        </p:nvCxnSpPr>
        <p:spPr>
          <a:xfrm>
            <a:off x="3231920" y="1940859"/>
            <a:ext cx="1973831" cy="0"/>
          </a:xfrm>
          <a:prstGeom prst="straightConnector1">
            <a:avLst/>
          </a:prstGeom>
          <a:ln w="19050">
            <a:solidFill>
              <a:schemeClr val="bg1"/>
            </a:solidFill>
            <a:tailEnd type="triangle"/>
          </a:ln>
        </p:spPr>
        <p:style>
          <a:lnRef idx="1">
            <a:schemeClr val="dk1"/>
          </a:lnRef>
          <a:fillRef idx="0">
            <a:schemeClr val="dk1"/>
          </a:fillRef>
          <a:effectRef idx="0">
            <a:schemeClr val="dk1"/>
          </a:effectRef>
          <a:fontRef idx="minor">
            <a:schemeClr val="tx1"/>
          </a:fontRef>
        </p:style>
      </p:cxnSp>
      <p:sp>
        <p:nvSpPr>
          <p:cNvPr id="57" name="Rectangle 56">
            <a:extLst>
              <a:ext uri="{FF2B5EF4-FFF2-40B4-BE49-F238E27FC236}">
                <a16:creationId xmlns:a16="http://schemas.microsoft.com/office/drawing/2014/main" id="{74849C63-9E04-D643-B9CA-2909D068BD5D}"/>
              </a:ext>
            </a:extLst>
          </p:cNvPr>
          <p:cNvSpPr/>
          <p:nvPr/>
        </p:nvSpPr>
        <p:spPr>
          <a:xfrm>
            <a:off x="5639369" y="2058078"/>
            <a:ext cx="4956054" cy="2653154"/>
          </a:xfrm>
          <a:prstGeom prst="rect">
            <a:avLst/>
          </a:prstGeom>
          <a:solidFill>
            <a:schemeClr val="accent2">
              <a:lumMod val="20000"/>
              <a:lumOff val="80000"/>
              <a:alpha val="50196"/>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a:latin typeface="Arial" panose="020B0604020202020204" pitchFamily="34" charset="0"/>
              <a:cs typeface="Arial" panose="020B0604020202020204" pitchFamily="34" charset="0"/>
            </a:endParaRPr>
          </a:p>
        </p:txBody>
      </p:sp>
      <p:sp>
        <p:nvSpPr>
          <p:cNvPr id="58" name="Rounded Rectangle 57">
            <a:extLst>
              <a:ext uri="{FF2B5EF4-FFF2-40B4-BE49-F238E27FC236}">
                <a16:creationId xmlns:a16="http://schemas.microsoft.com/office/drawing/2014/main" id="{88E9C87B-A2FD-E44C-BF1C-77CB39D8631A}"/>
              </a:ext>
            </a:extLst>
          </p:cNvPr>
          <p:cNvSpPr/>
          <p:nvPr/>
        </p:nvSpPr>
        <p:spPr>
          <a:xfrm>
            <a:off x="11018238" y="2943867"/>
            <a:ext cx="1075869" cy="545432"/>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KR" dirty="0">
                <a:solidFill>
                  <a:schemeClr val="bg1"/>
                </a:solidFill>
                <a:latin typeface="Arial" panose="020B0604020202020204" pitchFamily="34" charset="0"/>
                <a:cs typeface="Arial" panose="020B0604020202020204" pitchFamily="34" charset="0"/>
              </a:rPr>
              <a:t>Post RA</a:t>
            </a:r>
          </a:p>
        </p:txBody>
      </p:sp>
      <p:sp>
        <p:nvSpPr>
          <p:cNvPr id="62" name="Rounded Rectangle 61">
            <a:extLst>
              <a:ext uri="{FF2B5EF4-FFF2-40B4-BE49-F238E27FC236}">
                <a16:creationId xmlns:a16="http://schemas.microsoft.com/office/drawing/2014/main" id="{BDFB6D40-5652-0C47-88AA-C47867E109CE}"/>
              </a:ext>
            </a:extLst>
          </p:cNvPr>
          <p:cNvSpPr/>
          <p:nvPr/>
        </p:nvSpPr>
        <p:spPr>
          <a:xfrm>
            <a:off x="8154723" y="2791467"/>
            <a:ext cx="1155031" cy="839419"/>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KR" dirty="0">
                <a:solidFill>
                  <a:schemeClr val="tx1"/>
                </a:solidFill>
                <a:latin typeface="Arial" panose="020B0604020202020204" pitchFamily="34" charset="0"/>
                <a:cs typeface="Arial" panose="020B0604020202020204" pitchFamily="34" charset="0"/>
              </a:rPr>
              <a:t>Greedy</a:t>
            </a:r>
          </a:p>
        </p:txBody>
      </p:sp>
      <p:sp>
        <p:nvSpPr>
          <p:cNvPr id="63" name="Rounded Rectangle 62">
            <a:extLst>
              <a:ext uri="{FF2B5EF4-FFF2-40B4-BE49-F238E27FC236}">
                <a16:creationId xmlns:a16="http://schemas.microsoft.com/office/drawing/2014/main" id="{5D8C079A-96F7-154F-AD4A-BBDE81B31A3D}"/>
              </a:ext>
            </a:extLst>
          </p:cNvPr>
          <p:cNvSpPr/>
          <p:nvPr/>
        </p:nvSpPr>
        <p:spPr>
          <a:xfrm>
            <a:off x="9217430" y="2791467"/>
            <a:ext cx="1197896" cy="862622"/>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KR" dirty="0">
                <a:solidFill>
                  <a:schemeClr val="tx1"/>
                </a:solidFill>
                <a:latin typeface="Arial" panose="020B0604020202020204" pitchFamily="34" charset="0"/>
                <a:cs typeface="Arial" panose="020B0604020202020204" pitchFamily="34" charset="0"/>
              </a:rPr>
              <a:t>Fall</a:t>
            </a:r>
            <a:r>
              <a:rPr lang="en-US" altLang="ko-KR" dirty="0">
                <a:solidFill>
                  <a:schemeClr val="tx1"/>
                </a:solidFill>
                <a:latin typeface="Arial" panose="020B0604020202020204" pitchFamily="34" charset="0"/>
                <a:cs typeface="Arial" panose="020B0604020202020204" pitchFamily="34" charset="0"/>
              </a:rPr>
              <a:t>-back</a:t>
            </a:r>
          </a:p>
          <a:p>
            <a:pPr algn="ctr"/>
            <a:r>
              <a:rPr lang="en-US" dirty="0">
                <a:solidFill>
                  <a:schemeClr val="tx1"/>
                </a:solidFill>
                <a:latin typeface="Arial" panose="020B0604020202020204" pitchFamily="34" charset="0"/>
                <a:cs typeface="Arial" panose="020B0604020202020204" pitchFamily="34" charset="0"/>
              </a:rPr>
              <a:t>Allocator</a:t>
            </a:r>
            <a:endParaRPr lang="en-KR" dirty="0">
              <a:solidFill>
                <a:schemeClr val="tx1"/>
              </a:solidFill>
              <a:latin typeface="Arial" panose="020B0604020202020204" pitchFamily="34" charset="0"/>
              <a:cs typeface="Arial" panose="020B0604020202020204" pitchFamily="34" charset="0"/>
            </a:endParaRPr>
          </a:p>
        </p:txBody>
      </p:sp>
      <p:cxnSp>
        <p:nvCxnSpPr>
          <p:cNvPr id="64" name="Straight Arrow Connector 63">
            <a:extLst>
              <a:ext uri="{FF2B5EF4-FFF2-40B4-BE49-F238E27FC236}">
                <a16:creationId xmlns:a16="http://schemas.microsoft.com/office/drawing/2014/main" id="{8D15688B-6AEA-464F-A368-3A3B6DFBD278}"/>
              </a:ext>
            </a:extLst>
          </p:cNvPr>
          <p:cNvCxnSpPr>
            <a:cxnSpLocks/>
            <a:stCxn id="63" idx="3"/>
            <a:endCxn id="58" idx="1"/>
          </p:cNvCxnSpPr>
          <p:nvPr/>
        </p:nvCxnSpPr>
        <p:spPr>
          <a:xfrm flipV="1">
            <a:off x="10415326" y="3216583"/>
            <a:ext cx="602912" cy="619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70" name="Straight Arrow Connector 69">
            <a:extLst>
              <a:ext uri="{FF2B5EF4-FFF2-40B4-BE49-F238E27FC236}">
                <a16:creationId xmlns:a16="http://schemas.microsoft.com/office/drawing/2014/main" id="{299B1782-89B4-134F-8E12-FE606A4B82F4}"/>
              </a:ext>
            </a:extLst>
          </p:cNvPr>
          <p:cNvCxnSpPr>
            <a:cxnSpLocks/>
            <a:stCxn id="59" idx="3"/>
            <a:endCxn id="62" idx="1"/>
          </p:cNvCxnSpPr>
          <p:nvPr/>
        </p:nvCxnSpPr>
        <p:spPr>
          <a:xfrm flipV="1">
            <a:off x="7254256" y="3211177"/>
            <a:ext cx="900467" cy="340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72" name="Straight Arrow Connector 71">
            <a:extLst>
              <a:ext uri="{FF2B5EF4-FFF2-40B4-BE49-F238E27FC236}">
                <a16:creationId xmlns:a16="http://schemas.microsoft.com/office/drawing/2014/main" id="{F7E37ED1-4A22-EF42-8889-874AB31A04E2}"/>
              </a:ext>
            </a:extLst>
          </p:cNvPr>
          <p:cNvCxnSpPr>
            <a:cxnSpLocks/>
            <a:endCxn id="77" idx="1"/>
          </p:cNvCxnSpPr>
          <p:nvPr/>
        </p:nvCxnSpPr>
        <p:spPr>
          <a:xfrm flipV="1">
            <a:off x="550016" y="3223864"/>
            <a:ext cx="351035" cy="558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74" name="TextBox 73">
            <a:extLst>
              <a:ext uri="{FF2B5EF4-FFF2-40B4-BE49-F238E27FC236}">
                <a16:creationId xmlns:a16="http://schemas.microsoft.com/office/drawing/2014/main" id="{207BE041-6829-6841-9D3A-189BA4D1D910}"/>
              </a:ext>
            </a:extLst>
          </p:cNvPr>
          <p:cNvSpPr txBox="1"/>
          <p:nvPr/>
        </p:nvSpPr>
        <p:spPr>
          <a:xfrm>
            <a:off x="7640938" y="2257872"/>
            <a:ext cx="2906565" cy="400110"/>
          </a:xfrm>
          <a:prstGeom prst="rect">
            <a:avLst/>
          </a:prstGeom>
          <a:noFill/>
        </p:spPr>
        <p:txBody>
          <a:bodyPr wrap="none" rtlCol="0">
            <a:spAutoFit/>
          </a:bodyPr>
          <a:lstStyle/>
          <a:p>
            <a:r>
              <a:rPr lang="en-KR" sz="2000" dirty="0">
                <a:solidFill>
                  <a:srgbClr val="FF0000"/>
                </a:solidFill>
                <a:latin typeface="Arial" panose="020B0604020202020204" pitchFamily="34" charset="0"/>
                <a:cs typeface="Arial" panose="020B0604020202020204" pitchFamily="34" charset="0"/>
              </a:rPr>
              <a:t>Minimal cost checkpoint</a:t>
            </a:r>
          </a:p>
        </p:txBody>
      </p:sp>
      <p:cxnSp>
        <p:nvCxnSpPr>
          <p:cNvPr id="75" name="Straight Arrow Connector 74">
            <a:extLst>
              <a:ext uri="{FF2B5EF4-FFF2-40B4-BE49-F238E27FC236}">
                <a16:creationId xmlns:a16="http://schemas.microsoft.com/office/drawing/2014/main" id="{1FEB04F2-BE3D-F647-81DD-36F7A363C213}"/>
              </a:ext>
            </a:extLst>
          </p:cNvPr>
          <p:cNvCxnSpPr>
            <a:cxnSpLocks/>
          </p:cNvCxnSpPr>
          <p:nvPr/>
        </p:nvCxnSpPr>
        <p:spPr>
          <a:xfrm>
            <a:off x="9131278" y="2623204"/>
            <a:ext cx="0" cy="27933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7" name="Diamond 76">
            <a:extLst>
              <a:ext uri="{FF2B5EF4-FFF2-40B4-BE49-F238E27FC236}">
                <a16:creationId xmlns:a16="http://schemas.microsoft.com/office/drawing/2014/main" id="{EDF88EE2-711C-D942-B6CE-98E42B98AA09}"/>
              </a:ext>
            </a:extLst>
          </p:cNvPr>
          <p:cNvSpPr/>
          <p:nvPr/>
        </p:nvSpPr>
        <p:spPr>
          <a:xfrm>
            <a:off x="901051" y="2487353"/>
            <a:ext cx="1739418" cy="1473022"/>
          </a:xfrm>
          <a:prstGeom prst="diamond">
            <a:avLst/>
          </a:prstGeom>
          <a:solidFill>
            <a:srgbClr val="FF2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dirty="0">
              <a:latin typeface="Arial" panose="020B0604020202020204" pitchFamily="34" charset="0"/>
              <a:cs typeface="Arial" panose="020B0604020202020204" pitchFamily="34" charset="0"/>
            </a:endParaRPr>
          </a:p>
        </p:txBody>
      </p:sp>
      <p:sp>
        <p:nvSpPr>
          <p:cNvPr id="78" name="TextBox 77">
            <a:extLst>
              <a:ext uri="{FF2B5EF4-FFF2-40B4-BE49-F238E27FC236}">
                <a16:creationId xmlns:a16="http://schemas.microsoft.com/office/drawing/2014/main" id="{1DA3215A-7D2B-7449-BE2C-6EF532FDA49C}"/>
              </a:ext>
            </a:extLst>
          </p:cNvPr>
          <p:cNvSpPr txBox="1"/>
          <p:nvPr/>
        </p:nvSpPr>
        <p:spPr>
          <a:xfrm>
            <a:off x="1073893" y="2627014"/>
            <a:ext cx="1428596" cy="923330"/>
          </a:xfrm>
          <a:prstGeom prst="rect">
            <a:avLst/>
          </a:prstGeom>
          <a:noFill/>
        </p:spPr>
        <p:txBody>
          <a:bodyPr wrap="none" rtlCol="0">
            <a:spAutoFit/>
          </a:bodyPr>
          <a:lstStyle/>
          <a:p>
            <a:pPr algn="ctr"/>
            <a:r>
              <a:rPr lang="en-KR" b="1" dirty="0">
                <a:latin typeface="Arial" panose="020B0604020202020204" pitchFamily="34" charset="0"/>
                <a:cs typeface="Arial" panose="020B0604020202020204" pitchFamily="34" charset="0"/>
              </a:rPr>
              <a:t>Code</a:t>
            </a:r>
          </a:p>
          <a:p>
            <a:pPr algn="ctr"/>
            <a:r>
              <a:rPr lang="en-KR" b="1" dirty="0">
                <a:latin typeface="Arial" panose="020B0604020202020204" pitchFamily="34" charset="0"/>
                <a:cs typeface="Arial" panose="020B0604020202020204" pitchFamily="34" charset="0"/>
              </a:rPr>
              <a:t>Pattern</a:t>
            </a:r>
          </a:p>
          <a:p>
            <a:pPr algn="ctr"/>
            <a:r>
              <a:rPr lang="en-KR" b="1" dirty="0">
                <a:latin typeface="Arial" panose="020B0604020202020204" pitchFamily="34" charset="0"/>
                <a:cs typeface="Arial" panose="020B0604020202020204" pitchFamily="34" charset="0"/>
              </a:rPr>
              <a:t>Recognizer</a:t>
            </a:r>
          </a:p>
        </p:txBody>
      </p:sp>
      <p:cxnSp>
        <p:nvCxnSpPr>
          <p:cNvPr id="79" name="Elbow Connector 78">
            <a:extLst>
              <a:ext uri="{FF2B5EF4-FFF2-40B4-BE49-F238E27FC236}">
                <a16:creationId xmlns:a16="http://schemas.microsoft.com/office/drawing/2014/main" id="{F078B9E8-4FF9-AB42-A9D2-EC23230AF92F}"/>
              </a:ext>
            </a:extLst>
          </p:cNvPr>
          <p:cNvCxnSpPr>
            <a:cxnSpLocks/>
            <a:stCxn id="77" idx="0"/>
            <a:endCxn id="58" idx="1"/>
          </p:cNvCxnSpPr>
          <p:nvPr/>
        </p:nvCxnSpPr>
        <p:spPr>
          <a:xfrm rot="16200000" flipH="1">
            <a:off x="6029884" y="-1771771"/>
            <a:ext cx="729230" cy="9247478"/>
          </a:xfrm>
          <a:prstGeom prst="bentConnector4">
            <a:avLst>
              <a:gd name="adj1" fmla="val -75281"/>
              <a:gd name="adj2" fmla="val 96564"/>
            </a:avLst>
          </a:prstGeom>
          <a:ln w="19050">
            <a:solidFill>
              <a:schemeClr val="bg1"/>
            </a:solidFill>
            <a:prstDash val="sysDash"/>
            <a:tailEnd type="triangle"/>
          </a:ln>
        </p:spPr>
        <p:style>
          <a:lnRef idx="1">
            <a:schemeClr val="dk1"/>
          </a:lnRef>
          <a:fillRef idx="0">
            <a:schemeClr val="dk1"/>
          </a:fillRef>
          <a:effectRef idx="0">
            <a:schemeClr val="dk1"/>
          </a:effectRef>
          <a:fontRef idx="minor">
            <a:schemeClr val="tx1"/>
          </a:fontRef>
        </p:style>
      </p:cxnSp>
      <p:sp>
        <p:nvSpPr>
          <p:cNvPr id="80" name="TextBox 79">
            <a:extLst>
              <a:ext uri="{FF2B5EF4-FFF2-40B4-BE49-F238E27FC236}">
                <a16:creationId xmlns:a16="http://schemas.microsoft.com/office/drawing/2014/main" id="{4F5E5DD4-8E33-C344-A4C1-A7A2F56A3CFB}"/>
              </a:ext>
            </a:extLst>
          </p:cNvPr>
          <p:cNvSpPr txBox="1"/>
          <p:nvPr/>
        </p:nvSpPr>
        <p:spPr>
          <a:xfrm>
            <a:off x="1764866" y="1960113"/>
            <a:ext cx="479618" cy="369332"/>
          </a:xfrm>
          <a:prstGeom prst="rect">
            <a:avLst/>
          </a:prstGeom>
          <a:noFill/>
        </p:spPr>
        <p:txBody>
          <a:bodyPr wrap="none" rtlCol="0">
            <a:spAutoFit/>
          </a:bodyPr>
          <a:lstStyle/>
          <a:p>
            <a:r>
              <a:rPr lang="en-KR" dirty="0">
                <a:latin typeface="Arial" panose="020B0604020202020204" pitchFamily="34" charset="0"/>
                <a:cs typeface="Arial" panose="020B0604020202020204" pitchFamily="34" charset="0"/>
              </a:rPr>
              <a:t>No</a:t>
            </a:r>
          </a:p>
        </p:txBody>
      </p:sp>
      <p:sp>
        <p:nvSpPr>
          <p:cNvPr id="81" name="TextBox 80">
            <a:extLst>
              <a:ext uri="{FF2B5EF4-FFF2-40B4-BE49-F238E27FC236}">
                <a16:creationId xmlns:a16="http://schemas.microsoft.com/office/drawing/2014/main" id="{86FD6579-284A-EB4A-B56C-CB85EC6B0678}"/>
              </a:ext>
            </a:extLst>
          </p:cNvPr>
          <p:cNvSpPr txBox="1"/>
          <p:nvPr/>
        </p:nvSpPr>
        <p:spPr>
          <a:xfrm>
            <a:off x="7687874" y="2579354"/>
            <a:ext cx="1406347" cy="369332"/>
          </a:xfrm>
          <a:prstGeom prst="rect">
            <a:avLst/>
          </a:prstGeom>
          <a:noFill/>
        </p:spPr>
        <p:txBody>
          <a:bodyPr wrap="none" rtlCol="0">
            <a:spAutoFit/>
          </a:bodyPr>
          <a:lstStyle/>
          <a:p>
            <a:r>
              <a:rPr lang="en-KR" dirty="0">
                <a:latin typeface="Arial" panose="020B0604020202020204" pitchFamily="34" charset="0"/>
                <a:cs typeface="Arial" panose="020B0604020202020204" pitchFamily="34" charset="0"/>
              </a:rPr>
              <a:t>2</a:t>
            </a:r>
            <a:r>
              <a:rPr lang="en-KR" baseline="30000" dirty="0">
                <a:latin typeface="Arial" panose="020B0604020202020204" pitchFamily="34" charset="0"/>
                <a:cs typeface="Arial" panose="020B0604020202020204" pitchFamily="34" charset="0"/>
              </a:rPr>
              <a:t>nd</a:t>
            </a:r>
            <a:r>
              <a:rPr lang="en-KR" dirty="0">
                <a:latin typeface="Arial" panose="020B0604020202020204" pitchFamily="34" charset="0"/>
                <a:cs typeface="Arial" panose="020B0604020202020204" pitchFamily="34" charset="0"/>
              </a:rPr>
              <a:t> RA pass</a:t>
            </a:r>
          </a:p>
        </p:txBody>
      </p:sp>
      <p:sp>
        <p:nvSpPr>
          <p:cNvPr id="82" name="TextBox 81">
            <a:extLst>
              <a:ext uri="{FF2B5EF4-FFF2-40B4-BE49-F238E27FC236}">
                <a16:creationId xmlns:a16="http://schemas.microsoft.com/office/drawing/2014/main" id="{B41FFAE9-72F9-5042-BB53-EA7527291A32}"/>
              </a:ext>
            </a:extLst>
          </p:cNvPr>
          <p:cNvSpPr txBox="1"/>
          <p:nvPr/>
        </p:nvSpPr>
        <p:spPr>
          <a:xfrm>
            <a:off x="6537711" y="4372497"/>
            <a:ext cx="3583225" cy="369332"/>
          </a:xfrm>
          <a:prstGeom prst="rect">
            <a:avLst/>
          </a:prstGeom>
          <a:noFill/>
        </p:spPr>
        <p:txBody>
          <a:bodyPr wrap="none" rtlCol="0">
            <a:spAutoFit/>
          </a:bodyPr>
          <a:lstStyle/>
          <a:p>
            <a:r>
              <a:rPr lang="en-KR" dirty="0">
                <a:latin typeface="Arial" panose="020B0604020202020204" pitchFamily="34" charset="0"/>
                <a:cs typeface="Arial" panose="020B0604020202020204" pitchFamily="34" charset="0"/>
              </a:rPr>
              <a:t>Cost-Guided Allocation Optimizer</a:t>
            </a:r>
          </a:p>
        </p:txBody>
      </p:sp>
      <p:sp>
        <p:nvSpPr>
          <p:cNvPr id="84" name="TextBox 83">
            <a:extLst>
              <a:ext uri="{FF2B5EF4-FFF2-40B4-BE49-F238E27FC236}">
                <a16:creationId xmlns:a16="http://schemas.microsoft.com/office/drawing/2014/main" id="{2AF7F0A2-741C-4E40-8991-6F4D83A5F9BD}"/>
              </a:ext>
            </a:extLst>
          </p:cNvPr>
          <p:cNvSpPr txBox="1"/>
          <p:nvPr/>
        </p:nvSpPr>
        <p:spPr>
          <a:xfrm>
            <a:off x="7430870" y="3215483"/>
            <a:ext cx="561051" cy="369332"/>
          </a:xfrm>
          <a:prstGeom prst="rect">
            <a:avLst/>
          </a:prstGeom>
          <a:noFill/>
        </p:spPr>
        <p:txBody>
          <a:bodyPr wrap="none" rtlCol="0">
            <a:spAutoFit/>
          </a:bodyPr>
          <a:lstStyle/>
          <a:p>
            <a:r>
              <a:rPr lang="en-KR" dirty="0">
                <a:latin typeface="Arial" panose="020B0604020202020204" pitchFamily="34" charset="0"/>
                <a:cs typeface="Arial" panose="020B0604020202020204" pitchFamily="34" charset="0"/>
              </a:rPr>
              <a:t>Yes</a:t>
            </a:r>
          </a:p>
        </p:txBody>
      </p:sp>
      <p:sp>
        <p:nvSpPr>
          <p:cNvPr id="86" name="Rectangle 85">
            <a:extLst>
              <a:ext uri="{FF2B5EF4-FFF2-40B4-BE49-F238E27FC236}">
                <a16:creationId xmlns:a16="http://schemas.microsoft.com/office/drawing/2014/main" id="{97ED87AF-8F0A-B842-91AC-8699811DF691}"/>
              </a:ext>
            </a:extLst>
          </p:cNvPr>
          <p:cNvSpPr/>
          <p:nvPr/>
        </p:nvSpPr>
        <p:spPr>
          <a:xfrm>
            <a:off x="3231920" y="1760820"/>
            <a:ext cx="1973831" cy="2955700"/>
          </a:xfrm>
          <a:prstGeom prst="rect">
            <a:avLst/>
          </a:prstGeom>
          <a:solidFill>
            <a:schemeClr val="accent5">
              <a:alpha val="50196"/>
            </a:scheme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a:latin typeface="Arial" panose="020B0604020202020204" pitchFamily="34" charset="0"/>
              <a:cs typeface="Arial" panose="020B0604020202020204" pitchFamily="34" charset="0"/>
            </a:endParaRPr>
          </a:p>
        </p:txBody>
      </p:sp>
      <p:sp>
        <p:nvSpPr>
          <p:cNvPr id="87" name="TextBox 86">
            <a:extLst>
              <a:ext uri="{FF2B5EF4-FFF2-40B4-BE49-F238E27FC236}">
                <a16:creationId xmlns:a16="http://schemas.microsoft.com/office/drawing/2014/main" id="{E8E4B05D-FEC9-374E-A1E4-0E52C56D21AD}"/>
              </a:ext>
            </a:extLst>
          </p:cNvPr>
          <p:cNvSpPr txBox="1"/>
          <p:nvPr/>
        </p:nvSpPr>
        <p:spPr>
          <a:xfrm>
            <a:off x="3803880" y="4331146"/>
            <a:ext cx="941283" cy="369332"/>
          </a:xfrm>
          <a:prstGeom prst="rect">
            <a:avLst/>
          </a:prstGeom>
          <a:noFill/>
        </p:spPr>
        <p:txBody>
          <a:bodyPr wrap="none" rtlCol="0">
            <a:spAutoFit/>
          </a:bodyPr>
          <a:lstStyle/>
          <a:p>
            <a:r>
              <a:rPr lang="en-KR" dirty="0">
                <a:latin typeface="Arial" panose="020B0604020202020204" pitchFamily="34" charset="0"/>
                <a:cs typeface="Arial" panose="020B0604020202020204" pitchFamily="34" charset="0"/>
              </a:rPr>
              <a:t>Greedy</a:t>
            </a:r>
          </a:p>
        </p:txBody>
      </p:sp>
      <p:sp>
        <p:nvSpPr>
          <p:cNvPr id="88" name="Rounded Rectangle 87">
            <a:extLst>
              <a:ext uri="{FF2B5EF4-FFF2-40B4-BE49-F238E27FC236}">
                <a16:creationId xmlns:a16="http://schemas.microsoft.com/office/drawing/2014/main" id="{DDF3C13D-D358-F744-9EBD-310A6B730EC7}"/>
              </a:ext>
            </a:extLst>
          </p:cNvPr>
          <p:cNvSpPr/>
          <p:nvPr/>
        </p:nvSpPr>
        <p:spPr>
          <a:xfrm>
            <a:off x="3448077" y="2671150"/>
            <a:ext cx="1540042" cy="1090863"/>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KR" dirty="0">
                <a:solidFill>
                  <a:schemeClr val="tx1"/>
                </a:solidFill>
                <a:latin typeface="Arial" panose="020B0604020202020204" pitchFamily="34" charset="0"/>
                <a:cs typeface="Arial" panose="020B0604020202020204" pitchFamily="34" charset="0"/>
              </a:rPr>
              <a:t>Spill Cost</a:t>
            </a:r>
          </a:p>
          <a:p>
            <a:pPr algn="ctr"/>
            <a:r>
              <a:rPr lang="en-KR" dirty="0">
                <a:solidFill>
                  <a:schemeClr val="tx1"/>
                </a:solidFill>
                <a:latin typeface="Arial" panose="020B0604020202020204" pitchFamily="34" charset="0"/>
                <a:cs typeface="Arial" panose="020B0604020202020204" pitchFamily="34" charset="0"/>
              </a:rPr>
              <a:t>Tracking</a:t>
            </a:r>
          </a:p>
          <a:p>
            <a:pPr algn="ctr"/>
            <a:r>
              <a:rPr lang="en-KR" dirty="0">
                <a:solidFill>
                  <a:schemeClr val="tx1"/>
                </a:solidFill>
                <a:latin typeface="Arial" panose="020B0604020202020204" pitchFamily="34" charset="0"/>
                <a:cs typeface="Arial" panose="020B0604020202020204" pitchFamily="34" charset="0"/>
              </a:rPr>
              <a:t>Mechanism</a:t>
            </a:r>
          </a:p>
        </p:txBody>
      </p:sp>
      <p:cxnSp>
        <p:nvCxnSpPr>
          <p:cNvPr id="90" name="Straight Arrow Connector 89">
            <a:extLst>
              <a:ext uri="{FF2B5EF4-FFF2-40B4-BE49-F238E27FC236}">
                <a16:creationId xmlns:a16="http://schemas.microsoft.com/office/drawing/2014/main" id="{CA4CCCF4-2A47-AD40-92EF-58453E995614}"/>
              </a:ext>
            </a:extLst>
          </p:cNvPr>
          <p:cNvCxnSpPr>
            <a:cxnSpLocks/>
            <a:stCxn id="77" idx="3"/>
            <a:endCxn id="88" idx="1"/>
          </p:cNvCxnSpPr>
          <p:nvPr/>
        </p:nvCxnSpPr>
        <p:spPr>
          <a:xfrm flipV="1">
            <a:off x="2640469" y="3216582"/>
            <a:ext cx="807608" cy="728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91" name="TextBox 90">
            <a:extLst>
              <a:ext uri="{FF2B5EF4-FFF2-40B4-BE49-F238E27FC236}">
                <a16:creationId xmlns:a16="http://schemas.microsoft.com/office/drawing/2014/main" id="{4DB96C68-4FAC-0846-A675-500262B9ACE4}"/>
              </a:ext>
            </a:extLst>
          </p:cNvPr>
          <p:cNvSpPr txBox="1"/>
          <p:nvPr/>
        </p:nvSpPr>
        <p:spPr>
          <a:xfrm>
            <a:off x="2651816" y="3199989"/>
            <a:ext cx="561051" cy="369332"/>
          </a:xfrm>
          <a:prstGeom prst="rect">
            <a:avLst/>
          </a:prstGeom>
          <a:noFill/>
        </p:spPr>
        <p:txBody>
          <a:bodyPr wrap="none" rtlCol="0">
            <a:spAutoFit/>
          </a:bodyPr>
          <a:lstStyle/>
          <a:p>
            <a:r>
              <a:rPr lang="en-KR" dirty="0">
                <a:solidFill>
                  <a:schemeClr val="bg1"/>
                </a:solidFill>
                <a:latin typeface="Arial" panose="020B0604020202020204" pitchFamily="34" charset="0"/>
                <a:cs typeface="Arial" panose="020B0604020202020204" pitchFamily="34" charset="0"/>
              </a:rPr>
              <a:t>Yes</a:t>
            </a:r>
          </a:p>
        </p:txBody>
      </p:sp>
      <p:sp>
        <p:nvSpPr>
          <p:cNvPr id="2" name="Title 1">
            <a:extLst>
              <a:ext uri="{FF2B5EF4-FFF2-40B4-BE49-F238E27FC236}">
                <a16:creationId xmlns:a16="http://schemas.microsoft.com/office/drawing/2014/main" id="{00846F74-9455-C14D-9833-91477023C4AE}"/>
              </a:ext>
            </a:extLst>
          </p:cNvPr>
          <p:cNvSpPr>
            <a:spLocks noGrp="1"/>
          </p:cNvSpPr>
          <p:nvPr>
            <p:ph type="title"/>
          </p:nvPr>
        </p:nvSpPr>
        <p:spPr/>
        <p:txBody>
          <a:bodyPr/>
          <a:lstStyle/>
          <a:p>
            <a:r>
              <a:rPr lang="en-US" dirty="0"/>
              <a:t>Proposed</a:t>
            </a:r>
            <a:r>
              <a:rPr lang="en-KR" dirty="0"/>
              <a:t> Greedy-SO Design</a:t>
            </a:r>
          </a:p>
        </p:txBody>
      </p:sp>
      <p:sp>
        <p:nvSpPr>
          <p:cNvPr id="54" name="Rectangle 53">
            <a:extLst>
              <a:ext uri="{FF2B5EF4-FFF2-40B4-BE49-F238E27FC236}">
                <a16:creationId xmlns:a16="http://schemas.microsoft.com/office/drawing/2014/main" id="{BFEABD79-2E58-7442-A184-4A0C9874F7E8}"/>
              </a:ext>
            </a:extLst>
          </p:cNvPr>
          <p:cNvSpPr/>
          <p:nvPr/>
        </p:nvSpPr>
        <p:spPr>
          <a:xfrm>
            <a:off x="550016" y="1363736"/>
            <a:ext cx="2248285" cy="3378092"/>
          </a:xfrm>
          <a:prstGeom prst="rect">
            <a:avLst/>
          </a:prstGeom>
          <a:solidFill>
            <a:srgbClr val="FFFFFF">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a:latin typeface="Arial" panose="020B0604020202020204" pitchFamily="34" charset="0"/>
              <a:cs typeface="Arial" panose="020B0604020202020204" pitchFamily="34" charset="0"/>
            </a:endParaRPr>
          </a:p>
        </p:txBody>
      </p:sp>
      <p:sp>
        <p:nvSpPr>
          <p:cNvPr id="55" name="Rectangle 54">
            <a:extLst>
              <a:ext uri="{FF2B5EF4-FFF2-40B4-BE49-F238E27FC236}">
                <a16:creationId xmlns:a16="http://schemas.microsoft.com/office/drawing/2014/main" id="{D511B63D-A757-2E45-9539-852DDE81EBAB}"/>
              </a:ext>
            </a:extLst>
          </p:cNvPr>
          <p:cNvSpPr/>
          <p:nvPr/>
        </p:nvSpPr>
        <p:spPr>
          <a:xfrm>
            <a:off x="5507209" y="1363736"/>
            <a:ext cx="6601903" cy="636435"/>
          </a:xfrm>
          <a:prstGeom prst="rect">
            <a:avLst/>
          </a:prstGeom>
          <a:solidFill>
            <a:srgbClr val="FFFFFF">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a:latin typeface="Arial" panose="020B0604020202020204" pitchFamily="34" charset="0"/>
              <a:cs typeface="Arial" panose="020B0604020202020204" pitchFamily="34" charset="0"/>
            </a:endParaRPr>
          </a:p>
        </p:txBody>
      </p:sp>
      <p:sp>
        <p:nvSpPr>
          <p:cNvPr id="53" name="Rectangle 52">
            <a:extLst>
              <a:ext uri="{FF2B5EF4-FFF2-40B4-BE49-F238E27FC236}">
                <a16:creationId xmlns:a16="http://schemas.microsoft.com/office/drawing/2014/main" id="{16A0699F-27A0-1347-B61A-21D8F9FE4D03}"/>
              </a:ext>
            </a:extLst>
          </p:cNvPr>
          <p:cNvSpPr/>
          <p:nvPr/>
        </p:nvSpPr>
        <p:spPr>
          <a:xfrm>
            <a:off x="5461842" y="1940859"/>
            <a:ext cx="5360564" cy="2892398"/>
          </a:xfrm>
          <a:prstGeom prst="rect">
            <a:avLst/>
          </a:prstGeom>
          <a:solidFill>
            <a:srgbClr val="FFFFFF">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a:latin typeface="Arial" panose="020B0604020202020204" pitchFamily="34" charset="0"/>
              <a:cs typeface="Arial" panose="020B0604020202020204" pitchFamily="34" charset="0"/>
            </a:endParaRPr>
          </a:p>
        </p:txBody>
      </p:sp>
      <p:cxnSp>
        <p:nvCxnSpPr>
          <p:cNvPr id="65" name="Elbow Connector 64">
            <a:extLst>
              <a:ext uri="{FF2B5EF4-FFF2-40B4-BE49-F238E27FC236}">
                <a16:creationId xmlns:a16="http://schemas.microsoft.com/office/drawing/2014/main" id="{93811890-F7F1-5843-8665-0CFC353FA67A}"/>
              </a:ext>
            </a:extLst>
          </p:cNvPr>
          <p:cNvCxnSpPr>
            <a:cxnSpLocks/>
            <a:stCxn id="59" idx="0"/>
            <a:endCxn id="58" idx="1"/>
          </p:cNvCxnSpPr>
          <p:nvPr/>
        </p:nvCxnSpPr>
        <p:spPr>
          <a:xfrm rot="16200000" flipH="1">
            <a:off x="8525310" y="723656"/>
            <a:ext cx="505328" cy="4480527"/>
          </a:xfrm>
          <a:prstGeom prst="bentConnector4">
            <a:avLst>
              <a:gd name="adj1" fmla="val -103354"/>
              <a:gd name="adj2" fmla="val 88236"/>
            </a:avLst>
          </a:prstGeom>
          <a:ln w="19050">
            <a:prstDash val="sysDash"/>
            <a:tailEnd type="triangle"/>
          </a:ln>
        </p:spPr>
        <p:style>
          <a:lnRef idx="1">
            <a:schemeClr val="dk1"/>
          </a:lnRef>
          <a:fillRef idx="0">
            <a:schemeClr val="dk1"/>
          </a:fillRef>
          <a:effectRef idx="0">
            <a:schemeClr val="dk1"/>
          </a:effectRef>
          <a:fontRef idx="minor">
            <a:schemeClr val="tx1"/>
          </a:fontRef>
        </p:style>
      </p:cxnSp>
      <p:sp>
        <p:nvSpPr>
          <p:cNvPr id="59" name="Diamond 58">
            <a:extLst>
              <a:ext uri="{FF2B5EF4-FFF2-40B4-BE49-F238E27FC236}">
                <a16:creationId xmlns:a16="http://schemas.microsoft.com/office/drawing/2014/main" id="{63F71A4F-F172-7146-89F9-14962711CF6A}"/>
              </a:ext>
            </a:extLst>
          </p:cNvPr>
          <p:cNvSpPr/>
          <p:nvPr/>
        </p:nvSpPr>
        <p:spPr>
          <a:xfrm>
            <a:off x="5821166" y="2711255"/>
            <a:ext cx="1433090" cy="1006643"/>
          </a:xfrm>
          <a:prstGeom prst="diamond">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dirty="0">
              <a:solidFill>
                <a:schemeClr val="tx1"/>
              </a:solidFill>
              <a:latin typeface="Arial" panose="020B0604020202020204" pitchFamily="34" charset="0"/>
              <a:cs typeface="Arial" panose="020B0604020202020204" pitchFamily="34" charset="0"/>
            </a:endParaRPr>
          </a:p>
        </p:txBody>
      </p:sp>
      <p:sp>
        <p:nvSpPr>
          <p:cNvPr id="60" name="TextBox 59">
            <a:extLst>
              <a:ext uri="{FF2B5EF4-FFF2-40B4-BE49-F238E27FC236}">
                <a16:creationId xmlns:a16="http://schemas.microsoft.com/office/drawing/2014/main" id="{C09626E4-E066-3B4B-951C-AA6C85D503B7}"/>
              </a:ext>
            </a:extLst>
          </p:cNvPr>
          <p:cNvSpPr txBox="1"/>
          <p:nvPr/>
        </p:nvSpPr>
        <p:spPr>
          <a:xfrm>
            <a:off x="5962874" y="3029910"/>
            <a:ext cx="1302729" cy="369332"/>
          </a:xfrm>
          <a:prstGeom prst="rect">
            <a:avLst/>
          </a:prstGeom>
          <a:noFill/>
        </p:spPr>
        <p:txBody>
          <a:bodyPr wrap="none" rtlCol="0">
            <a:spAutoFit/>
          </a:bodyPr>
          <a:lstStyle/>
          <a:p>
            <a:r>
              <a:rPr lang="en-KR" dirty="0">
                <a:latin typeface="Arial" panose="020B0604020202020204" pitchFamily="34" charset="0"/>
                <a:cs typeface="Arial" panose="020B0604020202020204" pitchFamily="34" charset="0"/>
              </a:rPr>
              <a:t>F – M &gt; T?</a:t>
            </a:r>
          </a:p>
        </p:txBody>
      </p:sp>
      <p:cxnSp>
        <p:nvCxnSpPr>
          <p:cNvPr id="61" name="Straight Arrow Connector 60">
            <a:extLst>
              <a:ext uri="{FF2B5EF4-FFF2-40B4-BE49-F238E27FC236}">
                <a16:creationId xmlns:a16="http://schemas.microsoft.com/office/drawing/2014/main" id="{6D43D7DC-DD39-4444-89DA-8E03E5321FCF}"/>
              </a:ext>
            </a:extLst>
          </p:cNvPr>
          <p:cNvCxnSpPr>
            <a:cxnSpLocks/>
            <a:stCxn id="88" idx="3"/>
            <a:endCxn id="59" idx="1"/>
          </p:cNvCxnSpPr>
          <p:nvPr/>
        </p:nvCxnSpPr>
        <p:spPr>
          <a:xfrm flipV="1">
            <a:off x="4988119" y="3214577"/>
            <a:ext cx="833047" cy="200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66" name="TextBox 65">
            <a:extLst>
              <a:ext uri="{FF2B5EF4-FFF2-40B4-BE49-F238E27FC236}">
                <a16:creationId xmlns:a16="http://schemas.microsoft.com/office/drawing/2014/main" id="{AB51330D-ED0E-9140-A19C-A1FB02A09373}"/>
              </a:ext>
            </a:extLst>
          </p:cNvPr>
          <p:cNvSpPr txBox="1"/>
          <p:nvPr/>
        </p:nvSpPr>
        <p:spPr>
          <a:xfrm>
            <a:off x="6519661" y="2253872"/>
            <a:ext cx="479618" cy="369332"/>
          </a:xfrm>
          <a:prstGeom prst="rect">
            <a:avLst/>
          </a:prstGeom>
          <a:noFill/>
        </p:spPr>
        <p:txBody>
          <a:bodyPr wrap="none" rtlCol="0">
            <a:spAutoFit/>
          </a:bodyPr>
          <a:lstStyle/>
          <a:p>
            <a:r>
              <a:rPr lang="en-KR" dirty="0">
                <a:latin typeface="Arial" panose="020B0604020202020204" pitchFamily="34" charset="0"/>
                <a:cs typeface="Arial" panose="020B0604020202020204" pitchFamily="34" charset="0"/>
              </a:rPr>
              <a:t>No</a:t>
            </a:r>
          </a:p>
        </p:txBody>
      </p:sp>
      <p:sp>
        <p:nvSpPr>
          <p:cNvPr id="3" name="Slide Number Placeholder 2">
            <a:extLst>
              <a:ext uri="{FF2B5EF4-FFF2-40B4-BE49-F238E27FC236}">
                <a16:creationId xmlns:a16="http://schemas.microsoft.com/office/drawing/2014/main" id="{01D3FAD9-DD81-4546-A8D3-BC84F6A2E07F}"/>
              </a:ext>
            </a:extLst>
          </p:cNvPr>
          <p:cNvSpPr>
            <a:spLocks noGrp="1"/>
          </p:cNvSpPr>
          <p:nvPr>
            <p:ph type="sldNum" sz="quarter" idx="12"/>
          </p:nvPr>
        </p:nvSpPr>
        <p:spPr/>
        <p:txBody>
          <a:bodyPr/>
          <a:lstStyle/>
          <a:p>
            <a:fld id="{F3DD04D7-CA1A-B84C-AD5E-B506F4BF1BEB}" type="slidenum">
              <a:rPr lang="en-US" smtClean="0"/>
              <a:pPr/>
              <a:t>18</a:t>
            </a:fld>
            <a:endParaRPr lang="en-US" dirty="0"/>
          </a:p>
        </p:txBody>
      </p:sp>
      <p:sp>
        <p:nvSpPr>
          <p:cNvPr id="46" name="TextBox 45">
            <a:extLst>
              <a:ext uri="{FF2B5EF4-FFF2-40B4-BE49-F238E27FC236}">
                <a16:creationId xmlns:a16="http://schemas.microsoft.com/office/drawing/2014/main" id="{8910C90D-F526-6448-BF72-7E061A6AC964}"/>
              </a:ext>
            </a:extLst>
          </p:cNvPr>
          <p:cNvSpPr txBox="1"/>
          <p:nvPr/>
        </p:nvSpPr>
        <p:spPr>
          <a:xfrm>
            <a:off x="8034192" y="5950021"/>
            <a:ext cx="723275" cy="369332"/>
          </a:xfrm>
          <a:prstGeom prst="rect">
            <a:avLst/>
          </a:prstGeom>
          <a:noFill/>
        </p:spPr>
        <p:txBody>
          <a:bodyPr wrap="none" rtlCol="0">
            <a:spAutoFit/>
          </a:bodyPr>
          <a:lstStyle/>
          <a:p>
            <a:r>
              <a:rPr lang="en-KR" dirty="0">
                <a:latin typeface="Arial" panose="020B0604020202020204" pitchFamily="34" charset="0"/>
                <a:cs typeface="Arial" panose="020B0604020202020204" pitchFamily="34" charset="0"/>
              </a:rPr>
              <a:t>F - M</a:t>
            </a:r>
          </a:p>
        </p:txBody>
      </p:sp>
      <p:sp>
        <p:nvSpPr>
          <p:cNvPr id="56" name="Lightning Bolt 55">
            <a:extLst>
              <a:ext uri="{FF2B5EF4-FFF2-40B4-BE49-F238E27FC236}">
                <a16:creationId xmlns:a16="http://schemas.microsoft.com/office/drawing/2014/main" id="{263B2384-88C9-CA4E-A6D1-95B157A54BA1}"/>
              </a:ext>
            </a:extLst>
          </p:cNvPr>
          <p:cNvSpPr/>
          <p:nvPr/>
        </p:nvSpPr>
        <p:spPr>
          <a:xfrm flipH="1">
            <a:off x="8310169" y="5428649"/>
            <a:ext cx="483047" cy="521372"/>
          </a:xfrm>
          <a:prstGeom prst="lightningBolt">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a:latin typeface="Arial" panose="020B0604020202020204" pitchFamily="34" charset="0"/>
              <a:cs typeface="Arial" panose="020B0604020202020204" pitchFamily="34" charset="0"/>
            </a:endParaRPr>
          </a:p>
        </p:txBody>
      </p:sp>
      <p:graphicFrame>
        <p:nvGraphicFramePr>
          <p:cNvPr id="67" name="Content Placeholder 3">
            <a:extLst>
              <a:ext uri="{FF2B5EF4-FFF2-40B4-BE49-F238E27FC236}">
                <a16:creationId xmlns:a16="http://schemas.microsoft.com/office/drawing/2014/main" id="{6A78F6BD-5C17-DA43-9AC9-55D2AF8872F7}"/>
              </a:ext>
            </a:extLst>
          </p:cNvPr>
          <p:cNvGraphicFramePr>
            <a:graphicFrameLocks/>
          </p:cNvGraphicFramePr>
          <p:nvPr>
            <p:extLst>
              <p:ext uri="{D42A27DB-BD31-4B8C-83A1-F6EECF244321}">
                <p14:modId xmlns:p14="http://schemas.microsoft.com/office/powerpoint/2010/main" val="1790661846"/>
              </p:ext>
            </p:extLst>
          </p:nvPr>
        </p:nvGraphicFramePr>
        <p:xfrm>
          <a:off x="4612628" y="4756381"/>
          <a:ext cx="3589602" cy="2325865"/>
        </p:xfrm>
        <a:graphic>
          <a:graphicData uri="http://schemas.openxmlformats.org/drawingml/2006/chart">
            <c:chart xmlns:c="http://schemas.openxmlformats.org/drawingml/2006/chart" xmlns:r="http://schemas.openxmlformats.org/officeDocument/2006/relationships" r:id="rId3"/>
          </a:graphicData>
        </a:graphic>
      </p:graphicFrame>
      <p:cxnSp>
        <p:nvCxnSpPr>
          <p:cNvPr id="68" name="Straight Connector 67">
            <a:extLst>
              <a:ext uri="{FF2B5EF4-FFF2-40B4-BE49-F238E27FC236}">
                <a16:creationId xmlns:a16="http://schemas.microsoft.com/office/drawing/2014/main" id="{6EDCE299-20CE-5F4B-9176-57B7D6D8FF67}"/>
              </a:ext>
            </a:extLst>
          </p:cNvPr>
          <p:cNvCxnSpPr/>
          <p:nvPr/>
        </p:nvCxnSpPr>
        <p:spPr>
          <a:xfrm>
            <a:off x="5376331" y="6235133"/>
            <a:ext cx="269106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195565A5-41E4-3B41-899D-DD6190573C74}"/>
              </a:ext>
            </a:extLst>
          </p:cNvPr>
          <p:cNvSpPr txBox="1"/>
          <p:nvPr/>
        </p:nvSpPr>
        <p:spPr>
          <a:xfrm>
            <a:off x="8301811" y="5052683"/>
            <a:ext cx="736099" cy="369332"/>
          </a:xfrm>
          <a:prstGeom prst="rect">
            <a:avLst/>
          </a:prstGeom>
          <a:noFill/>
        </p:spPr>
        <p:txBody>
          <a:bodyPr wrap="none" rtlCol="0">
            <a:spAutoFit/>
          </a:bodyPr>
          <a:lstStyle/>
          <a:p>
            <a:r>
              <a:rPr lang="en-KR" dirty="0">
                <a:latin typeface="Arial" panose="020B0604020202020204" pitchFamily="34" charset="0"/>
                <a:cs typeface="Arial" panose="020B0604020202020204" pitchFamily="34" charset="0"/>
              </a:rPr>
              <a:t>noise</a:t>
            </a:r>
          </a:p>
        </p:txBody>
      </p:sp>
      <p:cxnSp>
        <p:nvCxnSpPr>
          <p:cNvPr id="71" name="Straight Connector 70">
            <a:extLst>
              <a:ext uri="{FF2B5EF4-FFF2-40B4-BE49-F238E27FC236}">
                <a16:creationId xmlns:a16="http://schemas.microsoft.com/office/drawing/2014/main" id="{606B6F7D-8270-944A-99DB-D2709C804D48}"/>
              </a:ext>
            </a:extLst>
          </p:cNvPr>
          <p:cNvCxnSpPr>
            <a:cxnSpLocks/>
          </p:cNvCxnSpPr>
          <p:nvPr/>
        </p:nvCxnSpPr>
        <p:spPr>
          <a:xfrm>
            <a:off x="5729304" y="4847810"/>
            <a:ext cx="0" cy="1588471"/>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AB192D89-DE51-9B42-BBA1-F684798BDCDC}"/>
              </a:ext>
            </a:extLst>
          </p:cNvPr>
          <p:cNvSpPr txBox="1"/>
          <p:nvPr/>
        </p:nvSpPr>
        <p:spPr>
          <a:xfrm>
            <a:off x="5692080" y="6190071"/>
            <a:ext cx="1208985" cy="338554"/>
          </a:xfrm>
          <a:prstGeom prst="rect">
            <a:avLst/>
          </a:prstGeom>
          <a:noFill/>
        </p:spPr>
        <p:txBody>
          <a:bodyPr wrap="none" rtlCol="0">
            <a:spAutoFit/>
          </a:bodyPr>
          <a:lstStyle/>
          <a:p>
            <a:r>
              <a:rPr lang="en-KR" sz="1600" dirty="0">
                <a:solidFill>
                  <a:srgbClr val="C00000"/>
                </a:solidFill>
                <a:latin typeface="Arial" panose="020B0604020202020204" pitchFamily="34" charset="0"/>
                <a:cs typeface="Arial" panose="020B0604020202020204" pitchFamily="34" charset="0"/>
              </a:rPr>
              <a:t>Checkpoint</a:t>
            </a:r>
          </a:p>
        </p:txBody>
      </p:sp>
      <p:sp>
        <p:nvSpPr>
          <p:cNvPr id="76" name="TextBox 75">
            <a:extLst>
              <a:ext uri="{FF2B5EF4-FFF2-40B4-BE49-F238E27FC236}">
                <a16:creationId xmlns:a16="http://schemas.microsoft.com/office/drawing/2014/main" id="{BADBC80C-23EC-A542-9B96-941BF5DB5CF9}"/>
              </a:ext>
            </a:extLst>
          </p:cNvPr>
          <p:cNvSpPr txBox="1"/>
          <p:nvPr/>
        </p:nvSpPr>
        <p:spPr>
          <a:xfrm>
            <a:off x="8643619" y="5950307"/>
            <a:ext cx="1405193" cy="369332"/>
          </a:xfrm>
          <a:prstGeom prst="rect">
            <a:avLst/>
          </a:prstGeom>
          <a:noFill/>
        </p:spPr>
        <p:txBody>
          <a:bodyPr wrap="none" rtlCol="0">
            <a:spAutoFit/>
          </a:bodyPr>
          <a:lstStyle/>
          <a:p>
            <a:r>
              <a:rPr lang="en-KR" dirty="0">
                <a:latin typeface="Arial" panose="020B0604020202020204" pitchFamily="34" charset="0"/>
                <a:cs typeface="Arial" panose="020B0604020202020204" pitchFamily="34" charset="0"/>
              </a:rPr>
              <a:t>&gt; Threshold</a:t>
            </a:r>
          </a:p>
        </p:txBody>
      </p:sp>
      <p:sp>
        <p:nvSpPr>
          <p:cNvPr id="83" name="Up-Down Arrow 82">
            <a:extLst>
              <a:ext uri="{FF2B5EF4-FFF2-40B4-BE49-F238E27FC236}">
                <a16:creationId xmlns:a16="http://schemas.microsoft.com/office/drawing/2014/main" id="{C983194F-D83C-A648-BAE9-8DE5CD4CB8DD}"/>
              </a:ext>
            </a:extLst>
          </p:cNvPr>
          <p:cNvSpPr/>
          <p:nvPr/>
        </p:nvSpPr>
        <p:spPr>
          <a:xfrm>
            <a:off x="7957516" y="6033986"/>
            <a:ext cx="109882" cy="180273"/>
          </a:xfrm>
          <a:prstGeom prst="upDownArrow">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17097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46" grpId="0"/>
      <p:bldP spid="56" grpId="0" animBg="1"/>
      <p:bldP spid="69" grpId="0"/>
      <p:bldP spid="76" grpId="0"/>
      <p:bldP spid="8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3" name="Elbow Connector 52">
            <a:extLst>
              <a:ext uri="{FF2B5EF4-FFF2-40B4-BE49-F238E27FC236}">
                <a16:creationId xmlns:a16="http://schemas.microsoft.com/office/drawing/2014/main" id="{47E74532-00B4-204E-B94D-37D6F54ED31B}"/>
              </a:ext>
            </a:extLst>
          </p:cNvPr>
          <p:cNvCxnSpPr>
            <a:cxnSpLocks/>
            <a:stCxn id="51" idx="0"/>
            <a:endCxn id="37" idx="1"/>
          </p:cNvCxnSpPr>
          <p:nvPr/>
        </p:nvCxnSpPr>
        <p:spPr>
          <a:xfrm rot="16200000" flipH="1">
            <a:off x="6029884" y="-1771771"/>
            <a:ext cx="729230" cy="9247478"/>
          </a:xfrm>
          <a:prstGeom prst="bentConnector4">
            <a:avLst>
              <a:gd name="adj1" fmla="val -75281"/>
              <a:gd name="adj2" fmla="val 96564"/>
            </a:avLst>
          </a:prstGeom>
          <a:ln w="19050">
            <a:solidFill>
              <a:schemeClr val="bg1"/>
            </a:solidFill>
            <a:prstDash val="sysDash"/>
            <a:tailEnd type="triangle"/>
          </a:ln>
        </p:spPr>
        <p:style>
          <a:lnRef idx="1">
            <a:schemeClr val="dk1"/>
          </a:lnRef>
          <a:fillRef idx="0">
            <a:schemeClr val="dk1"/>
          </a:fillRef>
          <a:effectRef idx="0">
            <a:schemeClr val="dk1"/>
          </a:effectRef>
          <a:fontRef idx="minor">
            <a:schemeClr val="tx1"/>
          </a:fontRef>
        </p:style>
      </p:cxnSp>
      <p:sp>
        <p:nvSpPr>
          <p:cNvPr id="36" name="Rectangle 35">
            <a:extLst>
              <a:ext uri="{FF2B5EF4-FFF2-40B4-BE49-F238E27FC236}">
                <a16:creationId xmlns:a16="http://schemas.microsoft.com/office/drawing/2014/main" id="{AEBB9BC2-7875-594F-9C63-9DE1A8376E22}"/>
              </a:ext>
            </a:extLst>
          </p:cNvPr>
          <p:cNvSpPr/>
          <p:nvPr/>
        </p:nvSpPr>
        <p:spPr>
          <a:xfrm>
            <a:off x="5639369" y="2058078"/>
            <a:ext cx="4956054" cy="2653154"/>
          </a:xfrm>
          <a:prstGeom prst="rect">
            <a:avLst/>
          </a:prstGeom>
          <a:solidFill>
            <a:schemeClr val="accent2">
              <a:lumMod val="20000"/>
              <a:lumOff val="80000"/>
              <a:alpha val="50196"/>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a:latin typeface="Arial" panose="020B0604020202020204" pitchFamily="34" charset="0"/>
              <a:cs typeface="Arial" panose="020B0604020202020204" pitchFamily="34" charset="0"/>
            </a:endParaRPr>
          </a:p>
        </p:txBody>
      </p:sp>
      <p:sp>
        <p:nvSpPr>
          <p:cNvPr id="37" name="Rounded Rectangle 36">
            <a:extLst>
              <a:ext uri="{FF2B5EF4-FFF2-40B4-BE49-F238E27FC236}">
                <a16:creationId xmlns:a16="http://schemas.microsoft.com/office/drawing/2014/main" id="{B3228BE2-EF3C-9141-B20A-354ADA976D4A}"/>
              </a:ext>
            </a:extLst>
          </p:cNvPr>
          <p:cNvSpPr/>
          <p:nvPr/>
        </p:nvSpPr>
        <p:spPr>
          <a:xfrm>
            <a:off x="11018238" y="2943867"/>
            <a:ext cx="1075869" cy="545432"/>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KR" dirty="0">
                <a:solidFill>
                  <a:schemeClr val="bg1"/>
                </a:solidFill>
                <a:latin typeface="Arial" panose="020B0604020202020204" pitchFamily="34" charset="0"/>
                <a:cs typeface="Arial" panose="020B0604020202020204" pitchFamily="34" charset="0"/>
              </a:rPr>
              <a:t>Post RA</a:t>
            </a:r>
          </a:p>
        </p:txBody>
      </p:sp>
      <p:sp>
        <p:nvSpPr>
          <p:cNvPr id="38" name="Diamond 37">
            <a:extLst>
              <a:ext uri="{FF2B5EF4-FFF2-40B4-BE49-F238E27FC236}">
                <a16:creationId xmlns:a16="http://schemas.microsoft.com/office/drawing/2014/main" id="{B7190791-8D2F-D94C-A109-C24446A79065}"/>
              </a:ext>
            </a:extLst>
          </p:cNvPr>
          <p:cNvSpPr/>
          <p:nvPr/>
        </p:nvSpPr>
        <p:spPr>
          <a:xfrm>
            <a:off x="5821166" y="2711255"/>
            <a:ext cx="1433090" cy="1006643"/>
          </a:xfrm>
          <a:prstGeom prst="diamond">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dirty="0">
              <a:solidFill>
                <a:schemeClr val="tx1"/>
              </a:solidFill>
              <a:latin typeface="Arial" panose="020B0604020202020204" pitchFamily="34" charset="0"/>
              <a:cs typeface="Arial" panose="020B0604020202020204" pitchFamily="34" charset="0"/>
            </a:endParaRPr>
          </a:p>
        </p:txBody>
      </p:sp>
      <p:sp>
        <p:nvSpPr>
          <p:cNvPr id="39" name="TextBox 38">
            <a:extLst>
              <a:ext uri="{FF2B5EF4-FFF2-40B4-BE49-F238E27FC236}">
                <a16:creationId xmlns:a16="http://schemas.microsoft.com/office/drawing/2014/main" id="{6FB8E3CD-136C-EE44-B4A5-345551E6407D}"/>
              </a:ext>
            </a:extLst>
          </p:cNvPr>
          <p:cNvSpPr txBox="1"/>
          <p:nvPr/>
        </p:nvSpPr>
        <p:spPr>
          <a:xfrm>
            <a:off x="5962874" y="3029910"/>
            <a:ext cx="1302729" cy="369332"/>
          </a:xfrm>
          <a:prstGeom prst="rect">
            <a:avLst/>
          </a:prstGeom>
          <a:noFill/>
        </p:spPr>
        <p:txBody>
          <a:bodyPr wrap="none" rtlCol="0">
            <a:spAutoFit/>
          </a:bodyPr>
          <a:lstStyle/>
          <a:p>
            <a:r>
              <a:rPr lang="en-KR" dirty="0">
                <a:latin typeface="Arial" panose="020B0604020202020204" pitchFamily="34" charset="0"/>
                <a:cs typeface="Arial" panose="020B0604020202020204" pitchFamily="34" charset="0"/>
              </a:rPr>
              <a:t>F – M &gt; T?</a:t>
            </a:r>
          </a:p>
        </p:txBody>
      </p:sp>
      <p:cxnSp>
        <p:nvCxnSpPr>
          <p:cNvPr id="40" name="Straight Arrow Connector 39">
            <a:extLst>
              <a:ext uri="{FF2B5EF4-FFF2-40B4-BE49-F238E27FC236}">
                <a16:creationId xmlns:a16="http://schemas.microsoft.com/office/drawing/2014/main" id="{8AAC53B8-B2E9-B54C-87E2-3284C84908DB}"/>
              </a:ext>
            </a:extLst>
          </p:cNvPr>
          <p:cNvCxnSpPr>
            <a:cxnSpLocks/>
            <a:stCxn id="66" idx="3"/>
            <a:endCxn id="38" idx="1"/>
          </p:cNvCxnSpPr>
          <p:nvPr/>
        </p:nvCxnSpPr>
        <p:spPr>
          <a:xfrm flipV="1">
            <a:off x="4988119" y="3214577"/>
            <a:ext cx="833047" cy="200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41" name="Rounded Rectangle 40">
            <a:extLst>
              <a:ext uri="{FF2B5EF4-FFF2-40B4-BE49-F238E27FC236}">
                <a16:creationId xmlns:a16="http://schemas.microsoft.com/office/drawing/2014/main" id="{A9BA1991-50B1-4E49-9274-1961D4B8F735}"/>
              </a:ext>
            </a:extLst>
          </p:cNvPr>
          <p:cNvSpPr/>
          <p:nvPr/>
        </p:nvSpPr>
        <p:spPr>
          <a:xfrm>
            <a:off x="8154723" y="2791467"/>
            <a:ext cx="1025649" cy="839419"/>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KR" dirty="0">
                <a:solidFill>
                  <a:schemeClr val="tx1"/>
                </a:solidFill>
                <a:latin typeface="Arial" panose="020B0604020202020204" pitchFamily="34" charset="0"/>
                <a:cs typeface="Arial" panose="020B0604020202020204" pitchFamily="34" charset="0"/>
              </a:rPr>
              <a:t>Greedy</a:t>
            </a:r>
          </a:p>
        </p:txBody>
      </p:sp>
      <p:sp>
        <p:nvSpPr>
          <p:cNvPr id="42" name="Rounded Rectangle 41">
            <a:extLst>
              <a:ext uri="{FF2B5EF4-FFF2-40B4-BE49-F238E27FC236}">
                <a16:creationId xmlns:a16="http://schemas.microsoft.com/office/drawing/2014/main" id="{D11C0B58-423A-F14E-AD8C-300322E25AAF}"/>
              </a:ext>
            </a:extLst>
          </p:cNvPr>
          <p:cNvSpPr/>
          <p:nvPr/>
        </p:nvSpPr>
        <p:spPr>
          <a:xfrm>
            <a:off x="9141157" y="2791467"/>
            <a:ext cx="1274169" cy="862622"/>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KR" b="1" dirty="0">
                <a:solidFill>
                  <a:srgbClr val="C00000"/>
                </a:solidFill>
                <a:latin typeface="Arial" panose="020B0604020202020204" pitchFamily="34" charset="0"/>
                <a:cs typeface="Arial" panose="020B0604020202020204" pitchFamily="34" charset="0"/>
              </a:rPr>
              <a:t>Fall</a:t>
            </a:r>
            <a:r>
              <a:rPr lang="en-US" altLang="ko-KR" b="1" dirty="0">
                <a:solidFill>
                  <a:srgbClr val="C00000"/>
                </a:solidFill>
                <a:latin typeface="Arial" panose="020B0604020202020204" pitchFamily="34" charset="0"/>
                <a:cs typeface="Arial" panose="020B0604020202020204" pitchFamily="34" charset="0"/>
              </a:rPr>
              <a:t>-back</a:t>
            </a:r>
          </a:p>
          <a:p>
            <a:pPr algn="ctr"/>
            <a:r>
              <a:rPr lang="en-US" b="1" dirty="0">
                <a:solidFill>
                  <a:srgbClr val="C00000"/>
                </a:solidFill>
                <a:latin typeface="Arial" panose="020B0604020202020204" pitchFamily="34" charset="0"/>
                <a:cs typeface="Arial" panose="020B0604020202020204" pitchFamily="34" charset="0"/>
              </a:rPr>
              <a:t>Allocator</a:t>
            </a:r>
            <a:endParaRPr lang="en-KR" b="1" dirty="0">
              <a:solidFill>
                <a:srgbClr val="C00000"/>
              </a:solidFill>
              <a:latin typeface="Arial" panose="020B0604020202020204" pitchFamily="34" charset="0"/>
              <a:cs typeface="Arial" panose="020B0604020202020204" pitchFamily="34" charset="0"/>
            </a:endParaRPr>
          </a:p>
        </p:txBody>
      </p:sp>
      <p:cxnSp>
        <p:nvCxnSpPr>
          <p:cNvPr id="43" name="Straight Arrow Connector 42">
            <a:extLst>
              <a:ext uri="{FF2B5EF4-FFF2-40B4-BE49-F238E27FC236}">
                <a16:creationId xmlns:a16="http://schemas.microsoft.com/office/drawing/2014/main" id="{0E24185B-5285-B54D-8219-BD62F5E36117}"/>
              </a:ext>
            </a:extLst>
          </p:cNvPr>
          <p:cNvCxnSpPr>
            <a:cxnSpLocks/>
            <a:stCxn id="42" idx="3"/>
            <a:endCxn id="37" idx="1"/>
          </p:cNvCxnSpPr>
          <p:nvPr/>
        </p:nvCxnSpPr>
        <p:spPr>
          <a:xfrm flipV="1">
            <a:off x="10415326" y="3216583"/>
            <a:ext cx="602912" cy="619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4" name="Elbow Connector 43">
            <a:extLst>
              <a:ext uri="{FF2B5EF4-FFF2-40B4-BE49-F238E27FC236}">
                <a16:creationId xmlns:a16="http://schemas.microsoft.com/office/drawing/2014/main" id="{880496CE-DACB-4F43-AF09-8B3D62FF6F3B}"/>
              </a:ext>
            </a:extLst>
          </p:cNvPr>
          <p:cNvCxnSpPr>
            <a:cxnSpLocks/>
            <a:stCxn id="38" idx="0"/>
            <a:endCxn id="37" idx="1"/>
          </p:cNvCxnSpPr>
          <p:nvPr/>
        </p:nvCxnSpPr>
        <p:spPr>
          <a:xfrm rot="16200000" flipH="1">
            <a:off x="8525310" y="723656"/>
            <a:ext cx="505328" cy="4480527"/>
          </a:xfrm>
          <a:prstGeom prst="bentConnector4">
            <a:avLst>
              <a:gd name="adj1" fmla="val -103354"/>
              <a:gd name="adj2" fmla="val 88236"/>
            </a:avLst>
          </a:prstGeom>
          <a:ln w="19050">
            <a:solidFill>
              <a:srgbClr val="000000">
                <a:alpha val="14902"/>
              </a:srgbClr>
            </a:solidFill>
            <a:prstDash val="sysDash"/>
            <a:tailEnd type="triangle"/>
          </a:ln>
        </p:spPr>
        <p:style>
          <a:lnRef idx="1">
            <a:schemeClr val="dk1"/>
          </a:lnRef>
          <a:fillRef idx="0">
            <a:schemeClr val="dk1"/>
          </a:fillRef>
          <a:effectRef idx="0">
            <a:schemeClr val="dk1"/>
          </a:effectRef>
          <a:fontRef idx="minor">
            <a:schemeClr val="tx1"/>
          </a:fontRef>
        </p:style>
      </p:cxnSp>
      <p:sp>
        <p:nvSpPr>
          <p:cNvPr id="45" name="TextBox 44">
            <a:extLst>
              <a:ext uri="{FF2B5EF4-FFF2-40B4-BE49-F238E27FC236}">
                <a16:creationId xmlns:a16="http://schemas.microsoft.com/office/drawing/2014/main" id="{1550C692-1E65-224F-9A04-9252611C4582}"/>
              </a:ext>
            </a:extLst>
          </p:cNvPr>
          <p:cNvSpPr txBox="1"/>
          <p:nvPr/>
        </p:nvSpPr>
        <p:spPr>
          <a:xfrm>
            <a:off x="6519661" y="2253872"/>
            <a:ext cx="479618" cy="369332"/>
          </a:xfrm>
          <a:prstGeom prst="rect">
            <a:avLst/>
          </a:prstGeom>
          <a:noFill/>
        </p:spPr>
        <p:txBody>
          <a:bodyPr wrap="none" rtlCol="0">
            <a:spAutoFit/>
          </a:bodyPr>
          <a:lstStyle/>
          <a:p>
            <a:r>
              <a:rPr lang="en-KR" dirty="0">
                <a:solidFill>
                  <a:srgbClr val="C7C7C7"/>
                </a:solidFill>
                <a:latin typeface="Arial" panose="020B0604020202020204" pitchFamily="34" charset="0"/>
                <a:cs typeface="Arial" panose="020B0604020202020204" pitchFamily="34" charset="0"/>
              </a:rPr>
              <a:t>No</a:t>
            </a:r>
          </a:p>
        </p:txBody>
      </p:sp>
      <p:cxnSp>
        <p:nvCxnSpPr>
          <p:cNvPr id="47" name="Straight Arrow Connector 46">
            <a:extLst>
              <a:ext uri="{FF2B5EF4-FFF2-40B4-BE49-F238E27FC236}">
                <a16:creationId xmlns:a16="http://schemas.microsoft.com/office/drawing/2014/main" id="{090A4D0C-3D86-7746-A765-952375ECA163}"/>
              </a:ext>
            </a:extLst>
          </p:cNvPr>
          <p:cNvCxnSpPr>
            <a:cxnSpLocks/>
            <a:stCxn id="38" idx="3"/>
            <a:endCxn id="41" idx="1"/>
          </p:cNvCxnSpPr>
          <p:nvPr/>
        </p:nvCxnSpPr>
        <p:spPr>
          <a:xfrm flipV="1">
            <a:off x="7254256" y="3211177"/>
            <a:ext cx="900467" cy="340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F4A784A7-528F-CA47-9D90-9BE70A453188}"/>
              </a:ext>
            </a:extLst>
          </p:cNvPr>
          <p:cNvCxnSpPr>
            <a:cxnSpLocks/>
            <a:endCxn id="51" idx="1"/>
          </p:cNvCxnSpPr>
          <p:nvPr/>
        </p:nvCxnSpPr>
        <p:spPr>
          <a:xfrm flipV="1">
            <a:off x="550016" y="3223864"/>
            <a:ext cx="351035" cy="558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49" name="TextBox 48">
            <a:extLst>
              <a:ext uri="{FF2B5EF4-FFF2-40B4-BE49-F238E27FC236}">
                <a16:creationId xmlns:a16="http://schemas.microsoft.com/office/drawing/2014/main" id="{ACF3D912-91A5-4246-86FA-5E63BFA327AF}"/>
              </a:ext>
            </a:extLst>
          </p:cNvPr>
          <p:cNvSpPr txBox="1"/>
          <p:nvPr/>
        </p:nvSpPr>
        <p:spPr>
          <a:xfrm>
            <a:off x="7586758" y="2241107"/>
            <a:ext cx="2906565" cy="400110"/>
          </a:xfrm>
          <a:prstGeom prst="rect">
            <a:avLst/>
          </a:prstGeom>
          <a:noFill/>
        </p:spPr>
        <p:txBody>
          <a:bodyPr wrap="none" rtlCol="0">
            <a:spAutoFit/>
          </a:bodyPr>
          <a:lstStyle/>
          <a:p>
            <a:r>
              <a:rPr lang="en-KR" sz="2000" dirty="0">
                <a:solidFill>
                  <a:srgbClr val="C00000"/>
                </a:solidFill>
                <a:latin typeface="Arial" panose="020B0604020202020204" pitchFamily="34" charset="0"/>
                <a:cs typeface="Arial" panose="020B0604020202020204" pitchFamily="34" charset="0"/>
              </a:rPr>
              <a:t>Minimal cost checkpoint</a:t>
            </a:r>
          </a:p>
        </p:txBody>
      </p:sp>
      <p:cxnSp>
        <p:nvCxnSpPr>
          <p:cNvPr id="50" name="Straight Arrow Connector 49">
            <a:extLst>
              <a:ext uri="{FF2B5EF4-FFF2-40B4-BE49-F238E27FC236}">
                <a16:creationId xmlns:a16="http://schemas.microsoft.com/office/drawing/2014/main" id="{9C2A5359-9ED9-0049-B958-710180F805EB}"/>
              </a:ext>
            </a:extLst>
          </p:cNvPr>
          <p:cNvCxnSpPr>
            <a:cxnSpLocks/>
          </p:cNvCxnSpPr>
          <p:nvPr/>
        </p:nvCxnSpPr>
        <p:spPr>
          <a:xfrm>
            <a:off x="9026909" y="2628646"/>
            <a:ext cx="0" cy="279338"/>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1" name="Diamond 50">
            <a:extLst>
              <a:ext uri="{FF2B5EF4-FFF2-40B4-BE49-F238E27FC236}">
                <a16:creationId xmlns:a16="http://schemas.microsoft.com/office/drawing/2014/main" id="{7CEBDD78-F3A7-9642-A1C6-B351F8F19F02}"/>
              </a:ext>
            </a:extLst>
          </p:cNvPr>
          <p:cNvSpPr/>
          <p:nvPr/>
        </p:nvSpPr>
        <p:spPr>
          <a:xfrm>
            <a:off x="901051" y="2487353"/>
            <a:ext cx="1739418" cy="1473022"/>
          </a:xfrm>
          <a:prstGeom prst="diamond">
            <a:avLst/>
          </a:prstGeom>
          <a:solidFill>
            <a:srgbClr val="FF2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dirty="0">
              <a:latin typeface="Arial" panose="020B0604020202020204" pitchFamily="34" charset="0"/>
              <a:cs typeface="Arial" panose="020B0604020202020204" pitchFamily="34" charset="0"/>
            </a:endParaRPr>
          </a:p>
        </p:txBody>
      </p:sp>
      <p:sp>
        <p:nvSpPr>
          <p:cNvPr id="52" name="TextBox 51">
            <a:extLst>
              <a:ext uri="{FF2B5EF4-FFF2-40B4-BE49-F238E27FC236}">
                <a16:creationId xmlns:a16="http://schemas.microsoft.com/office/drawing/2014/main" id="{D124C66C-A8C6-EB47-8AE1-AD365F67AC7E}"/>
              </a:ext>
            </a:extLst>
          </p:cNvPr>
          <p:cNvSpPr txBox="1"/>
          <p:nvPr/>
        </p:nvSpPr>
        <p:spPr>
          <a:xfrm>
            <a:off x="1073893" y="2627014"/>
            <a:ext cx="1428596" cy="923330"/>
          </a:xfrm>
          <a:prstGeom prst="rect">
            <a:avLst/>
          </a:prstGeom>
          <a:noFill/>
        </p:spPr>
        <p:txBody>
          <a:bodyPr wrap="none" rtlCol="0">
            <a:spAutoFit/>
          </a:bodyPr>
          <a:lstStyle/>
          <a:p>
            <a:pPr algn="ctr"/>
            <a:r>
              <a:rPr lang="en-KR" b="1" dirty="0">
                <a:latin typeface="Arial" panose="020B0604020202020204" pitchFamily="34" charset="0"/>
                <a:cs typeface="Arial" panose="020B0604020202020204" pitchFamily="34" charset="0"/>
              </a:rPr>
              <a:t>Code</a:t>
            </a:r>
          </a:p>
          <a:p>
            <a:pPr algn="ctr"/>
            <a:r>
              <a:rPr lang="en-KR" b="1" dirty="0">
                <a:latin typeface="Arial" panose="020B0604020202020204" pitchFamily="34" charset="0"/>
                <a:cs typeface="Arial" panose="020B0604020202020204" pitchFamily="34" charset="0"/>
              </a:rPr>
              <a:t>Pattern</a:t>
            </a:r>
          </a:p>
          <a:p>
            <a:pPr algn="ctr"/>
            <a:r>
              <a:rPr lang="en-KR" b="1" dirty="0">
                <a:latin typeface="Arial" panose="020B0604020202020204" pitchFamily="34" charset="0"/>
                <a:cs typeface="Arial" panose="020B0604020202020204" pitchFamily="34" charset="0"/>
              </a:rPr>
              <a:t>Recognizer</a:t>
            </a:r>
          </a:p>
        </p:txBody>
      </p:sp>
      <p:sp>
        <p:nvSpPr>
          <p:cNvPr id="55" name="TextBox 54">
            <a:extLst>
              <a:ext uri="{FF2B5EF4-FFF2-40B4-BE49-F238E27FC236}">
                <a16:creationId xmlns:a16="http://schemas.microsoft.com/office/drawing/2014/main" id="{87DADE25-326A-1E4C-BC56-73D7D03594DF}"/>
              </a:ext>
            </a:extLst>
          </p:cNvPr>
          <p:cNvSpPr txBox="1"/>
          <p:nvPr/>
        </p:nvSpPr>
        <p:spPr>
          <a:xfrm>
            <a:off x="1764866" y="1960113"/>
            <a:ext cx="479618" cy="369332"/>
          </a:xfrm>
          <a:prstGeom prst="rect">
            <a:avLst/>
          </a:prstGeom>
          <a:noFill/>
        </p:spPr>
        <p:txBody>
          <a:bodyPr wrap="none" rtlCol="0">
            <a:spAutoFit/>
          </a:bodyPr>
          <a:lstStyle/>
          <a:p>
            <a:r>
              <a:rPr lang="en-KR" dirty="0">
                <a:latin typeface="Arial" panose="020B0604020202020204" pitchFamily="34" charset="0"/>
                <a:cs typeface="Arial" panose="020B0604020202020204" pitchFamily="34" charset="0"/>
              </a:rPr>
              <a:t>No</a:t>
            </a:r>
          </a:p>
        </p:txBody>
      </p:sp>
      <p:sp>
        <p:nvSpPr>
          <p:cNvPr id="61" name="TextBox 60">
            <a:extLst>
              <a:ext uri="{FF2B5EF4-FFF2-40B4-BE49-F238E27FC236}">
                <a16:creationId xmlns:a16="http://schemas.microsoft.com/office/drawing/2014/main" id="{BC364383-00EF-6043-AB36-1DE1888942CB}"/>
              </a:ext>
            </a:extLst>
          </p:cNvPr>
          <p:cNvSpPr txBox="1"/>
          <p:nvPr/>
        </p:nvSpPr>
        <p:spPr>
          <a:xfrm>
            <a:off x="7574068" y="2568832"/>
            <a:ext cx="1406347" cy="369332"/>
          </a:xfrm>
          <a:prstGeom prst="rect">
            <a:avLst/>
          </a:prstGeom>
          <a:noFill/>
        </p:spPr>
        <p:txBody>
          <a:bodyPr wrap="none" rtlCol="0">
            <a:spAutoFit/>
          </a:bodyPr>
          <a:lstStyle/>
          <a:p>
            <a:r>
              <a:rPr lang="en-KR" dirty="0">
                <a:latin typeface="Arial" panose="020B0604020202020204" pitchFamily="34" charset="0"/>
                <a:cs typeface="Arial" panose="020B0604020202020204" pitchFamily="34" charset="0"/>
              </a:rPr>
              <a:t>2</a:t>
            </a:r>
            <a:r>
              <a:rPr lang="en-KR" baseline="30000" dirty="0">
                <a:latin typeface="Arial" panose="020B0604020202020204" pitchFamily="34" charset="0"/>
                <a:cs typeface="Arial" panose="020B0604020202020204" pitchFamily="34" charset="0"/>
              </a:rPr>
              <a:t>nd</a:t>
            </a:r>
            <a:r>
              <a:rPr lang="en-KR" dirty="0">
                <a:latin typeface="Arial" panose="020B0604020202020204" pitchFamily="34" charset="0"/>
                <a:cs typeface="Arial" panose="020B0604020202020204" pitchFamily="34" charset="0"/>
              </a:rPr>
              <a:t> RA pass</a:t>
            </a:r>
          </a:p>
        </p:txBody>
      </p:sp>
      <p:sp>
        <p:nvSpPr>
          <p:cNvPr id="62" name="TextBox 61">
            <a:extLst>
              <a:ext uri="{FF2B5EF4-FFF2-40B4-BE49-F238E27FC236}">
                <a16:creationId xmlns:a16="http://schemas.microsoft.com/office/drawing/2014/main" id="{F216F62D-8121-1C4A-9FBC-E401F284F0CF}"/>
              </a:ext>
            </a:extLst>
          </p:cNvPr>
          <p:cNvSpPr txBox="1"/>
          <p:nvPr/>
        </p:nvSpPr>
        <p:spPr>
          <a:xfrm>
            <a:off x="6537711" y="4372497"/>
            <a:ext cx="3869393" cy="369332"/>
          </a:xfrm>
          <a:prstGeom prst="rect">
            <a:avLst/>
          </a:prstGeom>
          <a:noFill/>
        </p:spPr>
        <p:txBody>
          <a:bodyPr wrap="none" rtlCol="0">
            <a:spAutoFit/>
          </a:bodyPr>
          <a:lstStyle/>
          <a:p>
            <a:r>
              <a:rPr lang="en-KR" b="1" dirty="0">
                <a:latin typeface="Arial" panose="020B0604020202020204" pitchFamily="34" charset="0"/>
                <a:cs typeface="Arial" panose="020B0604020202020204" pitchFamily="34" charset="0"/>
              </a:rPr>
              <a:t>Cost-Guided Allocation Optimizer</a:t>
            </a:r>
          </a:p>
        </p:txBody>
      </p:sp>
      <p:sp>
        <p:nvSpPr>
          <p:cNvPr id="63" name="TextBox 62">
            <a:extLst>
              <a:ext uri="{FF2B5EF4-FFF2-40B4-BE49-F238E27FC236}">
                <a16:creationId xmlns:a16="http://schemas.microsoft.com/office/drawing/2014/main" id="{62A79950-473B-AC47-A34B-48B43097E372}"/>
              </a:ext>
            </a:extLst>
          </p:cNvPr>
          <p:cNvSpPr txBox="1"/>
          <p:nvPr/>
        </p:nvSpPr>
        <p:spPr>
          <a:xfrm>
            <a:off x="7430870" y="3215483"/>
            <a:ext cx="561051" cy="369332"/>
          </a:xfrm>
          <a:prstGeom prst="rect">
            <a:avLst/>
          </a:prstGeom>
          <a:noFill/>
        </p:spPr>
        <p:txBody>
          <a:bodyPr wrap="none" rtlCol="0">
            <a:spAutoFit/>
          </a:bodyPr>
          <a:lstStyle/>
          <a:p>
            <a:r>
              <a:rPr lang="en-KR" dirty="0">
                <a:latin typeface="Arial" panose="020B0604020202020204" pitchFamily="34" charset="0"/>
                <a:cs typeface="Arial" panose="020B0604020202020204" pitchFamily="34" charset="0"/>
              </a:rPr>
              <a:t>Yes</a:t>
            </a:r>
          </a:p>
        </p:txBody>
      </p:sp>
      <p:sp>
        <p:nvSpPr>
          <p:cNvPr id="64" name="Rectangle 63">
            <a:extLst>
              <a:ext uri="{FF2B5EF4-FFF2-40B4-BE49-F238E27FC236}">
                <a16:creationId xmlns:a16="http://schemas.microsoft.com/office/drawing/2014/main" id="{9B174A71-03CE-0743-A15F-0EA5DCD67585}"/>
              </a:ext>
            </a:extLst>
          </p:cNvPr>
          <p:cNvSpPr/>
          <p:nvPr/>
        </p:nvSpPr>
        <p:spPr>
          <a:xfrm>
            <a:off x="3231920" y="1760820"/>
            <a:ext cx="1973831" cy="2955700"/>
          </a:xfrm>
          <a:prstGeom prst="rect">
            <a:avLst/>
          </a:prstGeom>
          <a:solidFill>
            <a:schemeClr val="accent5">
              <a:alpha val="50196"/>
            </a:scheme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a:latin typeface="Arial" panose="020B0604020202020204" pitchFamily="34" charset="0"/>
              <a:cs typeface="Arial" panose="020B0604020202020204" pitchFamily="34" charset="0"/>
            </a:endParaRPr>
          </a:p>
        </p:txBody>
      </p:sp>
      <p:sp>
        <p:nvSpPr>
          <p:cNvPr id="65" name="TextBox 64">
            <a:extLst>
              <a:ext uri="{FF2B5EF4-FFF2-40B4-BE49-F238E27FC236}">
                <a16:creationId xmlns:a16="http://schemas.microsoft.com/office/drawing/2014/main" id="{D509DBDE-C236-1644-937F-5E775FB08301}"/>
              </a:ext>
            </a:extLst>
          </p:cNvPr>
          <p:cNvSpPr txBox="1"/>
          <p:nvPr/>
        </p:nvSpPr>
        <p:spPr>
          <a:xfrm>
            <a:off x="3803880" y="4331146"/>
            <a:ext cx="941283" cy="369332"/>
          </a:xfrm>
          <a:prstGeom prst="rect">
            <a:avLst/>
          </a:prstGeom>
          <a:noFill/>
        </p:spPr>
        <p:txBody>
          <a:bodyPr wrap="none" rtlCol="0">
            <a:spAutoFit/>
          </a:bodyPr>
          <a:lstStyle/>
          <a:p>
            <a:r>
              <a:rPr lang="en-KR" dirty="0">
                <a:latin typeface="Arial" panose="020B0604020202020204" pitchFamily="34" charset="0"/>
                <a:cs typeface="Arial" panose="020B0604020202020204" pitchFamily="34" charset="0"/>
              </a:rPr>
              <a:t>Greedy</a:t>
            </a:r>
          </a:p>
        </p:txBody>
      </p:sp>
      <p:sp>
        <p:nvSpPr>
          <p:cNvPr id="66" name="Rounded Rectangle 65">
            <a:extLst>
              <a:ext uri="{FF2B5EF4-FFF2-40B4-BE49-F238E27FC236}">
                <a16:creationId xmlns:a16="http://schemas.microsoft.com/office/drawing/2014/main" id="{E1E17631-198D-7D45-BE65-A6C17C65CFED}"/>
              </a:ext>
            </a:extLst>
          </p:cNvPr>
          <p:cNvSpPr/>
          <p:nvPr/>
        </p:nvSpPr>
        <p:spPr>
          <a:xfrm>
            <a:off x="3448077" y="2671150"/>
            <a:ext cx="1540042" cy="1090863"/>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KR" dirty="0">
                <a:solidFill>
                  <a:schemeClr val="tx1"/>
                </a:solidFill>
                <a:latin typeface="Arial" panose="020B0604020202020204" pitchFamily="34" charset="0"/>
                <a:cs typeface="Arial" panose="020B0604020202020204" pitchFamily="34" charset="0"/>
              </a:rPr>
              <a:t>Spill Cost</a:t>
            </a:r>
          </a:p>
          <a:p>
            <a:pPr algn="ctr"/>
            <a:r>
              <a:rPr lang="en-KR" dirty="0">
                <a:solidFill>
                  <a:schemeClr val="tx1"/>
                </a:solidFill>
                <a:latin typeface="Arial" panose="020B0604020202020204" pitchFamily="34" charset="0"/>
                <a:cs typeface="Arial" panose="020B0604020202020204" pitchFamily="34" charset="0"/>
              </a:rPr>
              <a:t>Tracking</a:t>
            </a:r>
          </a:p>
          <a:p>
            <a:pPr algn="ctr"/>
            <a:r>
              <a:rPr lang="en-KR" dirty="0">
                <a:solidFill>
                  <a:schemeClr val="tx1"/>
                </a:solidFill>
                <a:latin typeface="Arial" panose="020B0604020202020204" pitchFamily="34" charset="0"/>
                <a:cs typeface="Arial" panose="020B0604020202020204" pitchFamily="34" charset="0"/>
              </a:rPr>
              <a:t>Mechanism</a:t>
            </a:r>
          </a:p>
        </p:txBody>
      </p:sp>
      <p:cxnSp>
        <p:nvCxnSpPr>
          <p:cNvPr id="70" name="Straight Arrow Connector 69">
            <a:extLst>
              <a:ext uri="{FF2B5EF4-FFF2-40B4-BE49-F238E27FC236}">
                <a16:creationId xmlns:a16="http://schemas.microsoft.com/office/drawing/2014/main" id="{19B4CFD6-3178-244E-86C5-D693FCDDFDBC}"/>
              </a:ext>
            </a:extLst>
          </p:cNvPr>
          <p:cNvCxnSpPr/>
          <p:nvPr/>
        </p:nvCxnSpPr>
        <p:spPr>
          <a:xfrm>
            <a:off x="3231920" y="1940859"/>
            <a:ext cx="1973831"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72" name="Straight Arrow Connector 71">
            <a:extLst>
              <a:ext uri="{FF2B5EF4-FFF2-40B4-BE49-F238E27FC236}">
                <a16:creationId xmlns:a16="http://schemas.microsoft.com/office/drawing/2014/main" id="{520DCB5F-D463-5D43-A512-8A0B302A28DC}"/>
              </a:ext>
            </a:extLst>
          </p:cNvPr>
          <p:cNvCxnSpPr>
            <a:cxnSpLocks/>
            <a:stCxn id="51" idx="3"/>
            <a:endCxn id="66" idx="1"/>
          </p:cNvCxnSpPr>
          <p:nvPr/>
        </p:nvCxnSpPr>
        <p:spPr>
          <a:xfrm flipV="1">
            <a:off x="2640469" y="3216582"/>
            <a:ext cx="807608" cy="728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74" name="TextBox 73">
            <a:extLst>
              <a:ext uri="{FF2B5EF4-FFF2-40B4-BE49-F238E27FC236}">
                <a16:creationId xmlns:a16="http://schemas.microsoft.com/office/drawing/2014/main" id="{F01F694C-3A32-594F-B742-9317CAB4DD7F}"/>
              </a:ext>
            </a:extLst>
          </p:cNvPr>
          <p:cNvSpPr txBox="1"/>
          <p:nvPr/>
        </p:nvSpPr>
        <p:spPr>
          <a:xfrm>
            <a:off x="2651816" y="3199989"/>
            <a:ext cx="561051" cy="369332"/>
          </a:xfrm>
          <a:prstGeom prst="rect">
            <a:avLst/>
          </a:prstGeom>
          <a:noFill/>
        </p:spPr>
        <p:txBody>
          <a:bodyPr wrap="none" rtlCol="0">
            <a:spAutoFit/>
          </a:bodyPr>
          <a:lstStyle/>
          <a:p>
            <a:r>
              <a:rPr lang="en-KR" dirty="0">
                <a:latin typeface="Arial" panose="020B0604020202020204" pitchFamily="34" charset="0"/>
                <a:cs typeface="Arial" panose="020B0604020202020204" pitchFamily="34" charset="0"/>
              </a:rPr>
              <a:t>Yes</a:t>
            </a:r>
          </a:p>
        </p:txBody>
      </p:sp>
      <p:sp>
        <p:nvSpPr>
          <p:cNvPr id="75" name="TextBox 74">
            <a:extLst>
              <a:ext uri="{FF2B5EF4-FFF2-40B4-BE49-F238E27FC236}">
                <a16:creationId xmlns:a16="http://schemas.microsoft.com/office/drawing/2014/main" id="{C7BEE0EC-812D-D748-AEFB-6A441A735FBC}"/>
              </a:ext>
            </a:extLst>
          </p:cNvPr>
          <p:cNvSpPr txBox="1"/>
          <p:nvPr/>
        </p:nvSpPr>
        <p:spPr>
          <a:xfrm>
            <a:off x="2680513" y="1355871"/>
            <a:ext cx="2985304" cy="369332"/>
          </a:xfrm>
          <a:prstGeom prst="rect">
            <a:avLst/>
          </a:prstGeom>
          <a:noFill/>
        </p:spPr>
        <p:txBody>
          <a:bodyPr wrap="none" rtlCol="0">
            <a:spAutoFit/>
          </a:bodyPr>
          <a:lstStyle/>
          <a:p>
            <a:r>
              <a:rPr lang="en-KR" dirty="0">
                <a:latin typeface="Arial" panose="020B0604020202020204" pitchFamily="34" charset="0"/>
                <a:cs typeface="Arial" panose="020B0604020202020204" pitchFamily="34" charset="0"/>
              </a:rPr>
              <a:t>1</a:t>
            </a:r>
            <a:r>
              <a:rPr lang="en-KR" baseline="30000" dirty="0">
                <a:latin typeface="Arial" panose="020B0604020202020204" pitchFamily="34" charset="0"/>
                <a:cs typeface="Arial" panose="020B0604020202020204" pitchFamily="34" charset="0"/>
              </a:rPr>
              <a:t>st</a:t>
            </a:r>
            <a:r>
              <a:rPr lang="en-KR" dirty="0">
                <a:latin typeface="Arial" panose="020B0604020202020204" pitchFamily="34" charset="0"/>
                <a:cs typeface="Arial" panose="020B0604020202020204" pitchFamily="34" charset="0"/>
              </a:rPr>
              <a:t> Register Allocation Pass</a:t>
            </a:r>
          </a:p>
        </p:txBody>
      </p:sp>
      <p:sp>
        <p:nvSpPr>
          <p:cNvPr id="2" name="Title 1">
            <a:extLst>
              <a:ext uri="{FF2B5EF4-FFF2-40B4-BE49-F238E27FC236}">
                <a16:creationId xmlns:a16="http://schemas.microsoft.com/office/drawing/2014/main" id="{00846F74-9455-C14D-9833-91477023C4AE}"/>
              </a:ext>
            </a:extLst>
          </p:cNvPr>
          <p:cNvSpPr>
            <a:spLocks noGrp="1"/>
          </p:cNvSpPr>
          <p:nvPr>
            <p:ph type="title"/>
          </p:nvPr>
        </p:nvSpPr>
        <p:spPr/>
        <p:txBody>
          <a:bodyPr/>
          <a:lstStyle/>
          <a:p>
            <a:r>
              <a:rPr lang="en-US" dirty="0"/>
              <a:t>Proposed</a:t>
            </a:r>
            <a:r>
              <a:rPr lang="en-KR" dirty="0"/>
              <a:t> Greedy-SO Design</a:t>
            </a:r>
          </a:p>
        </p:txBody>
      </p:sp>
      <p:sp>
        <p:nvSpPr>
          <p:cNvPr id="54" name="Rectangle 53">
            <a:extLst>
              <a:ext uri="{FF2B5EF4-FFF2-40B4-BE49-F238E27FC236}">
                <a16:creationId xmlns:a16="http://schemas.microsoft.com/office/drawing/2014/main" id="{BFEABD79-2E58-7442-A184-4A0C9874F7E8}"/>
              </a:ext>
            </a:extLst>
          </p:cNvPr>
          <p:cNvSpPr/>
          <p:nvPr/>
        </p:nvSpPr>
        <p:spPr>
          <a:xfrm>
            <a:off x="434232" y="1363736"/>
            <a:ext cx="5118986" cy="3378092"/>
          </a:xfrm>
          <a:prstGeom prst="rect">
            <a:avLst/>
          </a:prstGeom>
          <a:solidFill>
            <a:srgbClr val="FFFFFF">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a:latin typeface="Arial" panose="020B0604020202020204" pitchFamily="34" charset="0"/>
              <a:cs typeface="Arial" panose="020B0604020202020204" pitchFamily="34" charset="0"/>
            </a:endParaRPr>
          </a:p>
        </p:txBody>
      </p:sp>
      <p:sp>
        <p:nvSpPr>
          <p:cNvPr id="58" name="Content Placeholder 2">
            <a:extLst>
              <a:ext uri="{FF2B5EF4-FFF2-40B4-BE49-F238E27FC236}">
                <a16:creationId xmlns:a16="http://schemas.microsoft.com/office/drawing/2014/main" id="{DDEB5434-A312-DA49-A763-6AA572EEB023}"/>
              </a:ext>
            </a:extLst>
          </p:cNvPr>
          <p:cNvSpPr>
            <a:spLocks noGrp="1"/>
          </p:cNvSpPr>
          <p:nvPr>
            <p:ph idx="1"/>
          </p:nvPr>
        </p:nvSpPr>
        <p:spPr>
          <a:xfrm>
            <a:off x="1073893" y="4946275"/>
            <a:ext cx="10326100" cy="1610759"/>
          </a:xfrm>
        </p:spPr>
        <p:txBody>
          <a:bodyPr>
            <a:normAutofit fontScale="92500" lnSpcReduction="10000"/>
          </a:bodyPr>
          <a:lstStyle/>
          <a:p>
            <a:pPr marL="342900" indent="-342900"/>
            <a:r>
              <a:rPr lang="en-KR" dirty="0"/>
              <a:t>Stop at </a:t>
            </a:r>
            <a:r>
              <a:rPr lang="en-KR" b="1" dirty="0">
                <a:solidFill>
                  <a:srgbClr val="C00000"/>
                </a:solidFill>
              </a:rPr>
              <a:t>minimal cost checkpoint</a:t>
            </a:r>
          </a:p>
          <a:p>
            <a:pPr marL="800100" lvl="1" indent="-342900"/>
            <a:r>
              <a:rPr lang="en-KR" dirty="0"/>
              <a:t>In the second register allocation pass</a:t>
            </a:r>
          </a:p>
          <a:p>
            <a:pPr marL="342900" indent="-342900"/>
            <a:r>
              <a:rPr lang="en-KR" dirty="0"/>
              <a:t>Use </a:t>
            </a:r>
            <a:r>
              <a:rPr lang="en-KR" b="1" dirty="0">
                <a:solidFill>
                  <a:srgbClr val="C00000"/>
                </a:solidFill>
              </a:rPr>
              <a:t>fall-back allocator </a:t>
            </a:r>
            <a:r>
              <a:rPr lang="en-KR" dirty="0"/>
              <a:t>from the checkpoint</a:t>
            </a:r>
          </a:p>
          <a:p>
            <a:pPr marL="800100" lvl="1" indent="-342900"/>
            <a:r>
              <a:rPr lang="en-KR" dirty="0"/>
              <a:t>Non-splitting specialized allocator</a:t>
            </a:r>
          </a:p>
        </p:txBody>
      </p:sp>
      <p:sp>
        <p:nvSpPr>
          <p:cNvPr id="3" name="Slide Number Placeholder 2">
            <a:extLst>
              <a:ext uri="{FF2B5EF4-FFF2-40B4-BE49-F238E27FC236}">
                <a16:creationId xmlns:a16="http://schemas.microsoft.com/office/drawing/2014/main" id="{5FF230FD-D979-E945-B576-E2AB12AEEDE8}"/>
              </a:ext>
            </a:extLst>
          </p:cNvPr>
          <p:cNvSpPr>
            <a:spLocks noGrp="1"/>
          </p:cNvSpPr>
          <p:nvPr>
            <p:ph type="sldNum" sz="quarter" idx="12"/>
          </p:nvPr>
        </p:nvSpPr>
        <p:spPr/>
        <p:txBody>
          <a:bodyPr/>
          <a:lstStyle/>
          <a:p>
            <a:fld id="{F3DD04D7-CA1A-B84C-AD5E-B506F4BF1BEB}" type="slidenum">
              <a:rPr lang="en-US" smtClean="0"/>
              <a:pPr/>
              <a:t>19</a:t>
            </a:fld>
            <a:endParaRPr lang="en-US" dirty="0"/>
          </a:p>
        </p:txBody>
      </p:sp>
    </p:spTree>
    <p:extLst>
      <p:ext uri="{BB962C8B-B14F-4D97-AF65-F5344CB8AC3E}">
        <p14:creationId xmlns:p14="http://schemas.microsoft.com/office/powerpoint/2010/main" val="3518816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8">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9D7BC-2D0D-074C-8C9A-D8819B17AF66}"/>
              </a:ext>
            </a:extLst>
          </p:cNvPr>
          <p:cNvSpPr>
            <a:spLocks noGrp="1"/>
          </p:cNvSpPr>
          <p:nvPr>
            <p:ph type="title"/>
          </p:nvPr>
        </p:nvSpPr>
        <p:spPr/>
        <p:txBody>
          <a:bodyPr/>
          <a:lstStyle/>
          <a:p>
            <a:r>
              <a:rPr lang="en-KR" dirty="0"/>
              <a:t>What is the register allocation problem?</a:t>
            </a:r>
          </a:p>
        </p:txBody>
      </p:sp>
      <p:sp>
        <p:nvSpPr>
          <p:cNvPr id="26" name="Rectangle 25">
            <a:extLst>
              <a:ext uri="{FF2B5EF4-FFF2-40B4-BE49-F238E27FC236}">
                <a16:creationId xmlns:a16="http://schemas.microsoft.com/office/drawing/2014/main" id="{2DE5E351-4F2E-844C-BBD5-3EE3476CF17F}"/>
              </a:ext>
            </a:extLst>
          </p:cNvPr>
          <p:cNvSpPr/>
          <p:nvPr/>
        </p:nvSpPr>
        <p:spPr>
          <a:xfrm>
            <a:off x="5375741" y="4001809"/>
            <a:ext cx="1220545" cy="671004"/>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KR" sz="2000" dirty="0">
                <a:solidFill>
                  <a:schemeClr val="tx1"/>
                </a:solidFill>
                <a:latin typeface="Arial" panose="020B0604020202020204" pitchFamily="34" charset="0"/>
                <a:cs typeface="Arial" panose="020B0604020202020204" pitchFamily="34" charset="0"/>
              </a:rPr>
              <a:t>Register</a:t>
            </a:r>
          </a:p>
        </p:txBody>
      </p:sp>
      <p:sp>
        <p:nvSpPr>
          <p:cNvPr id="27" name="Rectangle 26">
            <a:extLst>
              <a:ext uri="{FF2B5EF4-FFF2-40B4-BE49-F238E27FC236}">
                <a16:creationId xmlns:a16="http://schemas.microsoft.com/office/drawing/2014/main" id="{CA9DC3EC-ED7E-7149-8B9F-7D707796D57D}"/>
              </a:ext>
            </a:extLst>
          </p:cNvPr>
          <p:cNvSpPr/>
          <p:nvPr/>
        </p:nvSpPr>
        <p:spPr>
          <a:xfrm>
            <a:off x="4363581" y="4775414"/>
            <a:ext cx="3244865" cy="671003"/>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KR" sz="2000" dirty="0">
                <a:solidFill>
                  <a:schemeClr val="tx1"/>
                </a:solidFill>
                <a:latin typeface="Arial" panose="020B0604020202020204" pitchFamily="34" charset="0"/>
                <a:cs typeface="Arial" panose="020B0604020202020204" pitchFamily="34" charset="0"/>
              </a:rPr>
              <a:t>Cache</a:t>
            </a:r>
          </a:p>
        </p:txBody>
      </p:sp>
      <p:sp>
        <p:nvSpPr>
          <p:cNvPr id="30" name="Rectangle 29">
            <a:extLst>
              <a:ext uri="{FF2B5EF4-FFF2-40B4-BE49-F238E27FC236}">
                <a16:creationId xmlns:a16="http://schemas.microsoft.com/office/drawing/2014/main" id="{E99BF05F-B643-8443-B5F7-F30107508E53}"/>
              </a:ext>
            </a:extLst>
          </p:cNvPr>
          <p:cNvSpPr/>
          <p:nvPr/>
        </p:nvSpPr>
        <p:spPr>
          <a:xfrm>
            <a:off x="3420087" y="5549019"/>
            <a:ext cx="5131853" cy="671003"/>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KR" sz="2000" dirty="0">
                <a:latin typeface="Arial" panose="020B0604020202020204" pitchFamily="34" charset="0"/>
                <a:cs typeface="Arial" panose="020B0604020202020204" pitchFamily="34" charset="0"/>
              </a:rPr>
              <a:t>Memory</a:t>
            </a:r>
          </a:p>
        </p:txBody>
      </p:sp>
      <p:sp>
        <p:nvSpPr>
          <p:cNvPr id="52" name="Circular Arrow 51">
            <a:extLst>
              <a:ext uri="{FF2B5EF4-FFF2-40B4-BE49-F238E27FC236}">
                <a16:creationId xmlns:a16="http://schemas.microsoft.com/office/drawing/2014/main" id="{C3E4A467-4E3F-AD43-9F35-E82C56098A75}"/>
              </a:ext>
            </a:extLst>
          </p:cNvPr>
          <p:cNvSpPr/>
          <p:nvPr/>
        </p:nvSpPr>
        <p:spPr>
          <a:xfrm rot="18873886">
            <a:off x="4638021" y="4112992"/>
            <a:ext cx="653782" cy="765598"/>
          </a:xfrm>
          <a:prstGeom prst="circular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sz="2400">
              <a:solidFill>
                <a:schemeClr val="tx1"/>
              </a:solidFill>
              <a:latin typeface="Arial" panose="020B0604020202020204" pitchFamily="34" charset="0"/>
              <a:cs typeface="Arial" panose="020B0604020202020204" pitchFamily="34" charset="0"/>
            </a:endParaRPr>
          </a:p>
        </p:txBody>
      </p:sp>
      <p:sp>
        <p:nvSpPr>
          <p:cNvPr id="53" name="TextBox 52">
            <a:extLst>
              <a:ext uri="{FF2B5EF4-FFF2-40B4-BE49-F238E27FC236}">
                <a16:creationId xmlns:a16="http://schemas.microsoft.com/office/drawing/2014/main" id="{65B5C57B-51F9-1F4E-92FD-4597461DECB7}"/>
              </a:ext>
            </a:extLst>
          </p:cNvPr>
          <p:cNvSpPr txBox="1"/>
          <p:nvPr/>
        </p:nvSpPr>
        <p:spPr>
          <a:xfrm>
            <a:off x="7382623" y="3961500"/>
            <a:ext cx="805029" cy="523220"/>
          </a:xfrm>
          <a:prstGeom prst="rect">
            <a:avLst/>
          </a:prstGeom>
          <a:noFill/>
        </p:spPr>
        <p:txBody>
          <a:bodyPr wrap="none" rtlCol="0">
            <a:spAutoFit/>
          </a:bodyPr>
          <a:lstStyle/>
          <a:p>
            <a:r>
              <a:rPr lang="en-KR" sz="2800" dirty="0">
                <a:solidFill>
                  <a:srgbClr val="C00000"/>
                </a:solidFill>
                <a:latin typeface="Arial" panose="020B0604020202020204" pitchFamily="34" charset="0"/>
                <a:cs typeface="Arial" panose="020B0604020202020204" pitchFamily="34" charset="0"/>
              </a:rPr>
              <a:t>spill</a:t>
            </a:r>
          </a:p>
        </p:txBody>
      </p:sp>
      <p:sp>
        <p:nvSpPr>
          <p:cNvPr id="54" name="TextBox 53">
            <a:extLst>
              <a:ext uri="{FF2B5EF4-FFF2-40B4-BE49-F238E27FC236}">
                <a16:creationId xmlns:a16="http://schemas.microsoft.com/office/drawing/2014/main" id="{4B019C6F-2C6A-3341-B97D-41136F7D3141}"/>
              </a:ext>
            </a:extLst>
          </p:cNvPr>
          <p:cNvSpPr txBox="1"/>
          <p:nvPr/>
        </p:nvSpPr>
        <p:spPr>
          <a:xfrm>
            <a:off x="3406765" y="3996249"/>
            <a:ext cx="1186543" cy="523220"/>
          </a:xfrm>
          <a:prstGeom prst="rect">
            <a:avLst/>
          </a:prstGeom>
          <a:noFill/>
        </p:spPr>
        <p:txBody>
          <a:bodyPr wrap="none" rtlCol="0">
            <a:spAutoFit/>
          </a:bodyPr>
          <a:lstStyle/>
          <a:p>
            <a:r>
              <a:rPr lang="en-KR" sz="2800" dirty="0">
                <a:solidFill>
                  <a:srgbClr val="C00000"/>
                </a:solidFill>
                <a:latin typeface="Arial" panose="020B0604020202020204" pitchFamily="34" charset="0"/>
                <a:cs typeface="Arial" panose="020B0604020202020204" pitchFamily="34" charset="0"/>
              </a:rPr>
              <a:t>reload</a:t>
            </a:r>
          </a:p>
        </p:txBody>
      </p:sp>
      <p:sp>
        <p:nvSpPr>
          <p:cNvPr id="15" name="Vertical Scroll 14">
            <a:extLst>
              <a:ext uri="{FF2B5EF4-FFF2-40B4-BE49-F238E27FC236}">
                <a16:creationId xmlns:a16="http://schemas.microsoft.com/office/drawing/2014/main" id="{867C1AF1-2131-A04B-B4C1-D46AD58090D8}"/>
              </a:ext>
            </a:extLst>
          </p:cNvPr>
          <p:cNvSpPr/>
          <p:nvPr/>
        </p:nvSpPr>
        <p:spPr>
          <a:xfrm>
            <a:off x="5155736" y="1838065"/>
            <a:ext cx="1728046" cy="1589680"/>
          </a:xfrm>
          <a:prstGeom prst="verticalScroll">
            <a:avLst/>
          </a:prstGeom>
          <a:solidFill>
            <a:srgbClr val="4472C4">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KR" dirty="0">
                <a:solidFill>
                  <a:schemeClr val="tx1"/>
                </a:solidFill>
                <a:latin typeface="Arial" panose="020B0604020202020204" pitchFamily="34" charset="0"/>
                <a:cs typeface="Arial" panose="020B0604020202020204" pitchFamily="34" charset="0"/>
              </a:rPr>
              <a:t>Source</a:t>
            </a:r>
          </a:p>
          <a:p>
            <a:pPr algn="ctr"/>
            <a:r>
              <a:rPr lang="en-KR" dirty="0">
                <a:solidFill>
                  <a:schemeClr val="tx1"/>
                </a:solidFill>
                <a:latin typeface="Arial" panose="020B0604020202020204" pitchFamily="34" charset="0"/>
                <a:cs typeface="Arial" panose="020B0604020202020204" pitchFamily="34" charset="0"/>
              </a:rPr>
              <a:t>Code</a:t>
            </a:r>
          </a:p>
        </p:txBody>
      </p:sp>
      <p:cxnSp>
        <p:nvCxnSpPr>
          <p:cNvPr id="47" name="Straight Arrow Connector 46">
            <a:extLst>
              <a:ext uri="{FF2B5EF4-FFF2-40B4-BE49-F238E27FC236}">
                <a16:creationId xmlns:a16="http://schemas.microsoft.com/office/drawing/2014/main" id="{C69B8D9D-0D5A-E64E-A7A1-0892526CAEF1}"/>
              </a:ext>
            </a:extLst>
          </p:cNvPr>
          <p:cNvCxnSpPr>
            <a:cxnSpLocks/>
          </p:cNvCxnSpPr>
          <p:nvPr/>
        </p:nvCxnSpPr>
        <p:spPr>
          <a:xfrm>
            <a:off x="7156485" y="3550017"/>
            <a:ext cx="0" cy="37316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06747B47-E783-8844-A15A-CC830CCBAADD}"/>
              </a:ext>
            </a:extLst>
          </p:cNvPr>
          <p:cNvCxnSpPr>
            <a:cxnSpLocks/>
          </p:cNvCxnSpPr>
          <p:nvPr/>
        </p:nvCxnSpPr>
        <p:spPr>
          <a:xfrm>
            <a:off x="6841789" y="3550017"/>
            <a:ext cx="0" cy="37316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298E1BB1-9BEA-8440-AAC4-E846B59915DA}"/>
              </a:ext>
            </a:extLst>
          </p:cNvPr>
          <p:cNvCxnSpPr>
            <a:cxnSpLocks/>
          </p:cNvCxnSpPr>
          <p:nvPr/>
        </p:nvCxnSpPr>
        <p:spPr>
          <a:xfrm>
            <a:off x="6507386" y="3550017"/>
            <a:ext cx="0" cy="373164"/>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E5D8936D-263C-414B-92AE-3DF2AC893609}"/>
              </a:ext>
            </a:extLst>
          </p:cNvPr>
          <p:cNvCxnSpPr>
            <a:cxnSpLocks/>
          </p:cNvCxnSpPr>
          <p:nvPr/>
        </p:nvCxnSpPr>
        <p:spPr>
          <a:xfrm>
            <a:off x="6189153" y="3539510"/>
            <a:ext cx="0" cy="373164"/>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A5EB5D12-D315-454E-BDA1-D096D658FE18}"/>
              </a:ext>
            </a:extLst>
          </p:cNvPr>
          <p:cNvCxnSpPr>
            <a:cxnSpLocks/>
          </p:cNvCxnSpPr>
          <p:nvPr/>
        </p:nvCxnSpPr>
        <p:spPr>
          <a:xfrm>
            <a:off x="5870919" y="3539510"/>
            <a:ext cx="0" cy="373164"/>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AD9D4B6B-B19C-8240-A47C-D14343B44E30}"/>
              </a:ext>
            </a:extLst>
          </p:cNvPr>
          <p:cNvCxnSpPr>
            <a:cxnSpLocks/>
          </p:cNvCxnSpPr>
          <p:nvPr/>
        </p:nvCxnSpPr>
        <p:spPr>
          <a:xfrm>
            <a:off x="5552685" y="3539510"/>
            <a:ext cx="0" cy="373164"/>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86105F74-8E7F-5146-A710-D7AE25D50A9B}"/>
              </a:ext>
            </a:extLst>
          </p:cNvPr>
          <p:cNvSpPr>
            <a:spLocks noGrp="1"/>
          </p:cNvSpPr>
          <p:nvPr>
            <p:ph type="sldNum" sz="quarter" idx="12"/>
          </p:nvPr>
        </p:nvSpPr>
        <p:spPr/>
        <p:txBody>
          <a:bodyPr/>
          <a:lstStyle/>
          <a:p>
            <a:fld id="{F3DD04D7-CA1A-B84C-AD5E-B506F4BF1BEB}" type="slidenum">
              <a:rPr lang="en-US" smtClean="0"/>
              <a:pPr/>
              <a:t>2</a:t>
            </a:fld>
            <a:endParaRPr lang="en-US" dirty="0"/>
          </a:p>
        </p:txBody>
      </p:sp>
      <p:sp>
        <p:nvSpPr>
          <p:cNvPr id="31" name="Circular Arrow 30">
            <a:extLst>
              <a:ext uri="{FF2B5EF4-FFF2-40B4-BE49-F238E27FC236}">
                <a16:creationId xmlns:a16="http://schemas.microsoft.com/office/drawing/2014/main" id="{7FFFC699-0FA4-0D42-8ADB-1D2AA16850BE}"/>
              </a:ext>
            </a:extLst>
          </p:cNvPr>
          <p:cNvSpPr/>
          <p:nvPr/>
        </p:nvSpPr>
        <p:spPr>
          <a:xfrm rot="18873886">
            <a:off x="3694788" y="4882420"/>
            <a:ext cx="653782" cy="765598"/>
          </a:xfrm>
          <a:prstGeom prst="circular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sz="2400">
              <a:solidFill>
                <a:schemeClr val="tx1"/>
              </a:solidFill>
              <a:latin typeface="Arial" panose="020B0604020202020204" pitchFamily="34" charset="0"/>
              <a:cs typeface="Arial" panose="020B0604020202020204" pitchFamily="34" charset="0"/>
            </a:endParaRPr>
          </a:p>
        </p:txBody>
      </p:sp>
      <p:sp>
        <p:nvSpPr>
          <p:cNvPr id="32" name="Circular Arrow 31">
            <a:extLst>
              <a:ext uri="{FF2B5EF4-FFF2-40B4-BE49-F238E27FC236}">
                <a16:creationId xmlns:a16="http://schemas.microsoft.com/office/drawing/2014/main" id="{578552F3-A45A-A541-A6FA-7FDA57B90017}"/>
              </a:ext>
            </a:extLst>
          </p:cNvPr>
          <p:cNvSpPr/>
          <p:nvPr/>
        </p:nvSpPr>
        <p:spPr>
          <a:xfrm rot="3432342">
            <a:off x="6629047" y="4080675"/>
            <a:ext cx="653782" cy="765598"/>
          </a:xfrm>
          <a:prstGeom prst="circular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sz="2400">
              <a:solidFill>
                <a:schemeClr val="tx1"/>
              </a:solidFill>
              <a:latin typeface="Arial" panose="020B0604020202020204" pitchFamily="34" charset="0"/>
              <a:cs typeface="Arial" panose="020B0604020202020204" pitchFamily="34" charset="0"/>
            </a:endParaRPr>
          </a:p>
        </p:txBody>
      </p:sp>
      <p:sp>
        <p:nvSpPr>
          <p:cNvPr id="34" name="Circular Arrow 33">
            <a:extLst>
              <a:ext uri="{FF2B5EF4-FFF2-40B4-BE49-F238E27FC236}">
                <a16:creationId xmlns:a16="http://schemas.microsoft.com/office/drawing/2014/main" id="{62392F58-3878-C043-8920-D4C558069440}"/>
              </a:ext>
            </a:extLst>
          </p:cNvPr>
          <p:cNvSpPr/>
          <p:nvPr/>
        </p:nvSpPr>
        <p:spPr>
          <a:xfrm rot="3432342">
            <a:off x="7626729" y="4878917"/>
            <a:ext cx="653782" cy="765598"/>
          </a:xfrm>
          <a:prstGeom prst="circular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sz="2400">
              <a:solidFill>
                <a:schemeClr val="tx1"/>
              </a:solidFill>
              <a:latin typeface="Arial" panose="020B0604020202020204" pitchFamily="34" charset="0"/>
              <a:cs typeface="Arial" panose="020B0604020202020204" pitchFamily="34" charset="0"/>
            </a:endParaRPr>
          </a:p>
        </p:txBody>
      </p:sp>
      <p:cxnSp>
        <p:nvCxnSpPr>
          <p:cNvPr id="36" name="Straight Arrow Connector 35">
            <a:extLst>
              <a:ext uri="{FF2B5EF4-FFF2-40B4-BE49-F238E27FC236}">
                <a16:creationId xmlns:a16="http://schemas.microsoft.com/office/drawing/2014/main" id="{EB945AFD-579F-994A-9736-75DC32802EF7}"/>
              </a:ext>
            </a:extLst>
          </p:cNvPr>
          <p:cNvCxnSpPr>
            <a:cxnSpLocks/>
          </p:cNvCxnSpPr>
          <p:nvPr/>
        </p:nvCxnSpPr>
        <p:spPr>
          <a:xfrm>
            <a:off x="5224713" y="3550017"/>
            <a:ext cx="0" cy="37316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6415134-0F59-6C49-A3A9-C9C10721473D}"/>
              </a:ext>
            </a:extLst>
          </p:cNvPr>
          <p:cNvCxnSpPr>
            <a:cxnSpLocks/>
          </p:cNvCxnSpPr>
          <p:nvPr/>
        </p:nvCxnSpPr>
        <p:spPr>
          <a:xfrm>
            <a:off x="4910017" y="3550017"/>
            <a:ext cx="0" cy="37316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1974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par>
                                <p:cTn id="23" presetID="7" presetClass="emph" presetSubtype="2" fill="hold" nodeType="withEffect">
                                  <p:stCondLst>
                                    <p:cond delay="0"/>
                                  </p:stCondLst>
                                  <p:childTnLst>
                                    <p:animClr clrSpc="rgb" dir="cw">
                                      <p:cBhvr>
                                        <p:cTn id="24" dur="10" fill="hold"/>
                                        <p:tgtEl>
                                          <p:spTgt spid="59"/>
                                        </p:tgtEl>
                                        <p:attrNameLst>
                                          <p:attrName>stroke.color</p:attrName>
                                        </p:attrNameLst>
                                      </p:cBhvr>
                                      <p:to>
                                        <a:srgbClr val="B4C6E7"/>
                                      </p:to>
                                    </p:animClr>
                                    <p:set>
                                      <p:cBhvr>
                                        <p:cTn id="25" dur="10" fill="hold"/>
                                        <p:tgtEl>
                                          <p:spTgt spid="59"/>
                                        </p:tgtEl>
                                        <p:attrNameLst>
                                          <p:attrName>stroke.on</p:attrName>
                                        </p:attrNameLst>
                                      </p:cBhvr>
                                      <p:to>
                                        <p:strVal val="true"/>
                                      </p:to>
                                    </p:set>
                                  </p:childTnLst>
                                </p:cTn>
                              </p:par>
                              <p:par>
                                <p:cTn id="26" presetID="7" presetClass="emph" presetSubtype="2" fill="hold" nodeType="withEffect">
                                  <p:stCondLst>
                                    <p:cond delay="0"/>
                                  </p:stCondLst>
                                  <p:childTnLst>
                                    <p:animClr clrSpc="rgb" dir="cw">
                                      <p:cBhvr>
                                        <p:cTn id="27" dur="10" fill="hold"/>
                                        <p:tgtEl>
                                          <p:spTgt spid="58"/>
                                        </p:tgtEl>
                                        <p:attrNameLst>
                                          <p:attrName>stroke.color</p:attrName>
                                        </p:attrNameLst>
                                      </p:cBhvr>
                                      <p:to>
                                        <a:srgbClr val="B4C6E7"/>
                                      </p:to>
                                    </p:animClr>
                                    <p:set>
                                      <p:cBhvr>
                                        <p:cTn id="28" dur="10" fill="hold"/>
                                        <p:tgtEl>
                                          <p:spTgt spid="58"/>
                                        </p:tgtEl>
                                        <p:attrNameLst>
                                          <p:attrName>stroke.on</p:attrName>
                                        </p:attrNameLst>
                                      </p:cBhvr>
                                      <p:to>
                                        <p:strVal val="true"/>
                                      </p:to>
                                    </p:set>
                                  </p:childTnLst>
                                </p:cTn>
                              </p:par>
                              <p:par>
                                <p:cTn id="29" presetID="7" presetClass="emph" presetSubtype="2" fill="hold" nodeType="withEffect">
                                  <p:stCondLst>
                                    <p:cond delay="0"/>
                                  </p:stCondLst>
                                  <p:childTnLst>
                                    <p:animClr clrSpc="rgb" dir="cw">
                                      <p:cBhvr>
                                        <p:cTn id="30" dur="10" fill="hold"/>
                                        <p:tgtEl>
                                          <p:spTgt spid="51"/>
                                        </p:tgtEl>
                                        <p:attrNameLst>
                                          <p:attrName>stroke.color</p:attrName>
                                        </p:attrNameLst>
                                      </p:cBhvr>
                                      <p:to>
                                        <a:srgbClr val="B4C6E7"/>
                                      </p:to>
                                    </p:animClr>
                                    <p:set>
                                      <p:cBhvr>
                                        <p:cTn id="31" dur="10" fill="hold"/>
                                        <p:tgtEl>
                                          <p:spTgt spid="51"/>
                                        </p:tgtEl>
                                        <p:attrNameLst>
                                          <p:attrName>stroke.on</p:attrName>
                                        </p:attrNameLst>
                                      </p:cBhvr>
                                      <p:to>
                                        <p:strVal val="true"/>
                                      </p:to>
                                    </p:set>
                                  </p:childTnLst>
                                </p:cTn>
                              </p:par>
                              <p:par>
                                <p:cTn id="32" presetID="7" presetClass="emph" presetSubtype="2" fill="hold" nodeType="withEffect">
                                  <p:stCondLst>
                                    <p:cond delay="0"/>
                                  </p:stCondLst>
                                  <p:childTnLst>
                                    <p:animClr clrSpc="rgb" dir="cw">
                                      <p:cBhvr>
                                        <p:cTn id="33" dur="10" fill="hold"/>
                                        <p:tgtEl>
                                          <p:spTgt spid="49"/>
                                        </p:tgtEl>
                                        <p:attrNameLst>
                                          <p:attrName>stroke.color</p:attrName>
                                        </p:attrNameLst>
                                      </p:cBhvr>
                                      <p:to>
                                        <a:srgbClr val="B4C6E7"/>
                                      </p:to>
                                    </p:animClr>
                                    <p:set>
                                      <p:cBhvr>
                                        <p:cTn id="34" dur="10" fill="hold"/>
                                        <p:tgtEl>
                                          <p:spTgt spid="49"/>
                                        </p:tgtEl>
                                        <p:attrNameLst>
                                          <p:attrName>stroke.on</p:attrName>
                                        </p:attrNameLst>
                                      </p:cBhvr>
                                      <p:to>
                                        <p:strVal val="tru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3" grpId="0"/>
      <p:bldP spid="54" grpId="0"/>
      <p:bldP spid="31" grpId="0" animBg="1"/>
      <p:bldP spid="32" grpId="0" animBg="1"/>
      <p:bldP spid="3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13974-C83D-7B48-A1B6-52350A7F35F8}"/>
              </a:ext>
            </a:extLst>
          </p:cNvPr>
          <p:cNvSpPr>
            <a:spLocks noGrp="1"/>
          </p:cNvSpPr>
          <p:nvPr>
            <p:ph type="title"/>
          </p:nvPr>
        </p:nvSpPr>
        <p:spPr/>
        <p:txBody>
          <a:bodyPr/>
          <a:lstStyle/>
          <a:p>
            <a:r>
              <a:rPr lang="en-KR" dirty="0"/>
              <a:t>Cost-Guided Allocation Optimizer</a:t>
            </a:r>
          </a:p>
        </p:txBody>
      </p:sp>
      <p:sp>
        <p:nvSpPr>
          <p:cNvPr id="3" name="Content Placeholder 2">
            <a:extLst>
              <a:ext uri="{FF2B5EF4-FFF2-40B4-BE49-F238E27FC236}">
                <a16:creationId xmlns:a16="http://schemas.microsoft.com/office/drawing/2014/main" id="{02229EAD-8524-064D-9A16-C3019E7E783C}"/>
              </a:ext>
            </a:extLst>
          </p:cNvPr>
          <p:cNvSpPr>
            <a:spLocks noGrp="1"/>
          </p:cNvSpPr>
          <p:nvPr>
            <p:ph idx="1"/>
          </p:nvPr>
        </p:nvSpPr>
        <p:spPr/>
        <p:txBody>
          <a:bodyPr/>
          <a:lstStyle/>
          <a:p>
            <a:pPr>
              <a:lnSpc>
                <a:spcPct val="100000"/>
              </a:lnSpc>
            </a:pPr>
            <a:r>
              <a:rPr lang="en-KR" b="1" dirty="0">
                <a:solidFill>
                  <a:srgbClr val="C00000"/>
                </a:solidFill>
              </a:rPr>
              <a:t>Hybrid approach</a:t>
            </a:r>
            <a:r>
              <a:rPr lang="en-KR" dirty="0"/>
              <a:t>: Take advantage of two different register allocators</a:t>
            </a:r>
          </a:p>
          <a:p>
            <a:pPr lvl="1">
              <a:lnSpc>
                <a:spcPct val="100000"/>
              </a:lnSpc>
            </a:pPr>
            <a:r>
              <a:rPr lang="en-KR" dirty="0"/>
              <a:t>Greedy allocator: Performs aggressive splitting</a:t>
            </a:r>
          </a:p>
          <a:p>
            <a:pPr lvl="1">
              <a:lnSpc>
                <a:spcPct val="100000"/>
              </a:lnSpc>
            </a:pPr>
            <a:r>
              <a:rPr lang="en-KR" dirty="0"/>
              <a:t>PBQP allocator: Solves the problem without splitting</a:t>
            </a:r>
          </a:p>
          <a:p>
            <a:pPr lvl="1">
              <a:lnSpc>
                <a:spcPct val="100000"/>
              </a:lnSpc>
            </a:pPr>
            <a:endParaRPr lang="en-KR" dirty="0"/>
          </a:p>
          <a:p>
            <a:pPr>
              <a:lnSpc>
                <a:spcPct val="100000"/>
              </a:lnSpc>
            </a:pPr>
            <a:r>
              <a:rPr lang="en-KR" b="1" dirty="0">
                <a:solidFill>
                  <a:srgbClr val="C00000"/>
                </a:solidFill>
              </a:rPr>
              <a:t>PBQP</a:t>
            </a:r>
            <a:r>
              <a:rPr lang="en-KR" b="1" baseline="30000" dirty="0">
                <a:solidFill>
                  <a:srgbClr val="C00000"/>
                </a:solidFill>
              </a:rPr>
              <a:t>[2]</a:t>
            </a:r>
            <a:r>
              <a:rPr lang="en-KR" b="1" dirty="0">
                <a:solidFill>
                  <a:srgbClr val="C00000"/>
                </a:solidFill>
              </a:rPr>
              <a:t> allocator </a:t>
            </a:r>
            <a:r>
              <a:rPr lang="en-KR" dirty="0"/>
              <a:t>as a fall-back allocator</a:t>
            </a:r>
          </a:p>
          <a:p>
            <a:pPr lvl="1">
              <a:lnSpc>
                <a:spcPct val="100000"/>
              </a:lnSpc>
            </a:pPr>
            <a:r>
              <a:rPr lang="en-KR" dirty="0"/>
              <a:t>Non-splitting register allocator</a:t>
            </a:r>
          </a:p>
          <a:p>
            <a:pPr lvl="2">
              <a:lnSpc>
                <a:spcPct val="100000"/>
              </a:lnSpc>
            </a:pPr>
            <a:r>
              <a:rPr lang="en-KR" dirty="0"/>
              <a:t>Optional coalescing instead of splitting</a:t>
            </a:r>
          </a:p>
        </p:txBody>
      </p:sp>
      <p:sp>
        <p:nvSpPr>
          <p:cNvPr id="4" name="Slide Number Placeholder 3">
            <a:extLst>
              <a:ext uri="{FF2B5EF4-FFF2-40B4-BE49-F238E27FC236}">
                <a16:creationId xmlns:a16="http://schemas.microsoft.com/office/drawing/2014/main" id="{16401407-CD1D-E54E-81A3-D522F20A6915}"/>
              </a:ext>
            </a:extLst>
          </p:cNvPr>
          <p:cNvSpPr>
            <a:spLocks noGrp="1"/>
          </p:cNvSpPr>
          <p:nvPr>
            <p:ph type="sldNum" sz="quarter" idx="12"/>
          </p:nvPr>
        </p:nvSpPr>
        <p:spPr/>
        <p:txBody>
          <a:bodyPr/>
          <a:lstStyle/>
          <a:p>
            <a:fld id="{F3DD04D7-CA1A-B84C-AD5E-B506F4BF1BEB}" type="slidenum">
              <a:rPr lang="en-US" smtClean="0"/>
              <a:pPr/>
              <a:t>20</a:t>
            </a:fld>
            <a:endParaRPr lang="en-US" dirty="0"/>
          </a:p>
        </p:txBody>
      </p:sp>
      <p:sp>
        <p:nvSpPr>
          <p:cNvPr id="5" name="TextBox 4">
            <a:extLst>
              <a:ext uri="{FF2B5EF4-FFF2-40B4-BE49-F238E27FC236}">
                <a16:creationId xmlns:a16="http://schemas.microsoft.com/office/drawing/2014/main" id="{65B8A5A7-FC22-664B-8337-99B3BA552344}"/>
              </a:ext>
            </a:extLst>
          </p:cNvPr>
          <p:cNvSpPr txBox="1"/>
          <p:nvPr/>
        </p:nvSpPr>
        <p:spPr>
          <a:xfrm>
            <a:off x="400929" y="6611779"/>
            <a:ext cx="8231741" cy="246221"/>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rPr>
              <a:t>[2] Hames, L., Scholz, B.: Nearly optimal register allocation with PBQP. In: Joint Modular Languages Conference. pp. 346–361. Springer (2006)</a:t>
            </a:r>
            <a:endParaRPr lang="en-KR"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54284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Straight Arrow Connector 73">
            <a:extLst>
              <a:ext uri="{FF2B5EF4-FFF2-40B4-BE49-F238E27FC236}">
                <a16:creationId xmlns:a16="http://schemas.microsoft.com/office/drawing/2014/main" id="{3926B65C-1EC0-4B44-B129-8EFFB4B65F9D}"/>
              </a:ext>
            </a:extLst>
          </p:cNvPr>
          <p:cNvCxnSpPr/>
          <p:nvPr/>
        </p:nvCxnSpPr>
        <p:spPr>
          <a:xfrm>
            <a:off x="3231920" y="1940859"/>
            <a:ext cx="1973831" cy="0"/>
          </a:xfrm>
          <a:prstGeom prst="straightConnector1">
            <a:avLst/>
          </a:prstGeom>
          <a:ln w="19050">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61" name="Elbow Connector 60">
            <a:extLst>
              <a:ext uri="{FF2B5EF4-FFF2-40B4-BE49-F238E27FC236}">
                <a16:creationId xmlns:a16="http://schemas.microsoft.com/office/drawing/2014/main" id="{067ACEB6-BCEF-094B-9790-9C5D0FC209D2}"/>
              </a:ext>
            </a:extLst>
          </p:cNvPr>
          <p:cNvCxnSpPr>
            <a:cxnSpLocks/>
            <a:stCxn id="53" idx="0"/>
            <a:endCxn id="39" idx="1"/>
          </p:cNvCxnSpPr>
          <p:nvPr/>
        </p:nvCxnSpPr>
        <p:spPr>
          <a:xfrm rot="16200000" flipH="1">
            <a:off x="6029884" y="-1771771"/>
            <a:ext cx="729230" cy="9247478"/>
          </a:xfrm>
          <a:prstGeom prst="bentConnector4">
            <a:avLst>
              <a:gd name="adj1" fmla="val -75281"/>
              <a:gd name="adj2" fmla="val 96564"/>
            </a:avLst>
          </a:prstGeom>
          <a:ln w="19050">
            <a:solidFill>
              <a:schemeClr val="bg1"/>
            </a:solidFill>
            <a:prstDash val="sysDash"/>
            <a:tailEnd type="triangle"/>
          </a:ln>
        </p:spPr>
        <p:style>
          <a:lnRef idx="1">
            <a:schemeClr val="dk1"/>
          </a:lnRef>
          <a:fillRef idx="0">
            <a:schemeClr val="dk1"/>
          </a:fillRef>
          <a:effectRef idx="0">
            <a:schemeClr val="dk1"/>
          </a:effectRef>
          <a:fontRef idx="minor">
            <a:schemeClr val="tx1"/>
          </a:fontRef>
        </p:style>
      </p:cxnSp>
      <p:sp>
        <p:nvSpPr>
          <p:cNvPr id="38" name="Rectangle 37">
            <a:extLst>
              <a:ext uri="{FF2B5EF4-FFF2-40B4-BE49-F238E27FC236}">
                <a16:creationId xmlns:a16="http://schemas.microsoft.com/office/drawing/2014/main" id="{CEC902CF-77EB-7142-9FC6-ED89BD459BE1}"/>
              </a:ext>
            </a:extLst>
          </p:cNvPr>
          <p:cNvSpPr/>
          <p:nvPr/>
        </p:nvSpPr>
        <p:spPr>
          <a:xfrm>
            <a:off x="5639369" y="2058078"/>
            <a:ext cx="4956054" cy="2653154"/>
          </a:xfrm>
          <a:prstGeom prst="rect">
            <a:avLst/>
          </a:prstGeom>
          <a:solidFill>
            <a:schemeClr val="accent2">
              <a:lumMod val="20000"/>
              <a:lumOff val="80000"/>
              <a:alpha val="50196"/>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a:latin typeface="Arial" panose="020B0604020202020204" pitchFamily="34" charset="0"/>
              <a:cs typeface="Arial" panose="020B0604020202020204" pitchFamily="34" charset="0"/>
            </a:endParaRPr>
          </a:p>
        </p:txBody>
      </p:sp>
      <p:sp>
        <p:nvSpPr>
          <p:cNvPr id="39" name="Rounded Rectangle 38">
            <a:extLst>
              <a:ext uri="{FF2B5EF4-FFF2-40B4-BE49-F238E27FC236}">
                <a16:creationId xmlns:a16="http://schemas.microsoft.com/office/drawing/2014/main" id="{DF9901AB-A19F-114B-87FE-52D3B821333B}"/>
              </a:ext>
            </a:extLst>
          </p:cNvPr>
          <p:cNvSpPr/>
          <p:nvPr/>
        </p:nvSpPr>
        <p:spPr>
          <a:xfrm>
            <a:off x="11018238" y="2943867"/>
            <a:ext cx="1075869" cy="545432"/>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KR" dirty="0">
                <a:solidFill>
                  <a:schemeClr val="bg1"/>
                </a:solidFill>
                <a:latin typeface="Arial" panose="020B0604020202020204" pitchFamily="34" charset="0"/>
                <a:cs typeface="Arial" panose="020B0604020202020204" pitchFamily="34" charset="0"/>
              </a:rPr>
              <a:t>Post RA</a:t>
            </a:r>
          </a:p>
        </p:txBody>
      </p:sp>
      <p:sp>
        <p:nvSpPr>
          <p:cNvPr id="40" name="Diamond 39">
            <a:extLst>
              <a:ext uri="{FF2B5EF4-FFF2-40B4-BE49-F238E27FC236}">
                <a16:creationId xmlns:a16="http://schemas.microsoft.com/office/drawing/2014/main" id="{ED847981-762E-7A4C-8CCE-B40905C6787C}"/>
              </a:ext>
            </a:extLst>
          </p:cNvPr>
          <p:cNvSpPr/>
          <p:nvPr/>
        </p:nvSpPr>
        <p:spPr>
          <a:xfrm>
            <a:off x="5821166" y="2711255"/>
            <a:ext cx="1433090" cy="1006643"/>
          </a:xfrm>
          <a:prstGeom prst="diamond">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dirty="0">
              <a:solidFill>
                <a:schemeClr val="tx1"/>
              </a:solidFill>
              <a:latin typeface="Arial" panose="020B0604020202020204" pitchFamily="34" charset="0"/>
              <a:cs typeface="Arial" panose="020B0604020202020204" pitchFamily="34" charset="0"/>
            </a:endParaRPr>
          </a:p>
        </p:txBody>
      </p:sp>
      <p:sp>
        <p:nvSpPr>
          <p:cNvPr id="41" name="TextBox 40">
            <a:extLst>
              <a:ext uri="{FF2B5EF4-FFF2-40B4-BE49-F238E27FC236}">
                <a16:creationId xmlns:a16="http://schemas.microsoft.com/office/drawing/2014/main" id="{54103FA2-ABC5-E34C-9B05-B6B653D48BF9}"/>
              </a:ext>
            </a:extLst>
          </p:cNvPr>
          <p:cNvSpPr txBox="1"/>
          <p:nvPr/>
        </p:nvSpPr>
        <p:spPr>
          <a:xfrm>
            <a:off x="5962874" y="3029910"/>
            <a:ext cx="1302729" cy="369332"/>
          </a:xfrm>
          <a:prstGeom prst="rect">
            <a:avLst/>
          </a:prstGeom>
          <a:noFill/>
        </p:spPr>
        <p:txBody>
          <a:bodyPr wrap="none" rtlCol="0">
            <a:spAutoFit/>
          </a:bodyPr>
          <a:lstStyle/>
          <a:p>
            <a:r>
              <a:rPr lang="en-KR" dirty="0">
                <a:latin typeface="Arial" panose="020B0604020202020204" pitchFamily="34" charset="0"/>
                <a:cs typeface="Arial" panose="020B0604020202020204" pitchFamily="34" charset="0"/>
              </a:rPr>
              <a:t>F – M &gt; T?</a:t>
            </a:r>
          </a:p>
        </p:txBody>
      </p:sp>
      <p:cxnSp>
        <p:nvCxnSpPr>
          <p:cNvPr id="42" name="Straight Arrow Connector 41">
            <a:extLst>
              <a:ext uri="{FF2B5EF4-FFF2-40B4-BE49-F238E27FC236}">
                <a16:creationId xmlns:a16="http://schemas.microsoft.com/office/drawing/2014/main" id="{F7D26D93-56FD-8F43-84A1-13FBE0A2790C}"/>
              </a:ext>
            </a:extLst>
          </p:cNvPr>
          <p:cNvCxnSpPr>
            <a:cxnSpLocks/>
            <a:stCxn id="72" idx="3"/>
            <a:endCxn id="40" idx="1"/>
          </p:cNvCxnSpPr>
          <p:nvPr/>
        </p:nvCxnSpPr>
        <p:spPr>
          <a:xfrm flipV="1">
            <a:off x="4988119" y="3214577"/>
            <a:ext cx="833047" cy="200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43" name="Rounded Rectangle 42">
            <a:extLst>
              <a:ext uri="{FF2B5EF4-FFF2-40B4-BE49-F238E27FC236}">
                <a16:creationId xmlns:a16="http://schemas.microsoft.com/office/drawing/2014/main" id="{1B4B9828-11C0-CB46-935D-9F43F1711FAE}"/>
              </a:ext>
            </a:extLst>
          </p:cNvPr>
          <p:cNvSpPr/>
          <p:nvPr/>
        </p:nvSpPr>
        <p:spPr>
          <a:xfrm>
            <a:off x="8154723" y="2791467"/>
            <a:ext cx="1155031" cy="839419"/>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KR" dirty="0">
                <a:solidFill>
                  <a:schemeClr val="tx1"/>
                </a:solidFill>
                <a:latin typeface="Arial" panose="020B0604020202020204" pitchFamily="34" charset="0"/>
                <a:cs typeface="Arial" panose="020B0604020202020204" pitchFamily="34" charset="0"/>
              </a:rPr>
              <a:t>Greedy</a:t>
            </a:r>
          </a:p>
        </p:txBody>
      </p:sp>
      <p:sp>
        <p:nvSpPr>
          <p:cNvPr id="44" name="Rounded Rectangle 43">
            <a:extLst>
              <a:ext uri="{FF2B5EF4-FFF2-40B4-BE49-F238E27FC236}">
                <a16:creationId xmlns:a16="http://schemas.microsoft.com/office/drawing/2014/main" id="{89752F80-E8C3-0C41-989F-A7B861966D2B}"/>
              </a:ext>
            </a:extLst>
          </p:cNvPr>
          <p:cNvSpPr/>
          <p:nvPr/>
        </p:nvSpPr>
        <p:spPr>
          <a:xfrm>
            <a:off x="9217430" y="2791467"/>
            <a:ext cx="1197896" cy="862622"/>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KR" dirty="0">
                <a:solidFill>
                  <a:schemeClr val="tx1"/>
                </a:solidFill>
                <a:latin typeface="Arial" panose="020B0604020202020204" pitchFamily="34" charset="0"/>
                <a:cs typeface="Arial" panose="020B0604020202020204" pitchFamily="34" charset="0"/>
              </a:rPr>
              <a:t>Fall</a:t>
            </a:r>
            <a:r>
              <a:rPr lang="en-US" altLang="ko-KR" dirty="0">
                <a:solidFill>
                  <a:schemeClr val="tx1"/>
                </a:solidFill>
                <a:latin typeface="Arial" panose="020B0604020202020204" pitchFamily="34" charset="0"/>
                <a:cs typeface="Arial" panose="020B0604020202020204" pitchFamily="34" charset="0"/>
              </a:rPr>
              <a:t>-back</a:t>
            </a:r>
          </a:p>
          <a:p>
            <a:pPr algn="ctr"/>
            <a:r>
              <a:rPr lang="en-US" dirty="0">
                <a:solidFill>
                  <a:schemeClr val="tx1"/>
                </a:solidFill>
                <a:latin typeface="Arial" panose="020B0604020202020204" pitchFamily="34" charset="0"/>
                <a:cs typeface="Arial" panose="020B0604020202020204" pitchFamily="34" charset="0"/>
              </a:rPr>
              <a:t>Allocator</a:t>
            </a:r>
            <a:endParaRPr lang="en-KR" dirty="0">
              <a:solidFill>
                <a:schemeClr val="tx1"/>
              </a:solidFill>
              <a:latin typeface="Arial" panose="020B0604020202020204" pitchFamily="34" charset="0"/>
              <a:cs typeface="Arial" panose="020B0604020202020204" pitchFamily="34" charset="0"/>
            </a:endParaRPr>
          </a:p>
        </p:txBody>
      </p:sp>
      <p:cxnSp>
        <p:nvCxnSpPr>
          <p:cNvPr id="45" name="Straight Arrow Connector 44">
            <a:extLst>
              <a:ext uri="{FF2B5EF4-FFF2-40B4-BE49-F238E27FC236}">
                <a16:creationId xmlns:a16="http://schemas.microsoft.com/office/drawing/2014/main" id="{6E280A9C-7AD6-8149-B820-89CC5081853C}"/>
              </a:ext>
            </a:extLst>
          </p:cNvPr>
          <p:cNvCxnSpPr>
            <a:cxnSpLocks/>
            <a:stCxn id="44" idx="3"/>
            <a:endCxn id="39" idx="1"/>
          </p:cNvCxnSpPr>
          <p:nvPr/>
        </p:nvCxnSpPr>
        <p:spPr>
          <a:xfrm flipV="1">
            <a:off x="10415326" y="3216583"/>
            <a:ext cx="602912" cy="619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7" name="Elbow Connector 46">
            <a:extLst>
              <a:ext uri="{FF2B5EF4-FFF2-40B4-BE49-F238E27FC236}">
                <a16:creationId xmlns:a16="http://schemas.microsoft.com/office/drawing/2014/main" id="{3E734D80-D831-7D43-9074-EF4B6AA5E5A2}"/>
              </a:ext>
            </a:extLst>
          </p:cNvPr>
          <p:cNvCxnSpPr>
            <a:cxnSpLocks/>
            <a:stCxn id="40" idx="0"/>
            <a:endCxn id="39" idx="1"/>
          </p:cNvCxnSpPr>
          <p:nvPr/>
        </p:nvCxnSpPr>
        <p:spPr>
          <a:xfrm rot="16200000" flipH="1">
            <a:off x="8525310" y="723656"/>
            <a:ext cx="505328" cy="4480527"/>
          </a:xfrm>
          <a:prstGeom prst="bentConnector4">
            <a:avLst>
              <a:gd name="adj1" fmla="val -103354"/>
              <a:gd name="adj2" fmla="val 88236"/>
            </a:avLst>
          </a:prstGeom>
          <a:ln w="19050">
            <a:prstDash val="sysDash"/>
            <a:tailEnd type="triangle"/>
          </a:ln>
        </p:spPr>
        <p:style>
          <a:lnRef idx="1">
            <a:schemeClr val="dk1"/>
          </a:lnRef>
          <a:fillRef idx="0">
            <a:schemeClr val="dk1"/>
          </a:fillRef>
          <a:effectRef idx="0">
            <a:schemeClr val="dk1"/>
          </a:effectRef>
          <a:fontRef idx="minor">
            <a:schemeClr val="tx1"/>
          </a:fontRef>
        </p:style>
      </p:cxnSp>
      <p:sp>
        <p:nvSpPr>
          <p:cNvPr id="48" name="TextBox 47">
            <a:extLst>
              <a:ext uri="{FF2B5EF4-FFF2-40B4-BE49-F238E27FC236}">
                <a16:creationId xmlns:a16="http://schemas.microsoft.com/office/drawing/2014/main" id="{42C5627E-5078-C144-8965-DD1E3D7436C4}"/>
              </a:ext>
            </a:extLst>
          </p:cNvPr>
          <p:cNvSpPr txBox="1"/>
          <p:nvPr/>
        </p:nvSpPr>
        <p:spPr>
          <a:xfrm>
            <a:off x="6519661" y="2253872"/>
            <a:ext cx="479618" cy="369332"/>
          </a:xfrm>
          <a:prstGeom prst="rect">
            <a:avLst/>
          </a:prstGeom>
          <a:noFill/>
        </p:spPr>
        <p:txBody>
          <a:bodyPr wrap="none" rtlCol="0">
            <a:spAutoFit/>
          </a:bodyPr>
          <a:lstStyle/>
          <a:p>
            <a:r>
              <a:rPr lang="en-KR" dirty="0">
                <a:latin typeface="Arial" panose="020B0604020202020204" pitchFamily="34" charset="0"/>
                <a:cs typeface="Arial" panose="020B0604020202020204" pitchFamily="34" charset="0"/>
              </a:rPr>
              <a:t>No</a:t>
            </a:r>
          </a:p>
        </p:txBody>
      </p:sp>
      <p:cxnSp>
        <p:nvCxnSpPr>
          <p:cNvPr id="49" name="Straight Arrow Connector 48">
            <a:extLst>
              <a:ext uri="{FF2B5EF4-FFF2-40B4-BE49-F238E27FC236}">
                <a16:creationId xmlns:a16="http://schemas.microsoft.com/office/drawing/2014/main" id="{3DBA53D2-0A8F-E546-B562-F32CFFA16629}"/>
              </a:ext>
            </a:extLst>
          </p:cNvPr>
          <p:cNvCxnSpPr>
            <a:cxnSpLocks/>
            <a:stCxn id="40" idx="3"/>
            <a:endCxn id="43" idx="1"/>
          </p:cNvCxnSpPr>
          <p:nvPr/>
        </p:nvCxnSpPr>
        <p:spPr>
          <a:xfrm flipV="1">
            <a:off x="7254256" y="3211177"/>
            <a:ext cx="900467" cy="340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C77D59AB-57DD-DC4C-8566-2D133894D39C}"/>
              </a:ext>
            </a:extLst>
          </p:cNvPr>
          <p:cNvCxnSpPr>
            <a:cxnSpLocks/>
            <a:endCxn id="53" idx="1"/>
          </p:cNvCxnSpPr>
          <p:nvPr/>
        </p:nvCxnSpPr>
        <p:spPr>
          <a:xfrm flipV="1">
            <a:off x="550016" y="3223864"/>
            <a:ext cx="351035" cy="558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51" name="TextBox 50">
            <a:extLst>
              <a:ext uri="{FF2B5EF4-FFF2-40B4-BE49-F238E27FC236}">
                <a16:creationId xmlns:a16="http://schemas.microsoft.com/office/drawing/2014/main" id="{C03E769C-9A16-A944-B64C-FB65631889DC}"/>
              </a:ext>
            </a:extLst>
          </p:cNvPr>
          <p:cNvSpPr txBox="1"/>
          <p:nvPr/>
        </p:nvSpPr>
        <p:spPr>
          <a:xfrm>
            <a:off x="7640938" y="2257872"/>
            <a:ext cx="2906565" cy="400110"/>
          </a:xfrm>
          <a:prstGeom prst="rect">
            <a:avLst/>
          </a:prstGeom>
          <a:noFill/>
        </p:spPr>
        <p:txBody>
          <a:bodyPr wrap="none" rtlCol="0">
            <a:spAutoFit/>
          </a:bodyPr>
          <a:lstStyle/>
          <a:p>
            <a:r>
              <a:rPr lang="en-KR" sz="2000" dirty="0">
                <a:solidFill>
                  <a:srgbClr val="C00000"/>
                </a:solidFill>
                <a:latin typeface="Arial" panose="020B0604020202020204" pitchFamily="34" charset="0"/>
                <a:cs typeface="Arial" panose="020B0604020202020204" pitchFamily="34" charset="0"/>
              </a:rPr>
              <a:t>Minimal cost checkpoint</a:t>
            </a:r>
          </a:p>
        </p:txBody>
      </p:sp>
      <p:cxnSp>
        <p:nvCxnSpPr>
          <p:cNvPr id="52" name="Straight Arrow Connector 51">
            <a:extLst>
              <a:ext uri="{FF2B5EF4-FFF2-40B4-BE49-F238E27FC236}">
                <a16:creationId xmlns:a16="http://schemas.microsoft.com/office/drawing/2014/main" id="{A91C9006-CDD7-944C-B286-26D3BCAD7DA6}"/>
              </a:ext>
            </a:extLst>
          </p:cNvPr>
          <p:cNvCxnSpPr>
            <a:cxnSpLocks/>
          </p:cNvCxnSpPr>
          <p:nvPr/>
        </p:nvCxnSpPr>
        <p:spPr>
          <a:xfrm>
            <a:off x="9131278" y="2623204"/>
            <a:ext cx="0" cy="27933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3" name="Diamond 52">
            <a:extLst>
              <a:ext uri="{FF2B5EF4-FFF2-40B4-BE49-F238E27FC236}">
                <a16:creationId xmlns:a16="http://schemas.microsoft.com/office/drawing/2014/main" id="{6F458782-1C42-2344-B731-622860ED8BC0}"/>
              </a:ext>
            </a:extLst>
          </p:cNvPr>
          <p:cNvSpPr/>
          <p:nvPr/>
        </p:nvSpPr>
        <p:spPr>
          <a:xfrm>
            <a:off x="901051" y="2487353"/>
            <a:ext cx="1739418" cy="1473022"/>
          </a:xfrm>
          <a:prstGeom prst="diamond">
            <a:avLst/>
          </a:prstGeom>
          <a:solidFill>
            <a:srgbClr val="FF2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dirty="0">
              <a:latin typeface="Arial" panose="020B0604020202020204" pitchFamily="34" charset="0"/>
              <a:cs typeface="Arial" panose="020B0604020202020204" pitchFamily="34" charset="0"/>
            </a:endParaRPr>
          </a:p>
        </p:txBody>
      </p:sp>
      <p:sp>
        <p:nvSpPr>
          <p:cNvPr id="55" name="TextBox 54">
            <a:extLst>
              <a:ext uri="{FF2B5EF4-FFF2-40B4-BE49-F238E27FC236}">
                <a16:creationId xmlns:a16="http://schemas.microsoft.com/office/drawing/2014/main" id="{4C167F5E-275A-1542-8A3B-BC1EAFD6B4C2}"/>
              </a:ext>
            </a:extLst>
          </p:cNvPr>
          <p:cNvSpPr txBox="1"/>
          <p:nvPr/>
        </p:nvSpPr>
        <p:spPr>
          <a:xfrm>
            <a:off x="1073893" y="2627014"/>
            <a:ext cx="1428596" cy="923330"/>
          </a:xfrm>
          <a:prstGeom prst="rect">
            <a:avLst/>
          </a:prstGeom>
          <a:noFill/>
        </p:spPr>
        <p:txBody>
          <a:bodyPr wrap="none" rtlCol="0">
            <a:spAutoFit/>
          </a:bodyPr>
          <a:lstStyle/>
          <a:p>
            <a:pPr algn="ctr"/>
            <a:r>
              <a:rPr lang="en-KR" b="1" dirty="0">
                <a:latin typeface="Arial" panose="020B0604020202020204" pitchFamily="34" charset="0"/>
                <a:cs typeface="Arial" panose="020B0604020202020204" pitchFamily="34" charset="0"/>
              </a:rPr>
              <a:t>Code</a:t>
            </a:r>
          </a:p>
          <a:p>
            <a:pPr algn="ctr"/>
            <a:r>
              <a:rPr lang="en-KR" b="1" dirty="0">
                <a:latin typeface="Arial" panose="020B0604020202020204" pitchFamily="34" charset="0"/>
                <a:cs typeface="Arial" panose="020B0604020202020204" pitchFamily="34" charset="0"/>
              </a:rPr>
              <a:t>Pattern</a:t>
            </a:r>
          </a:p>
          <a:p>
            <a:pPr algn="ctr"/>
            <a:r>
              <a:rPr lang="en-KR" b="1" dirty="0">
                <a:latin typeface="Arial" panose="020B0604020202020204" pitchFamily="34" charset="0"/>
                <a:cs typeface="Arial" panose="020B0604020202020204" pitchFamily="34" charset="0"/>
              </a:rPr>
              <a:t>Recognizer</a:t>
            </a:r>
          </a:p>
        </p:txBody>
      </p:sp>
      <p:sp>
        <p:nvSpPr>
          <p:cNvPr id="62" name="TextBox 61">
            <a:extLst>
              <a:ext uri="{FF2B5EF4-FFF2-40B4-BE49-F238E27FC236}">
                <a16:creationId xmlns:a16="http://schemas.microsoft.com/office/drawing/2014/main" id="{F41C995C-CEEF-D140-8F1E-33CC8EC6F2D5}"/>
              </a:ext>
            </a:extLst>
          </p:cNvPr>
          <p:cNvSpPr txBox="1"/>
          <p:nvPr/>
        </p:nvSpPr>
        <p:spPr>
          <a:xfrm>
            <a:off x="1764866" y="1960113"/>
            <a:ext cx="479618" cy="369332"/>
          </a:xfrm>
          <a:prstGeom prst="rect">
            <a:avLst/>
          </a:prstGeom>
          <a:noFill/>
        </p:spPr>
        <p:txBody>
          <a:bodyPr wrap="none" rtlCol="0">
            <a:spAutoFit/>
          </a:bodyPr>
          <a:lstStyle/>
          <a:p>
            <a:r>
              <a:rPr lang="en-KR" dirty="0">
                <a:latin typeface="Arial" panose="020B0604020202020204" pitchFamily="34" charset="0"/>
                <a:cs typeface="Arial" panose="020B0604020202020204" pitchFamily="34" charset="0"/>
              </a:rPr>
              <a:t>No</a:t>
            </a:r>
          </a:p>
        </p:txBody>
      </p:sp>
      <p:sp>
        <p:nvSpPr>
          <p:cNvPr id="63" name="TextBox 62">
            <a:extLst>
              <a:ext uri="{FF2B5EF4-FFF2-40B4-BE49-F238E27FC236}">
                <a16:creationId xmlns:a16="http://schemas.microsoft.com/office/drawing/2014/main" id="{A3F41FE5-5BF1-E049-AB97-10ADC2697A76}"/>
              </a:ext>
            </a:extLst>
          </p:cNvPr>
          <p:cNvSpPr txBox="1"/>
          <p:nvPr/>
        </p:nvSpPr>
        <p:spPr>
          <a:xfrm>
            <a:off x="7687874" y="2579354"/>
            <a:ext cx="1406347" cy="369332"/>
          </a:xfrm>
          <a:prstGeom prst="rect">
            <a:avLst/>
          </a:prstGeom>
          <a:noFill/>
        </p:spPr>
        <p:txBody>
          <a:bodyPr wrap="none" rtlCol="0">
            <a:spAutoFit/>
          </a:bodyPr>
          <a:lstStyle/>
          <a:p>
            <a:r>
              <a:rPr lang="en-KR" dirty="0">
                <a:latin typeface="Arial" panose="020B0604020202020204" pitchFamily="34" charset="0"/>
                <a:cs typeface="Arial" panose="020B0604020202020204" pitchFamily="34" charset="0"/>
              </a:rPr>
              <a:t>2</a:t>
            </a:r>
            <a:r>
              <a:rPr lang="en-KR" baseline="30000" dirty="0">
                <a:latin typeface="Arial" panose="020B0604020202020204" pitchFamily="34" charset="0"/>
                <a:cs typeface="Arial" panose="020B0604020202020204" pitchFamily="34" charset="0"/>
              </a:rPr>
              <a:t>nd</a:t>
            </a:r>
            <a:r>
              <a:rPr lang="en-KR" dirty="0">
                <a:latin typeface="Arial" panose="020B0604020202020204" pitchFamily="34" charset="0"/>
                <a:cs typeface="Arial" panose="020B0604020202020204" pitchFamily="34" charset="0"/>
              </a:rPr>
              <a:t> RA pass</a:t>
            </a:r>
          </a:p>
        </p:txBody>
      </p:sp>
      <p:sp>
        <p:nvSpPr>
          <p:cNvPr id="64" name="TextBox 63">
            <a:extLst>
              <a:ext uri="{FF2B5EF4-FFF2-40B4-BE49-F238E27FC236}">
                <a16:creationId xmlns:a16="http://schemas.microsoft.com/office/drawing/2014/main" id="{9F2796A2-9C76-8340-8FE0-18002ABFB2B6}"/>
              </a:ext>
            </a:extLst>
          </p:cNvPr>
          <p:cNvSpPr txBox="1"/>
          <p:nvPr/>
        </p:nvSpPr>
        <p:spPr>
          <a:xfrm>
            <a:off x="6537711" y="4372497"/>
            <a:ext cx="3583225" cy="369332"/>
          </a:xfrm>
          <a:prstGeom prst="rect">
            <a:avLst/>
          </a:prstGeom>
          <a:noFill/>
        </p:spPr>
        <p:txBody>
          <a:bodyPr wrap="none" rtlCol="0">
            <a:spAutoFit/>
          </a:bodyPr>
          <a:lstStyle/>
          <a:p>
            <a:r>
              <a:rPr lang="en-KR" dirty="0">
                <a:latin typeface="Arial" panose="020B0604020202020204" pitchFamily="34" charset="0"/>
                <a:cs typeface="Arial" panose="020B0604020202020204" pitchFamily="34" charset="0"/>
              </a:rPr>
              <a:t>Cost-Guided Allocation Optimizer</a:t>
            </a:r>
          </a:p>
        </p:txBody>
      </p:sp>
      <p:sp>
        <p:nvSpPr>
          <p:cNvPr id="65" name="TextBox 64">
            <a:extLst>
              <a:ext uri="{FF2B5EF4-FFF2-40B4-BE49-F238E27FC236}">
                <a16:creationId xmlns:a16="http://schemas.microsoft.com/office/drawing/2014/main" id="{8D1D49D0-50C0-5E4D-94E2-88118BF8D705}"/>
              </a:ext>
            </a:extLst>
          </p:cNvPr>
          <p:cNvSpPr txBox="1"/>
          <p:nvPr/>
        </p:nvSpPr>
        <p:spPr>
          <a:xfrm>
            <a:off x="7430870" y="3215483"/>
            <a:ext cx="561051" cy="369332"/>
          </a:xfrm>
          <a:prstGeom prst="rect">
            <a:avLst/>
          </a:prstGeom>
          <a:noFill/>
        </p:spPr>
        <p:txBody>
          <a:bodyPr wrap="none" rtlCol="0">
            <a:spAutoFit/>
          </a:bodyPr>
          <a:lstStyle/>
          <a:p>
            <a:r>
              <a:rPr lang="en-KR" dirty="0">
                <a:latin typeface="Arial" panose="020B0604020202020204" pitchFamily="34" charset="0"/>
                <a:cs typeface="Arial" panose="020B0604020202020204" pitchFamily="34" charset="0"/>
              </a:rPr>
              <a:t>Yes</a:t>
            </a:r>
          </a:p>
        </p:txBody>
      </p:sp>
      <p:sp>
        <p:nvSpPr>
          <p:cNvPr id="66" name="Rectangle 65">
            <a:extLst>
              <a:ext uri="{FF2B5EF4-FFF2-40B4-BE49-F238E27FC236}">
                <a16:creationId xmlns:a16="http://schemas.microsoft.com/office/drawing/2014/main" id="{8F55476A-F4CA-E14B-860D-B14244AE8F72}"/>
              </a:ext>
            </a:extLst>
          </p:cNvPr>
          <p:cNvSpPr/>
          <p:nvPr/>
        </p:nvSpPr>
        <p:spPr>
          <a:xfrm>
            <a:off x="3231920" y="1760820"/>
            <a:ext cx="1973831" cy="2955700"/>
          </a:xfrm>
          <a:prstGeom prst="rect">
            <a:avLst/>
          </a:prstGeom>
          <a:solidFill>
            <a:schemeClr val="accent5">
              <a:alpha val="50196"/>
            </a:scheme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a:latin typeface="Arial" panose="020B0604020202020204" pitchFamily="34" charset="0"/>
              <a:cs typeface="Arial" panose="020B0604020202020204" pitchFamily="34" charset="0"/>
            </a:endParaRPr>
          </a:p>
        </p:txBody>
      </p:sp>
      <p:sp>
        <p:nvSpPr>
          <p:cNvPr id="70" name="TextBox 69">
            <a:extLst>
              <a:ext uri="{FF2B5EF4-FFF2-40B4-BE49-F238E27FC236}">
                <a16:creationId xmlns:a16="http://schemas.microsoft.com/office/drawing/2014/main" id="{756B2DB8-92C3-1646-8366-E2CEB9E93A8B}"/>
              </a:ext>
            </a:extLst>
          </p:cNvPr>
          <p:cNvSpPr txBox="1"/>
          <p:nvPr/>
        </p:nvSpPr>
        <p:spPr>
          <a:xfrm>
            <a:off x="3803880" y="4331146"/>
            <a:ext cx="941283" cy="369332"/>
          </a:xfrm>
          <a:prstGeom prst="rect">
            <a:avLst/>
          </a:prstGeom>
          <a:noFill/>
        </p:spPr>
        <p:txBody>
          <a:bodyPr wrap="none" rtlCol="0">
            <a:spAutoFit/>
          </a:bodyPr>
          <a:lstStyle/>
          <a:p>
            <a:r>
              <a:rPr lang="en-KR" dirty="0">
                <a:latin typeface="Arial" panose="020B0604020202020204" pitchFamily="34" charset="0"/>
                <a:cs typeface="Arial" panose="020B0604020202020204" pitchFamily="34" charset="0"/>
              </a:rPr>
              <a:t>Greedy</a:t>
            </a:r>
          </a:p>
        </p:txBody>
      </p:sp>
      <p:sp>
        <p:nvSpPr>
          <p:cNvPr id="72" name="Rounded Rectangle 71">
            <a:extLst>
              <a:ext uri="{FF2B5EF4-FFF2-40B4-BE49-F238E27FC236}">
                <a16:creationId xmlns:a16="http://schemas.microsoft.com/office/drawing/2014/main" id="{2EB07791-B1E2-F14F-ABE4-039FE4352F8D}"/>
              </a:ext>
            </a:extLst>
          </p:cNvPr>
          <p:cNvSpPr/>
          <p:nvPr/>
        </p:nvSpPr>
        <p:spPr>
          <a:xfrm>
            <a:off x="3448077" y="2671150"/>
            <a:ext cx="1540042" cy="1090863"/>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KR" dirty="0">
                <a:solidFill>
                  <a:schemeClr val="tx1"/>
                </a:solidFill>
                <a:latin typeface="Arial" panose="020B0604020202020204" pitchFamily="34" charset="0"/>
                <a:cs typeface="Arial" panose="020B0604020202020204" pitchFamily="34" charset="0"/>
              </a:rPr>
              <a:t>Spill Cost</a:t>
            </a:r>
          </a:p>
          <a:p>
            <a:pPr algn="ctr"/>
            <a:r>
              <a:rPr lang="en-KR" dirty="0">
                <a:solidFill>
                  <a:schemeClr val="tx1"/>
                </a:solidFill>
                <a:latin typeface="Arial" panose="020B0604020202020204" pitchFamily="34" charset="0"/>
                <a:cs typeface="Arial" panose="020B0604020202020204" pitchFamily="34" charset="0"/>
              </a:rPr>
              <a:t>Tracking</a:t>
            </a:r>
          </a:p>
          <a:p>
            <a:pPr algn="ctr"/>
            <a:r>
              <a:rPr lang="en-KR" dirty="0">
                <a:solidFill>
                  <a:schemeClr val="tx1"/>
                </a:solidFill>
                <a:latin typeface="Arial" panose="020B0604020202020204" pitchFamily="34" charset="0"/>
                <a:cs typeface="Arial" panose="020B0604020202020204" pitchFamily="34" charset="0"/>
              </a:rPr>
              <a:t>Mechanism</a:t>
            </a:r>
          </a:p>
        </p:txBody>
      </p:sp>
      <p:cxnSp>
        <p:nvCxnSpPr>
          <p:cNvPr id="75" name="Straight Arrow Connector 74">
            <a:extLst>
              <a:ext uri="{FF2B5EF4-FFF2-40B4-BE49-F238E27FC236}">
                <a16:creationId xmlns:a16="http://schemas.microsoft.com/office/drawing/2014/main" id="{E3EE68D2-B2B5-0A44-981D-8F07E7CB599B}"/>
              </a:ext>
            </a:extLst>
          </p:cNvPr>
          <p:cNvCxnSpPr>
            <a:cxnSpLocks/>
            <a:stCxn id="53" idx="3"/>
            <a:endCxn id="72" idx="1"/>
          </p:cNvCxnSpPr>
          <p:nvPr/>
        </p:nvCxnSpPr>
        <p:spPr>
          <a:xfrm flipV="1">
            <a:off x="2640469" y="3216582"/>
            <a:ext cx="807608" cy="728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77" name="TextBox 76">
            <a:extLst>
              <a:ext uri="{FF2B5EF4-FFF2-40B4-BE49-F238E27FC236}">
                <a16:creationId xmlns:a16="http://schemas.microsoft.com/office/drawing/2014/main" id="{9C88ABC6-6D16-0949-AD09-E1A35F2F456D}"/>
              </a:ext>
            </a:extLst>
          </p:cNvPr>
          <p:cNvSpPr txBox="1"/>
          <p:nvPr/>
        </p:nvSpPr>
        <p:spPr>
          <a:xfrm>
            <a:off x="2651816" y="3199989"/>
            <a:ext cx="561051" cy="369332"/>
          </a:xfrm>
          <a:prstGeom prst="rect">
            <a:avLst/>
          </a:prstGeom>
          <a:noFill/>
        </p:spPr>
        <p:txBody>
          <a:bodyPr wrap="none" rtlCol="0">
            <a:spAutoFit/>
          </a:bodyPr>
          <a:lstStyle/>
          <a:p>
            <a:r>
              <a:rPr lang="en-KR" dirty="0">
                <a:solidFill>
                  <a:schemeClr val="bg1"/>
                </a:solidFill>
                <a:latin typeface="Arial" panose="020B0604020202020204" pitchFamily="34" charset="0"/>
                <a:cs typeface="Arial" panose="020B0604020202020204" pitchFamily="34" charset="0"/>
              </a:rPr>
              <a:t>Yes</a:t>
            </a:r>
          </a:p>
        </p:txBody>
      </p:sp>
      <p:sp>
        <p:nvSpPr>
          <p:cNvPr id="78" name="TextBox 77">
            <a:extLst>
              <a:ext uri="{FF2B5EF4-FFF2-40B4-BE49-F238E27FC236}">
                <a16:creationId xmlns:a16="http://schemas.microsoft.com/office/drawing/2014/main" id="{4A5E7204-3E16-DE40-B83E-6A25DAFBA736}"/>
              </a:ext>
            </a:extLst>
          </p:cNvPr>
          <p:cNvSpPr txBox="1"/>
          <p:nvPr/>
        </p:nvSpPr>
        <p:spPr>
          <a:xfrm>
            <a:off x="2680513" y="1355871"/>
            <a:ext cx="2985304" cy="369332"/>
          </a:xfrm>
          <a:prstGeom prst="rect">
            <a:avLst/>
          </a:prstGeom>
          <a:noFill/>
        </p:spPr>
        <p:txBody>
          <a:bodyPr wrap="none" rtlCol="0">
            <a:spAutoFit/>
          </a:bodyPr>
          <a:lstStyle/>
          <a:p>
            <a:r>
              <a:rPr lang="en-KR" dirty="0">
                <a:latin typeface="Arial" panose="020B0604020202020204" pitchFamily="34" charset="0"/>
                <a:cs typeface="Arial" panose="020B0604020202020204" pitchFamily="34" charset="0"/>
              </a:rPr>
              <a:t>1</a:t>
            </a:r>
            <a:r>
              <a:rPr lang="en-KR" baseline="30000" dirty="0">
                <a:latin typeface="Arial" panose="020B0604020202020204" pitchFamily="34" charset="0"/>
                <a:cs typeface="Arial" panose="020B0604020202020204" pitchFamily="34" charset="0"/>
              </a:rPr>
              <a:t>st</a:t>
            </a:r>
            <a:r>
              <a:rPr lang="en-KR" dirty="0">
                <a:latin typeface="Arial" panose="020B0604020202020204" pitchFamily="34" charset="0"/>
                <a:cs typeface="Arial" panose="020B0604020202020204" pitchFamily="34" charset="0"/>
              </a:rPr>
              <a:t> Register Allocation Pass</a:t>
            </a:r>
          </a:p>
        </p:txBody>
      </p:sp>
      <p:sp>
        <p:nvSpPr>
          <p:cNvPr id="2" name="Title 1">
            <a:extLst>
              <a:ext uri="{FF2B5EF4-FFF2-40B4-BE49-F238E27FC236}">
                <a16:creationId xmlns:a16="http://schemas.microsoft.com/office/drawing/2014/main" id="{00846F74-9455-C14D-9833-91477023C4AE}"/>
              </a:ext>
            </a:extLst>
          </p:cNvPr>
          <p:cNvSpPr>
            <a:spLocks noGrp="1"/>
          </p:cNvSpPr>
          <p:nvPr>
            <p:ph type="title"/>
          </p:nvPr>
        </p:nvSpPr>
        <p:spPr/>
        <p:txBody>
          <a:bodyPr/>
          <a:lstStyle/>
          <a:p>
            <a:r>
              <a:rPr lang="en-US" dirty="0"/>
              <a:t>Proposed</a:t>
            </a:r>
            <a:r>
              <a:rPr lang="en-KR" dirty="0"/>
              <a:t> Greedy-SO Design</a:t>
            </a:r>
          </a:p>
        </p:txBody>
      </p:sp>
      <p:sp>
        <p:nvSpPr>
          <p:cNvPr id="54" name="Rectangle 53">
            <a:extLst>
              <a:ext uri="{FF2B5EF4-FFF2-40B4-BE49-F238E27FC236}">
                <a16:creationId xmlns:a16="http://schemas.microsoft.com/office/drawing/2014/main" id="{BFEABD79-2E58-7442-A184-4A0C9874F7E8}"/>
              </a:ext>
            </a:extLst>
          </p:cNvPr>
          <p:cNvSpPr/>
          <p:nvPr/>
        </p:nvSpPr>
        <p:spPr>
          <a:xfrm>
            <a:off x="434232" y="1363736"/>
            <a:ext cx="2238232" cy="3378092"/>
          </a:xfrm>
          <a:prstGeom prst="rect">
            <a:avLst/>
          </a:prstGeom>
          <a:solidFill>
            <a:srgbClr val="FFFFFF">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a:latin typeface="Arial" panose="020B0604020202020204" pitchFamily="34" charset="0"/>
              <a:cs typeface="Arial" panose="020B0604020202020204" pitchFamily="34" charset="0"/>
            </a:endParaRPr>
          </a:p>
        </p:txBody>
      </p:sp>
      <p:sp>
        <p:nvSpPr>
          <p:cNvPr id="46" name="Content Placeholder 2">
            <a:extLst>
              <a:ext uri="{FF2B5EF4-FFF2-40B4-BE49-F238E27FC236}">
                <a16:creationId xmlns:a16="http://schemas.microsoft.com/office/drawing/2014/main" id="{5FC2CBE0-E2E2-6049-B679-D31C179990B9}"/>
              </a:ext>
            </a:extLst>
          </p:cNvPr>
          <p:cNvSpPr txBox="1">
            <a:spLocks/>
          </p:cNvSpPr>
          <p:nvPr/>
        </p:nvSpPr>
        <p:spPr>
          <a:xfrm>
            <a:off x="495357" y="4946275"/>
            <a:ext cx="10904636" cy="161075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rial" panose="020B0604020202020204" pitchFamily="34" charset="0"/>
                <a:ea typeface="NanumBarunpenOTF" panose="020B0503000000000000" pitchFamily="34" charset="-127"/>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rial" panose="020B0604020202020204" pitchFamily="34" charset="0"/>
                <a:ea typeface="NanumBarunpenOTF" panose="020B0503000000000000" pitchFamily="34" charset="-127"/>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rial" panose="020B0604020202020204" pitchFamily="34" charset="0"/>
                <a:ea typeface="NanumBarunpenOTF" panose="020B0503000000000000" pitchFamily="34" charset="-127"/>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rial" panose="020B0604020202020204" pitchFamily="34" charset="0"/>
                <a:ea typeface="NanumBarunpenOTF" panose="020B0503000000000000" pitchFamily="34" charset="-127"/>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rial" panose="020B0604020202020204" pitchFamily="34" charset="0"/>
                <a:ea typeface="NanumBarunpenOTF" panose="020B0503000000000000" pitchFamily="34" charset="-127"/>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KR"/>
              <a:t>Stop at minimum cost checkpoint</a:t>
            </a:r>
          </a:p>
          <a:p>
            <a:pPr marL="800100" lvl="1" indent="-342900"/>
            <a:r>
              <a:rPr lang="en-KR"/>
              <a:t>In the second register allocation pass</a:t>
            </a:r>
          </a:p>
          <a:p>
            <a:pPr marL="342900" indent="-342900"/>
            <a:r>
              <a:rPr lang="en-KR"/>
              <a:t>Use fall-back allocator from the checkpoint</a:t>
            </a:r>
          </a:p>
          <a:p>
            <a:pPr marL="800100" lvl="1" indent="-342900"/>
            <a:r>
              <a:rPr lang="en-KR"/>
              <a:t>Non-splitting specialized allocator</a:t>
            </a:r>
            <a:endParaRPr lang="en-KR" dirty="0"/>
          </a:p>
        </p:txBody>
      </p:sp>
      <p:sp>
        <p:nvSpPr>
          <p:cNvPr id="56" name="Right Brace 55">
            <a:extLst>
              <a:ext uri="{FF2B5EF4-FFF2-40B4-BE49-F238E27FC236}">
                <a16:creationId xmlns:a16="http://schemas.microsoft.com/office/drawing/2014/main" id="{6E340F72-70BD-F141-834F-7C6BB9912D09}"/>
              </a:ext>
            </a:extLst>
          </p:cNvPr>
          <p:cNvSpPr/>
          <p:nvPr/>
        </p:nvSpPr>
        <p:spPr>
          <a:xfrm>
            <a:off x="7148756" y="5002678"/>
            <a:ext cx="378372" cy="1367831"/>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KR">
              <a:latin typeface="Arial" panose="020B0604020202020204" pitchFamily="34" charset="0"/>
              <a:cs typeface="Arial" panose="020B0604020202020204" pitchFamily="34" charset="0"/>
            </a:endParaRPr>
          </a:p>
        </p:txBody>
      </p:sp>
      <p:sp>
        <p:nvSpPr>
          <p:cNvPr id="57" name="TextBox 56">
            <a:extLst>
              <a:ext uri="{FF2B5EF4-FFF2-40B4-BE49-F238E27FC236}">
                <a16:creationId xmlns:a16="http://schemas.microsoft.com/office/drawing/2014/main" id="{9F746CB5-CBDE-6342-A2B8-C6018B708B2F}"/>
              </a:ext>
            </a:extLst>
          </p:cNvPr>
          <p:cNvSpPr txBox="1"/>
          <p:nvPr/>
        </p:nvSpPr>
        <p:spPr>
          <a:xfrm>
            <a:off x="7549498" y="5460235"/>
            <a:ext cx="4654479" cy="461665"/>
          </a:xfrm>
          <a:prstGeom prst="rect">
            <a:avLst/>
          </a:prstGeom>
          <a:noFill/>
        </p:spPr>
        <p:txBody>
          <a:bodyPr wrap="none" rtlCol="0">
            <a:spAutoFit/>
          </a:bodyPr>
          <a:lstStyle/>
          <a:p>
            <a:r>
              <a:rPr lang="en-KR" sz="2400" dirty="0">
                <a:latin typeface="Arial" panose="020B0604020202020204" pitchFamily="34" charset="0"/>
                <a:cs typeface="Arial" panose="020B0604020202020204" pitchFamily="34" charset="0"/>
              </a:rPr>
              <a:t>Cost-guided Allocation Optimizer</a:t>
            </a:r>
          </a:p>
        </p:txBody>
      </p:sp>
      <p:sp>
        <p:nvSpPr>
          <p:cNvPr id="37" name="Rounded Rectangle 36">
            <a:extLst>
              <a:ext uri="{FF2B5EF4-FFF2-40B4-BE49-F238E27FC236}">
                <a16:creationId xmlns:a16="http://schemas.microsoft.com/office/drawing/2014/main" id="{8AE0EBBC-4306-8E40-9C35-57659441E4E3}"/>
              </a:ext>
            </a:extLst>
          </p:cNvPr>
          <p:cNvSpPr/>
          <p:nvPr/>
        </p:nvSpPr>
        <p:spPr>
          <a:xfrm>
            <a:off x="469103" y="4787888"/>
            <a:ext cx="11620499" cy="2017055"/>
          </a:xfrm>
          <a:prstGeom prst="round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KR" sz="3600" b="1" dirty="0">
                <a:solidFill>
                  <a:schemeClr val="tx1"/>
                </a:solidFill>
                <a:latin typeface="Arial" panose="020B0604020202020204" pitchFamily="34" charset="0"/>
                <a:cs typeface="Arial" panose="020B0604020202020204" pitchFamily="34" charset="0"/>
              </a:rPr>
              <a:t>Although total spill cost improves,</a:t>
            </a:r>
          </a:p>
          <a:p>
            <a:pPr algn="ctr"/>
            <a:r>
              <a:rPr lang="en-KR" sz="3600" b="1" dirty="0">
                <a:solidFill>
                  <a:schemeClr val="tx1"/>
                </a:solidFill>
                <a:latin typeface="Arial" panose="020B0604020202020204" pitchFamily="34" charset="0"/>
                <a:cs typeface="Arial" panose="020B0604020202020204" pitchFamily="34" charset="0"/>
              </a:rPr>
              <a:t>we observe </a:t>
            </a:r>
            <a:r>
              <a:rPr lang="en-KR" sz="3600" b="1" dirty="0">
                <a:solidFill>
                  <a:srgbClr val="C00000"/>
                </a:solidFill>
                <a:latin typeface="Arial" panose="020B0604020202020204" pitchFamily="34" charset="0"/>
                <a:cs typeface="Arial" panose="020B0604020202020204" pitchFamily="34" charset="0"/>
              </a:rPr>
              <a:t>unexpected performance degradation!</a:t>
            </a:r>
          </a:p>
        </p:txBody>
      </p:sp>
      <p:sp>
        <p:nvSpPr>
          <p:cNvPr id="5" name="Slide Number Placeholder 4">
            <a:extLst>
              <a:ext uri="{FF2B5EF4-FFF2-40B4-BE49-F238E27FC236}">
                <a16:creationId xmlns:a16="http://schemas.microsoft.com/office/drawing/2014/main" id="{9CEB391D-3952-4C49-BE00-5B54883A54A2}"/>
              </a:ext>
            </a:extLst>
          </p:cNvPr>
          <p:cNvSpPr>
            <a:spLocks noGrp="1"/>
          </p:cNvSpPr>
          <p:nvPr>
            <p:ph type="sldNum" sz="quarter" idx="12"/>
          </p:nvPr>
        </p:nvSpPr>
        <p:spPr/>
        <p:txBody>
          <a:bodyPr/>
          <a:lstStyle/>
          <a:p>
            <a:fld id="{F3DD04D7-CA1A-B84C-AD5E-B506F4BF1BEB}" type="slidenum">
              <a:rPr lang="en-US" smtClean="0"/>
              <a:pPr/>
              <a:t>21</a:t>
            </a:fld>
            <a:endParaRPr lang="en-US" dirty="0"/>
          </a:p>
        </p:txBody>
      </p:sp>
    </p:spTree>
    <p:extLst>
      <p:ext uri="{BB962C8B-B14F-4D97-AF65-F5344CB8AC3E}">
        <p14:creationId xmlns:p14="http://schemas.microsoft.com/office/powerpoint/2010/main" val="17160085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46F74-9455-C14D-9833-91477023C4AE}"/>
              </a:ext>
            </a:extLst>
          </p:cNvPr>
          <p:cNvSpPr>
            <a:spLocks noGrp="1"/>
          </p:cNvSpPr>
          <p:nvPr>
            <p:ph type="title"/>
          </p:nvPr>
        </p:nvSpPr>
        <p:spPr/>
        <p:txBody>
          <a:bodyPr/>
          <a:lstStyle/>
          <a:p>
            <a:r>
              <a:rPr lang="en-US" dirty="0"/>
              <a:t>Proposed</a:t>
            </a:r>
            <a:r>
              <a:rPr lang="en-KR" dirty="0"/>
              <a:t> Greedy-SO Design</a:t>
            </a:r>
          </a:p>
        </p:txBody>
      </p:sp>
      <p:sp>
        <p:nvSpPr>
          <p:cNvPr id="38" name="TextBox 37">
            <a:extLst>
              <a:ext uri="{FF2B5EF4-FFF2-40B4-BE49-F238E27FC236}">
                <a16:creationId xmlns:a16="http://schemas.microsoft.com/office/drawing/2014/main" id="{DB5932B1-5D79-7845-9C5B-C6681C6BB7CE}"/>
              </a:ext>
            </a:extLst>
          </p:cNvPr>
          <p:cNvSpPr txBox="1"/>
          <p:nvPr/>
        </p:nvSpPr>
        <p:spPr>
          <a:xfrm>
            <a:off x="965326" y="3965072"/>
            <a:ext cx="1776448" cy="523220"/>
          </a:xfrm>
          <a:prstGeom prst="rect">
            <a:avLst/>
          </a:prstGeom>
          <a:noFill/>
        </p:spPr>
        <p:txBody>
          <a:bodyPr wrap="none" rtlCol="0">
            <a:spAutoFit/>
          </a:bodyPr>
          <a:lstStyle/>
          <a:p>
            <a:r>
              <a:rPr lang="en-KR" sz="1400" dirty="0">
                <a:latin typeface="Arial" panose="020B0604020202020204" pitchFamily="34" charset="0"/>
                <a:cs typeface="Arial" panose="020B0604020202020204" pitchFamily="34" charset="0"/>
              </a:rPr>
              <a:t># of small loops,</a:t>
            </a:r>
          </a:p>
          <a:p>
            <a:r>
              <a:rPr lang="en-KR" sz="1400" dirty="0">
                <a:latin typeface="Arial" panose="020B0604020202020204" pitchFamily="34" charset="0"/>
                <a:cs typeface="Arial" panose="020B0604020202020204" pitchFamily="34" charset="0"/>
              </a:rPr>
              <a:t># of instructions, etc</a:t>
            </a:r>
          </a:p>
        </p:txBody>
      </p:sp>
      <p:sp>
        <p:nvSpPr>
          <p:cNvPr id="40" name="Content Placeholder 2">
            <a:extLst>
              <a:ext uri="{FF2B5EF4-FFF2-40B4-BE49-F238E27FC236}">
                <a16:creationId xmlns:a16="http://schemas.microsoft.com/office/drawing/2014/main" id="{A9A575EC-2F75-544B-AEDD-3F85FDEAF89D}"/>
              </a:ext>
            </a:extLst>
          </p:cNvPr>
          <p:cNvSpPr txBox="1">
            <a:spLocks/>
          </p:cNvSpPr>
          <p:nvPr/>
        </p:nvSpPr>
        <p:spPr>
          <a:xfrm>
            <a:off x="1021553" y="4873810"/>
            <a:ext cx="10515600" cy="18157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NanumBarunpenOTF" panose="020B0503000000000000" pitchFamily="34" charset="-127"/>
                <a:ea typeface="NanumBarunpenOTF" panose="020B0503000000000000" pitchFamily="34" charset="-127"/>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NanumBarunpenOTF" panose="020B0503000000000000" pitchFamily="34" charset="-127"/>
                <a:ea typeface="NanumBarunpenOTF" panose="020B0503000000000000" pitchFamily="34" charset="-127"/>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NanumBarunpenOTF" panose="020B0503000000000000" pitchFamily="34" charset="-127"/>
                <a:ea typeface="NanumBarunpenOTF" panose="020B0503000000000000" pitchFamily="34" charset="-127"/>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NanumBarunpenOTF" panose="020B0503000000000000" pitchFamily="34" charset="-127"/>
                <a:ea typeface="NanumBarunpenOTF" panose="020B0503000000000000" pitchFamily="34" charset="-127"/>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NanumBarunpenOTF" panose="020B0503000000000000" pitchFamily="34" charset="-127"/>
                <a:ea typeface="NanumBarunpenOTF" panose="020B0503000000000000" pitchFamily="34"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endParaRPr lang="en-KR" dirty="0">
              <a:solidFill>
                <a:schemeClr val="bg1"/>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07DE6A3C-D497-4D4F-94D9-CF2AE9F3EDED}"/>
              </a:ext>
            </a:extLst>
          </p:cNvPr>
          <p:cNvSpPr/>
          <p:nvPr/>
        </p:nvSpPr>
        <p:spPr>
          <a:xfrm>
            <a:off x="5639369" y="2058078"/>
            <a:ext cx="4956054" cy="2653154"/>
          </a:xfrm>
          <a:prstGeom prst="rect">
            <a:avLst/>
          </a:prstGeom>
          <a:solidFill>
            <a:schemeClr val="accent2">
              <a:lumMod val="20000"/>
              <a:lumOff val="80000"/>
              <a:alpha val="50196"/>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a:latin typeface="Arial" panose="020B0604020202020204" pitchFamily="34" charset="0"/>
              <a:cs typeface="Arial" panose="020B0604020202020204" pitchFamily="34" charset="0"/>
            </a:endParaRPr>
          </a:p>
        </p:txBody>
      </p:sp>
      <p:sp>
        <p:nvSpPr>
          <p:cNvPr id="36" name="Rounded Rectangle 35">
            <a:extLst>
              <a:ext uri="{FF2B5EF4-FFF2-40B4-BE49-F238E27FC236}">
                <a16:creationId xmlns:a16="http://schemas.microsoft.com/office/drawing/2014/main" id="{53392528-D1C6-9348-9DEA-7DBA56AF0CCB}"/>
              </a:ext>
            </a:extLst>
          </p:cNvPr>
          <p:cNvSpPr/>
          <p:nvPr/>
        </p:nvSpPr>
        <p:spPr>
          <a:xfrm>
            <a:off x="11018238" y="2943867"/>
            <a:ext cx="1075869" cy="545432"/>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KR" dirty="0">
                <a:solidFill>
                  <a:schemeClr val="bg1"/>
                </a:solidFill>
                <a:latin typeface="Arial" panose="020B0604020202020204" pitchFamily="34" charset="0"/>
                <a:cs typeface="Arial" panose="020B0604020202020204" pitchFamily="34" charset="0"/>
              </a:rPr>
              <a:t>Post RA</a:t>
            </a:r>
          </a:p>
        </p:txBody>
      </p:sp>
      <p:sp>
        <p:nvSpPr>
          <p:cNvPr id="37" name="Diamond 36">
            <a:extLst>
              <a:ext uri="{FF2B5EF4-FFF2-40B4-BE49-F238E27FC236}">
                <a16:creationId xmlns:a16="http://schemas.microsoft.com/office/drawing/2014/main" id="{7CB5AD84-6F32-4D4A-B2B2-70860959C970}"/>
              </a:ext>
            </a:extLst>
          </p:cNvPr>
          <p:cNvSpPr/>
          <p:nvPr/>
        </p:nvSpPr>
        <p:spPr>
          <a:xfrm>
            <a:off x="5821166" y="2711255"/>
            <a:ext cx="1433090" cy="1006643"/>
          </a:xfrm>
          <a:prstGeom prst="diamond">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dirty="0">
              <a:solidFill>
                <a:schemeClr val="tx1"/>
              </a:solidFill>
              <a:latin typeface="Arial" panose="020B0604020202020204" pitchFamily="34" charset="0"/>
              <a:cs typeface="Arial" panose="020B0604020202020204" pitchFamily="34" charset="0"/>
            </a:endParaRPr>
          </a:p>
        </p:txBody>
      </p:sp>
      <p:sp>
        <p:nvSpPr>
          <p:cNvPr id="39" name="TextBox 38">
            <a:extLst>
              <a:ext uri="{FF2B5EF4-FFF2-40B4-BE49-F238E27FC236}">
                <a16:creationId xmlns:a16="http://schemas.microsoft.com/office/drawing/2014/main" id="{FC0D92E5-3DE4-0A44-9516-3185D3E04B82}"/>
              </a:ext>
            </a:extLst>
          </p:cNvPr>
          <p:cNvSpPr txBox="1"/>
          <p:nvPr/>
        </p:nvSpPr>
        <p:spPr>
          <a:xfrm>
            <a:off x="5962874" y="3029910"/>
            <a:ext cx="1302729" cy="369332"/>
          </a:xfrm>
          <a:prstGeom prst="rect">
            <a:avLst/>
          </a:prstGeom>
          <a:noFill/>
        </p:spPr>
        <p:txBody>
          <a:bodyPr wrap="none" rtlCol="0">
            <a:spAutoFit/>
          </a:bodyPr>
          <a:lstStyle/>
          <a:p>
            <a:r>
              <a:rPr lang="en-KR" dirty="0">
                <a:latin typeface="Arial" panose="020B0604020202020204" pitchFamily="34" charset="0"/>
                <a:cs typeface="Arial" panose="020B0604020202020204" pitchFamily="34" charset="0"/>
              </a:rPr>
              <a:t>F – M &gt; T?</a:t>
            </a:r>
          </a:p>
        </p:txBody>
      </p:sp>
      <p:cxnSp>
        <p:nvCxnSpPr>
          <p:cNvPr id="41" name="Straight Arrow Connector 40">
            <a:extLst>
              <a:ext uri="{FF2B5EF4-FFF2-40B4-BE49-F238E27FC236}">
                <a16:creationId xmlns:a16="http://schemas.microsoft.com/office/drawing/2014/main" id="{D72FAC09-F9C0-F642-B07A-9E120334C401}"/>
              </a:ext>
            </a:extLst>
          </p:cNvPr>
          <p:cNvCxnSpPr>
            <a:cxnSpLocks/>
            <a:stCxn id="63" idx="3"/>
            <a:endCxn id="37" idx="1"/>
          </p:cNvCxnSpPr>
          <p:nvPr/>
        </p:nvCxnSpPr>
        <p:spPr>
          <a:xfrm flipV="1">
            <a:off x="4988119" y="3214577"/>
            <a:ext cx="833047" cy="200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42" name="Rounded Rectangle 41">
            <a:extLst>
              <a:ext uri="{FF2B5EF4-FFF2-40B4-BE49-F238E27FC236}">
                <a16:creationId xmlns:a16="http://schemas.microsoft.com/office/drawing/2014/main" id="{093A86CD-B76A-E540-9AAD-D0CA70245678}"/>
              </a:ext>
            </a:extLst>
          </p:cNvPr>
          <p:cNvSpPr/>
          <p:nvPr/>
        </p:nvSpPr>
        <p:spPr>
          <a:xfrm>
            <a:off x="8154723" y="2791467"/>
            <a:ext cx="1155031" cy="839419"/>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KR" dirty="0">
                <a:solidFill>
                  <a:schemeClr val="tx1"/>
                </a:solidFill>
                <a:latin typeface="Arial" panose="020B0604020202020204" pitchFamily="34" charset="0"/>
                <a:cs typeface="Arial" panose="020B0604020202020204" pitchFamily="34" charset="0"/>
              </a:rPr>
              <a:t>Greedy</a:t>
            </a:r>
          </a:p>
        </p:txBody>
      </p:sp>
      <p:sp>
        <p:nvSpPr>
          <p:cNvPr id="43" name="Rounded Rectangle 42">
            <a:extLst>
              <a:ext uri="{FF2B5EF4-FFF2-40B4-BE49-F238E27FC236}">
                <a16:creationId xmlns:a16="http://schemas.microsoft.com/office/drawing/2014/main" id="{A4C955F0-A37F-F74E-8EE9-05D659C0B5A2}"/>
              </a:ext>
            </a:extLst>
          </p:cNvPr>
          <p:cNvSpPr/>
          <p:nvPr/>
        </p:nvSpPr>
        <p:spPr>
          <a:xfrm>
            <a:off x="9217430" y="2791467"/>
            <a:ext cx="1197896" cy="862622"/>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KR" dirty="0">
                <a:solidFill>
                  <a:schemeClr val="tx1"/>
                </a:solidFill>
                <a:latin typeface="Arial" panose="020B0604020202020204" pitchFamily="34" charset="0"/>
                <a:cs typeface="Arial" panose="020B0604020202020204" pitchFamily="34" charset="0"/>
              </a:rPr>
              <a:t>Fall</a:t>
            </a:r>
            <a:r>
              <a:rPr lang="en-US" altLang="ko-KR" dirty="0">
                <a:solidFill>
                  <a:schemeClr val="tx1"/>
                </a:solidFill>
                <a:latin typeface="Arial" panose="020B0604020202020204" pitchFamily="34" charset="0"/>
                <a:cs typeface="Arial" panose="020B0604020202020204" pitchFamily="34" charset="0"/>
              </a:rPr>
              <a:t>-back</a:t>
            </a:r>
          </a:p>
          <a:p>
            <a:pPr algn="ctr"/>
            <a:r>
              <a:rPr lang="en-US" dirty="0">
                <a:solidFill>
                  <a:schemeClr val="tx1"/>
                </a:solidFill>
                <a:latin typeface="Arial" panose="020B0604020202020204" pitchFamily="34" charset="0"/>
                <a:cs typeface="Arial" panose="020B0604020202020204" pitchFamily="34" charset="0"/>
              </a:rPr>
              <a:t>Allocator</a:t>
            </a:r>
            <a:endParaRPr lang="en-KR" dirty="0">
              <a:solidFill>
                <a:schemeClr val="tx1"/>
              </a:solidFill>
              <a:latin typeface="Arial" panose="020B0604020202020204" pitchFamily="34" charset="0"/>
              <a:cs typeface="Arial" panose="020B0604020202020204" pitchFamily="34" charset="0"/>
            </a:endParaRPr>
          </a:p>
        </p:txBody>
      </p:sp>
      <p:cxnSp>
        <p:nvCxnSpPr>
          <p:cNvPr id="44" name="Straight Arrow Connector 43">
            <a:extLst>
              <a:ext uri="{FF2B5EF4-FFF2-40B4-BE49-F238E27FC236}">
                <a16:creationId xmlns:a16="http://schemas.microsoft.com/office/drawing/2014/main" id="{336C341F-C15F-D04F-9101-4A5D5FD6C37A}"/>
              </a:ext>
            </a:extLst>
          </p:cNvPr>
          <p:cNvCxnSpPr>
            <a:cxnSpLocks/>
            <a:stCxn id="43" idx="3"/>
            <a:endCxn id="36" idx="1"/>
          </p:cNvCxnSpPr>
          <p:nvPr/>
        </p:nvCxnSpPr>
        <p:spPr>
          <a:xfrm flipV="1">
            <a:off x="10415326" y="3216583"/>
            <a:ext cx="602912" cy="619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5" name="Elbow Connector 44">
            <a:extLst>
              <a:ext uri="{FF2B5EF4-FFF2-40B4-BE49-F238E27FC236}">
                <a16:creationId xmlns:a16="http://schemas.microsoft.com/office/drawing/2014/main" id="{8CB48393-DEE4-B94D-8E60-6F276BBD7FC6}"/>
              </a:ext>
            </a:extLst>
          </p:cNvPr>
          <p:cNvCxnSpPr>
            <a:cxnSpLocks/>
            <a:stCxn id="37" idx="0"/>
            <a:endCxn id="36" idx="1"/>
          </p:cNvCxnSpPr>
          <p:nvPr/>
        </p:nvCxnSpPr>
        <p:spPr>
          <a:xfrm rot="16200000" flipH="1">
            <a:off x="8525310" y="723656"/>
            <a:ext cx="505328" cy="4480527"/>
          </a:xfrm>
          <a:prstGeom prst="bentConnector4">
            <a:avLst>
              <a:gd name="adj1" fmla="val -103354"/>
              <a:gd name="adj2" fmla="val 88236"/>
            </a:avLst>
          </a:prstGeom>
          <a:ln w="19050">
            <a:prstDash val="sysDash"/>
            <a:tailEnd type="triangle"/>
          </a:ln>
        </p:spPr>
        <p:style>
          <a:lnRef idx="1">
            <a:schemeClr val="dk1"/>
          </a:lnRef>
          <a:fillRef idx="0">
            <a:schemeClr val="dk1"/>
          </a:fillRef>
          <a:effectRef idx="0">
            <a:schemeClr val="dk1"/>
          </a:effectRef>
          <a:fontRef idx="minor">
            <a:schemeClr val="tx1"/>
          </a:fontRef>
        </p:style>
      </p:cxnSp>
      <p:sp>
        <p:nvSpPr>
          <p:cNvPr id="47" name="TextBox 46">
            <a:extLst>
              <a:ext uri="{FF2B5EF4-FFF2-40B4-BE49-F238E27FC236}">
                <a16:creationId xmlns:a16="http://schemas.microsoft.com/office/drawing/2014/main" id="{28BCC1BB-8ED4-1E49-AEE9-42E2414A1868}"/>
              </a:ext>
            </a:extLst>
          </p:cNvPr>
          <p:cNvSpPr txBox="1"/>
          <p:nvPr/>
        </p:nvSpPr>
        <p:spPr>
          <a:xfrm>
            <a:off x="6519661" y="2253872"/>
            <a:ext cx="479618" cy="369332"/>
          </a:xfrm>
          <a:prstGeom prst="rect">
            <a:avLst/>
          </a:prstGeom>
          <a:noFill/>
        </p:spPr>
        <p:txBody>
          <a:bodyPr wrap="none" rtlCol="0">
            <a:spAutoFit/>
          </a:bodyPr>
          <a:lstStyle/>
          <a:p>
            <a:r>
              <a:rPr lang="en-KR" dirty="0">
                <a:latin typeface="Arial" panose="020B0604020202020204" pitchFamily="34" charset="0"/>
                <a:cs typeface="Arial" panose="020B0604020202020204" pitchFamily="34" charset="0"/>
              </a:rPr>
              <a:t>No</a:t>
            </a:r>
          </a:p>
        </p:txBody>
      </p:sp>
      <p:cxnSp>
        <p:nvCxnSpPr>
          <p:cNvPr id="48" name="Straight Arrow Connector 47">
            <a:extLst>
              <a:ext uri="{FF2B5EF4-FFF2-40B4-BE49-F238E27FC236}">
                <a16:creationId xmlns:a16="http://schemas.microsoft.com/office/drawing/2014/main" id="{5472C1BB-7398-BD47-8780-40D0B1BACE4A}"/>
              </a:ext>
            </a:extLst>
          </p:cNvPr>
          <p:cNvCxnSpPr>
            <a:cxnSpLocks/>
            <a:stCxn id="37" idx="3"/>
            <a:endCxn id="42" idx="1"/>
          </p:cNvCxnSpPr>
          <p:nvPr/>
        </p:nvCxnSpPr>
        <p:spPr>
          <a:xfrm flipV="1">
            <a:off x="7254256" y="3211177"/>
            <a:ext cx="900467" cy="340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F859BBB9-C530-F14A-8E78-EF0946BDD45D}"/>
              </a:ext>
            </a:extLst>
          </p:cNvPr>
          <p:cNvCxnSpPr>
            <a:cxnSpLocks/>
            <a:endCxn id="52" idx="1"/>
          </p:cNvCxnSpPr>
          <p:nvPr/>
        </p:nvCxnSpPr>
        <p:spPr>
          <a:xfrm flipV="1">
            <a:off x="550016" y="3223864"/>
            <a:ext cx="351035" cy="558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50" name="TextBox 49">
            <a:extLst>
              <a:ext uri="{FF2B5EF4-FFF2-40B4-BE49-F238E27FC236}">
                <a16:creationId xmlns:a16="http://schemas.microsoft.com/office/drawing/2014/main" id="{FC5A5FDC-C0AF-2448-A2FF-8E44F3A4C233}"/>
              </a:ext>
            </a:extLst>
          </p:cNvPr>
          <p:cNvSpPr txBox="1"/>
          <p:nvPr/>
        </p:nvSpPr>
        <p:spPr>
          <a:xfrm>
            <a:off x="7640938" y="2257872"/>
            <a:ext cx="2906565" cy="400110"/>
          </a:xfrm>
          <a:prstGeom prst="rect">
            <a:avLst/>
          </a:prstGeom>
          <a:noFill/>
        </p:spPr>
        <p:txBody>
          <a:bodyPr wrap="none" rtlCol="0">
            <a:spAutoFit/>
          </a:bodyPr>
          <a:lstStyle/>
          <a:p>
            <a:r>
              <a:rPr lang="en-KR" sz="2000" dirty="0">
                <a:solidFill>
                  <a:srgbClr val="FF0000"/>
                </a:solidFill>
                <a:latin typeface="Arial" panose="020B0604020202020204" pitchFamily="34" charset="0"/>
                <a:cs typeface="Arial" panose="020B0604020202020204" pitchFamily="34" charset="0"/>
              </a:rPr>
              <a:t>Minimal cost checkpoint</a:t>
            </a:r>
          </a:p>
        </p:txBody>
      </p:sp>
      <p:cxnSp>
        <p:nvCxnSpPr>
          <p:cNvPr id="51" name="Straight Arrow Connector 50">
            <a:extLst>
              <a:ext uri="{FF2B5EF4-FFF2-40B4-BE49-F238E27FC236}">
                <a16:creationId xmlns:a16="http://schemas.microsoft.com/office/drawing/2014/main" id="{53B3B186-E91F-AD4C-8403-47A743ACFE0E}"/>
              </a:ext>
            </a:extLst>
          </p:cNvPr>
          <p:cNvCxnSpPr>
            <a:cxnSpLocks/>
          </p:cNvCxnSpPr>
          <p:nvPr/>
        </p:nvCxnSpPr>
        <p:spPr>
          <a:xfrm>
            <a:off x="9131278" y="2623204"/>
            <a:ext cx="0" cy="27933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2" name="Diamond 51">
            <a:extLst>
              <a:ext uri="{FF2B5EF4-FFF2-40B4-BE49-F238E27FC236}">
                <a16:creationId xmlns:a16="http://schemas.microsoft.com/office/drawing/2014/main" id="{2429B207-6AD6-2146-BB81-216F30287ACB}"/>
              </a:ext>
            </a:extLst>
          </p:cNvPr>
          <p:cNvSpPr/>
          <p:nvPr/>
        </p:nvSpPr>
        <p:spPr>
          <a:xfrm>
            <a:off x="901051" y="2487353"/>
            <a:ext cx="1739418" cy="1473022"/>
          </a:xfrm>
          <a:prstGeom prst="diamond">
            <a:avLst/>
          </a:prstGeom>
          <a:solidFill>
            <a:srgbClr val="FF2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dirty="0">
              <a:latin typeface="Arial" panose="020B0604020202020204" pitchFamily="34" charset="0"/>
              <a:cs typeface="Arial" panose="020B0604020202020204" pitchFamily="34" charset="0"/>
            </a:endParaRPr>
          </a:p>
        </p:txBody>
      </p:sp>
      <p:sp>
        <p:nvSpPr>
          <p:cNvPr id="53" name="TextBox 52">
            <a:extLst>
              <a:ext uri="{FF2B5EF4-FFF2-40B4-BE49-F238E27FC236}">
                <a16:creationId xmlns:a16="http://schemas.microsoft.com/office/drawing/2014/main" id="{90E8C03C-AF0F-7548-BF0E-6503DC0CCDC9}"/>
              </a:ext>
            </a:extLst>
          </p:cNvPr>
          <p:cNvSpPr txBox="1"/>
          <p:nvPr/>
        </p:nvSpPr>
        <p:spPr>
          <a:xfrm>
            <a:off x="1073893" y="2627014"/>
            <a:ext cx="1428596" cy="923330"/>
          </a:xfrm>
          <a:prstGeom prst="rect">
            <a:avLst/>
          </a:prstGeom>
          <a:noFill/>
        </p:spPr>
        <p:txBody>
          <a:bodyPr wrap="none" rtlCol="0">
            <a:spAutoFit/>
          </a:bodyPr>
          <a:lstStyle/>
          <a:p>
            <a:pPr algn="ctr"/>
            <a:r>
              <a:rPr lang="en-KR" b="1" dirty="0">
                <a:latin typeface="Arial" panose="020B0604020202020204" pitchFamily="34" charset="0"/>
                <a:cs typeface="Arial" panose="020B0604020202020204" pitchFamily="34" charset="0"/>
              </a:rPr>
              <a:t>Code</a:t>
            </a:r>
          </a:p>
          <a:p>
            <a:pPr algn="ctr"/>
            <a:r>
              <a:rPr lang="en-KR" b="1" dirty="0">
                <a:latin typeface="Arial" panose="020B0604020202020204" pitchFamily="34" charset="0"/>
                <a:cs typeface="Arial" panose="020B0604020202020204" pitchFamily="34" charset="0"/>
              </a:rPr>
              <a:t>Pattern</a:t>
            </a:r>
          </a:p>
          <a:p>
            <a:pPr algn="ctr"/>
            <a:r>
              <a:rPr lang="en-KR" b="1" dirty="0">
                <a:latin typeface="Arial" panose="020B0604020202020204" pitchFamily="34" charset="0"/>
                <a:cs typeface="Arial" panose="020B0604020202020204" pitchFamily="34" charset="0"/>
              </a:rPr>
              <a:t>Recognizer</a:t>
            </a:r>
          </a:p>
        </p:txBody>
      </p:sp>
      <p:cxnSp>
        <p:nvCxnSpPr>
          <p:cNvPr id="55" name="Elbow Connector 54">
            <a:extLst>
              <a:ext uri="{FF2B5EF4-FFF2-40B4-BE49-F238E27FC236}">
                <a16:creationId xmlns:a16="http://schemas.microsoft.com/office/drawing/2014/main" id="{32CD24FF-DA7C-334F-AC3D-09988CF27505}"/>
              </a:ext>
            </a:extLst>
          </p:cNvPr>
          <p:cNvCxnSpPr>
            <a:cxnSpLocks/>
            <a:stCxn id="52" idx="0"/>
            <a:endCxn id="36" idx="1"/>
          </p:cNvCxnSpPr>
          <p:nvPr/>
        </p:nvCxnSpPr>
        <p:spPr>
          <a:xfrm rot="16200000" flipH="1">
            <a:off x="6029884" y="-1771771"/>
            <a:ext cx="729230" cy="9247478"/>
          </a:xfrm>
          <a:prstGeom prst="bentConnector4">
            <a:avLst>
              <a:gd name="adj1" fmla="val -75281"/>
              <a:gd name="adj2" fmla="val 96564"/>
            </a:avLst>
          </a:prstGeom>
          <a:ln w="19050">
            <a:solidFill>
              <a:schemeClr val="bg1"/>
            </a:solidFill>
            <a:prstDash val="sysDash"/>
            <a:tailEnd type="triangle"/>
          </a:ln>
        </p:spPr>
        <p:style>
          <a:lnRef idx="1">
            <a:schemeClr val="dk1"/>
          </a:lnRef>
          <a:fillRef idx="0">
            <a:schemeClr val="dk1"/>
          </a:fillRef>
          <a:effectRef idx="0">
            <a:schemeClr val="dk1"/>
          </a:effectRef>
          <a:fontRef idx="minor">
            <a:schemeClr val="tx1"/>
          </a:fontRef>
        </p:style>
      </p:cxnSp>
      <p:sp>
        <p:nvSpPr>
          <p:cNvPr id="57" name="TextBox 56">
            <a:extLst>
              <a:ext uri="{FF2B5EF4-FFF2-40B4-BE49-F238E27FC236}">
                <a16:creationId xmlns:a16="http://schemas.microsoft.com/office/drawing/2014/main" id="{C8A42EF1-B5AC-0441-B89D-71ECE5ACD5A8}"/>
              </a:ext>
            </a:extLst>
          </p:cNvPr>
          <p:cNvSpPr txBox="1"/>
          <p:nvPr/>
        </p:nvSpPr>
        <p:spPr>
          <a:xfrm>
            <a:off x="1764866" y="1960113"/>
            <a:ext cx="479618" cy="369332"/>
          </a:xfrm>
          <a:prstGeom prst="rect">
            <a:avLst/>
          </a:prstGeom>
          <a:noFill/>
        </p:spPr>
        <p:txBody>
          <a:bodyPr wrap="none" rtlCol="0">
            <a:spAutoFit/>
          </a:bodyPr>
          <a:lstStyle/>
          <a:p>
            <a:r>
              <a:rPr lang="en-KR" dirty="0">
                <a:solidFill>
                  <a:schemeClr val="bg1"/>
                </a:solidFill>
                <a:latin typeface="Arial" panose="020B0604020202020204" pitchFamily="34" charset="0"/>
                <a:cs typeface="Arial" panose="020B0604020202020204" pitchFamily="34" charset="0"/>
              </a:rPr>
              <a:t>No</a:t>
            </a:r>
          </a:p>
        </p:txBody>
      </p:sp>
      <p:sp>
        <p:nvSpPr>
          <p:cNvPr id="58" name="TextBox 57">
            <a:extLst>
              <a:ext uri="{FF2B5EF4-FFF2-40B4-BE49-F238E27FC236}">
                <a16:creationId xmlns:a16="http://schemas.microsoft.com/office/drawing/2014/main" id="{0B06A421-D607-FC45-BCC4-1B80A0E0BF35}"/>
              </a:ext>
            </a:extLst>
          </p:cNvPr>
          <p:cNvSpPr txBox="1"/>
          <p:nvPr/>
        </p:nvSpPr>
        <p:spPr>
          <a:xfrm>
            <a:off x="7687874" y="2579354"/>
            <a:ext cx="1406347" cy="369332"/>
          </a:xfrm>
          <a:prstGeom prst="rect">
            <a:avLst/>
          </a:prstGeom>
          <a:noFill/>
        </p:spPr>
        <p:txBody>
          <a:bodyPr wrap="none" rtlCol="0">
            <a:spAutoFit/>
          </a:bodyPr>
          <a:lstStyle/>
          <a:p>
            <a:r>
              <a:rPr lang="en-KR" dirty="0">
                <a:latin typeface="Arial" panose="020B0604020202020204" pitchFamily="34" charset="0"/>
                <a:cs typeface="Arial" panose="020B0604020202020204" pitchFamily="34" charset="0"/>
              </a:rPr>
              <a:t>2</a:t>
            </a:r>
            <a:r>
              <a:rPr lang="en-KR" baseline="30000" dirty="0">
                <a:latin typeface="Arial" panose="020B0604020202020204" pitchFamily="34" charset="0"/>
                <a:cs typeface="Arial" panose="020B0604020202020204" pitchFamily="34" charset="0"/>
              </a:rPr>
              <a:t>nd</a:t>
            </a:r>
            <a:r>
              <a:rPr lang="en-KR" dirty="0">
                <a:latin typeface="Arial" panose="020B0604020202020204" pitchFamily="34" charset="0"/>
                <a:cs typeface="Arial" panose="020B0604020202020204" pitchFamily="34" charset="0"/>
              </a:rPr>
              <a:t> RA pass</a:t>
            </a:r>
          </a:p>
        </p:txBody>
      </p:sp>
      <p:sp>
        <p:nvSpPr>
          <p:cNvPr id="59" name="TextBox 58">
            <a:extLst>
              <a:ext uri="{FF2B5EF4-FFF2-40B4-BE49-F238E27FC236}">
                <a16:creationId xmlns:a16="http://schemas.microsoft.com/office/drawing/2014/main" id="{1570B793-A666-8445-B3DD-19E62DC2F1C5}"/>
              </a:ext>
            </a:extLst>
          </p:cNvPr>
          <p:cNvSpPr txBox="1"/>
          <p:nvPr/>
        </p:nvSpPr>
        <p:spPr>
          <a:xfrm>
            <a:off x="6537711" y="4372497"/>
            <a:ext cx="3583225" cy="369332"/>
          </a:xfrm>
          <a:prstGeom prst="rect">
            <a:avLst/>
          </a:prstGeom>
          <a:noFill/>
        </p:spPr>
        <p:txBody>
          <a:bodyPr wrap="none" rtlCol="0">
            <a:spAutoFit/>
          </a:bodyPr>
          <a:lstStyle/>
          <a:p>
            <a:r>
              <a:rPr lang="en-KR" dirty="0">
                <a:latin typeface="Arial" panose="020B0604020202020204" pitchFamily="34" charset="0"/>
                <a:cs typeface="Arial" panose="020B0604020202020204" pitchFamily="34" charset="0"/>
              </a:rPr>
              <a:t>Cost-Guided Allocation Optimizer</a:t>
            </a:r>
          </a:p>
        </p:txBody>
      </p:sp>
      <p:sp>
        <p:nvSpPr>
          <p:cNvPr id="60" name="TextBox 59">
            <a:extLst>
              <a:ext uri="{FF2B5EF4-FFF2-40B4-BE49-F238E27FC236}">
                <a16:creationId xmlns:a16="http://schemas.microsoft.com/office/drawing/2014/main" id="{2C097139-6C2D-1549-94E4-910672291B4E}"/>
              </a:ext>
            </a:extLst>
          </p:cNvPr>
          <p:cNvSpPr txBox="1"/>
          <p:nvPr/>
        </p:nvSpPr>
        <p:spPr>
          <a:xfrm>
            <a:off x="7430870" y="3215483"/>
            <a:ext cx="561051" cy="369332"/>
          </a:xfrm>
          <a:prstGeom prst="rect">
            <a:avLst/>
          </a:prstGeom>
          <a:noFill/>
        </p:spPr>
        <p:txBody>
          <a:bodyPr wrap="none" rtlCol="0">
            <a:spAutoFit/>
          </a:bodyPr>
          <a:lstStyle/>
          <a:p>
            <a:r>
              <a:rPr lang="en-KR" dirty="0">
                <a:latin typeface="Arial" panose="020B0604020202020204" pitchFamily="34" charset="0"/>
                <a:cs typeface="Arial" panose="020B0604020202020204" pitchFamily="34" charset="0"/>
              </a:rPr>
              <a:t>Yes</a:t>
            </a:r>
          </a:p>
        </p:txBody>
      </p:sp>
      <p:sp>
        <p:nvSpPr>
          <p:cNvPr id="61" name="Rectangle 60">
            <a:extLst>
              <a:ext uri="{FF2B5EF4-FFF2-40B4-BE49-F238E27FC236}">
                <a16:creationId xmlns:a16="http://schemas.microsoft.com/office/drawing/2014/main" id="{798CB129-123D-CB47-8A0A-42C8F1700AA4}"/>
              </a:ext>
            </a:extLst>
          </p:cNvPr>
          <p:cNvSpPr/>
          <p:nvPr/>
        </p:nvSpPr>
        <p:spPr>
          <a:xfrm>
            <a:off x="3231920" y="1760820"/>
            <a:ext cx="1973831" cy="2955700"/>
          </a:xfrm>
          <a:prstGeom prst="rect">
            <a:avLst/>
          </a:prstGeom>
          <a:solidFill>
            <a:schemeClr val="accent5">
              <a:alpha val="50196"/>
            </a:scheme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a:latin typeface="Arial" panose="020B0604020202020204" pitchFamily="34" charset="0"/>
              <a:cs typeface="Arial" panose="020B0604020202020204" pitchFamily="34" charset="0"/>
            </a:endParaRPr>
          </a:p>
        </p:txBody>
      </p:sp>
      <p:sp>
        <p:nvSpPr>
          <p:cNvPr id="62" name="TextBox 61">
            <a:extLst>
              <a:ext uri="{FF2B5EF4-FFF2-40B4-BE49-F238E27FC236}">
                <a16:creationId xmlns:a16="http://schemas.microsoft.com/office/drawing/2014/main" id="{ED8C63D5-E8E0-8540-86AB-2DBFCD808CD2}"/>
              </a:ext>
            </a:extLst>
          </p:cNvPr>
          <p:cNvSpPr txBox="1"/>
          <p:nvPr/>
        </p:nvSpPr>
        <p:spPr>
          <a:xfrm>
            <a:off x="3803880" y="4331146"/>
            <a:ext cx="941283" cy="369332"/>
          </a:xfrm>
          <a:prstGeom prst="rect">
            <a:avLst/>
          </a:prstGeom>
          <a:noFill/>
        </p:spPr>
        <p:txBody>
          <a:bodyPr wrap="none" rtlCol="0">
            <a:spAutoFit/>
          </a:bodyPr>
          <a:lstStyle/>
          <a:p>
            <a:r>
              <a:rPr lang="en-KR" dirty="0">
                <a:latin typeface="Arial" panose="020B0604020202020204" pitchFamily="34" charset="0"/>
                <a:cs typeface="Arial" panose="020B0604020202020204" pitchFamily="34" charset="0"/>
              </a:rPr>
              <a:t>Greedy</a:t>
            </a:r>
          </a:p>
        </p:txBody>
      </p:sp>
      <p:sp>
        <p:nvSpPr>
          <p:cNvPr id="63" name="Rounded Rectangle 62">
            <a:extLst>
              <a:ext uri="{FF2B5EF4-FFF2-40B4-BE49-F238E27FC236}">
                <a16:creationId xmlns:a16="http://schemas.microsoft.com/office/drawing/2014/main" id="{1E669173-4FF1-3D4B-9F17-672E4C72D2B0}"/>
              </a:ext>
            </a:extLst>
          </p:cNvPr>
          <p:cNvSpPr/>
          <p:nvPr/>
        </p:nvSpPr>
        <p:spPr>
          <a:xfrm>
            <a:off x="3448077" y="2671150"/>
            <a:ext cx="1540042" cy="1090863"/>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KR" dirty="0">
                <a:solidFill>
                  <a:schemeClr val="tx1"/>
                </a:solidFill>
                <a:latin typeface="Arial" panose="020B0604020202020204" pitchFamily="34" charset="0"/>
                <a:cs typeface="Arial" panose="020B0604020202020204" pitchFamily="34" charset="0"/>
              </a:rPr>
              <a:t>Spill Cost</a:t>
            </a:r>
          </a:p>
          <a:p>
            <a:pPr algn="ctr"/>
            <a:r>
              <a:rPr lang="en-KR" dirty="0">
                <a:solidFill>
                  <a:schemeClr val="tx1"/>
                </a:solidFill>
                <a:latin typeface="Arial" panose="020B0604020202020204" pitchFamily="34" charset="0"/>
                <a:cs typeface="Arial" panose="020B0604020202020204" pitchFamily="34" charset="0"/>
              </a:rPr>
              <a:t>Tracking</a:t>
            </a:r>
          </a:p>
          <a:p>
            <a:pPr algn="ctr"/>
            <a:r>
              <a:rPr lang="en-KR" dirty="0">
                <a:solidFill>
                  <a:schemeClr val="tx1"/>
                </a:solidFill>
                <a:latin typeface="Arial" panose="020B0604020202020204" pitchFamily="34" charset="0"/>
                <a:cs typeface="Arial" panose="020B0604020202020204" pitchFamily="34" charset="0"/>
              </a:rPr>
              <a:t>Mechanism</a:t>
            </a:r>
          </a:p>
        </p:txBody>
      </p:sp>
      <p:cxnSp>
        <p:nvCxnSpPr>
          <p:cNvPr id="64" name="Straight Arrow Connector 63">
            <a:extLst>
              <a:ext uri="{FF2B5EF4-FFF2-40B4-BE49-F238E27FC236}">
                <a16:creationId xmlns:a16="http://schemas.microsoft.com/office/drawing/2014/main" id="{B74F503A-A6E8-B247-B59B-D6E44F39A056}"/>
              </a:ext>
            </a:extLst>
          </p:cNvPr>
          <p:cNvCxnSpPr/>
          <p:nvPr/>
        </p:nvCxnSpPr>
        <p:spPr>
          <a:xfrm>
            <a:off x="3231920" y="1940859"/>
            <a:ext cx="1973831"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19B9472F-432B-F045-88A2-C57DFB7C8CA1}"/>
              </a:ext>
            </a:extLst>
          </p:cNvPr>
          <p:cNvCxnSpPr>
            <a:cxnSpLocks/>
            <a:stCxn id="52" idx="3"/>
            <a:endCxn id="63" idx="1"/>
          </p:cNvCxnSpPr>
          <p:nvPr/>
        </p:nvCxnSpPr>
        <p:spPr>
          <a:xfrm flipV="1">
            <a:off x="2640469" y="3216582"/>
            <a:ext cx="807608" cy="728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66" name="TextBox 65">
            <a:extLst>
              <a:ext uri="{FF2B5EF4-FFF2-40B4-BE49-F238E27FC236}">
                <a16:creationId xmlns:a16="http://schemas.microsoft.com/office/drawing/2014/main" id="{E917D9D9-B497-384F-BB5F-CEC1F01C94D5}"/>
              </a:ext>
            </a:extLst>
          </p:cNvPr>
          <p:cNvSpPr txBox="1"/>
          <p:nvPr/>
        </p:nvSpPr>
        <p:spPr>
          <a:xfrm>
            <a:off x="2651816" y="3199989"/>
            <a:ext cx="561051" cy="369332"/>
          </a:xfrm>
          <a:prstGeom prst="rect">
            <a:avLst/>
          </a:prstGeom>
          <a:noFill/>
        </p:spPr>
        <p:txBody>
          <a:bodyPr wrap="none" rtlCol="0">
            <a:spAutoFit/>
          </a:bodyPr>
          <a:lstStyle/>
          <a:p>
            <a:r>
              <a:rPr lang="en-KR" dirty="0">
                <a:latin typeface="Arial" panose="020B0604020202020204" pitchFamily="34" charset="0"/>
                <a:cs typeface="Arial" panose="020B0604020202020204" pitchFamily="34" charset="0"/>
              </a:rPr>
              <a:t>Yes</a:t>
            </a:r>
          </a:p>
        </p:txBody>
      </p:sp>
      <p:sp>
        <p:nvSpPr>
          <p:cNvPr id="70" name="TextBox 69">
            <a:extLst>
              <a:ext uri="{FF2B5EF4-FFF2-40B4-BE49-F238E27FC236}">
                <a16:creationId xmlns:a16="http://schemas.microsoft.com/office/drawing/2014/main" id="{1DAFB175-1FF3-0849-BA62-EE2262FE6386}"/>
              </a:ext>
            </a:extLst>
          </p:cNvPr>
          <p:cNvSpPr txBox="1"/>
          <p:nvPr/>
        </p:nvSpPr>
        <p:spPr>
          <a:xfrm>
            <a:off x="2680513" y="1355871"/>
            <a:ext cx="2985304" cy="369332"/>
          </a:xfrm>
          <a:prstGeom prst="rect">
            <a:avLst/>
          </a:prstGeom>
          <a:noFill/>
        </p:spPr>
        <p:txBody>
          <a:bodyPr wrap="none" rtlCol="0">
            <a:spAutoFit/>
          </a:bodyPr>
          <a:lstStyle/>
          <a:p>
            <a:r>
              <a:rPr lang="en-KR" dirty="0">
                <a:latin typeface="Arial" panose="020B0604020202020204" pitchFamily="34" charset="0"/>
                <a:cs typeface="Arial" panose="020B0604020202020204" pitchFamily="34" charset="0"/>
              </a:rPr>
              <a:t>1</a:t>
            </a:r>
            <a:r>
              <a:rPr lang="en-KR" baseline="30000" dirty="0">
                <a:latin typeface="Arial" panose="020B0604020202020204" pitchFamily="34" charset="0"/>
                <a:cs typeface="Arial" panose="020B0604020202020204" pitchFamily="34" charset="0"/>
              </a:rPr>
              <a:t>st</a:t>
            </a:r>
            <a:r>
              <a:rPr lang="en-KR" dirty="0">
                <a:latin typeface="Arial" panose="020B0604020202020204" pitchFamily="34" charset="0"/>
                <a:cs typeface="Arial" panose="020B0604020202020204" pitchFamily="34" charset="0"/>
              </a:rPr>
              <a:t> Register Allocation Pass</a:t>
            </a:r>
          </a:p>
        </p:txBody>
      </p:sp>
      <p:sp>
        <p:nvSpPr>
          <p:cNvPr id="54" name="Rectangle 53">
            <a:extLst>
              <a:ext uri="{FF2B5EF4-FFF2-40B4-BE49-F238E27FC236}">
                <a16:creationId xmlns:a16="http://schemas.microsoft.com/office/drawing/2014/main" id="{BFEABD79-2E58-7442-A184-4A0C9874F7E8}"/>
              </a:ext>
            </a:extLst>
          </p:cNvPr>
          <p:cNvSpPr/>
          <p:nvPr/>
        </p:nvSpPr>
        <p:spPr>
          <a:xfrm>
            <a:off x="2640470" y="1363736"/>
            <a:ext cx="9498398" cy="3510074"/>
          </a:xfrm>
          <a:prstGeom prst="rect">
            <a:avLst/>
          </a:prstGeom>
          <a:solidFill>
            <a:srgbClr val="FFFFFF">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2C42A799-7462-7045-BF3A-8F0717F0517E}"/>
              </a:ext>
            </a:extLst>
          </p:cNvPr>
          <p:cNvSpPr>
            <a:spLocks noGrp="1"/>
          </p:cNvSpPr>
          <p:nvPr>
            <p:ph type="sldNum" sz="quarter" idx="12"/>
          </p:nvPr>
        </p:nvSpPr>
        <p:spPr/>
        <p:txBody>
          <a:bodyPr/>
          <a:lstStyle/>
          <a:p>
            <a:fld id="{F3DD04D7-CA1A-B84C-AD5E-B506F4BF1BEB}" type="slidenum">
              <a:rPr lang="en-US" smtClean="0"/>
              <a:pPr/>
              <a:t>22</a:t>
            </a:fld>
            <a:endParaRPr lang="en-US" dirty="0"/>
          </a:p>
        </p:txBody>
      </p:sp>
    </p:spTree>
    <p:extLst>
      <p:ext uri="{BB962C8B-B14F-4D97-AF65-F5344CB8AC3E}">
        <p14:creationId xmlns:p14="http://schemas.microsoft.com/office/powerpoint/2010/main" val="95670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2E6DBEE0-B7FF-B246-BEC4-2D5FD0EF9866}"/>
              </a:ext>
            </a:extLst>
          </p:cNvPr>
          <p:cNvSpPr/>
          <p:nvPr/>
        </p:nvSpPr>
        <p:spPr>
          <a:xfrm>
            <a:off x="5639369" y="2058078"/>
            <a:ext cx="4956054" cy="2653154"/>
          </a:xfrm>
          <a:prstGeom prst="rect">
            <a:avLst/>
          </a:prstGeom>
          <a:solidFill>
            <a:schemeClr val="accent2">
              <a:lumMod val="20000"/>
              <a:lumOff val="80000"/>
              <a:alpha val="50196"/>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a:latin typeface="Arial" panose="020B0604020202020204" pitchFamily="34" charset="0"/>
              <a:cs typeface="Arial" panose="020B0604020202020204" pitchFamily="34" charset="0"/>
            </a:endParaRPr>
          </a:p>
        </p:txBody>
      </p:sp>
      <p:sp>
        <p:nvSpPr>
          <p:cNvPr id="74" name="Rounded Rectangle 73">
            <a:extLst>
              <a:ext uri="{FF2B5EF4-FFF2-40B4-BE49-F238E27FC236}">
                <a16:creationId xmlns:a16="http://schemas.microsoft.com/office/drawing/2014/main" id="{7E602A2B-255C-1B49-9C41-6C1EDBE72DA7}"/>
              </a:ext>
            </a:extLst>
          </p:cNvPr>
          <p:cNvSpPr/>
          <p:nvPr/>
        </p:nvSpPr>
        <p:spPr>
          <a:xfrm>
            <a:off x="11018238" y="2943867"/>
            <a:ext cx="1075869" cy="545432"/>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KR" dirty="0">
                <a:solidFill>
                  <a:schemeClr val="bg1"/>
                </a:solidFill>
                <a:latin typeface="Arial" panose="020B0604020202020204" pitchFamily="34" charset="0"/>
                <a:cs typeface="Arial" panose="020B0604020202020204" pitchFamily="34" charset="0"/>
              </a:rPr>
              <a:t>Post RA</a:t>
            </a:r>
          </a:p>
        </p:txBody>
      </p:sp>
      <p:sp>
        <p:nvSpPr>
          <p:cNvPr id="75" name="Diamond 74">
            <a:extLst>
              <a:ext uri="{FF2B5EF4-FFF2-40B4-BE49-F238E27FC236}">
                <a16:creationId xmlns:a16="http://schemas.microsoft.com/office/drawing/2014/main" id="{123D46AD-D4A5-F748-B203-BE309F006F65}"/>
              </a:ext>
            </a:extLst>
          </p:cNvPr>
          <p:cNvSpPr/>
          <p:nvPr/>
        </p:nvSpPr>
        <p:spPr>
          <a:xfrm>
            <a:off x="5821166" y="2711255"/>
            <a:ext cx="1433090" cy="1006643"/>
          </a:xfrm>
          <a:prstGeom prst="diamond">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dirty="0">
              <a:solidFill>
                <a:schemeClr val="tx1"/>
              </a:solidFill>
              <a:latin typeface="Arial" panose="020B0604020202020204" pitchFamily="34" charset="0"/>
              <a:cs typeface="Arial" panose="020B0604020202020204" pitchFamily="34" charset="0"/>
            </a:endParaRPr>
          </a:p>
        </p:txBody>
      </p:sp>
      <p:sp>
        <p:nvSpPr>
          <p:cNvPr id="77" name="TextBox 76">
            <a:extLst>
              <a:ext uri="{FF2B5EF4-FFF2-40B4-BE49-F238E27FC236}">
                <a16:creationId xmlns:a16="http://schemas.microsoft.com/office/drawing/2014/main" id="{66834AC1-3711-8E45-A25C-C1048B39D898}"/>
              </a:ext>
            </a:extLst>
          </p:cNvPr>
          <p:cNvSpPr txBox="1"/>
          <p:nvPr/>
        </p:nvSpPr>
        <p:spPr>
          <a:xfrm>
            <a:off x="5962874" y="3029910"/>
            <a:ext cx="1302729" cy="369332"/>
          </a:xfrm>
          <a:prstGeom prst="rect">
            <a:avLst/>
          </a:prstGeom>
          <a:noFill/>
        </p:spPr>
        <p:txBody>
          <a:bodyPr wrap="none" rtlCol="0">
            <a:spAutoFit/>
          </a:bodyPr>
          <a:lstStyle/>
          <a:p>
            <a:r>
              <a:rPr lang="en-KR" dirty="0">
                <a:latin typeface="Arial" panose="020B0604020202020204" pitchFamily="34" charset="0"/>
                <a:cs typeface="Arial" panose="020B0604020202020204" pitchFamily="34" charset="0"/>
              </a:rPr>
              <a:t>F – M &gt; T?</a:t>
            </a:r>
          </a:p>
        </p:txBody>
      </p:sp>
      <p:cxnSp>
        <p:nvCxnSpPr>
          <p:cNvPr id="78" name="Straight Arrow Connector 77">
            <a:extLst>
              <a:ext uri="{FF2B5EF4-FFF2-40B4-BE49-F238E27FC236}">
                <a16:creationId xmlns:a16="http://schemas.microsoft.com/office/drawing/2014/main" id="{729A9335-304E-2F4D-B5AE-D51C1BE065BE}"/>
              </a:ext>
            </a:extLst>
          </p:cNvPr>
          <p:cNvCxnSpPr>
            <a:cxnSpLocks/>
            <a:stCxn id="99" idx="3"/>
            <a:endCxn id="75" idx="1"/>
          </p:cNvCxnSpPr>
          <p:nvPr/>
        </p:nvCxnSpPr>
        <p:spPr>
          <a:xfrm flipV="1">
            <a:off x="4988119" y="3214577"/>
            <a:ext cx="833047" cy="200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79" name="Rounded Rectangle 78">
            <a:extLst>
              <a:ext uri="{FF2B5EF4-FFF2-40B4-BE49-F238E27FC236}">
                <a16:creationId xmlns:a16="http://schemas.microsoft.com/office/drawing/2014/main" id="{6C147844-8FD1-754F-B62D-62C95CA05BE2}"/>
              </a:ext>
            </a:extLst>
          </p:cNvPr>
          <p:cNvSpPr/>
          <p:nvPr/>
        </p:nvSpPr>
        <p:spPr>
          <a:xfrm>
            <a:off x="8154723" y="2791467"/>
            <a:ext cx="1155031" cy="839419"/>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KR" dirty="0">
                <a:solidFill>
                  <a:schemeClr val="tx1"/>
                </a:solidFill>
                <a:latin typeface="Arial" panose="020B0604020202020204" pitchFamily="34" charset="0"/>
                <a:cs typeface="Arial" panose="020B0604020202020204" pitchFamily="34" charset="0"/>
              </a:rPr>
              <a:t>Greedy</a:t>
            </a:r>
          </a:p>
        </p:txBody>
      </p:sp>
      <p:sp>
        <p:nvSpPr>
          <p:cNvPr id="80" name="Rounded Rectangle 79">
            <a:extLst>
              <a:ext uri="{FF2B5EF4-FFF2-40B4-BE49-F238E27FC236}">
                <a16:creationId xmlns:a16="http://schemas.microsoft.com/office/drawing/2014/main" id="{29F8AFE1-8282-494C-94DB-1EF0C7EBB91B}"/>
              </a:ext>
            </a:extLst>
          </p:cNvPr>
          <p:cNvSpPr/>
          <p:nvPr/>
        </p:nvSpPr>
        <p:spPr>
          <a:xfrm>
            <a:off x="9217430" y="2791467"/>
            <a:ext cx="1197896" cy="862622"/>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KR" dirty="0">
                <a:solidFill>
                  <a:schemeClr val="tx1"/>
                </a:solidFill>
                <a:latin typeface="Arial" panose="020B0604020202020204" pitchFamily="34" charset="0"/>
                <a:cs typeface="Arial" panose="020B0604020202020204" pitchFamily="34" charset="0"/>
              </a:rPr>
              <a:t>Fall</a:t>
            </a:r>
            <a:r>
              <a:rPr lang="en-US" altLang="ko-KR" dirty="0">
                <a:solidFill>
                  <a:schemeClr val="tx1"/>
                </a:solidFill>
                <a:latin typeface="Arial" panose="020B0604020202020204" pitchFamily="34" charset="0"/>
                <a:cs typeface="Arial" panose="020B0604020202020204" pitchFamily="34" charset="0"/>
              </a:rPr>
              <a:t>-back</a:t>
            </a:r>
          </a:p>
          <a:p>
            <a:pPr algn="ctr"/>
            <a:r>
              <a:rPr lang="en-US" dirty="0">
                <a:solidFill>
                  <a:schemeClr val="tx1"/>
                </a:solidFill>
                <a:latin typeface="Arial" panose="020B0604020202020204" pitchFamily="34" charset="0"/>
                <a:cs typeface="Arial" panose="020B0604020202020204" pitchFamily="34" charset="0"/>
              </a:rPr>
              <a:t>Allocator</a:t>
            </a:r>
            <a:endParaRPr lang="en-KR" dirty="0">
              <a:solidFill>
                <a:schemeClr val="tx1"/>
              </a:solidFill>
              <a:latin typeface="Arial" panose="020B0604020202020204" pitchFamily="34" charset="0"/>
              <a:cs typeface="Arial" panose="020B0604020202020204" pitchFamily="34" charset="0"/>
            </a:endParaRPr>
          </a:p>
        </p:txBody>
      </p:sp>
      <p:cxnSp>
        <p:nvCxnSpPr>
          <p:cNvPr id="81" name="Straight Arrow Connector 80">
            <a:extLst>
              <a:ext uri="{FF2B5EF4-FFF2-40B4-BE49-F238E27FC236}">
                <a16:creationId xmlns:a16="http://schemas.microsoft.com/office/drawing/2014/main" id="{FF8A8066-2CF6-C443-9F59-58FBCDC05A04}"/>
              </a:ext>
            </a:extLst>
          </p:cNvPr>
          <p:cNvCxnSpPr>
            <a:cxnSpLocks/>
            <a:stCxn id="80" idx="3"/>
            <a:endCxn id="74" idx="1"/>
          </p:cNvCxnSpPr>
          <p:nvPr/>
        </p:nvCxnSpPr>
        <p:spPr>
          <a:xfrm flipV="1">
            <a:off x="10415326" y="3216583"/>
            <a:ext cx="602912" cy="619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82" name="Elbow Connector 81">
            <a:extLst>
              <a:ext uri="{FF2B5EF4-FFF2-40B4-BE49-F238E27FC236}">
                <a16:creationId xmlns:a16="http://schemas.microsoft.com/office/drawing/2014/main" id="{E244B216-C747-7244-AA84-9021B076A16E}"/>
              </a:ext>
            </a:extLst>
          </p:cNvPr>
          <p:cNvCxnSpPr>
            <a:cxnSpLocks/>
            <a:stCxn id="75" idx="0"/>
            <a:endCxn id="74" idx="1"/>
          </p:cNvCxnSpPr>
          <p:nvPr/>
        </p:nvCxnSpPr>
        <p:spPr>
          <a:xfrm rot="16200000" flipH="1">
            <a:off x="8525310" y="723656"/>
            <a:ext cx="505328" cy="4480527"/>
          </a:xfrm>
          <a:prstGeom prst="bentConnector4">
            <a:avLst>
              <a:gd name="adj1" fmla="val -103354"/>
              <a:gd name="adj2" fmla="val 88236"/>
            </a:avLst>
          </a:prstGeom>
          <a:ln w="19050">
            <a:prstDash val="sysDash"/>
            <a:tailEnd type="triangle"/>
          </a:ln>
        </p:spPr>
        <p:style>
          <a:lnRef idx="1">
            <a:schemeClr val="dk1"/>
          </a:lnRef>
          <a:fillRef idx="0">
            <a:schemeClr val="dk1"/>
          </a:fillRef>
          <a:effectRef idx="0">
            <a:schemeClr val="dk1"/>
          </a:effectRef>
          <a:fontRef idx="minor">
            <a:schemeClr val="tx1"/>
          </a:fontRef>
        </p:style>
      </p:cxnSp>
      <p:sp>
        <p:nvSpPr>
          <p:cNvPr id="84" name="TextBox 83">
            <a:extLst>
              <a:ext uri="{FF2B5EF4-FFF2-40B4-BE49-F238E27FC236}">
                <a16:creationId xmlns:a16="http://schemas.microsoft.com/office/drawing/2014/main" id="{D4608909-2158-2545-9F17-8400D740EEC2}"/>
              </a:ext>
            </a:extLst>
          </p:cNvPr>
          <p:cNvSpPr txBox="1"/>
          <p:nvPr/>
        </p:nvSpPr>
        <p:spPr>
          <a:xfrm>
            <a:off x="6519661" y="2253872"/>
            <a:ext cx="479618" cy="369332"/>
          </a:xfrm>
          <a:prstGeom prst="rect">
            <a:avLst/>
          </a:prstGeom>
          <a:noFill/>
        </p:spPr>
        <p:txBody>
          <a:bodyPr wrap="none" rtlCol="0">
            <a:spAutoFit/>
          </a:bodyPr>
          <a:lstStyle/>
          <a:p>
            <a:r>
              <a:rPr lang="en-KR" dirty="0">
                <a:latin typeface="Arial" panose="020B0604020202020204" pitchFamily="34" charset="0"/>
                <a:cs typeface="Arial" panose="020B0604020202020204" pitchFamily="34" charset="0"/>
              </a:rPr>
              <a:t>No</a:t>
            </a:r>
          </a:p>
        </p:txBody>
      </p:sp>
      <p:cxnSp>
        <p:nvCxnSpPr>
          <p:cNvPr id="86" name="Straight Arrow Connector 85">
            <a:extLst>
              <a:ext uri="{FF2B5EF4-FFF2-40B4-BE49-F238E27FC236}">
                <a16:creationId xmlns:a16="http://schemas.microsoft.com/office/drawing/2014/main" id="{C2EFD6B5-CE03-814C-A78D-CE772301DBFB}"/>
              </a:ext>
            </a:extLst>
          </p:cNvPr>
          <p:cNvCxnSpPr>
            <a:cxnSpLocks/>
            <a:stCxn id="75" idx="3"/>
            <a:endCxn id="79" idx="1"/>
          </p:cNvCxnSpPr>
          <p:nvPr/>
        </p:nvCxnSpPr>
        <p:spPr>
          <a:xfrm flipV="1">
            <a:off x="7254256" y="3211177"/>
            <a:ext cx="900467" cy="340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87" name="Straight Arrow Connector 86">
            <a:extLst>
              <a:ext uri="{FF2B5EF4-FFF2-40B4-BE49-F238E27FC236}">
                <a16:creationId xmlns:a16="http://schemas.microsoft.com/office/drawing/2014/main" id="{2B71B117-AC26-504F-BC0F-99316EF25A6B}"/>
              </a:ext>
            </a:extLst>
          </p:cNvPr>
          <p:cNvCxnSpPr>
            <a:cxnSpLocks/>
            <a:endCxn id="90" idx="1"/>
          </p:cNvCxnSpPr>
          <p:nvPr/>
        </p:nvCxnSpPr>
        <p:spPr>
          <a:xfrm flipV="1">
            <a:off x="550016" y="3223864"/>
            <a:ext cx="351035" cy="558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88" name="TextBox 87">
            <a:extLst>
              <a:ext uri="{FF2B5EF4-FFF2-40B4-BE49-F238E27FC236}">
                <a16:creationId xmlns:a16="http://schemas.microsoft.com/office/drawing/2014/main" id="{3A490319-874F-094B-8350-BF1CE821F1DD}"/>
              </a:ext>
            </a:extLst>
          </p:cNvPr>
          <p:cNvSpPr txBox="1"/>
          <p:nvPr/>
        </p:nvSpPr>
        <p:spPr>
          <a:xfrm>
            <a:off x="7640938" y="2257872"/>
            <a:ext cx="2906565" cy="400110"/>
          </a:xfrm>
          <a:prstGeom prst="rect">
            <a:avLst/>
          </a:prstGeom>
          <a:noFill/>
        </p:spPr>
        <p:txBody>
          <a:bodyPr wrap="none" rtlCol="0">
            <a:spAutoFit/>
          </a:bodyPr>
          <a:lstStyle/>
          <a:p>
            <a:r>
              <a:rPr lang="en-KR" sz="2000" dirty="0">
                <a:solidFill>
                  <a:srgbClr val="FF0000"/>
                </a:solidFill>
                <a:latin typeface="Arial" panose="020B0604020202020204" pitchFamily="34" charset="0"/>
                <a:cs typeface="Arial" panose="020B0604020202020204" pitchFamily="34" charset="0"/>
              </a:rPr>
              <a:t>Minimal cost checkpoint</a:t>
            </a:r>
          </a:p>
        </p:txBody>
      </p:sp>
      <p:cxnSp>
        <p:nvCxnSpPr>
          <p:cNvPr id="89" name="Straight Arrow Connector 88">
            <a:extLst>
              <a:ext uri="{FF2B5EF4-FFF2-40B4-BE49-F238E27FC236}">
                <a16:creationId xmlns:a16="http://schemas.microsoft.com/office/drawing/2014/main" id="{68B02F27-8939-6D40-B600-6D409827E34F}"/>
              </a:ext>
            </a:extLst>
          </p:cNvPr>
          <p:cNvCxnSpPr>
            <a:cxnSpLocks/>
          </p:cNvCxnSpPr>
          <p:nvPr/>
        </p:nvCxnSpPr>
        <p:spPr>
          <a:xfrm>
            <a:off x="9131278" y="2623204"/>
            <a:ext cx="0" cy="27933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0" name="Diamond 89">
            <a:extLst>
              <a:ext uri="{FF2B5EF4-FFF2-40B4-BE49-F238E27FC236}">
                <a16:creationId xmlns:a16="http://schemas.microsoft.com/office/drawing/2014/main" id="{9170F8A0-4011-024C-8301-672A2DABE55C}"/>
              </a:ext>
            </a:extLst>
          </p:cNvPr>
          <p:cNvSpPr/>
          <p:nvPr/>
        </p:nvSpPr>
        <p:spPr>
          <a:xfrm>
            <a:off x="901051" y="2487353"/>
            <a:ext cx="1739418" cy="1473022"/>
          </a:xfrm>
          <a:prstGeom prst="diamond">
            <a:avLst/>
          </a:prstGeom>
          <a:solidFill>
            <a:srgbClr val="FF2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dirty="0">
              <a:latin typeface="Arial" panose="020B0604020202020204" pitchFamily="34" charset="0"/>
              <a:cs typeface="Arial" panose="020B0604020202020204" pitchFamily="34" charset="0"/>
            </a:endParaRPr>
          </a:p>
        </p:txBody>
      </p:sp>
      <p:sp>
        <p:nvSpPr>
          <p:cNvPr id="91" name="TextBox 90">
            <a:extLst>
              <a:ext uri="{FF2B5EF4-FFF2-40B4-BE49-F238E27FC236}">
                <a16:creationId xmlns:a16="http://schemas.microsoft.com/office/drawing/2014/main" id="{BC609675-61C6-504B-A84D-497263B528AF}"/>
              </a:ext>
            </a:extLst>
          </p:cNvPr>
          <p:cNvSpPr txBox="1"/>
          <p:nvPr/>
        </p:nvSpPr>
        <p:spPr>
          <a:xfrm>
            <a:off x="1073893" y="2627014"/>
            <a:ext cx="1428596" cy="923330"/>
          </a:xfrm>
          <a:prstGeom prst="rect">
            <a:avLst/>
          </a:prstGeom>
          <a:noFill/>
        </p:spPr>
        <p:txBody>
          <a:bodyPr wrap="none" rtlCol="0">
            <a:spAutoFit/>
          </a:bodyPr>
          <a:lstStyle/>
          <a:p>
            <a:pPr algn="ctr"/>
            <a:r>
              <a:rPr lang="en-KR" b="1" dirty="0">
                <a:latin typeface="Arial" panose="020B0604020202020204" pitchFamily="34" charset="0"/>
                <a:cs typeface="Arial" panose="020B0604020202020204" pitchFamily="34" charset="0"/>
              </a:rPr>
              <a:t>Code</a:t>
            </a:r>
          </a:p>
          <a:p>
            <a:pPr algn="ctr"/>
            <a:r>
              <a:rPr lang="en-KR" b="1" dirty="0">
                <a:latin typeface="Arial" panose="020B0604020202020204" pitchFamily="34" charset="0"/>
                <a:cs typeface="Arial" panose="020B0604020202020204" pitchFamily="34" charset="0"/>
              </a:rPr>
              <a:t>Pattern</a:t>
            </a:r>
          </a:p>
          <a:p>
            <a:pPr algn="ctr"/>
            <a:r>
              <a:rPr lang="en-KR" b="1" dirty="0">
                <a:latin typeface="Arial" panose="020B0604020202020204" pitchFamily="34" charset="0"/>
                <a:cs typeface="Arial" panose="020B0604020202020204" pitchFamily="34" charset="0"/>
              </a:rPr>
              <a:t>Recognizer</a:t>
            </a:r>
          </a:p>
        </p:txBody>
      </p:sp>
      <p:sp>
        <p:nvSpPr>
          <p:cNvPr id="93" name="TextBox 92">
            <a:extLst>
              <a:ext uri="{FF2B5EF4-FFF2-40B4-BE49-F238E27FC236}">
                <a16:creationId xmlns:a16="http://schemas.microsoft.com/office/drawing/2014/main" id="{B2803D17-793F-F348-9A4C-321CE731F070}"/>
              </a:ext>
            </a:extLst>
          </p:cNvPr>
          <p:cNvSpPr txBox="1"/>
          <p:nvPr/>
        </p:nvSpPr>
        <p:spPr>
          <a:xfrm>
            <a:off x="1764866" y="1960113"/>
            <a:ext cx="479618" cy="369332"/>
          </a:xfrm>
          <a:prstGeom prst="rect">
            <a:avLst/>
          </a:prstGeom>
          <a:noFill/>
        </p:spPr>
        <p:txBody>
          <a:bodyPr wrap="none" rtlCol="0">
            <a:spAutoFit/>
          </a:bodyPr>
          <a:lstStyle/>
          <a:p>
            <a:r>
              <a:rPr lang="en-KR" dirty="0">
                <a:latin typeface="Arial" panose="020B0604020202020204" pitchFamily="34" charset="0"/>
                <a:cs typeface="Arial" panose="020B0604020202020204" pitchFamily="34" charset="0"/>
              </a:rPr>
              <a:t>No</a:t>
            </a:r>
          </a:p>
        </p:txBody>
      </p:sp>
      <p:sp>
        <p:nvSpPr>
          <p:cNvPr id="94" name="TextBox 93">
            <a:extLst>
              <a:ext uri="{FF2B5EF4-FFF2-40B4-BE49-F238E27FC236}">
                <a16:creationId xmlns:a16="http://schemas.microsoft.com/office/drawing/2014/main" id="{37BD5139-BA18-0C43-A380-736AA343AC2F}"/>
              </a:ext>
            </a:extLst>
          </p:cNvPr>
          <p:cNvSpPr txBox="1"/>
          <p:nvPr/>
        </p:nvSpPr>
        <p:spPr>
          <a:xfrm>
            <a:off x="7687874" y="2579354"/>
            <a:ext cx="1406347" cy="369332"/>
          </a:xfrm>
          <a:prstGeom prst="rect">
            <a:avLst/>
          </a:prstGeom>
          <a:noFill/>
        </p:spPr>
        <p:txBody>
          <a:bodyPr wrap="none" rtlCol="0">
            <a:spAutoFit/>
          </a:bodyPr>
          <a:lstStyle/>
          <a:p>
            <a:r>
              <a:rPr lang="en-KR" dirty="0">
                <a:latin typeface="Arial" panose="020B0604020202020204" pitchFamily="34" charset="0"/>
                <a:cs typeface="Arial" panose="020B0604020202020204" pitchFamily="34" charset="0"/>
              </a:rPr>
              <a:t>2</a:t>
            </a:r>
            <a:r>
              <a:rPr lang="en-KR" baseline="30000" dirty="0">
                <a:latin typeface="Arial" panose="020B0604020202020204" pitchFamily="34" charset="0"/>
                <a:cs typeface="Arial" panose="020B0604020202020204" pitchFamily="34" charset="0"/>
              </a:rPr>
              <a:t>nd</a:t>
            </a:r>
            <a:r>
              <a:rPr lang="en-KR" dirty="0">
                <a:latin typeface="Arial" panose="020B0604020202020204" pitchFamily="34" charset="0"/>
                <a:cs typeface="Arial" panose="020B0604020202020204" pitchFamily="34" charset="0"/>
              </a:rPr>
              <a:t> RA pass</a:t>
            </a:r>
          </a:p>
        </p:txBody>
      </p:sp>
      <p:sp>
        <p:nvSpPr>
          <p:cNvPr id="95" name="TextBox 94">
            <a:extLst>
              <a:ext uri="{FF2B5EF4-FFF2-40B4-BE49-F238E27FC236}">
                <a16:creationId xmlns:a16="http://schemas.microsoft.com/office/drawing/2014/main" id="{19F8C80A-348B-A84D-B564-9B0093FC18BF}"/>
              </a:ext>
            </a:extLst>
          </p:cNvPr>
          <p:cNvSpPr txBox="1"/>
          <p:nvPr/>
        </p:nvSpPr>
        <p:spPr>
          <a:xfrm>
            <a:off x="6537711" y="4372497"/>
            <a:ext cx="3583225" cy="369332"/>
          </a:xfrm>
          <a:prstGeom prst="rect">
            <a:avLst/>
          </a:prstGeom>
          <a:noFill/>
        </p:spPr>
        <p:txBody>
          <a:bodyPr wrap="none" rtlCol="0">
            <a:spAutoFit/>
          </a:bodyPr>
          <a:lstStyle/>
          <a:p>
            <a:r>
              <a:rPr lang="en-KR" dirty="0">
                <a:latin typeface="Arial" panose="020B0604020202020204" pitchFamily="34" charset="0"/>
                <a:cs typeface="Arial" panose="020B0604020202020204" pitchFamily="34" charset="0"/>
              </a:rPr>
              <a:t>Cost-Guided Allocation Optimizer</a:t>
            </a:r>
          </a:p>
        </p:txBody>
      </p:sp>
      <p:sp>
        <p:nvSpPr>
          <p:cNvPr id="96" name="TextBox 95">
            <a:extLst>
              <a:ext uri="{FF2B5EF4-FFF2-40B4-BE49-F238E27FC236}">
                <a16:creationId xmlns:a16="http://schemas.microsoft.com/office/drawing/2014/main" id="{8AF4E369-FB9F-6D4C-BA4A-4DDDF1BB3A2B}"/>
              </a:ext>
            </a:extLst>
          </p:cNvPr>
          <p:cNvSpPr txBox="1"/>
          <p:nvPr/>
        </p:nvSpPr>
        <p:spPr>
          <a:xfrm>
            <a:off x="7430870" y="3215483"/>
            <a:ext cx="561051" cy="369332"/>
          </a:xfrm>
          <a:prstGeom prst="rect">
            <a:avLst/>
          </a:prstGeom>
          <a:noFill/>
        </p:spPr>
        <p:txBody>
          <a:bodyPr wrap="none" rtlCol="0">
            <a:spAutoFit/>
          </a:bodyPr>
          <a:lstStyle/>
          <a:p>
            <a:r>
              <a:rPr lang="en-KR" dirty="0">
                <a:latin typeface="Arial" panose="020B0604020202020204" pitchFamily="34" charset="0"/>
                <a:cs typeface="Arial" panose="020B0604020202020204" pitchFamily="34" charset="0"/>
              </a:rPr>
              <a:t>Yes</a:t>
            </a:r>
          </a:p>
        </p:txBody>
      </p:sp>
      <p:cxnSp>
        <p:nvCxnSpPr>
          <p:cNvPr id="102" name="Straight Arrow Connector 101">
            <a:extLst>
              <a:ext uri="{FF2B5EF4-FFF2-40B4-BE49-F238E27FC236}">
                <a16:creationId xmlns:a16="http://schemas.microsoft.com/office/drawing/2014/main" id="{0EE107ED-E2C5-BF46-A56C-E6461D192BEC}"/>
              </a:ext>
            </a:extLst>
          </p:cNvPr>
          <p:cNvCxnSpPr>
            <a:cxnSpLocks/>
            <a:stCxn id="90" idx="3"/>
            <a:endCxn id="99" idx="1"/>
          </p:cNvCxnSpPr>
          <p:nvPr/>
        </p:nvCxnSpPr>
        <p:spPr>
          <a:xfrm flipV="1">
            <a:off x="2640469" y="3216582"/>
            <a:ext cx="807608" cy="728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04" name="TextBox 103">
            <a:extLst>
              <a:ext uri="{FF2B5EF4-FFF2-40B4-BE49-F238E27FC236}">
                <a16:creationId xmlns:a16="http://schemas.microsoft.com/office/drawing/2014/main" id="{B7828190-4A15-1E46-A11E-2DDD0DE024AD}"/>
              </a:ext>
            </a:extLst>
          </p:cNvPr>
          <p:cNvSpPr txBox="1"/>
          <p:nvPr/>
        </p:nvSpPr>
        <p:spPr>
          <a:xfrm>
            <a:off x="2651816" y="3199989"/>
            <a:ext cx="561051" cy="369332"/>
          </a:xfrm>
          <a:prstGeom prst="rect">
            <a:avLst/>
          </a:prstGeom>
          <a:noFill/>
        </p:spPr>
        <p:txBody>
          <a:bodyPr wrap="none" rtlCol="0">
            <a:spAutoFit/>
          </a:bodyPr>
          <a:lstStyle/>
          <a:p>
            <a:r>
              <a:rPr lang="en-KR" dirty="0">
                <a:latin typeface="Arial" panose="020B0604020202020204" pitchFamily="34" charset="0"/>
                <a:cs typeface="Arial" panose="020B0604020202020204" pitchFamily="34" charset="0"/>
              </a:rPr>
              <a:t>Yes</a:t>
            </a:r>
          </a:p>
        </p:txBody>
      </p:sp>
      <p:sp>
        <p:nvSpPr>
          <p:cNvPr id="106" name="TextBox 105">
            <a:extLst>
              <a:ext uri="{FF2B5EF4-FFF2-40B4-BE49-F238E27FC236}">
                <a16:creationId xmlns:a16="http://schemas.microsoft.com/office/drawing/2014/main" id="{9EFF813A-9301-A540-BC6D-43885BE6E743}"/>
              </a:ext>
            </a:extLst>
          </p:cNvPr>
          <p:cNvSpPr txBox="1"/>
          <p:nvPr/>
        </p:nvSpPr>
        <p:spPr>
          <a:xfrm>
            <a:off x="2680513" y="1355871"/>
            <a:ext cx="2985304" cy="369332"/>
          </a:xfrm>
          <a:prstGeom prst="rect">
            <a:avLst/>
          </a:prstGeom>
          <a:noFill/>
        </p:spPr>
        <p:txBody>
          <a:bodyPr wrap="none" rtlCol="0">
            <a:spAutoFit/>
          </a:bodyPr>
          <a:lstStyle/>
          <a:p>
            <a:r>
              <a:rPr lang="en-KR" dirty="0">
                <a:latin typeface="Arial" panose="020B0604020202020204" pitchFamily="34" charset="0"/>
                <a:cs typeface="Arial" panose="020B0604020202020204" pitchFamily="34" charset="0"/>
              </a:rPr>
              <a:t>1</a:t>
            </a:r>
            <a:r>
              <a:rPr lang="en-KR" baseline="30000" dirty="0">
                <a:latin typeface="Arial" panose="020B0604020202020204" pitchFamily="34" charset="0"/>
                <a:cs typeface="Arial" panose="020B0604020202020204" pitchFamily="34" charset="0"/>
              </a:rPr>
              <a:t>st</a:t>
            </a:r>
            <a:r>
              <a:rPr lang="en-KR" dirty="0">
                <a:latin typeface="Arial" panose="020B0604020202020204" pitchFamily="34" charset="0"/>
                <a:cs typeface="Arial" panose="020B0604020202020204" pitchFamily="34" charset="0"/>
              </a:rPr>
              <a:t> Register Allocation Pass</a:t>
            </a:r>
          </a:p>
        </p:txBody>
      </p:sp>
      <p:sp>
        <p:nvSpPr>
          <p:cNvPr id="2" name="Title 1">
            <a:extLst>
              <a:ext uri="{FF2B5EF4-FFF2-40B4-BE49-F238E27FC236}">
                <a16:creationId xmlns:a16="http://schemas.microsoft.com/office/drawing/2014/main" id="{00846F74-9455-C14D-9833-91477023C4AE}"/>
              </a:ext>
            </a:extLst>
          </p:cNvPr>
          <p:cNvSpPr>
            <a:spLocks noGrp="1"/>
          </p:cNvSpPr>
          <p:nvPr>
            <p:ph type="title"/>
          </p:nvPr>
        </p:nvSpPr>
        <p:spPr/>
        <p:txBody>
          <a:bodyPr/>
          <a:lstStyle/>
          <a:p>
            <a:r>
              <a:rPr lang="en-US" dirty="0"/>
              <a:t>Proposed</a:t>
            </a:r>
            <a:r>
              <a:rPr lang="en-KR" dirty="0"/>
              <a:t> Greedy-SO Design</a:t>
            </a:r>
          </a:p>
        </p:txBody>
      </p:sp>
      <p:sp>
        <p:nvSpPr>
          <p:cNvPr id="54" name="Rectangle 53">
            <a:extLst>
              <a:ext uri="{FF2B5EF4-FFF2-40B4-BE49-F238E27FC236}">
                <a16:creationId xmlns:a16="http://schemas.microsoft.com/office/drawing/2014/main" id="{BFEABD79-2E58-7442-A184-4A0C9874F7E8}"/>
              </a:ext>
            </a:extLst>
          </p:cNvPr>
          <p:cNvSpPr/>
          <p:nvPr/>
        </p:nvSpPr>
        <p:spPr>
          <a:xfrm>
            <a:off x="2640469" y="2012045"/>
            <a:ext cx="8377770" cy="2836449"/>
          </a:xfrm>
          <a:prstGeom prst="rect">
            <a:avLst/>
          </a:prstGeom>
          <a:solidFill>
            <a:srgbClr val="FFFFFF">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a:latin typeface="Arial" panose="020B0604020202020204" pitchFamily="34" charset="0"/>
              <a:cs typeface="Arial" panose="020B0604020202020204" pitchFamily="34" charset="0"/>
            </a:endParaRPr>
          </a:p>
        </p:txBody>
      </p:sp>
      <p:sp>
        <p:nvSpPr>
          <p:cNvPr id="97" name="Rectangle 96">
            <a:extLst>
              <a:ext uri="{FF2B5EF4-FFF2-40B4-BE49-F238E27FC236}">
                <a16:creationId xmlns:a16="http://schemas.microsoft.com/office/drawing/2014/main" id="{78368ACE-43C2-7746-8328-21377CBF5F4E}"/>
              </a:ext>
            </a:extLst>
          </p:cNvPr>
          <p:cNvSpPr/>
          <p:nvPr/>
        </p:nvSpPr>
        <p:spPr>
          <a:xfrm>
            <a:off x="3231920" y="1760820"/>
            <a:ext cx="1973831" cy="2955700"/>
          </a:xfrm>
          <a:prstGeom prst="rect">
            <a:avLst/>
          </a:prstGeom>
          <a:solidFill>
            <a:schemeClr val="accent5">
              <a:alpha val="50196"/>
            </a:scheme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a:latin typeface="Arial" panose="020B0604020202020204" pitchFamily="34" charset="0"/>
              <a:cs typeface="Arial" panose="020B0604020202020204" pitchFamily="34" charset="0"/>
            </a:endParaRPr>
          </a:p>
        </p:txBody>
      </p:sp>
      <p:sp>
        <p:nvSpPr>
          <p:cNvPr id="98" name="TextBox 97">
            <a:extLst>
              <a:ext uri="{FF2B5EF4-FFF2-40B4-BE49-F238E27FC236}">
                <a16:creationId xmlns:a16="http://schemas.microsoft.com/office/drawing/2014/main" id="{14B203EB-B7EA-8B4E-8CAA-FF5A87F2EF38}"/>
              </a:ext>
            </a:extLst>
          </p:cNvPr>
          <p:cNvSpPr txBox="1"/>
          <p:nvPr/>
        </p:nvSpPr>
        <p:spPr>
          <a:xfrm>
            <a:off x="3803880" y="4331146"/>
            <a:ext cx="941283" cy="369332"/>
          </a:xfrm>
          <a:prstGeom prst="rect">
            <a:avLst/>
          </a:prstGeom>
          <a:noFill/>
        </p:spPr>
        <p:txBody>
          <a:bodyPr wrap="none" rtlCol="0">
            <a:spAutoFit/>
          </a:bodyPr>
          <a:lstStyle/>
          <a:p>
            <a:r>
              <a:rPr lang="en-KR" dirty="0">
                <a:latin typeface="Arial" panose="020B0604020202020204" pitchFamily="34" charset="0"/>
                <a:cs typeface="Arial" panose="020B0604020202020204" pitchFamily="34" charset="0"/>
              </a:rPr>
              <a:t>Greedy</a:t>
            </a:r>
          </a:p>
        </p:txBody>
      </p:sp>
      <p:sp>
        <p:nvSpPr>
          <p:cNvPr id="99" name="Rounded Rectangle 98">
            <a:extLst>
              <a:ext uri="{FF2B5EF4-FFF2-40B4-BE49-F238E27FC236}">
                <a16:creationId xmlns:a16="http://schemas.microsoft.com/office/drawing/2014/main" id="{A78D6CF4-2892-E24B-AF2B-2996FC330487}"/>
              </a:ext>
            </a:extLst>
          </p:cNvPr>
          <p:cNvSpPr/>
          <p:nvPr/>
        </p:nvSpPr>
        <p:spPr>
          <a:xfrm>
            <a:off x="3448077" y="2671150"/>
            <a:ext cx="1540042" cy="1090863"/>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KR" dirty="0">
                <a:solidFill>
                  <a:schemeClr val="tx1"/>
                </a:solidFill>
                <a:latin typeface="Arial" panose="020B0604020202020204" pitchFamily="34" charset="0"/>
                <a:cs typeface="Arial" panose="020B0604020202020204" pitchFamily="34" charset="0"/>
              </a:rPr>
              <a:t>Spill Cost</a:t>
            </a:r>
          </a:p>
          <a:p>
            <a:pPr algn="ctr"/>
            <a:r>
              <a:rPr lang="en-KR" dirty="0">
                <a:solidFill>
                  <a:schemeClr val="tx1"/>
                </a:solidFill>
                <a:latin typeface="Arial" panose="020B0604020202020204" pitchFamily="34" charset="0"/>
                <a:cs typeface="Arial" panose="020B0604020202020204" pitchFamily="34" charset="0"/>
              </a:rPr>
              <a:t>Tracking</a:t>
            </a:r>
          </a:p>
          <a:p>
            <a:pPr algn="ctr"/>
            <a:r>
              <a:rPr lang="en-KR" dirty="0">
                <a:solidFill>
                  <a:schemeClr val="tx1"/>
                </a:solidFill>
                <a:latin typeface="Arial" panose="020B0604020202020204" pitchFamily="34" charset="0"/>
                <a:cs typeface="Arial" panose="020B0604020202020204" pitchFamily="34" charset="0"/>
              </a:rPr>
              <a:t>Mechanism</a:t>
            </a:r>
          </a:p>
        </p:txBody>
      </p:sp>
      <p:cxnSp>
        <p:nvCxnSpPr>
          <p:cNvPr id="100" name="Straight Arrow Connector 99">
            <a:extLst>
              <a:ext uri="{FF2B5EF4-FFF2-40B4-BE49-F238E27FC236}">
                <a16:creationId xmlns:a16="http://schemas.microsoft.com/office/drawing/2014/main" id="{20D525B9-09D3-BB44-B8C3-21B8ADAAFC62}"/>
              </a:ext>
            </a:extLst>
          </p:cNvPr>
          <p:cNvCxnSpPr/>
          <p:nvPr/>
        </p:nvCxnSpPr>
        <p:spPr>
          <a:xfrm>
            <a:off x="3231920" y="1940859"/>
            <a:ext cx="1973831"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92" name="Elbow Connector 91">
            <a:extLst>
              <a:ext uri="{FF2B5EF4-FFF2-40B4-BE49-F238E27FC236}">
                <a16:creationId xmlns:a16="http://schemas.microsoft.com/office/drawing/2014/main" id="{4BFB0923-0D23-B447-AF71-2A9D0B5C63F0}"/>
              </a:ext>
            </a:extLst>
          </p:cNvPr>
          <p:cNvCxnSpPr>
            <a:cxnSpLocks/>
            <a:stCxn id="90" idx="0"/>
            <a:endCxn id="74" idx="1"/>
          </p:cNvCxnSpPr>
          <p:nvPr/>
        </p:nvCxnSpPr>
        <p:spPr>
          <a:xfrm rot="16200000" flipH="1">
            <a:off x="6029884" y="-1771771"/>
            <a:ext cx="729230" cy="9247478"/>
          </a:xfrm>
          <a:prstGeom prst="bentConnector4">
            <a:avLst>
              <a:gd name="adj1" fmla="val -75281"/>
              <a:gd name="adj2" fmla="val 96564"/>
            </a:avLst>
          </a:prstGeom>
          <a:ln w="19050">
            <a:prstDash val="sysDash"/>
            <a:tailEnd type="triangle"/>
          </a:ln>
        </p:spPr>
        <p:style>
          <a:lnRef idx="1">
            <a:schemeClr val="dk1"/>
          </a:lnRef>
          <a:fillRef idx="0">
            <a:schemeClr val="dk1"/>
          </a:fillRef>
          <a:effectRef idx="0">
            <a:schemeClr val="dk1"/>
          </a:effectRef>
          <a:fontRef idx="minor">
            <a:schemeClr val="tx1"/>
          </a:fontRef>
        </p:style>
      </p:cxnSp>
      <p:sp>
        <p:nvSpPr>
          <p:cNvPr id="3" name="Slide Number Placeholder 2">
            <a:extLst>
              <a:ext uri="{FF2B5EF4-FFF2-40B4-BE49-F238E27FC236}">
                <a16:creationId xmlns:a16="http://schemas.microsoft.com/office/drawing/2014/main" id="{2C1BFB78-DDEE-0648-A989-1F7838EBD340}"/>
              </a:ext>
            </a:extLst>
          </p:cNvPr>
          <p:cNvSpPr>
            <a:spLocks noGrp="1"/>
          </p:cNvSpPr>
          <p:nvPr>
            <p:ph type="sldNum" sz="quarter" idx="12"/>
          </p:nvPr>
        </p:nvSpPr>
        <p:spPr/>
        <p:txBody>
          <a:bodyPr/>
          <a:lstStyle/>
          <a:p>
            <a:fld id="{F3DD04D7-CA1A-B84C-AD5E-B506F4BF1BEB}" type="slidenum">
              <a:rPr lang="en-US" smtClean="0"/>
              <a:pPr/>
              <a:t>23</a:t>
            </a:fld>
            <a:endParaRPr lang="en-US" dirty="0"/>
          </a:p>
        </p:txBody>
      </p:sp>
    </p:spTree>
    <p:extLst>
      <p:ext uri="{BB962C8B-B14F-4D97-AF65-F5344CB8AC3E}">
        <p14:creationId xmlns:p14="http://schemas.microsoft.com/office/powerpoint/2010/main" val="1983684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4377495A-1666-164E-BE60-80FEC7BE6E22}"/>
              </a:ext>
            </a:extLst>
          </p:cNvPr>
          <p:cNvSpPr/>
          <p:nvPr/>
        </p:nvSpPr>
        <p:spPr>
          <a:xfrm>
            <a:off x="1579228" y="4157941"/>
            <a:ext cx="4396227" cy="2446650"/>
          </a:xfrm>
          <a:prstGeom prst="roundRect">
            <a:avLst/>
          </a:prstGeom>
          <a:solidFill>
            <a:schemeClr val="accent6">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87C3B335-1FBC-D741-A75B-15A428BB9182}"/>
              </a:ext>
            </a:extLst>
          </p:cNvPr>
          <p:cNvSpPr>
            <a:spLocks noGrp="1"/>
          </p:cNvSpPr>
          <p:nvPr>
            <p:ph type="title"/>
          </p:nvPr>
        </p:nvSpPr>
        <p:spPr/>
        <p:txBody>
          <a:bodyPr/>
          <a:lstStyle/>
          <a:p>
            <a:r>
              <a:rPr lang="en-KR" dirty="0"/>
              <a:t>Code Pattern Recognizer</a:t>
            </a:r>
          </a:p>
        </p:txBody>
      </p:sp>
      <p:sp>
        <p:nvSpPr>
          <p:cNvPr id="27" name="Content Placeholder 2">
            <a:extLst>
              <a:ext uri="{FF2B5EF4-FFF2-40B4-BE49-F238E27FC236}">
                <a16:creationId xmlns:a16="http://schemas.microsoft.com/office/drawing/2014/main" id="{C462E603-EAEE-2F47-95EE-B944A6CA4B02}"/>
              </a:ext>
            </a:extLst>
          </p:cNvPr>
          <p:cNvSpPr>
            <a:spLocks noGrp="1"/>
          </p:cNvSpPr>
          <p:nvPr>
            <p:ph idx="1"/>
          </p:nvPr>
        </p:nvSpPr>
        <p:spPr>
          <a:xfrm>
            <a:off x="927270" y="1579440"/>
            <a:ext cx="10985810" cy="4583968"/>
          </a:xfrm>
        </p:spPr>
        <p:txBody>
          <a:bodyPr/>
          <a:lstStyle/>
          <a:p>
            <a:r>
              <a:rPr lang="en-KR" dirty="0"/>
              <a:t>Goal: Leave only profitable functions </a:t>
            </a:r>
          </a:p>
          <a:p>
            <a:r>
              <a:rPr lang="en-KR" dirty="0"/>
              <a:t>Spill costs do not always translate to performance </a:t>
            </a:r>
          </a:p>
          <a:p>
            <a:pPr marL="0" indent="0">
              <a:buNone/>
            </a:pPr>
            <a:r>
              <a:rPr lang="en-KR" b="1" dirty="0">
                <a:solidFill>
                  <a:srgbClr val="C00000"/>
                </a:solidFill>
                <a:sym typeface="Wingdings" pitchFamily="2" charset="2"/>
              </a:rPr>
              <a:t>   </a:t>
            </a:r>
            <a:r>
              <a:rPr lang="en-KR" b="1" dirty="0">
                <a:solidFill>
                  <a:srgbClr val="C00000"/>
                </a:solidFill>
              </a:rPr>
              <a:t>Filter out functions that are sensitive to architectural noises</a:t>
            </a:r>
          </a:p>
          <a:p>
            <a:pPr lvl="1"/>
            <a:r>
              <a:rPr lang="en-KR" dirty="0"/>
              <a:t>e.g. Code alignment, instruction cache misses</a:t>
            </a:r>
          </a:p>
          <a:p>
            <a:r>
              <a:rPr lang="en-KR" sz="2600" dirty="0"/>
              <a:t>Collects counter-based code statistics by recursively traversing all loops</a:t>
            </a:r>
          </a:p>
          <a:p>
            <a:endParaRPr lang="en-KR" dirty="0"/>
          </a:p>
        </p:txBody>
      </p:sp>
      <p:sp>
        <p:nvSpPr>
          <p:cNvPr id="29" name="TextBox 28">
            <a:extLst>
              <a:ext uri="{FF2B5EF4-FFF2-40B4-BE49-F238E27FC236}">
                <a16:creationId xmlns:a16="http://schemas.microsoft.com/office/drawing/2014/main" id="{B026F21F-5DAF-464B-8FD8-A52F53644616}"/>
              </a:ext>
            </a:extLst>
          </p:cNvPr>
          <p:cNvSpPr txBox="1"/>
          <p:nvPr/>
        </p:nvSpPr>
        <p:spPr>
          <a:xfrm>
            <a:off x="6153058" y="4622732"/>
            <a:ext cx="3087705" cy="461665"/>
          </a:xfrm>
          <a:prstGeom prst="rect">
            <a:avLst/>
          </a:prstGeom>
          <a:noFill/>
        </p:spPr>
        <p:txBody>
          <a:bodyPr wrap="none" rtlCol="0">
            <a:spAutoFit/>
          </a:bodyPr>
          <a:lstStyle/>
          <a:p>
            <a:r>
              <a:rPr lang="en-KR" sz="2400" b="1" dirty="0">
                <a:latin typeface="Arial" panose="020B0604020202020204" pitchFamily="34" charset="0"/>
                <a:cs typeface="Arial" panose="020B0604020202020204" pitchFamily="34" charset="0"/>
              </a:rPr>
              <a:t>(1) Small loops only</a:t>
            </a:r>
          </a:p>
        </p:txBody>
      </p:sp>
      <p:sp>
        <p:nvSpPr>
          <p:cNvPr id="31" name="TextBox 30">
            <a:extLst>
              <a:ext uri="{FF2B5EF4-FFF2-40B4-BE49-F238E27FC236}">
                <a16:creationId xmlns:a16="http://schemas.microsoft.com/office/drawing/2014/main" id="{FC491F17-F95E-2740-A970-07EE9A7D6B4F}"/>
              </a:ext>
            </a:extLst>
          </p:cNvPr>
          <p:cNvSpPr txBox="1"/>
          <p:nvPr/>
        </p:nvSpPr>
        <p:spPr>
          <a:xfrm>
            <a:off x="6153058" y="5149569"/>
            <a:ext cx="5030416" cy="461665"/>
          </a:xfrm>
          <a:prstGeom prst="rect">
            <a:avLst/>
          </a:prstGeom>
          <a:noFill/>
        </p:spPr>
        <p:txBody>
          <a:bodyPr wrap="none" rtlCol="0">
            <a:spAutoFit/>
          </a:bodyPr>
          <a:lstStyle/>
          <a:p>
            <a:r>
              <a:rPr lang="en-KR" sz="2400" b="1" dirty="0">
                <a:latin typeface="Arial" panose="020B0604020202020204" pitchFamily="34" charset="0"/>
                <a:cs typeface="Arial" panose="020B0604020202020204" pitchFamily="34" charset="0"/>
              </a:rPr>
              <a:t>(2) A lot of small innermost loops</a:t>
            </a:r>
          </a:p>
        </p:txBody>
      </p:sp>
      <p:sp>
        <p:nvSpPr>
          <p:cNvPr id="3" name="Slide Number Placeholder 2">
            <a:extLst>
              <a:ext uri="{FF2B5EF4-FFF2-40B4-BE49-F238E27FC236}">
                <a16:creationId xmlns:a16="http://schemas.microsoft.com/office/drawing/2014/main" id="{283041B8-62AD-0A44-90FB-717133A8A2FD}"/>
              </a:ext>
            </a:extLst>
          </p:cNvPr>
          <p:cNvSpPr>
            <a:spLocks noGrp="1"/>
          </p:cNvSpPr>
          <p:nvPr>
            <p:ph type="sldNum" sz="quarter" idx="12"/>
          </p:nvPr>
        </p:nvSpPr>
        <p:spPr/>
        <p:txBody>
          <a:bodyPr/>
          <a:lstStyle/>
          <a:p>
            <a:fld id="{F3DD04D7-CA1A-B84C-AD5E-B506F4BF1BEB}" type="slidenum">
              <a:rPr lang="en-US" smtClean="0"/>
              <a:pPr/>
              <a:t>24</a:t>
            </a:fld>
            <a:endParaRPr lang="en-US" dirty="0"/>
          </a:p>
        </p:txBody>
      </p:sp>
      <p:sp>
        <p:nvSpPr>
          <p:cNvPr id="4" name="Oval 3">
            <a:extLst>
              <a:ext uri="{FF2B5EF4-FFF2-40B4-BE49-F238E27FC236}">
                <a16:creationId xmlns:a16="http://schemas.microsoft.com/office/drawing/2014/main" id="{F97CCAEE-C2FD-0742-A51A-CB2F77AB1C8A}"/>
              </a:ext>
            </a:extLst>
          </p:cNvPr>
          <p:cNvSpPr/>
          <p:nvPr/>
        </p:nvSpPr>
        <p:spPr>
          <a:xfrm>
            <a:off x="2516850" y="5472966"/>
            <a:ext cx="665105" cy="665105"/>
          </a:xfrm>
          <a:prstGeom prst="ellipse">
            <a:avLst/>
          </a:prstGeom>
          <a:solidFill>
            <a:schemeClr val="accent4">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a:latin typeface="Arial" panose="020B0604020202020204" pitchFamily="34" charset="0"/>
              <a:cs typeface="Arial" panose="020B0604020202020204" pitchFamily="34" charset="0"/>
            </a:endParaRPr>
          </a:p>
        </p:txBody>
      </p:sp>
      <p:sp>
        <p:nvSpPr>
          <p:cNvPr id="19" name="Oval 18">
            <a:extLst>
              <a:ext uri="{FF2B5EF4-FFF2-40B4-BE49-F238E27FC236}">
                <a16:creationId xmlns:a16="http://schemas.microsoft.com/office/drawing/2014/main" id="{3FD12DC2-D32D-4648-8CDB-D8FBF1F1C99C}"/>
              </a:ext>
            </a:extLst>
          </p:cNvPr>
          <p:cNvSpPr/>
          <p:nvPr/>
        </p:nvSpPr>
        <p:spPr>
          <a:xfrm>
            <a:off x="2926765" y="4919354"/>
            <a:ext cx="958325" cy="958325"/>
          </a:xfrm>
          <a:prstGeom prst="ellipse">
            <a:avLst/>
          </a:prstGeom>
          <a:solidFill>
            <a:schemeClr val="accent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dirty="0">
              <a:latin typeface="Arial" panose="020B0604020202020204" pitchFamily="34" charset="0"/>
              <a:cs typeface="Arial" panose="020B0604020202020204" pitchFamily="34" charset="0"/>
            </a:endParaRPr>
          </a:p>
        </p:txBody>
      </p:sp>
      <p:sp>
        <p:nvSpPr>
          <p:cNvPr id="20" name="Oval 19">
            <a:extLst>
              <a:ext uri="{FF2B5EF4-FFF2-40B4-BE49-F238E27FC236}">
                <a16:creationId xmlns:a16="http://schemas.microsoft.com/office/drawing/2014/main" id="{63154BF1-EEAA-CF43-A99A-75E62BD6DC84}"/>
              </a:ext>
            </a:extLst>
          </p:cNvPr>
          <p:cNvSpPr/>
          <p:nvPr/>
        </p:nvSpPr>
        <p:spPr>
          <a:xfrm>
            <a:off x="3683748" y="4372975"/>
            <a:ext cx="1482313" cy="1482313"/>
          </a:xfrm>
          <a:prstGeom prst="ellipse">
            <a:avLst/>
          </a:prstGeom>
          <a:solidFill>
            <a:srgbClr val="FFA397"/>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a:latin typeface="Arial" panose="020B0604020202020204" pitchFamily="34" charset="0"/>
              <a:cs typeface="Arial" panose="020B0604020202020204" pitchFamily="34" charset="0"/>
            </a:endParaRPr>
          </a:p>
        </p:txBody>
      </p:sp>
      <p:sp>
        <p:nvSpPr>
          <p:cNvPr id="32" name="TextBox 31">
            <a:extLst>
              <a:ext uri="{FF2B5EF4-FFF2-40B4-BE49-F238E27FC236}">
                <a16:creationId xmlns:a16="http://schemas.microsoft.com/office/drawing/2014/main" id="{8B388564-2D8F-F549-AB29-BBA2E83DD7B8}"/>
              </a:ext>
            </a:extLst>
          </p:cNvPr>
          <p:cNvSpPr txBox="1"/>
          <p:nvPr/>
        </p:nvSpPr>
        <p:spPr>
          <a:xfrm>
            <a:off x="6153058" y="5676406"/>
            <a:ext cx="4798108" cy="461665"/>
          </a:xfrm>
          <a:prstGeom prst="rect">
            <a:avLst/>
          </a:prstGeom>
          <a:noFill/>
        </p:spPr>
        <p:txBody>
          <a:bodyPr wrap="none" rtlCol="0">
            <a:spAutoFit/>
          </a:bodyPr>
          <a:lstStyle/>
          <a:p>
            <a:r>
              <a:rPr lang="en-KR" sz="2400" b="1" dirty="0">
                <a:latin typeface="Arial" panose="020B0604020202020204" pitchFamily="34" charset="0"/>
                <a:cs typeface="Arial" panose="020B0604020202020204" pitchFamily="34" charset="0"/>
              </a:rPr>
              <a:t>(3) Unstable middle-sized loops</a:t>
            </a:r>
          </a:p>
        </p:txBody>
      </p:sp>
      <p:sp>
        <p:nvSpPr>
          <p:cNvPr id="7" name="TextBox 6">
            <a:extLst>
              <a:ext uri="{FF2B5EF4-FFF2-40B4-BE49-F238E27FC236}">
                <a16:creationId xmlns:a16="http://schemas.microsoft.com/office/drawing/2014/main" id="{4047DC88-C79F-0746-B424-4A25C004D28B}"/>
              </a:ext>
            </a:extLst>
          </p:cNvPr>
          <p:cNvSpPr txBox="1"/>
          <p:nvPr/>
        </p:nvSpPr>
        <p:spPr>
          <a:xfrm>
            <a:off x="2649467" y="6158662"/>
            <a:ext cx="2357890" cy="461665"/>
          </a:xfrm>
          <a:prstGeom prst="rect">
            <a:avLst/>
          </a:prstGeom>
          <a:noFill/>
        </p:spPr>
        <p:txBody>
          <a:bodyPr wrap="none" rtlCol="0">
            <a:spAutoFit/>
          </a:bodyPr>
          <a:lstStyle/>
          <a:p>
            <a:r>
              <a:rPr lang="en-KR" sz="2400" dirty="0">
                <a:latin typeface="Arial" panose="020B0604020202020204" pitchFamily="34" charset="0"/>
                <a:cs typeface="Arial" panose="020B0604020202020204" pitchFamily="34" charset="0"/>
              </a:rPr>
              <a:t>Target functions</a:t>
            </a:r>
          </a:p>
        </p:txBody>
      </p:sp>
      <p:sp>
        <p:nvSpPr>
          <p:cNvPr id="28" name="TextBox 27">
            <a:extLst>
              <a:ext uri="{FF2B5EF4-FFF2-40B4-BE49-F238E27FC236}">
                <a16:creationId xmlns:a16="http://schemas.microsoft.com/office/drawing/2014/main" id="{5531863A-F2D1-4047-B3BD-C2AEEB2BB4F3}"/>
              </a:ext>
            </a:extLst>
          </p:cNvPr>
          <p:cNvSpPr txBox="1"/>
          <p:nvPr/>
        </p:nvSpPr>
        <p:spPr>
          <a:xfrm>
            <a:off x="1838371" y="4180883"/>
            <a:ext cx="1845377" cy="461665"/>
          </a:xfrm>
          <a:prstGeom prst="rect">
            <a:avLst/>
          </a:prstGeom>
          <a:noFill/>
        </p:spPr>
        <p:txBody>
          <a:bodyPr wrap="none" rtlCol="0">
            <a:spAutoFit/>
          </a:bodyPr>
          <a:lstStyle/>
          <a:p>
            <a:r>
              <a:rPr lang="en-KR" sz="2400" dirty="0">
                <a:latin typeface="Arial" panose="020B0604020202020204" pitchFamily="34" charset="0"/>
                <a:cs typeface="Arial" panose="020B0604020202020204" pitchFamily="34" charset="0"/>
              </a:rPr>
              <a:t>All functions</a:t>
            </a:r>
          </a:p>
        </p:txBody>
      </p:sp>
    </p:spTree>
    <p:extLst>
      <p:ext uri="{BB962C8B-B14F-4D97-AF65-F5344CB8AC3E}">
        <p14:creationId xmlns:p14="http://schemas.microsoft.com/office/powerpoint/2010/main" val="2320033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28"/>
                                        </p:tgtEl>
                                        <p:attrNameLst>
                                          <p:attrName>style.visibility</p:attrName>
                                        </p:attrNameLst>
                                      </p:cBhvr>
                                      <p:to>
                                        <p:strVal val="hidden"/>
                                      </p:to>
                                    </p:set>
                                  </p:childTnLst>
                                </p:cTn>
                              </p:par>
                              <p:par>
                                <p:cTn id="43" presetID="1" presetClass="entr" presetSubtype="0" fill="hold" grpId="0" nodeType="withEffect">
                                  <p:stCondLst>
                                    <p:cond delay="0"/>
                                  </p:stCondLst>
                                  <p:childTnLst>
                                    <p:set>
                                      <p:cBhvr>
                                        <p:cTn id="44" dur="1" fill="hold">
                                          <p:stCondLst>
                                            <p:cond delay="0"/>
                                          </p:stCondLst>
                                        </p:cTn>
                                        <p:tgtEl>
                                          <p:spTgt spid="7"/>
                                        </p:tgtEl>
                                        <p:attrNameLst>
                                          <p:attrName>style.visibility</p:attrName>
                                        </p:attrNameLst>
                                      </p:cBhvr>
                                      <p:to>
                                        <p:strVal val="visible"/>
                                      </p:to>
                                    </p:set>
                                  </p:childTnLst>
                                </p:cTn>
                              </p:par>
                              <p:par>
                                <p:cTn id="45" presetID="7" presetClass="emph" presetSubtype="2" fill="hold" nodeType="withEffect">
                                  <p:stCondLst>
                                    <p:cond delay="0"/>
                                  </p:stCondLst>
                                  <p:childTnLst>
                                    <p:animClr clrSpc="rgb" dir="cw">
                                      <p:cBhvr>
                                        <p:cTn id="46" dur="10" fill="hold"/>
                                        <p:tgtEl>
                                          <p:spTgt spid="4"/>
                                        </p:tgtEl>
                                        <p:attrNameLst>
                                          <p:attrName>stroke.color</p:attrName>
                                        </p:attrNameLst>
                                      </p:cBhvr>
                                      <p:to>
                                        <a:schemeClr val="bg1"/>
                                      </p:to>
                                    </p:animClr>
                                    <p:set>
                                      <p:cBhvr>
                                        <p:cTn id="47" dur="10" fill="hold"/>
                                        <p:tgtEl>
                                          <p:spTgt spid="4"/>
                                        </p:tgtEl>
                                        <p:attrNameLst>
                                          <p:attrName>stroke.on</p:attrName>
                                        </p:attrNameLst>
                                      </p:cBhvr>
                                      <p:to>
                                        <p:strVal val="true"/>
                                      </p:to>
                                    </p:set>
                                  </p:childTnLst>
                                </p:cTn>
                              </p:par>
                              <p:par>
                                <p:cTn id="48" presetID="7" presetClass="emph" presetSubtype="2" fill="hold" nodeType="withEffect">
                                  <p:stCondLst>
                                    <p:cond delay="0"/>
                                  </p:stCondLst>
                                  <p:childTnLst>
                                    <p:animClr clrSpc="rgb" dir="cw">
                                      <p:cBhvr>
                                        <p:cTn id="49" dur="10" fill="hold"/>
                                        <p:tgtEl>
                                          <p:spTgt spid="19"/>
                                        </p:tgtEl>
                                        <p:attrNameLst>
                                          <p:attrName>stroke.color</p:attrName>
                                        </p:attrNameLst>
                                      </p:cBhvr>
                                      <p:to>
                                        <a:schemeClr val="bg1"/>
                                      </p:to>
                                    </p:animClr>
                                    <p:set>
                                      <p:cBhvr>
                                        <p:cTn id="50" dur="10" fill="hold"/>
                                        <p:tgtEl>
                                          <p:spTgt spid="19"/>
                                        </p:tgtEl>
                                        <p:attrNameLst>
                                          <p:attrName>stroke.on</p:attrName>
                                        </p:attrNameLst>
                                      </p:cBhvr>
                                      <p:to>
                                        <p:strVal val="true"/>
                                      </p:to>
                                    </p:set>
                                  </p:childTnLst>
                                </p:cTn>
                              </p:par>
                              <p:par>
                                <p:cTn id="51" presetID="7" presetClass="emph" presetSubtype="2" fill="hold" nodeType="withEffect">
                                  <p:stCondLst>
                                    <p:cond delay="0"/>
                                  </p:stCondLst>
                                  <p:childTnLst>
                                    <p:animClr clrSpc="rgb" dir="cw">
                                      <p:cBhvr>
                                        <p:cTn id="52" dur="10" fill="hold"/>
                                        <p:tgtEl>
                                          <p:spTgt spid="20"/>
                                        </p:tgtEl>
                                        <p:attrNameLst>
                                          <p:attrName>stroke.color</p:attrName>
                                        </p:attrNameLst>
                                      </p:cBhvr>
                                      <p:to>
                                        <a:schemeClr val="bg1"/>
                                      </p:to>
                                    </p:animClr>
                                    <p:set>
                                      <p:cBhvr>
                                        <p:cTn id="53" dur="10" fill="hold"/>
                                        <p:tgtEl>
                                          <p:spTgt spid="20"/>
                                        </p:tgtEl>
                                        <p:attrNameLst>
                                          <p:attrName>stroke.on</p:attrName>
                                        </p:attrNameLst>
                                      </p:cBhvr>
                                      <p:to>
                                        <p:strVal val="true"/>
                                      </p:to>
                                    </p:set>
                                  </p:childTnLst>
                                </p:cTn>
                              </p:par>
                              <p:par>
                                <p:cTn id="54" presetID="1" presetClass="emph" presetSubtype="2" fill="hold" nodeType="withEffect">
                                  <p:stCondLst>
                                    <p:cond delay="0"/>
                                  </p:stCondLst>
                                  <p:childTnLst>
                                    <p:animClr clrSpc="rgb" dir="cw">
                                      <p:cBhvr>
                                        <p:cTn id="55" dur="10" fill="hold"/>
                                        <p:tgtEl>
                                          <p:spTgt spid="4"/>
                                        </p:tgtEl>
                                        <p:attrNameLst>
                                          <p:attrName>fillcolor</p:attrName>
                                        </p:attrNameLst>
                                      </p:cBhvr>
                                      <p:to>
                                        <a:srgbClr val="FFFFFF"/>
                                      </p:to>
                                    </p:animClr>
                                    <p:set>
                                      <p:cBhvr>
                                        <p:cTn id="56" dur="10" fill="hold"/>
                                        <p:tgtEl>
                                          <p:spTgt spid="4"/>
                                        </p:tgtEl>
                                        <p:attrNameLst>
                                          <p:attrName>fill.type</p:attrName>
                                        </p:attrNameLst>
                                      </p:cBhvr>
                                      <p:to>
                                        <p:strVal val="solid"/>
                                      </p:to>
                                    </p:set>
                                    <p:set>
                                      <p:cBhvr>
                                        <p:cTn id="57" dur="10" fill="hold"/>
                                        <p:tgtEl>
                                          <p:spTgt spid="4"/>
                                        </p:tgtEl>
                                        <p:attrNameLst>
                                          <p:attrName>fill.on</p:attrName>
                                        </p:attrNameLst>
                                      </p:cBhvr>
                                      <p:to>
                                        <p:strVal val="true"/>
                                      </p:to>
                                    </p:set>
                                  </p:childTnLst>
                                </p:cTn>
                              </p:par>
                              <p:par>
                                <p:cTn id="58" presetID="1" presetClass="emph" presetSubtype="2" fill="hold" nodeType="withEffect">
                                  <p:stCondLst>
                                    <p:cond delay="0"/>
                                  </p:stCondLst>
                                  <p:childTnLst>
                                    <p:animClr clrSpc="rgb" dir="cw">
                                      <p:cBhvr>
                                        <p:cTn id="59" dur="10" fill="hold"/>
                                        <p:tgtEl>
                                          <p:spTgt spid="19"/>
                                        </p:tgtEl>
                                        <p:attrNameLst>
                                          <p:attrName>fillcolor</p:attrName>
                                        </p:attrNameLst>
                                      </p:cBhvr>
                                      <p:to>
                                        <a:srgbClr val="FFFFFF"/>
                                      </p:to>
                                    </p:animClr>
                                    <p:set>
                                      <p:cBhvr>
                                        <p:cTn id="60" dur="10" fill="hold"/>
                                        <p:tgtEl>
                                          <p:spTgt spid="19"/>
                                        </p:tgtEl>
                                        <p:attrNameLst>
                                          <p:attrName>fill.type</p:attrName>
                                        </p:attrNameLst>
                                      </p:cBhvr>
                                      <p:to>
                                        <p:strVal val="solid"/>
                                      </p:to>
                                    </p:set>
                                    <p:set>
                                      <p:cBhvr>
                                        <p:cTn id="61" dur="10" fill="hold"/>
                                        <p:tgtEl>
                                          <p:spTgt spid="19"/>
                                        </p:tgtEl>
                                        <p:attrNameLst>
                                          <p:attrName>fill.on</p:attrName>
                                        </p:attrNameLst>
                                      </p:cBhvr>
                                      <p:to>
                                        <p:strVal val="true"/>
                                      </p:to>
                                    </p:set>
                                  </p:childTnLst>
                                </p:cTn>
                              </p:par>
                              <p:par>
                                <p:cTn id="62" presetID="1" presetClass="emph" presetSubtype="2" fill="hold" nodeType="withEffect">
                                  <p:stCondLst>
                                    <p:cond delay="0"/>
                                  </p:stCondLst>
                                  <p:childTnLst>
                                    <p:animClr clrSpc="rgb" dir="cw">
                                      <p:cBhvr>
                                        <p:cTn id="63" dur="10" fill="hold"/>
                                        <p:tgtEl>
                                          <p:spTgt spid="20"/>
                                        </p:tgtEl>
                                        <p:attrNameLst>
                                          <p:attrName>fillcolor</p:attrName>
                                        </p:attrNameLst>
                                      </p:cBhvr>
                                      <p:to>
                                        <a:srgbClr val="FFFFFF"/>
                                      </p:to>
                                    </p:animClr>
                                    <p:set>
                                      <p:cBhvr>
                                        <p:cTn id="64" dur="10" fill="hold"/>
                                        <p:tgtEl>
                                          <p:spTgt spid="20"/>
                                        </p:tgtEl>
                                        <p:attrNameLst>
                                          <p:attrName>fill.type</p:attrName>
                                        </p:attrNameLst>
                                      </p:cBhvr>
                                      <p:to>
                                        <p:strVal val="solid"/>
                                      </p:to>
                                    </p:set>
                                    <p:set>
                                      <p:cBhvr>
                                        <p:cTn id="65" dur="10" fill="hold"/>
                                        <p:tgtEl>
                                          <p:spTgt spid="20"/>
                                        </p:tgtEl>
                                        <p:attrNameLst>
                                          <p:attrName>fill.on</p:attrName>
                                        </p:attrNameLst>
                                      </p:cBhvr>
                                      <p:to>
                                        <p:strVal val="true"/>
                                      </p:to>
                                    </p:set>
                                  </p:childTnLst>
                                </p:cTn>
                              </p:par>
                              <p:par>
                                <p:cTn id="66" presetID="1" presetClass="emph" presetSubtype="2" fill="hold" nodeType="withEffect">
                                  <p:stCondLst>
                                    <p:cond delay="0"/>
                                  </p:stCondLst>
                                  <p:childTnLst>
                                    <p:animClr clrSpc="rgb" dir="cw">
                                      <p:cBhvr>
                                        <p:cTn id="67" dur="10" fill="hold"/>
                                        <p:tgtEl>
                                          <p:spTgt spid="6"/>
                                        </p:tgtEl>
                                        <p:attrNameLst>
                                          <p:attrName>fillcolor</p:attrName>
                                        </p:attrNameLst>
                                      </p:cBhvr>
                                      <p:to>
                                        <a:srgbClr val="A8D08D"/>
                                      </p:to>
                                    </p:animClr>
                                    <p:set>
                                      <p:cBhvr>
                                        <p:cTn id="68" dur="10" fill="hold"/>
                                        <p:tgtEl>
                                          <p:spTgt spid="6"/>
                                        </p:tgtEl>
                                        <p:attrNameLst>
                                          <p:attrName>fill.type</p:attrName>
                                        </p:attrNameLst>
                                      </p:cBhvr>
                                      <p:to>
                                        <p:strVal val="solid"/>
                                      </p:to>
                                    </p:set>
                                    <p:set>
                                      <p:cBhvr>
                                        <p:cTn id="69" dur="10" fill="hold"/>
                                        <p:tgtEl>
                                          <p:spTgt spid="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9" grpId="0"/>
      <p:bldP spid="31" grpId="0"/>
      <p:bldP spid="4" grpId="0" animBg="1"/>
      <p:bldP spid="19" grpId="0" animBg="1"/>
      <p:bldP spid="20" grpId="0" animBg="1"/>
      <p:bldP spid="32" grpId="0"/>
      <p:bldP spid="7" grpId="0"/>
      <p:bldP spid="28" grpId="0"/>
      <p:bldP spid="28"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748305D-0099-744A-B48A-456F0A11E274}"/>
              </a:ext>
            </a:extLst>
          </p:cNvPr>
          <p:cNvSpPr/>
          <p:nvPr/>
        </p:nvSpPr>
        <p:spPr>
          <a:xfrm>
            <a:off x="6050680" y="1776298"/>
            <a:ext cx="5768411" cy="1844170"/>
          </a:xfrm>
          <a:prstGeom prst="rect">
            <a:avLst/>
          </a:prstGeom>
          <a:solidFill>
            <a:srgbClr val="70AD4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a:p>
        </p:txBody>
      </p:sp>
      <p:sp>
        <p:nvSpPr>
          <p:cNvPr id="7" name="Rectangle 6">
            <a:extLst>
              <a:ext uri="{FF2B5EF4-FFF2-40B4-BE49-F238E27FC236}">
                <a16:creationId xmlns:a16="http://schemas.microsoft.com/office/drawing/2014/main" id="{1FAE7120-17FD-624A-9F96-B39E5F0B7431}"/>
              </a:ext>
            </a:extLst>
          </p:cNvPr>
          <p:cNvSpPr/>
          <p:nvPr/>
        </p:nvSpPr>
        <p:spPr>
          <a:xfrm>
            <a:off x="1256490" y="2475331"/>
            <a:ext cx="3905428" cy="2982482"/>
          </a:xfrm>
          <a:prstGeom prst="rect">
            <a:avLst/>
          </a:prstGeom>
          <a:solidFill>
            <a:srgbClr val="FF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a:p>
        </p:txBody>
      </p:sp>
      <p:sp>
        <p:nvSpPr>
          <p:cNvPr id="2" name="Title 1">
            <a:extLst>
              <a:ext uri="{FF2B5EF4-FFF2-40B4-BE49-F238E27FC236}">
                <a16:creationId xmlns:a16="http://schemas.microsoft.com/office/drawing/2014/main" id="{864E4B8A-7381-4D42-9DB2-6FB61580CAE9}"/>
              </a:ext>
            </a:extLst>
          </p:cNvPr>
          <p:cNvSpPr>
            <a:spLocks noGrp="1"/>
          </p:cNvSpPr>
          <p:nvPr>
            <p:ph type="title"/>
          </p:nvPr>
        </p:nvSpPr>
        <p:spPr/>
        <p:txBody>
          <a:bodyPr>
            <a:normAutofit/>
          </a:bodyPr>
          <a:lstStyle/>
          <a:p>
            <a:r>
              <a:rPr lang="en-KR" sz="4000" dirty="0"/>
              <a:t>Target Functions  vs  Non-target Functions</a:t>
            </a:r>
          </a:p>
        </p:txBody>
      </p:sp>
      <p:sp>
        <p:nvSpPr>
          <p:cNvPr id="5" name="Rectangle 4">
            <a:extLst>
              <a:ext uri="{FF2B5EF4-FFF2-40B4-BE49-F238E27FC236}">
                <a16:creationId xmlns:a16="http://schemas.microsoft.com/office/drawing/2014/main" id="{B469387C-3F0D-9840-8B89-81D07FA99228}"/>
              </a:ext>
            </a:extLst>
          </p:cNvPr>
          <p:cNvSpPr/>
          <p:nvPr/>
        </p:nvSpPr>
        <p:spPr>
          <a:xfrm>
            <a:off x="481342" y="1348044"/>
            <a:ext cx="5304419" cy="4339650"/>
          </a:xfrm>
          <a:prstGeom prst="rect">
            <a:avLst/>
          </a:prstGeom>
          <a:ln>
            <a:solidFill>
              <a:schemeClr val="tx1"/>
            </a:solidFill>
          </a:ln>
        </p:spPr>
        <p:txBody>
          <a:bodyPr wrap="square">
            <a:spAutoFit/>
          </a:bodyPr>
          <a:lstStyle/>
          <a:p>
            <a:r>
              <a:rPr lang="en-KR" sz="1200" dirty="0">
                <a:latin typeface="Consolas" panose="020B0609020204030204" pitchFamily="49" charset="0"/>
                <a:cs typeface="Consolas" panose="020B0609020204030204" pitchFamily="49" charset="0"/>
              </a:rPr>
              <a:t>float jacobi(...) {...</a:t>
            </a:r>
          </a:p>
          <a:p>
            <a:r>
              <a:rPr lang="en-KR" sz="1200" dirty="0">
                <a:latin typeface="Consolas" panose="020B0609020204030204" pitchFamily="49" charset="0"/>
                <a:cs typeface="Consolas" panose="020B0609020204030204" pitchFamily="49" charset="0"/>
              </a:rPr>
              <a:t>for(n=0 ; n&lt;nn ; n++){</a:t>
            </a:r>
          </a:p>
          <a:p>
            <a:r>
              <a:rPr lang="en-KR" sz="1200" dirty="0">
                <a:latin typeface="Consolas" panose="020B0609020204030204" pitchFamily="49" charset="0"/>
                <a:cs typeface="Consolas" panose="020B0609020204030204" pitchFamily="49" charset="0"/>
              </a:rPr>
              <a:t>  gosa = 0.0;</a:t>
            </a:r>
          </a:p>
          <a:p>
            <a:r>
              <a:rPr lang="en-KR" sz="1200" dirty="0">
                <a:latin typeface="Consolas" panose="020B0609020204030204" pitchFamily="49" charset="0"/>
                <a:cs typeface="Consolas" panose="020B0609020204030204" pitchFamily="49" charset="0"/>
              </a:rPr>
              <a:t>  for(i=1 ; i&lt;imax; i++)</a:t>
            </a:r>
          </a:p>
          <a:p>
            <a:r>
              <a:rPr lang="en-KR" sz="1200" dirty="0">
                <a:latin typeface="Consolas" panose="020B0609020204030204" pitchFamily="49" charset="0"/>
                <a:cs typeface="Consolas" panose="020B0609020204030204" pitchFamily="49" charset="0"/>
              </a:rPr>
              <a:t>    for(j=1 ; j&lt;jmax ; j++)</a:t>
            </a:r>
          </a:p>
          <a:p>
            <a:r>
              <a:rPr lang="en-KR" sz="1200" dirty="0">
                <a:latin typeface="Consolas" panose="020B0609020204030204" pitchFamily="49" charset="0"/>
                <a:cs typeface="Consolas" panose="020B0609020204030204" pitchFamily="49" charset="0"/>
              </a:rPr>
              <a:t>      for(k=1 ; k&lt;kmax ; k++) {</a:t>
            </a:r>
          </a:p>
          <a:p>
            <a:pPr lvl="1"/>
            <a:r>
              <a:rPr lang="en-KR" sz="1200" dirty="0">
                <a:latin typeface="Consolas" panose="020B0609020204030204" pitchFamily="49" charset="0"/>
                <a:cs typeface="Consolas" panose="020B0609020204030204" pitchFamily="49" charset="0"/>
              </a:rPr>
              <a:t>    s0= MR(a,0,i,j,k)*MR(p,0,i+1,j,  k)</a:t>
            </a:r>
          </a:p>
          <a:p>
            <a:pPr lvl="1"/>
            <a:r>
              <a:rPr lang="en-KR" sz="1200" dirty="0">
                <a:latin typeface="Consolas" panose="020B0609020204030204" pitchFamily="49" charset="0"/>
                <a:cs typeface="Consolas" panose="020B0609020204030204" pitchFamily="49" charset="0"/>
              </a:rPr>
              <a:t>      + MR(a,1,i,j,k)*MR(p,0,i,  j+1,k)</a:t>
            </a:r>
          </a:p>
          <a:p>
            <a:pPr lvl="1"/>
            <a:r>
              <a:rPr lang="en-KR" sz="1200" dirty="0">
                <a:latin typeface="Consolas" panose="020B0609020204030204" pitchFamily="49" charset="0"/>
                <a:cs typeface="Consolas" panose="020B0609020204030204" pitchFamily="49" charset="0"/>
              </a:rPr>
              <a:t>      + MR(a,2,i,j,k)*MR(p,0,i,  j,  k+1)</a:t>
            </a:r>
          </a:p>
          <a:p>
            <a:pPr lvl="1"/>
            <a:r>
              <a:rPr lang="en-KR" sz="1200" dirty="0">
                <a:latin typeface="Consolas" panose="020B0609020204030204" pitchFamily="49" charset="0"/>
                <a:cs typeface="Consolas" panose="020B0609020204030204" pitchFamily="49" charset="0"/>
              </a:rPr>
              <a:t>      + MR(b,0,i,j,k)</a:t>
            </a:r>
          </a:p>
          <a:p>
            <a:pPr lvl="1"/>
            <a:r>
              <a:rPr lang="en-KR" sz="1200" dirty="0">
                <a:latin typeface="Consolas" panose="020B0609020204030204" pitchFamily="49" charset="0"/>
                <a:cs typeface="Consolas" panose="020B0609020204030204" pitchFamily="49" charset="0"/>
              </a:rPr>
              <a:t>       *( MR(p,0,i+1,j+1,k) - MR(p,0,i+1,j-1,k)</a:t>
            </a:r>
          </a:p>
          <a:p>
            <a:pPr lvl="1"/>
            <a:r>
              <a:rPr lang="en-KR" sz="1200" dirty="0">
                <a:latin typeface="Consolas" panose="020B0609020204030204" pitchFamily="49" charset="0"/>
                <a:cs typeface="Consolas" panose="020B0609020204030204" pitchFamily="49" charset="0"/>
              </a:rPr>
              <a:t>        - MR(p,0,i-1,j+1,k) + MR(p,0,i-1,j-1,k) )</a:t>
            </a:r>
          </a:p>
          <a:p>
            <a:pPr lvl="1"/>
            <a:r>
              <a:rPr lang="en-KR" sz="1200" dirty="0">
                <a:latin typeface="Consolas" panose="020B0609020204030204" pitchFamily="49" charset="0"/>
                <a:cs typeface="Consolas" panose="020B0609020204030204" pitchFamily="49" charset="0"/>
              </a:rPr>
              <a:t>      + MR(b,1,i,j,k)</a:t>
            </a:r>
          </a:p>
          <a:p>
            <a:pPr lvl="1"/>
            <a:r>
              <a:rPr lang="en-KR" sz="1200" dirty="0">
                <a:latin typeface="Consolas" panose="020B0609020204030204" pitchFamily="49" charset="0"/>
                <a:cs typeface="Consolas" panose="020B0609020204030204" pitchFamily="49" charset="0"/>
              </a:rPr>
              <a:t>       *( MR(p,0,i,j+1,k+1) - MR(p,0,i,j-1,k+1)</a:t>
            </a:r>
          </a:p>
          <a:p>
            <a:pPr lvl="1"/>
            <a:r>
              <a:rPr lang="en-KR" sz="1200" dirty="0">
                <a:latin typeface="Consolas" panose="020B0609020204030204" pitchFamily="49" charset="0"/>
                <a:cs typeface="Consolas" panose="020B0609020204030204" pitchFamily="49" charset="0"/>
              </a:rPr>
              <a:t>       - MR(p,0,i,j+1,k-1) + MR(p,0,i,j-1,k-1) )</a:t>
            </a:r>
          </a:p>
          <a:p>
            <a:pPr lvl="1"/>
            <a:r>
              <a:rPr lang="en-KR" sz="1200" dirty="0">
                <a:latin typeface="Consolas" panose="020B0609020204030204" pitchFamily="49" charset="0"/>
                <a:cs typeface="Consolas" panose="020B0609020204030204" pitchFamily="49" charset="0"/>
              </a:rPr>
              <a:t>      + MR(b,2,i,j,k)</a:t>
            </a:r>
          </a:p>
          <a:p>
            <a:pPr lvl="1"/>
            <a:r>
              <a:rPr lang="en-KR" sz="1200" dirty="0">
                <a:latin typeface="Consolas" panose="020B0609020204030204" pitchFamily="49" charset="0"/>
                <a:cs typeface="Consolas" panose="020B0609020204030204" pitchFamily="49" charset="0"/>
              </a:rPr>
              <a:t>       *( MR(p,0,i+1,j,k+1) - MR(p,0,i-1,j,k+1)</a:t>
            </a:r>
          </a:p>
          <a:p>
            <a:pPr lvl="1"/>
            <a:r>
              <a:rPr lang="en-KR" sz="1200" dirty="0">
                <a:latin typeface="Consolas" panose="020B0609020204030204" pitchFamily="49" charset="0"/>
                <a:cs typeface="Consolas" panose="020B0609020204030204" pitchFamily="49" charset="0"/>
              </a:rPr>
              <a:t>        - MR(p,0,i+1,j,k-1) + MR(p,0,i-1,j,k-1) )</a:t>
            </a:r>
          </a:p>
          <a:p>
            <a:pPr lvl="1"/>
            <a:r>
              <a:rPr lang="en-KR" sz="1200" dirty="0">
                <a:latin typeface="Consolas" panose="020B0609020204030204" pitchFamily="49" charset="0"/>
                <a:cs typeface="Consolas" panose="020B0609020204030204" pitchFamily="49" charset="0"/>
              </a:rPr>
              <a:t>      + MR(c,0,i,j,k) * MR(p,0,i-1,j,  k)</a:t>
            </a:r>
          </a:p>
          <a:p>
            <a:pPr lvl="1"/>
            <a:r>
              <a:rPr lang="en-KR" sz="1200" dirty="0">
                <a:latin typeface="Consolas" panose="020B0609020204030204" pitchFamily="49" charset="0"/>
                <a:cs typeface="Consolas" panose="020B0609020204030204" pitchFamily="49" charset="0"/>
              </a:rPr>
              <a:t>      + MR(c,1,i,j,k) * MR(p,0,i,  j-1,k)</a:t>
            </a:r>
          </a:p>
          <a:p>
            <a:pPr lvl="1"/>
            <a:r>
              <a:rPr lang="en-KR" sz="1200" dirty="0">
                <a:latin typeface="Consolas" panose="020B0609020204030204" pitchFamily="49" charset="0"/>
                <a:cs typeface="Consolas" panose="020B0609020204030204" pitchFamily="49" charset="0"/>
              </a:rPr>
              <a:t>      + MR(c,2,i,j,k) * MR(p,0,i,  j,  k-1)</a:t>
            </a:r>
          </a:p>
          <a:p>
            <a:pPr lvl="1"/>
            <a:r>
              <a:rPr lang="en-KR" sz="1200" dirty="0">
                <a:latin typeface="Consolas" panose="020B0609020204030204" pitchFamily="49" charset="0"/>
                <a:cs typeface="Consolas" panose="020B0609020204030204" pitchFamily="49" charset="0"/>
              </a:rPr>
              <a:t>      + MR(wrk1,0,i,j,k);</a:t>
            </a:r>
          </a:p>
          <a:p>
            <a:r>
              <a:rPr lang="en-KR" sz="1200" dirty="0">
                <a:latin typeface="Consolas" panose="020B0609020204030204" pitchFamily="49" charset="0"/>
                <a:cs typeface="Consolas" panose="020B0609020204030204" pitchFamily="49" charset="0"/>
              </a:rPr>
              <a:t>  ... }</a:t>
            </a:r>
          </a:p>
        </p:txBody>
      </p:sp>
      <p:sp>
        <p:nvSpPr>
          <p:cNvPr id="6" name="Rectangle 5">
            <a:extLst>
              <a:ext uri="{FF2B5EF4-FFF2-40B4-BE49-F238E27FC236}">
                <a16:creationId xmlns:a16="http://schemas.microsoft.com/office/drawing/2014/main" id="{F9FB5A86-9EF4-374D-912B-4E42182AF58D}"/>
              </a:ext>
            </a:extLst>
          </p:cNvPr>
          <p:cNvSpPr/>
          <p:nvPr/>
        </p:nvSpPr>
        <p:spPr>
          <a:xfrm>
            <a:off x="5832155" y="1348044"/>
            <a:ext cx="6301429" cy="3600986"/>
          </a:xfrm>
          <a:prstGeom prst="rect">
            <a:avLst/>
          </a:prstGeom>
          <a:ln>
            <a:solidFill>
              <a:schemeClr val="tx1"/>
            </a:solidFill>
          </a:ln>
        </p:spPr>
        <p:txBody>
          <a:bodyPr wrap="square">
            <a:spAutoFit/>
          </a:bodyPr>
          <a:lstStyle/>
          <a:p>
            <a:r>
              <a:rPr lang="en-KR" sz="1200" dirty="0">
                <a:latin typeface="Consolas" panose="020B0609020204030204" pitchFamily="49" charset="0"/>
                <a:cs typeface="Consolas" panose="020B0609020204030204" pitchFamily="49" charset="0"/>
              </a:rPr>
              <a:t>int dfilter(...) ... {</a:t>
            </a:r>
          </a:p>
          <a:p>
            <a:r>
              <a:rPr lang="en-KR" sz="1200" dirty="0">
                <a:latin typeface="Consolas" panose="020B0609020204030204" pitchFamily="49" charset="0"/>
                <a:cs typeface="Consolas" panose="020B0609020204030204" pitchFamily="49" charset="0"/>
              </a:rPr>
              <a:t>  ...</a:t>
            </a:r>
          </a:p>
          <a:p>
            <a:r>
              <a:rPr lang="en-KR" sz="1200" dirty="0">
                <a:latin typeface="Consolas" panose="020B0609020204030204" pitchFamily="49" charset="0"/>
                <a:cs typeface="Consolas" panose="020B0609020204030204" pitchFamily="49" charset="0"/>
              </a:rPr>
              <a:t>  for (i=0; i&lt;high; i++)</a:t>
            </a:r>
          </a:p>
          <a:p>
            <a:r>
              <a:rPr lang="en-KR" sz="1200" dirty="0">
                <a:latin typeface="Consolas" panose="020B0609020204030204" pitchFamily="49" charset="0"/>
                <a:cs typeface="Consolas" panose="020B0609020204030204" pitchFamily="49" charset="0"/>
              </a:rPr>
              <a:t>    for (j=0; j&lt;larg; j++) {</a:t>
            </a:r>
          </a:p>
          <a:p>
            <a:r>
              <a:rPr lang="en-KR" sz="1200" dirty="0">
                <a:latin typeface="Consolas" panose="020B0609020204030204" pitchFamily="49" charset="0"/>
                <a:cs typeface="Consolas" panose="020B0609020204030204" pitchFamily="49" charset="0"/>
              </a:rPr>
              <a:t>        for (l=-(tm_g/2); l&lt;=(tm_g/2); l++) {</a:t>
            </a:r>
          </a:p>
          <a:p>
            <a:pPr lvl="2"/>
            <a:r>
              <a:rPr lang="en-KR" sz="1200" dirty="0">
                <a:latin typeface="Consolas" panose="020B0609020204030204" pitchFamily="49" charset="0"/>
                <a:cs typeface="Consolas" panose="020B0609020204030204" pitchFamily="49" charset="0"/>
              </a:rPr>
              <a:t>if ((j+l) &lt; 0) nv = (float) image[i*larg];</a:t>
            </a:r>
          </a:p>
          <a:p>
            <a:pPr lvl="2"/>
            <a:r>
              <a:rPr lang="en-KR" sz="1200" dirty="0">
                <a:latin typeface="Consolas" panose="020B0609020204030204" pitchFamily="49" charset="0"/>
                <a:cs typeface="Consolas" panose="020B0609020204030204" pitchFamily="49" charset="0"/>
              </a:rPr>
              <a:t>else if ((j+l) &gt;= larg) nv = (float) image[((i+1)*larg)-1];</a:t>
            </a:r>
          </a:p>
          <a:p>
            <a:pPr lvl="2"/>
            <a:r>
              <a:rPr lang="en-KR" sz="1200" dirty="0">
                <a:latin typeface="Consolas" panose="020B0609020204030204" pitchFamily="49" charset="0"/>
                <a:cs typeface="Consolas" panose="020B0609020204030204" pitchFamily="49" charset="0"/>
              </a:rPr>
              <a:t>else nv = (float) image[(i*larg)+j+l];</a:t>
            </a:r>
          </a:p>
          <a:p>
            <a:pPr lvl="2"/>
            <a:r>
              <a:rPr lang="en-KR" sz="1200" dirty="0">
                <a:latin typeface="Consolas" panose="020B0609020204030204" pitchFamily="49" charset="0"/>
                <a:cs typeface="Consolas" panose="020B0609020204030204" pitchFamily="49" charset="0"/>
              </a:rPr>
              <a:t>*d = (nv * g[(tm_g/2)-l]) + *d;</a:t>
            </a:r>
          </a:p>
          <a:p>
            <a:r>
              <a:rPr lang="en-KR" sz="1200" dirty="0">
                <a:latin typeface="Consolas" panose="020B0609020204030204" pitchFamily="49" charset="0"/>
                <a:cs typeface="Consolas" panose="020B0609020204030204" pitchFamily="49" charset="0"/>
              </a:rPr>
              <a:t>        }</a:t>
            </a:r>
          </a:p>
          <a:p>
            <a:r>
              <a:rPr lang="en-KR" sz="1200" dirty="0">
                <a:latin typeface="Consolas" panose="020B0609020204030204" pitchFamily="49" charset="0"/>
                <a:cs typeface="Consolas" panose="020B0609020204030204" pitchFamily="49" charset="0"/>
              </a:rPr>
              <a:t>        d++;</a:t>
            </a:r>
          </a:p>
          <a:p>
            <a:r>
              <a:rPr lang="en-KR" sz="1200" dirty="0">
                <a:latin typeface="Consolas" panose="020B0609020204030204" pitchFamily="49" charset="0"/>
                <a:cs typeface="Consolas" panose="020B0609020204030204" pitchFamily="49" charset="0"/>
              </a:rPr>
              <a:t>    }</a:t>
            </a:r>
          </a:p>
          <a:p>
            <a:r>
              <a:rPr lang="en-KR" sz="1200" dirty="0">
                <a:latin typeface="Consolas" panose="020B0609020204030204" pitchFamily="49" charset="0"/>
                <a:cs typeface="Consolas" panose="020B0609020204030204" pitchFamily="49" charset="0"/>
              </a:rPr>
              <a:t>  ...</a:t>
            </a:r>
          </a:p>
          <a:p>
            <a:r>
              <a:rPr lang="en-KR" sz="1200" dirty="0">
                <a:latin typeface="Consolas" panose="020B0609020204030204" pitchFamily="49" charset="0"/>
                <a:cs typeface="Consolas" panose="020B0609020204030204" pitchFamily="49" charset="0"/>
              </a:rPr>
              <a:t>  d2 = (float *) calloc(nc*nr, FWS);</a:t>
            </a:r>
          </a:p>
          <a:p>
            <a:r>
              <a:rPr lang="en-KR" sz="1200" dirty="0">
                <a:latin typeface="Consolas" panose="020B0609020204030204" pitchFamily="49" charset="0"/>
                <a:cs typeface="Consolas" panose="020B0609020204030204" pitchFamily="49" charset="0"/>
              </a:rPr>
              <a:t>  if (!d2) {</a:t>
            </a:r>
          </a:p>
          <a:p>
            <a:r>
              <a:rPr lang="en-KR" sz="1200" dirty="0">
                <a:latin typeface="Consolas" panose="020B0609020204030204" pitchFamily="49" charset="0"/>
                <a:cs typeface="Consolas" panose="020B0609020204030204" pitchFamily="49" charset="0"/>
              </a:rPr>
              <a:t>    sprintf(err,"Out of memory");</a:t>
            </a:r>
          </a:p>
          <a:p>
            <a:r>
              <a:rPr lang="en-KR" sz="1200" dirty="0">
                <a:latin typeface="Consolas" panose="020B0609020204030204" pitchFamily="49" charset="0"/>
                <a:cs typeface="Consolas" panose="020B0609020204030204" pitchFamily="49" charset="0"/>
              </a:rPr>
              <a:t>    return(1);</a:t>
            </a:r>
          </a:p>
          <a:p>
            <a:r>
              <a:rPr lang="en-KR" sz="1200" dirty="0">
                <a:latin typeface="Consolas" panose="020B0609020204030204" pitchFamily="49" charset="0"/>
                <a:cs typeface="Consolas" panose="020B0609020204030204" pitchFamily="49" charset="0"/>
              </a:rPr>
              <a:t>  }</a:t>
            </a:r>
          </a:p>
          <a:p>
            <a:r>
              <a:rPr lang="en-KR" sz="1200" dirty="0">
                <a:latin typeface="Consolas" panose="020B0609020204030204" pitchFamily="49" charset="0"/>
                <a:cs typeface="Consolas" panose="020B0609020204030204" pitchFamily="49" charset="0"/>
              </a:rPr>
              <a:t>  ...</a:t>
            </a:r>
          </a:p>
        </p:txBody>
      </p:sp>
      <p:sp>
        <p:nvSpPr>
          <p:cNvPr id="8" name="TextBox 7">
            <a:extLst>
              <a:ext uri="{FF2B5EF4-FFF2-40B4-BE49-F238E27FC236}">
                <a16:creationId xmlns:a16="http://schemas.microsoft.com/office/drawing/2014/main" id="{E8FB1E0B-723F-4845-9340-AEB446F6F6A8}"/>
              </a:ext>
            </a:extLst>
          </p:cNvPr>
          <p:cNvSpPr txBox="1"/>
          <p:nvPr/>
        </p:nvSpPr>
        <p:spPr>
          <a:xfrm>
            <a:off x="759236" y="5697319"/>
            <a:ext cx="4980851" cy="1200329"/>
          </a:xfrm>
          <a:prstGeom prst="rect">
            <a:avLst/>
          </a:prstGeom>
          <a:noFill/>
        </p:spPr>
        <p:txBody>
          <a:bodyPr wrap="none" rtlCol="0">
            <a:spAutoFit/>
          </a:bodyPr>
          <a:lstStyle/>
          <a:p>
            <a:r>
              <a:rPr lang="en-KR" sz="2400" dirty="0">
                <a:latin typeface="Arial" panose="020B0604020202020204" pitchFamily="34" charset="0"/>
                <a:cs typeface="Arial" panose="020B0604020202020204" pitchFamily="34" charset="0"/>
              </a:rPr>
              <a:t>Large innermost loop</a:t>
            </a:r>
          </a:p>
          <a:p>
            <a:pPr marL="342900" indent="-342900">
              <a:buFont typeface="Symbol" pitchFamily="2" charset="2"/>
              <a:buChar char="Þ"/>
            </a:pPr>
            <a:r>
              <a:rPr lang="en-KR" sz="2400" dirty="0">
                <a:latin typeface="Arial" panose="020B0604020202020204" pitchFamily="34" charset="0"/>
                <a:cs typeface="Arial" panose="020B0604020202020204" pitchFamily="34" charset="0"/>
              </a:rPr>
              <a:t> High register pressure</a:t>
            </a:r>
          </a:p>
          <a:p>
            <a:pPr marL="342900" indent="-342900">
              <a:buFont typeface="Symbol" pitchFamily="2" charset="2"/>
              <a:buChar char="Þ"/>
            </a:pPr>
            <a:r>
              <a:rPr lang="en-KR" sz="2400" dirty="0">
                <a:latin typeface="Arial" panose="020B0604020202020204" pitchFamily="34" charset="0"/>
                <a:cs typeface="Arial" panose="020B0604020202020204" pitchFamily="34" charset="0"/>
              </a:rPr>
              <a:t> Resistent to architectural noises</a:t>
            </a:r>
          </a:p>
        </p:txBody>
      </p:sp>
      <p:sp>
        <p:nvSpPr>
          <p:cNvPr id="9" name="TextBox 8">
            <a:extLst>
              <a:ext uri="{FF2B5EF4-FFF2-40B4-BE49-F238E27FC236}">
                <a16:creationId xmlns:a16="http://schemas.microsoft.com/office/drawing/2014/main" id="{71CC9D11-2D36-9348-8743-7DA38A9B1C9D}"/>
              </a:ext>
            </a:extLst>
          </p:cNvPr>
          <p:cNvSpPr txBox="1"/>
          <p:nvPr/>
        </p:nvSpPr>
        <p:spPr>
          <a:xfrm>
            <a:off x="2851852" y="1943334"/>
            <a:ext cx="2980303" cy="369332"/>
          </a:xfrm>
          <a:prstGeom prst="rect">
            <a:avLst/>
          </a:prstGeom>
          <a:noFill/>
        </p:spPr>
        <p:txBody>
          <a:bodyPr wrap="none" rtlCol="0">
            <a:spAutoFit/>
          </a:bodyPr>
          <a:lstStyle/>
          <a:p>
            <a:r>
              <a:rPr lang="en-KR" dirty="0">
                <a:solidFill>
                  <a:srgbClr val="FF0000"/>
                </a:solidFill>
                <a:latin typeface="Arial" panose="020B0604020202020204" pitchFamily="34" charset="0"/>
                <a:cs typeface="Arial" panose="020B0604020202020204" pitchFamily="34" charset="0"/>
              </a:rPr>
              <a:t>Large &amp; complex loop body</a:t>
            </a:r>
          </a:p>
        </p:txBody>
      </p:sp>
      <p:sp>
        <p:nvSpPr>
          <p:cNvPr id="11" name="TextBox 10">
            <a:extLst>
              <a:ext uri="{FF2B5EF4-FFF2-40B4-BE49-F238E27FC236}">
                <a16:creationId xmlns:a16="http://schemas.microsoft.com/office/drawing/2014/main" id="{6238A51C-7314-4B41-ABAA-1F7D1FCBBFCA}"/>
              </a:ext>
            </a:extLst>
          </p:cNvPr>
          <p:cNvSpPr txBox="1"/>
          <p:nvPr/>
        </p:nvSpPr>
        <p:spPr>
          <a:xfrm>
            <a:off x="9614433" y="2922605"/>
            <a:ext cx="2146742" cy="369332"/>
          </a:xfrm>
          <a:prstGeom prst="rect">
            <a:avLst/>
          </a:prstGeom>
          <a:noFill/>
        </p:spPr>
        <p:txBody>
          <a:bodyPr wrap="none" rtlCol="0">
            <a:spAutoFit/>
          </a:bodyPr>
          <a:lstStyle/>
          <a:p>
            <a:r>
              <a:rPr lang="en-KR" dirty="0">
                <a:solidFill>
                  <a:srgbClr val="00B050"/>
                </a:solidFill>
                <a:latin typeface="Arial" panose="020B0604020202020204" pitchFamily="34" charset="0"/>
                <a:cs typeface="Arial" panose="020B0604020202020204" pitchFamily="34" charset="0"/>
              </a:rPr>
              <a:t>Small basic blocks </a:t>
            </a:r>
          </a:p>
        </p:txBody>
      </p:sp>
      <p:sp>
        <p:nvSpPr>
          <p:cNvPr id="12" name="TextBox 11">
            <a:extLst>
              <a:ext uri="{FF2B5EF4-FFF2-40B4-BE49-F238E27FC236}">
                <a16:creationId xmlns:a16="http://schemas.microsoft.com/office/drawing/2014/main" id="{9273C034-BCBA-FC42-94F6-ECC626593159}"/>
              </a:ext>
            </a:extLst>
          </p:cNvPr>
          <p:cNvSpPr txBox="1"/>
          <p:nvPr/>
        </p:nvSpPr>
        <p:spPr>
          <a:xfrm>
            <a:off x="6096000" y="5073342"/>
            <a:ext cx="5817618" cy="1200329"/>
          </a:xfrm>
          <a:prstGeom prst="rect">
            <a:avLst/>
          </a:prstGeom>
          <a:noFill/>
        </p:spPr>
        <p:txBody>
          <a:bodyPr wrap="none" rtlCol="0">
            <a:spAutoFit/>
          </a:bodyPr>
          <a:lstStyle/>
          <a:p>
            <a:r>
              <a:rPr lang="en-KR" sz="2400" dirty="0">
                <a:latin typeface="Arial" panose="020B0604020202020204" pitchFamily="34" charset="0"/>
                <a:cs typeface="Arial" panose="020B0604020202020204" pitchFamily="34" charset="0"/>
              </a:rPr>
              <a:t>Only small basic blocks in innermost loop</a:t>
            </a:r>
          </a:p>
          <a:p>
            <a:pPr marL="342900" indent="-342900">
              <a:buFont typeface="Symbol" pitchFamily="2" charset="2"/>
              <a:buChar char="Þ"/>
            </a:pPr>
            <a:r>
              <a:rPr lang="en-KR" sz="2400" dirty="0">
                <a:latin typeface="Arial" panose="020B0604020202020204" pitchFamily="34" charset="0"/>
                <a:cs typeface="Arial" panose="020B0604020202020204" pitchFamily="34" charset="0"/>
              </a:rPr>
              <a:t> Sensitive to architectural noises</a:t>
            </a:r>
            <a:br>
              <a:rPr lang="en-KR" sz="2400" dirty="0">
                <a:latin typeface="Arial" panose="020B0604020202020204" pitchFamily="34" charset="0"/>
                <a:cs typeface="Arial" panose="020B0604020202020204" pitchFamily="34" charset="0"/>
              </a:rPr>
            </a:br>
            <a:r>
              <a:rPr lang="en-KR" sz="2400" dirty="0">
                <a:latin typeface="Arial" panose="020B0604020202020204" pitchFamily="34" charset="0"/>
                <a:cs typeface="Arial" panose="020B0604020202020204" pitchFamily="34" charset="0"/>
              </a:rPr>
              <a:t> (regardless of the spill cost modeling)</a:t>
            </a:r>
          </a:p>
        </p:txBody>
      </p:sp>
      <p:sp>
        <p:nvSpPr>
          <p:cNvPr id="3" name="Rectangle 2">
            <a:extLst>
              <a:ext uri="{FF2B5EF4-FFF2-40B4-BE49-F238E27FC236}">
                <a16:creationId xmlns:a16="http://schemas.microsoft.com/office/drawing/2014/main" id="{84302F1F-592F-4945-823C-1A35CBD30CFA}"/>
              </a:ext>
            </a:extLst>
          </p:cNvPr>
          <p:cNvSpPr/>
          <p:nvPr/>
        </p:nvSpPr>
        <p:spPr>
          <a:xfrm>
            <a:off x="6789079" y="2312666"/>
            <a:ext cx="3608936" cy="181583"/>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a:p>
        </p:txBody>
      </p:sp>
      <p:sp>
        <p:nvSpPr>
          <p:cNvPr id="13" name="Rectangle 12">
            <a:extLst>
              <a:ext uri="{FF2B5EF4-FFF2-40B4-BE49-F238E27FC236}">
                <a16:creationId xmlns:a16="http://schemas.microsoft.com/office/drawing/2014/main" id="{A6A3BCD5-F1CA-1847-B3DD-B3AF123E15D0}"/>
              </a:ext>
            </a:extLst>
          </p:cNvPr>
          <p:cNvSpPr/>
          <p:nvPr/>
        </p:nvSpPr>
        <p:spPr>
          <a:xfrm>
            <a:off x="6789079" y="2500775"/>
            <a:ext cx="5030012" cy="181583"/>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a:p>
        </p:txBody>
      </p:sp>
      <p:sp>
        <p:nvSpPr>
          <p:cNvPr id="14" name="Rectangle 13">
            <a:extLst>
              <a:ext uri="{FF2B5EF4-FFF2-40B4-BE49-F238E27FC236}">
                <a16:creationId xmlns:a16="http://schemas.microsoft.com/office/drawing/2014/main" id="{AAE97018-371B-834B-A5F1-518873C6337F}"/>
              </a:ext>
            </a:extLst>
          </p:cNvPr>
          <p:cNvSpPr/>
          <p:nvPr/>
        </p:nvSpPr>
        <p:spPr>
          <a:xfrm>
            <a:off x="6789079" y="2690929"/>
            <a:ext cx="3281013" cy="181583"/>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a:p>
        </p:txBody>
      </p:sp>
      <p:sp>
        <p:nvSpPr>
          <p:cNvPr id="15" name="Rectangle 14">
            <a:extLst>
              <a:ext uri="{FF2B5EF4-FFF2-40B4-BE49-F238E27FC236}">
                <a16:creationId xmlns:a16="http://schemas.microsoft.com/office/drawing/2014/main" id="{D78C7F01-FE02-9342-A9AD-C527CA2F96EF}"/>
              </a:ext>
            </a:extLst>
          </p:cNvPr>
          <p:cNvSpPr/>
          <p:nvPr/>
        </p:nvSpPr>
        <p:spPr>
          <a:xfrm>
            <a:off x="6789079" y="2879399"/>
            <a:ext cx="2663005" cy="181583"/>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a:p>
        </p:txBody>
      </p:sp>
      <p:sp>
        <p:nvSpPr>
          <p:cNvPr id="4" name="Slide Number Placeholder 3">
            <a:extLst>
              <a:ext uri="{FF2B5EF4-FFF2-40B4-BE49-F238E27FC236}">
                <a16:creationId xmlns:a16="http://schemas.microsoft.com/office/drawing/2014/main" id="{F2DDE350-26F5-4543-AA29-61908D40143C}"/>
              </a:ext>
            </a:extLst>
          </p:cNvPr>
          <p:cNvSpPr>
            <a:spLocks noGrp="1"/>
          </p:cNvSpPr>
          <p:nvPr>
            <p:ph type="sldNum" sz="quarter" idx="12"/>
          </p:nvPr>
        </p:nvSpPr>
        <p:spPr/>
        <p:txBody>
          <a:bodyPr/>
          <a:lstStyle/>
          <a:p>
            <a:fld id="{F3DD04D7-CA1A-B84C-AD5E-B506F4BF1BEB}" type="slidenum">
              <a:rPr lang="en-US" smtClean="0"/>
              <a:pPr/>
              <a:t>25</a:t>
            </a:fld>
            <a:endParaRPr lang="en-US" dirty="0"/>
          </a:p>
        </p:txBody>
      </p:sp>
    </p:spTree>
    <p:extLst>
      <p:ext uri="{BB962C8B-B14F-4D97-AF65-F5344CB8AC3E}">
        <p14:creationId xmlns:p14="http://schemas.microsoft.com/office/powerpoint/2010/main" val="4000838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7" grpId="0" animBg="1"/>
      <p:bldP spid="8" grpId="0"/>
      <p:bldP spid="9" grpId="0"/>
      <p:bldP spid="11" grpId="0"/>
      <p:bldP spid="12" grpId="0"/>
      <p:bldP spid="3" grpId="0" animBg="1"/>
      <p:bldP spid="13" grpId="0" animBg="1"/>
      <p:bldP spid="14" grpId="0" animBg="1"/>
      <p:bldP spid="1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05B94-F9FB-534D-9CA8-4DA84F480316}"/>
              </a:ext>
            </a:extLst>
          </p:cNvPr>
          <p:cNvSpPr>
            <a:spLocks noGrp="1"/>
          </p:cNvSpPr>
          <p:nvPr>
            <p:ph type="title"/>
          </p:nvPr>
        </p:nvSpPr>
        <p:spPr/>
        <p:txBody>
          <a:bodyPr/>
          <a:lstStyle/>
          <a:p>
            <a:r>
              <a:rPr lang="en-KR" dirty="0"/>
              <a:t>Evaluation Methodology</a:t>
            </a:r>
          </a:p>
        </p:txBody>
      </p:sp>
      <p:sp>
        <p:nvSpPr>
          <p:cNvPr id="3" name="Content Placeholder 2">
            <a:extLst>
              <a:ext uri="{FF2B5EF4-FFF2-40B4-BE49-F238E27FC236}">
                <a16:creationId xmlns:a16="http://schemas.microsoft.com/office/drawing/2014/main" id="{6D93B2FF-468B-AB45-9B16-6DDAEBD9CE82}"/>
              </a:ext>
            </a:extLst>
          </p:cNvPr>
          <p:cNvSpPr>
            <a:spLocks noGrp="1"/>
          </p:cNvSpPr>
          <p:nvPr>
            <p:ph idx="1"/>
          </p:nvPr>
        </p:nvSpPr>
        <p:spPr>
          <a:xfrm>
            <a:off x="1021553" y="1839810"/>
            <a:ext cx="10515600" cy="3819118"/>
          </a:xfrm>
        </p:spPr>
        <p:txBody>
          <a:bodyPr>
            <a:normAutofit fontScale="92500"/>
          </a:bodyPr>
          <a:lstStyle/>
          <a:p>
            <a:r>
              <a:rPr lang="en-KR" b="1" dirty="0"/>
              <a:t>Compiler: LLVM 13</a:t>
            </a:r>
          </a:p>
          <a:p>
            <a:pPr lvl="1"/>
            <a:r>
              <a:rPr lang="en-KR" dirty="0"/>
              <a:t>“use-greedy-so” option for Greedy-SO</a:t>
            </a:r>
          </a:p>
          <a:p>
            <a:r>
              <a:rPr lang="en-KR" b="1" dirty="0"/>
              <a:t>Benchmarks: LLVM test suite</a:t>
            </a:r>
          </a:p>
          <a:p>
            <a:pPr lvl="1"/>
            <a:r>
              <a:rPr lang="en-KR" dirty="0"/>
              <a:t>Designed for benchmarking LLVM performance </a:t>
            </a:r>
            <a:r>
              <a:rPr lang="en-US" altLang="ko-KR" dirty="0"/>
              <a:t>(737 benchmarks)</a:t>
            </a:r>
            <a:endParaRPr lang="en-KR" dirty="0"/>
          </a:p>
          <a:p>
            <a:pPr lvl="1"/>
            <a:r>
              <a:rPr lang="en-KR" dirty="0"/>
              <a:t>Results only show benchmarks t</a:t>
            </a:r>
            <a:r>
              <a:rPr lang="en-US" dirty="0"/>
              <a:t>ha</a:t>
            </a:r>
            <a:r>
              <a:rPr lang="en-KR" dirty="0"/>
              <a:t>t have more than </a:t>
            </a:r>
            <a:r>
              <a:rPr lang="en-KR" b="1" dirty="0"/>
              <a:t>2% speedup/slowdown</a:t>
            </a:r>
          </a:p>
          <a:p>
            <a:r>
              <a:rPr lang="en-KR" b="1" dirty="0"/>
              <a:t>Evaluated allocators</a:t>
            </a:r>
          </a:p>
          <a:p>
            <a:pPr lvl="1"/>
            <a:r>
              <a:rPr lang="en-KR" dirty="0"/>
              <a:t>local-intf</a:t>
            </a:r>
            <a:r>
              <a:rPr lang="en-KR" baseline="30000" dirty="0"/>
              <a:t>[1]</a:t>
            </a:r>
            <a:r>
              <a:rPr lang="en-KR" dirty="0"/>
              <a:t>: </a:t>
            </a:r>
            <a:r>
              <a:rPr lang="en-US" dirty="0"/>
              <a:t>Previous work</a:t>
            </a:r>
            <a:endParaRPr lang="en-KR" dirty="0"/>
          </a:p>
          <a:p>
            <a:pPr lvl="1"/>
            <a:r>
              <a:rPr lang="en-KR" dirty="0"/>
              <a:t>gs-wop-pbqp: Gree</a:t>
            </a:r>
            <a:r>
              <a:rPr lang="en-US" dirty="0"/>
              <a:t>d</a:t>
            </a:r>
            <a:r>
              <a:rPr lang="en-KR" dirty="0"/>
              <a:t>y-SO without Code Pattern Recognizer and threshold</a:t>
            </a:r>
          </a:p>
          <a:p>
            <a:r>
              <a:rPr lang="en-KR" b="1" dirty="0"/>
              <a:t>Platforms</a:t>
            </a:r>
          </a:p>
          <a:p>
            <a:endParaRPr lang="en-KR" dirty="0"/>
          </a:p>
        </p:txBody>
      </p:sp>
      <p:graphicFrame>
        <p:nvGraphicFramePr>
          <p:cNvPr id="5" name="Table 5">
            <a:extLst>
              <a:ext uri="{FF2B5EF4-FFF2-40B4-BE49-F238E27FC236}">
                <a16:creationId xmlns:a16="http://schemas.microsoft.com/office/drawing/2014/main" id="{27525FD0-87A1-7142-934E-8AD4D52847E3}"/>
              </a:ext>
            </a:extLst>
          </p:cNvPr>
          <p:cNvGraphicFramePr>
            <a:graphicFrameLocks noGrp="1"/>
          </p:cNvGraphicFramePr>
          <p:nvPr>
            <p:extLst>
              <p:ext uri="{D42A27DB-BD31-4B8C-83A1-F6EECF244321}">
                <p14:modId xmlns:p14="http://schemas.microsoft.com/office/powerpoint/2010/main" val="1160402964"/>
              </p:ext>
            </p:extLst>
          </p:nvPr>
        </p:nvGraphicFramePr>
        <p:xfrm>
          <a:off x="3133385" y="5295283"/>
          <a:ext cx="3182854" cy="1478280"/>
        </p:xfrm>
        <a:graphic>
          <a:graphicData uri="http://schemas.openxmlformats.org/drawingml/2006/table">
            <a:tbl>
              <a:tblPr firstRow="1" bandRow="1">
                <a:tableStyleId>{7E9639D4-E3E2-4D34-9284-5A2195B3D0D7}</a:tableStyleId>
              </a:tblPr>
              <a:tblGrid>
                <a:gridCol w="1142130">
                  <a:extLst>
                    <a:ext uri="{9D8B030D-6E8A-4147-A177-3AD203B41FA5}">
                      <a16:colId xmlns:a16="http://schemas.microsoft.com/office/drawing/2014/main" val="680138374"/>
                    </a:ext>
                  </a:extLst>
                </a:gridCol>
                <a:gridCol w="2040724">
                  <a:extLst>
                    <a:ext uri="{9D8B030D-6E8A-4147-A177-3AD203B41FA5}">
                      <a16:colId xmlns:a16="http://schemas.microsoft.com/office/drawing/2014/main" val="3479833232"/>
                    </a:ext>
                  </a:extLst>
                </a:gridCol>
              </a:tblGrid>
              <a:tr h="338406">
                <a:tc>
                  <a:txBody>
                    <a:bodyPr/>
                    <a:lstStyle/>
                    <a:p>
                      <a:r>
                        <a:rPr lang="en-KR" dirty="0">
                          <a:latin typeface="Arial" panose="020B0604020202020204" pitchFamily="34" charset="0"/>
                          <a:cs typeface="Arial" panose="020B0604020202020204" pitchFamily="34" charset="0"/>
                        </a:rPr>
                        <a:t>Platform</a:t>
                      </a:r>
                    </a:p>
                  </a:txBody>
                  <a:tcPr/>
                </a:tc>
                <a:tc>
                  <a:txBody>
                    <a:bodyPr/>
                    <a:lstStyle/>
                    <a:p>
                      <a:r>
                        <a:rPr lang="en-KR" dirty="0">
                          <a:latin typeface="Arial" panose="020B0604020202020204" pitchFamily="34" charset="0"/>
                          <a:cs typeface="Arial" panose="020B0604020202020204" pitchFamily="34" charset="0"/>
                        </a:rPr>
                        <a:t>CPU</a:t>
                      </a:r>
                    </a:p>
                  </a:txBody>
                  <a:tcPr/>
                </a:tc>
                <a:extLst>
                  <a:ext uri="{0D108BD9-81ED-4DB2-BD59-A6C34878D82A}">
                    <a16:rowId xmlns:a16="http://schemas.microsoft.com/office/drawing/2014/main" val="1003810685"/>
                  </a:ext>
                </a:extLst>
              </a:tr>
              <a:tr h="370840">
                <a:tc>
                  <a:txBody>
                    <a:bodyPr/>
                    <a:lstStyle/>
                    <a:p>
                      <a:r>
                        <a:rPr lang="en-KR" dirty="0">
                          <a:latin typeface="Arial" panose="020B0604020202020204" pitchFamily="34" charset="0"/>
                          <a:cs typeface="Arial" panose="020B0604020202020204" pitchFamily="34" charset="0"/>
                        </a:rPr>
                        <a:t>Intel</a:t>
                      </a:r>
                    </a:p>
                  </a:txBody>
                  <a:tcPr/>
                </a:tc>
                <a:tc>
                  <a:txBody>
                    <a:bodyPr/>
                    <a:lstStyle/>
                    <a:p>
                      <a:r>
                        <a:rPr lang="en-US" sz="1800" b="0" i="0" kern="1200" dirty="0">
                          <a:solidFill>
                            <a:schemeClr val="tx1"/>
                          </a:solidFill>
                          <a:effectLst/>
                          <a:latin typeface="Arial" panose="020B0604020202020204" pitchFamily="34" charset="0"/>
                          <a:ea typeface="+mn-ea"/>
                          <a:cs typeface="Arial" panose="020B0604020202020204" pitchFamily="34" charset="0"/>
                        </a:rPr>
                        <a:t>Xeon Gold 5218</a:t>
                      </a:r>
                      <a:endParaRPr lang="en-KR"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11543568"/>
                  </a:ext>
                </a:extLst>
              </a:tr>
              <a:tr h="370840">
                <a:tc>
                  <a:txBody>
                    <a:bodyPr/>
                    <a:lstStyle/>
                    <a:p>
                      <a:r>
                        <a:rPr lang="en-KR" dirty="0">
                          <a:latin typeface="Arial" panose="020B0604020202020204" pitchFamily="34" charset="0"/>
                          <a:cs typeface="Arial" panose="020B0604020202020204" pitchFamily="34" charset="0"/>
                        </a:rPr>
                        <a:t>AMD</a:t>
                      </a:r>
                    </a:p>
                  </a:txBody>
                  <a:tcPr/>
                </a:tc>
                <a:tc>
                  <a:txBody>
                    <a:bodyPr/>
                    <a:lstStyle/>
                    <a:p>
                      <a:r>
                        <a:rPr lang="en-US" sz="1800" b="0" i="0" kern="1200" dirty="0">
                          <a:solidFill>
                            <a:schemeClr val="tx1"/>
                          </a:solidFill>
                          <a:effectLst/>
                          <a:latin typeface="Arial" panose="020B0604020202020204" pitchFamily="34" charset="0"/>
                          <a:ea typeface="+mn-ea"/>
                          <a:cs typeface="Arial" panose="020B0604020202020204" pitchFamily="34" charset="0"/>
                        </a:rPr>
                        <a:t>EPYC 7571 </a:t>
                      </a:r>
                      <a:endParaRPr lang="en-KR"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038963069"/>
                  </a:ext>
                </a:extLst>
              </a:tr>
              <a:tr h="370840">
                <a:tc>
                  <a:txBody>
                    <a:bodyPr/>
                    <a:lstStyle/>
                    <a:p>
                      <a:r>
                        <a:rPr lang="en-KR" dirty="0">
                          <a:latin typeface="Arial" panose="020B0604020202020204" pitchFamily="34" charset="0"/>
                          <a:cs typeface="Arial" panose="020B0604020202020204" pitchFamily="34" charset="0"/>
                        </a:rPr>
                        <a:t>ARM</a:t>
                      </a:r>
                    </a:p>
                  </a:txBody>
                  <a:tcPr/>
                </a:tc>
                <a:tc>
                  <a:txBody>
                    <a:bodyPr/>
                    <a:lstStyle/>
                    <a:p>
                      <a:r>
                        <a:rPr lang="en-US" sz="1800" b="0" i="0" kern="1200" dirty="0">
                          <a:solidFill>
                            <a:schemeClr val="tx1"/>
                          </a:solidFill>
                          <a:effectLst/>
                          <a:latin typeface="Arial" panose="020B0604020202020204" pitchFamily="34" charset="0"/>
                          <a:ea typeface="+mn-ea"/>
                          <a:cs typeface="Arial" panose="020B0604020202020204" pitchFamily="34" charset="0"/>
                        </a:rPr>
                        <a:t>Neoverse N1</a:t>
                      </a:r>
                      <a:endParaRPr lang="en-KR"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36272253"/>
                  </a:ext>
                </a:extLst>
              </a:tr>
            </a:tbl>
          </a:graphicData>
        </a:graphic>
      </p:graphicFrame>
      <p:sp>
        <p:nvSpPr>
          <p:cNvPr id="4" name="Slide Number Placeholder 3">
            <a:extLst>
              <a:ext uri="{FF2B5EF4-FFF2-40B4-BE49-F238E27FC236}">
                <a16:creationId xmlns:a16="http://schemas.microsoft.com/office/drawing/2014/main" id="{EC39ECE0-52BA-254C-BFEB-C89281209DF0}"/>
              </a:ext>
            </a:extLst>
          </p:cNvPr>
          <p:cNvSpPr>
            <a:spLocks noGrp="1"/>
          </p:cNvSpPr>
          <p:nvPr>
            <p:ph type="sldNum" sz="quarter" idx="12"/>
          </p:nvPr>
        </p:nvSpPr>
        <p:spPr/>
        <p:txBody>
          <a:bodyPr/>
          <a:lstStyle/>
          <a:p>
            <a:fld id="{F3DD04D7-CA1A-B84C-AD5E-B506F4BF1BEB}" type="slidenum">
              <a:rPr lang="en-US" smtClean="0"/>
              <a:pPr/>
              <a:t>26</a:t>
            </a:fld>
            <a:endParaRPr lang="en-US" dirty="0"/>
          </a:p>
        </p:txBody>
      </p:sp>
    </p:spTree>
    <p:extLst>
      <p:ext uri="{BB962C8B-B14F-4D97-AF65-F5344CB8AC3E}">
        <p14:creationId xmlns:p14="http://schemas.microsoft.com/office/powerpoint/2010/main" val="1967539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C6F60-E9AC-A446-BF5B-AB442AD4B5DA}"/>
              </a:ext>
            </a:extLst>
          </p:cNvPr>
          <p:cNvSpPr>
            <a:spLocks noGrp="1"/>
          </p:cNvSpPr>
          <p:nvPr>
            <p:ph type="title"/>
          </p:nvPr>
        </p:nvSpPr>
        <p:spPr/>
        <p:txBody>
          <a:bodyPr/>
          <a:lstStyle/>
          <a:p>
            <a:r>
              <a:rPr lang="en-KR" dirty="0"/>
              <a:t>Intel Result (vs </a:t>
            </a:r>
            <a:r>
              <a:rPr lang="en-US" dirty="0"/>
              <a:t>Greedy and PBQP</a:t>
            </a:r>
            <a:r>
              <a:rPr lang="en-KR" dirty="0"/>
              <a:t>)</a:t>
            </a:r>
          </a:p>
        </p:txBody>
      </p:sp>
      <p:pic>
        <p:nvPicPr>
          <p:cNvPr id="5" name="Content Placeholder 4" descr="A screenshot of a computer&#10;&#10;Description automatically generated with low confidence">
            <a:extLst>
              <a:ext uri="{FF2B5EF4-FFF2-40B4-BE49-F238E27FC236}">
                <a16:creationId xmlns:a16="http://schemas.microsoft.com/office/drawing/2014/main" id="{8E43CDC6-154E-4A43-9CEA-241F4A4D8FCF}"/>
              </a:ext>
            </a:extLst>
          </p:cNvPr>
          <p:cNvPicPr>
            <a:picLocks noGrp="1" noChangeAspect="1"/>
          </p:cNvPicPr>
          <p:nvPr>
            <p:ph idx="1"/>
          </p:nvPr>
        </p:nvPicPr>
        <p:blipFill>
          <a:blip r:embed="rId3"/>
          <a:stretch>
            <a:fillRect/>
          </a:stretch>
        </p:blipFill>
        <p:spPr>
          <a:xfrm>
            <a:off x="917836" y="1412156"/>
            <a:ext cx="10490034" cy="2750989"/>
          </a:xfrm>
        </p:spPr>
      </p:pic>
      <p:cxnSp>
        <p:nvCxnSpPr>
          <p:cNvPr id="21" name="Straight Arrow Connector 20">
            <a:extLst>
              <a:ext uri="{FF2B5EF4-FFF2-40B4-BE49-F238E27FC236}">
                <a16:creationId xmlns:a16="http://schemas.microsoft.com/office/drawing/2014/main" id="{D3582519-7B45-9344-AC85-5764F215E095}"/>
              </a:ext>
            </a:extLst>
          </p:cNvPr>
          <p:cNvCxnSpPr/>
          <p:nvPr/>
        </p:nvCxnSpPr>
        <p:spPr>
          <a:xfrm>
            <a:off x="1803163" y="4264351"/>
            <a:ext cx="2640650" cy="0"/>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5F460727-C136-144F-A57D-83CACC2A34D9}"/>
              </a:ext>
            </a:extLst>
          </p:cNvPr>
          <p:cNvSpPr txBox="1"/>
          <p:nvPr/>
        </p:nvSpPr>
        <p:spPr>
          <a:xfrm>
            <a:off x="2158965" y="4289467"/>
            <a:ext cx="2146806" cy="369332"/>
          </a:xfrm>
          <a:prstGeom prst="rect">
            <a:avLst/>
          </a:prstGeom>
          <a:noFill/>
        </p:spPr>
        <p:txBody>
          <a:bodyPr wrap="none" rtlCol="0">
            <a:spAutoFit/>
          </a:bodyPr>
          <a:lstStyle/>
          <a:p>
            <a:r>
              <a:rPr lang="en-KR" dirty="0">
                <a:latin typeface="Arial" panose="020B0604020202020204" pitchFamily="34" charset="0"/>
                <a:cs typeface="Arial" panose="020B0604020202020204" pitchFamily="34" charset="0"/>
              </a:rPr>
              <a:t>Target benchmarks</a:t>
            </a:r>
          </a:p>
        </p:txBody>
      </p:sp>
      <p:cxnSp>
        <p:nvCxnSpPr>
          <p:cNvPr id="23" name="Straight Arrow Connector 22">
            <a:extLst>
              <a:ext uri="{FF2B5EF4-FFF2-40B4-BE49-F238E27FC236}">
                <a16:creationId xmlns:a16="http://schemas.microsoft.com/office/drawing/2014/main" id="{B8EB5291-1437-254C-AC31-BD1021830D78}"/>
              </a:ext>
            </a:extLst>
          </p:cNvPr>
          <p:cNvCxnSpPr>
            <a:cxnSpLocks/>
          </p:cNvCxnSpPr>
          <p:nvPr/>
        </p:nvCxnSpPr>
        <p:spPr>
          <a:xfrm>
            <a:off x="4596213" y="4264351"/>
            <a:ext cx="6744056" cy="0"/>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2D7E6952-267E-5747-873F-A79B72C2B203}"/>
              </a:ext>
            </a:extLst>
          </p:cNvPr>
          <p:cNvSpPr txBox="1"/>
          <p:nvPr/>
        </p:nvSpPr>
        <p:spPr>
          <a:xfrm>
            <a:off x="6765027" y="4276909"/>
            <a:ext cx="2595582" cy="369332"/>
          </a:xfrm>
          <a:prstGeom prst="rect">
            <a:avLst/>
          </a:prstGeom>
          <a:noFill/>
        </p:spPr>
        <p:txBody>
          <a:bodyPr wrap="none" rtlCol="0">
            <a:spAutoFit/>
          </a:bodyPr>
          <a:lstStyle/>
          <a:p>
            <a:r>
              <a:rPr lang="en-KR" dirty="0">
                <a:latin typeface="Arial" panose="020B0604020202020204" pitchFamily="34" charset="0"/>
                <a:cs typeface="Arial" panose="020B0604020202020204" pitchFamily="34" charset="0"/>
              </a:rPr>
              <a:t>Non-target benchmarks</a:t>
            </a:r>
          </a:p>
        </p:txBody>
      </p:sp>
      <p:sp>
        <p:nvSpPr>
          <p:cNvPr id="20" name="Content Placeholder 2">
            <a:extLst>
              <a:ext uri="{FF2B5EF4-FFF2-40B4-BE49-F238E27FC236}">
                <a16:creationId xmlns:a16="http://schemas.microsoft.com/office/drawing/2014/main" id="{2CA38DB1-6784-944E-B366-B4DFAD2D640A}"/>
              </a:ext>
            </a:extLst>
          </p:cNvPr>
          <p:cNvSpPr txBox="1">
            <a:spLocks/>
          </p:cNvSpPr>
          <p:nvPr/>
        </p:nvSpPr>
        <p:spPr>
          <a:xfrm>
            <a:off x="630621" y="4826383"/>
            <a:ext cx="11483460" cy="16706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NanumBarunpenOTF" panose="020B0503000000000000" pitchFamily="34" charset="-127"/>
                <a:ea typeface="NanumBarunpenOTF" panose="020B0503000000000000" pitchFamily="34" charset="-127"/>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NanumBarunpenOTF" panose="020B0503000000000000" pitchFamily="34" charset="-127"/>
                <a:ea typeface="NanumBarunpenOTF" panose="020B0503000000000000" pitchFamily="34" charset="-127"/>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NanumBarunpenOTF" panose="020B0503000000000000" pitchFamily="34" charset="-127"/>
                <a:ea typeface="NanumBarunpenOTF" panose="020B0503000000000000" pitchFamily="34" charset="-127"/>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NanumBarunpenOTF" panose="020B0503000000000000" pitchFamily="34" charset="-127"/>
                <a:ea typeface="NanumBarunpenOTF" panose="020B0503000000000000" pitchFamily="34" charset="-127"/>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NanumBarunpenOTF" panose="020B0503000000000000" pitchFamily="34" charset="-127"/>
                <a:ea typeface="NanumBarunpenOTF" panose="020B0503000000000000" pitchFamily="34"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KR" b="1" dirty="0">
                <a:latin typeface="Arial" panose="020B0604020202020204" pitchFamily="34" charset="0"/>
                <a:cs typeface="Arial" panose="020B0604020202020204" pitchFamily="34" charset="0"/>
              </a:rPr>
              <a:t>Greedy-SO is </a:t>
            </a:r>
            <a:r>
              <a:rPr lang="en-US" b="1" dirty="0">
                <a:latin typeface="Arial" panose="020B0604020202020204" pitchFamily="34" charset="0"/>
                <a:cs typeface="Arial" panose="020B0604020202020204" pitchFamily="34" charset="0"/>
              </a:rPr>
              <a:t>comparable or better</a:t>
            </a:r>
            <a:r>
              <a:rPr lang="en-KR" b="1" dirty="0">
                <a:latin typeface="Arial" panose="020B0604020202020204" pitchFamily="34" charset="0"/>
                <a:cs typeface="Arial" panose="020B0604020202020204" pitchFamily="34" charset="0"/>
              </a:rPr>
              <a:t> than </a:t>
            </a:r>
            <a:r>
              <a:rPr lang="en-US" b="1" dirty="0">
                <a:latin typeface="Arial" panose="020B0604020202020204" pitchFamily="34" charset="0"/>
                <a:cs typeface="Arial" panose="020B0604020202020204" pitchFamily="34" charset="0"/>
              </a:rPr>
              <a:t>Greedy </a:t>
            </a:r>
            <a:r>
              <a:rPr lang="en-KR" b="1" dirty="0">
                <a:latin typeface="Arial" panose="020B0604020202020204" pitchFamily="34" charset="0"/>
                <a:cs typeface="Arial" panose="020B0604020202020204" pitchFamily="34" charset="0"/>
              </a:rPr>
              <a:t>(up to 8.2%) </a:t>
            </a:r>
          </a:p>
          <a:p>
            <a:r>
              <a:rPr lang="en-KR" dirty="0">
                <a:latin typeface="Arial" panose="020B0604020202020204" pitchFamily="34" charset="0"/>
                <a:cs typeface="Arial" panose="020B0604020202020204" pitchFamily="34" charset="0"/>
              </a:rPr>
              <a:t>PBQP misses performance improvement opportunity (splitting)</a:t>
            </a:r>
          </a:p>
          <a:p>
            <a:r>
              <a:rPr lang="en-KR" dirty="0">
                <a:latin typeface="Arial" panose="020B0604020202020204" pitchFamily="34" charset="0"/>
                <a:cs typeface="Arial" panose="020B0604020202020204" pitchFamily="34" charset="0"/>
              </a:rPr>
              <a:t>PBQP has severe performance degradation (up to -11%)</a:t>
            </a:r>
          </a:p>
        </p:txBody>
      </p:sp>
      <p:sp>
        <p:nvSpPr>
          <p:cNvPr id="29" name="Rectangle 28">
            <a:extLst>
              <a:ext uri="{FF2B5EF4-FFF2-40B4-BE49-F238E27FC236}">
                <a16:creationId xmlns:a16="http://schemas.microsoft.com/office/drawing/2014/main" id="{C9B67459-089A-E643-8EEA-8B81703C5F65}"/>
              </a:ext>
            </a:extLst>
          </p:cNvPr>
          <p:cNvSpPr/>
          <p:nvPr/>
        </p:nvSpPr>
        <p:spPr>
          <a:xfrm>
            <a:off x="2330630" y="1310950"/>
            <a:ext cx="492369" cy="2585931"/>
          </a:xfrm>
          <a:prstGeom prst="rect">
            <a:avLst/>
          </a:prstGeom>
          <a:solidFill>
            <a:srgbClr val="FF0000">
              <a:alpha val="9804"/>
            </a:srgb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a:latin typeface="Arial" panose="020B0604020202020204" pitchFamily="34" charset="0"/>
              <a:cs typeface="Arial" panose="020B0604020202020204" pitchFamily="34" charset="0"/>
            </a:endParaRPr>
          </a:p>
        </p:txBody>
      </p:sp>
      <p:sp>
        <p:nvSpPr>
          <p:cNvPr id="33" name="Rectangle 32">
            <a:extLst>
              <a:ext uri="{FF2B5EF4-FFF2-40B4-BE49-F238E27FC236}">
                <a16:creationId xmlns:a16="http://schemas.microsoft.com/office/drawing/2014/main" id="{3BAD8C60-753E-9546-A745-E7B5DAD54AF3}"/>
              </a:ext>
            </a:extLst>
          </p:cNvPr>
          <p:cNvSpPr/>
          <p:nvPr/>
        </p:nvSpPr>
        <p:spPr>
          <a:xfrm>
            <a:off x="2901270" y="1310950"/>
            <a:ext cx="492369" cy="2585931"/>
          </a:xfrm>
          <a:prstGeom prst="rect">
            <a:avLst/>
          </a:prstGeom>
          <a:solidFill>
            <a:srgbClr val="FF0000">
              <a:alpha val="9804"/>
            </a:srgb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a:latin typeface="Arial" panose="020B0604020202020204" pitchFamily="34" charset="0"/>
              <a:cs typeface="Arial" panose="020B0604020202020204" pitchFamily="34" charset="0"/>
            </a:endParaRPr>
          </a:p>
        </p:txBody>
      </p:sp>
      <p:sp>
        <p:nvSpPr>
          <p:cNvPr id="34" name="Rectangle 33">
            <a:extLst>
              <a:ext uri="{FF2B5EF4-FFF2-40B4-BE49-F238E27FC236}">
                <a16:creationId xmlns:a16="http://schemas.microsoft.com/office/drawing/2014/main" id="{290CDB6C-B726-084A-8E32-78F06220B42E}"/>
              </a:ext>
            </a:extLst>
          </p:cNvPr>
          <p:cNvSpPr/>
          <p:nvPr/>
        </p:nvSpPr>
        <p:spPr>
          <a:xfrm>
            <a:off x="4596213" y="2406316"/>
            <a:ext cx="492369" cy="1490565"/>
          </a:xfrm>
          <a:prstGeom prst="rect">
            <a:avLst/>
          </a:prstGeom>
          <a:solidFill>
            <a:srgbClr val="4472C4">
              <a:alpha val="9804"/>
            </a:srgb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a:latin typeface="Arial" panose="020B0604020202020204" pitchFamily="34" charset="0"/>
              <a:cs typeface="Arial" panose="020B0604020202020204" pitchFamily="34" charset="0"/>
            </a:endParaRPr>
          </a:p>
        </p:txBody>
      </p:sp>
      <p:sp>
        <p:nvSpPr>
          <p:cNvPr id="37" name="Rectangle 36">
            <a:extLst>
              <a:ext uri="{FF2B5EF4-FFF2-40B4-BE49-F238E27FC236}">
                <a16:creationId xmlns:a16="http://schemas.microsoft.com/office/drawing/2014/main" id="{AEA42B4D-7558-7740-A7DE-8AD9101A12F3}"/>
              </a:ext>
            </a:extLst>
          </p:cNvPr>
          <p:cNvSpPr/>
          <p:nvPr/>
        </p:nvSpPr>
        <p:spPr>
          <a:xfrm>
            <a:off x="5172353" y="2402907"/>
            <a:ext cx="492369" cy="1490565"/>
          </a:xfrm>
          <a:prstGeom prst="rect">
            <a:avLst/>
          </a:prstGeom>
          <a:solidFill>
            <a:srgbClr val="4472C4">
              <a:alpha val="9804"/>
            </a:srgb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a:latin typeface="Arial" panose="020B0604020202020204" pitchFamily="34" charset="0"/>
              <a:cs typeface="Arial" panose="020B0604020202020204" pitchFamily="34" charset="0"/>
            </a:endParaRPr>
          </a:p>
        </p:txBody>
      </p:sp>
      <p:sp>
        <p:nvSpPr>
          <p:cNvPr id="39" name="Rectangle 38">
            <a:extLst>
              <a:ext uri="{FF2B5EF4-FFF2-40B4-BE49-F238E27FC236}">
                <a16:creationId xmlns:a16="http://schemas.microsoft.com/office/drawing/2014/main" id="{3923DD7A-0206-FD4A-B339-3446F6BDEEE8}"/>
              </a:ext>
            </a:extLst>
          </p:cNvPr>
          <p:cNvSpPr/>
          <p:nvPr/>
        </p:nvSpPr>
        <p:spPr>
          <a:xfrm>
            <a:off x="6309439" y="1307541"/>
            <a:ext cx="492369" cy="2585931"/>
          </a:xfrm>
          <a:prstGeom prst="rect">
            <a:avLst/>
          </a:prstGeom>
          <a:solidFill>
            <a:srgbClr val="4472C4">
              <a:alpha val="9804"/>
            </a:srgb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58D74B40-F86B-7D48-919A-A761BCB6DE25}"/>
              </a:ext>
            </a:extLst>
          </p:cNvPr>
          <p:cNvSpPr/>
          <p:nvPr/>
        </p:nvSpPr>
        <p:spPr>
          <a:xfrm>
            <a:off x="7443436" y="1307541"/>
            <a:ext cx="492369" cy="2585931"/>
          </a:xfrm>
          <a:prstGeom prst="rect">
            <a:avLst/>
          </a:prstGeom>
          <a:solidFill>
            <a:srgbClr val="4472C4">
              <a:alpha val="9804"/>
            </a:srgb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a:latin typeface="Arial" panose="020B0604020202020204" pitchFamily="34" charset="0"/>
              <a:cs typeface="Arial" panose="020B0604020202020204" pitchFamily="34" charset="0"/>
            </a:endParaRPr>
          </a:p>
        </p:txBody>
      </p:sp>
      <p:sp>
        <p:nvSpPr>
          <p:cNvPr id="41" name="Rectangle 40">
            <a:extLst>
              <a:ext uri="{FF2B5EF4-FFF2-40B4-BE49-F238E27FC236}">
                <a16:creationId xmlns:a16="http://schemas.microsoft.com/office/drawing/2014/main" id="{0F07709D-2E3D-FA49-A2D8-9EF6FF098EA4}"/>
              </a:ext>
            </a:extLst>
          </p:cNvPr>
          <p:cNvSpPr/>
          <p:nvPr/>
        </p:nvSpPr>
        <p:spPr>
          <a:xfrm>
            <a:off x="8002041" y="1307541"/>
            <a:ext cx="492369" cy="2585931"/>
          </a:xfrm>
          <a:prstGeom prst="rect">
            <a:avLst/>
          </a:prstGeom>
          <a:solidFill>
            <a:srgbClr val="4472C4">
              <a:alpha val="9804"/>
            </a:srgb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9479BCC6-6B83-0742-BBF4-5B2984C3BC03}"/>
              </a:ext>
            </a:extLst>
          </p:cNvPr>
          <p:cNvSpPr>
            <a:spLocks noGrp="1"/>
          </p:cNvSpPr>
          <p:nvPr>
            <p:ph type="sldNum" sz="quarter" idx="12"/>
          </p:nvPr>
        </p:nvSpPr>
        <p:spPr/>
        <p:txBody>
          <a:bodyPr/>
          <a:lstStyle/>
          <a:p>
            <a:fld id="{F3DD04D7-CA1A-B84C-AD5E-B506F4BF1BEB}" type="slidenum">
              <a:rPr lang="en-US" smtClean="0"/>
              <a:pPr/>
              <a:t>27</a:t>
            </a:fld>
            <a:endParaRPr lang="en-US" dirty="0"/>
          </a:p>
        </p:txBody>
      </p:sp>
    </p:spTree>
    <p:extLst>
      <p:ext uri="{BB962C8B-B14F-4D97-AF65-F5344CB8AC3E}">
        <p14:creationId xmlns:p14="http://schemas.microsoft.com/office/powerpoint/2010/main" val="4183021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3" grpId="0" animBg="1"/>
      <p:bldP spid="34" grpId="0" animBg="1"/>
      <p:bldP spid="37" grpId="0" animBg="1"/>
      <p:bldP spid="39" grpId="0" animBg="1"/>
      <p:bldP spid="40" grpId="0" animBg="1"/>
      <p:bldP spid="4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C6F60-E9AC-A446-BF5B-AB442AD4B5DA}"/>
              </a:ext>
            </a:extLst>
          </p:cNvPr>
          <p:cNvSpPr>
            <a:spLocks noGrp="1"/>
          </p:cNvSpPr>
          <p:nvPr>
            <p:ph type="title"/>
          </p:nvPr>
        </p:nvSpPr>
        <p:spPr/>
        <p:txBody>
          <a:bodyPr/>
          <a:lstStyle/>
          <a:p>
            <a:r>
              <a:rPr lang="en-KR" dirty="0"/>
              <a:t>Intel Result (vs local-intf)</a:t>
            </a:r>
          </a:p>
        </p:txBody>
      </p:sp>
      <p:pic>
        <p:nvPicPr>
          <p:cNvPr id="5" name="Content Placeholder 4" descr="A screenshot of a computer&#10;&#10;Description automatically generated with low confidence">
            <a:extLst>
              <a:ext uri="{FF2B5EF4-FFF2-40B4-BE49-F238E27FC236}">
                <a16:creationId xmlns:a16="http://schemas.microsoft.com/office/drawing/2014/main" id="{8E43CDC6-154E-4A43-9CEA-241F4A4D8FCF}"/>
              </a:ext>
            </a:extLst>
          </p:cNvPr>
          <p:cNvPicPr>
            <a:picLocks noGrp="1" noChangeAspect="1"/>
          </p:cNvPicPr>
          <p:nvPr>
            <p:ph idx="1"/>
          </p:nvPr>
        </p:nvPicPr>
        <p:blipFill>
          <a:blip r:embed="rId3"/>
          <a:stretch>
            <a:fillRect/>
          </a:stretch>
        </p:blipFill>
        <p:spPr>
          <a:xfrm>
            <a:off x="917836" y="1412156"/>
            <a:ext cx="10490034" cy="2750989"/>
          </a:xfrm>
        </p:spPr>
      </p:pic>
      <p:cxnSp>
        <p:nvCxnSpPr>
          <p:cNvPr id="21" name="Straight Arrow Connector 20">
            <a:extLst>
              <a:ext uri="{FF2B5EF4-FFF2-40B4-BE49-F238E27FC236}">
                <a16:creationId xmlns:a16="http://schemas.microsoft.com/office/drawing/2014/main" id="{D3582519-7B45-9344-AC85-5764F215E095}"/>
              </a:ext>
            </a:extLst>
          </p:cNvPr>
          <p:cNvCxnSpPr/>
          <p:nvPr/>
        </p:nvCxnSpPr>
        <p:spPr>
          <a:xfrm>
            <a:off x="1803163" y="4264351"/>
            <a:ext cx="2640650" cy="0"/>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5F460727-C136-144F-A57D-83CACC2A34D9}"/>
              </a:ext>
            </a:extLst>
          </p:cNvPr>
          <p:cNvSpPr txBox="1"/>
          <p:nvPr/>
        </p:nvSpPr>
        <p:spPr>
          <a:xfrm>
            <a:off x="2158965" y="4289467"/>
            <a:ext cx="2146806" cy="369332"/>
          </a:xfrm>
          <a:prstGeom prst="rect">
            <a:avLst/>
          </a:prstGeom>
          <a:noFill/>
        </p:spPr>
        <p:txBody>
          <a:bodyPr wrap="none" rtlCol="0">
            <a:spAutoFit/>
          </a:bodyPr>
          <a:lstStyle/>
          <a:p>
            <a:r>
              <a:rPr lang="en-KR" dirty="0">
                <a:latin typeface="Arial" panose="020B0604020202020204" pitchFamily="34" charset="0"/>
                <a:cs typeface="Arial" panose="020B0604020202020204" pitchFamily="34" charset="0"/>
              </a:rPr>
              <a:t>Target benchmarks</a:t>
            </a:r>
          </a:p>
        </p:txBody>
      </p:sp>
      <p:cxnSp>
        <p:nvCxnSpPr>
          <p:cNvPr id="23" name="Straight Arrow Connector 22">
            <a:extLst>
              <a:ext uri="{FF2B5EF4-FFF2-40B4-BE49-F238E27FC236}">
                <a16:creationId xmlns:a16="http://schemas.microsoft.com/office/drawing/2014/main" id="{B8EB5291-1437-254C-AC31-BD1021830D78}"/>
              </a:ext>
            </a:extLst>
          </p:cNvPr>
          <p:cNvCxnSpPr>
            <a:cxnSpLocks/>
          </p:cNvCxnSpPr>
          <p:nvPr/>
        </p:nvCxnSpPr>
        <p:spPr>
          <a:xfrm>
            <a:off x="4596213" y="4264351"/>
            <a:ext cx="6744056" cy="0"/>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2D7E6952-267E-5747-873F-A79B72C2B203}"/>
              </a:ext>
            </a:extLst>
          </p:cNvPr>
          <p:cNvSpPr txBox="1"/>
          <p:nvPr/>
        </p:nvSpPr>
        <p:spPr>
          <a:xfrm>
            <a:off x="6765027" y="4276909"/>
            <a:ext cx="2595582" cy="369332"/>
          </a:xfrm>
          <a:prstGeom prst="rect">
            <a:avLst/>
          </a:prstGeom>
          <a:noFill/>
        </p:spPr>
        <p:txBody>
          <a:bodyPr wrap="none" rtlCol="0">
            <a:spAutoFit/>
          </a:bodyPr>
          <a:lstStyle/>
          <a:p>
            <a:r>
              <a:rPr lang="en-KR" dirty="0">
                <a:latin typeface="Arial" panose="020B0604020202020204" pitchFamily="34" charset="0"/>
                <a:cs typeface="Arial" panose="020B0604020202020204" pitchFamily="34" charset="0"/>
              </a:rPr>
              <a:t>Non-target benchmarks</a:t>
            </a:r>
          </a:p>
        </p:txBody>
      </p:sp>
      <p:sp>
        <p:nvSpPr>
          <p:cNvPr id="14" name="Content Placeholder 2">
            <a:extLst>
              <a:ext uri="{FF2B5EF4-FFF2-40B4-BE49-F238E27FC236}">
                <a16:creationId xmlns:a16="http://schemas.microsoft.com/office/drawing/2014/main" id="{C72C7BF1-89B5-3545-A169-06356DD80D2B}"/>
              </a:ext>
            </a:extLst>
          </p:cNvPr>
          <p:cNvSpPr txBox="1">
            <a:spLocks/>
          </p:cNvSpPr>
          <p:nvPr/>
        </p:nvSpPr>
        <p:spPr>
          <a:xfrm>
            <a:off x="807609" y="4826383"/>
            <a:ext cx="11384391" cy="165450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NanumBarunpenOTF" panose="020B0503000000000000" pitchFamily="34" charset="-127"/>
                <a:ea typeface="NanumBarunpenOTF" panose="020B0503000000000000" pitchFamily="34" charset="-127"/>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NanumBarunpenOTF" panose="020B0503000000000000" pitchFamily="34" charset="-127"/>
                <a:ea typeface="NanumBarunpenOTF" panose="020B0503000000000000" pitchFamily="34" charset="-127"/>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NanumBarunpenOTF" panose="020B0503000000000000" pitchFamily="34" charset="-127"/>
                <a:ea typeface="NanumBarunpenOTF" panose="020B0503000000000000" pitchFamily="34" charset="-127"/>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NanumBarunpenOTF" panose="020B0503000000000000" pitchFamily="34" charset="-127"/>
                <a:ea typeface="NanumBarunpenOTF" panose="020B0503000000000000" pitchFamily="34" charset="-127"/>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NanumBarunpenOTF" panose="020B0503000000000000" pitchFamily="34" charset="-127"/>
                <a:ea typeface="NanumBarunpenOTF" panose="020B0503000000000000" pitchFamily="34"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KR" b="1" dirty="0">
                <a:latin typeface="Arial" panose="020B0604020202020204" pitchFamily="34" charset="0"/>
                <a:cs typeface="Arial" panose="020B0604020202020204" pitchFamily="34" charset="0"/>
              </a:rPr>
              <a:t>Greedy-SO finds more performance improvement chances</a:t>
            </a:r>
          </a:p>
          <a:p>
            <a:r>
              <a:rPr lang="en-KR" dirty="0">
                <a:latin typeface="Arial" panose="020B0604020202020204" pitchFamily="34" charset="0"/>
                <a:cs typeface="Arial" panose="020B0604020202020204" pitchFamily="34" charset="0"/>
              </a:rPr>
              <a:t>local-intf suffers from performance degradation (up to 3.7%)</a:t>
            </a:r>
          </a:p>
          <a:p>
            <a:r>
              <a:rPr lang="en-KR" dirty="0">
                <a:latin typeface="Arial" panose="020B0604020202020204" pitchFamily="34" charset="0"/>
                <a:cs typeface="Arial" panose="020B0604020202020204" pitchFamily="34" charset="0"/>
              </a:rPr>
              <a:t>Greedy-SO </a:t>
            </a:r>
            <a:r>
              <a:rPr lang="en-US" dirty="0">
                <a:latin typeface="Arial" panose="020B0604020202020204" pitchFamily="34" charset="0"/>
                <a:cs typeface="Arial" panose="020B0604020202020204" pitchFamily="34" charset="0"/>
              </a:rPr>
              <a:t>outperforms</a:t>
            </a:r>
            <a:r>
              <a:rPr lang="en-KR"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local-</a:t>
            </a:r>
            <a:r>
              <a:rPr lang="en-US" dirty="0" err="1">
                <a:latin typeface="Arial" panose="020B0604020202020204" pitchFamily="34" charset="0"/>
                <a:cs typeface="Arial" panose="020B0604020202020204" pitchFamily="34" charset="0"/>
              </a:rPr>
              <a:t>intf</a:t>
            </a:r>
            <a:r>
              <a:rPr lang="en-US" dirty="0">
                <a:latin typeface="Arial" panose="020B0604020202020204" pitchFamily="34" charset="0"/>
                <a:cs typeface="Arial" panose="020B0604020202020204" pitchFamily="34" charset="0"/>
              </a:rPr>
              <a:t> (up to 8.6%)</a:t>
            </a:r>
            <a:endParaRPr lang="en-KR" dirty="0">
              <a:latin typeface="Arial" panose="020B0604020202020204" pitchFamily="34" charset="0"/>
              <a:cs typeface="Arial" panose="020B0604020202020204" pitchFamily="34" charset="0"/>
            </a:endParaRPr>
          </a:p>
        </p:txBody>
      </p:sp>
      <p:sp>
        <p:nvSpPr>
          <p:cNvPr id="24" name="Rectangle 23">
            <a:extLst>
              <a:ext uri="{FF2B5EF4-FFF2-40B4-BE49-F238E27FC236}">
                <a16:creationId xmlns:a16="http://schemas.microsoft.com/office/drawing/2014/main" id="{4BF62A2D-8A5C-D943-A1DD-3062A504140B}"/>
              </a:ext>
            </a:extLst>
          </p:cNvPr>
          <p:cNvSpPr/>
          <p:nvPr/>
        </p:nvSpPr>
        <p:spPr>
          <a:xfrm>
            <a:off x="2330630" y="1310950"/>
            <a:ext cx="492369" cy="2585931"/>
          </a:xfrm>
          <a:prstGeom prst="rect">
            <a:avLst/>
          </a:prstGeom>
          <a:solidFill>
            <a:srgbClr val="FF0000">
              <a:alpha val="9804"/>
            </a:srgb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a:latin typeface="Arial" panose="020B0604020202020204" pitchFamily="34" charset="0"/>
              <a:cs typeface="Arial" panose="020B0604020202020204" pitchFamily="34" charset="0"/>
            </a:endParaRPr>
          </a:p>
        </p:txBody>
      </p:sp>
      <p:sp>
        <p:nvSpPr>
          <p:cNvPr id="26" name="Rectangle 25">
            <a:extLst>
              <a:ext uri="{FF2B5EF4-FFF2-40B4-BE49-F238E27FC236}">
                <a16:creationId xmlns:a16="http://schemas.microsoft.com/office/drawing/2014/main" id="{9D44C8BD-05EE-744F-8B66-2E94695DF574}"/>
              </a:ext>
            </a:extLst>
          </p:cNvPr>
          <p:cNvSpPr/>
          <p:nvPr/>
        </p:nvSpPr>
        <p:spPr>
          <a:xfrm>
            <a:off x="2901270" y="1310950"/>
            <a:ext cx="492369" cy="2585931"/>
          </a:xfrm>
          <a:prstGeom prst="rect">
            <a:avLst/>
          </a:prstGeom>
          <a:solidFill>
            <a:srgbClr val="FF0000">
              <a:alpha val="9804"/>
            </a:srgb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a:latin typeface="Arial" panose="020B0604020202020204" pitchFamily="34" charset="0"/>
              <a:cs typeface="Arial" panose="020B0604020202020204" pitchFamily="34" charset="0"/>
            </a:endParaRPr>
          </a:p>
        </p:txBody>
      </p:sp>
      <p:sp>
        <p:nvSpPr>
          <p:cNvPr id="27" name="Rectangle 26">
            <a:extLst>
              <a:ext uri="{FF2B5EF4-FFF2-40B4-BE49-F238E27FC236}">
                <a16:creationId xmlns:a16="http://schemas.microsoft.com/office/drawing/2014/main" id="{E96B337E-741F-3744-B765-94FFE081B7FA}"/>
              </a:ext>
            </a:extLst>
          </p:cNvPr>
          <p:cNvSpPr/>
          <p:nvPr/>
        </p:nvSpPr>
        <p:spPr>
          <a:xfrm>
            <a:off x="1759990" y="1310950"/>
            <a:ext cx="492369" cy="2585931"/>
          </a:xfrm>
          <a:prstGeom prst="rect">
            <a:avLst/>
          </a:prstGeom>
          <a:solidFill>
            <a:srgbClr val="FF0000">
              <a:alpha val="9804"/>
            </a:srgb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a:latin typeface="Arial" panose="020B0604020202020204" pitchFamily="34" charset="0"/>
              <a:cs typeface="Arial" panose="020B0604020202020204" pitchFamily="34" charset="0"/>
            </a:endParaRPr>
          </a:p>
        </p:txBody>
      </p:sp>
      <p:sp>
        <p:nvSpPr>
          <p:cNvPr id="30" name="Rectangle 29">
            <a:extLst>
              <a:ext uri="{FF2B5EF4-FFF2-40B4-BE49-F238E27FC236}">
                <a16:creationId xmlns:a16="http://schemas.microsoft.com/office/drawing/2014/main" id="{F54746AD-3044-B149-A3EE-1D4223F13D49}"/>
              </a:ext>
            </a:extLst>
          </p:cNvPr>
          <p:cNvSpPr/>
          <p:nvPr/>
        </p:nvSpPr>
        <p:spPr>
          <a:xfrm>
            <a:off x="6309439" y="1307541"/>
            <a:ext cx="492369" cy="2585931"/>
          </a:xfrm>
          <a:prstGeom prst="rect">
            <a:avLst/>
          </a:prstGeom>
          <a:solidFill>
            <a:srgbClr val="4472C4">
              <a:alpha val="9804"/>
            </a:srgb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a:latin typeface="Arial" panose="020B0604020202020204" pitchFamily="34" charset="0"/>
              <a:cs typeface="Arial" panose="020B0604020202020204" pitchFamily="34" charset="0"/>
            </a:endParaRPr>
          </a:p>
        </p:txBody>
      </p:sp>
      <p:sp>
        <p:nvSpPr>
          <p:cNvPr id="31" name="Rectangle 30">
            <a:extLst>
              <a:ext uri="{FF2B5EF4-FFF2-40B4-BE49-F238E27FC236}">
                <a16:creationId xmlns:a16="http://schemas.microsoft.com/office/drawing/2014/main" id="{57801AE3-3BC5-864D-AD37-7B45A48C0758}"/>
              </a:ext>
            </a:extLst>
          </p:cNvPr>
          <p:cNvSpPr/>
          <p:nvPr/>
        </p:nvSpPr>
        <p:spPr>
          <a:xfrm>
            <a:off x="8009492" y="1307541"/>
            <a:ext cx="492369" cy="2585931"/>
          </a:xfrm>
          <a:prstGeom prst="rect">
            <a:avLst/>
          </a:prstGeom>
          <a:solidFill>
            <a:srgbClr val="4472C4">
              <a:alpha val="9804"/>
            </a:srgb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E5F72610-D757-B240-B0A2-3D61BC1F1558}"/>
              </a:ext>
            </a:extLst>
          </p:cNvPr>
          <p:cNvSpPr>
            <a:spLocks noGrp="1"/>
          </p:cNvSpPr>
          <p:nvPr>
            <p:ph type="sldNum" sz="quarter" idx="12"/>
          </p:nvPr>
        </p:nvSpPr>
        <p:spPr/>
        <p:txBody>
          <a:bodyPr/>
          <a:lstStyle/>
          <a:p>
            <a:fld id="{F3DD04D7-CA1A-B84C-AD5E-B506F4BF1BEB}" type="slidenum">
              <a:rPr lang="en-US" smtClean="0"/>
              <a:pPr/>
              <a:t>28</a:t>
            </a:fld>
            <a:endParaRPr lang="en-US" dirty="0"/>
          </a:p>
        </p:txBody>
      </p:sp>
    </p:spTree>
    <p:extLst>
      <p:ext uri="{BB962C8B-B14F-4D97-AF65-F5344CB8AC3E}">
        <p14:creationId xmlns:p14="http://schemas.microsoft.com/office/powerpoint/2010/main" val="3679151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6" grpId="0" animBg="1"/>
      <p:bldP spid="27" grpId="0" animBg="1"/>
      <p:bldP spid="30" grpId="0" animBg="1"/>
      <p:bldP spid="3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C6F60-E9AC-A446-BF5B-AB442AD4B5DA}"/>
              </a:ext>
            </a:extLst>
          </p:cNvPr>
          <p:cNvSpPr>
            <a:spLocks noGrp="1"/>
          </p:cNvSpPr>
          <p:nvPr>
            <p:ph type="title"/>
          </p:nvPr>
        </p:nvSpPr>
        <p:spPr/>
        <p:txBody>
          <a:bodyPr>
            <a:normAutofit/>
          </a:bodyPr>
          <a:lstStyle/>
          <a:p>
            <a:r>
              <a:rPr lang="en-KR" dirty="0"/>
              <a:t>Intel Result (vs gs-wop-pbqp)</a:t>
            </a:r>
          </a:p>
        </p:txBody>
      </p:sp>
      <p:pic>
        <p:nvPicPr>
          <p:cNvPr id="5" name="Content Placeholder 4" descr="A screenshot of a computer&#10;&#10;Description automatically generated with low confidence">
            <a:extLst>
              <a:ext uri="{FF2B5EF4-FFF2-40B4-BE49-F238E27FC236}">
                <a16:creationId xmlns:a16="http://schemas.microsoft.com/office/drawing/2014/main" id="{8E43CDC6-154E-4A43-9CEA-241F4A4D8FCF}"/>
              </a:ext>
            </a:extLst>
          </p:cNvPr>
          <p:cNvPicPr>
            <a:picLocks noGrp="1" noChangeAspect="1"/>
          </p:cNvPicPr>
          <p:nvPr>
            <p:ph idx="1"/>
          </p:nvPr>
        </p:nvPicPr>
        <p:blipFill>
          <a:blip r:embed="rId3"/>
          <a:stretch>
            <a:fillRect/>
          </a:stretch>
        </p:blipFill>
        <p:spPr>
          <a:xfrm>
            <a:off x="917836" y="1412156"/>
            <a:ext cx="10490034" cy="2750989"/>
          </a:xfrm>
        </p:spPr>
      </p:pic>
      <p:cxnSp>
        <p:nvCxnSpPr>
          <p:cNvPr id="21" name="Straight Arrow Connector 20">
            <a:extLst>
              <a:ext uri="{FF2B5EF4-FFF2-40B4-BE49-F238E27FC236}">
                <a16:creationId xmlns:a16="http://schemas.microsoft.com/office/drawing/2014/main" id="{D3582519-7B45-9344-AC85-5764F215E095}"/>
              </a:ext>
            </a:extLst>
          </p:cNvPr>
          <p:cNvCxnSpPr/>
          <p:nvPr/>
        </p:nvCxnSpPr>
        <p:spPr>
          <a:xfrm>
            <a:off x="1803163" y="4264351"/>
            <a:ext cx="2640650" cy="0"/>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5F460727-C136-144F-A57D-83CACC2A34D9}"/>
              </a:ext>
            </a:extLst>
          </p:cNvPr>
          <p:cNvSpPr txBox="1"/>
          <p:nvPr/>
        </p:nvSpPr>
        <p:spPr>
          <a:xfrm>
            <a:off x="2158965" y="4289467"/>
            <a:ext cx="2146806" cy="369332"/>
          </a:xfrm>
          <a:prstGeom prst="rect">
            <a:avLst/>
          </a:prstGeom>
          <a:noFill/>
        </p:spPr>
        <p:txBody>
          <a:bodyPr wrap="none" rtlCol="0">
            <a:spAutoFit/>
          </a:bodyPr>
          <a:lstStyle/>
          <a:p>
            <a:r>
              <a:rPr lang="en-KR" dirty="0">
                <a:latin typeface="Arial" panose="020B0604020202020204" pitchFamily="34" charset="0"/>
                <a:cs typeface="Arial" panose="020B0604020202020204" pitchFamily="34" charset="0"/>
              </a:rPr>
              <a:t>Target benchmarks</a:t>
            </a:r>
          </a:p>
        </p:txBody>
      </p:sp>
      <p:cxnSp>
        <p:nvCxnSpPr>
          <p:cNvPr id="23" name="Straight Arrow Connector 22">
            <a:extLst>
              <a:ext uri="{FF2B5EF4-FFF2-40B4-BE49-F238E27FC236}">
                <a16:creationId xmlns:a16="http://schemas.microsoft.com/office/drawing/2014/main" id="{B8EB5291-1437-254C-AC31-BD1021830D78}"/>
              </a:ext>
            </a:extLst>
          </p:cNvPr>
          <p:cNvCxnSpPr>
            <a:cxnSpLocks/>
          </p:cNvCxnSpPr>
          <p:nvPr/>
        </p:nvCxnSpPr>
        <p:spPr>
          <a:xfrm>
            <a:off x="4596213" y="4264351"/>
            <a:ext cx="6744056" cy="0"/>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2D7E6952-267E-5747-873F-A79B72C2B203}"/>
              </a:ext>
            </a:extLst>
          </p:cNvPr>
          <p:cNvSpPr txBox="1"/>
          <p:nvPr/>
        </p:nvSpPr>
        <p:spPr>
          <a:xfrm>
            <a:off x="6765027" y="4276909"/>
            <a:ext cx="2595582" cy="369332"/>
          </a:xfrm>
          <a:prstGeom prst="rect">
            <a:avLst/>
          </a:prstGeom>
          <a:noFill/>
        </p:spPr>
        <p:txBody>
          <a:bodyPr wrap="none" rtlCol="0">
            <a:spAutoFit/>
          </a:bodyPr>
          <a:lstStyle/>
          <a:p>
            <a:r>
              <a:rPr lang="en-KR" dirty="0">
                <a:latin typeface="Arial" panose="020B0604020202020204" pitchFamily="34" charset="0"/>
                <a:cs typeface="Arial" panose="020B0604020202020204" pitchFamily="34" charset="0"/>
              </a:rPr>
              <a:t>Non-target benchmarks</a:t>
            </a:r>
          </a:p>
        </p:txBody>
      </p:sp>
      <p:sp>
        <p:nvSpPr>
          <p:cNvPr id="26" name="Content Placeholder 2">
            <a:extLst>
              <a:ext uri="{FF2B5EF4-FFF2-40B4-BE49-F238E27FC236}">
                <a16:creationId xmlns:a16="http://schemas.microsoft.com/office/drawing/2014/main" id="{BAF0DC8C-DD64-AC47-B164-71FF05B2DB61}"/>
              </a:ext>
            </a:extLst>
          </p:cNvPr>
          <p:cNvSpPr txBox="1">
            <a:spLocks/>
          </p:cNvSpPr>
          <p:nvPr/>
        </p:nvSpPr>
        <p:spPr>
          <a:xfrm>
            <a:off x="550015" y="4942933"/>
            <a:ext cx="11564065" cy="15541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NanumBarunpenOTF" panose="020B0503000000000000" pitchFamily="34" charset="-127"/>
                <a:ea typeface="NanumBarunpenOTF" panose="020B0503000000000000" pitchFamily="34" charset="-127"/>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NanumBarunpenOTF" panose="020B0503000000000000" pitchFamily="34" charset="-127"/>
                <a:ea typeface="NanumBarunpenOTF" panose="020B0503000000000000" pitchFamily="34" charset="-127"/>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NanumBarunpenOTF" panose="020B0503000000000000" pitchFamily="34" charset="-127"/>
                <a:ea typeface="NanumBarunpenOTF" panose="020B0503000000000000" pitchFamily="34" charset="-127"/>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NanumBarunpenOTF" panose="020B0503000000000000" pitchFamily="34" charset="-127"/>
                <a:ea typeface="NanumBarunpenOTF" panose="020B0503000000000000" pitchFamily="34" charset="-127"/>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NanumBarunpenOTF" panose="020B0503000000000000" pitchFamily="34" charset="-127"/>
                <a:ea typeface="NanumBarunpenOTF" panose="020B0503000000000000" pitchFamily="34"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KR" b="1" dirty="0">
                <a:latin typeface="Arial" panose="020B0604020202020204" pitchFamily="34" charset="0"/>
                <a:cs typeface="Arial" panose="020B0604020202020204" pitchFamily="34" charset="0"/>
              </a:rPr>
              <a:t>Code Pattern Recognizer is crucial for preventing degradation</a:t>
            </a:r>
          </a:p>
          <a:p>
            <a:pPr lvl="1"/>
            <a:r>
              <a:rPr lang="en-KR" dirty="0">
                <a:latin typeface="Arial" panose="020B0604020202020204" pitchFamily="34" charset="0"/>
                <a:cs typeface="Arial" panose="020B0604020202020204" pitchFamily="34" charset="0"/>
              </a:rPr>
              <a:t>Greedy-SO without pattern suffers from performance degradation up to 6%</a:t>
            </a:r>
          </a:p>
        </p:txBody>
      </p:sp>
      <p:sp>
        <p:nvSpPr>
          <p:cNvPr id="29" name="Rectangle 28">
            <a:extLst>
              <a:ext uri="{FF2B5EF4-FFF2-40B4-BE49-F238E27FC236}">
                <a16:creationId xmlns:a16="http://schemas.microsoft.com/office/drawing/2014/main" id="{1689B5E6-C880-9B47-81E4-9D5B4927B7B6}"/>
              </a:ext>
            </a:extLst>
          </p:cNvPr>
          <p:cNvSpPr/>
          <p:nvPr/>
        </p:nvSpPr>
        <p:spPr>
          <a:xfrm>
            <a:off x="6309439" y="1307541"/>
            <a:ext cx="492369" cy="2585931"/>
          </a:xfrm>
          <a:prstGeom prst="rect">
            <a:avLst/>
          </a:prstGeom>
          <a:solidFill>
            <a:srgbClr val="4472C4">
              <a:alpha val="9804"/>
            </a:srgb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a:latin typeface="Arial" panose="020B0604020202020204" pitchFamily="34" charset="0"/>
              <a:cs typeface="Arial" panose="020B0604020202020204" pitchFamily="34" charset="0"/>
            </a:endParaRPr>
          </a:p>
        </p:txBody>
      </p:sp>
      <p:sp>
        <p:nvSpPr>
          <p:cNvPr id="32" name="Rectangle 31">
            <a:extLst>
              <a:ext uri="{FF2B5EF4-FFF2-40B4-BE49-F238E27FC236}">
                <a16:creationId xmlns:a16="http://schemas.microsoft.com/office/drawing/2014/main" id="{670AC2B0-D8E0-894F-8128-FF707A4D8256}"/>
              </a:ext>
            </a:extLst>
          </p:cNvPr>
          <p:cNvSpPr/>
          <p:nvPr/>
        </p:nvSpPr>
        <p:spPr>
          <a:xfrm>
            <a:off x="7435536" y="1327219"/>
            <a:ext cx="492369" cy="2585931"/>
          </a:xfrm>
          <a:prstGeom prst="rect">
            <a:avLst/>
          </a:prstGeom>
          <a:solidFill>
            <a:srgbClr val="4472C4">
              <a:alpha val="9804"/>
            </a:srgb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a:latin typeface="Arial" panose="020B0604020202020204" pitchFamily="34" charset="0"/>
              <a:cs typeface="Arial" panose="020B0604020202020204" pitchFamily="34" charset="0"/>
            </a:endParaRPr>
          </a:p>
        </p:txBody>
      </p:sp>
      <p:sp>
        <p:nvSpPr>
          <p:cNvPr id="33" name="Rectangle 32">
            <a:extLst>
              <a:ext uri="{FF2B5EF4-FFF2-40B4-BE49-F238E27FC236}">
                <a16:creationId xmlns:a16="http://schemas.microsoft.com/office/drawing/2014/main" id="{56EF8967-FB49-864F-BAEB-1498B5CEEC4C}"/>
              </a:ext>
            </a:extLst>
          </p:cNvPr>
          <p:cNvSpPr/>
          <p:nvPr/>
        </p:nvSpPr>
        <p:spPr>
          <a:xfrm>
            <a:off x="5183342" y="2406316"/>
            <a:ext cx="492369" cy="1490565"/>
          </a:xfrm>
          <a:prstGeom prst="rect">
            <a:avLst/>
          </a:prstGeom>
          <a:solidFill>
            <a:srgbClr val="4472C4">
              <a:alpha val="9804"/>
            </a:srgb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a:latin typeface="Arial" panose="020B0604020202020204" pitchFamily="34" charset="0"/>
              <a:cs typeface="Arial" panose="020B0604020202020204" pitchFamily="34" charset="0"/>
            </a:endParaRPr>
          </a:p>
        </p:txBody>
      </p:sp>
      <p:sp>
        <p:nvSpPr>
          <p:cNvPr id="34" name="Rectangle 33">
            <a:extLst>
              <a:ext uri="{FF2B5EF4-FFF2-40B4-BE49-F238E27FC236}">
                <a16:creationId xmlns:a16="http://schemas.microsoft.com/office/drawing/2014/main" id="{93C4D778-0CA4-EF49-ABC3-A840641AA477}"/>
              </a:ext>
            </a:extLst>
          </p:cNvPr>
          <p:cNvSpPr/>
          <p:nvPr/>
        </p:nvSpPr>
        <p:spPr>
          <a:xfrm>
            <a:off x="8009491" y="1324894"/>
            <a:ext cx="492369" cy="2585931"/>
          </a:xfrm>
          <a:prstGeom prst="rect">
            <a:avLst/>
          </a:prstGeom>
          <a:solidFill>
            <a:srgbClr val="4472C4">
              <a:alpha val="9804"/>
            </a:srgb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6BCBB5FC-9D72-7B40-9D60-68E521C7A8D9}"/>
              </a:ext>
            </a:extLst>
          </p:cNvPr>
          <p:cNvSpPr/>
          <p:nvPr/>
        </p:nvSpPr>
        <p:spPr>
          <a:xfrm>
            <a:off x="10841754" y="1333406"/>
            <a:ext cx="492369" cy="2585931"/>
          </a:xfrm>
          <a:prstGeom prst="rect">
            <a:avLst/>
          </a:prstGeom>
          <a:solidFill>
            <a:srgbClr val="4472C4">
              <a:alpha val="9804"/>
            </a:srgb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801D66AB-F85D-AD47-9004-3683CAF89B3E}"/>
              </a:ext>
            </a:extLst>
          </p:cNvPr>
          <p:cNvSpPr>
            <a:spLocks noGrp="1"/>
          </p:cNvSpPr>
          <p:nvPr>
            <p:ph type="sldNum" sz="quarter" idx="12"/>
          </p:nvPr>
        </p:nvSpPr>
        <p:spPr/>
        <p:txBody>
          <a:bodyPr/>
          <a:lstStyle/>
          <a:p>
            <a:fld id="{F3DD04D7-CA1A-B84C-AD5E-B506F4BF1BEB}" type="slidenum">
              <a:rPr lang="en-US" smtClean="0"/>
              <a:pPr/>
              <a:t>29</a:t>
            </a:fld>
            <a:endParaRPr lang="en-US" dirty="0"/>
          </a:p>
        </p:txBody>
      </p:sp>
    </p:spTree>
    <p:extLst>
      <p:ext uri="{BB962C8B-B14F-4D97-AF65-F5344CB8AC3E}">
        <p14:creationId xmlns:p14="http://schemas.microsoft.com/office/powerpoint/2010/main" val="2052168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2" grpId="0" animBg="1"/>
      <p:bldP spid="33" grpId="0" animBg="1"/>
      <p:bldP spid="34" grpId="0" animBg="1"/>
      <p:bldP spid="3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0C83E-3BF8-A841-9835-F7C6E4293E73}"/>
              </a:ext>
            </a:extLst>
          </p:cNvPr>
          <p:cNvSpPr>
            <a:spLocks noGrp="1"/>
          </p:cNvSpPr>
          <p:nvPr>
            <p:ph type="title"/>
          </p:nvPr>
        </p:nvSpPr>
        <p:spPr/>
        <p:txBody>
          <a:bodyPr/>
          <a:lstStyle/>
          <a:p>
            <a:r>
              <a:rPr lang="en-KR" dirty="0"/>
              <a:t>Register Allocation Heuristics</a:t>
            </a:r>
          </a:p>
        </p:txBody>
      </p:sp>
      <p:sp>
        <p:nvSpPr>
          <p:cNvPr id="3" name="Content Placeholder 2">
            <a:extLst>
              <a:ext uri="{FF2B5EF4-FFF2-40B4-BE49-F238E27FC236}">
                <a16:creationId xmlns:a16="http://schemas.microsoft.com/office/drawing/2014/main" id="{A6E1EF37-D806-7F41-8478-817507348F22}"/>
              </a:ext>
            </a:extLst>
          </p:cNvPr>
          <p:cNvSpPr>
            <a:spLocks noGrp="1"/>
          </p:cNvSpPr>
          <p:nvPr>
            <p:ph idx="1"/>
          </p:nvPr>
        </p:nvSpPr>
        <p:spPr>
          <a:xfrm>
            <a:off x="1021553" y="1839810"/>
            <a:ext cx="10655440" cy="4351338"/>
          </a:xfrm>
        </p:spPr>
        <p:txBody>
          <a:bodyPr>
            <a:noAutofit/>
          </a:bodyPr>
          <a:lstStyle/>
          <a:p>
            <a:pPr>
              <a:lnSpc>
                <a:spcPct val="110000"/>
              </a:lnSpc>
            </a:pPr>
            <a:r>
              <a:rPr lang="en-KR" sz="3200" dirty="0"/>
              <a:t>Register allocation is an </a:t>
            </a:r>
            <a:r>
              <a:rPr lang="en-KR" sz="3200" b="1" dirty="0"/>
              <a:t>NP-complete</a:t>
            </a:r>
            <a:r>
              <a:rPr lang="en-KR" sz="3200" dirty="0"/>
              <a:t> problem</a:t>
            </a:r>
          </a:p>
          <a:p>
            <a:pPr>
              <a:lnSpc>
                <a:spcPct val="110000"/>
              </a:lnSpc>
            </a:pPr>
            <a:r>
              <a:rPr lang="en-KR" sz="3200" dirty="0"/>
              <a:t>Numerous heuristics have been proposed</a:t>
            </a:r>
          </a:p>
          <a:p>
            <a:pPr lvl="1">
              <a:lnSpc>
                <a:spcPct val="110000"/>
              </a:lnSpc>
            </a:pPr>
            <a:r>
              <a:rPr lang="en-KR" dirty="0"/>
              <a:t>e.g. Graph coloring, Linear Scan</a:t>
            </a:r>
          </a:p>
          <a:p>
            <a:pPr>
              <a:lnSpc>
                <a:spcPct val="110000"/>
              </a:lnSpc>
            </a:pPr>
            <a:r>
              <a:rPr lang="en-KR" sz="3200" b="1" dirty="0"/>
              <a:t>LLVM adopts </a:t>
            </a:r>
            <a:r>
              <a:rPr lang="en-KR" sz="3200" b="1" dirty="0">
                <a:solidFill>
                  <a:srgbClr val="C00000"/>
                </a:solidFill>
              </a:rPr>
              <a:t>priority-based greedy </a:t>
            </a:r>
            <a:r>
              <a:rPr lang="en-KR" sz="3200" b="1" dirty="0"/>
              <a:t>register allocator</a:t>
            </a:r>
            <a:endParaRPr lang="en-KR" sz="1600" b="1" dirty="0"/>
          </a:p>
          <a:p>
            <a:pPr lvl="1">
              <a:lnSpc>
                <a:spcPct val="110000"/>
              </a:lnSpc>
            </a:pPr>
            <a:r>
              <a:rPr lang="en-KR" sz="2800" dirty="0"/>
              <a:t>Priority allows </a:t>
            </a:r>
            <a:r>
              <a:rPr lang="en-KR" sz="2800" b="1" dirty="0"/>
              <a:t>important live intervals to be allocated first</a:t>
            </a:r>
          </a:p>
          <a:p>
            <a:pPr lvl="1">
              <a:lnSpc>
                <a:spcPct val="110000"/>
              </a:lnSpc>
            </a:pPr>
            <a:r>
              <a:rPr lang="en-KR" sz="2800" dirty="0"/>
              <a:t>Focuses on </a:t>
            </a:r>
            <a:r>
              <a:rPr lang="en-KR" sz="2800" b="1" dirty="0">
                <a:solidFill>
                  <a:srgbClr val="C00000"/>
                </a:solidFill>
              </a:rPr>
              <a:t>Live Interval Splitting </a:t>
            </a:r>
            <a:r>
              <a:rPr lang="en-KR" sz="2800" b="1" dirty="0"/>
              <a:t>heuristics</a:t>
            </a:r>
            <a:endParaRPr lang="en-KR" sz="2800" b="1" dirty="0">
              <a:solidFill>
                <a:srgbClr val="C00000"/>
              </a:solidFill>
            </a:endParaRPr>
          </a:p>
        </p:txBody>
      </p:sp>
      <p:sp>
        <p:nvSpPr>
          <p:cNvPr id="4" name="Slide Number Placeholder 3">
            <a:extLst>
              <a:ext uri="{FF2B5EF4-FFF2-40B4-BE49-F238E27FC236}">
                <a16:creationId xmlns:a16="http://schemas.microsoft.com/office/drawing/2014/main" id="{0F386ADC-1404-6749-9D68-07618E27DBE8}"/>
              </a:ext>
            </a:extLst>
          </p:cNvPr>
          <p:cNvSpPr>
            <a:spLocks noGrp="1"/>
          </p:cNvSpPr>
          <p:nvPr>
            <p:ph type="sldNum" sz="quarter" idx="12"/>
          </p:nvPr>
        </p:nvSpPr>
        <p:spPr/>
        <p:txBody>
          <a:bodyPr/>
          <a:lstStyle/>
          <a:p>
            <a:fld id="{F3DD04D7-CA1A-B84C-AD5E-B506F4BF1BEB}" type="slidenum">
              <a:rPr lang="en-US" smtClean="0"/>
              <a:pPr/>
              <a:t>3</a:t>
            </a:fld>
            <a:endParaRPr lang="en-US" dirty="0"/>
          </a:p>
        </p:txBody>
      </p:sp>
      <p:sp>
        <p:nvSpPr>
          <p:cNvPr id="5" name="Rectangle 4">
            <a:extLst>
              <a:ext uri="{FF2B5EF4-FFF2-40B4-BE49-F238E27FC236}">
                <a16:creationId xmlns:a16="http://schemas.microsoft.com/office/drawing/2014/main" id="{8F732134-7B0A-CF47-96B4-A58B02FF2FB2}"/>
              </a:ext>
            </a:extLst>
          </p:cNvPr>
          <p:cNvSpPr/>
          <p:nvPr/>
        </p:nvSpPr>
        <p:spPr>
          <a:xfrm>
            <a:off x="4354170" y="5555933"/>
            <a:ext cx="296562" cy="848497"/>
          </a:xfrm>
          <a:prstGeom prst="rect">
            <a:avLst/>
          </a:prstGeom>
          <a:solidFill>
            <a:schemeClr val="accent1">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a:p>
        </p:txBody>
      </p:sp>
      <p:sp>
        <p:nvSpPr>
          <p:cNvPr id="6" name="Rectangle 5">
            <a:extLst>
              <a:ext uri="{FF2B5EF4-FFF2-40B4-BE49-F238E27FC236}">
                <a16:creationId xmlns:a16="http://schemas.microsoft.com/office/drawing/2014/main" id="{3779F716-EA83-D746-AE0B-B73B4F42FCEE}"/>
              </a:ext>
            </a:extLst>
          </p:cNvPr>
          <p:cNvSpPr/>
          <p:nvPr/>
        </p:nvSpPr>
        <p:spPr>
          <a:xfrm>
            <a:off x="5764073" y="5555933"/>
            <a:ext cx="296562" cy="280370"/>
          </a:xfrm>
          <a:prstGeom prst="rect">
            <a:avLst/>
          </a:prstGeom>
          <a:solidFill>
            <a:schemeClr val="accent1">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a:p>
        </p:txBody>
      </p:sp>
      <p:sp>
        <p:nvSpPr>
          <p:cNvPr id="7" name="Rectangle 6">
            <a:extLst>
              <a:ext uri="{FF2B5EF4-FFF2-40B4-BE49-F238E27FC236}">
                <a16:creationId xmlns:a16="http://schemas.microsoft.com/office/drawing/2014/main" id="{F6ABCEB7-5C63-EF4A-BF19-1C0F14E4B168}"/>
              </a:ext>
            </a:extLst>
          </p:cNvPr>
          <p:cNvSpPr/>
          <p:nvPr/>
        </p:nvSpPr>
        <p:spPr>
          <a:xfrm>
            <a:off x="6418372" y="5836303"/>
            <a:ext cx="296562" cy="295999"/>
          </a:xfrm>
          <a:prstGeom prst="rect">
            <a:avLst/>
          </a:prstGeom>
          <a:solidFill>
            <a:schemeClr val="accent1">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a:p>
        </p:txBody>
      </p:sp>
      <p:sp>
        <p:nvSpPr>
          <p:cNvPr id="8" name="Rectangle 7">
            <a:extLst>
              <a:ext uri="{FF2B5EF4-FFF2-40B4-BE49-F238E27FC236}">
                <a16:creationId xmlns:a16="http://schemas.microsoft.com/office/drawing/2014/main" id="{5482A75E-CFEB-D146-9C0A-9EB0EED2DEBD}"/>
              </a:ext>
            </a:extLst>
          </p:cNvPr>
          <p:cNvSpPr/>
          <p:nvPr/>
        </p:nvSpPr>
        <p:spPr>
          <a:xfrm>
            <a:off x="5764073" y="6123575"/>
            <a:ext cx="296562" cy="280370"/>
          </a:xfrm>
          <a:prstGeom prst="rect">
            <a:avLst/>
          </a:prstGeom>
          <a:solidFill>
            <a:schemeClr val="accent1">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a:p>
        </p:txBody>
      </p:sp>
      <p:sp>
        <p:nvSpPr>
          <p:cNvPr id="9" name="Right Arrow 8">
            <a:extLst>
              <a:ext uri="{FF2B5EF4-FFF2-40B4-BE49-F238E27FC236}">
                <a16:creationId xmlns:a16="http://schemas.microsoft.com/office/drawing/2014/main" id="{2A220D1D-3060-8648-81C9-BB4CD93A0436}"/>
              </a:ext>
            </a:extLst>
          </p:cNvPr>
          <p:cNvSpPr/>
          <p:nvPr/>
        </p:nvSpPr>
        <p:spPr>
          <a:xfrm>
            <a:off x="4975416" y="5842665"/>
            <a:ext cx="463972" cy="295999"/>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a:p>
        </p:txBody>
      </p:sp>
      <p:cxnSp>
        <p:nvCxnSpPr>
          <p:cNvPr id="11" name="Straight Connector 10">
            <a:extLst>
              <a:ext uri="{FF2B5EF4-FFF2-40B4-BE49-F238E27FC236}">
                <a16:creationId xmlns:a16="http://schemas.microsoft.com/office/drawing/2014/main" id="{496FEBF7-30C2-E145-A35B-822846B997D6}"/>
              </a:ext>
            </a:extLst>
          </p:cNvPr>
          <p:cNvCxnSpPr>
            <a:stCxn id="6" idx="2"/>
            <a:endCxn id="7" idx="0"/>
          </p:cNvCxnSpPr>
          <p:nvPr/>
        </p:nvCxnSpPr>
        <p:spPr>
          <a:xfrm>
            <a:off x="5912354" y="5836303"/>
            <a:ext cx="654299" cy="0"/>
          </a:xfrm>
          <a:prstGeom prst="line">
            <a:avLst/>
          </a:prstGeom>
          <a:ln w="12700">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8581AB52-B5B7-A24E-A312-13FEA325CF0A}"/>
              </a:ext>
            </a:extLst>
          </p:cNvPr>
          <p:cNvCxnSpPr>
            <a:cxnSpLocks/>
            <a:stCxn id="8" idx="0"/>
            <a:endCxn id="7" idx="2"/>
          </p:cNvCxnSpPr>
          <p:nvPr/>
        </p:nvCxnSpPr>
        <p:spPr>
          <a:xfrm>
            <a:off x="5912354" y="6123575"/>
            <a:ext cx="654299" cy="8727"/>
          </a:xfrm>
          <a:prstGeom prst="line">
            <a:avLst/>
          </a:prstGeom>
          <a:ln w="12700">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9318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C6F60-E9AC-A446-BF5B-AB442AD4B5DA}"/>
              </a:ext>
            </a:extLst>
          </p:cNvPr>
          <p:cNvSpPr>
            <a:spLocks noGrp="1"/>
          </p:cNvSpPr>
          <p:nvPr>
            <p:ph type="title"/>
          </p:nvPr>
        </p:nvSpPr>
        <p:spPr/>
        <p:txBody>
          <a:bodyPr/>
          <a:lstStyle/>
          <a:p>
            <a:r>
              <a:rPr lang="en-KR" dirty="0"/>
              <a:t>Intel Result</a:t>
            </a:r>
          </a:p>
        </p:txBody>
      </p:sp>
      <p:pic>
        <p:nvPicPr>
          <p:cNvPr id="5" name="Content Placeholder 4" descr="A screenshot of a computer&#10;&#10;Description automatically generated with low confidence">
            <a:extLst>
              <a:ext uri="{FF2B5EF4-FFF2-40B4-BE49-F238E27FC236}">
                <a16:creationId xmlns:a16="http://schemas.microsoft.com/office/drawing/2014/main" id="{8E43CDC6-154E-4A43-9CEA-241F4A4D8FCF}"/>
              </a:ext>
            </a:extLst>
          </p:cNvPr>
          <p:cNvPicPr>
            <a:picLocks noGrp="1" noChangeAspect="1"/>
          </p:cNvPicPr>
          <p:nvPr>
            <p:ph idx="1"/>
          </p:nvPr>
        </p:nvPicPr>
        <p:blipFill>
          <a:blip r:embed="rId3"/>
          <a:stretch>
            <a:fillRect/>
          </a:stretch>
        </p:blipFill>
        <p:spPr>
          <a:xfrm>
            <a:off x="917836" y="1412156"/>
            <a:ext cx="10490034" cy="2750989"/>
          </a:xfrm>
        </p:spPr>
      </p:pic>
      <p:cxnSp>
        <p:nvCxnSpPr>
          <p:cNvPr id="21" name="Straight Arrow Connector 20">
            <a:extLst>
              <a:ext uri="{FF2B5EF4-FFF2-40B4-BE49-F238E27FC236}">
                <a16:creationId xmlns:a16="http://schemas.microsoft.com/office/drawing/2014/main" id="{D3582519-7B45-9344-AC85-5764F215E095}"/>
              </a:ext>
            </a:extLst>
          </p:cNvPr>
          <p:cNvCxnSpPr/>
          <p:nvPr/>
        </p:nvCxnSpPr>
        <p:spPr>
          <a:xfrm>
            <a:off x="1803163" y="4264351"/>
            <a:ext cx="2640650" cy="0"/>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5F460727-C136-144F-A57D-83CACC2A34D9}"/>
              </a:ext>
            </a:extLst>
          </p:cNvPr>
          <p:cNvSpPr txBox="1"/>
          <p:nvPr/>
        </p:nvSpPr>
        <p:spPr>
          <a:xfrm>
            <a:off x="2158965" y="4289467"/>
            <a:ext cx="2146806" cy="369332"/>
          </a:xfrm>
          <a:prstGeom prst="rect">
            <a:avLst/>
          </a:prstGeom>
          <a:noFill/>
        </p:spPr>
        <p:txBody>
          <a:bodyPr wrap="none" rtlCol="0">
            <a:spAutoFit/>
          </a:bodyPr>
          <a:lstStyle/>
          <a:p>
            <a:r>
              <a:rPr lang="en-KR" dirty="0">
                <a:latin typeface="Arial" panose="020B0604020202020204" pitchFamily="34" charset="0"/>
                <a:cs typeface="Arial" panose="020B0604020202020204" pitchFamily="34" charset="0"/>
              </a:rPr>
              <a:t>Target benchmarks</a:t>
            </a:r>
          </a:p>
        </p:txBody>
      </p:sp>
      <p:cxnSp>
        <p:nvCxnSpPr>
          <p:cNvPr id="23" name="Straight Arrow Connector 22">
            <a:extLst>
              <a:ext uri="{FF2B5EF4-FFF2-40B4-BE49-F238E27FC236}">
                <a16:creationId xmlns:a16="http://schemas.microsoft.com/office/drawing/2014/main" id="{B8EB5291-1437-254C-AC31-BD1021830D78}"/>
              </a:ext>
            </a:extLst>
          </p:cNvPr>
          <p:cNvCxnSpPr>
            <a:cxnSpLocks/>
          </p:cNvCxnSpPr>
          <p:nvPr/>
        </p:nvCxnSpPr>
        <p:spPr>
          <a:xfrm>
            <a:off x="4596213" y="4264351"/>
            <a:ext cx="6744056" cy="0"/>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2D7E6952-267E-5747-873F-A79B72C2B203}"/>
              </a:ext>
            </a:extLst>
          </p:cNvPr>
          <p:cNvSpPr txBox="1"/>
          <p:nvPr/>
        </p:nvSpPr>
        <p:spPr>
          <a:xfrm>
            <a:off x="6765027" y="4276909"/>
            <a:ext cx="2595582" cy="369332"/>
          </a:xfrm>
          <a:prstGeom prst="rect">
            <a:avLst/>
          </a:prstGeom>
          <a:noFill/>
        </p:spPr>
        <p:txBody>
          <a:bodyPr wrap="none" rtlCol="0">
            <a:spAutoFit/>
          </a:bodyPr>
          <a:lstStyle/>
          <a:p>
            <a:r>
              <a:rPr lang="en-KR" dirty="0">
                <a:latin typeface="Arial" panose="020B0604020202020204" pitchFamily="34" charset="0"/>
                <a:cs typeface="Arial" panose="020B0604020202020204" pitchFamily="34" charset="0"/>
              </a:rPr>
              <a:t>Non-target benchmarks</a:t>
            </a:r>
          </a:p>
        </p:txBody>
      </p:sp>
      <p:sp>
        <p:nvSpPr>
          <p:cNvPr id="3" name="Rounded Rectangle 2">
            <a:extLst>
              <a:ext uri="{FF2B5EF4-FFF2-40B4-BE49-F238E27FC236}">
                <a16:creationId xmlns:a16="http://schemas.microsoft.com/office/drawing/2014/main" id="{C284910C-C9CA-934B-B406-839B0FD9E7EE}"/>
              </a:ext>
            </a:extLst>
          </p:cNvPr>
          <p:cNvSpPr/>
          <p:nvPr/>
        </p:nvSpPr>
        <p:spPr>
          <a:xfrm>
            <a:off x="469103" y="4733365"/>
            <a:ext cx="11620499" cy="2017055"/>
          </a:xfrm>
          <a:prstGeom prst="round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KR" sz="2800" b="1" dirty="0">
                <a:solidFill>
                  <a:srgbClr val="C00000"/>
                </a:solidFill>
                <a:latin typeface="Arial" panose="020B0604020202020204" pitchFamily="34" charset="0"/>
                <a:cs typeface="Arial" panose="020B0604020202020204" pitchFamily="34" charset="0"/>
              </a:rPr>
              <a:t>7.3% (upto 16.1%) average speedup for the target benchmarks</a:t>
            </a:r>
          </a:p>
          <a:p>
            <a:pPr algn="ctr">
              <a:lnSpc>
                <a:spcPct val="120000"/>
              </a:lnSpc>
            </a:pPr>
            <a:r>
              <a:rPr lang="en-KR" sz="2800" dirty="0">
                <a:solidFill>
                  <a:schemeClr val="tx1"/>
                </a:solidFill>
                <a:latin typeface="Arial" panose="020B0604020202020204" pitchFamily="34" charset="0"/>
                <a:cs typeface="Arial" panose="020B0604020202020204" pitchFamily="34" charset="0"/>
              </a:rPr>
              <a:t>Greedy-SO could </a:t>
            </a:r>
            <a:r>
              <a:rPr lang="en-KR" sz="2800" b="1" dirty="0">
                <a:solidFill>
                  <a:schemeClr val="tx1"/>
                </a:solidFill>
                <a:latin typeface="Arial" panose="020B0604020202020204" pitchFamily="34" charset="0"/>
                <a:cs typeface="Arial" panose="020B0604020202020204" pitchFamily="34" charset="0"/>
              </a:rPr>
              <a:t>improve previously unseen suboptimality,</a:t>
            </a:r>
          </a:p>
          <a:p>
            <a:pPr algn="ctr">
              <a:lnSpc>
                <a:spcPct val="120000"/>
              </a:lnSpc>
            </a:pPr>
            <a:r>
              <a:rPr lang="en-KR" sz="2800" dirty="0">
                <a:solidFill>
                  <a:schemeClr val="tx1"/>
                </a:solidFill>
                <a:latin typeface="Arial" panose="020B0604020202020204" pitchFamily="34" charset="0"/>
                <a:cs typeface="Arial" panose="020B0604020202020204" pitchFamily="34" charset="0"/>
              </a:rPr>
              <a:t>and </a:t>
            </a:r>
            <a:r>
              <a:rPr lang="en-KR" sz="2800" b="1" dirty="0">
                <a:solidFill>
                  <a:schemeClr val="tx1"/>
                </a:solidFill>
                <a:latin typeface="Arial" panose="020B0604020202020204" pitchFamily="34" charset="0"/>
                <a:cs typeface="Arial" panose="020B0604020202020204" pitchFamily="34" charset="0"/>
              </a:rPr>
              <a:t>resistent to unexpected performance degradation </a:t>
            </a:r>
            <a:r>
              <a:rPr lang="en-KR" sz="2800" dirty="0">
                <a:solidFill>
                  <a:schemeClr val="tx1"/>
                </a:solidFill>
                <a:latin typeface="Arial" panose="020B0604020202020204" pitchFamily="34" charset="0"/>
                <a:cs typeface="Arial" panose="020B0604020202020204" pitchFamily="34" charset="0"/>
              </a:rPr>
              <a:t>from others</a:t>
            </a:r>
          </a:p>
        </p:txBody>
      </p:sp>
      <p:sp>
        <p:nvSpPr>
          <p:cNvPr id="4" name="Slide Number Placeholder 3">
            <a:extLst>
              <a:ext uri="{FF2B5EF4-FFF2-40B4-BE49-F238E27FC236}">
                <a16:creationId xmlns:a16="http://schemas.microsoft.com/office/drawing/2014/main" id="{23FE607D-AB57-6543-A77F-1F258FABEF7F}"/>
              </a:ext>
            </a:extLst>
          </p:cNvPr>
          <p:cNvSpPr>
            <a:spLocks noGrp="1"/>
          </p:cNvSpPr>
          <p:nvPr>
            <p:ph type="sldNum" sz="quarter" idx="12"/>
          </p:nvPr>
        </p:nvSpPr>
        <p:spPr/>
        <p:txBody>
          <a:bodyPr/>
          <a:lstStyle/>
          <a:p>
            <a:fld id="{F3DD04D7-CA1A-B84C-AD5E-B506F4BF1BEB}" type="slidenum">
              <a:rPr lang="en-US" smtClean="0"/>
              <a:pPr/>
              <a:t>30</a:t>
            </a:fld>
            <a:endParaRPr lang="en-US" dirty="0"/>
          </a:p>
        </p:txBody>
      </p:sp>
    </p:spTree>
    <p:extLst>
      <p:ext uri="{BB962C8B-B14F-4D97-AF65-F5344CB8AC3E}">
        <p14:creationId xmlns:p14="http://schemas.microsoft.com/office/powerpoint/2010/main" val="22305386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A2C66-8944-414A-B788-6DC1362D2C81}"/>
              </a:ext>
            </a:extLst>
          </p:cNvPr>
          <p:cNvSpPr>
            <a:spLocks noGrp="1"/>
          </p:cNvSpPr>
          <p:nvPr>
            <p:ph type="title"/>
          </p:nvPr>
        </p:nvSpPr>
        <p:spPr/>
        <p:txBody>
          <a:bodyPr/>
          <a:lstStyle/>
          <a:p>
            <a:r>
              <a:rPr lang="en-KR" dirty="0"/>
              <a:t>Conclusion</a:t>
            </a:r>
          </a:p>
        </p:txBody>
      </p:sp>
      <p:sp>
        <p:nvSpPr>
          <p:cNvPr id="6" name="Content Placeholder 2">
            <a:extLst>
              <a:ext uri="{FF2B5EF4-FFF2-40B4-BE49-F238E27FC236}">
                <a16:creationId xmlns:a16="http://schemas.microsoft.com/office/drawing/2014/main" id="{936AFB79-9B8A-124C-B5FF-761850249328}"/>
              </a:ext>
            </a:extLst>
          </p:cNvPr>
          <p:cNvSpPr txBox="1">
            <a:spLocks/>
          </p:cNvSpPr>
          <p:nvPr/>
        </p:nvSpPr>
        <p:spPr>
          <a:xfrm>
            <a:off x="1021553" y="1839809"/>
            <a:ext cx="10515600" cy="47172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NanumBarunpenOTF" panose="020B0503000000000000" pitchFamily="34" charset="-127"/>
                <a:ea typeface="NanumBarunpenOTF" panose="020B0503000000000000" pitchFamily="34" charset="-127"/>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NanumBarunpenOTF" panose="020B0503000000000000" pitchFamily="34" charset="-127"/>
                <a:ea typeface="NanumBarunpenOTF" panose="020B0503000000000000" pitchFamily="34" charset="-127"/>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NanumBarunpenOTF" panose="020B0503000000000000" pitchFamily="34" charset="-127"/>
                <a:ea typeface="NanumBarunpenOTF" panose="020B0503000000000000" pitchFamily="34" charset="-127"/>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NanumBarunpenOTF" panose="020B0503000000000000" pitchFamily="34" charset="-127"/>
                <a:ea typeface="NanumBarunpenOTF" panose="020B0503000000000000" pitchFamily="34" charset="-127"/>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NanumBarunpenOTF" panose="020B0503000000000000" pitchFamily="34" charset="-127"/>
                <a:ea typeface="NanumBarunpenOTF" panose="020B0503000000000000" pitchFamily="34"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KR" sz="2400" b="1" dirty="0">
                <a:latin typeface="Arial" panose="020B0604020202020204" pitchFamily="34" charset="0"/>
                <a:cs typeface="Arial" panose="020B0604020202020204" pitchFamily="34" charset="0"/>
              </a:rPr>
              <a:t>Greedy-SO</a:t>
            </a:r>
            <a:r>
              <a:rPr lang="en-KR" sz="2400" dirty="0">
                <a:latin typeface="Arial" panose="020B0604020202020204" pitchFamily="34" charset="0"/>
                <a:cs typeface="Arial" panose="020B0604020202020204" pitchFamily="34" charset="0"/>
              </a:rPr>
              <a:t>: </a:t>
            </a:r>
            <a:r>
              <a:rPr lang="en-KR" sz="2400" b="1" dirty="0">
                <a:latin typeface="Arial" panose="020B0604020202020204" pitchFamily="34" charset="0"/>
                <a:cs typeface="Arial" panose="020B0604020202020204" pitchFamily="34" charset="0"/>
              </a:rPr>
              <a:t>Hybrid Register Allocator </a:t>
            </a:r>
            <a:r>
              <a:rPr lang="en-KR" sz="2400" dirty="0">
                <a:latin typeface="Arial" panose="020B0604020202020204" pitchFamily="34" charset="0"/>
                <a:cs typeface="Arial" panose="020B0604020202020204" pitchFamily="34" charset="0"/>
              </a:rPr>
              <a:t>to solve suboptimalities during the register allocation without performance degradation</a:t>
            </a:r>
          </a:p>
          <a:p>
            <a:pPr>
              <a:lnSpc>
                <a:spcPct val="120000"/>
              </a:lnSpc>
            </a:pPr>
            <a:r>
              <a:rPr lang="en-KR" sz="2400" b="1" dirty="0">
                <a:solidFill>
                  <a:srgbClr val="C00000"/>
                </a:solidFill>
                <a:latin typeface="Arial" panose="020B0604020202020204" pitchFamily="34" charset="0"/>
                <a:cs typeface="Arial" panose="020B0604020202020204" pitchFamily="34" charset="0"/>
              </a:rPr>
              <a:t>Spill Cost Tracking Mechanism</a:t>
            </a:r>
          </a:p>
          <a:p>
            <a:pPr>
              <a:lnSpc>
                <a:spcPct val="120000"/>
              </a:lnSpc>
            </a:pPr>
            <a:r>
              <a:rPr lang="en-KR" sz="2400" b="1" dirty="0">
                <a:solidFill>
                  <a:srgbClr val="C00000"/>
                </a:solidFill>
                <a:latin typeface="Arial" panose="020B0604020202020204" pitchFamily="34" charset="0"/>
                <a:cs typeface="Arial" panose="020B0604020202020204" pitchFamily="34" charset="0"/>
              </a:rPr>
              <a:t>Cost-Guided Allocation Optimizer</a:t>
            </a:r>
          </a:p>
          <a:p>
            <a:pPr>
              <a:lnSpc>
                <a:spcPct val="120000"/>
              </a:lnSpc>
            </a:pPr>
            <a:r>
              <a:rPr lang="en-KR" sz="2400" b="1" dirty="0">
                <a:solidFill>
                  <a:srgbClr val="C00000"/>
                </a:solidFill>
                <a:latin typeface="Arial" panose="020B0604020202020204" pitchFamily="34" charset="0"/>
                <a:cs typeface="Arial" panose="020B0604020202020204" pitchFamily="34" charset="0"/>
              </a:rPr>
              <a:t>Code Pattern Recognizer</a:t>
            </a:r>
          </a:p>
          <a:p>
            <a:pPr>
              <a:lnSpc>
                <a:spcPct val="120000"/>
              </a:lnSpc>
            </a:pPr>
            <a:r>
              <a:rPr lang="en-KR" sz="2400" b="1" dirty="0">
                <a:latin typeface="Arial" panose="020B0604020202020204" pitchFamily="34" charset="0"/>
                <a:cs typeface="Arial" panose="020B0604020202020204" pitchFamily="34" charset="0"/>
              </a:rPr>
              <a:t>Low Compilation Overhead</a:t>
            </a:r>
            <a:r>
              <a:rPr lang="en-KR" sz="2400" dirty="0">
                <a:latin typeface="Arial" panose="020B0604020202020204" pitchFamily="34" charset="0"/>
                <a:cs typeface="Arial" panose="020B0604020202020204" pitchFamily="34" charset="0"/>
              </a:rPr>
              <a:t>: 1.1% (LLVM test suite CTMark)</a:t>
            </a:r>
          </a:p>
          <a:p>
            <a:pPr>
              <a:lnSpc>
                <a:spcPct val="120000"/>
              </a:lnSpc>
            </a:pPr>
            <a:r>
              <a:rPr lang="en-KR" sz="2400" b="1" dirty="0">
                <a:latin typeface="Arial" panose="020B0604020202020204" pitchFamily="34" charset="0"/>
                <a:cs typeface="Arial" panose="020B0604020202020204" pitchFamily="34" charset="0"/>
              </a:rPr>
              <a:t>Future work</a:t>
            </a:r>
          </a:p>
          <a:p>
            <a:pPr lvl="1">
              <a:lnSpc>
                <a:spcPct val="120000"/>
              </a:lnSpc>
            </a:pPr>
            <a:r>
              <a:rPr lang="en-KR" sz="2000" dirty="0">
                <a:latin typeface="Arial" panose="020B0604020202020204" pitchFamily="34" charset="0"/>
                <a:cs typeface="Arial" panose="020B0604020202020204" pitchFamily="34" charset="0"/>
              </a:rPr>
              <a:t>Extend </a:t>
            </a:r>
            <a:r>
              <a:rPr lang="en-KR" sz="2000" b="1" dirty="0">
                <a:latin typeface="Arial" panose="020B0604020202020204" pitchFamily="34" charset="0"/>
                <a:cs typeface="Arial" panose="020B0604020202020204" pitchFamily="34" charset="0"/>
              </a:rPr>
              <a:t>Cost-Guided Optimizer </a:t>
            </a:r>
            <a:r>
              <a:rPr lang="en-KR" sz="2000" dirty="0">
                <a:latin typeface="Arial" panose="020B0604020202020204" pitchFamily="34" charset="0"/>
                <a:cs typeface="Arial" panose="020B0604020202020204" pitchFamily="34" charset="0"/>
              </a:rPr>
              <a:t>to other back-end code generation phases</a:t>
            </a:r>
          </a:p>
          <a:p>
            <a:pPr lvl="1">
              <a:lnSpc>
                <a:spcPct val="120000"/>
              </a:lnSpc>
            </a:pPr>
            <a:r>
              <a:rPr lang="en-KR" sz="2000" dirty="0">
                <a:latin typeface="Arial" panose="020B0604020202020204" pitchFamily="34" charset="0"/>
                <a:cs typeface="Arial" panose="020B0604020202020204" pitchFamily="34" charset="0"/>
              </a:rPr>
              <a:t>Learned predictors for </a:t>
            </a:r>
            <a:r>
              <a:rPr lang="en-KR" sz="2000" b="1" dirty="0">
                <a:latin typeface="Arial" panose="020B0604020202020204" pitchFamily="34" charset="0"/>
                <a:cs typeface="Arial" panose="020B0604020202020204" pitchFamily="34" charset="0"/>
              </a:rPr>
              <a:t>Code Pattern Recognizer</a:t>
            </a:r>
          </a:p>
        </p:txBody>
      </p:sp>
      <p:sp>
        <p:nvSpPr>
          <p:cNvPr id="4" name="Right Brace 3">
            <a:extLst>
              <a:ext uri="{FF2B5EF4-FFF2-40B4-BE49-F238E27FC236}">
                <a16:creationId xmlns:a16="http://schemas.microsoft.com/office/drawing/2014/main" id="{24027D0C-313D-5C42-9C80-6F9DA3D6058A}"/>
              </a:ext>
            </a:extLst>
          </p:cNvPr>
          <p:cNvSpPr/>
          <p:nvPr/>
        </p:nvSpPr>
        <p:spPr>
          <a:xfrm>
            <a:off x="6452753" y="3114121"/>
            <a:ext cx="429109" cy="1200329"/>
          </a:xfrm>
          <a:prstGeom prst="rightBrace">
            <a:avLst/>
          </a:prstGeom>
          <a:ln w="1905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KR">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224CD4A2-6B15-5F47-9888-02F1D940986F}"/>
              </a:ext>
            </a:extLst>
          </p:cNvPr>
          <p:cNvSpPr txBox="1"/>
          <p:nvPr/>
        </p:nvSpPr>
        <p:spPr>
          <a:xfrm>
            <a:off x="6957567" y="3298786"/>
            <a:ext cx="1928733" cy="830997"/>
          </a:xfrm>
          <a:prstGeom prst="rect">
            <a:avLst/>
          </a:prstGeom>
          <a:noFill/>
        </p:spPr>
        <p:txBody>
          <a:bodyPr wrap="none" rtlCol="0">
            <a:spAutoFit/>
          </a:bodyPr>
          <a:lstStyle/>
          <a:p>
            <a:pPr algn="ctr"/>
            <a:r>
              <a:rPr lang="en-KR" sz="2400" b="1" dirty="0">
                <a:latin typeface="Arial" panose="020B0604020202020204" pitchFamily="34" charset="0"/>
                <a:cs typeface="Arial" panose="020B0604020202020204" pitchFamily="34" charset="0"/>
              </a:rPr>
              <a:t>Up to 16.1%</a:t>
            </a:r>
          </a:p>
          <a:p>
            <a:pPr algn="ctr"/>
            <a:r>
              <a:rPr lang="en-KR" sz="2400" b="1" dirty="0">
                <a:latin typeface="Arial" panose="020B0604020202020204" pitchFamily="34" charset="0"/>
                <a:cs typeface="Arial" panose="020B0604020202020204" pitchFamily="34" charset="0"/>
              </a:rPr>
              <a:t>Speedup!</a:t>
            </a:r>
          </a:p>
        </p:txBody>
      </p:sp>
      <p:sp>
        <p:nvSpPr>
          <p:cNvPr id="3" name="Slide Number Placeholder 2">
            <a:extLst>
              <a:ext uri="{FF2B5EF4-FFF2-40B4-BE49-F238E27FC236}">
                <a16:creationId xmlns:a16="http://schemas.microsoft.com/office/drawing/2014/main" id="{CDA0973B-80E6-F444-8D07-41230D2E5E7B}"/>
              </a:ext>
            </a:extLst>
          </p:cNvPr>
          <p:cNvSpPr>
            <a:spLocks noGrp="1"/>
          </p:cNvSpPr>
          <p:nvPr>
            <p:ph type="sldNum" sz="quarter" idx="12"/>
          </p:nvPr>
        </p:nvSpPr>
        <p:spPr/>
        <p:txBody>
          <a:bodyPr/>
          <a:lstStyle/>
          <a:p>
            <a:fld id="{F3DD04D7-CA1A-B84C-AD5E-B506F4BF1BEB}" type="slidenum">
              <a:rPr lang="en-US" smtClean="0"/>
              <a:pPr/>
              <a:t>31</a:t>
            </a:fld>
            <a:endParaRPr lang="en-US" dirty="0"/>
          </a:p>
        </p:txBody>
      </p:sp>
    </p:spTree>
    <p:extLst>
      <p:ext uri="{BB962C8B-B14F-4D97-AF65-F5344CB8AC3E}">
        <p14:creationId xmlns:p14="http://schemas.microsoft.com/office/powerpoint/2010/main" val="109547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D942A-B673-9F43-9BD3-658F2B4C5AC4}"/>
              </a:ext>
            </a:extLst>
          </p:cNvPr>
          <p:cNvSpPr>
            <a:spLocks noGrp="1"/>
          </p:cNvSpPr>
          <p:nvPr>
            <p:ph type="title"/>
          </p:nvPr>
        </p:nvSpPr>
        <p:spPr/>
        <p:txBody>
          <a:bodyPr>
            <a:normAutofit/>
          </a:bodyPr>
          <a:lstStyle/>
          <a:p>
            <a:r>
              <a:rPr lang="en-KR" sz="4000" dirty="0"/>
              <a:t>Background: LLVM Greedy Register Allocator</a:t>
            </a:r>
          </a:p>
        </p:txBody>
      </p:sp>
      <p:sp>
        <p:nvSpPr>
          <p:cNvPr id="8" name="Rounded Rectangle 7">
            <a:extLst>
              <a:ext uri="{FF2B5EF4-FFF2-40B4-BE49-F238E27FC236}">
                <a16:creationId xmlns:a16="http://schemas.microsoft.com/office/drawing/2014/main" id="{1D84F2E4-A386-6D4A-B9F4-AF238B7B79E2}"/>
              </a:ext>
            </a:extLst>
          </p:cNvPr>
          <p:cNvSpPr/>
          <p:nvPr/>
        </p:nvSpPr>
        <p:spPr>
          <a:xfrm>
            <a:off x="3307760" y="1500132"/>
            <a:ext cx="1623403" cy="874712"/>
          </a:xfrm>
          <a:prstGeom prst="roundRect">
            <a:avLst/>
          </a:prstGeom>
          <a:solidFill>
            <a:srgbClr val="4472C4">
              <a:alpha val="2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KR" sz="2000" dirty="0">
                <a:solidFill>
                  <a:schemeClr val="tx1"/>
                </a:solidFill>
                <a:latin typeface="Arial" panose="020B0604020202020204" pitchFamily="34" charset="0"/>
                <a:cs typeface="Arial" panose="020B0604020202020204" pitchFamily="34" charset="0"/>
              </a:rPr>
              <a:t>Register</a:t>
            </a:r>
          </a:p>
          <a:p>
            <a:pPr algn="ctr"/>
            <a:r>
              <a:rPr lang="en-KR" sz="2000" dirty="0">
                <a:solidFill>
                  <a:schemeClr val="tx1"/>
                </a:solidFill>
                <a:latin typeface="Arial" panose="020B0604020202020204" pitchFamily="34" charset="0"/>
                <a:cs typeface="Arial" panose="020B0604020202020204" pitchFamily="34" charset="0"/>
              </a:rPr>
              <a:t>Assignment</a:t>
            </a:r>
          </a:p>
        </p:txBody>
      </p:sp>
      <p:sp>
        <p:nvSpPr>
          <p:cNvPr id="9" name="Rounded Rectangle 8">
            <a:extLst>
              <a:ext uri="{FF2B5EF4-FFF2-40B4-BE49-F238E27FC236}">
                <a16:creationId xmlns:a16="http://schemas.microsoft.com/office/drawing/2014/main" id="{C5D7B2B9-29C3-4C47-AE62-F036E78F8721}"/>
              </a:ext>
            </a:extLst>
          </p:cNvPr>
          <p:cNvSpPr/>
          <p:nvPr/>
        </p:nvSpPr>
        <p:spPr>
          <a:xfrm>
            <a:off x="5529962" y="1500132"/>
            <a:ext cx="1623403" cy="874712"/>
          </a:xfrm>
          <a:prstGeom prst="roundRect">
            <a:avLst/>
          </a:prstGeom>
          <a:solidFill>
            <a:srgbClr val="4472C4">
              <a:alpha val="2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KR" sz="2000" dirty="0">
                <a:solidFill>
                  <a:schemeClr val="tx1"/>
                </a:solidFill>
                <a:latin typeface="Arial" panose="020B0604020202020204" pitchFamily="34" charset="0"/>
                <a:cs typeface="Arial" panose="020B0604020202020204" pitchFamily="34" charset="0"/>
              </a:rPr>
              <a:t>Eviction</a:t>
            </a:r>
          </a:p>
        </p:txBody>
      </p:sp>
      <p:sp>
        <p:nvSpPr>
          <p:cNvPr id="10" name="Rounded Rectangle 9">
            <a:extLst>
              <a:ext uri="{FF2B5EF4-FFF2-40B4-BE49-F238E27FC236}">
                <a16:creationId xmlns:a16="http://schemas.microsoft.com/office/drawing/2014/main" id="{83917CFA-F6BC-8541-B75E-A76577FB12FB}"/>
              </a:ext>
            </a:extLst>
          </p:cNvPr>
          <p:cNvSpPr/>
          <p:nvPr/>
        </p:nvSpPr>
        <p:spPr>
          <a:xfrm>
            <a:off x="7752164" y="1496530"/>
            <a:ext cx="1623403" cy="874712"/>
          </a:xfrm>
          <a:prstGeom prst="roundRect">
            <a:avLst/>
          </a:prstGeom>
          <a:solidFill>
            <a:srgbClr val="4472C4">
              <a:alpha val="2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KR" sz="2000" dirty="0">
                <a:solidFill>
                  <a:schemeClr val="tx1"/>
                </a:solidFill>
                <a:latin typeface="Arial" panose="020B0604020202020204" pitchFamily="34" charset="0"/>
                <a:cs typeface="Arial" panose="020B0604020202020204" pitchFamily="34" charset="0"/>
              </a:rPr>
              <a:t>Split</a:t>
            </a:r>
          </a:p>
        </p:txBody>
      </p:sp>
      <p:sp>
        <p:nvSpPr>
          <p:cNvPr id="11" name="Rounded Rectangle 10">
            <a:extLst>
              <a:ext uri="{FF2B5EF4-FFF2-40B4-BE49-F238E27FC236}">
                <a16:creationId xmlns:a16="http://schemas.microsoft.com/office/drawing/2014/main" id="{197AA386-D309-7343-9506-7921E02B36FB}"/>
              </a:ext>
            </a:extLst>
          </p:cNvPr>
          <p:cNvSpPr/>
          <p:nvPr/>
        </p:nvSpPr>
        <p:spPr>
          <a:xfrm>
            <a:off x="9974365" y="1496530"/>
            <a:ext cx="1623403" cy="874712"/>
          </a:xfrm>
          <a:prstGeom prst="roundRect">
            <a:avLst/>
          </a:prstGeom>
          <a:solidFill>
            <a:srgbClr val="4472C4">
              <a:alpha val="2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KR" sz="2000" dirty="0">
                <a:solidFill>
                  <a:schemeClr val="tx1"/>
                </a:solidFill>
                <a:latin typeface="Arial" panose="020B0604020202020204" pitchFamily="34" charset="0"/>
                <a:cs typeface="Arial" panose="020B0604020202020204" pitchFamily="34" charset="0"/>
              </a:rPr>
              <a:t>Spill</a:t>
            </a:r>
          </a:p>
        </p:txBody>
      </p:sp>
      <p:cxnSp>
        <p:nvCxnSpPr>
          <p:cNvPr id="20" name="Straight Arrow Connector 19">
            <a:extLst>
              <a:ext uri="{FF2B5EF4-FFF2-40B4-BE49-F238E27FC236}">
                <a16:creationId xmlns:a16="http://schemas.microsoft.com/office/drawing/2014/main" id="{B2448193-F406-2B47-BC97-E7E039381E54}"/>
              </a:ext>
            </a:extLst>
          </p:cNvPr>
          <p:cNvCxnSpPr>
            <a:cxnSpLocks/>
            <a:stCxn id="27" idx="3"/>
            <a:endCxn id="8" idx="1"/>
          </p:cNvCxnSpPr>
          <p:nvPr/>
        </p:nvCxnSpPr>
        <p:spPr>
          <a:xfrm>
            <a:off x="2708961" y="1937488"/>
            <a:ext cx="5987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24B72E5E-1CF3-1249-964F-AD55F747AC1D}"/>
              </a:ext>
            </a:extLst>
          </p:cNvPr>
          <p:cNvCxnSpPr>
            <a:stCxn id="9" idx="3"/>
            <a:endCxn id="10" idx="1"/>
          </p:cNvCxnSpPr>
          <p:nvPr/>
        </p:nvCxnSpPr>
        <p:spPr>
          <a:xfrm flipV="1">
            <a:off x="7153365" y="1933886"/>
            <a:ext cx="598799" cy="3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30E4E11A-DB64-804A-A641-92F156568534}"/>
              </a:ext>
            </a:extLst>
          </p:cNvPr>
          <p:cNvCxnSpPr>
            <a:cxnSpLocks/>
            <a:stCxn id="8" idx="3"/>
            <a:endCxn id="9" idx="1"/>
          </p:cNvCxnSpPr>
          <p:nvPr/>
        </p:nvCxnSpPr>
        <p:spPr>
          <a:xfrm>
            <a:off x="4931163" y="1937488"/>
            <a:ext cx="5987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C6451698-A414-FB44-921B-2A6A2B8EF63F}"/>
              </a:ext>
            </a:extLst>
          </p:cNvPr>
          <p:cNvCxnSpPr>
            <a:stCxn id="10" idx="3"/>
            <a:endCxn id="11" idx="1"/>
          </p:cNvCxnSpPr>
          <p:nvPr/>
        </p:nvCxnSpPr>
        <p:spPr>
          <a:xfrm>
            <a:off x="9375567" y="1933886"/>
            <a:ext cx="5987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Direct Access Storage 51">
            <a:extLst>
              <a:ext uri="{FF2B5EF4-FFF2-40B4-BE49-F238E27FC236}">
                <a16:creationId xmlns:a16="http://schemas.microsoft.com/office/drawing/2014/main" id="{CCF7AC0C-9D1E-9A4D-9AB1-B4E275A93628}"/>
              </a:ext>
            </a:extLst>
          </p:cNvPr>
          <p:cNvSpPr/>
          <p:nvPr/>
        </p:nvSpPr>
        <p:spPr>
          <a:xfrm>
            <a:off x="4347424" y="2746474"/>
            <a:ext cx="811702" cy="700613"/>
          </a:xfrm>
          <a:prstGeom prst="flowChartMagneticDrum">
            <a:avLst/>
          </a:prstGeom>
          <a:solidFill>
            <a:srgbClr val="B4C7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KR" sz="2800" dirty="0">
                <a:solidFill>
                  <a:schemeClr val="tx1"/>
                </a:solidFill>
                <a:latin typeface="Arial" panose="020B0604020202020204" pitchFamily="34" charset="0"/>
                <a:cs typeface="Arial" panose="020B0604020202020204" pitchFamily="34" charset="0"/>
              </a:rPr>
              <a:t>c</a:t>
            </a:r>
          </a:p>
        </p:txBody>
      </p:sp>
      <p:sp>
        <p:nvSpPr>
          <p:cNvPr id="53" name="Direct Access Storage 52">
            <a:extLst>
              <a:ext uri="{FF2B5EF4-FFF2-40B4-BE49-F238E27FC236}">
                <a16:creationId xmlns:a16="http://schemas.microsoft.com/office/drawing/2014/main" id="{8A364F0F-415B-0E4B-8A7E-D5E768BE9C04}"/>
              </a:ext>
            </a:extLst>
          </p:cNvPr>
          <p:cNvSpPr/>
          <p:nvPr/>
        </p:nvSpPr>
        <p:spPr>
          <a:xfrm>
            <a:off x="4883675" y="2746387"/>
            <a:ext cx="811702" cy="700613"/>
          </a:xfrm>
          <a:prstGeom prst="flowChartMagneticDrum">
            <a:avLst/>
          </a:prstGeom>
          <a:solidFill>
            <a:srgbClr val="B4C7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KR" sz="2800" dirty="0">
                <a:solidFill>
                  <a:schemeClr val="tx1"/>
                </a:solidFill>
                <a:latin typeface="Arial" panose="020B0604020202020204" pitchFamily="34" charset="0"/>
                <a:cs typeface="Arial" panose="020B0604020202020204" pitchFamily="34" charset="0"/>
              </a:rPr>
              <a:t>b</a:t>
            </a:r>
          </a:p>
        </p:txBody>
      </p:sp>
      <p:sp>
        <p:nvSpPr>
          <p:cNvPr id="54" name="Rectangle 53">
            <a:extLst>
              <a:ext uri="{FF2B5EF4-FFF2-40B4-BE49-F238E27FC236}">
                <a16:creationId xmlns:a16="http://schemas.microsoft.com/office/drawing/2014/main" id="{F24333EE-C03A-814A-97A4-01DE5682DA37}"/>
              </a:ext>
            </a:extLst>
          </p:cNvPr>
          <p:cNvSpPr/>
          <p:nvPr/>
        </p:nvSpPr>
        <p:spPr>
          <a:xfrm>
            <a:off x="7316738" y="3259152"/>
            <a:ext cx="1005329" cy="35482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a:latin typeface="Arial" panose="020B0604020202020204" pitchFamily="34" charset="0"/>
              <a:cs typeface="Arial" panose="020B0604020202020204" pitchFamily="34" charset="0"/>
            </a:endParaRPr>
          </a:p>
        </p:txBody>
      </p:sp>
      <p:sp>
        <p:nvSpPr>
          <p:cNvPr id="55" name="TextBox 54">
            <a:extLst>
              <a:ext uri="{FF2B5EF4-FFF2-40B4-BE49-F238E27FC236}">
                <a16:creationId xmlns:a16="http://schemas.microsoft.com/office/drawing/2014/main" id="{06D99F01-CF72-4B44-994F-FEEE74C0DFF9}"/>
              </a:ext>
            </a:extLst>
          </p:cNvPr>
          <p:cNvSpPr txBox="1"/>
          <p:nvPr/>
        </p:nvSpPr>
        <p:spPr>
          <a:xfrm>
            <a:off x="7281434" y="2755884"/>
            <a:ext cx="644728" cy="523220"/>
          </a:xfrm>
          <a:prstGeom prst="rect">
            <a:avLst/>
          </a:prstGeom>
          <a:noFill/>
        </p:spPr>
        <p:txBody>
          <a:bodyPr wrap="none" rtlCol="0">
            <a:spAutoFit/>
          </a:bodyPr>
          <a:lstStyle/>
          <a:p>
            <a:r>
              <a:rPr lang="en-KR" sz="2800" dirty="0">
                <a:latin typeface="Arial" panose="020B0604020202020204" pitchFamily="34" charset="0"/>
                <a:cs typeface="Arial" panose="020B0604020202020204" pitchFamily="34" charset="0"/>
              </a:rPr>
              <a:t>R1</a:t>
            </a:r>
          </a:p>
        </p:txBody>
      </p:sp>
      <p:sp>
        <p:nvSpPr>
          <p:cNvPr id="56" name="TextBox 55">
            <a:extLst>
              <a:ext uri="{FF2B5EF4-FFF2-40B4-BE49-F238E27FC236}">
                <a16:creationId xmlns:a16="http://schemas.microsoft.com/office/drawing/2014/main" id="{8CC60FDC-F9D4-C547-AA9F-1CC602036CCF}"/>
              </a:ext>
            </a:extLst>
          </p:cNvPr>
          <p:cNvSpPr txBox="1"/>
          <p:nvPr/>
        </p:nvSpPr>
        <p:spPr>
          <a:xfrm>
            <a:off x="7793024" y="2755884"/>
            <a:ext cx="644728" cy="523220"/>
          </a:xfrm>
          <a:prstGeom prst="rect">
            <a:avLst/>
          </a:prstGeom>
          <a:noFill/>
        </p:spPr>
        <p:txBody>
          <a:bodyPr wrap="none" rtlCol="0">
            <a:spAutoFit/>
          </a:bodyPr>
          <a:lstStyle/>
          <a:p>
            <a:r>
              <a:rPr lang="en-KR" sz="2800" dirty="0">
                <a:latin typeface="Arial" panose="020B0604020202020204" pitchFamily="34" charset="0"/>
                <a:cs typeface="Arial" panose="020B0604020202020204" pitchFamily="34" charset="0"/>
              </a:rPr>
              <a:t>R2</a:t>
            </a:r>
          </a:p>
        </p:txBody>
      </p:sp>
      <p:cxnSp>
        <p:nvCxnSpPr>
          <p:cNvPr id="57" name="Straight Connector 56">
            <a:extLst>
              <a:ext uri="{FF2B5EF4-FFF2-40B4-BE49-F238E27FC236}">
                <a16:creationId xmlns:a16="http://schemas.microsoft.com/office/drawing/2014/main" id="{FE038528-154C-7747-88F3-0D1339D691CC}"/>
              </a:ext>
            </a:extLst>
          </p:cNvPr>
          <p:cNvCxnSpPr>
            <a:cxnSpLocks/>
            <a:stCxn id="54" idx="0"/>
            <a:endCxn id="54" idx="2"/>
          </p:cNvCxnSpPr>
          <p:nvPr/>
        </p:nvCxnSpPr>
        <p:spPr>
          <a:xfrm>
            <a:off x="7819403" y="3259152"/>
            <a:ext cx="0" cy="3548297"/>
          </a:xfrm>
          <a:prstGeom prst="line">
            <a:avLst/>
          </a:prstGeom>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223DDF5D-9C23-5844-A742-10091A27AD19}"/>
              </a:ext>
            </a:extLst>
          </p:cNvPr>
          <p:cNvSpPr/>
          <p:nvPr/>
        </p:nvSpPr>
        <p:spPr>
          <a:xfrm>
            <a:off x="5580871" y="3631109"/>
            <a:ext cx="492368" cy="317634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a:latin typeface="Arial" panose="020B0604020202020204" pitchFamily="34" charset="0"/>
              <a:cs typeface="Arial" panose="020B0604020202020204" pitchFamily="34" charset="0"/>
            </a:endParaRPr>
          </a:p>
        </p:txBody>
      </p:sp>
      <p:sp>
        <p:nvSpPr>
          <p:cNvPr id="60" name="Rectangle 59">
            <a:extLst>
              <a:ext uri="{FF2B5EF4-FFF2-40B4-BE49-F238E27FC236}">
                <a16:creationId xmlns:a16="http://schemas.microsoft.com/office/drawing/2014/main" id="{F7F984E7-6D1D-8A43-9EB7-FAC2163DB80B}"/>
              </a:ext>
            </a:extLst>
          </p:cNvPr>
          <p:cNvSpPr/>
          <p:nvPr/>
        </p:nvSpPr>
        <p:spPr>
          <a:xfrm>
            <a:off x="5037594" y="3631109"/>
            <a:ext cx="492368" cy="1271494"/>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a:latin typeface="Arial" panose="020B0604020202020204" pitchFamily="34" charset="0"/>
              <a:cs typeface="Arial" panose="020B0604020202020204" pitchFamily="34" charset="0"/>
            </a:endParaRPr>
          </a:p>
        </p:txBody>
      </p:sp>
      <p:sp>
        <p:nvSpPr>
          <p:cNvPr id="62" name="Direct Access Storage 61">
            <a:extLst>
              <a:ext uri="{FF2B5EF4-FFF2-40B4-BE49-F238E27FC236}">
                <a16:creationId xmlns:a16="http://schemas.microsoft.com/office/drawing/2014/main" id="{75F884A5-7E4C-4242-A2AA-7E5193A10B49}"/>
              </a:ext>
            </a:extLst>
          </p:cNvPr>
          <p:cNvSpPr/>
          <p:nvPr/>
        </p:nvSpPr>
        <p:spPr>
          <a:xfrm>
            <a:off x="5421204" y="2740494"/>
            <a:ext cx="811702" cy="706506"/>
          </a:xfrm>
          <a:prstGeom prst="flowChartMagneticDrum">
            <a:avLst/>
          </a:prstGeom>
          <a:solidFill>
            <a:srgbClr val="B4C7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KR" sz="2800" dirty="0">
                <a:solidFill>
                  <a:schemeClr val="tx1"/>
                </a:solidFill>
                <a:latin typeface="Arial" panose="020B0604020202020204" pitchFamily="34" charset="0"/>
                <a:cs typeface="Arial" panose="020B0604020202020204" pitchFamily="34" charset="0"/>
              </a:rPr>
              <a:t>a</a:t>
            </a:r>
          </a:p>
        </p:txBody>
      </p:sp>
      <p:sp>
        <p:nvSpPr>
          <p:cNvPr id="63" name="Right Arrow 62">
            <a:extLst>
              <a:ext uri="{FF2B5EF4-FFF2-40B4-BE49-F238E27FC236}">
                <a16:creationId xmlns:a16="http://schemas.microsoft.com/office/drawing/2014/main" id="{C2DD3D39-E5F2-3D47-9EE6-DE9FD1E56ED5}"/>
              </a:ext>
            </a:extLst>
          </p:cNvPr>
          <p:cNvSpPr/>
          <p:nvPr/>
        </p:nvSpPr>
        <p:spPr>
          <a:xfrm>
            <a:off x="6587997" y="2953705"/>
            <a:ext cx="381548" cy="305447"/>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a:latin typeface="Arial" panose="020B0604020202020204" pitchFamily="34" charset="0"/>
              <a:cs typeface="Arial" panose="020B0604020202020204" pitchFamily="34" charset="0"/>
            </a:endParaRPr>
          </a:p>
        </p:txBody>
      </p:sp>
      <p:sp>
        <p:nvSpPr>
          <p:cNvPr id="27" name="Rounded Rectangle 26">
            <a:extLst>
              <a:ext uri="{FF2B5EF4-FFF2-40B4-BE49-F238E27FC236}">
                <a16:creationId xmlns:a16="http://schemas.microsoft.com/office/drawing/2014/main" id="{91D12A19-C155-AF43-AD01-6B813B551CFF}"/>
              </a:ext>
            </a:extLst>
          </p:cNvPr>
          <p:cNvSpPr/>
          <p:nvPr/>
        </p:nvSpPr>
        <p:spPr>
          <a:xfrm>
            <a:off x="994461" y="1500132"/>
            <a:ext cx="1714500" cy="874712"/>
          </a:xfrm>
          <a:prstGeom prst="roundRect">
            <a:avLst/>
          </a:prstGeom>
          <a:solidFill>
            <a:srgbClr val="FF0000">
              <a:alpha val="2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KR" sz="2000" dirty="0">
                <a:solidFill>
                  <a:schemeClr val="tx1"/>
                </a:solidFill>
                <a:latin typeface="Arial" panose="020B0604020202020204" pitchFamily="34" charset="0"/>
                <a:cs typeface="Arial" panose="020B0604020202020204" pitchFamily="34" charset="0"/>
              </a:rPr>
              <a:t>Priority Queue</a:t>
            </a:r>
          </a:p>
          <a:p>
            <a:pPr algn="ctr"/>
            <a:r>
              <a:rPr lang="en-KR" sz="2000" dirty="0">
                <a:solidFill>
                  <a:schemeClr val="tx1"/>
                </a:solidFill>
                <a:latin typeface="Arial" panose="020B0604020202020204" pitchFamily="34" charset="0"/>
                <a:cs typeface="Arial" panose="020B0604020202020204" pitchFamily="34" charset="0"/>
              </a:rPr>
              <a:t>Construction</a:t>
            </a:r>
          </a:p>
        </p:txBody>
      </p:sp>
      <p:sp>
        <p:nvSpPr>
          <p:cNvPr id="14" name="Slide Number Placeholder 13">
            <a:extLst>
              <a:ext uri="{FF2B5EF4-FFF2-40B4-BE49-F238E27FC236}">
                <a16:creationId xmlns:a16="http://schemas.microsoft.com/office/drawing/2014/main" id="{C1A4EC73-B5DF-D242-BAAC-4E52B5CEF1F4}"/>
              </a:ext>
            </a:extLst>
          </p:cNvPr>
          <p:cNvSpPr>
            <a:spLocks noGrp="1"/>
          </p:cNvSpPr>
          <p:nvPr>
            <p:ph type="sldNum" sz="quarter" idx="12"/>
          </p:nvPr>
        </p:nvSpPr>
        <p:spPr/>
        <p:txBody>
          <a:bodyPr/>
          <a:lstStyle/>
          <a:p>
            <a:fld id="{F3DD04D7-CA1A-B84C-AD5E-B506F4BF1BEB}" type="slidenum">
              <a:rPr lang="en-US" smtClean="0"/>
              <a:pPr/>
              <a:t>4</a:t>
            </a:fld>
            <a:endParaRPr lang="en-US" dirty="0"/>
          </a:p>
        </p:txBody>
      </p:sp>
      <p:sp>
        <p:nvSpPr>
          <p:cNvPr id="16" name="TextBox 15">
            <a:extLst>
              <a:ext uri="{FF2B5EF4-FFF2-40B4-BE49-F238E27FC236}">
                <a16:creationId xmlns:a16="http://schemas.microsoft.com/office/drawing/2014/main" id="{5F801958-040E-D449-A741-FED8C1F792BC}"/>
              </a:ext>
            </a:extLst>
          </p:cNvPr>
          <p:cNvSpPr txBox="1"/>
          <p:nvPr/>
        </p:nvSpPr>
        <p:spPr>
          <a:xfrm>
            <a:off x="2572310" y="2931396"/>
            <a:ext cx="1659429" cy="369332"/>
          </a:xfrm>
          <a:prstGeom prst="rect">
            <a:avLst/>
          </a:prstGeom>
          <a:noFill/>
        </p:spPr>
        <p:txBody>
          <a:bodyPr wrap="none" rtlCol="0">
            <a:spAutoFit/>
          </a:bodyPr>
          <a:lstStyle/>
          <a:p>
            <a:r>
              <a:rPr lang="en-KR" dirty="0">
                <a:latin typeface="Arial" panose="020B0604020202020204" pitchFamily="34" charset="0"/>
                <a:cs typeface="Arial" panose="020B0604020202020204" pitchFamily="34" charset="0"/>
              </a:rPr>
              <a:t>Priority Queue</a:t>
            </a:r>
          </a:p>
        </p:txBody>
      </p:sp>
      <p:sp>
        <p:nvSpPr>
          <p:cNvPr id="50" name="TextBox 49">
            <a:extLst>
              <a:ext uri="{FF2B5EF4-FFF2-40B4-BE49-F238E27FC236}">
                <a16:creationId xmlns:a16="http://schemas.microsoft.com/office/drawing/2014/main" id="{A4F4DF71-8507-564D-B8B9-85A410DB1C39}"/>
              </a:ext>
            </a:extLst>
          </p:cNvPr>
          <p:cNvSpPr txBox="1"/>
          <p:nvPr/>
        </p:nvSpPr>
        <p:spPr>
          <a:xfrm>
            <a:off x="2655501" y="4819169"/>
            <a:ext cx="1681871" cy="400110"/>
          </a:xfrm>
          <a:prstGeom prst="rect">
            <a:avLst/>
          </a:prstGeom>
          <a:noFill/>
        </p:spPr>
        <p:txBody>
          <a:bodyPr wrap="none" rtlCol="0">
            <a:spAutoFit/>
          </a:bodyPr>
          <a:lstStyle/>
          <a:p>
            <a:r>
              <a:rPr lang="en-KR" sz="2000" dirty="0">
                <a:latin typeface="Arial" panose="020B0604020202020204" pitchFamily="34" charset="0"/>
                <a:cs typeface="Arial" panose="020B0604020202020204" pitchFamily="34" charset="0"/>
              </a:rPr>
              <a:t>Live intervals</a:t>
            </a:r>
          </a:p>
        </p:txBody>
      </p:sp>
      <p:sp>
        <p:nvSpPr>
          <p:cNvPr id="65" name="TextBox 64">
            <a:extLst>
              <a:ext uri="{FF2B5EF4-FFF2-40B4-BE49-F238E27FC236}">
                <a16:creationId xmlns:a16="http://schemas.microsoft.com/office/drawing/2014/main" id="{FBB405E0-5B01-2F41-8B42-7C67BBC05803}"/>
              </a:ext>
            </a:extLst>
          </p:cNvPr>
          <p:cNvSpPr txBox="1"/>
          <p:nvPr/>
        </p:nvSpPr>
        <p:spPr>
          <a:xfrm>
            <a:off x="8563865" y="2822093"/>
            <a:ext cx="1992853" cy="369332"/>
          </a:xfrm>
          <a:prstGeom prst="rect">
            <a:avLst/>
          </a:prstGeom>
          <a:noFill/>
        </p:spPr>
        <p:txBody>
          <a:bodyPr wrap="none" rtlCol="0">
            <a:spAutoFit/>
          </a:bodyPr>
          <a:lstStyle/>
          <a:p>
            <a:r>
              <a:rPr lang="en-KR" dirty="0">
                <a:latin typeface="Arial" panose="020B0604020202020204" pitchFamily="34" charset="0"/>
                <a:cs typeface="Arial" panose="020B0604020202020204" pitchFamily="34" charset="0"/>
              </a:rPr>
              <a:t>Physical registers</a:t>
            </a:r>
          </a:p>
        </p:txBody>
      </p:sp>
      <p:sp>
        <p:nvSpPr>
          <p:cNvPr id="68" name="Rectangle 67">
            <a:extLst>
              <a:ext uri="{FF2B5EF4-FFF2-40B4-BE49-F238E27FC236}">
                <a16:creationId xmlns:a16="http://schemas.microsoft.com/office/drawing/2014/main" id="{4AEA1BBD-3CF8-8144-A9B1-AC831DE462F4}"/>
              </a:ext>
            </a:extLst>
          </p:cNvPr>
          <p:cNvSpPr/>
          <p:nvPr/>
        </p:nvSpPr>
        <p:spPr>
          <a:xfrm>
            <a:off x="4489884" y="4937851"/>
            <a:ext cx="492368" cy="179172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46048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D942A-B673-9F43-9BD3-658F2B4C5AC4}"/>
              </a:ext>
            </a:extLst>
          </p:cNvPr>
          <p:cNvSpPr>
            <a:spLocks noGrp="1"/>
          </p:cNvSpPr>
          <p:nvPr>
            <p:ph type="title"/>
          </p:nvPr>
        </p:nvSpPr>
        <p:spPr/>
        <p:txBody>
          <a:bodyPr>
            <a:normAutofit/>
          </a:bodyPr>
          <a:lstStyle/>
          <a:p>
            <a:r>
              <a:rPr lang="en-KR" sz="4000" dirty="0"/>
              <a:t>Background: LLVM Greedy Register Allocator</a:t>
            </a:r>
          </a:p>
        </p:txBody>
      </p:sp>
      <p:sp>
        <p:nvSpPr>
          <p:cNvPr id="54" name="Rectangle 53">
            <a:extLst>
              <a:ext uri="{FF2B5EF4-FFF2-40B4-BE49-F238E27FC236}">
                <a16:creationId xmlns:a16="http://schemas.microsoft.com/office/drawing/2014/main" id="{F24333EE-C03A-814A-97A4-01DE5682DA37}"/>
              </a:ext>
            </a:extLst>
          </p:cNvPr>
          <p:cNvSpPr/>
          <p:nvPr/>
        </p:nvSpPr>
        <p:spPr>
          <a:xfrm>
            <a:off x="7316738" y="3259152"/>
            <a:ext cx="1005329" cy="35482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a:latin typeface="Arial" panose="020B0604020202020204" pitchFamily="34" charset="0"/>
              <a:cs typeface="Arial" panose="020B0604020202020204" pitchFamily="34" charset="0"/>
            </a:endParaRPr>
          </a:p>
        </p:txBody>
      </p:sp>
      <p:sp>
        <p:nvSpPr>
          <p:cNvPr id="55" name="TextBox 54">
            <a:extLst>
              <a:ext uri="{FF2B5EF4-FFF2-40B4-BE49-F238E27FC236}">
                <a16:creationId xmlns:a16="http://schemas.microsoft.com/office/drawing/2014/main" id="{06D99F01-CF72-4B44-994F-FEEE74C0DFF9}"/>
              </a:ext>
            </a:extLst>
          </p:cNvPr>
          <p:cNvSpPr txBox="1"/>
          <p:nvPr/>
        </p:nvSpPr>
        <p:spPr>
          <a:xfrm>
            <a:off x="7281434" y="2755884"/>
            <a:ext cx="644728" cy="523220"/>
          </a:xfrm>
          <a:prstGeom prst="rect">
            <a:avLst/>
          </a:prstGeom>
          <a:noFill/>
        </p:spPr>
        <p:txBody>
          <a:bodyPr wrap="none" rtlCol="0">
            <a:spAutoFit/>
          </a:bodyPr>
          <a:lstStyle/>
          <a:p>
            <a:r>
              <a:rPr lang="en-KR" sz="2800" dirty="0">
                <a:latin typeface="Arial" panose="020B0604020202020204" pitchFamily="34" charset="0"/>
                <a:cs typeface="Arial" panose="020B0604020202020204" pitchFamily="34" charset="0"/>
              </a:rPr>
              <a:t>R1</a:t>
            </a:r>
          </a:p>
        </p:txBody>
      </p:sp>
      <p:sp>
        <p:nvSpPr>
          <p:cNvPr id="56" name="TextBox 55">
            <a:extLst>
              <a:ext uri="{FF2B5EF4-FFF2-40B4-BE49-F238E27FC236}">
                <a16:creationId xmlns:a16="http://schemas.microsoft.com/office/drawing/2014/main" id="{8CC60FDC-F9D4-C547-AA9F-1CC602036CCF}"/>
              </a:ext>
            </a:extLst>
          </p:cNvPr>
          <p:cNvSpPr txBox="1"/>
          <p:nvPr/>
        </p:nvSpPr>
        <p:spPr>
          <a:xfrm>
            <a:off x="7793024" y="2755884"/>
            <a:ext cx="644728" cy="523220"/>
          </a:xfrm>
          <a:prstGeom prst="rect">
            <a:avLst/>
          </a:prstGeom>
          <a:noFill/>
        </p:spPr>
        <p:txBody>
          <a:bodyPr wrap="none" rtlCol="0">
            <a:spAutoFit/>
          </a:bodyPr>
          <a:lstStyle/>
          <a:p>
            <a:r>
              <a:rPr lang="en-KR" sz="2800" dirty="0">
                <a:latin typeface="Arial" panose="020B0604020202020204" pitchFamily="34" charset="0"/>
                <a:cs typeface="Arial" panose="020B0604020202020204" pitchFamily="34" charset="0"/>
              </a:rPr>
              <a:t>R2</a:t>
            </a:r>
          </a:p>
        </p:txBody>
      </p:sp>
      <p:cxnSp>
        <p:nvCxnSpPr>
          <p:cNvPr id="57" name="Straight Connector 56">
            <a:extLst>
              <a:ext uri="{FF2B5EF4-FFF2-40B4-BE49-F238E27FC236}">
                <a16:creationId xmlns:a16="http://schemas.microsoft.com/office/drawing/2014/main" id="{FE038528-154C-7747-88F3-0D1339D691CC}"/>
              </a:ext>
            </a:extLst>
          </p:cNvPr>
          <p:cNvCxnSpPr>
            <a:cxnSpLocks/>
            <a:stCxn id="54" idx="0"/>
            <a:endCxn id="54" idx="2"/>
          </p:cNvCxnSpPr>
          <p:nvPr/>
        </p:nvCxnSpPr>
        <p:spPr>
          <a:xfrm>
            <a:off x="7819403" y="3259152"/>
            <a:ext cx="0" cy="3548297"/>
          </a:xfrm>
          <a:prstGeom prst="line">
            <a:avLst/>
          </a:prstGeom>
        </p:spPr>
        <p:style>
          <a:lnRef idx="1">
            <a:schemeClr val="accent1"/>
          </a:lnRef>
          <a:fillRef idx="0">
            <a:schemeClr val="accent1"/>
          </a:fillRef>
          <a:effectRef idx="0">
            <a:schemeClr val="accent1"/>
          </a:effectRef>
          <a:fontRef idx="minor">
            <a:schemeClr val="tx1"/>
          </a:fontRef>
        </p:style>
      </p:cxnSp>
      <p:sp>
        <p:nvSpPr>
          <p:cNvPr id="63" name="Right Arrow 62">
            <a:extLst>
              <a:ext uri="{FF2B5EF4-FFF2-40B4-BE49-F238E27FC236}">
                <a16:creationId xmlns:a16="http://schemas.microsoft.com/office/drawing/2014/main" id="{C2DD3D39-E5F2-3D47-9EE6-DE9FD1E56ED5}"/>
              </a:ext>
            </a:extLst>
          </p:cNvPr>
          <p:cNvSpPr/>
          <p:nvPr/>
        </p:nvSpPr>
        <p:spPr>
          <a:xfrm>
            <a:off x="6587997" y="2953705"/>
            <a:ext cx="381548" cy="305447"/>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a:latin typeface="Arial" panose="020B0604020202020204" pitchFamily="34" charset="0"/>
              <a:cs typeface="Arial" panose="020B0604020202020204" pitchFamily="34" charset="0"/>
            </a:endParaRPr>
          </a:p>
        </p:txBody>
      </p:sp>
      <p:sp>
        <p:nvSpPr>
          <p:cNvPr id="40" name="Rounded Rectangle 39">
            <a:extLst>
              <a:ext uri="{FF2B5EF4-FFF2-40B4-BE49-F238E27FC236}">
                <a16:creationId xmlns:a16="http://schemas.microsoft.com/office/drawing/2014/main" id="{4DE5EF2D-7C21-A345-BE1E-729269EFA5DC}"/>
              </a:ext>
            </a:extLst>
          </p:cNvPr>
          <p:cNvSpPr/>
          <p:nvPr/>
        </p:nvSpPr>
        <p:spPr>
          <a:xfrm>
            <a:off x="3307760" y="1500132"/>
            <a:ext cx="1623403" cy="874712"/>
          </a:xfrm>
          <a:prstGeom prst="roundRect">
            <a:avLst/>
          </a:prstGeom>
          <a:solidFill>
            <a:srgbClr val="FF0000">
              <a:alpha val="2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KR" sz="2000" dirty="0">
                <a:solidFill>
                  <a:schemeClr val="tx1"/>
                </a:solidFill>
                <a:latin typeface="Arial" panose="020B0604020202020204" pitchFamily="34" charset="0"/>
                <a:cs typeface="Arial" panose="020B0604020202020204" pitchFamily="34" charset="0"/>
              </a:rPr>
              <a:t>Register</a:t>
            </a:r>
          </a:p>
          <a:p>
            <a:pPr algn="ctr"/>
            <a:r>
              <a:rPr lang="en-KR" sz="2000" dirty="0">
                <a:solidFill>
                  <a:schemeClr val="tx1"/>
                </a:solidFill>
                <a:latin typeface="Arial" panose="020B0604020202020204" pitchFamily="34" charset="0"/>
                <a:cs typeface="Arial" panose="020B0604020202020204" pitchFamily="34" charset="0"/>
              </a:rPr>
              <a:t>Assignment</a:t>
            </a:r>
          </a:p>
        </p:txBody>
      </p:sp>
      <p:sp>
        <p:nvSpPr>
          <p:cNvPr id="41" name="Rounded Rectangle 40">
            <a:extLst>
              <a:ext uri="{FF2B5EF4-FFF2-40B4-BE49-F238E27FC236}">
                <a16:creationId xmlns:a16="http://schemas.microsoft.com/office/drawing/2014/main" id="{7A9D9ABA-3C99-2640-96D4-202F46D40A76}"/>
              </a:ext>
            </a:extLst>
          </p:cNvPr>
          <p:cNvSpPr/>
          <p:nvPr/>
        </p:nvSpPr>
        <p:spPr>
          <a:xfrm>
            <a:off x="5529962" y="1500132"/>
            <a:ext cx="1623403" cy="874712"/>
          </a:xfrm>
          <a:prstGeom prst="roundRect">
            <a:avLst/>
          </a:prstGeom>
          <a:solidFill>
            <a:srgbClr val="4472C4">
              <a:alpha val="2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KR" sz="2000" dirty="0">
                <a:solidFill>
                  <a:schemeClr val="tx1"/>
                </a:solidFill>
                <a:latin typeface="Arial" panose="020B0604020202020204" pitchFamily="34" charset="0"/>
                <a:cs typeface="Arial" panose="020B0604020202020204" pitchFamily="34" charset="0"/>
              </a:rPr>
              <a:t>Eviction</a:t>
            </a:r>
          </a:p>
        </p:txBody>
      </p:sp>
      <p:sp>
        <p:nvSpPr>
          <p:cNvPr id="42" name="Rounded Rectangle 41">
            <a:extLst>
              <a:ext uri="{FF2B5EF4-FFF2-40B4-BE49-F238E27FC236}">
                <a16:creationId xmlns:a16="http://schemas.microsoft.com/office/drawing/2014/main" id="{15428384-A781-A641-B7B3-1A8FC03269FD}"/>
              </a:ext>
            </a:extLst>
          </p:cNvPr>
          <p:cNvSpPr/>
          <p:nvPr/>
        </p:nvSpPr>
        <p:spPr>
          <a:xfrm>
            <a:off x="7752164" y="1496530"/>
            <a:ext cx="1623403" cy="874712"/>
          </a:xfrm>
          <a:prstGeom prst="roundRect">
            <a:avLst/>
          </a:prstGeom>
          <a:solidFill>
            <a:srgbClr val="4472C4">
              <a:alpha val="2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KR" sz="2000" dirty="0">
                <a:solidFill>
                  <a:schemeClr val="tx1"/>
                </a:solidFill>
                <a:latin typeface="Arial" panose="020B0604020202020204" pitchFamily="34" charset="0"/>
                <a:cs typeface="Arial" panose="020B0604020202020204" pitchFamily="34" charset="0"/>
              </a:rPr>
              <a:t>Split</a:t>
            </a:r>
          </a:p>
        </p:txBody>
      </p:sp>
      <p:sp>
        <p:nvSpPr>
          <p:cNvPr id="43" name="Rounded Rectangle 42">
            <a:extLst>
              <a:ext uri="{FF2B5EF4-FFF2-40B4-BE49-F238E27FC236}">
                <a16:creationId xmlns:a16="http://schemas.microsoft.com/office/drawing/2014/main" id="{BA6DBE00-8842-7A4D-93E2-5DBBB1C74361}"/>
              </a:ext>
            </a:extLst>
          </p:cNvPr>
          <p:cNvSpPr/>
          <p:nvPr/>
        </p:nvSpPr>
        <p:spPr>
          <a:xfrm>
            <a:off x="9974365" y="1496530"/>
            <a:ext cx="1623403" cy="874712"/>
          </a:xfrm>
          <a:prstGeom prst="roundRect">
            <a:avLst/>
          </a:prstGeom>
          <a:solidFill>
            <a:srgbClr val="4472C4">
              <a:alpha val="2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KR" sz="2000" dirty="0">
                <a:solidFill>
                  <a:schemeClr val="tx1"/>
                </a:solidFill>
                <a:latin typeface="Arial" panose="020B0604020202020204" pitchFamily="34" charset="0"/>
                <a:cs typeface="Arial" panose="020B0604020202020204" pitchFamily="34" charset="0"/>
              </a:rPr>
              <a:t>Spill</a:t>
            </a:r>
          </a:p>
        </p:txBody>
      </p:sp>
      <p:cxnSp>
        <p:nvCxnSpPr>
          <p:cNvPr id="44" name="Straight Arrow Connector 43">
            <a:extLst>
              <a:ext uri="{FF2B5EF4-FFF2-40B4-BE49-F238E27FC236}">
                <a16:creationId xmlns:a16="http://schemas.microsoft.com/office/drawing/2014/main" id="{2CD76239-EF0C-B24F-B371-7321FEB4513D}"/>
              </a:ext>
            </a:extLst>
          </p:cNvPr>
          <p:cNvCxnSpPr>
            <a:cxnSpLocks/>
            <a:stCxn id="48" idx="3"/>
            <a:endCxn id="40" idx="1"/>
          </p:cNvCxnSpPr>
          <p:nvPr/>
        </p:nvCxnSpPr>
        <p:spPr>
          <a:xfrm>
            <a:off x="2708961" y="1937488"/>
            <a:ext cx="5987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E6E89862-27E7-484D-B431-C6B0AAE0BD91}"/>
              </a:ext>
            </a:extLst>
          </p:cNvPr>
          <p:cNvCxnSpPr>
            <a:stCxn id="41" idx="3"/>
            <a:endCxn id="42" idx="1"/>
          </p:cNvCxnSpPr>
          <p:nvPr/>
        </p:nvCxnSpPr>
        <p:spPr>
          <a:xfrm flipV="1">
            <a:off x="7153365" y="1933886"/>
            <a:ext cx="598799" cy="3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5AD24B37-9D2C-6B4F-8BB4-E509842709EF}"/>
              </a:ext>
            </a:extLst>
          </p:cNvPr>
          <p:cNvCxnSpPr>
            <a:cxnSpLocks/>
            <a:stCxn id="40" idx="3"/>
            <a:endCxn id="41" idx="1"/>
          </p:cNvCxnSpPr>
          <p:nvPr/>
        </p:nvCxnSpPr>
        <p:spPr>
          <a:xfrm>
            <a:off x="4931163" y="1937488"/>
            <a:ext cx="5987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6E3AF1A4-61EF-E841-AFEE-60D099E0A00E}"/>
              </a:ext>
            </a:extLst>
          </p:cNvPr>
          <p:cNvCxnSpPr>
            <a:stCxn id="42" idx="3"/>
            <a:endCxn id="43" idx="1"/>
          </p:cNvCxnSpPr>
          <p:nvPr/>
        </p:nvCxnSpPr>
        <p:spPr>
          <a:xfrm>
            <a:off x="9375567" y="1933886"/>
            <a:ext cx="5987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Rounded Rectangle 47">
            <a:extLst>
              <a:ext uri="{FF2B5EF4-FFF2-40B4-BE49-F238E27FC236}">
                <a16:creationId xmlns:a16="http://schemas.microsoft.com/office/drawing/2014/main" id="{CE2C2996-A1C2-D24E-BF49-6B2DBA88AE8D}"/>
              </a:ext>
            </a:extLst>
          </p:cNvPr>
          <p:cNvSpPr/>
          <p:nvPr/>
        </p:nvSpPr>
        <p:spPr>
          <a:xfrm>
            <a:off x="994461" y="1500132"/>
            <a:ext cx="1714500" cy="874712"/>
          </a:xfrm>
          <a:prstGeom prst="roundRect">
            <a:avLst/>
          </a:prstGeom>
          <a:solidFill>
            <a:schemeClr val="accent1">
              <a:alpha val="25098"/>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KR" sz="2000" dirty="0">
                <a:solidFill>
                  <a:schemeClr val="tx1"/>
                </a:solidFill>
                <a:latin typeface="Arial" panose="020B0604020202020204" pitchFamily="34" charset="0"/>
                <a:cs typeface="Arial" panose="020B0604020202020204" pitchFamily="34" charset="0"/>
              </a:rPr>
              <a:t>Priority Queue</a:t>
            </a:r>
          </a:p>
          <a:p>
            <a:pPr algn="ctr"/>
            <a:r>
              <a:rPr lang="en-KR" sz="2000" dirty="0">
                <a:solidFill>
                  <a:schemeClr val="tx1"/>
                </a:solidFill>
                <a:latin typeface="Arial" panose="020B0604020202020204" pitchFamily="34" charset="0"/>
                <a:cs typeface="Arial" panose="020B0604020202020204" pitchFamily="34" charset="0"/>
              </a:rPr>
              <a:t>Construction</a:t>
            </a:r>
          </a:p>
        </p:txBody>
      </p:sp>
      <p:sp>
        <p:nvSpPr>
          <p:cNvPr id="3" name="Slide Number Placeholder 2">
            <a:extLst>
              <a:ext uri="{FF2B5EF4-FFF2-40B4-BE49-F238E27FC236}">
                <a16:creationId xmlns:a16="http://schemas.microsoft.com/office/drawing/2014/main" id="{1DED6D3F-9731-4447-9B2D-3B365674A131}"/>
              </a:ext>
            </a:extLst>
          </p:cNvPr>
          <p:cNvSpPr>
            <a:spLocks noGrp="1"/>
          </p:cNvSpPr>
          <p:nvPr>
            <p:ph type="sldNum" sz="quarter" idx="12"/>
          </p:nvPr>
        </p:nvSpPr>
        <p:spPr/>
        <p:txBody>
          <a:bodyPr/>
          <a:lstStyle/>
          <a:p>
            <a:fld id="{F3DD04D7-CA1A-B84C-AD5E-B506F4BF1BEB}" type="slidenum">
              <a:rPr lang="en-US" smtClean="0"/>
              <a:pPr/>
              <a:t>5</a:t>
            </a:fld>
            <a:endParaRPr lang="en-US" dirty="0"/>
          </a:p>
        </p:txBody>
      </p:sp>
      <p:sp>
        <p:nvSpPr>
          <p:cNvPr id="50" name="Direct Access Storage 49">
            <a:extLst>
              <a:ext uri="{FF2B5EF4-FFF2-40B4-BE49-F238E27FC236}">
                <a16:creationId xmlns:a16="http://schemas.microsoft.com/office/drawing/2014/main" id="{4B7244C4-A663-DF4E-8C63-76A8A45F40AA}"/>
              </a:ext>
            </a:extLst>
          </p:cNvPr>
          <p:cNvSpPr/>
          <p:nvPr/>
        </p:nvSpPr>
        <p:spPr>
          <a:xfrm>
            <a:off x="4347424" y="2746474"/>
            <a:ext cx="811702" cy="700613"/>
          </a:xfrm>
          <a:prstGeom prst="flowChartMagneticDrum">
            <a:avLst/>
          </a:prstGeom>
          <a:solidFill>
            <a:srgbClr val="B4C7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KR" sz="2800" dirty="0">
                <a:solidFill>
                  <a:schemeClr val="tx1"/>
                </a:solidFill>
                <a:latin typeface="Arial" panose="020B0604020202020204" pitchFamily="34" charset="0"/>
                <a:cs typeface="Arial" panose="020B0604020202020204" pitchFamily="34" charset="0"/>
              </a:rPr>
              <a:t>c</a:t>
            </a:r>
          </a:p>
        </p:txBody>
      </p:sp>
      <p:sp>
        <p:nvSpPr>
          <p:cNvPr id="65" name="Direct Access Storage 64">
            <a:extLst>
              <a:ext uri="{FF2B5EF4-FFF2-40B4-BE49-F238E27FC236}">
                <a16:creationId xmlns:a16="http://schemas.microsoft.com/office/drawing/2014/main" id="{9B8696E9-570A-B440-ACA4-F7F4C1C4586E}"/>
              </a:ext>
            </a:extLst>
          </p:cNvPr>
          <p:cNvSpPr/>
          <p:nvPr/>
        </p:nvSpPr>
        <p:spPr>
          <a:xfrm>
            <a:off x="4883675" y="2746387"/>
            <a:ext cx="811702" cy="700613"/>
          </a:xfrm>
          <a:prstGeom prst="flowChartMagneticDrum">
            <a:avLst/>
          </a:prstGeom>
          <a:solidFill>
            <a:srgbClr val="B4C7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KR" sz="2800" dirty="0">
                <a:solidFill>
                  <a:schemeClr val="tx1"/>
                </a:solidFill>
                <a:latin typeface="Arial" panose="020B0604020202020204" pitchFamily="34" charset="0"/>
                <a:cs typeface="Arial" panose="020B0604020202020204" pitchFamily="34" charset="0"/>
              </a:rPr>
              <a:t>b</a:t>
            </a:r>
          </a:p>
        </p:txBody>
      </p:sp>
      <p:sp>
        <p:nvSpPr>
          <p:cNvPr id="66" name="Rectangle 65">
            <a:extLst>
              <a:ext uri="{FF2B5EF4-FFF2-40B4-BE49-F238E27FC236}">
                <a16:creationId xmlns:a16="http://schemas.microsoft.com/office/drawing/2014/main" id="{ECAFB58B-1788-7941-8F67-6CCBE52F5755}"/>
              </a:ext>
            </a:extLst>
          </p:cNvPr>
          <p:cNvSpPr/>
          <p:nvPr/>
        </p:nvSpPr>
        <p:spPr>
          <a:xfrm>
            <a:off x="5580871" y="3631109"/>
            <a:ext cx="492368" cy="317634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a:latin typeface="Arial" panose="020B0604020202020204" pitchFamily="34" charset="0"/>
              <a:cs typeface="Arial" panose="020B0604020202020204" pitchFamily="34" charset="0"/>
            </a:endParaRPr>
          </a:p>
        </p:txBody>
      </p:sp>
      <p:sp>
        <p:nvSpPr>
          <p:cNvPr id="67" name="Rectangle 66">
            <a:extLst>
              <a:ext uri="{FF2B5EF4-FFF2-40B4-BE49-F238E27FC236}">
                <a16:creationId xmlns:a16="http://schemas.microsoft.com/office/drawing/2014/main" id="{7D2610AA-7A7F-0144-B6D6-B313BB1980C0}"/>
              </a:ext>
            </a:extLst>
          </p:cNvPr>
          <p:cNvSpPr/>
          <p:nvPr/>
        </p:nvSpPr>
        <p:spPr>
          <a:xfrm>
            <a:off x="5037594" y="3631109"/>
            <a:ext cx="492368" cy="1271494"/>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a:latin typeface="Arial" panose="020B0604020202020204" pitchFamily="34" charset="0"/>
              <a:cs typeface="Arial" panose="020B0604020202020204" pitchFamily="34" charset="0"/>
            </a:endParaRPr>
          </a:p>
        </p:txBody>
      </p:sp>
      <p:sp>
        <p:nvSpPr>
          <p:cNvPr id="68" name="Direct Access Storage 67">
            <a:extLst>
              <a:ext uri="{FF2B5EF4-FFF2-40B4-BE49-F238E27FC236}">
                <a16:creationId xmlns:a16="http://schemas.microsoft.com/office/drawing/2014/main" id="{B59EC6EC-BF46-1540-ABA2-8C8F3DDFC0BE}"/>
              </a:ext>
            </a:extLst>
          </p:cNvPr>
          <p:cNvSpPr/>
          <p:nvPr/>
        </p:nvSpPr>
        <p:spPr>
          <a:xfrm>
            <a:off x="5421204" y="2740494"/>
            <a:ext cx="811702" cy="706506"/>
          </a:xfrm>
          <a:prstGeom prst="flowChartMagneticDrum">
            <a:avLst/>
          </a:prstGeom>
          <a:solidFill>
            <a:srgbClr val="B4C7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KR" sz="2800" dirty="0">
                <a:solidFill>
                  <a:schemeClr val="tx1"/>
                </a:solidFill>
                <a:latin typeface="Arial" panose="020B0604020202020204" pitchFamily="34" charset="0"/>
                <a:cs typeface="Arial" panose="020B0604020202020204" pitchFamily="34" charset="0"/>
              </a:rPr>
              <a:t>a</a:t>
            </a:r>
          </a:p>
        </p:txBody>
      </p:sp>
      <p:sp>
        <p:nvSpPr>
          <p:cNvPr id="69" name="Rectangle 68">
            <a:extLst>
              <a:ext uri="{FF2B5EF4-FFF2-40B4-BE49-F238E27FC236}">
                <a16:creationId xmlns:a16="http://schemas.microsoft.com/office/drawing/2014/main" id="{CBBBB597-0430-AB47-A465-6E83D5F59804}"/>
              </a:ext>
            </a:extLst>
          </p:cNvPr>
          <p:cNvSpPr/>
          <p:nvPr/>
        </p:nvSpPr>
        <p:spPr>
          <a:xfrm>
            <a:off x="4489884" y="4937851"/>
            <a:ext cx="492368" cy="179172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a:latin typeface="Arial" panose="020B0604020202020204" pitchFamily="34" charset="0"/>
              <a:cs typeface="Arial" panose="020B0604020202020204" pitchFamily="34" charset="0"/>
            </a:endParaRPr>
          </a:p>
        </p:txBody>
      </p:sp>
      <p:cxnSp>
        <p:nvCxnSpPr>
          <p:cNvPr id="70" name="Straight Arrow Connector 69">
            <a:extLst>
              <a:ext uri="{FF2B5EF4-FFF2-40B4-BE49-F238E27FC236}">
                <a16:creationId xmlns:a16="http://schemas.microsoft.com/office/drawing/2014/main" id="{02FB8571-7635-9A4C-B244-A937A4B4B72A}"/>
              </a:ext>
            </a:extLst>
          </p:cNvPr>
          <p:cNvCxnSpPr>
            <a:cxnSpLocks/>
          </p:cNvCxnSpPr>
          <p:nvPr/>
        </p:nvCxnSpPr>
        <p:spPr>
          <a:xfrm flipV="1">
            <a:off x="5801989" y="5219363"/>
            <a:ext cx="1772156" cy="1"/>
          </a:xfrm>
          <a:prstGeom prst="straightConnector1">
            <a:avLst/>
          </a:prstGeom>
          <a:ln w="28575">
            <a:solidFill>
              <a:schemeClr val="tx1">
                <a:lumMod val="50000"/>
                <a:lumOff val="50000"/>
              </a:schemeClr>
            </a:solidFill>
            <a:prstDash val="sysDot"/>
            <a:tailEnd type="triangle"/>
          </a:ln>
        </p:spPr>
        <p:style>
          <a:lnRef idx="1">
            <a:schemeClr val="dk1"/>
          </a:lnRef>
          <a:fillRef idx="0">
            <a:schemeClr val="dk1"/>
          </a:fillRef>
          <a:effectRef idx="0">
            <a:schemeClr val="dk1"/>
          </a:effectRef>
          <a:fontRef idx="minor">
            <a:schemeClr val="tx1"/>
          </a:fontRef>
        </p:style>
      </p:cxnSp>
      <p:cxnSp>
        <p:nvCxnSpPr>
          <p:cNvPr id="71" name="Straight Arrow Connector 70">
            <a:extLst>
              <a:ext uri="{FF2B5EF4-FFF2-40B4-BE49-F238E27FC236}">
                <a16:creationId xmlns:a16="http://schemas.microsoft.com/office/drawing/2014/main" id="{3286F857-63A5-B74B-A495-7D77D7529CDB}"/>
              </a:ext>
            </a:extLst>
          </p:cNvPr>
          <p:cNvCxnSpPr>
            <a:cxnSpLocks/>
          </p:cNvCxnSpPr>
          <p:nvPr/>
        </p:nvCxnSpPr>
        <p:spPr>
          <a:xfrm>
            <a:off x="5292191" y="4264503"/>
            <a:ext cx="2783660" cy="0"/>
          </a:xfrm>
          <a:prstGeom prst="straightConnector1">
            <a:avLst/>
          </a:prstGeom>
          <a:ln w="28575">
            <a:solidFill>
              <a:schemeClr val="tx1">
                <a:lumMod val="50000"/>
                <a:lumOff val="50000"/>
              </a:schemeClr>
            </a:solidFill>
            <a:prstDash val="sysDot"/>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28000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208 0.00023 L 0.14323 0.00023 " pathEditMode="relative" rAng="0" ptsTypes="AA">
                                      <p:cBhvr>
                                        <p:cTn id="6" dur="1000" fill="hold"/>
                                        <p:tgtEl>
                                          <p:spTgt spid="66"/>
                                        </p:tgtEl>
                                        <p:attrNameLst>
                                          <p:attrName>ppt_x</p:attrName>
                                          <p:attrName>ppt_y</p:attrName>
                                        </p:attrNameLst>
                                      </p:cBhvr>
                                      <p:rCtr x="7266" y="0"/>
                                    </p:animMotion>
                                  </p:childTnLst>
                                </p:cTn>
                              </p:par>
                              <p:par>
                                <p:cTn id="7" presetID="0" presetClass="path" presetSubtype="0" accel="50000" decel="50000" fill="hold" grpId="0" nodeType="withEffect">
                                  <p:stCondLst>
                                    <p:cond delay="0"/>
                                  </p:stCondLst>
                                  <p:childTnLst>
                                    <p:animMotion origin="layout" path="M 0 0 L 0.22826 0 " pathEditMode="relative" ptsTypes="AA">
                                      <p:cBhvr>
                                        <p:cTn id="8" dur="1000" fill="hold"/>
                                        <p:tgtEl>
                                          <p:spTgt spid="67"/>
                                        </p:tgtEl>
                                        <p:attrNameLst>
                                          <p:attrName>ppt_x</p:attrName>
                                          <p:attrName>ppt_y</p:attrName>
                                        </p:attrNameLst>
                                      </p:cBhvr>
                                    </p:animMotion>
                                  </p:childTnLst>
                                </p:cTn>
                              </p:par>
                              <p:par>
                                <p:cTn id="9" presetID="9" presetClass="exit" presetSubtype="0" fill="hold" grpId="0" nodeType="withEffect">
                                  <p:stCondLst>
                                    <p:cond delay="0"/>
                                  </p:stCondLst>
                                  <p:childTnLst>
                                    <p:animEffect transition="out" filter="dissolve">
                                      <p:cBhvr>
                                        <p:cTn id="10" dur="500"/>
                                        <p:tgtEl>
                                          <p:spTgt spid="68"/>
                                        </p:tgtEl>
                                      </p:cBhvr>
                                    </p:animEffect>
                                    <p:set>
                                      <p:cBhvr>
                                        <p:cTn id="11" dur="1" fill="hold">
                                          <p:stCondLst>
                                            <p:cond delay="499"/>
                                          </p:stCondLst>
                                        </p:cTn>
                                        <p:tgtEl>
                                          <p:spTgt spid="68"/>
                                        </p:tgtEl>
                                        <p:attrNameLst>
                                          <p:attrName>style.visibility</p:attrName>
                                        </p:attrNameLst>
                                      </p:cBhvr>
                                      <p:to>
                                        <p:strVal val="hidden"/>
                                      </p:to>
                                    </p:set>
                                  </p:childTnLst>
                                </p:cTn>
                              </p:par>
                              <p:par>
                                <p:cTn id="12" presetID="9" presetClass="exit" presetSubtype="0" fill="hold" grpId="0" nodeType="withEffect">
                                  <p:stCondLst>
                                    <p:cond delay="0"/>
                                  </p:stCondLst>
                                  <p:childTnLst>
                                    <p:animEffect transition="out" filter="dissolve">
                                      <p:cBhvr>
                                        <p:cTn id="13" dur="500"/>
                                        <p:tgtEl>
                                          <p:spTgt spid="65"/>
                                        </p:tgtEl>
                                      </p:cBhvr>
                                    </p:animEffect>
                                    <p:set>
                                      <p:cBhvr>
                                        <p:cTn id="14" dur="1" fill="hold">
                                          <p:stCondLst>
                                            <p:cond delay="499"/>
                                          </p:stCondLst>
                                        </p:cTn>
                                        <p:tgtEl>
                                          <p:spTgt spid="65"/>
                                        </p:tgtEl>
                                        <p:attrNameLst>
                                          <p:attrName>style.visibility</p:attrName>
                                        </p:attrNameLst>
                                      </p:cBhvr>
                                      <p:to>
                                        <p:strVal val="hidden"/>
                                      </p:to>
                                    </p:set>
                                  </p:childTnLst>
                                </p:cTn>
                              </p:par>
                            </p:childTnLst>
                          </p:cTn>
                        </p:par>
                        <p:par>
                          <p:cTn id="15" fill="hold">
                            <p:stCondLst>
                              <p:cond delay="1000"/>
                            </p:stCondLst>
                            <p:childTnLst>
                              <p:par>
                                <p:cTn id="16" presetID="1" presetClass="exit" presetSubtype="0" fill="hold" nodeType="afterEffect">
                                  <p:stCondLst>
                                    <p:cond delay="0"/>
                                  </p:stCondLst>
                                  <p:childTnLst>
                                    <p:set>
                                      <p:cBhvr>
                                        <p:cTn id="17" dur="1" fill="hold">
                                          <p:stCondLst>
                                            <p:cond delay="0"/>
                                          </p:stCondLst>
                                        </p:cTn>
                                        <p:tgtEl>
                                          <p:spTgt spid="70"/>
                                        </p:tgtEl>
                                        <p:attrNameLst>
                                          <p:attrName>style.visibility</p:attrName>
                                        </p:attrNameLst>
                                      </p:cBhvr>
                                      <p:to>
                                        <p:strVal val="hidden"/>
                                      </p:to>
                                    </p:set>
                                  </p:childTnLst>
                                </p:cTn>
                              </p:par>
                              <p:par>
                                <p:cTn id="18" presetID="1" presetClass="exit" presetSubtype="0" fill="hold" nodeType="withEffect">
                                  <p:stCondLst>
                                    <p:cond delay="0"/>
                                  </p:stCondLst>
                                  <p:childTnLst>
                                    <p:set>
                                      <p:cBhvr>
                                        <p:cTn id="19" dur="1" fill="hold">
                                          <p:stCondLst>
                                            <p:cond delay="0"/>
                                          </p:stCondLst>
                                        </p:cTn>
                                        <p:tgtEl>
                                          <p:spTgt spid="71"/>
                                        </p:tgtEl>
                                        <p:attrNameLst>
                                          <p:attrName>style.visibility</p:attrName>
                                        </p:attrNameLst>
                                      </p:cBhvr>
                                      <p:to>
                                        <p:strVal val="hidden"/>
                                      </p:to>
                                    </p:set>
                                  </p:childTnLst>
                                </p:cTn>
                              </p:par>
                            </p:childTnLst>
                          </p:cTn>
                        </p:par>
                        <p:par>
                          <p:cTn id="20" fill="hold">
                            <p:stCondLst>
                              <p:cond delay="1000"/>
                            </p:stCondLst>
                            <p:childTnLst>
                              <p:par>
                                <p:cTn id="21" presetID="0" presetClass="path" presetSubtype="0" accel="50000" decel="50000" fill="hold" grpId="0" nodeType="afterEffect">
                                  <p:stCondLst>
                                    <p:cond delay="0"/>
                                  </p:stCondLst>
                                  <p:childTnLst>
                                    <p:animMotion origin="layout" path="M -3.75E-6 1.11111E-6 L 0.08698 1.11111E-6 " pathEditMode="relative" rAng="0" ptsTypes="AA">
                                      <p:cBhvr>
                                        <p:cTn id="22" dur="1000" fill="hold"/>
                                        <p:tgtEl>
                                          <p:spTgt spid="50"/>
                                        </p:tgtEl>
                                        <p:attrNameLst>
                                          <p:attrName>ppt_x</p:attrName>
                                          <p:attrName>ppt_y</p:attrName>
                                        </p:attrNameLst>
                                      </p:cBhvr>
                                      <p:rCtr x="4349" y="0"/>
                                    </p:animMotion>
                                  </p:childTnLst>
                                </p:cTn>
                              </p:par>
                              <p:par>
                                <p:cTn id="23" presetID="0" presetClass="path" presetSubtype="0" accel="50000" decel="50000" fill="hold" grpId="0" nodeType="withEffect">
                                  <p:stCondLst>
                                    <p:cond delay="0"/>
                                  </p:stCondLst>
                                  <p:childTnLst>
                                    <p:animMotion origin="layout" path="M -1.45833E-6 -2.96296E-6 L 0.08958 -2.96296E-6 " pathEditMode="relative" rAng="0" ptsTypes="AA">
                                      <p:cBhvr>
                                        <p:cTn id="24" dur="1000" fill="hold"/>
                                        <p:tgtEl>
                                          <p:spTgt spid="69"/>
                                        </p:tgtEl>
                                        <p:attrNameLst>
                                          <p:attrName>ppt_x</p:attrName>
                                          <p:attrName>ppt_y</p:attrName>
                                        </p:attrNameLst>
                                      </p:cBhvr>
                                      <p:rCtr x="447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65" grpId="0" animBg="1"/>
      <p:bldP spid="66" grpId="0" animBg="1"/>
      <p:bldP spid="67" grpId="0" animBg="1"/>
      <p:bldP spid="68" grpId="0" animBg="1"/>
      <p:bldP spid="6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Direct Access Storage 86">
            <a:extLst>
              <a:ext uri="{FF2B5EF4-FFF2-40B4-BE49-F238E27FC236}">
                <a16:creationId xmlns:a16="http://schemas.microsoft.com/office/drawing/2014/main" id="{E02456C6-5790-3748-B385-9C2C9F4FCEDE}"/>
              </a:ext>
            </a:extLst>
          </p:cNvPr>
          <p:cNvSpPr/>
          <p:nvPr/>
        </p:nvSpPr>
        <p:spPr>
          <a:xfrm>
            <a:off x="4879820" y="2746474"/>
            <a:ext cx="811702" cy="700613"/>
          </a:xfrm>
          <a:prstGeom prst="flowChartMagneticDrum">
            <a:avLst/>
          </a:prstGeom>
          <a:solidFill>
            <a:srgbClr val="B4C7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KR" sz="2800" dirty="0">
                <a:solidFill>
                  <a:schemeClr val="tx1"/>
                </a:solidFill>
                <a:latin typeface="Arial" panose="020B0604020202020204" pitchFamily="34" charset="0"/>
                <a:cs typeface="Arial" panose="020B0604020202020204" pitchFamily="34" charset="0"/>
              </a:rPr>
              <a:t>a</a:t>
            </a:r>
          </a:p>
        </p:txBody>
      </p:sp>
      <p:sp>
        <p:nvSpPr>
          <p:cNvPr id="2" name="Title 1">
            <a:extLst>
              <a:ext uri="{FF2B5EF4-FFF2-40B4-BE49-F238E27FC236}">
                <a16:creationId xmlns:a16="http://schemas.microsoft.com/office/drawing/2014/main" id="{A2CD942A-B673-9F43-9BD3-658F2B4C5AC4}"/>
              </a:ext>
            </a:extLst>
          </p:cNvPr>
          <p:cNvSpPr>
            <a:spLocks noGrp="1"/>
          </p:cNvSpPr>
          <p:nvPr>
            <p:ph type="title"/>
          </p:nvPr>
        </p:nvSpPr>
        <p:spPr/>
        <p:txBody>
          <a:bodyPr>
            <a:normAutofit/>
          </a:bodyPr>
          <a:lstStyle/>
          <a:p>
            <a:r>
              <a:rPr lang="en-KR" sz="4000" dirty="0"/>
              <a:t>Background: LLVM Greedy Register Allocator</a:t>
            </a:r>
          </a:p>
        </p:txBody>
      </p:sp>
      <p:sp>
        <p:nvSpPr>
          <p:cNvPr id="54" name="Rectangle 53">
            <a:extLst>
              <a:ext uri="{FF2B5EF4-FFF2-40B4-BE49-F238E27FC236}">
                <a16:creationId xmlns:a16="http://schemas.microsoft.com/office/drawing/2014/main" id="{F24333EE-C03A-814A-97A4-01DE5682DA37}"/>
              </a:ext>
            </a:extLst>
          </p:cNvPr>
          <p:cNvSpPr/>
          <p:nvPr/>
        </p:nvSpPr>
        <p:spPr>
          <a:xfrm>
            <a:off x="7316738" y="3259152"/>
            <a:ext cx="1005329" cy="35482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a:latin typeface="Arial" panose="020B0604020202020204" pitchFamily="34" charset="0"/>
              <a:cs typeface="Arial" panose="020B0604020202020204" pitchFamily="34" charset="0"/>
            </a:endParaRPr>
          </a:p>
        </p:txBody>
      </p:sp>
      <p:sp>
        <p:nvSpPr>
          <p:cNvPr id="55" name="TextBox 54">
            <a:extLst>
              <a:ext uri="{FF2B5EF4-FFF2-40B4-BE49-F238E27FC236}">
                <a16:creationId xmlns:a16="http://schemas.microsoft.com/office/drawing/2014/main" id="{06D99F01-CF72-4B44-994F-FEEE74C0DFF9}"/>
              </a:ext>
            </a:extLst>
          </p:cNvPr>
          <p:cNvSpPr txBox="1"/>
          <p:nvPr/>
        </p:nvSpPr>
        <p:spPr>
          <a:xfrm>
            <a:off x="7281434" y="2755884"/>
            <a:ext cx="644728" cy="523220"/>
          </a:xfrm>
          <a:prstGeom prst="rect">
            <a:avLst/>
          </a:prstGeom>
          <a:noFill/>
        </p:spPr>
        <p:txBody>
          <a:bodyPr wrap="none" rtlCol="0">
            <a:spAutoFit/>
          </a:bodyPr>
          <a:lstStyle/>
          <a:p>
            <a:r>
              <a:rPr lang="en-KR" sz="2800" dirty="0">
                <a:latin typeface="Arial" panose="020B0604020202020204" pitchFamily="34" charset="0"/>
                <a:cs typeface="Arial" panose="020B0604020202020204" pitchFamily="34" charset="0"/>
              </a:rPr>
              <a:t>R1</a:t>
            </a:r>
          </a:p>
        </p:txBody>
      </p:sp>
      <p:sp>
        <p:nvSpPr>
          <p:cNvPr id="56" name="TextBox 55">
            <a:extLst>
              <a:ext uri="{FF2B5EF4-FFF2-40B4-BE49-F238E27FC236}">
                <a16:creationId xmlns:a16="http://schemas.microsoft.com/office/drawing/2014/main" id="{8CC60FDC-F9D4-C547-AA9F-1CC602036CCF}"/>
              </a:ext>
            </a:extLst>
          </p:cNvPr>
          <p:cNvSpPr txBox="1"/>
          <p:nvPr/>
        </p:nvSpPr>
        <p:spPr>
          <a:xfrm>
            <a:off x="7793024" y="2755884"/>
            <a:ext cx="644728" cy="523220"/>
          </a:xfrm>
          <a:prstGeom prst="rect">
            <a:avLst/>
          </a:prstGeom>
          <a:noFill/>
        </p:spPr>
        <p:txBody>
          <a:bodyPr wrap="none" rtlCol="0">
            <a:spAutoFit/>
          </a:bodyPr>
          <a:lstStyle/>
          <a:p>
            <a:r>
              <a:rPr lang="en-KR" sz="2800" dirty="0">
                <a:latin typeface="Arial" panose="020B0604020202020204" pitchFamily="34" charset="0"/>
                <a:cs typeface="Arial" panose="020B0604020202020204" pitchFamily="34" charset="0"/>
              </a:rPr>
              <a:t>R2</a:t>
            </a:r>
          </a:p>
        </p:txBody>
      </p:sp>
      <p:cxnSp>
        <p:nvCxnSpPr>
          <p:cNvPr id="57" name="Straight Connector 56">
            <a:extLst>
              <a:ext uri="{FF2B5EF4-FFF2-40B4-BE49-F238E27FC236}">
                <a16:creationId xmlns:a16="http://schemas.microsoft.com/office/drawing/2014/main" id="{FE038528-154C-7747-88F3-0D1339D691CC}"/>
              </a:ext>
            </a:extLst>
          </p:cNvPr>
          <p:cNvCxnSpPr>
            <a:cxnSpLocks/>
            <a:stCxn id="54" idx="0"/>
            <a:endCxn id="54" idx="2"/>
          </p:cNvCxnSpPr>
          <p:nvPr/>
        </p:nvCxnSpPr>
        <p:spPr>
          <a:xfrm>
            <a:off x="7819403" y="3259152"/>
            <a:ext cx="0" cy="3548297"/>
          </a:xfrm>
          <a:prstGeom prst="line">
            <a:avLst/>
          </a:prstGeom>
        </p:spPr>
        <p:style>
          <a:lnRef idx="1">
            <a:schemeClr val="accent1"/>
          </a:lnRef>
          <a:fillRef idx="0">
            <a:schemeClr val="accent1"/>
          </a:fillRef>
          <a:effectRef idx="0">
            <a:schemeClr val="accent1"/>
          </a:effectRef>
          <a:fontRef idx="minor">
            <a:schemeClr val="tx1"/>
          </a:fontRef>
        </p:style>
      </p:cxnSp>
      <p:sp>
        <p:nvSpPr>
          <p:cNvPr id="63" name="Right Arrow 62">
            <a:extLst>
              <a:ext uri="{FF2B5EF4-FFF2-40B4-BE49-F238E27FC236}">
                <a16:creationId xmlns:a16="http://schemas.microsoft.com/office/drawing/2014/main" id="{C2DD3D39-E5F2-3D47-9EE6-DE9FD1E56ED5}"/>
              </a:ext>
            </a:extLst>
          </p:cNvPr>
          <p:cNvSpPr/>
          <p:nvPr/>
        </p:nvSpPr>
        <p:spPr>
          <a:xfrm>
            <a:off x="6587997" y="2953705"/>
            <a:ext cx="381548" cy="305447"/>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a:latin typeface="Arial" panose="020B0604020202020204" pitchFamily="34" charset="0"/>
              <a:cs typeface="Arial" panose="020B0604020202020204" pitchFamily="34" charset="0"/>
            </a:endParaRPr>
          </a:p>
        </p:txBody>
      </p:sp>
      <p:sp>
        <p:nvSpPr>
          <p:cNvPr id="47" name="Rounded Rectangle 46">
            <a:extLst>
              <a:ext uri="{FF2B5EF4-FFF2-40B4-BE49-F238E27FC236}">
                <a16:creationId xmlns:a16="http://schemas.microsoft.com/office/drawing/2014/main" id="{13208EB3-8CAB-D34D-8EC3-32425C025289}"/>
              </a:ext>
            </a:extLst>
          </p:cNvPr>
          <p:cNvSpPr/>
          <p:nvPr/>
        </p:nvSpPr>
        <p:spPr>
          <a:xfrm>
            <a:off x="3307760" y="1500132"/>
            <a:ext cx="1623403" cy="874712"/>
          </a:xfrm>
          <a:prstGeom prst="roundRect">
            <a:avLst/>
          </a:prstGeom>
          <a:solidFill>
            <a:schemeClr val="accent1">
              <a:alpha val="25098"/>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KR" sz="2000" dirty="0">
                <a:solidFill>
                  <a:schemeClr val="tx1"/>
                </a:solidFill>
                <a:latin typeface="Arial" panose="020B0604020202020204" pitchFamily="34" charset="0"/>
                <a:cs typeface="Arial" panose="020B0604020202020204" pitchFamily="34" charset="0"/>
              </a:rPr>
              <a:t>Register</a:t>
            </a:r>
          </a:p>
          <a:p>
            <a:pPr algn="ctr"/>
            <a:r>
              <a:rPr lang="en-KR" sz="2000" dirty="0">
                <a:solidFill>
                  <a:schemeClr val="tx1"/>
                </a:solidFill>
                <a:latin typeface="Arial" panose="020B0604020202020204" pitchFamily="34" charset="0"/>
                <a:cs typeface="Arial" panose="020B0604020202020204" pitchFamily="34" charset="0"/>
              </a:rPr>
              <a:t>Assignment</a:t>
            </a:r>
          </a:p>
        </p:txBody>
      </p:sp>
      <p:sp>
        <p:nvSpPr>
          <p:cNvPr id="48" name="Rounded Rectangle 47">
            <a:extLst>
              <a:ext uri="{FF2B5EF4-FFF2-40B4-BE49-F238E27FC236}">
                <a16:creationId xmlns:a16="http://schemas.microsoft.com/office/drawing/2014/main" id="{2D7C5DCB-643C-8549-9BE4-282316E74B5A}"/>
              </a:ext>
            </a:extLst>
          </p:cNvPr>
          <p:cNvSpPr/>
          <p:nvPr/>
        </p:nvSpPr>
        <p:spPr>
          <a:xfrm>
            <a:off x="5529962" y="1500132"/>
            <a:ext cx="1623403" cy="874712"/>
          </a:xfrm>
          <a:prstGeom prst="roundRect">
            <a:avLst/>
          </a:prstGeom>
          <a:solidFill>
            <a:srgbClr val="FF0000">
              <a:alpha val="2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KR" sz="2000" dirty="0">
                <a:solidFill>
                  <a:schemeClr val="tx1"/>
                </a:solidFill>
                <a:latin typeface="Arial" panose="020B0604020202020204" pitchFamily="34" charset="0"/>
                <a:cs typeface="Arial" panose="020B0604020202020204" pitchFamily="34" charset="0"/>
              </a:rPr>
              <a:t>Eviction</a:t>
            </a:r>
          </a:p>
        </p:txBody>
      </p:sp>
      <p:sp>
        <p:nvSpPr>
          <p:cNvPr id="49" name="Rounded Rectangle 48">
            <a:extLst>
              <a:ext uri="{FF2B5EF4-FFF2-40B4-BE49-F238E27FC236}">
                <a16:creationId xmlns:a16="http://schemas.microsoft.com/office/drawing/2014/main" id="{E8F022E8-8819-FB4A-919D-6FD0FCE6A5F4}"/>
              </a:ext>
            </a:extLst>
          </p:cNvPr>
          <p:cNvSpPr/>
          <p:nvPr/>
        </p:nvSpPr>
        <p:spPr>
          <a:xfrm>
            <a:off x="7752164" y="1496530"/>
            <a:ext cx="1623403" cy="874712"/>
          </a:xfrm>
          <a:prstGeom prst="roundRect">
            <a:avLst/>
          </a:prstGeom>
          <a:solidFill>
            <a:srgbClr val="4472C4">
              <a:alpha val="2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KR" sz="2000" dirty="0">
                <a:solidFill>
                  <a:schemeClr val="tx1"/>
                </a:solidFill>
                <a:latin typeface="Arial" panose="020B0604020202020204" pitchFamily="34" charset="0"/>
                <a:cs typeface="Arial" panose="020B0604020202020204" pitchFamily="34" charset="0"/>
              </a:rPr>
              <a:t>Split</a:t>
            </a:r>
          </a:p>
        </p:txBody>
      </p:sp>
      <p:sp>
        <p:nvSpPr>
          <p:cNvPr id="50" name="Rounded Rectangle 49">
            <a:extLst>
              <a:ext uri="{FF2B5EF4-FFF2-40B4-BE49-F238E27FC236}">
                <a16:creationId xmlns:a16="http://schemas.microsoft.com/office/drawing/2014/main" id="{D175385A-573E-804F-A5B9-F96D28BD1220}"/>
              </a:ext>
            </a:extLst>
          </p:cNvPr>
          <p:cNvSpPr/>
          <p:nvPr/>
        </p:nvSpPr>
        <p:spPr>
          <a:xfrm>
            <a:off x="9974365" y="1496530"/>
            <a:ext cx="1623403" cy="874712"/>
          </a:xfrm>
          <a:prstGeom prst="roundRect">
            <a:avLst/>
          </a:prstGeom>
          <a:solidFill>
            <a:srgbClr val="4472C4">
              <a:alpha val="2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KR" sz="2000" dirty="0">
                <a:solidFill>
                  <a:schemeClr val="tx1"/>
                </a:solidFill>
                <a:latin typeface="Arial" panose="020B0604020202020204" pitchFamily="34" charset="0"/>
                <a:cs typeface="Arial" panose="020B0604020202020204" pitchFamily="34" charset="0"/>
              </a:rPr>
              <a:t>Spill</a:t>
            </a:r>
          </a:p>
        </p:txBody>
      </p:sp>
      <p:cxnSp>
        <p:nvCxnSpPr>
          <p:cNvPr id="53" name="Straight Arrow Connector 52">
            <a:extLst>
              <a:ext uri="{FF2B5EF4-FFF2-40B4-BE49-F238E27FC236}">
                <a16:creationId xmlns:a16="http://schemas.microsoft.com/office/drawing/2014/main" id="{1013A159-B4C3-C447-9F9E-9763E4EB65C4}"/>
              </a:ext>
            </a:extLst>
          </p:cNvPr>
          <p:cNvCxnSpPr>
            <a:cxnSpLocks/>
            <a:stCxn id="67" idx="3"/>
            <a:endCxn id="47" idx="1"/>
          </p:cNvCxnSpPr>
          <p:nvPr/>
        </p:nvCxnSpPr>
        <p:spPr>
          <a:xfrm>
            <a:off x="2708961" y="1937488"/>
            <a:ext cx="5987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B9BA349F-EBD8-3E40-891F-1C685D41FC99}"/>
              </a:ext>
            </a:extLst>
          </p:cNvPr>
          <p:cNvCxnSpPr>
            <a:stCxn id="48" idx="3"/>
            <a:endCxn id="49" idx="1"/>
          </p:cNvCxnSpPr>
          <p:nvPr/>
        </p:nvCxnSpPr>
        <p:spPr>
          <a:xfrm flipV="1">
            <a:off x="7153365" y="1933886"/>
            <a:ext cx="598799" cy="3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A5D8F4DC-909F-8349-A4BA-4E1E87276C41}"/>
              </a:ext>
            </a:extLst>
          </p:cNvPr>
          <p:cNvCxnSpPr>
            <a:cxnSpLocks/>
            <a:stCxn id="47" idx="3"/>
            <a:endCxn id="48" idx="1"/>
          </p:cNvCxnSpPr>
          <p:nvPr/>
        </p:nvCxnSpPr>
        <p:spPr>
          <a:xfrm>
            <a:off x="4931163" y="1937488"/>
            <a:ext cx="5987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447392C9-6D89-A043-9B48-4BA2845D9C92}"/>
              </a:ext>
            </a:extLst>
          </p:cNvPr>
          <p:cNvCxnSpPr>
            <a:stCxn id="49" idx="3"/>
            <a:endCxn id="50" idx="1"/>
          </p:cNvCxnSpPr>
          <p:nvPr/>
        </p:nvCxnSpPr>
        <p:spPr>
          <a:xfrm>
            <a:off x="9375567" y="1933886"/>
            <a:ext cx="5987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Rounded Rectangle 66">
            <a:extLst>
              <a:ext uri="{FF2B5EF4-FFF2-40B4-BE49-F238E27FC236}">
                <a16:creationId xmlns:a16="http://schemas.microsoft.com/office/drawing/2014/main" id="{7D2EA006-4736-434B-A2C6-132956C0375E}"/>
              </a:ext>
            </a:extLst>
          </p:cNvPr>
          <p:cNvSpPr/>
          <p:nvPr/>
        </p:nvSpPr>
        <p:spPr>
          <a:xfrm>
            <a:off x="994461" y="1500132"/>
            <a:ext cx="1714500" cy="874712"/>
          </a:xfrm>
          <a:prstGeom prst="roundRect">
            <a:avLst/>
          </a:prstGeom>
          <a:solidFill>
            <a:schemeClr val="accent1">
              <a:alpha val="25098"/>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KR" sz="2000" dirty="0">
                <a:solidFill>
                  <a:schemeClr val="tx1"/>
                </a:solidFill>
                <a:latin typeface="Arial" panose="020B0604020202020204" pitchFamily="34" charset="0"/>
                <a:cs typeface="Arial" panose="020B0604020202020204" pitchFamily="34" charset="0"/>
              </a:rPr>
              <a:t>Priority Queue</a:t>
            </a:r>
          </a:p>
          <a:p>
            <a:pPr algn="ctr"/>
            <a:r>
              <a:rPr lang="en-KR" sz="2000" dirty="0">
                <a:solidFill>
                  <a:schemeClr val="tx1"/>
                </a:solidFill>
                <a:latin typeface="Arial" panose="020B0604020202020204" pitchFamily="34" charset="0"/>
                <a:cs typeface="Arial" panose="020B0604020202020204" pitchFamily="34" charset="0"/>
              </a:rPr>
              <a:t>Construction</a:t>
            </a:r>
          </a:p>
        </p:txBody>
      </p:sp>
      <p:cxnSp>
        <p:nvCxnSpPr>
          <p:cNvPr id="4" name="Elbow Connector 3">
            <a:extLst>
              <a:ext uri="{FF2B5EF4-FFF2-40B4-BE49-F238E27FC236}">
                <a16:creationId xmlns:a16="http://schemas.microsoft.com/office/drawing/2014/main" id="{575D50B8-1C31-8644-AC81-279F43DF7F53}"/>
              </a:ext>
            </a:extLst>
          </p:cNvPr>
          <p:cNvCxnSpPr>
            <a:stCxn id="48" idx="2"/>
            <a:endCxn id="47" idx="2"/>
          </p:cNvCxnSpPr>
          <p:nvPr/>
        </p:nvCxnSpPr>
        <p:spPr>
          <a:xfrm rot="5400000">
            <a:off x="5230563" y="1263743"/>
            <a:ext cx="12700" cy="2222202"/>
          </a:xfrm>
          <a:prstGeom prst="bent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76400D47-B807-B84A-9340-EB46C0ECEFF1}"/>
              </a:ext>
            </a:extLst>
          </p:cNvPr>
          <p:cNvSpPr>
            <a:spLocks noGrp="1"/>
          </p:cNvSpPr>
          <p:nvPr>
            <p:ph type="sldNum" sz="quarter" idx="12"/>
          </p:nvPr>
        </p:nvSpPr>
        <p:spPr/>
        <p:txBody>
          <a:bodyPr/>
          <a:lstStyle/>
          <a:p>
            <a:fld id="{F3DD04D7-CA1A-B84C-AD5E-B506F4BF1BEB}" type="slidenum">
              <a:rPr lang="en-US" smtClean="0"/>
              <a:pPr/>
              <a:t>6</a:t>
            </a:fld>
            <a:endParaRPr lang="en-US" dirty="0"/>
          </a:p>
        </p:txBody>
      </p:sp>
      <p:sp>
        <p:nvSpPr>
          <p:cNvPr id="75" name="Direct Access Storage 74">
            <a:extLst>
              <a:ext uri="{FF2B5EF4-FFF2-40B4-BE49-F238E27FC236}">
                <a16:creationId xmlns:a16="http://schemas.microsoft.com/office/drawing/2014/main" id="{FB4F58D9-6DE7-E24E-83D6-50BDCC053ED4}"/>
              </a:ext>
            </a:extLst>
          </p:cNvPr>
          <p:cNvSpPr/>
          <p:nvPr/>
        </p:nvSpPr>
        <p:spPr>
          <a:xfrm>
            <a:off x="5409764" y="2746474"/>
            <a:ext cx="811702" cy="700613"/>
          </a:xfrm>
          <a:prstGeom prst="flowChartMagneticDrum">
            <a:avLst/>
          </a:prstGeom>
          <a:solidFill>
            <a:srgbClr val="B4C7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KR" sz="2800" dirty="0">
                <a:solidFill>
                  <a:schemeClr val="tx1"/>
                </a:solidFill>
                <a:latin typeface="Arial" panose="020B0604020202020204" pitchFamily="34" charset="0"/>
                <a:cs typeface="Arial" panose="020B0604020202020204" pitchFamily="34" charset="0"/>
              </a:rPr>
              <a:t>c</a:t>
            </a:r>
          </a:p>
        </p:txBody>
      </p:sp>
      <p:sp>
        <p:nvSpPr>
          <p:cNvPr id="77" name="Rectangle 76">
            <a:extLst>
              <a:ext uri="{FF2B5EF4-FFF2-40B4-BE49-F238E27FC236}">
                <a16:creationId xmlns:a16="http://schemas.microsoft.com/office/drawing/2014/main" id="{E9ABEDD4-CB52-7B4A-9E90-BE3F80DEA477}"/>
              </a:ext>
            </a:extLst>
          </p:cNvPr>
          <p:cNvSpPr/>
          <p:nvPr/>
        </p:nvSpPr>
        <p:spPr>
          <a:xfrm>
            <a:off x="7323515" y="3631109"/>
            <a:ext cx="492368" cy="317634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a:latin typeface="Arial" panose="020B0604020202020204" pitchFamily="34" charset="0"/>
              <a:cs typeface="Arial" panose="020B0604020202020204" pitchFamily="34" charset="0"/>
            </a:endParaRPr>
          </a:p>
        </p:txBody>
      </p:sp>
      <p:sp>
        <p:nvSpPr>
          <p:cNvPr id="78" name="Rectangle 77">
            <a:extLst>
              <a:ext uri="{FF2B5EF4-FFF2-40B4-BE49-F238E27FC236}">
                <a16:creationId xmlns:a16="http://schemas.microsoft.com/office/drawing/2014/main" id="{EB1939E0-E423-E846-97D5-3F2DE98A0783}"/>
              </a:ext>
            </a:extLst>
          </p:cNvPr>
          <p:cNvSpPr/>
          <p:nvPr/>
        </p:nvSpPr>
        <p:spPr>
          <a:xfrm>
            <a:off x="7829699" y="3631109"/>
            <a:ext cx="492368" cy="1271494"/>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a:latin typeface="Arial" panose="020B0604020202020204" pitchFamily="34" charset="0"/>
              <a:cs typeface="Arial" panose="020B0604020202020204" pitchFamily="34" charset="0"/>
            </a:endParaRPr>
          </a:p>
        </p:txBody>
      </p:sp>
      <p:sp>
        <p:nvSpPr>
          <p:cNvPr id="80" name="Rectangle 79">
            <a:extLst>
              <a:ext uri="{FF2B5EF4-FFF2-40B4-BE49-F238E27FC236}">
                <a16:creationId xmlns:a16="http://schemas.microsoft.com/office/drawing/2014/main" id="{82BD2C0D-AD35-DF4B-B139-FBFB3C14C9B3}"/>
              </a:ext>
            </a:extLst>
          </p:cNvPr>
          <p:cNvSpPr/>
          <p:nvPr/>
        </p:nvSpPr>
        <p:spPr>
          <a:xfrm>
            <a:off x="5584592" y="4937851"/>
            <a:ext cx="492368" cy="179172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a:latin typeface="Arial" panose="020B0604020202020204" pitchFamily="34" charset="0"/>
              <a:cs typeface="Arial" panose="020B0604020202020204" pitchFamily="34" charset="0"/>
            </a:endParaRPr>
          </a:p>
        </p:txBody>
      </p:sp>
      <p:grpSp>
        <p:nvGrpSpPr>
          <p:cNvPr id="81" name="Group 80">
            <a:extLst>
              <a:ext uri="{FF2B5EF4-FFF2-40B4-BE49-F238E27FC236}">
                <a16:creationId xmlns:a16="http://schemas.microsoft.com/office/drawing/2014/main" id="{F477F0C9-1031-E54B-9F98-4A10589C405B}"/>
              </a:ext>
            </a:extLst>
          </p:cNvPr>
          <p:cNvGrpSpPr/>
          <p:nvPr/>
        </p:nvGrpSpPr>
        <p:grpSpPr>
          <a:xfrm>
            <a:off x="6802493" y="5785680"/>
            <a:ext cx="701743" cy="701743"/>
            <a:chOff x="4454721" y="6141992"/>
            <a:chExt cx="701743" cy="701743"/>
          </a:xfrm>
        </p:grpSpPr>
        <p:pic>
          <p:nvPicPr>
            <p:cNvPr id="82" name="Picture 81" descr="Shape&#10;&#10;Description automatically generated with low confidence">
              <a:extLst>
                <a:ext uri="{FF2B5EF4-FFF2-40B4-BE49-F238E27FC236}">
                  <a16:creationId xmlns:a16="http://schemas.microsoft.com/office/drawing/2014/main" id="{AA9294F7-E424-0343-BECC-A361F42B6092}"/>
                </a:ext>
              </a:extLst>
            </p:cNvPr>
            <p:cNvPicPr>
              <a:picLocks noChangeAspect="1"/>
            </p:cNvPicPr>
            <p:nvPr/>
          </p:nvPicPr>
          <p:blipFill>
            <a:blip r:embed="rId3"/>
            <a:stretch>
              <a:fillRect/>
            </a:stretch>
          </p:blipFill>
          <p:spPr>
            <a:xfrm>
              <a:off x="4454721" y="6141992"/>
              <a:ext cx="701743" cy="701743"/>
            </a:xfrm>
            <a:prstGeom prst="rect">
              <a:avLst/>
            </a:prstGeom>
          </p:spPr>
        </p:pic>
        <p:sp>
          <p:nvSpPr>
            <p:cNvPr id="83" name="TextBox 82">
              <a:extLst>
                <a:ext uri="{FF2B5EF4-FFF2-40B4-BE49-F238E27FC236}">
                  <a16:creationId xmlns:a16="http://schemas.microsoft.com/office/drawing/2014/main" id="{7008D451-6867-174A-BA3A-7B058DA494F1}"/>
                </a:ext>
              </a:extLst>
            </p:cNvPr>
            <p:cNvSpPr txBox="1"/>
            <p:nvPr/>
          </p:nvSpPr>
          <p:spPr>
            <a:xfrm>
              <a:off x="4540134" y="6408676"/>
              <a:ext cx="595035" cy="369332"/>
            </a:xfrm>
            <a:prstGeom prst="rect">
              <a:avLst/>
            </a:prstGeom>
            <a:noFill/>
          </p:spPr>
          <p:txBody>
            <a:bodyPr wrap="none" rtlCol="0">
              <a:spAutoFit/>
            </a:bodyPr>
            <a:lstStyle/>
            <a:p>
              <a:r>
                <a:rPr lang="en-KR" dirty="0">
                  <a:solidFill>
                    <a:schemeClr val="bg1"/>
                  </a:solidFill>
                  <a:latin typeface="Arial" panose="020B0604020202020204" pitchFamily="34" charset="0"/>
                  <a:cs typeface="Arial" panose="020B0604020202020204" pitchFamily="34" charset="0"/>
                </a:rPr>
                <a:t>5Kg</a:t>
              </a:r>
            </a:p>
          </p:txBody>
        </p:sp>
      </p:grpSp>
      <p:grpSp>
        <p:nvGrpSpPr>
          <p:cNvPr id="84" name="Group 83">
            <a:extLst>
              <a:ext uri="{FF2B5EF4-FFF2-40B4-BE49-F238E27FC236}">
                <a16:creationId xmlns:a16="http://schemas.microsoft.com/office/drawing/2014/main" id="{424BAE55-821B-C940-A14C-EA706AD936D0}"/>
              </a:ext>
            </a:extLst>
          </p:cNvPr>
          <p:cNvGrpSpPr/>
          <p:nvPr/>
        </p:nvGrpSpPr>
        <p:grpSpPr>
          <a:xfrm>
            <a:off x="5036567" y="6087520"/>
            <a:ext cx="746393" cy="746393"/>
            <a:chOff x="6303509" y="5390254"/>
            <a:chExt cx="746393" cy="746393"/>
          </a:xfrm>
        </p:grpSpPr>
        <p:pic>
          <p:nvPicPr>
            <p:cNvPr id="85" name="Picture 84" descr="Shape&#10;&#10;Description automatically generated with low confidence">
              <a:extLst>
                <a:ext uri="{FF2B5EF4-FFF2-40B4-BE49-F238E27FC236}">
                  <a16:creationId xmlns:a16="http://schemas.microsoft.com/office/drawing/2014/main" id="{ED284827-5175-F045-8984-A3F6E985A3DF}"/>
                </a:ext>
              </a:extLst>
            </p:cNvPr>
            <p:cNvPicPr>
              <a:picLocks noChangeAspect="1"/>
            </p:cNvPicPr>
            <p:nvPr/>
          </p:nvPicPr>
          <p:blipFill>
            <a:blip r:embed="rId3"/>
            <a:stretch>
              <a:fillRect/>
            </a:stretch>
          </p:blipFill>
          <p:spPr>
            <a:xfrm>
              <a:off x="6303509" y="5390254"/>
              <a:ext cx="746393" cy="746393"/>
            </a:xfrm>
            <a:prstGeom prst="rect">
              <a:avLst/>
            </a:prstGeom>
          </p:spPr>
        </p:pic>
        <p:sp>
          <p:nvSpPr>
            <p:cNvPr id="86" name="TextBox 85">
              <a:extLst>
                <a:ext uri="{FF2B5EF4-FFF2-40B4-BE49-F238E27FC236}">
                  <a16:creationId xmlns:a16="http://schemas.microsoft.com/office/drawing/2014/main" id="{7BAC8BE2-9818-3B4C-B2AA-3E1BCF45B45B}"/>
                </a:ext>
              </a:extLst>
            </p:cNvPr>
            <p:cNvSpPr txBox="1"/>
            <p:nvPr/>
          </p:nvSpPr>
          <p:spPr>
            <a:xfrm>
              <a:off x="6318051" y="5684953"/>
              <a:ext cx="723275" cy="369332"/>
            </a:xfrm>
            <a:prstGeom prst="rect">
              <a:avLst/>
            </a:prstGeom>
            <a:noFill/>
          </p:spPr>
          <p:txBody>
            <a:bodyPr wrap="none" rtlCol="0">
              <a:spAutoFit/>
            </a:bodyPr>
            <a:lstStyle/>
            <a:p>
              <a:r>
                <a:rPr lang="en-KR" dirty="0">
                  <a:solidFill>
                    <a:schemeClr val="bg1"/>
                  </a:solidFill>
                  <a:latin typeface="Arial" panose="020B0604020202020204" pitchFamily="34" charset="0"/>
                  <a:cs typeface="Arial" panose="020B0604020202020204" pitchFamily="34" charset="0"/>
                </a:rPr>
                <a:t>10Kg</a:t>
              </a:r>
            </a:p>
          </p:txBody>
        </p:sp>
      </p:grpSp>
      <p:sp>
        <p:nvSpPr>
          <p:cNvPr id="14" name="TextBox 13">
            <a:extLst>
              <a:ext uri="{FF2B5EF4-FFF2-40B4-BE49-F238E27FC236}">
                <a16:creationId xmlns:a16="http://schemas.microsoft.com/office/drawing/2014/main" id="{04D8BF95-AA37-7149-988D-AF2E04AD5AA4}"/>
              </a:ext>
            </a:extLst>
          </p:cNvPr>
          <p:cNvSpPr txBox="1"/>
          <p:nvPr/>
        </p:nvSpPr>
        <p:spPr>
          <a:xfrm>
            <a:off x="980248" y="5174161"/>
            <a:ext cx="4559261" cy="830997"/>
          </a:xfrm>
          <a:prstGeom prst="rect">
            <a:avLst/>
          </a:prstGeom>
          <a:noFill/>
        </p:spPr>
        <p:txBody>
          <a:bodyPr wrap="none" rtlCol="0">
            <a:spAutoFit/>
          </a:bodyPr>
          <a:lstStyle/>
          <a:p>
            <a:r>
              <a:rPr lang="en-KR" sz="2400" b="1" dirty="0">
                <a:latin typeface="Arial" panose="020B0604020202020204" pitchFamily="34" charset="0"/>
                <a:cs typeface="Arial" panose="020B0604020202020204" pitchFamily="34" charset="0"/>
              </a:rPr>
              <a:t>Spill weight</a:t>
            </a:r>
          </a:p>
          <a:p>
            <a:r>
              <a:rPr lang="en-KR" sz="2400" dirty="0">
                <a:latin typeface="Arial" panose="020B0604020202020204" pitchFamily="34" charset="0"/>
                <a:cs typeface="Arial" panose="020B0604020202020204" pitchFamily="34" charset="0"/>
              </a:rPr>
              <a:t>= normalized spill cost by length</a:t>
            </a:r>
          </a:p>
        </p:txBody>
      </p:sp>
      <p:cxnSp>
        <p:nvCxnSpPr>
          <p:cNvPr id="88" name="Straight Arrow Connector 87">
            <a:extLst>
              <a:ext uri="{FF2B5EF4-FFF2-40B4-BE49-F238E27FC236}">
                <a16:creationId xmlns:a16="http://schemas.microsoft.com/office/drawing/2014/main" id="{573FFAA9-C81F-8543-B910-26F3E4EFD172}"/>
              </a:ext>
            </a:extLst>
          </p:cNvPr>
          <p:cNvCxnSpPr>
            <a:cxnSpLocks/>
          </p:cNvCxnSpPr>
          <p:nvPr/>
        </p:nvCxnSpPr>
        <p:spPr>
          <a:xfrm flipH="1">
            <a:off x="5235547" y="4284038"/>
            <a:ext cx="2346691" cy="0"/>
          </a:xfrm>
          <a:prstGeom prst="straightConnector1">
            <a:avLst/>
          </a:prstGeom>
          <a:ln w="28575">
            <a:solidFill>
              <a:schemeClr val="tx1">
                <a:lumMod val="50000"/>
                <a:lumOff val="50000"/>
              </a:schemeClr>
            </a:solidFill>
            <a:prstDash val="sysDot"/>
            <a:tailEnd type="triangle"/>
          </a:ln>
        </p:spPr>
        <p:style>
          <a:lnRef idx="1">
            <a:schemeClr val="dk1"/>
          </a:lnRef>
          <a:fillRef idx="0">
            <a:schemeClr val="dk1"/>
          </a:fillRef>
          <a:effectRef idx="0">
            <a:schemeClr val="dk1"/>
          </a:effectRef>
          <a:fontRef idx="minor">
            <a:schemeClr val="tx1"/>
          </a:fontRef>
        </p:style>
      </p:cxnSp>
      <p:cxnSp>
        <p:nvCxnSpPr>
          <p:cNvPr id="89" name="Straight Arrow Connector 88">
            <a:extLst>
              <a:ext uri="{FF2B5EF4-FFF2-40B4-BE49-F238E27FC236}">
                <a16:creationId xmlns:a16="http://schemas.microsoft.com/office/drawing/2014/main" id="{21F57DBB-D3FF-374F-8137-9328F819675A}"/>
              </a:ext>
            </a:extLst>
          </p:cNvPr>
          <p:cNvCxnSpPr>
            <a:cxnSpLocks/>
          </p:cNvCxnSpPr>
          <p:nvPr/>
        </p:nvCxnSpPr>
        <p:spPr>
          <a:xfrm>
            <a:off x="5842450" y="5356928"/>
            <a:ext cx="1739788" cy="0"/>
          </a:xfrm>
          <a:prstGeom prst="straightConnector1">
            <a:avLst/>
          </a:prstGeom>
          <a:ln w="28575">
            <a:solidFill>
              <a:schemeClr val="tx1">
                <a:lumMod val="50000"/>
                <a:lumOff val="50000"/>
              </a:schemeClr>
            </a:solidFill>
            <a:prstDash val="sysDot"/>
            <a:tailEnd type="triangle"/>
          </a:ln>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D93F4E1F-DB40-4349-829A-91CEA703CBBE}"/>
              </a:ext>
            </a:extLst>
          </p:cNvPr>
          <p:cNvSpPr txBox="1"/>
          <p:nvPr/>
        </p:nvSpPr>
        <p:spPr>
          <a:xfrm>
            <a:off x="379390" y="6587692"/>
            <a:ext cx="1284326" cy="246221"/>
          </a:xfrm>
          <a:prstGeom prst="rect">
            <a:avLst/>
          </a:prstGeom>
          <a:noFill/>
        </p:spPr>
        <p:txBody>
          <a:bodyPr wrap="none" rtlCol="0">
            <a:spAutoFit/>
          </a:bodyPr>
          <a:lstStyle/>
          <a:p>
            <a:r>
              <a:rPr lang="en-KR" sz="1000" dirty="0">
                <a:latin typeface="Arial" panose="020B0604020202020204" pitchFamily="34" charset="0"/>
                <a:cs typeface="Arial" panose="020B0604020202020204" pitchFamily="34" charset="0"/>
              </a:rPr>
              <a:t>image: flaticon.com</a:t>
            </a:r>
          </a:p>
        </p:txBody>
      </p:sp>
    </p:spTree>
    <p:extLst>
      <p:ext uri="{BB962C8B-B14F-4D97-AF65-F5344CB8AC3E}">
        <p14:creationId xmlns:p14="http://schemas.microsoft.com/office/powerpoint/2010/main" val="1498417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84"/>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81"/>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14"/>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8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grpId="0" nodeType="clickEffect">
                                  <p:stCondLst>
                                    <p:cond delay="0"/>
                                  </p:stCondLst>
                                  <p:childTnLst>
                                    <p:animMotion origin="layout" path="M -3.33333E-6 3.7037E-7 L -0.18672 3.7037E-7 " pathEditMode="relative" rAng="0" ptsTypes="AA">
                                      <p:cBhvr>
                                        <p:cTn id="26" dur="1000" fill="hold"/>
                                        <p:tgtEl>
                                          <p:spTgt spid="77"/>
                                        </p:tgtEl>
                                        <p:attrNameLst>
                                          <p:attrName>ppt_x</p:attrName>
                                          <p:attrName>ppt_y</p:attrName>
                                        </p:attrNameLst>
                                      </p:cBhvr>
                                      <p:rCtr x="-9336" y="0"/>
                                    </p:animMotion>
                                  </p:childTnLst>
                                </p:cTn>
                              </p:par>
                              <p:par>
                                <p:cTn id="27" presetID="9" presetClass="entr" presetSubtype="0" fill="hold" grpId="0" nodeType="withEffect">
                                  <p:stCondLst>
                                    <p:cond delay="0"/>
                                  </p:stCondLst>
                                  <p:childTnLst>
                                    <p:set>
                                      <p:cBhvr>
                                        <p:cTn id="28" dur="1" fill="hold">
                                          <p:stCondLst>
                                            <p:cond delay="0"/>
                                          </p:stCondLst>
                                        </p:cTn>
                                        <p:tgtEl>
                                          <p:spTgt spid="87"/>
                                        </p:tgtEl>
                                        <p:attrNameLst>
                                          <p:attrName>style.visibility</p:attrName>
                                        </p:attrNameLst>
                                      </p:cBhvr>
                                      <p:to>
                                        <p:strVal val="visible"/>
                                      </p:to>
                                    </p:set>
                                    <p:animEffect transition="in" filter="dissolve">
                                      <p:cBhvr>
                                        <p:cTn id="29" dur="500"/>
                                        <p:tgtEl>
                                          <p:spTgt spid="87"/>
                                        </p:tgtEl>
                                      </p:cBhvr>
                                    </p:animEffect>
                                  </p:childTnLst>
                                </p:cTn>
                              </p:par>
                            </p:childTnLst>
                          </p:cTn>
                        </p:par>
                        <p:par>
                          <p:cTn id="30" fill="hold">
                            <p:stCondLst>
                              <p:cond delay="1000"/>
                            </p:stCondLst>
                            <p:childTnLst>
                              <p:par>
                                <p:cTn id="31" presetID="1" presetClass="exit" presetSubtype="0" fill="hold" nodeType="afterEffect">
                                  <p:stCondLst>
                                    <p:cond delay="0"/>
                                  </p:stCondLst>
                                  <p:childTnLst>
                                    <p:set>
                                      <p:cBhvr>
                                        <p:cTn id="32" dur="1" fill="hold">
                                          <p:stCondLst>
                                            <p:cond delay="0"/>
                                          </p:stCondLst>
                                        </p:cTn>
                                        <p:tgtEl>
                                          <p:spTgt spid="8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0" presetClass="path" presetSubtype="0" accel="50000" decel="50000" fill="hold" grpId="0" nodeType="clickEffect">
                                  <p:stCondLst>
                                    <p:cond delay="0"/>
                                  </p:stCondLst>
                                  <p:childTnLst>
                                    <p:animMotion origin="layout" path="M 0 0 L 0.14271 0 " pathEditMode="relative" ptsTypes="AA">
                                      <p:cBhvr>
                                        <p:cTn id="36" dur="1000" fill="hold"/>
                                        <p:tgtEl>
                                          <p:spTgt spid="80"/>
                                        </p:tgtEl>
                                        <p:attrNameLst>
                                          <p:attrName>ppt_x</p:attrName>
                                          <p:attrName>ppt_y</p:attrName>
                                        </p:attrNameLst>
                                      </p:cBhvr>
                                    </p:animMotion>
                                  </p:childTnLst>
                                </p:cTn>
                              </p:par>
                              <p:par>
                                <p:cTn id="37" presetID="9" presetClass="exit" presetSubtype="0" fill="hold" grpId="0" nodeType="withEffect">
                                  <p:stCondLst>
                                    <p:cond delay="0"/>
                                  </p:stCondLst>
                                  <p:childTnLst>
                                    <p:animEffect transition="out" filter="dissolve">
                                      <p:cBhvr>
                                        <p:cTn id="38" dur="500"/>
                                        <p:tgtEl>
                                          <p:spTgt spid="75"/>
                                        </p:tgtEl>
                                      </p:cBhvr>
                                    </p:animEffect>
                                    <p:set>
                                      <p:cBhvr>
                                        <p:cTn id="39" dur="1" fill="hold">
                                          <p:stCondLst>
                                            <p:cond delay="499"/>
                                          </p:stCondLst>
                                        </p:cTn>
                                        <p:tgtEl>
                                          <p:spTgt spid="75"/>
                                        </p:tgtEl>
                                        <p:attrNameLst>
                                          <p:attrName>style.visibility</p:attrName>
                                        </p:attrNameLst>
                                      </p:cBhvr>
                                      <p:to>
                                        <p:strVal val="hidden"/>
                                      </p:to>
                                    </p:set>
                                  </p:childTnLst>
                                </p:cTn>
                              </p:par>
                            </p:childTnLst>
                          </p:cTn>
                        </p:par>
                        <p:par>
                          <p:cTn id="40" fill="hold">
                            <p:stCondLst>
                              <p:cond delay="1000"/>
                            </p:stCondLst>
                            <p:childTnLst>
                              <p:par>
                                <p:cTn id="41" presetID="1" presetClass="exit" presetSubtype="0" fill="hold" nodeType="afterEffect">
                                  <p:stCondLst>
                                    <p:cond delay="0"/>
                                  </p:stCondLst>
                                  <p:childTnLst>
                                    <p:set>
                                      <p:cBhvr>
                                        <p:cTn id="42" dur="1" fill="hold">
                                          <p:stCondLst>
                                            <p:cond delay="0"/>
                                          </p:stCondLst>
                                        </p:cTn>
                                        <p:tgtEl>
                                          <p:spTgt spid="89"/>
                                        </p:tgtEl>
                                        <p:attrNameLst>
                                          <p:attrName>style.visibility</p:attrName>
                                        </p:attrNameLst>
                                      </p:cBhvr>
                                      <p:to>
                                        <p:strVal val="hidden"/>
                                      </p:to>
                                    </p:set>
                                  </p:childTnLst>
                                </p:cTn>
                              </p:par>
                              <p:par>
                                <p:cTn id="43" presetID="0" presetClass="path" presetSubtype="0" accel="50000" decel="50000" fill="hold" grpId="2" nodeType="withEffect">
                                  <p:stCondLst>
                                    <p:cond delay="0"/>
                                  </p:stCondLst>
                                  <p:childTnLst>
                                    <p:animMotion origin="layout" path="M -0.18672 3.7037E-7 L -0.14166 3.7037E-7 " pathEditMode="relative" rAng="0" ptsTypes="AA">
                                      <p:cBhvr>
                                        <p:cTn id="44" dur="1000" fill="hold"/>
                                        <p:tgtEl>
                                          <p:spTgt spid="77"/>
                                        </p:tgtEl>
                                        <p:attrNameLst>
                                          <p:attrName>ppt_x</p:attrName>
                                          <p:attrName>ppt_y</p:attrName>
                                        </p:attrNameLst>
                                      </p:cBhvr>
                                      <p:rCtr x="2253" y="0"/>
                                    </p:animMotion>
                                  </p:childTnLst>
                                </p:cTn>
                              </p:par>
                              <p:par>
                                <p:cTn id="45" presetID="0" presetClass="path" presetSubtype="0" accel="50000" decel="50000" fill="hold" grpId="1" nodeType="withEffect">
                                  <p:stCondLst>
                                    <p:cond delay="0"/>
                                  </p:stCondLst>
                                  <p:childTnLst>
                                    <p:animMotion origin="layout" path="M -3.54167E-6 1.11111E-6 L 0.04506 1.11111E-6 " pathEditMode="relative" rAng="0" ptsTypes="AA">
                                      <p:cBhvr>
                                        <p:cTn id="46" dur="1000" fill="hold"/>
                                        <p:tgtEl>
                                          <p:spTgt spid="87"/>
                                        </p:tgtEl>
                                        <p:attrNameLst>
                                          <p:attrName>ppt_x</p:attrName>
                                          <p:attrName>ppt_y</p:attrName>
                                        </p:attrNameLst>
                                      </p:cBhvr>
                                      <p:rCtr x="225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animBg="1"/>
      <p:bldP spid="87" grpId="1" animBg="1"/>
      <p:bldP spid="75" grpId="0" animBg="1"/>
      <p:bldP spid="77" grpId="0" animBg="1"/>
      <p:bldP spid="77" grpId="2" animBg="1"/>
      <p:bldP spid="80" grpId="0" animBg="1"/>
      <p:bldP spid="14" grpId="0"/>
      <p:bldP spid="14"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Direct Access Storage 69">
            <a:extLst>
              <a:ext uri="{FF2B5EF4-FFF2-40B4-BE49-F238E27FC236}">
                <a16:creationId xmlns:a16="http://schemas.microsoft.com/office/drawing/2014/main" id="{3747973B-F0FE-AA4B-A695-FC8B74F01B2A}"/>
              </a:ext>
            </a:extLst>
          </p:cNvPr>
          <p:cNvSpPr/>
          <p:nvPr/>
        </p:nvSpPr>
        <p:spPr>
          <a:xfrm>
            <a:off x="2570811" y="2739512"/>
            <a:ext cx="1035913" cy="700613"/>
          </a:xfrm>
          <a:prstGeom prst="flowChartMagneticDrum">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KR" sz="2800" dirty="0">
                <a:solidFill>
                  <a:schemeClr val="tx1"/>
                </a:solidFill>
                <a:latin typeface="Arial" panose="020B0604020202020204" pitchFamily="34" charset="0"/>
                <a:cs typeface="Arial" panose="020B0604020202020204" pitchFamily="34" charset="0"/>
              </a:rPr>
              <a:t>a</a:t>
            </a:r>
            <a:r>
              <a:rPr lang="en-KR" sz="2800" baseline="-25000" dirty="0">
                <a:solidFill>
                  <a:schemeClr val="tx1"/>
                </a:solidFill>
                <a:latin typeface="Arial" panose="020B0604020202020204" pitchFamily="34" charset="0"/>
                <a:cs typeface="Arial" panose="020B0604020202020204" pitchFamily="34" charset="0"/>
              </a:rPr>
              <a:t>2</a:t>
            </a:r>
            <a:endParaRPr lang="en-KR" sz="2800" dirty="0">
              <a:solidFill>
                <a:schemeClr val="tx1"/>
              </a:solidFill>
              <a:latin typeface="Arial" panose="020B0604020202020204" pitchFamily="34" charset="0"/>
              <a:cs typeface="Arial" panose="020B0604020202020204" pitchFamily="34" charset="0"/>
            </a:endParaRPr>
          </a:p>
        </p:txBody>
      </p:sp>
      <p:sp>
        <p:nvSpPr>
          <p:cNvPr id="71" name="Direct Access Storage 70">
            <a:extLst>
              <a:ext uri="{FF2B5EF4-FFF2-40B4-BE49-F238E27FC236}">
                <a16:creationId xmlns:a16="http://schemas.microsoft.com/office/drawing/2014/main" id="{FB6ED596-E470-224D-928C-A994892FE9B5}"/>
              </a:ext>
            </a:extLst>
          </p:cNvPr>
          <p:cNvSpPr/>
          <p:nvPr/>
        </p:nvSpPr>
        <p:spPr>
          <a:xfrm>
            <a:off x="3267792" y="2739512"/>
            <a:ext cx="1035914" cy="700613"/>
          </a:xfrm>
          <a:prstGeom prst="flowChartMagneticDrum">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KR" sz="2800" dirty="0">
                <a:solidFill>
                  <a:schemeClr val="tx1"/>
                </a:solidFill>
                <a:latin typeface="Arial" panose="020B0604020202020204" pitchFamily="34" charset="0"/>
                <a:cs typeface="Arial" panose="020B0604020202020204" pitchFamily="34" charset="0"/>
              </a:rPr>
              <a:t>a</a:t>
            </a:r>
            <a:r>
              <a:rPr lang="en-KR" sz="2800" baseline="-25000" dirty="0">
                <a:solidFill>
                  <a:schemeClr val="tx1"/>
                </a:solidFill>
                <a:latin typeface="Arial" panose="020B0604020202020204" pitchFamily="34" charset="0"/>
                <a:cs typeface="Arial" panose="020B0604020202020204" pitchFamily="34" charset="0"/>
              </a:rPr>
              <a:t>1</a:t>
            </a:r>
            <a:endParaRPr lang="en-KR" sz="2800" dirty="0">
              <a:solidFill>
                <a:schemeClr val="tx1"/>
              </a:solidFill>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A2CD942A-B673-9F43-9BD3-658F2B4C5AC4}"/>
              </a:ext>
            </a:extLst>
          </p:cNvPr>
          <p:cNvSpPr>
            <a:spLocks noGrp="1"/>
          </p:cNvSpPr>
          <p:nvPr>
            <p:ph type="title"/>
          </p:nvPr>
        </p:nvSpPr>
        <p:spPr/>
        <p:txBody>
          <a:bodyPr>
            <a:normAutofit/>
          </a:bodyPr>
          <a:lstStyle/>
          <a:p>
            <a:r>
              <a:rPr lang="en-KR" sz="4000" dirty="0"/>
              <a:t>Background: LLVM Greedy Register Allocator</a:t>
            </a:r>
          </a:p>
        </p:txBody>
      </p:sp>
      <p:sp>
        <p:nvSpPr>
          <p:cNvPr id="54" name="Rectangle 53">
            <a:extLst>
              <a:ext uri="{FF2B5EF4-FFF2-40B4-BE49-F238E27FC236}">
                <a16:creationId xmlns:a16="http://schemas.microsoft.com/office/drawing/2014/main" id="{F24333EE-C03A-814A-97A4-01DE5682DA37}"/>
              </a:ext>
            </a:extLst>
          </p:cNvPr>
          <p:cNvSpPr/>
          <p:nvPr/>
        </p:nvSpPr>
        <p:spPr>
          <a:xfrm>
            <a:off x="7316738" y="3259152"/>
            <a:ext cx="1005329" cy="35482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a:latin typeface="Arial" panose="020B0604020202020204" pitchFamily="34" charset="0"/>
              <a:cs typeface="Arial" panose="020B0604020202020204" pitchFamily="34" charset="0"/>
            </a:endParaRPr>
          </a:p>
        </p:txBody>
      </p:sp>
      <p:sp>
        <p:nvSpPr>
          <p:cNvPr id="55" name="TextBox 54">
            <a:extLst>
              <a:ext uri="{FF2B5EF4-FFF2-40B4-BE49-F238E27FC236}">
                <a16:creationId xmlns:a16="http://schemas.microsoft.com/office/drawing/2014/main" id="{06D99F01-CF72-4B44-994F-FEEE74C0DFF9}"/>
              </a:ext>
            </a:extLst>
          </p:cNvPr>
          <p:cNvSpPr txBox="1"/>
          <p:nvPr/>
        </p:nvSpPr>
        <p:spPr>
          <a:xfrm>
            <a:off x="7281434" y="2755884"/>
            <a:ext cx="644728" cy="523220"/>
          </a:xfrm>
          <a:prstGeom prst="rect">
            <a:avLst/>
          </a:prstGeom>
          <a:noFill/>
        </p:spPr>
        <p:txBody>
          <a:bodyPr wrap="none" rtlCol="0">
            <a:spAutoFit/>
          </a:bodyPr>
          <a:lstStyle/>
          <a:p>
            <a:r>
              <a:rPr lang="en-KR" sz="2800" dirty="0">
                <a:latin typeface="Arial" panose="020B0604020202020204" pitchFamily="34" charset="0"/>
                <a:cs typeface="Arial" panose="020B0604020202020204" pitchFamily="34" charset="0"/>
              </a:rPr>
              <a:t>R1</a:t>
            </a:r>
          </a:p>
        </p:txBody>
      </p:sp>
      <p:sp>
        <p:nvSpPr>
          <p:cNvPr id="56" name="TextBox 55">
            <a:extLst>
              <a:ext uri="{FF2B5EF4-FFF2-40B4-BE49-F238E27FC236}">
                <a16:creationId xmlns:a16="http://schemas.microsoft.com/office/drawing/2014/main" id="{8CC60FDC-F9D4-C547-AA9F-1CC602036CCF}"/>
              </a:ext>
            </a:extLst>
          </p:cNvPr>
          <p:cNvSpPr txBox="1"/>
          <p:nvPr/>
        </p:nvSpPr>
        <p:spPr>
          <a:xfrm>
            <a:off x="7793024" y="2755884"/>
            <a:ext cx="644728" cy="523220"/>
          </a:xfrm>
          <a:prstGeom prst="rect">
            <a:avLst/>
          </a:prstGeom>
          <a:noFill/>
        </p:spPr>
        <p:txBody>
          <a:bodyPr wrap="none" rtlCol="0">
            <a:spAutoFit/>
          </a:bodyPr>
          <a:lstStyle/>
          <a:p>
            <a:r>
              <a:rPr lang="en-KR" sz="2800" dirty="0">
                <a:latin typeface="Arial" panose="020B0604020202020204" pitchFamily="34" charset="0"/>
                <a:cs typeface="Arial" panose="020B0604020202020204" pitchFamily="34" charset="0"/>
              </a:rPr>
              <a:t>R2</a:t>
            </a:r>
          </a:p>
        </p:txBody>
      </p:sp>
      <p:cxnSp>
        <p:nvCxnSpPr>
          <p:cNvPr id="57" name="Straight Connector 56">
            <a:extLst>
              <a:ext uri="{FF2B5EF4-FFF2-40B4-BE49-F238E27FC236}">
                <a16:creationId xmlns:a16="http://schemas.microsoft.com/office/drawing/2014/main" id="{FE038528-154C-7747-88F3-0D1339D691CC}"/>
              </a:ext>
            </a:extLst>
          </p:cNvPr>
          <p:cNvCxnSpPr>
            <a:cxnSpLocks/>
            <a:stCxn id="54" idx="0"/>
            <a:endCxn id="54" idx="2"/>
          </p:cNvCxnSpPr>
          <p:nvPr/>
        </p:nvCxnSpPr>
        <p:spPr>
          <a:xfrm>
            <a:off x="7819403" y="3259152"/>
            <a:ext cx="0" cy="3548297"/>
          </a:xfrm>
          <a:prstGeom prst="line">
            <a:avLst/>
          </a:prstGeom>
        </p:spPr>
        <p:style>
          <a:lnRef idx="1">
            <a:schemeClr val="accent1"/>
          </a:lnRef>
          <a:fillRef idx="0">
            <a:schemeClr val="accent1"/>
          </a:fillRef>
          <a:effectRef idx="0">
            <a:schemeClr val="accent1"/>
          </a:effectRef>
          <a:fontRef idx="minor">
            <a:schemeClr val="tx1"/>
          </a:fontRef>
        </p:style>
      </p:cxnSp>
      <p:sp>
        <p:nvSpPr>
          <p:cNvPr id="63" name="Right Arrow 62">
            <a:extLst>
              <a:ext uri="{FF2B5EF4-FFF2-40B4-BE49-F238E27FC236}">
                <a16:creationId xmlns:a16="http://schemas.microsoft.com/office/drawing/2014/main" id="{C2DD3D39-E5F2-3D47-9EE6-DE9FD1E56ED5}"/>
              </a:ext>
            </a:extLst>
          </p:cNvPr>
          <p:cNvSpPr/>
          <p:nvPr/>
        </p:nvSpPr>
        <p:spPr>
          <a:xfrm>
            <a:off x="6587997" y="2953705"/>
            <a:ext cx="381548" cy="305447"/>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a:latin typeface="Arial" panose="020B0604020202020204" pitchFamily="34" charset="0"/>
              <a:cs typeface="Arial" panose="020B0604020202020204" pitchFamily="34" charset="0"/>
            </a:endParaRPr>
          </a:p>
        </p:txBody>
      </p:sp>
      <p:sp>
        <p:nvSpPr>
          <p:cNvPr id="32" name="Rounded Rectangle 31">
            <a:extLst>
              <a:ext uri="{FF2B5EF4-FFF2-40B4-BE49-F238E27FC236}">
                <a16:creationId xmlns:a16="http://schemas.microsoft.com/office/drawing/2014/main" id="{2681BB35-F032-DE43-9F41-8C9F64DB71F9}"/>
              </a:ext>
            </a:extLst>
          </p:cNvPr>
          <p:cNvSpPr/>
          <p:nvPr/>
        </p:nvSpPr>
        <p:spPr>
          <a:xfrm>
            <a:off x="3307760" y="1500132"/>
            <a:ext cx="1623403" cy="874712"/>
          </a:xfrm>
          <a:prstGeom prst="roundRect">
            <a:avLst/>
          </a:prstGeom>
          <a:solidFill>
            <a:schemeClr val="accent1">
              <a:alpha val="25098"/>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KR" sz="2000" dirty="0">
                <a:solidFill>
                  <a:schemeClr val="tx1"/>
                </a:solidFill>
                <a:latin typeface="Arial" panose="020B0604020202020204" pitchFamily="34" charset="0"/>
                <a:cs typeface="Arial" panose="020B0604020202020204" pitchFamily="34" charset="0"/>
              </a:rPr>
              <a:t>Register</a:t>
            </a:r>
          </a:p>
          <a:p>
            <a:pPr algn="ctr"/>
            <a:r>
              <a:rPr lang="en-KR" sz="2000" dirty="0">
                <a:solidFill>
                  <a:schemeClr val="tx1"/>
                </a:solidFill>
                <a:latin typeface="Arial" panose="020B0604020202020204" pitchFamily="34" charset="0"/>
                <a:cs typeface="Arial" panose="020B0604020202020204" pitchFamily="34" charset="0"/>
              </a:rPr>
              <a:t>Assignment</a:t>
            </a:r>
          </a:p>
        </p:txBody>
      </p:sp>
      <p:sp>
        <p:nvSpPr>
          <p:cNvPr id="33" name="Rounded Rectangle 32">
            <a:extLst>
              <a:ext uri="{FF2B5EF4-FFF2-40B4-BE49-F238E27FC236}">
                <a16:creationId xmlns:a16="http://schemas.microsoft.com/office/drawing/2014/main" id="{8914FC9E-A9E3-C947-8DDF-9FBE287CFC30}"/>
              </a:ext>
            </a:extLst>
          </p:cNvPr>
          <p:cNvSpPr/>
          <p:nvPr/>
        </p:nvSpPr>
        <p:spPr>
          <a:xfrm>
            <a:off x="5529962" y="1500132"/>
            <a:ext cx="1623403" cy="874712"/>
          </a:xfrm>
          <a:prstGeom prst="roundRect">
            <a:avLst/>
          </a:prstGeom>
          <a:solidFill>
            <a:srgbClr val="4472C4">
              <a:alpha val="2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KR" sz="2000" dirty="0">
                <a:solidFill>
                  <a:schemeClr val="tx1"/>
                </a:solidFill>
                <a:latin typeface="Arial" panose="020B0604020202020204" pitchFamily="34" charset="0"/>
                <a:cs typeface="Arial" panose="020B0604020202020204" pitchFamily="34" charset="0"/>
              </a:rPr>
              <a:t>Eviction</a:t>
            </a:r>
          </a:p>
        </p:txBody>
      </p:sp>
      <p:sp>
        <p:nvSpPr>
          <p:cNvPr id="34" name="Rounded Rectangle 33">
            <a:extLst>
              <a:ext uri="{FF2B5EF4-FFF2-40B4-BE49-F238E27FC236}">
                <a16:creationId xmlns:a16="http://schemas.microsoft.com/office/drawing/2014/main" id="{F002E34E-C8A3-6C4A-88DA-8A4A9856CE89}"/>
              </a:ext>
            </a:extLst>
          </p:cNvPr>
          <p:cNvSpPr/>
          <p:nvPr/>
        </p:nvSpPr>
        <p:spPr>
          <a:xfrm>
            <a:off x="7752164" y="1496530"/>
            <a:ext cx="1623403" cy="874712"/>
          </a:xfrm>
          <a:prstGeom prst="roundRect">
            <a:avLst/>
          </a:prstGeom>
          <a:solidFill>
            <a:srgbClr val="FF0000">
              <a:alpha val="2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KR" sz="2000" dirty="0">
                <a:solidFill>
                  <a:schemeClr val="tx1"/>
                </a:solidFill>
                <a:latin typeface="Arial" panose="020B0604020202020204" pitchFamily="34" charset="0"/>
                <a:cs typeface="Arial" panose="020B0604020202020204" pitchFamily="34" charset="0"/>
              </a:rPr>
              <a:t>Split</a:t>
            </a:r>
          </a:p>
        </p:txBody>
      </p:sp>
      <p:sp>
        <p:nvSpPr>
          <p:cNvPr id="35" name="Rounded Rectangle 34">
            <a:extLst>
              <a:ext uri="{FF2B5EF4-FFF2-40B4-BE49-F238E27FC236}">
                <a16:creationId xmlns:a16="http://schemas.microsoft.com/office/drawing/2014/main" id="{FBB4869C-989F-034D-88A0-8B5B1BEEC3DF}"/>
              </a:ext>
            </a:extLst>
          </p:cNvPr>
          <p:cNvSpPr/>
          <p:nvPr/>
        </p:nvSpPr>
        <p:spPr>
          <a:xfrm>
            <a:off x="9974365" y="1496530"/>
            <a:ext cx="1623403" cy="874712"/>
          </a:xfrm>
          <a:prstGeom prst="roundRect">
            <a:avLst/>
          </a:prstGeom>
          <a:solidFill>
            <a:srgbClr val="4472C4">
              <a:alpha val="2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KR" sz="2000" dirty="0">
                <a:solidFill>
                  <a:schemeClr val="tx1"/>
                </a:solidFill>
                <a:latin typeface="Arial" panose="020B0604020202020204" pitchFamily="34" charset="0"/>
                <a:cs typeface="Arial" panose="020B0604020202020204" pitchFamily="34" charset="0"/>
              </a:rPr>
              <a:t>Spill</a:t>
            </a:r>
          </a:p>
        </p:txBody>
      </p:sp>
      <p:cxnSp>
        <p:nvCxnSpPr>
          <p:cNvPr id="37" name="Straight Arrow Connector 36">
            <a:extLst>
              <a:ext uri="{FF2B5EF4-FFF2-40B4-BE49-F238E27FC236}">
                <a16:creationId xmlns:a16="http://schemas.microsoft.com/office/drawing/2014/main" id="{D3A09E8D-CF93-4145-A5FE-F5BC1FE35BAF}"/>
              </a:ext>
            </a:extLst>
          </p:cNvPr>
          <p:cNvCxnSpPr>
            <a:cxnSpLocks/>
            <a:stCxn id="41" idx="3"/>
            <a:endCxn id="32" idx="1"/>
          </p:cNvCxnSpPr>
          <p:nvPr/>
        </p:nvCxnSpPr>
        <p:spPr>
          <a:xfrm>
            <a:off x="2708961" y="1937488"/>
            <a:ext cx="5987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324BA6C0-8F9E-7646-A509-C2E823B0F7C4}"/>
              </a:ext>
            </a:extLst>
          </p:cNvPr>
          <p:cNvCxnSpPr>
            <a:stCxn id="33" idx="3"/>
            <a:endCxn id="34" idx="1"/>
          </p:cNvCxnSpPr>
          <p:nvPr/>
        </p:nvCxnSpPr>
        <p:spPr>
          <a:xfrm flipV="1">
            <a:off x="7153365" y="1933886"/>
            <a:ext cx="598799" cy="3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6B7455A-8696-F646-AEDD-4A43BA23363D}"/>
              </a:ext>
            </a:extLst>
          </p:cNvPr>
          <p:cNvCxnSpPr>
            <a:cxnSpLocks/>
            <a:stCxn id="32" idx="3"/>
            <a:endCxn id="33" idx="1"/>
          </p:cNvCxnSpPr>
          <p:nvPr/>
        </p:nvCxnSpPr>
        <p:spPr>
          <a:xfrm>
            <a:off x="4931163" y="1937488"/>
            <a:ext cx="5987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88ED5D46-AB11-F84A-90EA-C36D2E59F587}"/>
              </a:ext>
            </a:extLst>
          </p:cNvPr>
          <p:cNvCxnSpPr>
            <a:stCxn id="34" idx="3"/>
            <a:endCxn id="35" idx="1"/>
          </p:cNvCxnSpPr>
          <p:nvPr/>
        </p:nvCxnSpPr>
        <p:spPr>
          <a:xfrm>
            <a:off x="9375567" y="1933886"/>
            <a:ext cx="5987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Rounded Rectangle 40">
            <a:extLst>
              <a:ext uri="{FF2B5EF4-FFF2-40B4-BE49-F238E27FC236}">
                <a16:creationId xmlns:a16="http://schemas.microsoft.com/office/drawing/2014/main" id="{6537316A-9911-204B-84B4-50C8595BF018}"/>
              </a:ext>
            </a:extLst>
          </p:cNvPr>
          <p:cNvSpPr/>
          <p:nvPr/>
        </p:nvSpPr>
        <p:spPr>
          <a:xfrm>
            <a:off x="994461" y="1500132"/>
            <a:ext cx="1714500" cy="874712"/>
          </a:xfrm>
          <a:prstGeom prst="roundRect">
            <a:avLst/>
          </a:prstGeom>
          <a:solidFill>
            <a:schemeClr val="accent1">
              <a:alpha val="25098"/>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KR" sz="2000" dirty="0">
                <a:solidFill>
                  <a:schemeClr val="tx1"/>
                </a:solidFill>
                <a:latin typeface="Arial" panose="020B0604020202020204" pitchFamily="34" charset="0"/>
                <a:cs typeface="Arial" panose="020B0604020202020204" pitchFamily="34" charset="0"/>
              </a:rPr>
              <a:t>Priority Queue</a:t>
            </a:r>
          </a:p>
          <a:p>
            <a:pPr algn="ctr"/>
            <a:r>
              <a:rPr lang="en-KR" sz="2000" dirty="0">
                <a:solidFill>
                  <a:schemeClr val="tx1"/>
                </a:solidFill>
                <a:latin typeface="Arial" panose="020B0604020202020204" pitchFamily="34" charset="0"/>
                <a:cs typeface="Arial" panose="020B0604020202020204" pitchFamily="34" charset="0"/>
              </a:rPr>
              <a:t>Construction</a:t>
            </a:r>
          </a:p>
        </p:txBody>
      </p:sp>
      <p:cxnSp>
        <p:nvCxnSpPr>
          <p:cNvPr id="7" name="Elbow Connector 6">
            <a:extLst>
              <a:ext uri="{FF2B5EF4-FFF2-40B4-BE49-F238E27FC236}">
                <a16:creationId xmlns:a16="http://schemas.microsoft.com/office/drawing/2014/main" id="{83E12735-197A-2D42-9C3F-05E0077CAA3E}"/>
              </a:ext>
            </a:extLst>
          </p:cNvPr>
          <p:cNvCxnSpPr>
            <a:stCxn id="34" idx="2"/>
            <a:endCxn id="32" idx="2"/>
          </p:cNvCxnSpPr>
          <p:nvPr/>
        </p:nvCxnSpPr>
        <p:spPr>
          <a:xfrm rot="5400000">
            <a:off x="6339863" y="150841"/>
            <a:ext cx="3602" cy="4444404"/>
          </a:xfrm>
          <a:prstGeom prst="bentConnector3">
            <a:avLst>
              <a:gd name="adj1" fmla="val 6446474"/>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Slide Number Placeholder 11">
            <a:extLst>
              <a:ext uri="{FF2B5EF4-FFF2-40B4-BE49-F238E27FC236}">
                <a16:creationId xmlns:a16="http://schemas.microsoft.com/office/drawing/2014/main" id="{E260BDE9-EF7A-3848-BD8C-9AD8E325388F}"/>
              </a:ext>
            </a:extLst>
          </p:cNvPr>
          <p:cNvSpPr>
            <a:spLocks noGrp="1"/>
          </p:cNvSpPr>
          <p:nvPr>
            <p:ph type="sldNum" sz="quarter" idx="12"/>
          </p:nvPr>
        </p:nvSpPr>
        <p:spPr/>
        <p:txBody>
          <a:bodyPr/>
          <a:lstStyle/>
          <a:p>
            <a:fld id="{F3DD04D7-CA1A-B84C-AD5E-B506F4BF1BEB}" type="slidenum">
              <a:rPr lang="en-US" smtClean="0"/>
              <a:pPr/>
              <a:t>7</a:t>
            </a:fld>
            <a:endParaRPr lang="en-US" dirty="0"/>
          </a:p>
        </p:txBody>
      </p:sp>
      <p:sp>
        <p:nvSpPr>
          <p:cNvPr id="58" name="Rectangle 57">
            <a:extLst>
              <a:ext uri="{FF2B5EF4-FFF2-40B4-BE49-F238E27FC236}">
                <a16:creationId xmlns:a16="http://schemas.microsoft.com/office/drawing/2014/main" id="{2D9F15CF-20AF-114E-942C-CAF97F0309D1}"/>
              </a:ext>
            </a:extLst>
          </p:cNvPr>
          <p:cNvSpPr/>
          <p:nvPr/>
        </p:nvSpPr>
        <p:spPr>
          <a:xfrm>
            <a:off x="5590481" y="3631109"/>
            <a:ext cx="492368" cy="317634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a:latin typeface="Arial" panose="020B0604020202020204" pitchFamily="34" charset="0"/>
              <a:cs typeface="Arial" panose="020B0604020202020204" pitchFamily="34" charset="0"/>
            </a:endParaRPr>
          </a:p>
        </p:txBody>
      </p:sp>
      <p:sp>
        <p:nvSpPr>
          <p:cNvPr id="61" name="Rectangle 60">
            <a:extLst>
              <a:ext uri="{FF2B5EF4-FFF2-40B4-BE49-F238E27FC236}">
                <a16:creationId xmlns:a16="http://schemas.microsoft.com/office/drawing/2014/main" id="{CCB65141-E5FE-E34F-ACAA-79551F191015}"/>
              </a:ext>
            </a:extLst>
          </p:cNvPr>
          <p:cNvSpPr/>
          <p:nvPr/>
        </p:nvSpPr>
        <p:spPr>
          <a:xfrm>
            <a:off x="7829699" y="3631109"/>
            <a:ext cx="492368" cy="1271494"/>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a:latin typeface="Arial" panose="020B0604020202020204" pitchFamily="34" charset="0"/>
              <a:cs typeface="Arial" panose="020B0604020202020204" pitchFamily="34" charset="0"/>
            </a:endParaRPr>
          </a:p>
        </p:txBody>
      </p:sp>
      <p:sp>
        <p:nvSpPr>
          <p:cNvPr id="67" name="Rectangle 66">
            <a:extLst>
              <a:ext uri="{FF2B5EF4-FFF2-40B4-BE49-F238E27FC236}">
                <a16:creationId xmlns:a16="http://schemas.microsoft.com/office/drawing/2014/main" id="{A69CD244-B1B7-0E4C-A002-3A0BC021B65A}"/>
              </a:ext>
            </a:extLst>
          </p:cNvPr>
          <p:cNvSpPr/>
          <p:nvPr/>
        </p:nvSpPr>
        <p:spPr>
          <a:xfrm>
            <a:off x="7321763" y="4937851"/>
            <a:ext cx="492368" cy="179172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a:latin typeface="Arial" panose="020B0604020202020204" pitchFamily="34" charset="0"/>
              <a:cs typeface="Arial" panose="020B0604020202020204" pitchFamily="34" charset="0"/>
            </a:endParaRPr>
          </a:p>
        </p:txBody>
      </p:sp>
      <p:sp>
        <p:nvSpPr>
          <p:cNvPr id="68" name="Direct Access Storage 67">
            <a:extLst>
              <a:ext uri="{FF2B5EF4-FFF2-40B4-BE49-F238E27FC236}">
                <a16:creationId xmlns:a16="http://schemas.microsoft.com/office/drawing/2014/main" id="{524D28EF-5E2A-0C4E-AC0D-768E1416EB27}"/>
              </a:ext>
            </a:extLst>
          </p:cNvPr>
          <p:cNvSpPr/>
          <p:nvPr/>
        </p:nvSpPr>
        <p:spPr>
          <a:xfrm>
            <a:off x="5425948" y="2746474"/>
            <a:ext cx="811702" cy="700613"/>
          </a:xfrm>
          <a:prstGeom prst="flowChartMagneticDrum">
            <a:avLst/>
          </a:prstGeom>
          <a:solidFill>
            <a:srgbClr val="B4C7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KR" sz="2800" dirty="0">
                <a:solidFill>
                  <a:schemeClr val="tx1"/>
                </a:solidFill>
                <a:latin typeface="Arial" panose="020B0604020202020204" pitchFamily="34" charset="0"/>
                <a:cs typeface="Arial" panose="020B0604020202020204" pitchFamily="34" charset="0"/>
              </a:rPr>
              <a:t>a</a:t>
            </a:r>
          </a:p>
        </p:txBody>
      </p:sp>
      <p:sp>
        <p:nvSpPr>
          <p:cNvPr id="13" name="Left Arrow 12">
            <a:extLst>
              <a:ext uri="{FF2B5EF4-FFF2-40B4-BE49-F238E27FC236}">
                <a16:creationId xmlns:a16="http://schemas.microsoft.com/office/drawing/2014/main" id="{D78340F5-5F78-2848-9ABC-D6ECE9D68829}"/>
              </a:ext>
            </a:extLst>
          </p:cNvPr>
          <p:cNvSpPr/>
          <p:nvPr/>
        </p:nvSpPr>
        <p:spPr>
          <a:xfrm>
            <a:off x="4408088" y="4777815"/>
            <a:ext cx="663546" cy="510969"/>
          </a:xfrm>
          <a:prstGeom prst="lef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a:p>
        </p:txBody>
      </p:sp>
      <p:sp>
        <p:nvSpPr>
          <p:cNvPr id="72" name="Rectangle 71">
            <a:extLst>
              <a:ext uri="{FF2B5EF4-FFF2-40B4-BE49-F238E27FC236}">
                <a16:creationId xmlns:a16="http://schemas.microsoft.com/office/drawing/2014/main" id="{61657707-1822-464D-BCBE-EA597A7A1CB4}"/>
              </a:ext>
            </a:extLst>
          </p:cNvPr>
          <p:cNvSpPr/>
          <p:nvPr/>
        </p:nvSpPr>
        <p:spPr>
          <a:xfrm>
            <a:off x="3469701" y="3631109"/>
            <a:ext cx="492368" cy="127149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a:latin typeface="Arial" panose="020B0604020202020204" pitchFamily="34" charset="0"/>
              <a:cs typeface="Arial" panose="020B0604020202020204" pitchFamily="34" charset="0"/>
            </a:endParaRPr>
          </a:p>
        </p:txBody>
      </p:sp>
      <p:sp>
        <p:nvSpPr>
          <p:cNvPr id="73" name="Rectangle 72">
            <a:extLst>
              <a:ext uri="{FF2B5EF4-FFF2-40B4-BE49-F238E27FC236}">
                <a16:creationId xmlns:a16="http://schemas.microsoft.com/office/drawing/2014/main" id="{5B4BD708-3241-B344-9AB9-DE8C9813F3F8}"/>
              </a:ext>
            </a:extLst>
          </p:cNvPr>
          <p:cNvSpPr/>
          <p:nvPr/>
        </p:nvSpPr>
        <p:spPr>
          <a:xfrm>
            <a:off x="2793186" y="4937851"/>
            <a:ext cx="492368" cy="186959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17083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dissolve">
                                      <p:cBhvr>
                                        <p:cTn id="7" dur="500"/>
                                        <p:tgtEl>
                                          <p:spTgt spid="7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1"/>
                                        </p:tgtEl>
                                        <p:attrNameLst>
                                          <p:attrName>style.visibility</p:attrName>
                                        </p:attrNameLst>
                                      </p:cBhvr>
                                      <p:to>
                                        <p:strVal val="visible"/>
                                      </p:to>
                                    </p:set>
                                    <p:animEffect transition="in" filter="dissolve">
                                      <p:cBhvr>
                                        <p:cTn id="10" dur="500"/>
                                        <p:tgtEl>
                                          <p:spTgt spid="71"/>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dissolve">
                                      <p:cBhvr>
                                        <p:cTn id="13" dur="500"/>
                                        <p:tgtEl>
                                          <p:spTgt spid="13"/>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2"/>
                                        </p:tgtEl>
                                        <p:attrNameLst>
                                          <p:attrName>style.visibility</p:attrName>
                                        </p:attrNameLst>
                                      </p:cBhvr>
                                      <p:to>
                                        <p:strVal val="visible"/>
                                      </p:to>
                                    </p:set>
                                    <p:animEffect transition="in" filter="dissolve">
                                      <p:cBhvr>
                                        <p:cTn id="16" dur="500"/>
                                        <p:tgtEl>
                                          <p:spTgt spid="72"/>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3"/>
                                        </p:tgtEl>
                                        <p:attrNameLst>
                                          <p:attrName>style.visibility</p:attrName>
                                        </p:attrNameLst>
                                      </p:cBhvr>
                                      <p:to>
                                        <p:strVal val="visible"/>
                                      </p:to>
                                    </p:set>
                                    <p:animEffect transition="in" filter="dissolve">
                                      <p:cBhvr>
                                        <p:cTn id="19" dur="500"/>
                                        <p:tgtEl>
                                          <p:spTgt spid="73"/>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xit" presetSubtype="0" fill="hold" grpId="0" nodeType="clickEffect">
                                  <p:stCondLst>
                                    <p:cond delay="0"/>
                                  </p:stCondLst>
                                  <p:childTnLst>
                                    <p:animEffect transition="out" filter="dissolve">
                                      <p:cBhvr>
                                        <p:cTn id="23" dur="500"/>
                                        <p:tgtEl>
                                          <p:spTgt spid="58"/>
                                        </p:tgtEl>
                                      </p:cBhvr>
                                    </p:animEffect>
                                    <p:set>
                                      <p:cBhvr>
                                        <p:cTn id="24" dur="1" fill="hold">
                                          <p:stCondLst>
                                            <p:cond delay="499"/>
                                          </p:stCondLst>
                                        </p:cTn>
                                        <p:tgtEl>
                                          <p:spTgt spid="58"/>
                                        </p:tgtEl>
                                        <p:attrNameLst>
                                          <p:attrName>style.visibility</p:attrName>
                                        </p:attrNameLst>
                                      </p:cBhvr>
                                      <p:to>
                                        <p:strVal val="hidden"/>
                                      </p:to>
                                    </p:set>
                                  </p:childTnLst>
                                </p:cTn>
                              </p:par>
                              <p:par>
                                <p:cTn id="25" presetID="9" presetClass="exit" presetSubtype="0" fill="hold" grpId="0" nodeType="withEffect">
                                  <p:stCondLst>
                                    <p:cond delay="0"/>
                                  </p:stCondLst>
                                  <p:childTnLst>
                                    <p:animEffect transition="out" filter="dissolve">
                                      <p:cBhvr>
                                        <p:cTn id="26" dur="500"/>
                                        <p:tgtEl>
                                          <p:spTgt spid="68"/>
                                        </p:tgtEl>
                                      </p:cBhvr>
                                    </p:animEffect>
                                    <p:set>
                                      <p:cBhvr>
                                        <p:cTn id="27" dur="1" fill="hold">
                                          <p:stCondLst>
                                            <p:cond delay="499"/>
                                          </p:stCondLst>
                                        </p:cTn>
                                        <p:tgtEl>
                                          <p:spTgt spid="68"/>
                                        </p:tgtEl>
                                        <p:attrNameLst>
                                          <p:attrName>style.visibility</p:attrName>
                                        </p:attrNameLst>
                                      </p:cBhvr>
                                      <p:to>
                                        <p:strVal val="hidden"/>
                                      </p:to>
                                    </p:set>
                                  </p:childTnLst>
                                </p:cTn>
                              </p:par>
                              <p:par>
                                <p:cTn id="28" presetID="9" presetClass="exit" presetSubtype="0" fill="hold" grpId="1" nodeType="withEffect">
                                  <p:stCondLst>
                                    <p:cond delay="0"/>
                                  </p:stCondLst>
                                  <p:childTnLst>
                                    <p:animEffect transition="out" filter="dissolve">
                                      <p:cBhvr>
                                        <p:cTn id="29" dur="500"/>
                                        <p:tgtEl>
                                          <p:spTgt spid="13"/>
                                        </p:tgtEl>
                                      </p:cBhvr>
                                    </p:animEffect>
                                    <p:set>
                                      <p:cBhvr>
                                        <p:cTn id="30" dur="1" fill="hold">
                                          <p:stCondLst>
                                            <p:cond delay="499"/>
                                          </p:stCondLst>
                                        </p:cTn>
                                        <p:tgtEl>
                                          <p:spTgt spid="13"/>
                                        </p:tgtEl>
                                        <p:attrNameLst>
                                          <p:attrName>style.visibility</p:attrName>
                                        </p:attrNameLst>
                                      </p:cBhvr>
                                      <p:to>
                                        <p:strVal val="hidden"/>
                                      </p:to>
                                    </p:set>
                                  </p:childTnLst>
                                </p:cTn>
                              </p:par>
                            </p:childTnLst>
                          </p:cTn>
                        </p:par>
                        <p:par>
                          <p:cTn id="31" fill="hold">
                            <p:stCondLst>
                              <p:cond delay="500"/>
                            </p:stCondLst>
                            <p:childTnLst>
                              <p:par>
                                <p:cTn id="32" presetID="0" presetClass="path" presetSubtype="0" accel="50000" decel="50000" fill="hold" grpId="1" nodeType="afterEffect">
                                  <p:stCondLst>
                                    <p:cond delay="0"/>
                                  </p:stCondLst>
                                  <p:childTnLst>
                                    <p:animMotion origin="layout" path="M 4.79167E-6 -2.96296E-6 L 0.17239 -2.96296E-6 " pathEditMode="relative" rAng="0" ptsTypes="AA">
                                      <p:cBhvr>
                                        <p:cTn id="33" dur="1000" fill="hold"/>
                                        <p:tgtEl>
                                          <p:spTgt spid="70"/>
                                        </p:tgtEl>
                                        <p:attrNameLst>
                                          <p:attrName>ppt_x</p:attrName>
                                          <p:attrName>ppt_y</p:attrName>
                                        </p:attrNameLst>
                                      </p:cBhvr>
                                      <p:rCtr x="8620" y="0"/>
                                    </p:animMotion>
                                  </p:childTnLst>
                                </p:cTn>
                              </p:par>
                              <p:par>
                                <p:cTn id="34" presetID="0" presetClass="path" presetSubtype="0" accel="50000" decel="50000" fill="hold" grpId="1" nodeType="withEffect">
                                  <p:stCondLst>
                                    <p:cond delay="0"/>
                                  </p:stCondLst>
                                  <p:childTnLst>
                                    <p:animMotion origin="layout" path="M 3.33333E-6 -2.96296E-6 L 0.17239 -2.96296E-6 " pathEditMode="relative" rAng="0" ptsTypes="AA">
                                      <p:cBhvr>
                                        <p:cTn id="35" dur="1000" fill="hold"/>
                                        <p:tgtEl>
                                          <p:spTgt spid="71"/>
                                        </p:tgtEl>
                                        <p:attrNameLst>
                                          <p:attrName>ppt_x</p:attrName>
                                          <p:attrName>ppt_y</p:attrName>
                                        </p:attrNameLst>
                                      </p:cBhvr>
                                      <p:rCtr x="8620" y="0"/>
                                    </p:animMotion>
                                  </p:childTnLst>
                                </p:cTn>
                              </p:par>
                              <p:par>
                                <p:cTn id="36" presetID="0" presetClass="path" presetSubtype="0" accel="50000" decel="50000" fill="hold" grpId="1" nodeType="withEffect">
                                  <p:stCondLst>
                                    <p:cond delay="0"/>
                                  </p:stCondLst>
                                  <p:childTnLst>
                                    <p:animMotion origin="layout" path="M 2.29167E-6 -7.40741E-7 L 0.17357 -7.40741E-7 " pathEditMode="relative" rAng="0" ptsTypes="AA">
                                      <p:cBhvr>
                                        <p:cTn id="37" dur="1000" fill="hold"/>
                                        <p:tgtEl>
                                          <p:spTgt spid="72"/>
                                        </p:tgtEl>
                                        <p:attrNameLst>
                                          <p:attrName>ppt_x</p:attrName>
                                          <p:attrName>ppt_y</p:attrName>
                                        </p:attrNameLst>
                                      </p:cBhvr>
                                      <p:rCtr x="8672" y="0"/>
                                    </p:animMotion>
                                  </p:childTnLst>
                                </p:cTn>
                              </p:par>
                              <p:par>
                                <p:cTn id="38" presetID="0" presetClass="path" presetSubtype="0" accel="50000" decel="50000" fill="hold" grpId="1" nodeType="withEffect">
                                  <p:stCondLst>
                                    <p:cond delay="0"/>
                                  </p:stCondLst>
                                  <p:childTnLst>
                                    <p:animMotion origin="layout" path="M 1.25E-6 0 L 0.17239 0 " pathEditMode="relative" rAng="0" ptsTypes="AA">
                                      <p:cBhvr>
                                        <p:cTn id="39" dur="1000" fill="hold"/>
                                        <p:tgtEl>
                                          <p:spTgt spid="73"/>
                                        </p:tgtEl>
                                        <p:attrNameLst>
                                          <p:attrName>ppt_x</p:attrName>
                                          <p:attrName>ppt_y</p:attrName>
                                        </p:attrNameLst>
                                      </p:cBhvr>
                                      <p:rCtr x="8620" y="0"/>
                                    </p:animMotion>
                                  </p:childTnLst>
                                </p:cTn>
                              </p:par>
                            </p:childTnLst>
                          </p:cTn>
                        </p:par>
                      </p:childTnLst>
                    </p:cTn>
                  </p:par>
                  <p:par>
                    <p:cTn id="40" fill="hold">
                      <p:stCondLst>
                        <p:cond delay="indefinite"/>
                      </p:stCondLst>
                      <p:childTnLst>
                        <p:par>
                          <p:cTn id="41" fill="hold">
                            <p:stCondLst>
                              <p:cond delay="0"/>
                            </p:stCondLst>
                            <p:childTnLst>
                              <p:par>
                                <p:cTn id="42" presetID="0" presetClass="path" presetSubtype="0" accel="50000" decel="50000" fill="hold" grpId="2" nodeType="clickEffect">
                                  <p:stCondLst>
                                    <p:cond delay="0"/>
                                  </p:stCondLst>
                                  <p:childTnLst>
                                    <p:animMotion origin="layout" path="M 0.17357 -7.40741E-7 L 0.31575 -7.40741E-7 " pathEditMode="relative" rAng="0" ptsTypes="AA">
                                      <p:cBhvr>
                                        <p:cTn id="43" dur="1000" fill="hold"/>
                                        <p:tgtEl>
                                          <p:spTgt spid="72"/>
                                        </p:tgtEl>
                                        <p:attrNameLst>
                                          <p:attrName>ppt_x</p:attrName>
                                          <p:attrName>ppt_y</p:attrName>
                                        </p:attrNameLst>
                                      </p:cBhvr>
                                      <p:rCtr x="7109" y="0"/>
                                    </p:animMotion>
                                  </p:childTnLst>
                                </p:cTn>
                              </p:par>
                              <p:par>
                                <p:cTn id="44" presetID="0" presetClass="path" presetSubtype="0" accel="50000" decel="50000" fill="hold" grpId="2" nodeType="withEffect">
                                  <p:stCondLst>
                                    <p:cond delay="0"/>
                                  </p:stCondLst>
                                  <p:childTnLst>
                                    <p:animMotion origin="layout" path="M 0.17239 0 L 0.41315 0 " pathEditMode="relative" rAng="0" ptsTypes="AA">
                                      <p:cBhvr>
                                        <p:cTn id="45" dur="1000" fill="hold"/>
                                        <p:tgtEl>
                                          <p:spTgt spid="73"/>
                                        </p:tgtEl>
                                        <p:attrNameLst>
                                          <p:attrName>ppt_x</p:attrName>
                                          <p:attrName>ppt_y</p:attrName>
                                        </p:attrNameLst>
                                      </p:cBhvr>
                                      <p:rCtr x="11497" y="0"/>
                                    </p:animMotion>
                                  </p:childTnLst>
                                </p:cTn>
                              </p:par>
                              <p:par>
                                <p:cTn id="46" presetID="9" presetClass="exit" presetSubtype="0" fill="hold" grpId="2" nodeType="withEffect">
                                  <p:stCondLst>
                                    <p:cond delay="0"/>
                                  </p:stCondLst>
                                  <p:childTnLst>
                                    <p:animEffect transition="out" filter="dissolve">
                                      <p:cBhvr>
                                        <p:cTn id="47" dur="500"/>
                                        <p:tgtEl>
                                          <p:spTgt spid="70"/>
                                        </p:tgtEl>
                                      </p:cBhvr>
                                    </p:animEffect>
                                    <p:set>
                                      <p:cBhvr>
                                        <p:cTn id="48" dur="1" fill="hold">
                                          <p:stCondLst>
                                            <p:cond delay="499"/>
                                          </p:stCondLst>
                                        </p:cTn>
                                        <p:tgtEl>
                                          <p:spTgt spid="70"/>
                                        </p:tgtEl>
                                        <p:attrNameLst>
                                          <p:attrName>style.visibility</p:attrName>
                                        </p:attrNameLst>
                                      </p:cBhvr>
                                      <p:to>
                                        <p:strVal val="hidden"/>
                                      </p:to>
                                    </p:set>
                                  </p:childTnLst>
                                </p:cTn>
                              </p:par>
                              <p:par>
                                <p:cTn id="49" presetID="9" presetClass="exit" presetSubtype="0" fill="hold" grpId="2" nodeType="withEffect">
                                  <p:stCondLst>
                                    <p:cond delay="0"/>
                                  </p:stCondLst>
                                  <p:childTnLst>
                                    <p:animEffect transition="out" filter="dissolve">
                                      <p:cBhvr>
                                        <p:cTn id="50" dur="500"/>
                                        <p:tgtEl>
                                          <p:spTgt spid="71"/>
                                        </p:tgtEl>
                                      </p:cBhvr>
                                    </p:animEffect>
                                    <p:set>
                                      <p:cBhvr>
                                        <p:cTn id="51" dur="1" fill="hold">
                                          <p:stCondLst>
                                            <p:cond delay="499"/>
                                          </p:stCondLst>
                                        </p:cTn>
                                        <p:tgtEl>
                                          <p:spTgt spid="7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70" grpId="1" animBg="1"/>
      <p:bldP spid="70" grpId="2" animBg="1"/>
      <p:bldP spid="71" grpId="0" animBg="1"/>
      <p:bldP spid="71" grpId="1" animBg="1"/>
      <p:bldP spid="71" grpId="2" animBg="1"/>
      <p:bldP spid="58" grpId="0" animBg="1"/>
      <p:bldP spid="68" grpId="0" animBg="1"/>
      <p:bldP spid="13" grpId="0" animBg="1"/>
      <p:bldP spid="13" grpId="1" animBg="1"/>
      <p:bldP spid="72" grpId="0" animBg="1"/>
      <p:bldP spid="72" grpId="1" animBg="1"/>
      <p:bldP spid="72" grpId="2" animBg="1"/>
      <p:bldP spid="73" grpId="0" animBg="1"/>
      <p:bldP spid="73" grpId="1" animBg="1"/>
      <p:bldP spid="73" grpId="2"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D942A-B673-9F43-9BD3-658F2B4C5AC4}"/>
              </a:ext>
            </a:extLst>
          </p:cNvPr>
          <p:cNvSpPr>
            <a:spLocks noGrp="1"/>
          </p:cNvSpPr>
          <p:nvPr>
            <p:ph type="title"/>
          </p:nvPr>
        </p:nvSpPr>
        <p:spPr/>
        <p:txBody>
          <a:bodyPr>
            <a:normAutofit/>
          </a:bodyPr>
          <a:lstStyle/>
          <a:p>
            <a:r>
              <a:rPr lang="en-KR" sz="4000" dirty="0"/>
              <a:t>Background: LLVM Greedy Register Allocator</a:t>
            </a:r>
          </a:p>
        </p:txBody>
      </p:sp>
      <p:sp>
        <p:nvSpPr>
          <p:cNvPr id="54" name="Rectangle 53">
            <a:extLst>
              <a:ext uri="{FF2B5EF4-FFF2-40B4-BE49-F238E27FC236}">
                <a16:creationId xmlns:a16="http://schemas.microsoft.com/office/drawing/2014/main" id="{F24333EE-C03A-814A-97A4-01DE5682DA37}"/>
              </a:ext>
            </a:extLst>
          </p:cNvPr>
          <p:cNvSpPr/>
          <p:nvPr/>
        </p:nvSpPr>
        <p:spPr>
          <a:xfrm>
            <a:off x="7316738" y="3259152"/>
            <a:ext cx="1005329" cy="35482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a:latin typeface="Arial" panose="020B0604020202020204" pitchFamily="34" charset="0"/>
              <a:cs typeface="Arial" panose="020B0604020202020204" pitchFamily="34" charset="0"/>
            </a:endParaRPr>
          </a:p>
        </p:txBody>
      </p:sp>
      <p:sp>
        <p:nvSpPr>
          <p:cNvPr id="55" name="TextBox 54">
            <a:extLst>
              <a:ext uri="{FF2B5EF4-FFF2-40B4-BE49-F238E27FC236}">
                <a16:creationId xmlns:a16="http://schemas.microsoft.com/office/drawing/2014/main" id="{06D99F01-CF72-4B44-994F-FEEE74C0DFF9}"/>
              </a:ext>
            </a:extLst>
          </p:cNvPr>
          <p:cNvSpPr txBox="1"/>
          <p:nvPr/>
        </p:nvSpPr>
        <p:spPr>
          <a:xfrm>
            <a:off x="7281434" y="2755884"/>
            <a:ext cx="644728" cy="523220"/>
          </a:xfrm>
          <a:prstGeom prst="rect">
            <a:avLst/>
          </a:prstGeom>
          <a:noFill/>
        </p:spPr>
        <p:txBody>
          <a:bodyPr wrap="none" rtlCol="0">
            <a:spAutoFit/>
          </a:bodyPr>
          <a:lstStyle/>
          <a:p>
            <a:r>
              <a:rPr lang="en-KR" sz="2800" dirty="0">
                <a:latin typeface="Arial" panose="020B0604020202020204" pitchFamily="34" charset="0"/>
                <a:cs typeface="Arial" panose="020B0604020202020204" pitchFamily="34" charset="0"/>
              </a:rPr>
              <a:t>R1</a:t>
            </a:r>
          </a:p>
        </p:txBody>
      </p:sp>
      <p:sp>
        <p:nvSpPr>
          <p:cNvPr id="56" name="TextBox 55">
            <a:extLst>
              <a:ext uri="{FF2B5EF4-FFF2-40B4-BE49-F238E27FC236}">
                <a16:creationId xmlns:a16="http://schemas.microsoft.com/office/drawing/2014/main" id="{8CC60FDC-F9D4-C547-AA9F-1CC602036CCF}"/>
              </a:ext>
            </a:extLst>
          </p:cNvPr>
          <p:cNvSpPr txBox="1"/>
          <p:nvPr/>
        </p:nvSpPr>
        <p:spPr>
          <a:xfrm>
            <a:off x="7793024" y="2755884"/>
            <a:ext cx="644728" cy="523220"/>
          </a:xfrm>
          <a:prstGeom prst="rect">
            <a:avLst/>
          </a:prstGeom>
          <a:noFill/>
        </p:spPr>
        <p:txBody>
          <a:bodyPr wrap="none" rtlCol="0">
            <a:spAutoFit/>
          </a:bodyPr>
          <a:lstStyle/>
          <a:p>
            <a:r>
              <a:rPr lang="en-KR" sz="2800" dirty="0">
                <a:latin typeface="Arial" panose="020B0604020202020204" pitchFamily="34" charset="0"/>
                <a:cs typeface="Arial" panose="020B0604020202020204" pitchFamily="34" charset="0"/>
              </a:rPr>
              <a:t>R2</a:t>
            </a:r>
          </a:p>
        </p:txBody>
      </p:sp>
      <p:cxnSp>
        <p:nvCxnSpPr>
          <p:cNvPr id="57" name="Straight Connector 56">
            <a:extLst>
              <a:ext uri="{FF2B5EF4-FFF2-40B4-BE49-F238E27FC236}">
                <a16:creationId xmlns:a16="http://schemas.microsoft.com/office/drawing/2014/main" id="{FE038528-154C-7747-88F3-0D1339D691CC}"/>
              </a:ext>
            </a:extLst>
          </p:cNvPr>
          <p:cNvCxnSpPr>
            <a:cxnSpLocks/>
            <a:stCxn id="54" idx="0"/>
            <a:endCxn id="54" idx="2"/>
          </p:cNvCxnSpPr>
          <p:nvPr/>
        </p:nvCxnSpPr>
        <p:spPr>
          <a:xfrm>
            <a:off x="7819403" y="3259152"/>
            <a:ext cx="0" cy="3548297"/>
          </a:xfrm>
          <a:prstGeom prst="line">
            <a:avLst/>
          </a:prstGeom>
        </p:spPr>
        <p:style>
          <a:lnRef idx="1">
            <a:schemeClr val="accent1"/>
          </a:lnRef>
          <a:fillRef idx="0">
            <a:schemeClr val="accent1"/>
          </a:fillRef>
          <a:effectRef idx="0">
            <a:schemeClr val="accent1"/>
          </a:effectRef>
          <a:fontRef idx="minor">
            <a:schemeClr val="tx1"/>
          </a:fontRef>
        </p:style>
      </p:cxnSp>
      <p:sp>
        <p:nvSpPr>
          <p:cNvPr id="63" name="Right Arrow 62">
            <a:extLst>
              <a:ext uri="{FF2B5EF4-FFF2-40B4-BE49-F238E27FC236}">
                <a16:creationId xmlns:a16="http://schemas.microsoft.com/office/drawing/2014/main" id="{C2DD3D39-E5F2-3D47-9EE6-DE9FD1E56ED5}"/>
              </a:ext>
            </a:extLst>
          </p:cNvPr>
          <p:cNvSpPr/>
          <p:nvPr/>
        </p:nvSpPr>
        <p:spPr>
          <a:xfrm>
            <a:off x="6587997" y="2953705"/>
            <a:ext cx="381548" cy="305447"/>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a:latin typeface="Arial" panose="020B0604020202020204" pitchFamily="34" charset="0"/>
              <a:cs typeface="Arial" panose="020B0604020202020204" pitchFamily="34" charset="0"/>
            </a:endParaRPr>
          </a:p>
        </p:txBody>
      </p:sp>
      <p:sp>
        <p:nvSpPr>
          <p:cNvPr id="32" name="Rounded Rectangle 31">
            <a:extLst>
              <a:ext uri="{FF2B5EF4-FFF2-40B4-BE49-F238E27FC236}">
                <a16:creationId xmlns:a16="http://schemas.microsoft.com/office/drawing/2014/main" id="{2681BB35-F032-DE43-9F41-8C9F64DB71F9}"/>
              </a:ext>
            </a:extLst>
          </p:cNvPr>
          <p:cNvSpPr/>
          <p:nvPr/>
        </p:nvSpPr>
        <p:spPr>
          <a:xfrm>
            <a:off x="3307760" y="1500132"/>
            <a:ext cx="1623403" cy="874712"/>
          </a:xfrm>
          <a:prstGeom prst="roundRect">
            <a:avLst/>
          </a:prstGeom>
          <a:solidFill>
            <a:schemeClr val="accent1">
              <a:alpha val="25098"/>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KR" sz="2000" dirty="0">
                <a:solidFill>
                  <a:schemeClr val="tx1"/>
                </a:solidFill>
                <a:latin typeface="Arial" panose="020B0604020202020204" pitchFamily="34" charset="0"/>
                <a:cs typeface="Arial" panose="020B0604020202020204" pitchFamily="34" charset="0"/>
              </a:rPr>
              <a:t>Register</a:t>
            </a:r>
          </a:p>
          <a:p>
            <a:pPr algn="ctr"/>
            <a:r>
              <a:rPr lang="en-KR" sz="2000" dirty="0">
                <a:solidFill>
                  <a:schemeClr val="tx1"/>
                </a:solidFill>
                <a:latin typeface="Arial" panose="020B0604020202020204" pitchFamily="34" charset="0"/>
                <a:cs typeface="Arial" panose="020B0604020202020204" pitchFamily="34" charset="0"/>
              </a:rPr>
              <a:t>Assignment</a:t>
            </a:r>
          </a:p>
        </p:txBody>
      </p:sp>
      <p:sp>
        <p:nvSpPr>
          <p:cNvPr id="33" name="Rounded Rectangle 32">
            <a:extLst>
              <a:ext uri="{FF2B5EF4-FFF2-40B4-BE49-F238E27FC236}">
                <a16:creationId xmlns:a16="http://schemas.microsoft.com/office/drawing/2014/main" id="{8914FC9E-A9E3-C947-8DDF-9FBE287CFC30}"/>
              </a:ext>
            </a:extLst>
          </p:cNvPr>
          <p:cNvSpPr/>
          <p:nvPr/>
        </p:nvSpPr>
        <p:spPr>
          <a:xfrm>
            <a:off x="5529962" y="1500132"/>
            <a:ext cx="1623403" cy="874712"/>
          </a:xfrm>
          <a:prstGeom prst="roundRect">
            <a:avLst/>
          </a:prstGeom>
          <a:solidFill>
            <a:srgbClr val="4472C4">
              <a:alpha val="2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KR" sz="2000" dirty="0">
                <a:solidFill>
                  <a:schemeClr val="tx1"/>
                </a:solidFill>
                <a:latin typeface="Arial" panose="020B0604020202020204" pitchFamily="34" charset="0"/>
                <a:cs typeface="Arial" panose="020B0604020202020204" pitchFamily="34" charset="0"/>
              </a:rPr>
              <a:t>Eviction</a:t>
            </a:r>
          </a:p>
        </p:txBody>
      </p:sp>
      <p:sp>
        <p:nvSpPr>
          <p:cNvPr id="34" name="Rounded Rectangle 33">
            <a:extLst>
              <a:ext uri="{FF2B5EF4-FFF2-40B4-BE49-F238E27FC236}">
                <a16:creationId xmlns:a16="http://schemas.microsoft.com/office/drawing/2014/main" id="{F002E34E-C8A3-6C4A-88DA-8A4A9856CE89}"/>
              </a:ext>
            </a:extLst>
          </p:cNvPr>
          <p:cNvSpPr/>
          <p:nvPr/>
        </p:nvSpPr>
        <p:spPr>
          <a:xfrm>
            <a:off x="7752164" y="1496530"/>
            <a:ext cx="1623403" cy="874712"/>
          </a:xfrm>
          <a:prstGeom prst="roundRect">
            <a:avLst/>
          </a:prstGeom>
          <a:solidFill>
            <a:srgbClr val="FF0000">
              <a:alpha val="2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KR" sz="2000" dirty="0">
                <a:solidFill>
                  <a:schemeClr val="tx1"/>
                </a:solidFill>
                <a:latin typeface="Arial" panose="020B0604020202020204" pitchFamily="34" charset="0"/>
                <a:cs typeface="Arial" panose="020B0604020202020204" pitchFamily="34" charset="0"/>
              </a:rPr>
              <a:t>Split</a:t>
            </a:r>
          </a:p>
        </p:txBody>
      </p:sp>
      <p:sp>
        <p:nvSpPr>
          <p:cNvPr id="35" name="Rounded Rectangle 34">
            <a:extLst>
              <a:ext uri="{FF2B5EF4-FFF2-40B4-BE49-F238E27FC236}">
                <a16:creationId xmlns:a16="http://schemas.microsoft.com/office/drawing/2014/main" id="{FBB4869C-989F-034D-88A0-8B5B1BEEC3DF}"/>
              </a:ext>
            </a:extLst>
          </p:cNvPr>
          <p:cNvSpPr/>
          <p:nvPr/>
        </p:nvSpPr>
        <p:spPr>
          <a:xfrm>
            <a:off x="9974365" y="1496530"/>
            <a:ext cx="1623403" cy="874712"/>
          </a:xfrm>
          <a:prstGeom prst="roundRect">
            <a:avLst/>
          </a:prstGeom>
          <a:solidFill>
            <a:srgbClr val="4472C4">
              <a:alpha val="2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KR" sz="2000" dirty="0">
                <a:solidFill>
                  <a:schemeClr val="tx1"/>
                </a:solidFill>
                <a:latin typeface="Arial" panose="020B0604020202020204" pitchFamily="34" charset="0"/>
                <a:cs typeface="Arial" panose="020B0604020202020204" pitchFamily="34" charset="0"/>
              </a:rPr>
              <a:t>Spill</a:t>
            </a:r>
          </a:p>
        </p:txBody>
      </p:sp>
      <p:cxnSp>
        <p:nvCxnSpPr>
          <p:cNvPr id="37" name="Straight Arrow Connector 36">
            <a:extLst>
              <a:ext uri="{FF2B5EF4-FFF2-40B4-BE49-F238E27FC236}">
                <a16:creationId xmlns:a16="http://schemas.microsoft.com/office/drawing/2014/main" id="{D3A09E8D-CF93-4145-A5FE-F5BC1FE35BAF}"/>
              </a:ext>
            </a:extLst>
          </p:cNvPr>
          <p:cNvCxnSpPr>
            <a:cxnSpLocks/>
            <a:stCxn id="41" idx="3"/>
            <a:endCxn id="32" idx="1"/>
          </p:cNvCxnSpPr>
          <p:nvPr/>
        </p:nvCxnSpPr>
        <p:spPr>
          <a:xfrm>
            <a:off x="2708961" y="1937488"/>
            <a:ext cx="5987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324BA6C0-8F9E-7646-A509-C2E823B0F7C4}"/>
              </a:ext>
            </a:extLst>
          </p:cNvPr>
          <p:cNvCxnSpPr>
            <a:stCxn id="33" idx="3"/>
            <a:endCxn id="34" idx="1"/>
          </p:cNvCxnSpPr>
          <p:nvPr/>
        </p:nvCxnSpPr>
        <p:spPr>
          <a:xfrm flipV="1">
            <a:off x="7153365" y="1933886"/>
            <a:ext cx="598799" cy="3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6B7455A-8696-F646-AEDD-4A43BA23363D}"/>
              </a:ext>
            </a:extLst>
          </p:cNvPr>
          <p:cNvCxnSpPr>
            <a:cxnSpLocks/>
            <a:stCxn id="32" idx="3"/>
            <a:endCxn id="33" idx="1"/>
          </p:cNvCxnSpPr>
          <p:nvPr/>
        </p:nvCxnSpPr>
        <p:spPr>
          <a:xfrm>
            <a:off x="4931163" y="1937488"/>
            <a:ext cx="5987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88ED5D46-AB11-F84A-90EA-C36D2E59F587}"/>
              </a:ext>
            </a:extLst>
          </p:cNvPr>
          <p:cNvCxnSpPr>
            <a:stCxn id="34" idx="3"/>
            <a:endCxn id="35" idx="1"/>
          </p:cNvCxnSpPr>
          <p:nvPr/>
        </p:nvCxnSpPr>
        <p:spPr>
          <a:xfrm>
            <a:off x="9375567" y="1933886"/>
            <a:ext cx="5987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Rounded Rectangle 40">
            <a:extLst>
              <a:ext uri="{FF2B5EF4-FFF2-40B4-BE49-F238E27FC236}">
                <a16:creationId xmlns:a16="http://schemas.microsoft.com/office/drawing/2014/main" id="{6537316A-9911-204B-84B4-50C8595BF018}"/>
              </a:ext>
            </a:extLst>
          </p:cNvPr>
          <p:cNvSpPr/>
          <p:nvPr/>
        </p:nvSpPr>
        <p:spPr>
          <a:xfrm>
            <a:off x="994461" y="1500132"/>
            <a:ext cx="1714500" cy="874712"/>
          </a:xfrm>
          <a:prstGeom prst="roundRect">
            <a:avLst/>
          </a:prstGeom>
          <a:solidFill>
            <a:schemeClr val="accent1">
              <a:alpha val="25098"/>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KR" sz="2000" dirty="0">
                <a:solidFill>
                  <a:schemeClr val="tx1"/>
                </a:solidFill>
                <a:latin typeface="Arial" panose="020B0604020202020204" pitchFamily="34" charset="0"/>
                <a:cs typeface="Arial" panose="020B0604020202020204" pitchFamily="34" charset="0"/>
              </a:rPr>
              <a:t>Priority Queue</a:t>
            </a:r>
          </a:p>
          <a:p>
            <a:pPr algn="ctr"/>
            <a:r>
              <a:rPr lang="en-KR" sz="2000" dirty="0">
                <a:solidFill>
                  <a:schemeClr val="tx1"/>
                </a:solidFill>
                <a:latin typeface="Arial" panose="020B0604020202020204" pitchFamily="34" charset="0"/>
                <a:cs typeface="Arial" panose="020B0604020202020204" pitchFamily="34" charset="0"/>
              </a:rPr>
              <a:t>Construction</a:t>
            </a:r>
          </a:p>
        </p:txBody>
      </p:sp>
      <p:cxnSp>
        <p:nvCxnSpPr>
          <p:cNvPr id="7" name="Elbow Connector 6">
            <a:extLst>
              <a:ext uri="{FF2B5EF4-FFF2-40B4-BE49-F238E27FC236}">
                <a16:creationId xmlns:a16="http://schemas.microsoft.com/office/drawing/2014/main" id="{83E12735-197A-2D42-9C3F-05E0077CAA3E}"/>
              </a:ext>
            </a:extLst>
          </p:cNvPr>
          <p:cNvCxnSpPr>
            <a:stCxn id="34" idx="2"/>
            <a:endCxn id="32" idx="2"/>
          </p:cNvCxnSpPr>
          <p:nvPr/>
        </p:nvCxnSpPr>
        <p:spPr>
          <a:xfrm rot="5400000">
            <a:off x="6339863" y="150841"/>
            <a:ext cx="3602" cy="4444404"/>
          </a:xfrm>
          <a:prstGeom prst="bentConnector3">
            <a:avLst>
              <a:gd name="adj1" fmla="val 6446474"/>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Slide Number Placeholder 11">
            <a:extLst>
              <a:ext uri="{FF2B5EF4-FFF2-40B4-BE49-F238E27FC236}">
                <a16:creationId xmlns:a16="http://schemas.microsoft.com/office/drawing/2014/main" id="{E260BDE9-EF7A-3848-BD8C-9AD8E325388F}"/>
              </a:ext>
            </a:extLst>
          </p:cNvPr>
          <p:cNvSpPr>
            <a:spLocks noGrp="1"/>
          </p:cNvSpPr>
          <p:nvPr>
            <p:ph type="sldNum" sz="quarter" idx="12"/>
          </p:nvPr>
        </p:nvSpPr>
        <p:spPr/>
        <p:txBody>
          <a:bodyPr/>
          <a:lstStyle/>
          <a:p>
            <a:fld id="{F3DD04D7-CA1A-B84C-AD5E-B506F4BF1BEB}" type="slidenum">
              <a:rPr lang="en-US" smtClean="0"/>
              <a:pPr/>
              <a:t>8</a:t>
            </a:fld>
            <a:endParaRPr lang="en-US" dirty="0"/>
          </a:p>
        </p:txBody>
      </p:sp>
      <p:sp>
        <p:nvSpPr>
          <p:cNvPr id="61" name="Rectangle 60">
            <a:extLst>
              <a:ext uri="{FF2B5EF4-FFF2-40B4-BE49-F238E27FC236}">
                <a16:creationId xmlns:a16="http://schemas.microsoft.com/office/drawing/2014/main" id="{CCB65141-E5FE-E34F-ACAA-79551F191015}"/>
              </a:ext>
            </a:extLst>
          </p:cNvPr>
          <p:cNvSpPr/>
          <p:nvPr/>
        </p:nvSpPr>
        <p:spPr>
          <a:xfrm>
            <a:off x="7829699" y="3631109"/>
            <a:ext cx="492368" cy="1271494"/>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a:latin typeface="Arial" panose="020B0604020202020204" pitchFamily="34" charset="0"/>
              <a:cs typeface="Arial" panose="020B0604020202020204" pitchFamily="34" charset="0"/>
            </a:endParaRPr>
          </a:p>
        </p:txBody>
      </p:sp>
      <p:sp>
        <p:nvSpPr>
          <p:cNvPr id="67" name="Rectangle 66">
            <a:extLst>
              <a:ext uri="{FF2B5EF4-FFF2-40B4-BE49-F238E27FC236}">
                <a16:creationId xmlns:a16="http://schemas.microsoft.com/office/drawing/2014/main" id="{A69CD244-B1B7-0E4C-A002-3A0BC021B65A}"/>
              </a:ext>
            </a:extLst>
          </p:cNvPr>
          <p:cNvSpPr/>
          <p:nvPr/>
        </p:nvSpPr>
        <p:spPr>
          <a:xfrm>
            <a:off x="7321763" y="4937851"/>
            <a:ext cx="492368" cy="179172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a:latin typeface="Arial" panose="020B0604020202020204" pitchFamily="34" charset="0"/>
              <a:cs typeface="Arial" panose="020B0604020202020204" pitchFamily="34" charset="0"/>
            </a:endParaRPr>
          </a:p>
        </p:txBody>
      </p:sp>
      <p:sp>
        <p:nvSpPr>
          <p:cNvPr id="72" name="Rectangle 71">
            <a:extLst>
              <a:ext uri="{FF2B5EF4-FFF2-40B4-BE49-F238E27FC236}">
                <a16:creationId xmlns:a16="http://schemas.microsoft.com/office/drawing/2014/main" id="{61657707-1822-464D-BCBE-EA597A7A1CB4}"/>
              </a:ext>
            </a:extLst>
          </p:cNvPr>
          <p:cNvSpPr/>
          <p:nvPr/>
        </p:nvSpPr>
        <p:spPr>
          <a:xfrm>
            <a:off x="7327771" y="3631109"/>
            <a:ext cx="492368" cy="127149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a:latin typeface="Arial" panose="020B0604020202020204" pitchFamily="34" charset="0"/>
              <a:cs typeface="Arial" panose="020B0604020202020204" pitchFamily="34" charset="0"/>
            </a:endParaRPr>
          </a:p>
        </p:txBody>
      </p:sp>
      <p:sp>
        <p:nvSpPr>
          <p:cNvPr id="73" name="Rectangle 72">
            <a:extLst>
              <a:ext uri="{FF2B5EF4-FFF2-40B4-BE49-F238E27FC236}">
                <a16:creationId xmlns:a16="http://schemas.microsoft.com/office/drawing/2014/main" id="{5B4BD708-3241-B344-9AB9-DE8C9813F3F8}"/>
              </a:ext>
            </a:extLst>
          </p:cNvPr>
          <p:cNvSpPr/>
          <p:nvPr/>
        </p:nvSpPr>
        <p:spPr>
          <a:xfrm>
            <a:off x="7826948" y="4937851"/>
            <a:ext cx="492368" cy="186959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1F12C984-65E5-6446-BBD0-E9A3BA6D57CF}"/>
              </a:ext>
            </a:extLst>
          </p:cNvPr>
          <p:cNvSpPr/>
          <p:nvPr/>
        </p:nvSpPr>
        <p:spPr>
          <a:xfrm>
            <a:off x="6279352" y="2755884"/>
            <a:ext cx="2670439" cy="4096664"/>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a:p>
        </p:txBody>
      </p:sp>
      <p:sp>
        <p:nvSpPr>
          <p:cNvPr id="28" name="Rounded Rectangle 27">
            <a:extLst>
              <a:ext uri="{FF2B5EF4-FFF2-40B4-BE49-F238E27FC236}">
                <a16:creationId xmlns:a16="http://schemas.microsoft.com/office/drawing/2014/main" id="{25E789E0-BE63-9146-9B6A-8C63C22E19E8}"/>
              </a:ext>
            </a:extLst>
          </p:cNvPr>
          <p:cNvSpPr/>
          <p:nvPr/>
        </p:nvSpPr>
        <p:spPr>
          <a:xfrm>
            <a:off x="491967" y="3547157"/>
            <a:ext cx="11574771" cy="1872000"/>
          </a:xfrm>
          <a:prstGeom prst="roundRect">
            <a:avLst/>
          </a:prstGeom>
          <a:solidFill>
            <a:schemeClr val="accent5">
              <a:lumMod val="40000"/>
              <a:lumOff val="60000"/>
            </a:schemeClr>
          </a:solidFill>
        </p:spPr>
        <p:txBody>
          <a:bodyPr wrap="square" anchor="ctr">
            <a:spAutoFit/>
          </a:bodyPr>
          <a:lstStyle/>
          <a:p>
            <a:pPr algn="ctr">
              <a:lnSpc>
                <a:spcPct val="120000"/>
              </a:lnSpc>
            </a:pPr>
            <a:r>
              <a:rPr lang="en-KR" sz="3600" b="1" dirty="0">
                <a:latin typeface="Arial" panose="020B0604020202020204" pitchFamily="34" charset="0"/>
                <a:cs typeface="Arial" panose="020B0604020202020204" pitchFamily="34" charset="0"/>
              </a:rPr>
              <a:t>Live interval splitting </a:t>
            </a:r>
            <a:r>
              <a:rPr lang="en-KR" sz="3600" b="1" dirty="0">
                <a:solidFill>
                  <a:srgbClr val="C00000"/>
                </a:solidFill>
                <a:latin typeface="Arial" panose="020B0604020202020204" pitchFamily="34" charset="0"/>
                <a:cs typeface="Arial" panose="020B0604020202020204" pitchFamily="34" charset="0"/>
              </a:rPr>
              <a:t>prevents spilling</a:t>
            </a:r>
          </a:p>
          <a:p>
            <a:pPr algn="ctr">
              <a:lnSpc>
                <a:spcPct val="120000"/>
              </a:lnSpc>
            </a:pPr>
            <a:r>
              <a:rPr lang="en-KR" sz="3600" dirty="0">
                <a:latin typeface="Arial" panose="020B0604020202020204" pitchFamily="34" charset="0"/>
                <a:cs typeface="Arial" panose="020B0604020202020204" pitchFamily="34" charset="0"/>
              </a:rPr>
              <a:t>and it enables </a:t>
            </a:r>
            <a:r>
              <a:rPr lang="en-KR" sz="3600" b="1" dirty="0">
                <a:solidFill>
                  <a:srgbClr val="C00000"/>
                </a:solidFill>
                <a:latin typeface="Arial" panose="020B0604020202020204" pitchFamily="34" charset="0"/>
                <a:cs typeface="Arial" panose="020B0604020202020204" pitchFamily="34" charset="0"/>
              </a:rPr>
              <a:t>fine-grained</a:t>
            </a:r>
            <a:r>
              <a:rPr lang="en-KR" sz="3600" dirty="0">
                <a:latin typeface="Arial" panose="020B0604020202020204" pitchFamily="34" charset="0"/>
                <a:cs typeface="Arial" panose="020B0604020202020204" pitchFamily="34" charset="0"/>
              </a:rPr>
              <a:t> register allocation</a:t>
            </a:r>
          </a:p>
        </p:txBody>
      </p:sp>
    </p:spTree>
    <p:extLst>
      <p:ext uri="{BB962C8B-B14F-4D97-AF65-F5344CB8AC3E}">
        <p14:creationId xmlns:p14="http://schemas.microsoft.com/office/powerpoint/2010/main" val="2553135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38C5A-15CE-9A4A-92D6-485C65A4172D}"/>
              </a:ext>
            </a:extLst>
          </p:cNvPr>
          <p:cNvSpPr>
            <a:spLocks noGrp="1"/>
          </p:cNvSpPr>
          <p:nvPr>
            <p:ph type="title"/>
          </p:nvPr>
        </p:nvSpPr>
        <p:spPr/>
        <p:txBody>
          <a:bodyPr/>
          <a:lstStyle/>
          <a:p>
            <a:r>
              <a:rPr lang="en-KR" dirty="0"/>
              <a:t>Observation &amp; Challenges</a:t>
            </a:r>
          </a:p>
        </p:txBody>
      </p:sp>
      <p:sp>
        <p:nvSpPr>
          <p:cNvPr id="3" name="Content Placeholder 2">
            <a:extLst>
              <a:ext uri="{FF2B5EF4-FFF2-40B4-BE49-F238E27FC236}">
                <a16:creationId xmlns:a16="http://schemas.microsoft.com/office/drawing/2014/main" id="{C1EACB79-197A-9249-9503-9281FDA8B818}"/>
              </a:ext>
            </a:extLst>
          </p:cNvPr>
          <p:cNvSpPr>
            <a:spLocks noGrp="1"/>
          </p:cNvSpPr>
          <p:nvPr>
            <p:ph idx="1"/>
          </p:nvPr>
        </p:nvSpPr>
        <p:spPr>
          <a:xfrm>
            <a:off x="831898" y="1839810"/>
            <a:ext cx="11007175" cy="4351338"/>
          </a:xfrm>
        </p:spPr>
        <p:txBody>
          <a:bodyPr>
            <a:normAutofit/>
          </a:bodyPr>
          <a:lstStyle/>
          <a:p>
            <a:pPr>
              <a:lnSpc>
                <a:spcPct val="120000"/>
              </a:lnSpc>
            </a:pPr>
            <a:r>
              <a:rPr lang="en-KR" b="1" dirty="0"/>
              <a:t>Live interval splitting </a:t>
            </a:r>
            <a:r>
              <a:rPr lang="en-KR" dirty="0"/>
              <a:t>is an important optimization</a:t>
            </a:r>
          </a:p>
          <a:p>
            <a:pPr lvl="1">
              <a:lnSpc>
                <a:spcPct val="120000"/>
              </a:lnSpc>
            </a:pPr>
            <a:r>
              <a:rPr lang="en-KR" dirty="0"/>
              <a:t>Finding </a:t>
            </a:r>
            <a:r>
              <a:rPr lang="en-KR" b="1" dirty="0">
                <a:solidFill>
                  <a:schemeClr val="accent1"/>
                </a:solidFill>
              </a:rPr>
              <a:t>additional opportunity for assignment </a:t>
            </a:r>
            <a:r>
              <a:rPr lang="en-KR" dirty="0"/>
              <a:t>rather than spilling</a:t>
            </a:r>
          </a:p>
          <a:p>
            <a:pPr lvl="1">
              <a:lnSpc>
                <a:spcPct val="120000"/>
              </a:lnSpc>
            </a:pPr>
            <a:endParaRPr lang="en-KR" dirty="0"/>
          </a:p>
          <a:p>
            <a:pPr>
              <a:lnSpc>
                <a:spcPct val="120000"/>
              </a:lnSpc>
            </a:pPr>
            <a:r>
              <a:rPr lang="en-KR" dirty="0"/>
              <a:t>Live interval splitting can cause </a:t>
            </a:r>
            <a:r>
              <a:rPr lang="en-KR" b="1" dirty="0">
                <a:solidFill>
                  <a:srgbClr val="C00000"/>
                </a:solidFill>
              </a:rPr>
              <a:t>high performance variability</a:t>
            </a:r>
          </a:p>
          <a:p>
            <a:pPr lvl="1">
              <a:lnSpc>
                <a:spcPct val="120000"/>
              </a:lnSpc>
            </a:pPr>
            <a:r>
              <a:rPr lang="en-KR" b="1" dirty="0"/>
              <a:t>Additional overhead </a:t>
            </a:r>
            <a:r>
              <a:rPr lang="en-KR" dirty="0"/>
              <a:t>introduced by copy instructions</a:t>
            </a:r>
          </a:p>
          <a:p>
            <a:pPr lvl="1">
              <a:lnSpc>
                <a:spcPct val="120000"/>
              </a:lnSpc>
            </a:pPr>
            <a:r>
              <a:rPr lang="en-KR" dirty="0"/>
              <a:t>Splitting heuristics have a large </a:t>
            </a:r>
            <a:r>
              <a:rPr lang="en-US" dirty="0"/>
              <a:t>decision</a:t>
            </a:r>
            <a:r>
              <a:rPr lang="en-KR" dirty="0"/>
              <a:t> space</a:t>
            </a:r>
          </a:p>
          <a:p>
            <a:pPr lvl="1">
              <a:lnSpc>
                <a:spcPct val="120000"/>
              </a:lnSpc>
            </a:pPr>
            <a:r>
              <a:rPr lang="en-KR" dirty="0"/>
              <a:t>Iterative allocation process makes it </a:t>
            </a:r>
            <a:r>
              <a:rPr lang="en-KR" b="1" dirty="0"/>
              <a:t>hard to predict profitability</a:t>
            </a:r>
          </a:p>
          <a:p>
            <a:pPr marL="0" indent="0">
              <a:buNone/>
            </a:pPr>
            <a:endParaRPr lang="en-KR" dirty="0"/>
          </a:p>
        </p:txBody>
      </p:sp>
      <p:sp>
        <p:nvSpPr>
          <p:cNvPr id="4" name="Slide Number Placeholder 3">
            <a:extLst>
              <a:ext uri="{FF2B5EF4-FFF2-40B4-BE49-F238E27FC236}">
                <a16:creationId xmlns:a16="http://schemas.microsoft.com/office/drawing/2014/main" id="{45673AE8-1981-5C45-ADB8-1ADC810AE293}"/>
              </a:ext>
            </a:extLst>
          </p:cNvPr>
          <p:cNvSpPr>
            <a:spLocks noGrp="1"/>
          </p:cNvSpPr>
          <p:nvPr>
            <p:ph type="sldNum" sz="quarter" idx="12"/>
          </p:nvPr>
        </p:nvSpPr>
        <p:spPr/>
        <p:txBody>
          <a:bodyPr/>
          <a:lstStyle/>
          <a:p>
            <a:fld id="{F3DD04D7-CA1A-B84C-AD5E-B506F4BF1BEB}" type="slidenum">
              <a:rPr lang="en-US" smtClean="0"/>
              <a:pPr/>
              <a:t>9</a:t>
            </a:fld>
            <a:endParaRPr lang="en-US" dirty="0"/>
          </a:p>
        </p:txBody>
      </p:sp>
    </p:spTree>
    <p:extLst>
      <p:ext uri="{BB962C8B-B14F-4D97-AF65-F5344CB8AC3E}">
        <p14:creationId xmlns:p14="http://schemas.microsoft.com/office/powerpoint/2010/main" val="2007960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24355</TotalTime>
  <Words>4653</Words>
  <Application>Microsoft Macintosh PowerPoint</Application>
  <PresentationFormat>Widescreen</PresentationFormat>
  <Paragraphs>765</Paragraphs>
  <Slides>31</Slides>
  <Notes>31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Consolas</vt:lpstr>
      <vt:lpstr>Symbol</vt:lpstr>
      <vt:lpstr>Office Theme</vt:lpstr>
      <vt:lpstr>Hybrid Register Allocation with Spill Cost and Pattern Guided Optimization</vt:lpstr>
      <vt:lpstr>What is the register allocation problem?</vt:lpstr>
      <vt:lpstr>Register Allocation Heuristics</vt:lpstr>
      <vt:lpstr>Background: LLVM Greedy Register Allocator</vt:lpstr>
      <vt:lpstr>Background: LLVM Greedy Register Allocator</vt:lpstr>
      <vt:lpstr>Background: LLVM Greedy Register Allocator</vt:lpstr>
      <vt:lpstr>Background: LLVM Greedy Register Allocator</vt:lpstr>
      <vt:lpstr>Background: LLVM Greedy Register Allocator</vt:lpstr>
      <vt:lpstr>Observation &amp; Challenges</vt:lpstr>
      <vt:lpstr>Suboptimality in the Live Interval Splitting</vt:lpstr>
      <vt:lpstr>Suboptimality in the Live Interval Splitting</vt:lpstr>
      <vt:lpstr>Greedy-SO (Split Optimization)</vt:lpstr>
      <vt:lpstr>Greedy-SO (Split Optimization)</vt:lpstr>
      <vt:lpstr>Outline</vt:lpstr>
      <vt:lpstr>Proposed Greedy-SO Design</vt:lpstr>
      <vt:lpstr>Proposed Greedy-SO Design</vt:lpstr>
      <vt:lpstr>Spill Cost Tracking Mechanism</vt:lpstr>
      <vt:lpstr>Proposed Greedy-SO Design</vt:lpstr>
      <vt:lpstr>Proposed Greedy-SO Design</vt:lpstr>
      <vt:lpstr>Cost-Guided Allocation Optimizer</vt:lpstr>
      <vt:lpstr>Proposed Greedy-SO Design</vt:lpstr>
      <vt:lpstr>Proposed Greedy-SO Design</vt:lpstr>
      <vt:lpstr>Proposed Greedy-SO Design</vt:lpstr>
      <vt:lpstr>Code Pattern Recognizer</vt:lpstr>
      <vt:lpstr>Target Functions  vs  Non-target Functions</vt:lpstr>
      <vt:lpstr>Evaluation Methodology</vt:lpstr>
      <vt:lpstr>Intel Result (vs Greedy and PBQP)</vt:lpstr>
      <vt:lpstr>Intel Result (vs local-intf)</vt:lpstr>
      <vt:lpstr>Intel Result (vs gs-wop-pbqp)</vt:lpstr>
      <vt:lpstr>Intel Result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Hyojin Sung</dc:creator>
  <cp:lastModifiedBy>신용원(컴퓨터공학과)</cp:lastModifiedBy>
  <cp:revision>1270</cp:revision>
  <cp:lastPrinted>2020-09-08T08:23:29Z</cp:lastPrinted>
  <dcterms:created xsi:type="dcterms:W3CDTF">2020-09-01T07:39:57Z</dcterms:created>
  <dcterms:modified xsi:type="dcterms:W3CDTF">2021-10-14T15:09:07Z</dcterms:modified>
</cp:coreProperties>
</file>