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5"/>
  </p:notesMasterIdLst>
  <p:handoutMasterIdLst>
    <p:handoutMasterId r:id="rId26"/>
  </p:handoutMasterIdLst>
  <p:sldIdLst>
    <p:sldId id="257" r:id="rId2"/>
    <p:sldId id="262" r:id="rId3"/>
    <p:sldId id="263" r:id="rId4"/>
    <p:sldId id="265" r:id="rId5"/>
    <p:sldId id="267" r:id="rId6"/>
    <p:sldId id="269" r:id="rId7"/>
    <p:sldId id="272" r:id="rId8"/>
    <p:sldId id="278" r:id="rId9"/>
    <p:sldId id="274" r:id="rId10"/>
    <p:sldId id="276" r:id="rId11"/>
    <p:sldId id="277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90" r:id="rId21"/>
    <p:sldId id="288" r:id="rId22"/>
    <p:sldId id="289" r:id="rId23"/>
    <p:sldId id="291" r:id="rId24"/>
  </p:sldIdLst>
  <p:sldSz cx="9601200" cy="12801600" type="A3"/>
  <p:notesSz cx="6858000" cy="9144000"/>
  <p:defaultTextStyle>
    <a:defPPr rtl="0">
      <a:defRPr lang="ko-kr"/>
    </a:defPPr>
    <a:lvl1pPr marL="0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30" autoAdjust="0"/>
    <p:restoredTop sz="97397" autoAdjust="0"/>
  </p:normalViewPr>
  <p:slideViewPr>
    <p:cSldViewPr snapToGrid="0">
      <p:cViewPr>
        <p:scale>
          <a:sx n="200" d="100"/>
          <a:sy n="200" d="100"/>
        </p:scale>
        <p:origin x="534" y="-46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839092-15F8-4C72-A6BC-E11C1D12CDAA}" type="datetime1">
              <a:rPr lang="ko-KR" altLang="en-US" smtClean="0"/>
              <a:t>2023-12-11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34EDFF-C18C-466F-B693-08283F9FE7CF}" type="datetime1">
              <a:rPr lang="ko-KR" altLang="en-US" smtClean="0"/>
              <a:t>2023-12-11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823">
              <a:latin typeface="+mj-ea"/>
              <a:ea typeface="+mj-ea"/>
            </a:endParaRPr>
          </a:p>
        </p:txBody>
      </p:sp>
      <p:sp useBgFill="1">
        <p:nvSpPr>
          <p:cNvPr id="10" name="직사각형 9"/>
          <p:cNvSpPr/>
          <p:nvPr/>
        </p:nvSpPr>
        <p:spPr>
          <a:xfrm>
            <a:off x="1029950" y="2366429"/>
            <a:ext cx="7541306" cy="8041507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직사각형 10"/>
          <p:cNvSpPr/>
          <p:nvPr/>
        </p:nvSpPr>
        <p:spPr>
          <a:xfrm>
            <a:off x="1140145" y="2635016"/>
            <a:ext cx="7320915" cy="7531571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직사각형 14"/>
          <p:cNvSpPr/>
          <p:nvPr/>
        </p:nvSpPr>
        <p:spPr>
          <a:xfrm>
            <a:off x="4044508" y="2366429"/>
            <a:ext cx="1512189" cy="1365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4134517" y="2366429"/>
            <a:ext cx="1332167" cy="1149744"/>
            <a:chOff x="5250180" y="1267730"/>
            <a:chExt cx="1691640" cy="615934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282919" y="4190351"/>
            <a:ext cx="7035364" cy="4549499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3108" b="0" kern="1200" cap="all" spc="-46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82917" y="8739850"/>
            <a:ext cx="7037766" cy="853443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823" spc="37" baseline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  <a:lvl2pPr marL="208955" indent="0" algn="ctr">
              <a:buNone/>
              <a:defRPr sz="731"/>
            </a:lvl2pPr>
            <a:lvl3pPr marL="417909" indent="0" algn="ctr">
              <a:buNone/>
              <a:defRPr sz="731"/>
            </a:lvl3pPr>
            <a:lvl4pPr marL="626864" indent="0" algn="ctr">
              <a:buNone/>
              <a:defRPr sz="731"/>
            </a:lvl4pPr>
            <a:lvl5pPr marL="835819" indent="0" algn="ctr">
              <a:buNone/>
              <a:defRPr sz="731"/>
            </a:lvl5pPr>
            <a:lvl6pPr marL="1044773" indent="0" algn="ctr">
              <a:buNone/>
              <a:defRPr sz="731"/>
            </a:lvl6pPr>
            <a:lvl7pPr marL="1253728" indent="0" algn="ctr">
              <a:buNone/>
              <a:defRPr sz="731"/>
            </a:lvl7pPr>
            <a:lvl8pPr marL="1462683" indent="0" algn="ctr">
              <a:buNone/>
              <a:defRPr sz="731"/>
            </a:lvl8pPr>
            <a:lvl9pPr marL="1671638" indent="0" algn="ctr">
              <a:buNone/>
              <a:defRPr sz="731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>
          <a:xfrm>
            <a:off x="4188526" y="2503678"/>
            <a:ext cx="1224153" cy="906352"/>
          </a:xfrm>
        </p:spPr>
        <p:txBody>
          <a:bodyPr rtlCol="0"/>
          <a:lstStyle>
            <a:lvl1pPr algn="ctr">
              <a:defRPr sz="594" spc="0" baseline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fld id="{0421086B-92A0-4D22-94D7-207C8E029793}" type="datetime1">
              <a:rPr lang="ko-KR" altLang="en-US" smtClean="0"/>
              <a:t>2023-12-11</a:t>
            </a:fld>
            <a:endParaRPr lang="en-US" dirty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>
          <a:xfrm>
            <a:off x="1282919" y="9664495"/>
            <a:ext cx="4512607" cy="42672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6777951" y="9664495"/>
            <a:ext cx="1540335" cy="42672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AA789D4-F75C-46F1-A8E1-B49D7553F821}" type="datetime1">
              <a:rPr lang="ko-KR" altLang="en-US" smtClean="0"/>
              <a:t>2023-12-11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0885" y="1422400"/>
            <a:ext cx="1860233" cy="981456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60085" y="1422400"/>
            <a:ext cx="6360795" cy="981456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E95217A-41F5-40B0-A1B1-26DD36AFCC5B}" type="datetime1">
              <a:rPr lang="ko-KR" altLang="en-US" smtClean="0"/>
              <a:t>2023-12-11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EABA43C-120F-4415-98B3-372D2FECC855}" type="datetime1">
              <a:rPr lang="ko-KR" altLang="en-US" smtClean="0"/>
              <a:t>2023-12-11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823">
              <a:latin typeface="+mj-ea"/>
              <a:ea typeface="+mj-ea"/>
            </a:endParaRPr>
          </a:p>
        </p:txBody>
      </p:sp>
      <p:sp useBgFill="1">
        <p:nvSpPr>
          <p:cNvPr id="23" name="직사각형 22"/>
          <p:cNvSpPr/>
          <p:nvPr/>
        </p:nvSpPr>
        <p:spPr>
          <a:xfrm>
            <a:off x="1029950" y="2366429"/>
            <a:ext cx="7541306" cy="8041507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직사각형 23"/>
          <p:cNvSpPr/>
          <p:nvPr/>
        </p:nvSpPr>
        <p:spPr>
          <a:xfrm>
            <a:off x="1140145" y="2635016"/>
            <a:ext cx="7320915" cy="7531571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직사각형 29"/>
          <p:cNvSpPr/>
          <p:nvPr/>
        </p:nvSpPr>
        <p:spPr>
          <a:xfrm>
            <a:off x="4044508" y="2366429"/>
            <a:ext cx="1512189" cy="13655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82960" y="4246975"/>
            <a:ext cx="7035280" cy="4492871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3108" kern="1200" cap="all" spc="-46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4134517" y="2366429"/>
            <a:ext cx="1332167" cy="1149744"/>
            <a:chOff x="5250180" y="1267730"/>
            <a:chExt cx="1691640" cy="615934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82962" y="8739850"/>
            <a:ext cx="7040081" cy="85344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1203666" algn="l"/>
              </a:tabLst>
              <a:defRPr sz="823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</a:defRPr>
            </a:lvl1pPr>
            <a:lvl2pPr marL="208955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2pPr>
            <a:lvl3pPr marL="417909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3pPr>
            <a:lvl4pPr marL="626864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835819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1044773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253728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462683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671638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188526" y="2509738"/>
            <a:ext cx="1224153" cy="931059"/>
          </a:xfrm>
        </p:spPr>
        <p:txBody>
          <a:bodyPr rtlCol="0"/>
          <a:lstStyle>
            <a:lvl1pPr algn="ctr">
              <a:defRPr lang="en-US" sz="594" kern="1200" spc="0" baseline="0">
                <a:solidFill>
                  <a:srgbClr val="FFFFFF"/>
                </a:solidFill>
                <a:latin typeface="+mj-ea"/>
                <a:ea typeface="+mj-ea"/>
                <a:cs typeface="+mn-cs"/>
              </a:defRPr>
            </a:lvl1pPr>
          </a:lstStyle>
          <a:p>
            <a:fld id="{7A3EB572-C624-418B-8597-163D90616FC8}" type="datetime1">
              <a:rPr lang="ko-KR" altLang="en-US" smtClean="0"/>
              <a:t>2023-12-11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282964" y="9664495"/>
            <a:ext cx="4457355" cy="42672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76048" y="9664495"/>
            <a:ext cx="1542192" cy="42672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40107" y="3925824"/>
            <a:ext cx="3672459" cy="6998208"/>
          </a:xfrm>
        </p:spPr>
        <p:txBody>
          <a:bodyPr rtlCol="0"/>
          <a:lstStyle>
            <a:lvl1pPr>
              <a:defRPr sz="823">
                <a:latin typeface="+mj-ea"/>
                <a:ea typeface="+mj-ea"/>
              </a:defRPr>
            </a:lvl1pPr>
            <a:lvl2pPr>
              <a:defRPr sz="731">
                <a:latin typeface="+mj-ea"/>
                <a:ea typeface="+mj-ea"/>
              </a:defRPr>
            </a:lvl2pPr>
            <a:lvl3pPr>
              <a:defRPr sz="640">
                <a:latin typeface="+mj-ea"/>
                <a:ea typeface="+mj-ea"/>
              </a:defRPr>
            </a:lvl3pPr>
            <a:lvl4pPr>
              <a:defRPr sz="640">
                <a:latin typeface="+mj-ea"/>
                <a:ea typeface="+mj-ea"/>
              </a:defRPr>
            </a:lvl4pPr>
            <a:lvl5pPr>
              <a:defRPr sz="640">
                <a:latin typeface="+mj-ea"/>
                <a:ea typeface="+mj-ea"/>
              </a:defRPr>
            </a:lvl5pPr>
            <a:lvl6pPr>
              <a:defRPr sz="640"/>
            </a:lvl6pPr>
            <a:lvl7pPr>
              <a:defRPr sz="640"/>
            </a:lvl7pPr>
            <a:lvl8pPr>
              <a:defRPr sz="640"/>
            </a:lvl8pPr>
            <a:lvl9pPr>
              <a:defRPr sz="64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88638" y="3925824"/>
            <a:ext cx="3672459" cy="6998208"/>
          </a:xfrm>
        </p:spPr>
        <p:txBody>
          <a:bodyPr rtlCol="0"/>
          <a:lstStyle>
            <a:lvl1pPr>
              <a:defRPr sz="823">
                <a:latin typeface="+mj-ea"/>
                <a:ea typeface="+mj-ea"/>
              </a:defRPr>
            </a:lvl1pPr>
            <a:lvl2pPr>
              <a:defRPr sz="731">
                <a:latin typeface="+mj-ea"/>
                <a:ea typeface="+mj-ea"/>
              </a:defRPr>
            </a:lvl2pPr>
            <a:lvl3pPr>
              <a:defRPr sz="640">
                <a:latin typeface="+mj-ea"/>
                <a:ea typeface="+mj-ea"/>
              </a:defRPr>
            </a:lvl3pPr>
            <a:lvl4pPr>
              <a:defRPr sz="640">
                <a:latin typeface="+mj-ea"/>
                <a:ea typeface="+mj-ea"/>
              </a:defRPr>
            </a:lvl4pPr>
            <a:lvl5pPr>
              <a:defRPr sz="640">
                <a:latin typeface="+mj-ea"/>
                <a:ea typeface="+mj-ea"/>
              </a:defRPr>
            </a:lvl5pPr>
            <a:lvl6pPr>
              <a:defRPr sz="640"/>
            </a:lvl6pPr>
            <a:lvl7pPr>
              <a:defRPr sz="640"/>
            </a:lvl7pPr>
            <a:lvl8pPr>
              <a:defRPr sz="640"/>
            </a:lvl8pPr>
            <a:lvl9pPr>
              <a:defRPr sz="64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E760CE9-DAAA-4235-992F-BD3E0145916A}" type="datetime1">
              <a:rPr lang="ko-KR" altLang="en-US" smtClean="0"/>
              <a:t>2023-12-11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2508" y="3872090"/>
            <a:ext cx="3672459" cy="1194816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869" b="1" i="0">
                <a:solidFill>
                  <a:schemeClr val="tx1"/>
                </a:solidFill>
                <a:latin typeface="+mj-ea"/>
                <a:ea typeface="+mj-ea"/>
              </a:defRPr>
            </a:lvl1pPr>
            <a:lvl2pPr marL="208955" indent="0">
              <a:buNone/>
              <a:defRPr sz="823" b="1"/>
            </a:lvl2pPr>
            <a:lvl3pPr marL="417909" indent="0">
              <a:buNone/>
              <a:defRPr sz="823" b="1"/>
            </a:lvl3pPr>
            <a:lvl4pPr marL="626864" indent="0">
              <a:buNone/>
              <a:defRPr sz="731" b="1"/>
            </a:lvl4pPr>
            <a:lvl5pPr marL="835819" indent="0">
              <a:buNone/>
              <a:defRPr sz="731" b="1"/>
            </a:lvl5pPr>
            <a:lvl6pPr marL="1044773" indent="0">
              <a:buNone/>
              <a:defRPr sz="731" b="1"/>
            </a:lvl6pPr>
            <a:lvl7pPr marL="1253728" indent="0">
              <a:buNone/>
              <a:defRPr sz="731" b="1"/>
            </a:lvl7pPr>
            <a:lvl8pPr marL="1462683" indent="0">
              <a:buNone/>
              <a:defRPr sz="731" b="1"/>
            </a:lvl8pPr>
            <a:lvl9pPr marL="1671638" indent="0">
              <a:buNone/>
              <a:defRPr sz="731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2508" y="5212615"/>
            <a:ext cx="3672459" cy="5905807"/>
          </a:xfrm>
        </p:spPr>
        <p:txBody>
          <a:bodyPr rtlCol="0"/>
          <a:lstStyle>
            <a:lvl1pPr>
              <a:defRPr sz="823">
                <a:latin typeface="+mj-ea"/>
                <a:ea typeface="+mj-ea"/>
              </a:defRPr>
            </a:lvl1pPr>
            <a:lvl2pPr>
              <a:defRPr sz="731">
                <a:latin typeface="+mj-ea"/>
                <a:ea typeface="+mj-ea"/>
              </a:defRPr>
            </a:lvl2pPr>
            <a:lvl3pPr>
              <a:defRPr sz="640">
                <a:latin typeface="+mj-ea"/>
                <a:ea typeface="+mj-ea"/>
              </a:defRPr>
            </a:lvl3pPr>
            <a:lvl4pPr>
              <a:defRPr sz="640">
                <a:latin typeface="+mj-ea"/>
                <a:ea typeface="+mj-ea"/>
              </a:defRPr>
            </a:lvl4pPr>
            <a:lvl5pPr>
              <a:defRPr sz="640">
                <a:latin typeface="+mj-ea"/>
                <a:ea typeface="+mj-ea"/>
              </a:defRPr>
            </a:lvl5pPr>
            <a:lvl6pPr>
              <a:defRPr sz="640"/>
            </a:lvl6pPr>
            <a:lvl7pPr>
              <a:defRPr sz="640"/>
            </a:lvl7pPr>
            <a:lvl8pPr>
              <a:defRPr sz="640"/>
            </a:lvl8pPr>
            <a:lvl9pPr>
              <a:defRPr sz="64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86239" y="3872090"/>
            <a:ext cx="3672459" cy="1194816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869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208955" indent="0">
              <a:buNone/>
              <a:defRPr sz="823" b="1"/>
            </a:lvl2pPr>
            <a:lvl3pPr marL="417909" indent="0">
              <a:buNone/>
              <a:defRPr sz="823" b="1"/>
            </a:lvl3pPr>
            <a:lvl4pPr marL="626864" indent="0">
              <a:buNone/>
              <a:defRPr sz="731" b="1"/>
            </a:lvl4pPr>
            <a:lvl5pPr marL="835819" indent="0">
              <a:buNone/>
              <a:defRPr sz="731" b="1"/>
            </a:lvl5pPr>
            <a:lvl6pPr marL="1044773" indent="0">
              <a:buNone/>
              <a:defRPr sz="731" b="1"/>
            </a:lvl6pPr>
            <a:lvl7pPr marL="1253728" indent="0">
              <a:buNone/>
              <a:defRPr sz="731" b="1"/>
            </a:lvl7pPr>
            <a:lvl8pPr marL="1462683" indent="0">
              <a:buNone/>
              <a:defRPr sz="731" b="1"/>
            </a:lvl8pPr>
            <a:lvl9pPr marL="1671638" indent="0">
              <a:buNone/>
              <a:defRPr sz="731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86239" y="5212614"/>
            <a:ext cx="3672459" cy="5907084"/>
          </a:xfrm>
        </p:spPr>
        <p:txBody>
          <a:bodyPr rtlCol="0"/>
          <a:lstStyle>
            <a:lvl1pPr>
              <a:defRPr sz="823">
                <a:latin typeface="+mj-ea"/>
                <a:ea typeface="+mj-ea"/>
              </a:defRPr>
            </a:lvl1pPr>
            <a:lvl2pPr>
              <a:defRPr sz="731">
                <a:latin typeface="+mj-ea"/>
                <a:ea typeface="+mj-ea"/>
              </a:defRPr>
            </a:lvl2pPr>
            <a:lvl3pPr>
              <a:defRPr sz="640">
                <a:latin typeface="+mj-ea"/>
                <a:ea typeface="+mj-ea"/>
              </a:defRPr>
            </a:lvl3pPr>
            <a:lvl4pPr>
              <a:defRPr sz="640">
                <a:latin typeface="+mj-ea"/>
                <a:ea typeface="+mj-ea"/>
              </a:defRPr>
            </a:lvl4pPr>
            <a:lvl5pPr>
              <a:defRPr sz="640">
                <a:latin typeface="+mj-ea"/>
                <a:ea typeface="+mj-ea"/>
              </a:defRPr>
            </a:lvl5pPr>
            <a:lvl6pPr>
              <a:defRPr sz="640"/>
            </a:lvl6pPr>
            <a:lvl7pPr>
              <a:defRPr sz="640"/>
            </a:lvl7pPr>
            <a:lvl8pPr>
              <a:defRPr sz="640"/>
            </a:lvl8pPr>
            <a:lvl9pPr>
              <a:defRPr sz="64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12DB1AE6-F89A-4A3B-A7FF-0FB649FB73D9}" type="datetime1">
              <a:rPr lang="ko-KR" altLang="en-US" smtClean="0"/>
              <a:t>2023-12-11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692FE0A-EA49-4D7D-9497-837FBECB3F6B}" type="datetime1">
              <a:rPr lang="ko-KR" altLang="en-US" smtClean="0"/>
              <a:t>2023-12-11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6FBB2DF-47A9-40D1-8CCE-28FE2873E83F}" type="datetime1">
              <a:rPr lang="ko-KR" altLang="en-US" smtClean="0"/>
              <a:t>2023-12-11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6394398" y="443789"/>
            <a:ext cx="3013444" cy="1191402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6500544" y="699821"/>
            <a:ext cx="2801151" cy="11401958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660833" y="1133798"/>
            <a:ext cx="2490046" cy="3072384"/>
          </a:xfrm>
        </p:spPr>
        <p:txBody>
          <a:bodyPr rtlCol="0" anchor="b">
            <a:normAutofit/>
          </a:bodyPr>
          <a:lstStyle>
            <a:lvl1pPr algn="l" defTabSz="41790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1463" b="0" kern="1200" cap="none" spc="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0070" y="1137920"/>
            <a:ext cx="5400675" cy="9956800"/>
          </a:xfrm>
        </p:spPr>
        <p:txBody>
          <a:bodyPr rtlCol="0"/>
          <a:lstStyle>
            <a:lvl1pPr>
              <a:defRPr sz="869">
                <a:latin typeface="+mj-ea"/>
                <a:ea typeface="+mj-ea"/>
              </a:defRPr>
            </a:lvl1pPr>
            <a:lvl2pPr>
              <a:defRPr sz="731">
                <a:latin typeface="+mj-ea"/>
                <a:ea typeface="+mj-ea"/>
              </a:defRPr>
            </a:lvl2pPr>
            <a:lvl3pPr>
              <a:defRPr sz="640">
                <a:latin typeface="+mj-ea"/>
                <a:ea typeface="+mj-ea"/>
              </a:defRPr>
            </a:lvl3pPr>
            <a:lvl4pPr>
              <a:defRPr sz="640">
                <a:latin typeface="+mj-ea"/>
                <a:ea typeface="+mj-ea"/>
              </a:defRPr>
            </a:lvl4pPr>
            <a:lvl5pPr>
              <a:defRPr sz="640">
                <a:latin typeface="+mj-ea"/>
                <a:ea typeface="+mj-ea"/>
              </a:defRPr>
            </a:lvl5pPr>
            <a:lvl6pPr>
              <a:defRPr sz="640"/>
            </a:lvl6pPr>
            <a:lvl7pPr>
              <a:defRPr sz="640"/>
            </a:lvl7pPr>
            <a:lvl8pPr>
              <a:defRPr sz="640"/>
            </a:lvl8pPr>
            <a:lvl9pPr>
              <a:defRPr sz="64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660833" y="4362027"/>
            <a:ext cx="2490046" cy="6732693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366"/>
              </a:spcBef>
              <a:buNone/>
              <a:defRPr sz="823">
                <a:solidFill>
                  <a:schemeClr val="tx1"/>
                </a:solidFill>
                <a:latin typeface="+mj-ea"/>
                <a:ea typeface="+mj-ea"/>
              </a:defRPr>
            </a:lvl1pPr>
            <a:lvl2pPr marL="208955" indent="0">
              <a:buNone/>
              <a:defRPr sz="548"/>
            </a:lvl2pPr>
            <a:lvl3pPr marL="417909" indent="0">
              <a:buNone/>
              <a:defRPr sz="457"/>
            </a:lvl3pPr>
            <a:lvl4pPr marL="626864" indent="0">
              <a:buNone/>
              <a:defRPr sz="411"/>
            </a:lvl4pPr>
            <a:lvl5pPr marL="835819" indent="0">
              <a:buNone/>
              <a:defRPr sz="411"/>
            </a:lvl5pPr>
            <a:lvl6pPr marL="1044773" indent="0">
              <a:buNone/>
              <a:defRPr sz="411"/>
            </a:lvl6pPr>
            <a:lvl7pPr marL="1253728" indent="0">
              <a:buNone/>
              <a:defRPr sz="411"/>
            </a:lvl7pPr>
            <a:lvl8pPr marL="1462683" indent="0">
              <a:buNone/>
              <a:defRPr sz="411"/>
            </a:lvl8pPr>
            <a:lvl9pPr marL="1671638" indent="0">
              <a:buNone/>
              <a:defRPr sz="411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4400550" y="11265408"/>
            <a:ext cx="1540193" cy="682752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490B79C2-6C94-403B-8C2C-F3D94681D3D0}" type="datetime1">
              <a:rPr lang="ko-KR" altLang="en-US" smtClean="0"/>
              <a:t>2023-12-11</a:t>
            </a:fld>
            <a:endParaRPr 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540068" y="11265408"/>
            <a:ext cx="3610452" cy="682752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8187424" y="11265408"/>
            <a:ext cx="963455" cy="682752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6394398" y="443789"/>
            <a:ext cx="3013444" cy="1191402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80024" y="443789"/>
            <a:ext cx="6060758" cy="1191402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1463">
                <a:latin typeface="+mj-ea"/>
                <a:ea typeface="+mj-ea"/>
              </a:defRPr>
            </a:lvl1pPr>
            <a:lvl2pPr marL="208955" indent="0">
              <a:buNone/>
              <a:defRPr sz="1280"/>
            </a:lvl2pPr>
            <a:lvl3pPr marL="417909" indent="0">
              <a:buNone/>
              <a:defRPr sz="1097"/>
            </a:lvl3pPr>
            <a:lvl4pPr marL="626864" indent="0">
              <a:buNone/>
              <a:defRPr sz="914"/>
            </a:lvl4pPr>
            <a:lvl5pPr marL="835819" indent="0">
              <a:buNone/>
              <a:defRPr sz="914"/>
            </a:lvl5pPr>
            <a:lvl6pPr marL="1044773" indent="0">
              <a:buNone/>
              <a:defRPr sz="914"/>
            </a:lvl6pPr>
            <a:lvl7pPr marL="1253728" indent="0">
              <a:buNone/>
              <a:defRPr sz="914"/>
            </a:lvl7pPr>
            <a:lvl8pPr marL="1462683" indent="0">
              <a:buNone/>
              <a:defRPr sz="914"/>
            </a:lvl8pPr>
            <a:lvl9pPr marL="1671638" indent="0">
              <a:buNone/>
              <a:defRPr sz="914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459092" y="11265408"/>
            <a:ext cx="1631671" cy="682752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fld id="{85759F83-5FB7-41EB-8B77-54D18451864A}" type="datetime1">
              <a:rPr lang="ko-KR" altLang="en-US" smtClean="0"/>
              <a:t>2023-12-11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82463" y="11265408"/>
            <a:ext cx="3613051" cy="682752"/>
          </a:xfrm>
        </p:spPr>
        <p:txBody>
          <a:bodyPr rtlCol="0"/>
          <a:lstStyle>
            <a:lvl1pPr marL="0" algn="r" defTabSz="417909" rtl="0" eaLnBrk="1" latinLnBrk="0" hangingPunct="1">
              <a:defRPr lang="en-US" sz="457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algn="l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87426" y="11265408"/>
            <a:ext cx="964921" cy="682752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6500544" y="699821"/>
            <a:ext cx="2801151" cy="11401958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675836" y="1126541"/>
            <a:ext cx="2476509" cy="3072384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1463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675836" y="4454957"/>
            <a:ext cx="2476509" cy="6554419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366"/>
              </a:spcBef>
              <a:buNone/>
              <a:defRPr sz="823">
                <a:solidFill>
                  <a:schemeClr val="tx1"/>
                </a:solidFill>
                <a:latin typeface="+mj-ea"/>
                <a:ea typeface="+mj-ea"/>
              </a:defRPr>
            </a:lvl1pPr>
            <a:lvl2pPr marL="208955" indent="0">
              <a:buNone/>
              <a:defRPr sz="548"/>
            </a:lvl2pPr>
            <a:lvl3pPr marL="417909" indent="0">
              <a:buNone/>
              <a:defRPr sz="457"/>
            </a:lvl3pPr>
            <a:lvl4pPr marL="626864" indent="0">
              <a:buNone/>
              <a:defRPr sz="411"/>
            </a:lvl4pPr>
            <a:lvl5pPr marL="835819" indent="0">
              <a:buNone/>
              <a:defRPr sz="411"/>
            </a:lvl5pPr>
            <a:lvl6pPr marL="1044773" indent="0">
              <a:buNone/>
              <a:defRPr sz="411"/>
            </a:lvl6pPr>
            <a:lvl7pPr marL="1253728" indent="0">
              <a:buNone/>
              <a:defRPr sz="411"/>
            </a:lvl7pPr>
            <a:lvl8pPr marL="1462683" indent="0">
              <a:buNone/>
              <a:defRPr sz="411"/>
            </a:lvl8pPr>
            <a:lvl9pPr marL="1671638" indent="0">
              <a:buNone/>
              <a:defRPr sz="411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823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4826" y="443789"/>
            <a:ext cx="9231554" cy="1191402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직사각형 7"/>
          <p:cNvSpPr/>
          <p:nvPr/>
        </p:nvSpPr>
        <p:spPr>
          <a:xfrm>
            <a:off x="292837" y="699821"/>
            <a:ext cx="9015527" cy="114019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40105" y="1199508"/>
            <a:ext cx="7920990" cy="2560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3925824"/>
            <a:ext cx="7920990" cy="7185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714726" y="11265408"/>
            <a:ext cx="2278273" cy="6827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66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98D2B5FF-957F-493E-A036-A1B14CB1BDF4}" type="datetime1">
              <a:rPr lang="ko-KR" altLang="en-US" smtClean="0"/>
              <a:t>2023-12-11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840105" y="11265408"/>
            <a:ext cx="4580573" cy="6827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366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01012" y="11265408"/>
            <a:ext cx="660083" cy="6827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66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417909" rtl="0" eaLnBrk="1" latinLnBrk="1" hangingPunct="1">
        <a:lnSpc>
          <a:spcPct val="90000"/>
        </a:lnSpc>
        <a:spcBef>
          <a:spcPct val="0"/>
        </a:spcBef>
        <a:buNone/>
        <a:defRPr lang="en-US" sz="1828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ea"/>
          <a:ea typeface="+mj-ea"/>
          <a:cs typeface="+mn-cs"/>
        </a:defRPr>
      </a:lvl1pPr>
    </p:titleStyle>
    <p:bodyStyle>
      <a:lvl1pPr marL="83582" indent="-83582" algn="l" defTabSz="417909" rtl="0" eaLnBrk="1" latinLnBrk="1" hangingPunct="1">
        <a:lnSpc>
          <a:spcPct val="110000"/>
        </a:lnSpc>
        <a:spcBef>
          <a:spcPts val="411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686" kern="1200">
          <a:solidFill>
            <a:schemeClr val="tx1"/>
          </a:solidFill>
          <a:latin typeface="+mj-ea"/>
          <a:ea typeface="+mj-ea"/>
          <a:cs typeface="+mn-cs"/>
        </a:defRPr>
      </a:lvl1pPr>
      <a:lvl2pPr marL="208955" indent="-83582" algn="l" defTabSz="417909" rtl="0" eaLnBrk="1" latinLnBrk="1" hangingPunct="1">
        <a:lnSpc>
          <a:spcPct val="100000"/>
        </a:lnSpc>
        <a:spcBef>
          <a:spcPts val="228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594" kern="1200">
          <a:solidFill>
            <a:schemeClr val="tx1"/>
          </a:solidFill>
          <a:latin typeface="+mj-ea"/>
          <a:ea typeface="+mj-ea"/>
          <a:cs typeface="+mn-cs"/>
        </a:defRPr>
      </a:lvl2pPr>
      <a:lvl3pPr marL="334328" indent="-83582" algn="l" defTabSz="417909" rtl="0" eaLnBrk="1" latinLnBrk="1" hangingPunct="1">
        <a:lnSpc>
          <a:spcPct val="100000"/>
        </a:lnSpc>
        <a:spcBef>
          <a:spcPts val="228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548" kern="1200">
          <a:solidFill>
            <a:schemeClr val="tx1"/>
          </a:solidFill>
          <a:latin typeface="+mj-ea"/>
          <a:ea typeface="+mj-ea"/>
          <a:cs typeface="+mn-cs"/>
        </a:defRPr>
      </a:lvl3pPr>
      <a:lvl4pPr marL="459700" indent="-83582" algn="l" defTabSz="417909" rtl="0" eaLnBrk="1" latinLnBrk="1" hangingPunct="1">
        <a:lnSpc>
          <a:spcPct val="100000"/>
        </a:lnSpc>
        <a:spcBef>
          <a:spcPts val="228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548" kern="1200">
          <a:solidFill>
            <a:schemeClr val="tx1"/>
          </a:solidFill>
          <a:latin typeface="+mj-ea"/>
          <a:ea typeface="+mj-ea"/>
          <a:cs typeface="+mn-cs"/>
        </a:defRPr>
      </a:lvl4pPr>
      <a:lvl5pPr marL="585073" indent="-83582" algn="l" defTabSz="417909" rtl="0" eaLnBrk="1" latinLnBrk="1" hangingPunct="1">
        <a:lnSpc>
          <a:spcPct val="100000"/>
        </a:lnSpc>
        <a:spcBef>
          <a:spcPts val="228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548" kern="1200">
          <a:solidFill>
            <a:schemeClr val="tx1"/>
          </a:solidFill>
          <a:latin typeface="+mj-ea"/>
          <a:ea typeface="+mj-ea"/>
          <a:cs typeface="+mn-cs"/>
        </a:defRPr>
      </a:lvl5pPr>
      <a:lvl6pPr marL="731250" indent="-104478" algn="l" defTabSz="417909" rtl="0" eaLnBrk="1" latinLnBrk="1" hangingPunct="1">
        <a:lnSpc>
          <a:spcPct val="100000"/>
        </a:lnSpc>
        <a:spcBef>
          <a:spcPts val="228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640" kern="1200">
          <a:solidFill>
            <a:schemeClr val="tx1"/>
          </a:solidFill>
          <a:latin typeface="+mn-lt"/>
          <a:ea typeface="+mn-ea"/>
          <a:cs typeface="+mn-cs"/>
        </a:defRPr>
      </a:lvl6pPr>
      <a:lvl7pPr marL="868359" indent="-104478" algn="l" defTabSz="417909" rtl="0" eaLnBrk="1" latinLnBrk="1" hangingPunct="1">
        <a:lnSpc>
          <a:spcPct val="100000"/>
        </a:lnSpc>
        <a:spcBef>
          <a:spcPts val="228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640" kern="1200">
          <a:solidFill>
            <a:schemeClr val="tx1"/>
          </a:solidFill>
          <a:latin typeface="+mn-lt"/>
          <a:ea typeface="+mn-ea"/>
          <a:cs typeface="+mn-cs"/>
        </a:defRPr>
      </a:lvl7pPr>
      <a:lvl8pPr marL="1005469" indent="-104478" algn="l" defTabSz="417909" rtl="0" eaLnBrk="1" latinLnBrk="1" hangingPunct="1">
        <a:lnSpc>
          <a:spcPct val="100000"/>
        </a:lnSpc>
        <a:spcBef>
          <a:spcPts val="228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640" kern="1200">
          <a:solidFill>
            <a:schemeClr val="tx1"/>
          </a:solidFill>
          <a:latin typeface="+mn-lt"/>
          <a:ea typeface="+mn-ea"/>
          <a:cs typeface="+mn-cs"/>
        </a:defRPr>
      </a:lvl8pPr>
      <a:lvl9pPr marL="1142578" indent="-104478" algn="l" defTabSz="417909" rtl="0" eaLnBrk="1" latinLnBrk="1" hangingPunct="1">
        <a:lnSpc>
          <a:spcPct val="100000"/>
        </a:lnSpc>
        <a:spcBef>
          <a:spcPts val="228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909" rtl="0" eaLnBrk="1" latinLnBrk="1" hangingPunct="1">
        <a:defRPr sz="823" kern="1200">
          <a:solidFill>
            <a:schemeClr val="tx1"/>
          </a:solidFill>
          <a:latin typeface="+mn-lt"/>
          <a:ea typeface="+mn-ea"/>
          <a:cs typeface="+mn-cs"/>
        </a:defRPr>
      </a:lvl1pPr>
      <a:lvl2pPr marL="208955" algn="l" defTabSz="417909" rtl="0" eaLnBrk="1" latinLnBrk="1" hangingPunct="1">
        <a:defRPr sz="823" kern="1200">
          <a:solidFill>
            <a:schemeClr val="tx1"/>
          </a:solidFill>
          <a:latin typeface="+mn-lt"/>
          <a:ea typeface="+mn-ea"/>
          <a:cs typeface="+mn-cs"/>
        </a:defRPr>
      </a:lvl2pPr>
      <a:lvl3pPr marL="417909" algn="l" defTabSz="417909" rtl="0" eaLnBrk="1" latinLnBrk="1" hangingPunct="1">
        <a:defRPr sz="823" kern="1200">
          <a:solidFill>
            <a:schemeClr val="tx1"/>
          </a:solidFill>
          <a:latin typeface="+mn-lt"/>
          <a:ea typeface="+mn-ea"/>
          <a:cs typeface="+mn-cs"/>
        </a:defRPr>
      </a:lvl3pPr>
      <a:lvl4pPr marL="626864" algn="l" defTabSz="417909" rtl="0" eaLnBrk="1" latinLnBrk="1" hangingPunct="1">
        <a:defRPr sz="823" kern="1200">
          <a:solidFill>
            <a:schemeClr val="tx1"/>
          </a:solidFill>
          <a:latin typeface="+mn-lt"/>
          <a:ea typeface="+mn-ea"/>
          <a:cs typeface="+mn-cs"/>
        </a:defRPr>
      </a:lvl4pPr>
      <a:lvl5pPr marL="835819" algn="l" defTabSz="417909" rtl="0" eaLnBrk="1" latinLnBrk="1" hangingPunct="1">
        <a:defRPr sz="823" kern="1200">
          <a:solidFill>
            <a:schemeClr val="tx1"/>
          </a:solidFill>
          <a:latin typeface="+mn-lt"/>
          <a:ea typeface="+mn-ea"/>
          <a:cs typeface="+mn-cs"/>
        </a:defRPr>
      </a:lvl5pPr>
      <a:lvl6pPr marL="1044773" algn="l" defTabSz="417909" rtl="0" eaLnBrk="1" latinLnBrk="1" hangingPunct="1">
        <a:defRPr sz="823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8" algn="l" defTabSz="417909" rtl="0" eaLnBrk="1" latinLnBrk="1" hangingPunct="1">
        <a:defRPr sz="823" kern="1200">
          <a:solidFill>
            <a:schemeClr val="tx1"/>
          </a:solidFill>
          <a:latin typeface="+mn-lt"/>
          <a:ea typeface="+mn-ea"/>
          <a:cs typeface="+mn-cs"/>
        </a:defRPr>
      </a:lvl7pPr>
      <a:lvl8pPr marL="1462683" algn="l" defTabSz="417909" rtl="0" eaLnBrk="1" latinLnBrk="1" hangingPunct="1">
        <a:defRPr sz="823" kern="1200">
          <a:solidFill>
            <a:schemeClr val="tx1"/>
          </a:solidFill>
          <a:latin typeface="+mn-lt"/>
          <a:ea typeface="+mn-ea"/>
          <a:cs typeface="+mn-cs"/>
        </a:defRPr>
      </a:lvl8pPr>
      <a:lvl9pPr marL="1671638" algn="l" defTabSz="417909" rtl="0" eaLnBrk="1" latinLnBrk="1" hangingPunct="1">
        <a:defRPr sz="8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14548" y="4833646"/>
            <a:ext cx="5572115" cy="3134315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7363" y="5660197"/>
            <a:ext cx="2491975" cy="148120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ko-KR" altLang="en-US" sz="823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3203" y="5736325"/>
            <a:ext cx="2340293" cy="132895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ko-KR" altLang="en-US" sz="823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2170" y="5845991"/>
            <a:ext cx="2182359" cy="745375"/>
          </a:xfrm>
        </p:spPr>
        <p:txBody>
          <a:bodyPr rtlCol="0">
            <a:normAutofit/>
          </a:bodyPr>
          <a:lstStyle/>
          <a:p>
            <a:pPr rtl="0"/>
            <a:r>
              <a:rPr lang="en-US" altLang="ko" sz="2011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463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기업솔루션프로젝트</a:t>
            </a:r>
            <a:br>
              <a:rPr lang="en-US" altLang="ko-KR" sz="1463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ko-KR" altLang="en-US" sz="1463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기말과제</a:t>
            </a:r>
            <a:endParaRPr lang="ko" altLang="en-US" sz="1463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2171" y="6475882"/>
            <a:ext cx="2182359" cy="553831"/>
          </a:xfrm>
        </p:spPr>
        <p:txBody>
          <a:bodyPr rtlCol="0">
            <a:normAutofit/>
          </a:bodyPr>
          <a:lstStyle/>
          <a:p>
            <a:pPr algn="r">
              <a:spcAft>
                <a:spcPts val="275"/>
              </a:spcAft>
            </a:pPr>
            <a:r>
              <a:rPr lang="ko-KR" altLang="en-US" sz="366" dirty="0" err="1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이용운</a:t>
            </a:r>
            <a:endParaRPr lang="en-US" altLang="ko-KR" sz="366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r">
              <a:spcAft>
                <a:spcPts val="275"/>
              </a:spcAft>
            </a:pPr>
            <a:r>
              <a:rPr lang="ko-KR" altLang="en-US" sz="366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이성주</a:t>
            </a:r>
            <a:endParaRPr lang="en-US" altLang="ko-KR" sz="366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r">
              <a:spcAft>
                <a:spcPts val="275"/>
              </a:spcAft>
            </a:pPr>
            <a:r>
              <a:rPr lang="ko-KR" altLang="en-US" sz="366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심재호</a:t>
            </a:r>
            <a:endParaRPr lang="en-US" altLang="ko-KR" sz="366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r">
              <a:spcAft>
                <a:spcPts val="275"/>
              </a:spcAft>
            </a:pPr>
            <a:r>
              <a:rPr lang="ko-KR" altLang="en-US" sz="366" dirty="0" err="1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배교훈</a:t>
            </a:r>
            <a:endParaRPr lang="ko" altLang="en-US" sz="366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B736D-C970-0270-76CF-97BB4F860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9088" y="4344867"/>
            <a:ext cx="4083024" cy="260548"/>
          </a:xfrm>
        </p:spPr>
        <p:txBody>
          <a:bodyPr>
            <a:normAutofit fontScale="90000"/>
          </a:bodyPr>
          <a:lstStyle/>
          <a:p>
            <a:r>
              <a:rPr lang="ko-KR" altLang="en-US" sz="1463" dirty="0" err="1"/>
              <a:t>화면캡쳐</a:t>
            </a:r>
            <a:r>
              <a:rPr lang="en-US" altLang="ko-KR" sz="1463" dirty="0"/>
              <a:t> </a:t>
            </a:r>
            <a:r>
              <a:rPr lang="ko-KR" altLang="en-US" sz="1463" dirty="0"/>
              <a:t>디자인 구성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80C6A-18A7-F547-5602-8DB61DA0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디자인 구성</a:t>
            </a:r>
            <a:endParaRPr 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6A5BEB9-032B-A98F-F678-F2AF8CF0A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523072"/>
              </p:ext>
            </p:extLst>
          </p:nvPr>
        </p:nvGraphicFramePr>
        <p:xfrm>
          <a:off x="3179496" y="4573572"/>
          <a:ext cx="3242211" cy="1348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737">
                  <a:extLst>
                    <a:ext uri="{9D8B030D-6E8A-4147-A177-3AD203B41FA5}">
                      <a16:colId xmlns:a16="http://schemas.microsoft.com/office/drawing/2014/main" val="1665429842"/>
                    </a:ext>
                  </a:extLst>
                </a:gridCol>
                <a:gridCol w="1080737">
                  <a:extLst>
                    <a:ext uri="{9D8B030D-6E8A-4147-A177-3AD203B41FA5}">
                      <a16:colId xmlns:a16="http://schemas.microsoft.com/office/drawing/2014/main" val="1356661297"/>
                    </a:ext>
                  </a:extLst>
                </a:gridCol>
                <a:gridCol w="1080737">
                  <a:extLst>
                    <a:ext uri="{9D8B030D-6E8A-4147-A177-3AD203B41FA5}">
                      <a16:colId xmlns:a16="http://schemas.microsoft.com/office/drawing/2014/main" val="207841506"/>
                    </a:ext>
                  </a:extLst>
                </a:gridCol>
              </a:tblGrid>
              <a:tr h="1044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폼 컨트롤</a:t>
                      </a: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/>
                        <a:t>속성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/>
                        <a:t>값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123747978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400"/>
                        <a:t>Form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Form1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374752663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 err="1"/>
                        <a:t>캡쳐도구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926664628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PictureBox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pictureBox1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167606414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072525390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button1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806246910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화면 전체 캡쳐</a:t>
                      </a:r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532623637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Button2</a:t>
                      </a: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/>
                        <a:t>Button2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628481240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드래그 영역 캡쳐</a:t>
                      </a:r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772681432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Button3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/>
                        <a:t>Button3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502977307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저장</a:t>
                      </a:r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284326255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Button4</a:t>
                      </a: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/>
                        <a:t>Button4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002930955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닫기</a:t>
                      </a:r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4283385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011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B736D-C970-0270-76CF-97BB4F860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4751" y="2618044"/>
            <a:ext cx="4083024" cy="260548"/>
          </a:xfrm>
        </p:spPr>
        <p:txBody>
          <a:bodyPr>
            <a:normAutofit fontScale="90000"/>
          </a:bodyPr>
          <a:lstStyle/>
          <a:p>
            <a:r>
              <a:rPr lang="en-US" altLang="ko-KR" sz="1463" dirty="0"/>
              <a:t>Main </a:t>
            </a:r>
            <a:r>
              <a:rPr lang="ko-KR" altLang="en-US" sz="1463" dirty="0"/>
              <a:t>기능코드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80C6A-18A7-F547-5602-8DB61DA0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기능코드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A700B0-DEDD-5CB9-2BA7-4908AE87A8ED}"/>
              </a:ext>
            </a:extLst>
          </p:cNvPr>
          <p:cNvSpPr txBox="1"/>
          <p:nvPr/>
        </p:nvSpPr>
        <p:spPr>
          <a:xfrm>
            <a:off x="1109482" y="2842451"/>
            <a:ext cx="1194558" cy="1445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4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4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4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4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4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4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4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4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244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4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WindowsFormsRec</a:t>
            </a:r>
            <a:endParaRPr lang="en-US" altLang="ko-KR" sz="244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4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main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4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main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244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Notepad.Form1 notepad;</a:t>
            </a: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WindowsFormsRec.Form1 rec;</a:t>
            </a: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Capture.Form1 capture1;</a:t>
            </a: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4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drawing.paint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paint;</a:t>
            </a:r>
          </a:p>
          <a:p>
            <a:endParaRPr lang="ko-KR" altLang="en-US" sz="244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4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paintbtn_Click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244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(!(paint == 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|| !</a:t>
            </a:r>
            <a:r>
              <a:rPr lang="en-US" altLang="ko-KR" sz="244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paint.Visible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</a:t>
            </a:r>
          </a:p>
          <a:p>
            <a:r>
              <a:rPr lang="ko-KR" altLang="en-US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244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paint.Focus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paint = 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4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drawing.paint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244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paint.Show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244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endParaRPr lang="ko-KR" altLang="en-US" sz="244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39C2D1-9DA3-7372-1B87-5C919FC98237}"/>
              </a:ext>
            </a:extLst>
          </p:cNvPr>
          <p:cNvSpPr txBox="1"/>
          <p:nvPr/>
        </p:nvSpPr>
        <p:spPr>
          <a:xfrm>
            <a:off x="1125512" y="4177097"/>
            <a:ext cx="1178528" cy="1369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4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recbtn_Click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244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(!(rec == 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|| !</a:t>
            </a:r>
            <a:r>
              <a:rPr lang="en-US" altLang="ko-KR" sz="244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rec.Visible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</a:t>
            </a:r>
          </a:p>
          <a:p>
            <a:r>
              <a:rPr lang="ko-KR" altLang="en-US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244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rec.Focus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rec = 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WindowsFormsRec.Form1();</a:t>
            </a: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244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rec.Show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244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4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notebtn_Click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244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(!(notepad == 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|| !</a:t>
            </a:r>
            <a:r>
              <a:rPr lang="en-US" altLang="ko-KR" sz="244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notepad.Visible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</a:t>
            </a:r>
          </a:p>
          <a:p>
            <a:r>
              <a:rPr lang="ko-KR" altLang="en-US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244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notepad.Focus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notepad = 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Notepad.Form1();</a:t>
            </a: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244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notepad.Show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244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4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capture_Click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244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(!(capture1 == 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|| !capture1.Visible))</a:t>
            </a:r>
          </a:p>
          <a:p>
            <a:r>
              <a:rPr lang="ko-KR" altLang="en-US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capture1.Focus();</a:t>
            </a: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capture1 = 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Capture.Form1();</a:t>
            </a: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capture1.Show();</a:t>
            </a:r>
          </a:p>
          <a:p>
            <a:r>
              <a:rPr lang="ko-KR" altLang="en-US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1883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B736D-C970-0270-76CF-97BB4F860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71946" y="2626343"/>
            <a:ext cx="4083024" cy="260548"/>
          </a:xfrm>
        </p:spPr>
        <p:txBody>
          <a:bodyPr>
            <a:normAutofit fontScale="90000"/>
          </a:bodyPr>
          <a:lstStyle/>
          <a:p>
            <a:r>
              <a:rPr lang="ko-KR" altLang="en-US" sz="1463" dirty="0" err="1"/>
              <a:t>그림판</a:t>
            </a:r>
            <a:r>
              <a:rPr lang="en-US" altLang="ko-KR" sz="1463" dirty="0"/>
              <a:t> </a:t>
            </a:r>
            <a:r>
              <a:rPr lang="ko-KR" altLang="en-US" sz="1463" dirty="0"/>
              <a:t>기능코드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80C6A-18A7-F547-5602-8DB61DA0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기능코드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A700B0-DEDD-5CB9-2BA7-4908AE87A8ED}"/>
              </a:ext>
            </a:extLst>
          </p:cNvPr>
          <p:cNvSpPr txBox="1"/>
          <p:nvPr/>
        </p:nvSpPr>
        <p:spPr>
          <a:xfrm>
            <a:off x="1104319" y="2803883"/>
            <a:ext cx="20313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System.Drawing.Drawing2D;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drawing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Point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Point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UpPoint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Bitmap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OriginalBmp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Bitmap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DrawBmp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Rectangle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imgRect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PaintTools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toolType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enum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PaintTools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IDLE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DrawLine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DrawRectangle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DrawCircle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Eraser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List&lt;Rectangle&gt;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listRect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List&lt;Rectangle&gt;();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List&lt;Rectangle&gt;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tempRect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List&lt;Rectangle&gt;();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List&lt;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PaintTools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listTool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List&lt;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PaintTools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List&lt;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PaintTools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tempTool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List&lt;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PaintTools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&gt;();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//White </a:t>
            </a:r>
            <a:r>
              <a:rPr lang="en-US" altLang="ko-KR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BackgroundImage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Load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pictureBox1.Image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Bitmap(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Application.StartupPath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3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@"\DefaultBackground.png"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OriginalBmp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(Bitmap)pictureBox1.Image;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imgRect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Rectangle(0, 0, pictureBox1.Width, pictureBox1.Height);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39C2D1-9DA3-7372-1B87-5C919FC98237}"/>
              </a:ext>
            </a:extLst>
          </p:cNvPr>
          <p:cNvSpPr txBox="1"/>
          <p:nvPr/>
        </p:nvSpPr>
        <p:spPr>
          <a:xfrm>
            <a:off x="1134470" y="4910160"/>
            <a:ext cx="1685077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rectangleToolStripMenuItem_Click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toolType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PaintTools.DrawRectangle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circleToolStripMenuItem_Click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toolType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PaintTools.DrawCircle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toolType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PaintTools.DrawLine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pictureBox1_MouseDown(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e.Button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MouseButtons.Left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마우스 클릭 위치 저장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Point(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6EB837-6835-58F0-268B-354633305FB3}"/>
              </a:ext>
            </a:extLst>
          </p:cNvPr>
          <p:cNvSpPr txBox="1"/>
          <p:nvPr/>
        </p:nvSpPr>
        <p:spPr>
          <a:xfrm>
            <a:off x="1134470" y="5971479"/>
            <a:ext cx="2358338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pictureBox1_MouseMove(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e.Button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MouseButtons.Left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Math.Abs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h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Math.Abs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Pen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Pen(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Color.Black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pn.Width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3;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Graphics g = pictureBox1.CreateGraphics();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pictureBox1.Refresh();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toolType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PaintTools.DrawRectangle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사각형 그리기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g.DrawRectangle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w, h);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g.DrawRectangle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w, h);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g.DrawRectangle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w, h);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g.DrawRectangle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w, h);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toolType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PaintTools.DrawCircle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원형 그리기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g.DrawEllipse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w, h);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g.DrawEllipse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w, h);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g.DrawEllipse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w, h);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g.DrawEllipse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w, h);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toolType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PaintTools.DrawLine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선형 그리기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g.DrawLine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pictureBox1_MouseUp(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e.Button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MouseButtons.Left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UpPoint.X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UpPoint.Y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Math.Abs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h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Math.Abs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Pen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Pen(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Color.Black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pn.Width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3;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Rectangle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Rectangle();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Graphics g = pictureBox1.CreateGraphics();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toolType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PaintTools.DrawRectangle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사각형 그리기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Rectangle(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)w, 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)h);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Rectangle(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)w, 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)h);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Rectangle(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)w, 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)h);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Rectangle(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)w, 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)h);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toolType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PaintTools.DrawCircle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원형 그리기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Rectangle(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)w, 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)h);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Rectangle(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)w, 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)h);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Rectangle(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)w, 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)h);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Rectangle(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)w, 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)h);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toolType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PaintTools.DrawLine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선형 그리기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Rectangle(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FC4874-1DAA-A149-BDB4-CE44E507F655}"/>
              </a:ext>
            </a:extLst>
          </p:cNvPr>
          <p:cNvSpPr txBox="1"/>
          <p:nvPr/>
        </p:nvSpPr>
        <p:spPr>
          <a:xfrm>
            <a:off x="3226009" y="3746163"/>
            <a:ext cx="33586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리스트에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Rectangle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정보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Tool Type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정보 저장하기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listRect.Add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listTool.Add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toolType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DrawBitmap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300" dirty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300" dirty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DrawBitmap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OriginalBmp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DrawBmp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(Bitmap)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OriginalBmp.Clone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nn-NO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nn-NO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listRect.Count; i++)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wRatio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OriginalBmp.Width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 pictureBox1.Width;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hRatio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OriginalBmp.Height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 pictureBox1.Height;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Rectangle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Rectangle((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listRect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].X *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wRatio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)((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listRect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].Y) *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hRatio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listRect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].Width *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wRatio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listRect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].Height *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hRatio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Pen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Pen(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Color.Black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pn.Width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)(3 *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wRatio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(Graphics g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Graphics.FromImage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DrawBmp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listTool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PaintTools.DrawRectangle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g.DrawRectangle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listTool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PaintTools.DrawCircle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g.DrawEllipse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listTool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PaintTools.DrawLine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g.DrawLine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Point(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Point(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rect.Width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rect.Height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pictureBox1.Image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DrawBmp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E7B232-7BB0-ACB4-697C-46D39654820B}"/>
              </a:ext>
            </a:extLst>
          </p:cNvPr>
          <p:cNvSpPr txBox="1"/>
          <p:nvPr/>
        </p:nvSpPr>
        <p:spPr>
          <a:xfrm>
            <a:off x="3357563" y="5198707"/>
            <a:ext cx="180049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pictureBox1_Paint(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PaintEventArgs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OriginalBmp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e.Graphics.InterpolationMode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InterpolationMode.HighQualityBicubic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listRect.Count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0 &amp;&amp;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DrawBmp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e.Graphics.DrawImage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DrawBmp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imgRect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e.Graphics.DrawImage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OriginalBmp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imgRect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undoToolStripMenuItem_Click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listRect.Count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0)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//Undo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실행 취소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맨 마지막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 있던 거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 저장하고 마지막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삭제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tempRect.Add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listRect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listRect.Count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- 1]);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listRect.RemoveAt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listRect.Count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tempTool.Add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listTool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listTool.Count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- 1]);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listTool.RemoveAt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listTool.Count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pictureBox1.Refresh();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DrawBitmap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redoToolStripMenuItem_Click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tempRect.Count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0)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//Redo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 실행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맨 마지막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 있던 거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 저장하고 마지막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삭제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listRect.Add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tempRect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tempRect.Count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- 1]);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tempRect.RemoveAt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tempRect.Count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listTool.Add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tempTool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tempTool.Count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- 1]);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tempTool.RemoveAt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tempTool.Count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pictureBox1.Refresh();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DrawBitmap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Form1_KeyDown(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//Undo &amp; Redo Shortcut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실행 취소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 실행 단축키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e.Control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!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e.Shift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e.KeyCode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Keys.Z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//CTRL + Z : Undo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실행 취소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listRect.Count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0)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맨 마지막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 있던 거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 저장하고 마지막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삭제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tempRect.Add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listRect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listRect.Count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- 1]);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listRect.RemoveAt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listRect.Count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tempTool.Add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listTool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listTool.Count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- 1]);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listTool.RemoveAt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listTool.Count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pictureBox1.Refresh();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DrawBitmap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e.Control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e.Shift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e.KeyCode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Keys.Z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//CTRL + SHIFT + Z : Redo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 실행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tempRect.Count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0)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맨 마지막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 있던 거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 저장하고 마지막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삭제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listRect.Add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tempRect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tempRect.Count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- 1]);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tempRect.RemoveAt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tempRect.Count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listTool.Add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tempTool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tempTool.Count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- 1]);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tempTool.RemoveAt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tempTool.Count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pictureBox1.Refresh();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DrawBitmap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3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17F0BA-ECDD-AF87-65C1-1EC098E7857C}"/>
              </a:ext>
            </a:extLst>
          </p:cNvPr>
          <p:cNvSpPr txBox="1"/>
          <p:nvPr/>
        </p:nvSpPr>
        <p:spPr>
          <a:xfrm>
            <a:off x="6346250" y="3746163"/>
            <a:ext cx="2069797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SaveFileDialog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saveFileDialog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SaveFileDialog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saveFileDialog.Filter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"PNG 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(*.</a:t>
            </a:r>
            <a:r>
              <a:rPr lang="en-US" altLang="ko-KR" sz="3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png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)|*.</a:t>
            </a:r>
            <a:r>
              <a:rPr lang="en-US" altLang="ko-KR" sz="3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png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|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모든 파일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(*.*)|*.*"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saveFileDialog.FilterIndex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saveFileDialog.ShowDialog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DialogResult.OK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DrawBmp.Save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saveFileDialog.FileName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System.Drawing.Imaging.ImageFormat.Png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불러오기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nn-NO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nn-NO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nn-NO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(OpenFileDialog openFileDialog = </a:t>
            </a:r>
            <a:r>
              <a:rPr lang="nn-NO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nn-NO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OpenFileDialog())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openFileDialog.Filter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"PNG 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(*.</a:t>
            </a:r>
            <a:r>
              <a:rPr lang="en-US" altLang="ko-KR" sz="3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png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)|*.</a:t>
            </a:r>
            <a:r>
              <a:rPr lang="en-US" altLang="ko-KR" sz="3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png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|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모든 파일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(*.*)|*.*"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openFileDialog.FilterIndex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openFileDialog.ShowDialog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DialogResult.OK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OriginalBmp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Bitmap(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openFileDialog.FileName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DrawBmp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(Bitmap)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OriginalBmp.Clone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pictureBox1.Image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DrawBmp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listRect.Clear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listTool.Clear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300" dirty="0"/>
          </a:p>
        </p:txBody>
      </p:sp>
    </p:spTree>
    <p:extLst>
      <p:ext uri="{BB962C8B-B14F-4D97-AF65-F5344CB8AC3E}">
        <p14:creationId xmlns:p14="http://schemas.microsoft.com/office/powerpoint/2010/main" val="3853596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B736D-C970-0270-76CF-97BB4F860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71946" y="2626343"/>
            <a:ext cx="4083024" cy="260548"/>
          </a:xfrm>
        </p:spPr>
        <p:txBody>
          <a:bodyPr>
            <a:normAutofit fontScale="90000"/>
          </a:bodyPr>
          <a:lstStyle/>
          <a:p>
            <a:r>
              <a:rPr lang="ko-KR" altLang="en-US" sz="1463" dirty="0"/>
              <a:t>메모장</a:t>
            </a:r>
            <a:r>
              <a:rPr lang="en-US" altLang="ko-KR" sz="1463" dirty="0"/>
              <a:t> </a:t>
            </a:r>
            <a:r>
              <a:rPr lang="ko-KR" altLang="en-US" sz="1463" dirty="0"/>
              <a:t>기능코드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80C6A-18A7-F547-5602-8DB61DA0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기능코드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A700B0-DEDD-5CB9-2BA7-4908AE87A8ED}"/>
              </a:ext>
            </a:extLst>
          </p:cNvPr>
          <p:cNvSpPr txBox="1"/>
          <p:nvPr/>
        </p:nvSpPr>
        <p:spPr>
          <a:xfrm>
            <a:off x="1104319" y="2803883"/>
            <a:ext cx="2339102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System.IO;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Notepad;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Notepad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아이콘은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png2icon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을 구글에 검색해서 변환해줘야 함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Boolean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내용 변경 체크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fWord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찾기 문자열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Form2 frm2;  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폼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개체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(frm2)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생성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새로만들기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msg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파일의 내용이 변경되었습니다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\r\n 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변경된 내용을 </a:t>
            </a:r>
            <a:r>
              <a:rPr lang="ko-KR" altLang="en-US" sz="3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저장하시겠습니까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 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(msg,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메모장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MessageBoxButtons.YesNoCancel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MessageBoxIcon.Warning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DialogResult.Yes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textSave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.txtNote.ResetText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제목 없음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da-DK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da-DK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(dlr == DialogResult.No)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.txtNote.ResetText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제목 없음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{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{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.txtNote.ResetText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제목 없음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.txtNote.ResetText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제목 없음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textSave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제목 없음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.sfdFile.ShowDialog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.sfdFile.FileName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str;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열기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[</a:t>
            </a:r>
            <a:r>
              <a:rPr lang="en-US" altLang="ko-KR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txtNote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컨트롤의 입력 데이터가 수정 및 추가되었을 때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msg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파일의 내용이 변경되었습니다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\r\n 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변경된 내용을 </a:t>
            </a:r>
            <a:r>
              <a:rPr lang="ko-KR" altLang="en-US" sz="3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저장하시겠습니까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 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(msg,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메모장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MessageBoxButtons.YesNoCancel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MessageBoxIcon.Warning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DialogResult.Yes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textSave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데이터 저장 메서드 호출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textOpen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열기 메서드 호출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da-DK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da-DK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(dlr == DialogResult.No)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textOpen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저장하지 않고 파일 열기 메서드 호출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 및 열기 하지 않고 모든 작업을 취소한다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}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textOpen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[</a:t>
            </a:r>
            <a:r>
              <a:rPr lang="en-US" altLang="ko-KR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txtNote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컨트롤의 입력 데이터가 수정 및 추가 되지 않았다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textOpen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.ofdFile.ShowDialog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.ofdFile.FileName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StreamReader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sr.ReadToEnd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str;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txtNote_TextChanged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데이터 추가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560AE4-EF95-2449-18E1-67DAEB91E81E}"/>
              </a:ext>
            </a:extLst>
          </p:cNvPr>
          <p:cNvSpPr txBox="1"/>
          <p:nvPr/>
        </p:nvSpPr>
        <p:spPr>
          <a:xfrm>
            <a:off x="2196703" y="-42551062"/>
            <a:ext cx="493633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Form1_FormClosing(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FormClosingEventArgs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msg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파일의 내용이 변경되었습니다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\r\n 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변경된 내용을 </a:t>
            </a:r>
            <a:r>
              <a:rPr lang="ko-KR" altLang="en-US" sz="3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저장하시겠습니까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 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(msg,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메모장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MessageBoxButtons.YesNoCancel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MessageBoxIcon.Warning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DialogResult.Yes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제목 없음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.sfdFile.ShowDialog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.sfdFile.FileName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da-DK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da-DK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(dlr == DialogResult.No)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{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}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{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textSave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 함수 호출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다른이름으로저장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.sfdFile.ShowDialog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//[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다른 이름으로 저장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대화상자 호출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.sfdFile.FileName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경로 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생성자를 이용하여 개체 생성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Write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메서드를 이용하여 지정된 경로에 </a:t>
            </a:r>
            <a:r>
              <a:rPr lang="en-US" altLang="ko-KR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txtNote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컨트롤의 입력 문자열 저장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str;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 데이터 입력 및 수정 초기화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끝내기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폼 종료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실행취소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.txtNote.Undo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박스의 변경사항을 취소하고 이전 상태로 </a:t>
            </a:r>
            <a:r>
              <a:rPr lang="ko-KR" altLang="en-US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되돌려줌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잘라내기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.txtNote.Cut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텍스트를 잘라낸다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복사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.txtNote.Copy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텍스트를 복사한다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붙여넣기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.txtNote.Paste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데이터 붙여넣기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삭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.txtNote.SelectedText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 지우기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찾기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(!(frm2 ==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|| !frm2.Visible))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frm2.Focus();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Form2();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.txtNote.SelectionLength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0)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frm2.txtWord.Text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.fWord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frm2.txtWord.Text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.txtNote.SelectedText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frm2.btnOK.Click +=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System.EventHandler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.btnOk_Click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frm2.Show();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3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99065F-2B3F-3558-1190-75F75880C879}"/>
              </a:ext>
            </a:extLst>
          </p:cNvPr>
          <p:cNvSpPr txBox="1"/>
          <p:nvPr/>
        </p:nvSpPr>
        <p:spPr>
          <a:xfrm>
            <a:off x="3309938" y="3762375"/>
            <a:ext cx="262764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Form1_FormClosing(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FormClosingEventArgs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msg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파일의 내용이 변경되었습니다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\r\n 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변경된 내용을 </a:t>
            </a:r>
            <a:r>
              <a:rPr lang="ko-KR" altLang="en-US" sz="3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저장하시겠습니까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 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(msg,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메모장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MessageBoxButtons.YesNoCancel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MessageBoxIcon.Warning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DialogResult.Yes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제목 없음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.sfdFile.ShowDialog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.sfdFile.FileName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da-DK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da-DK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(dlr == DialogResult.No)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{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}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{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textSave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 함수 호출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다른이름으로저장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.sfdFile.ShowDialog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//[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다른 이름으로 저장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대화상자 호출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.sfdFile.FileName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경로 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생성자를 이용하여 개체 생성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Write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메서드를 이용하여 지정된 경로에 </a:t>
            </a:r>
            <a:r>
              <a:rPr lang="en-US" altLang="ko-KR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txtNote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컨트롤의 입력 문자열 저장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str;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 데이터 입력 및 수정 초기화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끝내기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폼 종료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실행취소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.txtNote.Undo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박스의 변경사항을 취소하고 이전 상태로 </a:t>
            </a:r>
            <a:r>
              <a:rPr lang="ko-KR" altLang="en-US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되돌려줌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잘라내기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.txtNote.Cut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텍스트를 잘라낸다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복사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.txtNote.Copy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텍스트를 복사한다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붙여넣기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.txtNote.Paste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데이터 붙여넣기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삭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.txtNote.SelectedText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 지우기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찾기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(!(frm2 ==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|| !frm2.Visible))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frm2.Focus();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Form2();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.txtNote.SelectionLength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0)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frm2.txtWord.Text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.fWord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frm2.txtWord.Text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.txtNote.SelectedText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frm2.btnOK.Click +=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System.EventHandler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.btnOk_Click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frm2.Show();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3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499A1F-1964-DE12-F06A-DB32A2EA2F65}"/>
              </a:ext>
            </a:extLst>
          </p:cNvPr>
          <p:cNvSpPr txBox="1"/>
          <p:nvPr/>
        </p:nvSpPr>
        <p:spPr>
          <a:xfrm>
            <a:off x="5867302" y="3762375"/>
            <a:ext cx="2531462" cy="31854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btnOk_Click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updown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-1;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본문 저장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findWord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frm2.txtWord.Text;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찾을 문자열 저장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(!frm2.chOption.Checked)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str.ToUpper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저장된 본문을 대문자로 변환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findWord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findWord.ToUpper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(frm2.rdb01.Checked)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.txtNote.SelectionStart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0)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updown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str.LastIndexOf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findWord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.txtNote.SelectionStart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updown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str.IndexOf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findWord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.txtNote.SelectionStart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.txtNote.SelectionLength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updown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-1)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더 이상 찾는 문자열이 없습니다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메모장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MessageBoxButtons.OK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MessageBoxIcon.Warning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updown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findWord.Length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fWord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frm2.txtWord.Text;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.txtNote.Focus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.txtNote.ScrollToCaret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다음찾기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(!(frm2 ==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|| !frm2.Visible))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frm2.txtWord.Text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.fWord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.btnOk_Click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모두선택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.txtNote.SelectAll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메모장의 텍스트 모두 선택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시간날짜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time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DateTime.Now.ToShortTimeString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현재 시간 얻기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date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DateTime.Today.ToShortDateString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오늘 날짜 얻기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.txtNote.AppendText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(time +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"/"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date);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 데이터 맨 뒤에 이어서 시간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날짜 정보 추가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자동줄바꿈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.txtNote.WordWrap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!(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.txtNote.WordWrap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ko-KR" altLang="en-US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자동줄바꿈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WToolStripMenuItem.Checked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!(</a:t>
            </a:r>
            <a:r>
              <a:rPr lang="ko-KR" altLang="en-US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자동줄바꿈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WToolStripMenuItem.Checked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글꼴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.fdText.ShowDialog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!=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폰트 대화상자 호출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.txtNote.Font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.fdText.Font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박스의 폰트 변경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300" dirty="0"/>
          </a:p>
        </p:txBody>
      </p:sp>
    </p:spTree>
    <p:extLst>
      <p:ext uri="{BB962C8B-B14F-4D97-AF65-F5344CB8AC3E}">
        <p14:creationId xmlns:p14="http://schemas.microsoft.com/office/powerpoint/2010/main" val="3162212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B736D-C970-0270-76CF-97BB4F860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9546" y="2638447"/>
            <a:ext cx="4083024" cy="260548"/>
          </a:xfrm>
        </p:spPr>
        <p:txBody>
          <a:bodyPr>
            <a:normAutofit fontScale="90000"/>
          </a:bodyPr>
          <a:lstStyle/>
          <a:p>
            <a:r>
              <a:rPr lang="ko-KR" altLang="en-US" sz="1463"/>
              <a:t>메모장 찾기</a:t>
            </a:r>
            <a:r>
              <a:rPr lang="en-US" altLang="ko-KR" sz="1463" dirty="0"/>
              <a:t> </a:t>
            </a:r>
            <a:r>
              <a:rPr lang="ko-KR" altLang="en-US" sz="1463" dirty="0"/>
              <a:t>기능코드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80C6A-18A7-F547-5602-8DB61DA0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기능코드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560AE4-EF95-2449-18E1-67DAEB91E81E}"/>
              </a:ext>
            </a:extLst>
          </p:cNvPr>
          <p:cNvSpPr txBox="1"/>
          <p:nvPr/>
        </p:nvSpPr>
        <p:spPr>
          <a:xfrm>
            <a:off x="2196703" y="-42551062"/>
            <a:ext cx="493633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Form1_FormClosing(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FormClosingEventArgs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msg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파일의 내용이 변경되었습니다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\r\n 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변경된 내용을 </a:t>
            </a:r>
            <a:r>
              <a:rPr lang="ko-KR" altLang="en-US" sz="3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저장하시겠습니까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 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(msg,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메모장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MessageBoxButtons.YesNoCancel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MessageBoxIcon.Warning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DialogResult.Yes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제목 없음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.sfdFile.ShowDialog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.sfdFile.FileName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da-DK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da-DK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(dlr == DialogResult.No)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{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}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{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textSave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 함수 호출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다른이름으로저장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.sfdFile.ShowDialog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//[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다른 이름으로 저장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대화상자 호출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.sfdFile.FileName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경로 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생성자를 이용하여 개체 생성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Write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메서드를 이용하여 지정된 경로에 </a:t>
            </a:r>
            <a:r>
              <a:rPr lang="en-US" altLang="ko-KR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txtNote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컨트롤의 입력 문자열 저장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str;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 데이터 입력 및 수정 초기화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끝내기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폼 종료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실행취소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.txtNote.Undo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박스의 변경사항을 취소하고 이전 상태로 </a:t>
            </a:r>
            <a:r>
              <a:rPr lang="ko-KR" altLang="en-US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되돌려줌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잘라내기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.txtNote.Cut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텍스트를 잘라낸다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복사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.txtNote.Copy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텍스트를 복사한다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붙여넣기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.txtNote.Paste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데이터 붙여넣기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삭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.txtNote.SelectedText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 지우기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찾기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(!(frm2 ==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|| !frm2.Visible))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frm2.Focus();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Form2();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.txtNote.SelectionLength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0)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frm2.txtWord.Text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.fWord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frm2.txtWord.Text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.txtNote.SelectedText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frm2.btnOK.Click +=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System.EventHandler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.btnOk_Click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frm2.Show();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3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F5A071-E519-533A-4030-22F302468C8D}"/>
              </a:ext>
            </a:extLst>
          </p:cNvPr>
          <p:cNvSpPr txBox="1"/>
          <p:nvPr/>
        </p:nvSpPr>
        <p:spPr>
          <a:xfrm>
            <a:off x="1104901" y="2809217"/>
            <a:ext cx="1492716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Notepad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txtWord_TextChanged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.txtWord.Text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.btnOK.Enabled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버튼 비활성화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.btnOK.Enabled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버튼 활성화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btnCancel_Click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폼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종료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300" dirty="0"/>
          </a:p>
        </p:txBody>
      </p:sp>
    </p:spTree>
    <p:extLst>
      <p:ext uri="{BB962C8B-B14F-4D97-AF65-F5344CB8AC3E}">
        <p14:creationId xmlns:p14="http://schemas.microsoft.com/office/powerpoint/2010/main" val="125613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B736D-C970-0270-76CF-97BB4F860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95772" y="2628922"/>
            <a:ext cx="4083024" cy="260548"/>
          </a:xfrm>
        </p:spPr>
        <p:txBody>
          <a:bodyPr>
            <a:normAutofit fontScale="90000"/>
          </a:bodyPr>
          <a:lstStyle/>
          <a:p>
            <a:r>
              <a:rPr lang="ko-KR" altLang="en-US" sz="1463" dirty="0"/>
              <a:t>녹화 기능코드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80C6A-18A7-F547-5602-8DB61DA0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기능코드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560AE4-EF95-2449-18E1-67DAEB91E81E}"/>
              </a:ext>
            </a:extLst>
          </p:cNvPr>
          <p:cNvSpPr txBox="1"/>
          <p:nvPr/>
        </p:nvSpPr>
        <p:spPr>
          <a:xfrm>
            <a:off x="2196703" y="-42551062"/>
            <a:ext cx="493633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Form1_FormClosing(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FormClosingEventArgs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msg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파일의 내용이 변경되었습니다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\r\n 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변경된 내용을 </a:t>
            </a:r>
            <a:r>
              <a:rPr lang="ko-KR" altLang="en-US" sz="3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저장하시겠습니까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 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(msg,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메모장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MessageBoxButtons.YesNoCancel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MessageBoxIcon.Warning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DialogResult.Yes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제목 없음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.sfdFile.ShowDialog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.sfdFile.FileName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da-DK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da-DK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(dlr == DialogResult.No)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{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}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{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textSave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 함수 호출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다른이름으로저장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.sfdFile.ShowDialog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//[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다른 이름으로 저장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대화상자 호출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.sfdFile.FileName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경로 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생성자를 이용하여 개체 생성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Write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메서드를 이용하여 지정된 경로에 </a:t>
            </a:r>
            <a:r>
              <a:rPr lang="en-US" altLang="ko-KR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txtNote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컨트롤의 입력 문자열 저장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str;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 데이터 입력 및 수정 초기화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끝내기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폼 종료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실행취소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.txtNote.Undo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박스의 변경사항을 취소하고 이전 상태로 </a:t>
            </a:r>
            <a:r>
              <a:rPr lang="ko-KR" altLang="en-US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되돌려줌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잘라내기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.txtNote.Cut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텍스트를 잘라낸다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복사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.txtNote.Copy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텍스트를 복사한다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붙여넣기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.txtNote.Paste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데이터 붙여넣기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삭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.txtNote.SelectedText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 지우기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찾기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(!(frm2 ==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|| !frm2.Visible))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frm2.Focus();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Form2();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.txtNote.SelectionLength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0)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frm2.txtWord.Text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.fWord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frm2.txtWord.Text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.txtNote.SelectedText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frm2.btnOK.Click +=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System.EventHandler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.btnOk_Click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frm2.Show();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3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9C6A81-1F59-E76C-E2FA-2676B87E3926}"/>
              </a:ext>
            </a:extLst>
          </p:cNvPr>
          <p:cNvSpPr txBox="1"/>
          <p:nvPr/>
        </p:nvSpPr>
        <p:spPr>
          <a:xfrm>
            <a:off x="1066801" y="2777587"/>
            <a:ext cx="3070071" cy="7571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Emgu.CV;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System.Diagnostics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System.Drawing.Imaging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System.IO;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WindowsFormsRec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Thread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tUpdate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RecodeLock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VideoWriter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videoWriter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TRecPara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bNeedRecode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Rectangle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rRect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iFps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TRecPara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RecPara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TRecPara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bNeedRecode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};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Form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 키 이벤트 </a:t>
            </a:r>
            <a:r>
              <a:rPr lang="ko-KR" altLang="en-US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핸들러를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추가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.KeyPreview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.KeyDown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Form1_KeyDown;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tUpdate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Thread(Update);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tUpdate.Priority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ThreadPriority.Normal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tUpdate.Start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                   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timer1_Tick(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DateTime.Now.ToString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yyyy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MM dd </a:t>
            </a:r>
            <a:r>
              <a:rPr lang="en-US" altLang="ko-KR" sz="3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HH:mm:ss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RecPara.bNeedRecode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label2.Text 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"REC"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label2.Text 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"STOP"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Stopwatch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swRec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Stopwatch();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Update()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Thread.Sleep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(1);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RecPara.bNeedRecode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swRec.IsRunning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swRec.Start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try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RecodeLock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videoWriter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videoWriter.IsOpened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swRec.ElapsedMilliseconds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(1000 /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RecPara.iFps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swRec.Restart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Bitmap bmp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Bitmap(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RecPara.rRect.Width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RecPara.rRect.Height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PixelFormat.Format24bppRgb);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System.Drawing.Graphics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System.Drawing.Graphics.FromImage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(bmp))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g.CopyFromScreen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RecPara.rRect.X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RecPara.rRect.Y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0, 0,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Size(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RecPara.rRect.Width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RecPara.rRect.Height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Mat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Emgu.CV.BitmapExtension.ToMat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(bmp);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videoWriter.Write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(mat);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catch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Debug.WriteLine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"Error </a:t>
            </a:r>
            <a:r>
              <a:rPr lang="en-US" altLang="ko-KR" sz="3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VideoWriter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StartRecording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StartRecording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button1.Enabled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RecPara.bNeedRecode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RecPara.rRect.X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RecPara.rRect.Y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RecPara.rRect.Width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Screen.PrimaryScreen.Bounds.Width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RecPara.rRect.Height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Screen.PrimaryScreen.Bounds.Height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RecPara.iFps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30;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sPath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"C:\\Rec\\"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DateTime.Now.ToString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yyyyMMdd_HHmmss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+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".mp4"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Directory.Exists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Path.GetDirectoryName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sPath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Directory.CreateDirectory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Path.GetDirectoryName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sPath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sFourcc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"H264"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iFourcc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VideoWriter.Fourcc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sFourcc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sFourcc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[1],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sFourcc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[2],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sFourcc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[3]);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videoWriter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VideoWriter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sPath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iFourcc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RecPara.iFps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Size(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RecPara.rRect.Width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RecPara.rRect.Height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videoWriter.Set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VideoWriter.WriterProperty.Quality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100);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button1.Enabled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StopRecording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StopRecording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RecodeLock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try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RecPara.bNeedRecode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videoWriter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videoWriter.Dispose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녹화가 중단되었습니다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동영상이 저장되었습니다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catch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Debug.WriteLine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"Error </a:t>
            </a:r>
            <a:r>
              <a:rPr lang="en-US" altLang="ko-KR" sz="3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videoWriter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Form1_FormClosing(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FormClosingEventArgs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tUpdate.Abort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tUpdate.Join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Form1_KeyDown(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Ctrl + R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키를 누르면 녹화 시작 또는 중단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e.KeyCode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Keys.R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e.Control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RecPara.bNeedRecode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StopRecording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StartRecording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300" dirty="0"/>
          </a:p>
        </p:txBody>
      </p:sp>
    </p:spTree>
    <p:extLst>
      <p:ext uri="{BB962C8B-B14F-4D97-AF65-F5344CB8AC3E}">
        <p14:creationId xmlns:p14="http://schemas.microsoft.com/office/powerpoint/2010/main" val="2293376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B736D-C970-0270-76CF-97BB4F860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4322" y="2642551"/>
            <a:ext cx="4083024" cy="260548"/>
          </a:xfrm>
        </p:spPr>
        <p:txBody>
          <a:bodyPr>
            <a:normAutofit fontScale="90000"/>
          </a:bodyPr>
          <a:lstStyle/>
          <a:p>
            <a:r>
              <a:rPr lang="ko-KR" altLang="en-US" sz="1463" dirty="0" err="1"/>
              <a:t>화면캡쳐</a:t>
            </a:r>
            <a:r>
              <a:rPr lang="ko-KR" altLang="en-US" sz="1463" dirty="0"/>
              <a:t> 기능코드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80C6A-18A7-F547-5602-8DB61DA0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기능코드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560AE4-EF95-2449-18E1-67DAEB91E81E}"/>
              </a:ext>
            </a:extLst>
          </p:cNvPr>
          <p:cNvSpPr txBox="1"/>
          <p:nvPr/>
        </p:nvSpPr>
        <p:spPr>
          <a:xfrm>
            <a:off x="2196703" y="-42551062"/>
            <a:ext cx="493633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Form1_FormClosing(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FormClosingEventArgs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msg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파일의 내용이 변경되었습니다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\r\n 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변경된 내용을 </a:t>
            </a:r>
            <a:r>
              <a:rPr lang="ko-KR" altLang="en-US" sz="3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저장하시겠습니까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 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(msg,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메모장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MessageBoxButtons.YesNoCancel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MessageBoxIcon.Warning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DialogResult.Yes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제목 없음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.sfdFile.ShowDialog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.sfdFile.FileName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da-DK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da-DK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(dlr == DialogResult.No)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{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}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{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textSave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 함수 호출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다른이름으로저장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.sfdFile.ShowDialog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//[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다른 이름으로 저장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대화상자 호출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.sfdFile.FileName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경로 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생성자를 이용하여 개체 생성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Write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메서드를 이용하여 지정된 경로에 </a:t>
            </a:r>
            <a:r>
              <a:rPr lang="en-US" altLang="ko-KR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txtNote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컨트롤의 입력 문자열 저장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str;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 데이터 입력 및 수정 초기화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끝내기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폼 종료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실행취소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.txtNote.Undo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박스의 변경사항을 취소하고 이전 상태로 </a:t>
            </a:r>
            <a:r>
              <a:rPr lang="ko-KR" altLang="en-US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되돌려줌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잘라내기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.txtNote.Cut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텍스트를 잘라낸다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복사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.txtNote.Copy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텍스트를 복사한다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붙여넣기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.txtNote.Paste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데이터 붙여넣기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삭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.txtNote.SelectedText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 지우기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찾기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(!(frm2 ==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|| !frm2.Visible))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frm2.Focus();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Form2();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.txtNote.SelectionLength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0)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frm2.txtWord.Text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.fWord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frm2.txtWord.Text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.txtNote.SelectedText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frm2.btnOK.Click +=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System.EventHandler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.btnOk_Click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frm2.Show();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3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E030B-7700-5B79-5CCC-E0B70BC94B1C}"/>
              </a:ext>
            </a:extLst>
          </p:cNvPr>
          <p:cNvSpPr txBox="1"/>
          <p:nvPr/>
        </p:nvSpPr>
        <p:spPr>
          <a:xfrm>
            <a:off x="1149751" y="2772825"/>
            <a:ext cx="1915909" cy="69249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System.Drawing.Imaging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System.IO;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Capture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System.Windows.Forms.Form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Rectangle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selectedRegion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async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.Hide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await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Task.Delay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(500);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SendKeys.Send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"{PRTSC}"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Image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Clipboard.GetImage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pictureBox1.Image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.Show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SaveFileDialog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saveFileDialog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SaveFileDialog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saveFileDialog.Filter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"Jpeg Image| *.jpg | Bitmap Image | *.bmp"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saveFileDialog.Title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"Save Image"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saveFileDialog.ShowDialog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DialogResult.OK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try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FileStream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fs =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FileStream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saveFileDialog.OpenFile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saveFileDialog.FilterIndex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1: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pictureBox1.Image.Save(fs,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ImageFormat.Jpeg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2: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pictureBox1.Image.Save(fs,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ImageFormat.Bmp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catch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(Exception ex)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"Error saving the file: 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ex.Message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button3_Click(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.Hide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captureForm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CaptureForm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captureForm.ShowDialog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DialogResult.OK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selectedRegion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captureForm.SelectedRegion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Bitmap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capturedImage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CaptureRegion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selectedRegion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pictureBox1.Image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capturedImage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.Show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Bitmap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CaptureRegion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(Rectangle region)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Bitmap screenshot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Bitmap(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region.Width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region.Height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(Graphics g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Graphics.FromImage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(screenshot))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g.CopyFromScreen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region.Location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Point.Empty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region.Size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screenshot;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button4_Click(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CaptureForm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System.Windows.Forms.Form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Point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startPoint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Rectangle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selectedRegion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Rectangle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SelectedRegion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=&gt;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selectedRegion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CaptureForm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.FormBorderStyle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FormBorderStyle.None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.Bounds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Screen.PrimaryScreen.Bounds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전체 화면 크기로 설정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.BackColor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Color.Black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.Opacity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0.5;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.Cursor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Cursors.Cross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.MouseDown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CaptureForm_MouseDown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.MouseMove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CaptureForm_MouseMove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.MouseUp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CaptureForm_MouseUp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CaptureForm_MouseDown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startPoint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e.Location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CaptureForm_MouseMove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e.Button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MouseButtons.Left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width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startPoint.X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height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startPoint.Y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selectedRegion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Rectangle(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startPoint.X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startPoint.Y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width, height);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.Invalidate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CaptureForm_MouseUp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.DialogResult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DialogResult.OK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protected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override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OnPaint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PaintEventArgs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base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.OnPaint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(e);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selectedRegion.Width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0 &amp;&amp;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selectedRegion.Height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0)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(Pen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Pen(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Color.White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2))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e.Graphics.DrawRectangle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(pen,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selectedRegion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/>
          </a:p>
        </p:txBody>
      </p:sp>
    </p:spTree>
    <p:extLst>
      <p:ext uri="{BB962C8B-B14F-4D97-AF65-F5344CB8AC3E}">
        <p14:creationId xmlns:p14="http://schemas.microsoft.com/office/powerpoint/2010/main" val="2926910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B736D-C970-0270-76CF-97BB4F860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9088" y="3747451"/>
            <a:ext cx="4083024" cy="260548"/>
          </a:xfrm>
        </p:spPr>
        <p:txBody>
          <a:bodyPr>
            <a:normAutofit fontScale="90000"/>
          </a:bodyPr>
          <a:lstStyle/>
          <a:p>
            <a:r>
              <a:rPr lang="en-US" altLang="ko-KR" sz="1463" dirty="0"/>
              <a:t>Main </a:t>
            </a:r>
            <a:r>
              <a:rPr lang="ko-KR" altLang="en-US" sz="1463" dirty="0"/>
              <a:t>실행화면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80C6A-18A7-F547-5602-8DB61DA0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실행화면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560AE4-EF95-2449-18E1-67DAEB91E81E}"/>
              </a:ext>
            </a:extLst>
          </p:cNvPr>
          <p:cNvSpPr txBox="1"/>
          <p:nvPr/>
        </p:nvSpPr>
        <p:spPr>
          <a:xfrm>
            <a:off x="2196703" y="-42551062"/>
            <a:ext cx="493633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Form1_FormClosing(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FormClosingEventArgs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msg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파일의 내용이 변경되었습니다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\r\n 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변경된 내용을 </a:t>
            </a:r>
            <a:r>
              <a:rPr lang="ko-KR" altLang="en-US" sz="3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저장하시겠습니까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 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(msg,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메모장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MessageBoxButtons.YesNoCancel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MessageBoxIcon.Warning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DialogResult.Yes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제목 없음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.sfdFile.ShowDialog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.sfdFile.FileName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da-DK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da-DK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(dlr == DialogResult.No)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{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}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{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textSave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 함수 호출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다른이름으로저장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.sfdFile.ShowDialog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//[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다른 이름으로 저장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대화상자 호출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.sfdFile.FileName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경로 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생성자를 이용하여 개체 생성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Write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메서드를 이용하여 지정된 경로에 </a:t>
            </a:r>
            <a:r>
              <a:rPr lang="en-US" altLang="ko-KR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txtNote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컨트롤의 입력 문자열 저장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str;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 데이터 입력 및 수정 초기화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끝내기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폼 종료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실행취소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.txtNote.Undo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박스의 변경사항을 취소하고 이전 상태로 </a:t>
            </a:r>
            <a:r>
              <a:rPr lang="ko-KR" altLang="en-US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되돌려줌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잘라내기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.txtNote.Cut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텍스트를 잘라낸다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복사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.txtNote.Copy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텍스트를 복사한다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붙여넣기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.txtNote.Paste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데이터 붙여넣기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삭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.txtNote.SelectedText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 지우기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찾기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(!(frm2 ==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|| !frm2.Visible))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frm2.Focus();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Form2();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.txtNote.SelectionLength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0)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frm2.txtWord.Text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.fWord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frm2.txtWord.Text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.txtNote.SelectedText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frm2.btnOK.Click +=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System.EventHandler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.btnOk_Click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frm2.Show();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300" dirty="0"/>
          </a:p>
        </p:txBody>
      </p:sp>
      <p:pic>
        <p:nvPicPr>
          <p:cNvPr id="6" name="그림 5" descr="텍스트, 스크린샷, 직사각형, 도표이(가) 표시된 사진&#10;&#10;자동 생성된 설명">
            <a:extLst>
              <a:ext uri="{FF2B5EF4-FFF2-40B4-BE49-F238E27FC236}">
                <a16:creationId xmlns:a16="http://schemas.microsoft.com/office/drawing/2014/main" id="{CFDB291D-C339-7B5A-3E38-874A5F1D2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413" y="4007999"/>
            <a:ext cx="6900383" cy="413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55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B736D-C970-0270-76CF-97BB4F860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9088" y="3747451"/>
            <a:ext cx="4083024" cy="260548"/>
          </a:xfrm>
        </p:spPr>
        <p:txBody>
          <a:bodyPr>
            <a:normAutofit fontScale="90000"/>
          </a:bodyPr>
          <a:lstStyle/>
          <a:p>
            <a:r>
              <a:rPr lang="ko-KR" altLang="en-US" sz="1463" dirty="0" err="1"/>
              <a:t>그림판</a:t>
            </a:r>
            <a:r>
              <a:rPr lang="en-US" altLang="ko-KR" sz="1463" dirty="0"/>
              <a:t> </a:t>
            </a:r>
            <a:r>
              <a:rPr lang="ko-KR" altLang="en-US" sz="1463" dirty="0"/>
              <a:t>실행화면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80C6A-18A7-F547-5602-8DB61DA0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실행화면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560AE4-EF95-2449-18E1-67DAEB91E81E}"/>
              </a:ext>
            </a:extLst>
          </p:cNvPr>
          <p:cNvSpPr txBox="1"/>
          <p:nvPr/>
        </p:nvSpPr>
        <p:spPr>
          <a:xfrm>
            <a:off x="2196703" y="-42551062"/>
            <a:ext cx="493633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Form1_FormClosing(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FormClosingEventArgs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msg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파일의 내용이 변경되었습니다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\r\n 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변경된 내용을 </a:t>
            </a:r>
            <a:r>
              <a:rPr lang="ko-KR" altLang="en-US" sz="3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저장하시겠습니까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 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(msg,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메모장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MessageBoxButtons.YesNoCancel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MessageBoxIcon.Warning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DialogResult.Yes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제목 없음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.sfdFile.ShowDialog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.sfdFile.FileName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da-DK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da-DK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(dlr == DialogResult.No)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{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}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{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textSave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 함수 호출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다른이름으로저장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.sfdFile.ShowDialog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//[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다른 이름으로 저장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대화상자 호출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.sfdFile.FileName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경로 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생성자를 이용하여 개체 생성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Write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메서드를 이용하여 지정된 경로에 </a:t>
            </a:r>
            <a:r>
              <a:rPr lang="en-US" altLang="ko-KR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txtNote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컨트롤의 입력 문자열 저장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str;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 데이터 입력 및 수정 초기화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끝내기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폼 종료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실행취소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.txtNote.Undo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박스의 변경사항을 취소하고 이전 상태로 </a:t>
            </a:r>
            <a:r>
              <a:rPr lang="ko-KR" altLang="en-US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되돌려줌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잘라내기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.txtNote.Cut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텍스트를 잘라낸다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복사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.txtNote.Copy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텍스트를 복사한다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붙여넣기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.txtNote.Paste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데이터 붙여넣기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삭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.txtNote.SelectedText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 지우기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찾기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(!(frm2 ==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|| !frm2.Visible))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frm2.Focus();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Form2();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.txtNote.SelectionLength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0)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frm2.txtWord.Text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.fWord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frm2.txtWord.Text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.txtNote.SelectedText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frm2.btnOK.Click +=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System.EventHandler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.btnOk_Click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frm2.Show();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300" dirty="0"/>
          </a:p>
        </p:txBody>
      </p:sp>
      <p:pic>
        <p:nvPicPr>
          <p:cNvPr id="5" name="그림 4" descr="소프트웨어, 컴퓨터, 스크린샷이(가) 표시된 사진&#10;&#10;자동 생성된 설명">
            <a:extLst>
              <a:ext uri="{FF2B5EF4-FFF2-40B4-BE49-F238E27FC236}">
                <a16:creationId xmlns:a16="http://schemas.microsoft.com/office/drawing/2014/main" id="{51AC1861-C3B4-6309-CB49-AA7A8E5C0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120" y="4061147"/>
            <a:ext cx="6928959" cy="417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76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B736D-C970-0270-76CF-97BB4F860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9088" y="3747451"/>
            <a:ext cx="4083024" cy="260548"/>
          </a:xfrm>
        </p:spPr>
        <p:txBody>
          <a:bodyPr>
            <a:normAutofit fontScale="90000"/>
          </a:bodyPr>
          <a:lstStyle/>
          <a:p>
            <a:r>
              <a:rPr lang="ko-KR" altLang="en-US" sz="1463" dirty="0"/>
              <a:t>메모장</a:t>
            </a:r>
            <a:r>
              <a:rPr lang="en-US" altLang="ko-KR" sz="1463" dirty="0"/>
              <a:t> </a:t>
            </a:r>
            <a:r>
              <a:rPr lang="ko-KR" altLang="en-US" sz="1463" dirty="0"/>
              <a:t>실행화면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80C6A-18A7-F547-5602-8DB61DA0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실행화면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560AE4-EF95-2449-18E1-67DAEB91E81E}"/>
              </a:ext>
            </a:extLst>
          </p:cNvPr>
          <p:cNvSpPr txBox="1"/>
          <p:nvPr/>
        </p:nvSpPr>
        <p:spPr>
          <a:xfrm>
            <a:off x="2196703" y="-42551062"/>
            <a:ext cx="493633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Form1_FormClosing(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FormClosingEventArgs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msg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파일의 내용이 변경되었습니다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\r\n 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변경된 내용을 </a:t>
            </a:r>
            <a:r>
              <a:rPr lang="ko-KR" altLang="en-US" sz="3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저장하시겠습니까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 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(msg,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메모장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MessageBoxButtons.YesNoCancel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MessageBoxIcon.Warning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DialogResult.Yes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제목 없음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.sfdFile.ShowDialog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.sfdFile.FileName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da-DK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da-DK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(dlr == DialogResult.No)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{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}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{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textSave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 함수 호출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다른이름으로저장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.sfdFile.ShowDialog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//[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다른 이름으로 저장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대화상자 호출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.sfdFile.FileName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경로 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생성자를 이용하여 개체 생성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Write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메서드를 이용하여 지정된 경로에 </a:t>
            </a:r>
            <a:r>
              <a:rPr lang="en-US" altLang="ko-KR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txtNote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컨트롤의 입력 문자열 저장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str;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 데이터 입력 및 수정 초기화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끝내기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폼 종료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실행취소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.txtNote.Undo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박스의 변경사항을 취소하고 이전 상태로 </a:t>
            </a:r>
            <a:r>
              <a:rPr lang="ko-KR" altLang="en-US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되돌려줌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잘라내기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.txtNote.Cut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텍스트를 잘라낸다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복사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.txtNote.Copy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텍스트를 복사한다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붙여넣기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.txtNote.Paste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데이터 붙여넣기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삭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.txtNote.SelectedText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 지우기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찾기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(!(frm2 ==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|| !frm2.Visible))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frm2.Focus();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Form2();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.txtNote.SelectionLength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0)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frm2.txtWord.Text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.fWord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frm2.txtWord.Text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.txtNote.SelectedText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frm2.btnOK.Click +=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System.EventHandler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.btnOk_Click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frm2.Show();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300" dirty="0"/>
          </a:p>
        </p:txBody>
      </p:sp>
      <p:pic>
        <p:nvPicPr>
          <p:cNvPr id="6" name="그림 5" descr="스크린샷, 컴퓨터, 소프트웨어이(가) 표시된 사진&#10;&#10;자동 생성된 설명">
            <a:extLst>
              <a:ext uri="{FF2B5EF4-FFF2-40B4-BE49-F238E27FC236}">
                <a16:creationId xmlns:a16="http://schemas.microsoft.com/office/drawing/2014/main" id="{532D5346-7E3D-C2CE-23A4-F130B6CBE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243" y="4252912"/>
            <a:ext cx="6978714" cy="419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5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A41A3-50AB-2CA8-A014-31F72EBF7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050" y="5763997"/>
            <a:ext cx="2437570" cy="1445990"/>
          </a:xfrm>
        </p:spPr>
        <p:txBody>
          <a:bodyPr>
            <a:normAutofit/>
          </a:bodyPr>
          <a:lstStyle/>
          <a:p>
            <a:pPr algn="l"/>
            <a:r>
              <a:rPr lang="en-US" altLang="ko-KR" sz="1097" dirty="0"/>
              <a:t>1. </a:t>
            </a:r>
            <a:r>
              <a:rPr lang="ko-KR" altLang="en-US" sz="1097" dirty="0"/>
              <a:t>주제</a:t>
            </a:r>
            <a:br>
              <a:rPr lang="en-US" altLang="ko-KR" sz="1097" dirty="0"/>
            </a:br>
            <a:br>
              <a:rPr lang="en-US" altLang="ko-KR" sz="1097" dirty="0"/>
            </a:br>
            <a:r>
              <a:rPr lang="en-US" altLang="ko-KR" sz="1097" dirty="0"/>
              <a:t>2. </a:t>
            </a:r>
            <a:r>
              <a:rPr lang="ko-KR" altLang="en-US" sz="1097" dirty="0"/>
              <a:t>디자인 구성</a:t>
            </a:r>
            <a:br>
              <a:rPr lang="en-US" altLang="ko-KR" sz="1097" dirty="0"/>
            </a:br>
            <a:br>
              <a:rPr lang="en-US" altLang="ko-KR" sz="1097" dirty="0"/>
            </a:br>
            <a:r>
              <a:rPr lang="en-US" altLang="ko-KR" sz="1097" dirty="0"/>
              <a:t>3. </a:t>
            </a:r>
            <a:r>
              <a:rPr lang="ko-KR" altLang="en-US" sz="1097" dirty="0"/>
              <a:t>기능 코드</a:t>
            </a:r>
            <a:br>
              <a:rPr lang="en-US" altLang="ko-KR" sz="1097" dirty="0"/>
            </a:br>
            <a:br>
              <a:rPr lang="en-US" altLang="ko-KR" sz="1097" dirty="0"/>
            </a:br>
            <a:r>
              <a:rPr lang="en-US" altLang="ko-KR" sz="1097" dirty="0"/>
              <a:t>4. </a:t>
            </a:r>
            <a:r>
              <a:rPr lang="ko-KR" altLang="en-US" sz="1097" dirty="0"/>
              <a:t>실행화면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6A49CA-BC24-B1AC-3CBA-7F2C039DD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2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B736D-C970-0270-76CF-97BB4F860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9088" y="3747451"/>
            <a:ext cx="4083024" cy="260548"/>
          </a:xfrm>
        </p:spPr>
        <p:txBody>
          <a:bodyPr>
            <a:normAutofit fontScale="90000"/>
          </a:bodyPr>
          <a:lstStyle/>
          <a:p>
            <a:r>
              <a:rPr lang="ko-KR" altLang="en-US" sz="1463" dirty="0"/>
              <a:t>메모장</a:t>
            </a:r>
            <a:r>
              <a:rPr lang="en-US" altLang="ko-KR" sz="1463" dirty="0"/>
              <a:t> </a:t>
            </a:r>
            <a:r>
              <a:rPr lang="ko-KR" altLang="en-US" sz="1463" dirty="0"/>
              <a:t>찾기 실행화면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80C6A-18A7-F547-5602-8DB61DA0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실행화면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560AE4-EF95-2449-18E1-67DAEB91E81E}"/>
              </a:ext>
            </a:extLst>
          </p:cNvPr>
          <p:cNvSpPr txBox="1"/>
          <p:nvPr/>
        </p:nvSpPr>
        <p:spPr>
          <a:xfrm>
            <a:off x="2196703" y="-42551062"/>
            <a:ext cx="493633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Form1_FormClosing(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FormClosingEventArgs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msg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파일의 내용이 변경되었습니다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\r\n 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변경된 내용을 </a:t>
            </a:r>
            <a:r>
              <a:rPr lang="ko-KR" altLang="en-US" sz="3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저장하시겠습니까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 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(msg,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메모장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MessageBoxButtons.YesNoCancel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MessageBoxIcon.Warning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DialogResult.Yes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제목 없음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.sfdFile.ShowDialog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.sfdFile.FileName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da-DK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da-DK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(dlr == DialogResult.No)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{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}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{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textSave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 함수 호출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다른이름으로저장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.sfdFile.ShowDialog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//[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다른 이름으로 저장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대화상자 호출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.sfdFile.FileName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경로 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생성자를 이용하여 개체 생성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Write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메서드를 이용하여 지정된 경로에 </a:t>
            </a:r>
            <a:r>
              <a:rPr lang="en-US" altLang="ko-KR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txtNote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컨트롤의 입력 문자열 저장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str;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 데이터 입력 및 수정 초기화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끝내기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폼 종료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실행취소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.txtNote.Undo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박스의 변경사항을 취소하고 이전 상태로 </a:t>
            </a:r>
            <a:r>
              <a:rPr lang="ko-KR" altLang="en-US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되돌려줌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잘라내기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.txtNote.Cut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텍스트를 잘라낸다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복사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.txtNote.Copy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텍스트를 복사한다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붙여넣기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.txtNote.Paste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데이터 붙여넣기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삭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.txtNote.SelectedText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 지우기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찾기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(!(frm2 ==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|| !frm2.Visible))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frm2.Focus();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Form2();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.txtNote.SelectionLength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0)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frm2.txtWord.Text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.fWord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frm2.txtWord.Text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.txtNote.SelectedText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frm2.btnOK.Click +=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System.EventHandler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.btnOk_Click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frm2.Show();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300" dirty="0"/>
          </a:p>
        </p:txBody>
      </p:sp>
      <p:pic>
        <p:nvPicPr>
          <p:cNvPr id="5" name="그림 4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810D868F-F8BC-3677-CD14-E90D0A202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895" y="4060386"/>
            <a:ext cx="6523809" cy="1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71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B736D-C970-0270-76CF-97BB4F860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9088" y="3747451"/>
            <a:ext cx="4083024" cy="260548"/>
          </a:xfrm>
        </p:spPr>
        <p:txBody>
          <a:bodyPr>
            <a:normAutofit fontScale="90000"/>
          </a:bodyPr>
          <a:lstStyle/>
          <a:p>
            <a:r>
              <a:rPr lang="ko-KR" altLang="en-US" sz="1463" dirty="0"/>
              <a:t>녹화</a:t>
            </a:r>
            <a:r>
              <a:rPr lang="en-US" altLang="ko-KR" sz="1463" dirty="0"/>
              <a:t> </a:t>
            </a:r>
            <a:r>
              <a:rPr lang="ko-KR" altLang="en-US" sz="1463" dirty="0"/>
              <a:t>실행화면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80C6A-18A7-F547-5602-8DB61DA0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실행화면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560AE4-EF95-2449-18E1-67DAEB91E81E}"/>
              </a:ext>
            </a:extLst>
          </p:cNvPr>
          <p:cNvSpPr txBox="1"/>
          <p:nvPr/>
        </p:nvSpPr>
        <p:spPr>
          <a:xfrm>
            <a:off x="2196703" y="-42551062"/>
            <a:ext cx="493633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Form1_FormClosing(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FormClosingEventArgs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msg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파일의 내용이 변경되었습니다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\r\n 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변경된 내용을 </a:t>
            </a:r>
            <a:r>
              <a:rPr lang="ko-KR" altLang="en-US" sz="3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저장하시겠습니까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 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(msg,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메모장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MessageBoxButtons.YesNoCancel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MessageBoxIcon.Warning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DialogResult.Yes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제목 없음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.sfdFile.ShowDialog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.sfdFile.FileName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da-DK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da-DK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(dlr == DialogResult.No)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{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}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{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textSave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 함수 호출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다른이름으로저장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.sfdFile.ShowDialog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//[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다른 이름으로 저장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대화상자 호출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.sfdFile.FileName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경로 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생성자를 이용하여 개체 생성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Write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메서드를 이용하여 지정된 경로에 </a:t>
            </a:r>
            <a:r>
              <a:rPr lang="en-US" altLang="ko-KR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txtNote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컨트롤의 입력 문자열 저장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str;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 데이터 입력 및 수정 초기화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끝내기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폼 종료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실행취소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.txtNote.Undo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박스의 변경사항을 취소하고 이전 상태로 </a:t>
            </a:r>
            <a:r>
              <a:rPr lang="ko-KR" altLang="en-US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되돌려줌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잘라내기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.txtNote.Cut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텍스트를 잘라낸다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복사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.txtNote.Copy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텍스트를 복사한다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붙여넣기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.txtNote.Paste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데이터 붙여넣기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삭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.txtNote.SelectedText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 지우기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찾기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(!(frm2 ==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|| !frm2.Visible))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frm2.Focus();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Form2();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.txtNote.SelectionLength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0)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frm2.txtWord.Text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.fWord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frm2.txtWord.Text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.txtNote.SelectedText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frm2.btnOK.Click +=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System.EventHandler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.btnOk_Click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frm2.Show();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300" dirty="0"/>
          </a:p>
        </p:txBody>
      </p:sp>
      <p:pic>
        <p:nvPicPr>
          <p:cNvPr id="6" name="그림 5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D0EE0A88-B294-B695-54A7-FE79D8CD2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356" y="4262438"/>
            <a:ext cx="6496488" cy="38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013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B736D-C970-0270-76CF-97BB4F860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9088" y="3747451"/>
            <a:ext cx="4083024" cy="260548"/>
          </a:xfrm>
        </p:spPr>
        <p:txBody>
          <a:bodyPr>
            <a:normAutofit fontScale="90000"/>
          </a:bodyPr>
          <a:lstStyle/>
          <a:p>
            <a:r>
              <a:rPr lang="ko-KR" altLang="en-US" sz="1463" dirty="0"/>
              <a:t>화면 캡쳐</a:t>
            </a:r>
            <a:r>
              <a:rPr lang="en-US" altLang="ko-KR" sz="1463" dirty="0"/>
              <a:t> </a:t>
            </a:r>
            <a:r>
              <a:rPr lang="ko-KR" altLang="en-US" sz="1463" dirty="0"/>
              <a:t>실행화면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80C6A-18A7-F547-5602-8DB61DA0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실행화면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560AE4-EF95-2449-18E1-67DAEB91E81E}"/>
              </a:ext>
            </a:extLst>
          </p:cNvPr>
          <p:cNvSpPr txBox="1"/>
          <p:nvPr/>
        </p:nvSpPr>
        <p:spPr>
          <a:xfrm>
            <a:off x="2196703" y="-42551062"/>
            <a:ext cx="493633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Form1_FormClosing(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FormClosingEventArgs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msg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파일의 내용이 변경되었습니다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\r\n 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변경된 내용을 </a:t>
            </a:r>
            <a:r>
              <a:rPr lang="ko-KR" altLang="en-US" sz="3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저장하시겠습니까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 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(msg,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메모장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MessageBoxButtons.YesNoCancel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MessageBoxIcon.Warning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DialogResult.Yes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제목 없음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.sfdFile.ShowDialog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.sfdFile.FileName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da-DK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da-DK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(dlr == DialogResult.No)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{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}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{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textSave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 함수 호출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다른이름으로저장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.sfdFile.ShowDialog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//[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다른 이름으로 저장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대화상자 호출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.sfdFile.FileName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경로 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생성자를 이용하여 개체 생성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Write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메서드를 이용하여 지정된 경로에 </a:t>
            </a:r>
            <a:r>
              <a:rPr lang="en-US" altLang="ko-KR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txtNote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컨트롤의 입력 문자열 저장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str;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 데이터 입력 및 수정 초기화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끝내기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폼 종료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실행취소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.txtNote.Undo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박스의 변경사항을 취소하고 이전 상태로 </a:t>
            </a:r>
            <a:r>
              <a:rPr lang="ko-KR" altLang="en-US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되돌려줌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잘라내기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.txtNote.Cut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텍스트를 잘라낸다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복사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.txtNote.Copy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텍스트를 복사한다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붙여넣기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.txtNote.Paste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데이터 붙여넣기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삭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.txtNote.SelectedText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 지우기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찾기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(!(frm2 ==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|| !frm2.Visible))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frm2.Focus();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Form2();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.txtNote.SelectionLength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0)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frm2.txtWord.Text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.fWord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frm2.txtWord.Text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.txtNote.SelectedText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frm2.btnOK.Click +=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System.EventHandler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.btnOk_Click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frm2.Show();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300" dirty="0"/>
          </a:p>
        </p:txBody>
      </p:sp>
      <p:pic>
        <p:nvPicPr>
          <p:cNvPr id="6" name="그림 5" descr="텍스트, 스크린샷, 디스플레이, 컴퓨터이(가) 표시된 사진&#10;&#10;자동 생성된 설명">
            <a:extLst>
              <a:ext uri="{FF2B5EF4-FFF2-40B4-BE49-F238E27FC236}">
                <a16:creationId xmlns:a16="http://schemas.microsoft.com/office/drawing/2014/main" id="{ECC2C4F4-975E-96C3-03EF-5157FD9CD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037" y="4048126"/>
            <a:ext cx="6955126" cy="418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62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14548" y="4833646"/>
            <a:ext cx="5572115" cy="313431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2170" y="5845991"/>
            <a:ext cx="2182359" cy="745375"/>
          </a:xfrm>
        </p:spPr>
        <p:txBody>
          <a:bodyPr rtlCol="0">
            <a:normAutofit/>
          </a:bodyPr>
          <a:lstStyle/>
          <a:p>
            <a:pPr rtl="0"/>
            <a:r>
              <a:rPr lang="en-US" altLang="ko" sz="2011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463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기업솔루션프로젝트</a:t>
            </a:r>
            <a:br>
              <a:rPr lang="en-US" altLang="ko-KR" sz="1463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ko-KR" altLang="en-US" sz="1463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기말과제</a:t>
            </a:r>
            <a:endParaRPr lang="ko" altLang="en-US" sz="1463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2171" y="6475882"/>
            <a:ext cx="2182359" cy="553831"/>
          </a:xfrm>
        </p:spPr>
        <p:txBody>
          <a:bodyPr rtlCol="0">
            <a:normAutofit/>
          </a:bodyPr>
          <a:lstStyle/>
          <a:p>
            <a:pPr algn="r">
              <a:spcAft>
                <a:spcPts val="275"/>
              </a:spcAft>
            </a:pPr>
            <a:r>
              <a:rPr lang="ko-KR" altLang="en-US" sz="366" dirty="0" err="1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이용운</a:t>
            </a:r>
            <a:endParaRPr lang="en-US" altLang="ko-KR" sz="366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r">
              <a:spcAft>
                <a:spcPts val="275"/>
              </a:spcAft>
            </a:pPr>
            <a:r>
              <a:rPr lang="ko-KR" altLang="en-US" sz="366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이성주</a:t>
            </a:r>
            <a:endParaRPr lang="en-US" altLang="ko-KR" sz="366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r">
              <a:spcAft>
                <a:spcPts val="275"/>
              </a:spcAft>
            </a:pPr>
            <a:r>
              <a:rPr lang="ko-KR" altLang="en-US" sz="366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심재호</a:t>
            </a:r>
            <a:endParaRPr lang="en-US" altLang="ko-KR" sz="366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r">
              <a:spcAft>
                <a:spcPts val="275"/>
              </a:spcAft>
            </a:pPr>
            <a:r>
              <a:rPr lang="ko-KR" altLang="en-US" sz="366" dirty="0" err="1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배교훈</a:t>
            </a:r>
            <a:endParaRPr lang="ko" altLang="en-US" sz="366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57783E-7900-5056-2174-4E3605C87082}"/>
              </a:ext>
            </a:extLst>
          </p:cNvPr>
          <p:cNvSpPr/>
          <p:nvPr/>
        </p:nvSpPr>
        <p:spPr>
          <a:xfrm>
            <a:off x="2671762" y="5567363"/>
            <a:ext cx="4395788" cy="20002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28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B736D-C970-0270-76CF-97BB4F860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9088" y="6007400"/>
            <a:ext cx="4083024" cy="260548"/>
          </a:xfrm>
        </p:spPr>
        <p:txBody>
          <a:bodyPr>
            <a:normAutofit fontScale="90000"/>
          </a:bodyPr>
          <a:lstStyle/>
          <a:p>
            <a:r>
              <a:rPr lang="ko-KR" altLang="en-US" sz="1463" dirty="0"/>
              <a:t>사용자 통합도구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ED45F6-C619-F6A4-A9D1-0D3499D2F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0059" y="6477964"/>
            <a:ext cx="4084418" cy="1081419"/>
          </a:xfrm>
        </p:spPr>
        <p:txBody>
          <a:bodyPr>
            <a:normAutofit/>
          </a:bodyPr>
          <a:lstStyle/>
          <a:p>
            <a:r>
              <a:rPr lang="ko-KR" altLang="en-US" sz="480" dirty="0"/>
              <a:t>사용자가 손쉽게 여러 기본적인 사용하도록</a:t>
            </a:r>
            <a:endParaRPr lang="en-US" altLang="ko-KR" sz="480" dirty="0"/>
          </a:p>
          <a:p>
            <a:r>
              <a:rPr lang="ko-KR" altLang="en-US" sz="480" dirty="0"/>
              <a:t>기능을 제공하는 응용</a:t>
            </a:r>
            <a:r>
              <a:rPr lang="en-US" altLang="ko-KR" sz="480" dirty="0"/>
              <a:t>SW</a:t>
            </a:r>
            <a:r>
              <a:rPr lang="ko-KR" altLang="en-US" sz="480" dirty="0"/>
              <a:t>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80C6A-18A7-F547-5602-8DB61DA0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주제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07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B736D-C970-0270-76CF-97BB4F860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1652" y="4391301"/>
            <a:ext cx="4083024" cy="260548"/>
          </a:xfrm>
        </p:spPr>
        <p:txBody>
          <a:bodyPr>
            <a:normAutofit fontScale="90000"/>
          </a:bodyPr>
          <a:lstStyle/>
          <a:p>
            <a:r>
              <a:rPr lang="en-US" altLang="ko-KR" sz="1463" dirty="0"/>
              <a:t>Main </a:t>
            </a:r>
            <a:r>
              <a:rPr lang="ko-KR" altLang="en-US" sz="1463" dirty="0"/>
              <a:t>디자인 구성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80C6A-18A7-F547-5602-8DB61DA0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디자인 구성</a:t>
            </a:r>
            <a:endParaRPr 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6A5BEB9-032B-A98F-F678-F2AF8CF0A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513522"/>
              </p:ext>
            </p:extLst>
          </p:nvPr>
        </p:nvGraphicFramePr>
        <p:xfrm>
          <a:off x="3082531" y="4679016"/>
          <a:ext cx="3242211" cy="11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737">
                  <a:extLst>
                    <a:ext uri="{9D8B030D-6E8A-4147-A177-3AD203B41FA5}">
                      <a16:colId xmlns:a16="http://schemas.microsoft.com/office/drawing/2014/main" val="1665429842"/>
                    </a:ext>
                  </a:extLst>
                </a:gridCol>
                <a:gridCol w="1080737">
                  <a:extLst>
                    <a:ext uri="{9D8B030D-6E8A-4147-A177-3AD203B41FA5}">
                      <a16:colId xmlns:a16="http://schemas.microsoft.com/office/drawing/2014/main" val="1356661297"/>
                    </a:ext>
                  </a:extLst>
                </a:gridCol>
                <a:gridCol w="1080737">
                  <a:extLst>
                    <a:ext uri="{9D8B030D-6E8A-4147-A177-3AD203B41FA5}">
                      <a16:colId xmlns:a16="http://schemas.microsoft.com/office/drawing/2014/main" val="207841506"/>
                    </a:ext>
                  </a:extLst>
                </a:gridCol>
              </a:tblGrid>
              <a:tr h="1044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폼 컨트롤</a:t>
                      </a: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속성</a:t>
                      </a: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값</a:t>
                      </a:r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123747978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Main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Main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374752663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main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926664628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Button1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 err="1"/>
                        <a:t>Paintbtn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167606414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 err="1"/>
                        <a:t>그림판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072525390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Button2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 err="1"/>
                        <a:t>recbtn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806246910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녹화</a:t>
                      </a:r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532623637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Button3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 err="1"/>
                        <a:t>notebtn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628481240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메모장</a:t>
                      </a:r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772681432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Button4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Capture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502977307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화면 캡쳐</a:t>
                      </a:r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284326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866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B736D-C970-0270-76CF-97BB4F860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1957" y="4391301"/>
            <a:ext cx="4083024" cy="260548"/>
          </a:xfrm>
        </p:spPr>
        <p:txBody>
          <a:bodyPr>
            <a:normAutofit fontScale="90000"/>
          </a:bodyPr>
          <a:lstStyle/>
          <a:p>
            <a:r>
              <a:rPr lang="ko-KR" altLang="en-US" sz="1463" dirty="0" err="1"/>
              <a:t>그림판</a:t>
            </a:r>
            <a:r>
              <a:rPr lang="en-US" altLang="ko-KR" sz="1463" dirty="0"/>
              <a:t> </a:t>
            </a:r>
            <a:r>
              <a:rPr lang="ko-KR" altLang="en-US" sz="1463" dirty="0"/>
              <a:t>디자인 구성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80C6A-18A7-F547-5602-8DB61DA0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디자인 구성</a:t>
            </a:r>
            <a:endParaRPr 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6A5BEB9-032B-A98F-F678-F2AF8CF0A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171486"/>
              </p:ext>
            </p:extLst>
          </p:nvPr>
        </p:nvGraphicFramePr>
        <p:xfrm>
          <a:off x="3179496" y="4651850"/>
          <a:ext cx="3242211" cy="3008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737">
                  <a:extLst>
                    <a:ext uri="{9D8B030D-6E8A-4147-A177-3AD203B41FA5}">
                      <a16:colId xmlns:a16="http://schemas.microsoft.com/office/drawing/2014/main" val="1665429842"/>
                    </a:ext>
                  </a:extLst>
                </a:gridCol>
                <a:gridCol w="1080737">
                  <a:extLst>
                    <a:ext uri="{9D8B030D-6E8A-4147-A177-3AD203B41FA5}">
                      <a16:colId xmlns:a16="http://schemas.microsoft.com/office/drawing/2014/main" val="1356661297"/>
                    </a:ext>
                  </a:extLst>
                </a:gridCol>
                <a:gridCol w="1080737">
                  <a:extLst>
                    <a:ext uri="{9D8B030D-6E8A-4147-A177-3AD203B41FA5}">
                      <a16:colId xmlns:a16="http://schemas.microsoft.com/office/drawing/2014/main" val="207841506"/>
                    </a:ext>
                  </a:extLst>
                </a:gridCol>
              </a:tblGrid>
              <a:tr h="1044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폼 컨트롤</a:t>
                      </a: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속성</a:t>
                      </a: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값</a:t>
                      </a:r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123747978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Form1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Paint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374752663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 err="1"/>
                        <a:t>그림판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926664628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MenuStrip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menuStrip1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167606414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menuStrip1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072525390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ToolStripMenuItem1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 err="1"/>
                        <a:t>fileToolStripMenuItem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806246910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File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532623637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맑은 고딕" panose="020B0503020000020004" pitchFamily="50" charset="-127"/>
                          <a:cs typeface="+mn-cs"/>
                        </a:rPr>
                        <a:t>ToolStripMenuItem2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 err="1"/>
                        <a:t>editToolStripMenuItem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628481240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Edit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772681432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맑은 고딕" panose="020B0503020000020004" pitchFamily="50" charset="-127"/>
                          <a:cs typeface="+mn-cs"/>
                        </a:rPr>
                        <a:t>ToolStripMenuItem3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 err="1"/>
                        <a:t>toolToolStripMenuItem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502977307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Tool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284326255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ToolStripMenuItem4</a:t>
                      </a: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저장</a:t>
                      </a:r>
                      <a:r>
                        <a:rPr lang="en-US" altLang="ko-KR" sz="400" dirty="0" err="1"/>
                        <a:t>ToolStripMenuItem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002930955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저장</a:t>
                      </a:r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4283385522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ToolStripMenuItem1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불러오기</a:t>
                      </a:r>
                      <a:r>
                        <a:rPr lang="en-US" altLang="ko-KR" sz="400" dirty="0" err="1"/>
                        <a:t>ToolStripMenuItem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32618286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불러오기</a:t>
                      </a:r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529139011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맑은 고딕" panose="020B0503020000020004" pitchFamily="50" charset="-127"/>
                          <a:cs typeface="+mn-cs"/>
                        </a:rPr>
                        <a:t>ToolStripMenuItem2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 err="1"/>
                        <a:t>undoToolStripMenuItem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656133383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undo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779250214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맑은 고딕" panose="020B0503020000020004" pitchFamily="50" charset="-127"/>
                          <a:cs typeface="+mn-cs"/>
                        </a:rPr>
                        <a:t>ToolStripMenuItem3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 err="1"/>
                        <a:t>redoToolStripMenuItem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843407311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redo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764263911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ToolStripMenuItem4</a:t>
                      </a: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 err="1"/>
                        <a:t>rectangleToolStripMenuItem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103909092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사각형</a:t>
                      </a:r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940418983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맑은 고딕" panose="020B0503020000020004" pitchFamily="50" charset="-127"/>
                          <a:cs typeface="+mn-cs"/>
                        </a:rPr>
                        <a:t>ToolStripMenuItem5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 err="1"/>
                        <a:t>circleToolStripMenuItem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145577468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원</a:t>
                      </a:r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351714909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ToolStripMenuItem6</a:t>
                      </a: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 err="1"/>
                        <a:t>lineToolStripMenuItem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378364880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선</a:t>
                      </a:r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621914978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ToolStripMenuItem1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지우개</a:t>
                      </a:r>
                      <a:r>
                        <a:rPr lang="en-US" altLang="ko-KR" sz="400" dirty="0" err="1"/>
                        <a:t>ToolStripMenuItem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687609111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지우개</a:t>
                      </a:r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695717561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PictureBox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pictureBox1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352746245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853194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1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B736D-C970-0270-76CF-97BB4F860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7131" y="4383562"/>
            <a:ext cx="4083024" cy="260548"/>
          </a:xfrm>
        </p:spPr>
        <p:txBody>
          <a:bodyPr>
            <a:normAutofit fontScale="90000"/>
          </a:bodyPr>
          <a:lstStyle/>
          <a:p>
            <a:r>
              <a:rPr lang="ko-KR" altLang="en-US" sz="1463" dirty="0"/>
              <a:t>메모장</a:t>
            </a:r>
            <a:r>
              <a:rPr lang="en-US" altLang="ko-KR" sz="1463" dirty="0"/>
              <a:t> </a:t>
            </a:r>
            <a:r>
              <a:rPr lang="ko-KR" altLang="en-US" sz="1463" dirty="0"/>
              <a:t>디자인 구성</a:t>
            </a:r>
            <a:r>
              <a:rPr lang="en-US" altLang="ko-KR" sz="1463" dirty="0"/>
              <a:t>-1</a:t>
            </a:r>
            <a:endParaRPr lang="ko-KR" altLang="en-US" sz="1463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80C6A-18A7-F547-5602-8DB61DA0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디자인 구성</a:t>
            </a:r>
            <a:endParaRPr 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6A5BEB9-032B-A98F-F678-F2AF8CF0A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456393"/>
              </p:ext>
            </p:extLst>
          </p:nvPr>
        </p:nvGraphicFramePr>
        <p:xfrm>
          <a:off x="3179496" y="4644110"/>
          <a:ext cx="3242211" cy="4460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737">
                  <a:extLst>
                    <a:ext uri="{9D8B030D-6E8A-4147-A177-3AD203B41FA5}">
                      <a16:colId xmlns:a16="http://schemas.microsoft.com/office/drawing/2014/main" val="1665429842"/>
                    </a:ext>
                  </a:extLst>
                </a:gridCol>
                <a:gridCol w="1080737">
                  <a:extLst>
                    <a:ext uri="{9D8B030D-6E8A-4147-A177-3AD203B41FA5}">
                      <a16:colId xmlns:a16="http://schemas.microsoft.com/office/drawing/2014/main" val="1356661297"/>
                    </a:ext>
                  </a:extLst>
                </a:gridCol>
                <a:gridCol w="1080737">
                  <a:extLst>
                    <a:ext uri="{9D8B030D-6E8A-4147-A177-3AD203B41FA5}">
                      <a16:colId xmlns:a16="http://schemas.microsoft.com/office/drawing/2014/main" val="207841506"/>
                    </a:ext>
                  </a:extLst>
                </a:gridCol>
              </a:tblGrid>
              <a:tr h="1044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폼 컨트롤</a:t>
                      </a: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속성</a:t>
                      </a: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값</a:t>
                      </a:r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123747978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Form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Form1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374752663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 err="1"/>
                        <a:t>제목없음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926664628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MenuStrip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 err="1"/>
                        <a:t>menuBar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167606414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menuStrip1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072525390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TextBox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 err="1"/>
                        <a:t>txtNote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806246910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532623637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FontDialog</a:t>
                      </a:r>
                      <a:endParaRPr lang="en-US" altLang="ko-KR" sz="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 err="1"/>
                        <a:t>fdText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628481240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772681432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openFileDialog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 err="1"/>
                        <a:t>ofdFile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502977307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284326255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SaveFileDialog</a:t>
                      </a:r>
                      <a:endParaRPr lang="en-US" altLang="ko-KR" sz="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 err="1"/>
                        <a:t>sfdFile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002930955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4283385522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ToolStripMenuItem1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파일</a:t>
                      </a:r>
                      <a:r>
                        <a:rPr lang="en-US" altLang="ko-KR" sz="400" dirty="0" err="1"/>
                        <a:t>FToolStripMenuItem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155420113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파일</a:t>
                      </a:r>
                      <a:r>
                        <a:rPr lang="en-US" altLang="ko-KR" sz="400" dirty="0"/>
                        <a:t>(F)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123713927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ToolStripMenuItem2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편집</a:t>
                      </a:r>
                      <a:r>
                        <a:rPr lang="en-US" altLang="ko-KR" sz="400" dirty="0" err="1"/>
                        <a:t>EToolStripMenuItem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764277530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편집</a:t>
                      </a:r>
                      <a:r>
                        <a:rPr lang="en-US" altLang="ko-KR" sz="400" dirty="0"/>
                        <a:t>(E)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4044746951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ToolStripMenuItem3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서식</a:t>
                      </a:r>
                      <a:r>
                        <a:rPr lang="en-US" altLang="ko-KR" sz="400" dirty="0" err="1"/>
                        <a:t>OToolStripMenuItem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4292960657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서식</a:t>
                      </a:r>
                      <a:r>
                        <a:rPr lang="en-US" altLang="ko-KR" sz="400" dirty="0"/>
                        <a:t>(O)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979860936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ToolStripMenuItem4</a:t>
                      </a:r>
                      <a:endParaRPr lang="en-US" altLang="ko-KR" sz="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 err="1"/>
                        <a:t>새로만들기</a:t>
                      </a:r>
                      <a:r>
                        <a:rPr lang="en-US" altLang="ko-KR" sz="400" dirty="0" err="1"/>
                        <a:t>NToolStripMenuItem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738841317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 err="1"/>
                        <a:t>새로만들기</a:t>
                      </a:r>
                      <a:r>
                        <a:rPr lang="en-US" altLang="ko-KR" sz="400" dirty="0"/>
                        <a:t>(N)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551707386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ToolStripMenuItem5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열기</a:t>
                      </a:r>
                      <a:r>
                        <a:rPr lang="en-US" altLang="ko-KR" sz="400" dirty="0" err="1"/>
                        <a:t>OToolStripMenuItem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77381316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열기</a:t>
                      </a:r>
                      <a:r>
                        <a:rPr lang="en-US" altLang="ko-KR" sz="400" dirty="0"/>
                        <a:t>(O)</a:t>
                      </a:r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837820627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ToolStripMenuItem6</a:t>
                      </a:r>
                      <a:endParaRPr lang="en-US" altLang="ko-KR" sz="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저장</a:t>
                      </a:r>
                      <a:r>
                        <a:rPr lang="en-US" altLang="ko-KR" sz="400" dirty="0" err="1"/>
                        <a:t>SToolStripMenuItem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232241802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저장</a:t>
                      </a:r>
                      <a:r>
                        <a:rPr lang="en-US" altLang="ko-KR" sz="400" dirty="0"/>
                        <a:t>(S)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06066116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ToolStripMenuItem7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 err="1"/>
                        <a:t>다른이름으로저장</a:t>
                      </a:r>
                      <a:r>
                        <a:rPr lang="en-US" altLang="ko-KR" sz="400" dirty="0" err="1"/>
                        <a:t>AToolStripMenuItem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806964962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 err="1"/>
                        <a:t>다른이름으로저장</a:t>
                      </a:r>
                      <a:r>
                        <a:rPr lang="en-US" altLang="ko-KR" sz="400" dirty="0"/>
                        <a:t>(A)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623244896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ToolStripMenuItem8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끝내기</a:t>
                      </a:r>
                      <a:r>
                        <a:rPr lang="en-US" altLang="ko-KR" sz="400" dirty="0" err="1"/>
                        <a:t>XToolStripMenuItem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390861011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끝내기</a:t>
                      </a:r>
                      <a:r>
                        <a:rPr lang="en-US" altLang="ko-KR" sz="400" dirty="0"/>
                        <a:t>(X)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816977477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ToolStripMenuItem9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실행취소</a:t>
                      </a:r>
                      <a:r>
                        <a:rPr lang="en-US" altLang="ko-KR" sz="400" dirty="0" err="1"/>
                        <a:t>UToolStripMenuItem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758372876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실행취소</a:t>
                      </a:r>
                      <a:r>
                        <a:rPr lang="en-US" altLang="ko-KR" sz="400" dirty="0"/>
                        <a:t>(U)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67488437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ToolStripMenuItem10</a:t>
                      </a:r>
                      <a:endParaRPr lang="en-US" altLang="ko-KR" sz="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잘라내기</a:t>
                      </a:r>
                      <a:r>
                        <a:rPr lang="en-US" altLang="ko-KR" sz="400" dirty="0" err="1"/>
                        <a:t>TToolStripMenuItem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113740656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잘라내기</a:t>
                      </a:r>
                      <a:r>
                        <a:rPr lang="en-US" altLang="ko-KR" sz="400" dirty="0"/>
                        <a:t>(T)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005296751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ToolStripMenuItem11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복사</a:t>
                      </a:r>
                      <a:r>
                        <a:rPr lang="en-US" altLang="ko-KR" sz="400" dirty="0" err="1"/>
                        <a:t>CToolStripMenuItem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055126083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복사</a:t>
                      </a:r>
                      <a:r>
                        <a:rPr lang="en-US" altLang="ko-KR" sz="400" dirty="0"/>
                        <a:t>(C)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795381581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ToolStripMenuItem12</a:t>
                      </a:r>
                      <a:endParaRPr lang="en-US" altLang="ko-KR" sz="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붙여넣기</a:t>
                      </a:r>
                      <a:r>
                        <a:rPr lang="en-US" altLang="ko-KR" sz="400" dirty="0" err="1"/>
                        <a:t>PToolStripMenuItem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977890061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붙여넣기</a:t>
                      </a:r>
                      <a:r>
                        <a:rPr lang="en-US" altLang="ko-KR" sz="400" dirty="0"/>
                        <a:t>(P)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534309571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ToolStripMenuItem13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삭</a:t>
                      </a:r>
                      <a:r>
                        <a:rPr lang="en-US" altLang="ko-KR" sz="400" dirty="0" err="1"/>
                        <a:t>LToolStripMenuItem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622589378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삭제</a:t>
                      </a:r>
                      <a:r>
                        <a:rPr lang="en-US" altLang="ko-KR" sz="400" dirty="0"/>
                        <a:t>(L)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254249671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ToolStripMenuItem14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찾기</a:t>
                      </a:r>
                      <a:r>
                        <a:rPr lang="en-US" altLang="ko-KR" sz="400" dirty="0" err="1"/>
                        <a:t>FToolStripMenuItem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615925078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" dirty="0"/>
                        <a:t>찾기</a:t>
                      </a:r>
                      <a:r>
                        <a:rPr lang="en-US" altLang="ko-KR" sz="400" dirty="0"/>
                        <a:t>(F)..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549203695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ToolStripMenuItem15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 err="1"/>
                        <a:t>다음찾기</a:t>
                      </a:r>
                      <a:r>
                        <a:rPr lang="en-US" altLang="ko-KR" sz="400" dirty="0" err="1"/>
                        <a:t>ToolStripMenuItem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298003847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다음 찾기</a:t>
                      </a:r>
                      <a:r>
                        <a:rPr lang="en-US" altLang="ko-KR" sz="400" dirty="0"/>
                        <a:t>(N)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509183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377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B736D-C970-0270-76CF-97BB4F860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9088" y="4371953"/>
            <a:ext cx="4083024" cy="260548"/>
          </a:xfrm>
        </p:spPr>
        <p:txBody>
          <a:bodyPr>
            <a:normAutofit fontScale="90000"/>
          </a:bodyPr>
          <a:lstStyle/>
          <a:p>
            <a:r>
              <a:rPr lang="ko-KR" altLang="en-US" sz="1463" dirty="0"/>
              <a:t>메모장</a:t>
            </a:r>
            <a:r>
              <a:rPr lang="en-US" altLang="ko-KR" sz="1463" dirty="0"/>
              <a:t> </a:t>
            </a:r>
            <a:r>
              <a:rPr lang="ko-KR" altLang="en-US" sz="1463" dirty="0"/>
              <a:t>디자인 구성</a:t>
            </a:r>
            <a:r>
              <a:rPr lang="en-US" altLang="ko-KR" sz="1463" dirty="0"/>
              <a:t>-2</a:t>
            </a:r>
            <a:endParaRPr lang="ko-KR" altLang="en-US" sz="1463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80C6A-18A7-F547-5602-8DB61DA0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디자인 구성</a:t>
            </a:r>
            <a:endParaRPr 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6A5BEB9-032B-A98F-F678-F2AF8CF0A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360992"/>
              </p:ext>
            </p:extLst>
          </p:nvPr>
        </p:nvGraphicFramePr>
        <p:xfrm>
          <a:off x="3179496" y="4632501"/>
          <a:ext cx="3242211" cy="934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737">
                  <a:extLst>
                    <a:ext uri="{9D8B030D-6E8A-4147-A177-3AD203B41FA5}">
                      <a16:colId xmlns:a16="http://schemas.microsoft.com/office/drawing/2014/main" val="1665429842"/>
                    </a:ext>
                  </a:extLst>
                </a:gridCol>
                <a:gridCol w="1080737">
                  <a:extLst>
                    <a:ext uri="{9D8B030D-6E8A-4147-A177-3AD203B41FA5}">
                      <a16:colId xmlns:a16="http://schemas.microsoft.com/office/drawing/2014/main" val="1356661297"/>
                    </a:ext>
                  </a:extLst>
                </a:gridCol>
                <a:gridCol w="1080737">
                  <a:extLst>
                    <a:ext uri="{9D8B030D-6E8A-4147-A177-3AD203B41FA5}">
                      <a16:colId xmlns:a16="http://schemas.microsoft.com/office/drawing/2014/main" val="207841506"/>
                    </a:ext>
                  </a:extLst>
                </a:gridCol>
              </a:tblGrid>
              <a:tr h="1044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폼 컨트롤</a:t>
                      </a: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속성</a:t>
                      </a: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값</a:t>
                      </a:r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123747978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ToolStripMenuItem16</a:t>
                      </a:r>
                      <a:endParaRPr lang="en-US" altLang="ko-KR" sz="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모두선택</a:t>
                      </a:r>
                      <a:r>
                        <a:rPr lang="en-US" altLang="ko-KR" sz="400" dirty="0" err="1"/>
                        <a:t>AToolStripMenuItem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374752663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모두 선택</a:t>
                      </a:r>
                      <a:r>
                        <a:rPr lang="en-US" altLang="ko-KR" sz="400" dirty="0"/>
                        <a:t>(A)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926664628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ToolStripMenuItem17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시간날짜</a:t>
                      </a:r>
                      <a:r>
                        <a:rPr lang="en-US" altLang="ko-KR" sz="400" dirty="0" err="1"/>
                        <a:t>DToolStripMenuItem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167606414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시간</a:t>
                      </a:r>
                      <a:r>
                        <a:rPr lang="en-US" altLang="ko-KR" sz="400" dirty="0"/>
                        <a:t>/</a:t>
                      </a:r>
                      <a:r>
                        <a:rPr lang="ko-KR" altLang="en-US" sz="400" dirty="0"/>
                        <a:t>날짜</a:t>
                      </a:r>
                      <a:r>
                        <a:rPr lang="en-US" altLang="ko-KR" sz="400" dirty="0"/>
                        <a:t>(D)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072525390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ToolStripMenuItem18</a:t>
                      </a:r>
                      <a:endParaRPr lang="en-US" altLang="ko-KR" sz="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 err="1"/>
                        <a:t>자동줄바꿈</a:t>
                      </a:r>
                      <a:r>
                        <a:rPr lang="en-US" altLang="ko-KR" sz="400" dirty="0" err="1"/>
                        <a:t>WToolStripMenuItem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806246910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자동 줄 바꿈</a:t>
                      </a:r>
                      <a:r>
                        <a:rPr lang="en-US" altLang="ko-KR" sz="400" dirty="0"/>
                        <a:t>(W)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532623637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ToolStripMenuItem19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글꼴</a:t>
                      </a:r>
                      <a:r>
                        <a:rPr lang="en-US" altLang="ko-KR" sz="400" dirty="0" err="1"/>
                        <a:t>FToolStripMenuItem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628481240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글꼴</a:t>
                      </a:r>
                      <a:r>
                        <a:rPr lang="en-US" altLang="ko-KR" sz="400" dirty="0"/>
                        <a:t>(F)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772681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937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B736D-C970-0270-76CF-97BB4F860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9088" y="4379693"/>
            <a:ext cx="4083024" cy="260548"/>
          </a:xfrm>
        </p:spPr>
        <p:txBody>
          <a:bodyPr>
            <a:normAutofit fontScale="90000"/>
          </a:bodyPr>
          <a:lstStyle/>
          <a:p>
            <a:r>
              <a:rPr lang="ko-KR" altLang="en-US" sz="1463" dirty="0"/>
              <a:t>메모장 찾기</a:t>
            </a:r>
            <a:r>
              <a:rPr lang="en-US" altLang="ko-KR" sz="1463" dirty="0"/>
              <a:t> </a:t>
            </a:r>
            <a:r>
              <a:rPr lang="ko-KR" altLang="en-US" sz="1463" dirty="0"/>
              <a:t>디자인 구성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80C6A-18A7-F547-5602-8DB61DA0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디자인 구성</a:t>
            </a:r>
            <a:endParaRPr 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6A5BEB9-032B-A98F-F678-F2AF8CF0A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651576"/>
              </p:ext>
            </p:extLst>
          </p:nvPr>
        </p:nvGraphicFramePr>
        <p:xfrm>
          <a:off x="3179496" y="4640242"/>
          <a:ext cx="3242211" cy="1970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737">
                  <a:extLst>
                    <a:ext uri="{9D8B030D-6E8A-4147-A177-3AD203B41FA5}">
                      <a16:colId xmlns:a16="http://schemas.microsoft.com/office/drawing/2014/main" val="1665429842"/>
                    </a:ext>
                  </a:extLst>
                </a:gridCol>
                <a:gridCol w="1080737">
                  <a:extLst>
                    <a:ext uri="{9D8B030D-6E8A-4147-A177-3AD203B41FA5}">
                      <a16:colId xmlns:a16="http://schemas.microsoft.com/office/drawing/2014/main" val="1356661297"/>
                    </a:ext>
                  </a:extLst>
                </a:gridCol>
                <a:gridCol w="1080737">
                  <a:extLst>
                    <a:ext uri="{9D8B030D-6E8A-4147-A177-3AD203B41FA5}">
                      <a16:colId xmlns:a16="http://schemas.microsoft.com/office/drawing/2014/main" val="207841506"/>
                    </a:ext>
                  </a:extLst>
                </a:gridCol>
              </a:tblGrid>
              <a:tr h="10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폼 컨트롤</a:t>
                      </a: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/>
                        <a:t>속성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값</a:t>
                      </a:r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123747978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Form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Form2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374752663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찾기</a:t>
                      </a:r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926664628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맑은 고딕" panose="020B0503020000020004" pitchFamily="50" charset="-127"/>
                          <a:cs typeface="+mn-cs"/>
                        </a:rPr>
                        <a:t>Label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 err="1"/>
                        <a:t>lblWord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167606414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찾을 내용</a:t>
                      </a:r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072525390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맑은 고딕" panose="020B0503020000020004" pitchFamily="50" charset="-127"/>
                          <a:cs typeface="+mn-cs"/>
                        </a:rPr>
                        <a:t>TextBox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 err="1"/>
                        <a:t>txtWord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806246910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532623637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Button1</a:t>
                      </a: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 err="1"/>
                        <a:t>btnOK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628481240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다음 찾기</a:t>
                      </a:r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772681432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맑은 고딕" panose="020B0503020000020004" pitchFamily="50" charset="-127"/>
                          <a:cs typeface="+mn-cs"/>
                        </a:rPr>
                        <a:t>Button2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 err="1"/>
                        <a:t>btnCancel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502977307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취소</a:t>
                      </a:r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284326255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CheckBox</a:t>
                      </a:r>
                      <a:endParaRPr lang="en-US" altLang="ko-KR" sz="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 err="1"/>
                        <a:t>chOption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002930955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대</a:t>
                      </a:r>
                      <a:r>
                        <a:rPr lang="en-US" altLang="ko-KR" sz="400" dirty="0"/>
                        <a:t>/</a:t>
                      </a:r>
                      <a:r>
                        <a:rPr lang="ko-KR" altLang="en-US" sz="400" dirty="0"/>
                        <a:t>소문자 구분</a:t>
                      </a:r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4283385522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 err="1"/>
                        <a:t>GroupBox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 err="1"/>
                        <a:t>groupBox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4143670693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방향</a:t>
                      </a:r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675627752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맑은 고딕" panose="020B0503020000020004" pitchFamily="50" charset="-127"/>
                          <a:cs typeface="+mn-cs"/>
                        </a:rPr>
                        <a:t>RadioButton1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rdb01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640201983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위쪽</a:t>
                      </a:r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305062903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RadioButton1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rdb02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432141957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아래쪽</a:t>
                      </a:r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157614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915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B736D-C970-0270-76CF-97BB4F860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9088" y="4383562"/>
            <a:ext cx="4083024" cy="260548"/>
          </a:xfrm>
        </p:spPr>
        <p:txBody>
          <a:bodyPr>
            <a:normAutofit fontScale="90000"/>
          </a:bodyPr>
          <a:lstStyle/>
          <a:p>
            <a:r>
              <a:rPr lang="ko-KR" altLang="en-US" sz="1463" dirty="0"/>
              <a:t>녹화</a:t>
            </a:r>
            <a:r>
              <a:rPr lang="en-US" altLang="ko-KR" sz="1463" dirty="0"/>
              <a:t> </a:t>
            </a:r>
            <a:r>
              <a:rPr lang="ko-KR" altLang="en-US" sz="1463" dirty="0"/>
              <a:t>디자인 구성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80C6A-18A7-F547-5602-8DB61DA0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디자인 구성</a:t>
            </a:r>
            <a:endParaRPr 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6A5BEB9-032B-A98F-F678-F2AF8CF0A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505222"/>
              </p:ext>
            </p:extLst>
          </p:nvPr>
        </p:nvGraphicFramePr>
        <p:xfrm>
          <a:off x="3179496" y="4644111"/>
          <a:ext cx="3242211" cy="1556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737">
                  <a:extLst>
                    <a:ext uri="{9D8B030D-6E8A-4147-A177-3AD203B41FA5}">
                      <a16:colId xmlns:a16="http://schemas.microsoft.com/office/drawing/2014/main" val="1665429842"/>
                    </a:ext>
                  </a:extLst>
                </a:gridCol>
                <a:gridCol w="1080737">
                  <a:extLst>
                    <a:ext uri="{9D8B030D-6E8A-4147-A177-3AD203B41FA5}">
                      <a16:colId xmlns:a16="http://schemas.microsoft.com/office/drawing/2014/main" val="1356661297"/>
                    </a:ext>
                  </a:extLst>
                </a:gridCol>
                <a:gridCol w="1080737">
                  <a:extLst>
                    <a:ext uri="{9D8B030D-6E8A-4147-A177-3AD203B41FA5}">
                      <a16:colId xmlns:a16="http://schemas.microsoft.com/office/drawing/2014/main" val="207841506"/>
                    </a:ext>
                  </a:extLst>
                </a:gridCol>
              </a:tblGrid>
              <a:tr h="1044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폼 컨트롤</a:t>
                      </a: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/>
                        <a:t>속성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/>
                        <a:t>값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123747978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400"/>
                        <a:t>Form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Form1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374752663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녹화</a:t>
                      </a:r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926664628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맑은 고딕" panose="020B0503020000020004" pitchFamily="50" charset="-127"/>
                          <a:cs typeface="+mn-cs"/>
                        </a:rPr>
                        <a:t>Label1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label1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167606414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label1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072525390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맑은 고딕" panose="020B0503020000020004" pitchFamily="50" charset="-127"/>
                          <a:cs typeface="+mn-cs"/>
                        </a:rPr>
                        <a:t>Label2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label2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806246910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label2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532623637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Timer</a:t>
                      </a:r>
                      <a:endParaRPr lang="en-US" altLang="ko-KR" sz="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timer1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628481240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772681432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맑은 고딕" panose="020B0503020000020004" pitchFamily="50" charset="-127"/>
                          <a:cs typeface="+mn-cs"/>
                        </a:rPr>
                        <a:t>Button1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button1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502977307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RECORD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284326255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Button2</a:t>
                      </a: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button2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002930955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STOP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4283385522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Panel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panel1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303558913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94025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70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84_TF78438558" id="{3CB50A5E-A4A2-4D8C-92BF-ECB022D5D39A}" vid="{3F4CD028-47E6-4463-B06D-5EDDC9C069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{B4093C1E-39E8-4D2E-9F9C-D6B1ABB288A7}tf78438558_win32</Template>
  <TotalTime>91</TotalTime>
  <Words>14497</Words>
  <Application>Microsoft Office PowerPoint</Application>
  <PresentationFormat>A3 용지(297x420mm)</PresentationFormat>
  <Paragraphs>2452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돋움체</vt:lpstr>
      <vt:lpstr>Malgun Gothic</vt:lpstr>
      <vt:lpstr>Malgun Gothic</vt:lpstr>
      <vt:lpstr>Calibri</vt:lpstr>
      <vt:lpstr>Century Gothic</vt:lpstr>
      <vt:lpstr>Garamond</vt:lpstr>
      <vt:lpstr>SavonVTI</vt:lpstr>
      <vt:lpstr> 기업솔루션프로젝트 기말과제</vt:lpstr>
      <vt:lpstr>1. 주제  2. 디자인 구성  3. 기능 코드  4. 실행화면</vt:lpstr>
      <vt:lpstr>사용자 통합도구</vt:lpstr>
      <vt:lpstr>Main 디자인 구성</vt:lpstr>
      <vt:lpstr>그림판 디자인 구성</vt:lpstr>
      <vt:lpstr>메모장 디자인 구성-1</vt:lpstr>
      <vt:lpstr>메모장 디자인 구성-2</vt:lpstr>
      <vt:lpstr>메모장 찾기 디자인 구성</vt:lpstr>
      <vt:lpstr>녹화 디자인 구성</vt:lpstr>
      <vt:lpstr>화면캡쳐 디자인 구성</vt:lpstr>
      <vt:lpstr>Main 기능코드</vt:lpstr>
      <vt:lpstr>그림판 기능코드</vt:lpstr>
      <vt:lpstr>메모장 기능코드</vt:lpstr>
      <vt:lpstr>메모장 찾기 기능코드</vt:lpstr>
      <vt:lpstr>녹화 기능코드</vt:lpstr>
      <vt:lpstr>화면캡쳐 기능코드</vt:lpstr>
      <vt:lpstr>Main 실행화면</vt:lpstr>
      <vt:lpstr>그림판 실행화면</vt:lpstr>
      <vt:lpstr>메모장 실행화면</vt:lpstr>
      <vt:lpstr>메모장 찾기 실행화면</vt:lpstr>
      <vt:lpstr>녹화 실행화면</vt:lpstr>
      <vt:lpstr>화면 캡쳐 실행화면</vt:lpstr>
      <vt:lpstr> 기업솔루션프로젝트 기말과제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기업솔루션프로젝트 기말과제</dc:title>
  <dc:creator>이성주</dc:creator>
  <cp:lastModifiedBy>이성주</cp:lastModifiedBy>
  <cp:revision>1</cp:revision>
  <dcterms:created xsi:type="dcterms:W3CDTF">2023-12-11T14:10:56Z</dcterms:created>
  <dcterms:modified xsi:type="dcterms:W3CDTF">2023-12-11T15:42:55Z</dcterms:modified>
</cp:coreProperties>
</file>