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783" r:id="rId1"/>
  </p:sldMasterIdLst>
  <p:notesMasterIdLst>
    <p:notesMasterId r:id="rId31"/>
  </p:notesMasterIdLst>
  <p:handoutMasterIdLst>
    <p:handoutMasterId r:id="rId32"/>
  </p:handoutMasterIdLst>
  <p:sldIdLst>
    <p:sldId id="1378" r:id="rId2"/>
    <p:sldId id="1387" r:id="rId3"/>
    <p:sldId id="1390" r:id="rId4"/>
    <p:sldId id="1391" r:id="rId5"/>
    <p:sldId id="1392" r:id="rId6"/>
    <p:sldId id="1393" r:id="rId7"/>
    <p:sldId id="1394" r:id="rId8"/>
    <p:sldId id="1395" r:id="rId9"/>
    <p:sldId id="1412" r:id="rId10"/>
    <p:sldId id="1423" r:id="rId11"/>
    <p:sldId id="1397" r:id="rId12"/>
    <p:sldId id="1413" r:id="rId13"/>
    <p:sldId id="1398" r:id="rId14"/>
    <p:sldId id="1422" r:id="rId15"/>
    <p:sldId id="1424" r:id="rId16"/>
    <p:sldId id="1399" r:id="rId17"/>
    <p:sldId id="1401" r:id="rId18"/>
    <p:sldId id="1414" r:id="rId19"/>
    <p:sldId id="1402" r:id="rId20"/>
    <p:sldId id="1403" r:id="rId21"/>
    <p:sldId id="1404" r:id="rId22"/>
    <p:sldId id="1415" r:id="rId23"/>
    <p:sldId id="1405" r:id="rId24"/>
    <p:sldId id="1406" r:id="rId25"/>
    <p:sldId id="1425" r:id="rId26"/>
    <p:sldId id="1408" r:id="rId27"/>
    <p:sldId id="1426" r:id="rId28"/>
    <p:sldId id="1396" r:id="rId29"/>
    <p:sldId id="1389" r:id="rId3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BA"/>
    <a:srgbClr val="CC99FF"/>
    <a:srgbClr val="9933FF"/>
    <a:srgbClr val="FFFFCC"/>
    <a:srgbClr val="CCCCFF"/>
    <a:srgbClr val="CC9900"/>
    <a:srgbClr val="336699"/>
    <a:srgbClr val="993300"/>
    <a:srgbClr val="990033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76" autoAdjust="0"/>
    <p:restoredTop sz="71763" autoAdjust="0"/>
  </p:normalViewPr>
  <p:slideViewPr>
    <p:cSldViewPr>
      <p:cViewPr varScale="1">
        <p:scale>
          <a:sx n="87" d="100"/>
          <a:sy n="87" d="100"/>
        </p:scale>
        <p:origin x="-195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AB2929F-E3C2-4477-B534-D2EDDF0292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7CE4D93-32B8-4857-B707-1D0ABCD69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599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A03B-52FA-407C-821F-057C90DAD321}" type="slidenum">
              <a:rPr lang="en-US" altLang="zh-CN">
                <a:solidFill>
                  <a:prstClr val="black"/>
                </a:solidFill>
              </a:rPr>
              <a:pPr/>
              <a:t>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答辩主要包括以下环节：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、主管向评委介绍答辩人员基本情况；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、答辩人员入场陈述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、评委现场与答辩人员现场交流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、申请人员退场，评委相互交流，</a:t>
            </a:r>
            <a:r>
              <a:rPr lang="zh-CN" altLang="zh-CN" sz="12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或向主管提问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、评委评分，提交结果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注：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模板只是一个参考，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不一定要拘泥于这个格式，包含但不也限于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中所涉及的内容</a:t>
            </a:r>
            <a:endParaRPr lang="zh-CN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251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setBackgroundImage:forState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反锯齿运算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反锯齿运算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Color Hits Green and Misses Red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开启光栅化后使用，将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layer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缓存成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bitmap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，绿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色代表命中缓存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参考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[layer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setShouldRasterize:YES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setBackgroundImage:forState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091282"/>
            <a:ext cx="11089232" cy="50856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0" y="0"/>
            <a:ext cx="12192000" cy="9087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708" y="6453336"/>
            <a:ext cx="12192000" cy="3129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3336"/>
            <a:ext cx="41148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48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6DC2-B80C-4961-94AA-CC4E29D25E6E}" type="datetimeFigureOut">
              <a:rPr lang="zh-CN" altLang="en-US" smtClean="0"/>
              <a:t>16/3/23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9A9-8311-4477-8FE4-084F6DA3E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4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1196752"/>
            <a:ext cx="12201291" cy="2376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95400" y="1556792"/>
            <a:ext cx="10515600" cy="1656184"/>
          </a:xfrm>
        </p:spPr>
        <p:txBody>
          <a:bodyPr>
            <a:no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931" y="310803"/>
            <a:ext cx="1976601" cy="7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36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6DC2-B80C-4961-94AA-CC4E29D25E6E}" type="datetimeFigureOut">
              <a:rPr lang="zh-CN" altLang="en-US" smtClean="0"/>
              <a:t>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D9A9-8311-4477-8FE4-084F6DA3E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5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7" r:id="rId2"/>
    <p:sldLayoutId id="21474837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ios/documentation/DeveloperTools/Conceptual/InstrumentsUserGuide/index.html%23//apple_ref/doc/uid/TP40004652-CH3-SW1" TargetMode="External"/><Relationship Id="rId4" Type="http://schemas.openxmlformats.org/officeDocument/2006/relationships/hyperlink" Target="https://developer.apple.com/library/ios/recipes/Instruments_help_articles/FindingAbandonedMemory/FindingAbandonedMemory.html" TargetMode="External"/><Relationship Id="rId5" Type="http://schemas.openxmlformats.org/officeDocument/2006/relationships/hyperlink" Target="https://zsisme.gitbooks.io/ios-/content/chapter15/offscreen-rendering.html" TargetMode="External"/><Relationship Id="rId6" Type="http://schemas.openxmlformats.org/officeDocument/2006/relationships/hyperlink" Target="http://www.hrchen.com/2013/05/performance-with-instruments/" TargetMode="External"/><Relationship Id="rId7" Type="http://schemas.openxmlformats.org/officeDocument/2006/relationships/hyperlink" Target="https://developer.apple.com/videos/play/wwdc2014/419/" TargetMode="External"/><Relationship Id="rId8" Type="http://schemas.openxmlformats.org/officeDocument/2006/relationships/hyperlink" Target="http://www.reviewcode.cn/" TargetMode="External"/><Relationship Id="rId9" Type="http://schemas.openxmlformats.org/officeDocument/2006/relationships/hyperlink" Target="http://www.cocoachina.com/ios/20160301/15486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ios/recipes/xcode_help-source_editor/chapters/Analyze.html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153683" y="2132856"/>
            <a:ext cx="9884635" cy="77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zh-CN" altLang="en-US" sz="4431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性能优化分享</a:t>
            </a:r>
            <a:endParaRPr lang="en-US" altLang="zh-CN" sz="4431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89" name="AutoShape 1" descr="C:\Documents and Settings\Administrator\Application Data\Tencent\Users\269878009\QQ\WinTemp\RichOle\N]FJQGG}0$~`_R{V@CKFK.jpg"/>
          <p:cNvSpPr>
            <a:spLocks noChangeAspect="1" noChangeArrowheads="1"/>
          </p:cNvSpPr>
          <p:nvPr/>
        </p:nvSpPr>
        <p:spPr bwMode="auto">
          <a:xfrm>
            <a:off x="0" y="-791307"/>
            <a:ext cx="375138" cy="375138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zh-CN" altLang="en-US" sz="1354"/>
          </a:p>
        </p:txBody>
      </p:sp>
      <p:sp>
        <p:nvSpPr>
          <p:cNvPr id="12290" name="AutoShape 2" descr="C:\Documents and Settings\Administrator\Application Data\Tencent\Users\269878009\QQ\WinTemp\RichOle\N]FJQGG}0$~`_R{V@CKFK.jpg"/>
          <p:cNvSpPr>
            <a:spLocks noChangeAspect="1" noChangeArrowheads="1"/>
          </p:cNvSpPr>
          <p:nvPr/>
        </p:nvSpPr>
        <p:spPr bwMode="auto">
          <a:xfrm>
            <a:off x="0" y="-791307"/>
            <a:ext cx="375138" cy="375138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zh-CN" altLang="en-US" sz="1354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Color </a:t>
            </a:r>
            <a:r>
              <a:rPr lang="en-US" altLang="zh-CN" dirty="0" err="1" smtClean="0"/>
              <a:t>Belended</a:t>
            </a:r>
            <a:r>
              <a:rPr lang="en-US" altLang="zh-CN" dirty="0" smtClean="0"/>
              <a:t> Layers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4" y="3789040"/>
            <a:ext cx="2451100" cy="2082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4221088"/>
            <a:ext cx="3873500" cy="749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36" y="260648"/>
            <a:ext cx="89916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9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Color Misaligned Images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9376" y="112474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7462" indent="-267462">
              <a:buFont typeface="Arial" pitchFamily="34" charset="0"/>
              <a:buChar char="•"/>
            </a:pPr>
            <a:r>
              <a:rPr lang="zh-CN" altLang="en-US" sz="2400" dirty="0" smtClean="0"/>
              <a:t>图片大小。</a:t>
            </a:r>
            <a:endParaRPr lang="en-US" altLang="zh-CN" sz="2400" dirty="0" smtClean="0"/>
          </a:p>
          <a:p>
            <a:pPr marL="267462" indent="-267462">
              <a:buFont typeface="Arial" pitchFamily="34" charset="0"/>
              <a:buChar char="•"/>
            </a:pPr>
            <a:r>
              <a:rPr lang="en-US" altLang="zh-CN" sz="2400" dirty="0" smtClean="0"/>
              <a:t>Frame</a:t>
            </a:r>
            <a:r>
              <a:rPr lang="zh-CN" altLang="en-US" sz="2400" dirty="0" smtClean="0"/>
              <a:t>设置</a:t>
            </a:r>
            <a:endParaRPr lang="en-US" altLang="zh-CN" sz="2400" dirty="0" smtClean="0"/>
          </a:p>
        </p:txBody>
      </p:sp>
      <p:pic>
        <p:nvPicPr>
          <p:cNvPr id="2" name="图片 1" descr="C657D142-FBDA-4755-A3F2-B11046EAAD2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1628800"/>
            <a:ext cx="4392488" cy="4101661"/>
          </a:xfrm>
          <a:prstGeom prst="rect">
            <a:avLst/>
          </a:prstGeom>
        </p:spPr>
      </p:pic>
      <p:pic>
        <p:nvPicPr>
          <p:cNvPr id="3" name="图片 2" descr="75784698-D38A-4DB3-8E08-941C1CB25B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1844824"/>
            <a:ext cx="3994375" cy="38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8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Color Misaligned Images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124744"/>
            <a:ext cx="12192000" cy="18153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2996952"/>
            <a:ext cx="6350000" cy="17018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9376" y="5157192"/>
            <a:ext cx="4690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 smtClean="0">
                <a:latin typeface="+mn-ea"/>
                <a:ea typeface="+mn-ea"/>
              </a:rPr>
              <a:t>解法：</a:t>
            </a:r>
            <a:r>
              <a:rPr lang="hr-HR" altLang="zh-CN" sz="1800" dirty="0">
                <a:latin typeface="+mn-ea"/>
                <a:ea typeface="+mn-ea"/>
              </a:rPr>
              <a:t>CGRectIntegral</a:t>
            </a:r>
            <a:r>
              <a:rPr lang="hr-HR" altLang="zh-CN" sz="1800" dirty="0" smtClean="0">
                <a:latin typeface="+mn-ea"/>
                <a:ea typeface="+mn-ea"/>
              </a:rPr>
              <a:t>(Rect);</a:t>
            </a:r>
          </a:p>
          <a:p>
            <a:pPr lvl="1"/>
            <a:r>
              <a:rPr lang="hr-HR" altLang="zh-CN" sz="1800" dirty="0">
                <a:latin typeface="+mn-ea"/>
              </a:rPr>
              <a:t>CGRectMake(9.12, 8.49, 19.65, 20.99)</a:t>
            </a:r>
            <a:endParaRPr lang="hr-HR" altLang="zh-CN" sz="1800" dirty="0" smtClean="0">
              <a:latin typeface="+mn-ea"/>
              <a:ea typeface="+mn-ea"/>
            </a:endParaRPr>
          </a:p>
          <a:p>
            <a:pPr lvl="1"/>
            <a:r>
              <a:rPr lang="en-US" altLang="zh-CN" sz="1800" b="1" dirty="0">
                <a:latin typeface="+mn-ea"/>
                <a:ea typeface="+mn-ea"/>
              </a:rPr>
              <a:t> x:9,y:8,w:21,h:22</a:t>
            </a:r>
            <a:endParaRPr kumimoji="1" lang="zh-CN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756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Color </a:t>
            </a:r>
            <a:r>
              <a:rPr lang="en-US" altLang="zh-CN" dirty="0" err="1" smtClean="0"/>
              <a:t>Offscreen</a:t>
            </a:r>
            <a:r>
              <a:rPr lang="en-US" altLang="zh-CN" dirty="0" smtClean="0"/>
              <a:t>-Rendered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7408" y="2060848"/>
            <a:ext cx="80970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7462" indent="-267462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圆角（当和</a:t>
            </a:r>
            <a:r>
              <a:rPr lang="en-US" altLang="zh-CN" sz="2400" dirty="0" err="1" smtClean="0">
                <a:latin typeface="+mn-ea"/>
                <a:ea typeface="+mn-ea"/>
              </a:rPr>
              <a:t>maskToBounds,clipsToBounds</a:t>
            </a:r>
            <a:r>
              <a:rPr lang="zh-CN" altLang="en-US" sz="2400" dirty="0" smtClean="0">
                <a:latin typeface="+mn-ea"/>
                <a:ea typeface="+mn-ea"/>
              </a:rPr>
              <a:t>一起使用时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</a:p>
          <a:p>
            <a:pPr marL="267462" indent="-267462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图层蒙板</a:t>
            </a:r>
          </a:p>
          <a:p>
            <a:pPr marL="267462" indent="-267462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阴</a:t>
            </a:r>
            <a:r>
              <a:rPr lang="zh-CN" altLang="en-US" sz="2400" dirty="0" smtClean="0">
                <a:latin typeface="+mn-ea"/>
                <a:ea typeface="+mn-ea"/>
              </a:rPr>
              <a:t>影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67462" indent="-267462">
              <a:buFont typeface="Arial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光栅化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158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Color </a:t>
            </a:r>
            <a:r>
              <a:rPr lang="en-US" altLang="zh-CN" dirty="0" err="1" smtClean="0"/>
              <a:t>Offscreen</a:t>
            </a:r>
            <a:r>
              <a:rPr lang="en-US" altLang="zh-CN" dirty="0" smtClean="0"/>
              <a:t>-Rendered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1384" y="10527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例子</a:t>
            </a:r>
            <a:endParaRPr lang="en-US" altLang="zh-CN" sz="2400" dirty="0" smtClean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2752" y="980728"/>
            <a:ext cx="6413500" cy="2070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3284984"/>
            <a:ext cx="7429500" cy="288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984" y="1124744"/>
            <a:ext cx="7772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7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Color </a:t>
            </a:r>
            <a:r>
              <a:rPr lang="en-US" altLang="zh-CN" dirty="0" err="1" smtClean="0"/>
              <a:t>Offscreen</a:t>
            </a:r>
            <a:r>
              <a:rPr lang="en-US" altLang="zh-CN" dirty="0" smtClean="0"/>
              <a:t>-Rendered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3429000"/>
            <a:ext cx="2946400" cy="203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776" y="2780928"/>
            <a:ext cx="3911600" cy="264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2264" y="2564904"/>
            <a:ext cx="2654300" cy="28321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1384" y="10527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实例</a:t>
            </a:r>
            <a:endParaRPr lang="en-US" altLang="zh-CN" sz="2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303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Timer Profiler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7408" y="2060848"/>
            <a:ext cx="8545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7462" indent="-267462"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关注主线程效率。</a:t>
            </a:r>
            <a:r>
              <a:rPr lang="zh-CN" altLang="en-US" sz="2000" dirty="0">
                <a:latin typeface="+mn-ea"/>
                <a:ea typeface="+mn-ea"/>
              </a:rPr>
              <a:t>磁盘、网络、大量的运算都会占用主线程时间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267462" indent="-267462">
              <a:buFont typeface="Arial" pitchFamily="34" charset="0"/>
              <a:buChar char="•"/>
            </a:pPr>
            <a:r>
              <a:rPr lang="en-US" altLang="ja-JP" sz="2000" dirty="0">
                <a:latin typeface="+mn-ea"/>
                <a:ea typeface="+mn-ea"/>
              </a:rPr>
              <a:t>GCD</a:t>
            </a:r>
            <a:r>
              <a:rPr lang="ja-JP" altLang="en-US" sz="2000" dirty="0" smtClean="0">
                <a:latin typeface="+mn-ea"/>
                <a:ea typeface="+mn-ea"/>
              </a:rPr>
              <a:t>注意点</a:t>
            </a:r>
            <a:endParaRPr lang="en-US" altLang="ja-JP" sz="2000" dirty="0" smtClean="0">
              <a:latin typeface="+mn-ea"/>
              <a:ea typeface="+mn-ea"/>
            </a:endParaRPr>
          </a:p>
          <a:p>
            <a:pPr marL="267462" indent="-267462">
              <a:buFont typeface="Arial" pitchFamily="34" charset="0"/>
              <a:buChar char="•"/>
            </a:pPr>
            <a:r>
              <a:rPr lang="en-US" altLang="zh-CN" sz="2000" dirty="0" err="1">
                <a:latin typeface="+mn-ea"/>
                <a:ea typeface="+mn-ea"/>
              </a:rPr>
              <a:t>UIKit</a:t>
            </a:r>
            <a:r>
              <a:rPr lang="zh-CN" altLang="en-US" sz="2000" dirty="0">
                <a:latin typeface="+mn-ea"/>
                <a:ea typeface="+mn-ea"/>
              </a:rPr>
              <a:t>必须要在主线程使用，除了</a:t>
            </a:r>
            <a:r>
              <a:rPr lang="en-US" altLang="zh-CN" sz="2000" dirty="0" err="1">
                <a:latin typeface="+mn-ea"/>
                <a:ea typeface="+mn-ea"/>
              </a:rPr>
              <a:t>UIGraphics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en-US" altLang="zh-CN" sz="2000" dirty="0" err="1">
                <a:latin typeface="+mn-ea"/>
                <a:ea typeface="+mn-ea"/>
              </a:rPr>
              <a:t>UIBezierPath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en-US" altLang="zh-CN" sz="2000" dirty="0" err="1">
                <a:latin typeface="+mn-ea"/>
                <a:ea typeface="+mn-ea"/>
              </a:rPr>
              <a:t>UIImage</a:t>
            </a:r>
            <a:endParaRPr lang="en-US" alt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158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Timer Profiler</a:t>
            </a:r>
            <a:endParaRPr lang="zh-CN" altLang="en-US" dirty="0"/>
          </a:p>
        </p:txBody>
      </p:sp>
      <p:pic>
        <p:nvPicPr>
          <p:cNvPr id="4" name="图片 3" descr="FF52599D-130A-4FF9-A7F6-5B6479BC01F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-20377"/>
            <a:ext cx="9491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8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Timer Profiler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3392" y="11247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首页滚动卡顿问题。</a:t>
            </a:r>
            <a:endParaRPr lang="en-US" altLang="zh-CN" sz="2400" dirty="0"/>
          </a:p>
        </p:txBody>
      </p:sp>
      <p:pic>
        <p:nvPicPr>
          <p:cNvPr id="2" name="图片 1" descr="EFC45F93-9590-4038-BF8F-8D26B8A5B0B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916832"/>
            <a:ext cx="2857500" cy="1511300"/>
          </a:xfrm>
          <a:prstGeom prst="rect">
            <a:avLst/>
          </a:prstGeom>
        </p:spPr>
      </p:pic>
      <p:pic>
        <p:nvPicPr>
          <p:cNvPr id="3" name="图片 2" descr="CDCCAB2C-7B05-4BDB-B214-CB9308AEBD1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700808"/>
            <a:ext cx="84074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4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Timer Profiler</a:t>
            </a:r>
            <a:endParaRPr lang="zh-CN" altLang="en-US" dirty="0"/>
          </a:p>
        </p:txBody>
      </p:sp>
      <p:pic>
        <p:nvPicPr>
          <p:cNvPr id="2" name="图片 1" descr="381736C7-CAE7-4F1F-8AF6-BDD5C47309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772816"/>
            <a:ext cx="1139854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8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7408" y="2060848"/>
            <a:ext cx="2287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7462" indent="-267462">
              <a:buFont typeface="Arial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静态代码检查</a:t>
            </a:r>
            <a:endParaRPr lang="en-US" altLang="zh-CN" sz="2400" dirty="0">
              <a:latin typeface="+mn-ea"/>
              <a:ea typeface="+mn-ea"/>
            </a:endParaRPr>
          </a:p>
          <a:p>
            <a:pPr marL="267462" indent="-267462">
              <a:buFont typeface="Arial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代码执行效率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67462" indent="-267462">
              <a:buFont typeface="Arial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UI</a:t>
            </a:r>
            <a:r>
              <a:rPr lang="zh-CN" altLang="en-US" sz="2400" dirty="0" smtClean="0">
                <a:latin typeface="+mn-ea"/>
                <a:ea typeface="+mn-ea"/>
              </a:rPr>
              <a:t>渲染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67462" indent="-267462">
              <a:buFont typeface="Arial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内存控制相关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88088" y="2276872"/>
            <a:ext cx="219803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7462" indent="-267462">
              <a:buFont typeface="Arial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Instruments</a:t>
            </a:r>
            <a:endParaRPr lang="en-US" altLang="zh-CN" sz="2400" dirty="0">
              <a:latin typeface="+mn-ea"/>
              <a:ea typeface="+mn-ea"/>
            </a:endParaRPr>
          </a:p>
          <a:p>
            <a:pPr marL="267462" indent="-267462">
              <a:buFont typeface="Arial" pitchFamily="34" charset="0"/>
              <a:buChar char="•"/>
            </a:pPr>
            <a:r>
              <a:rPr lang="en-US" altLang="zh-CN" sz="2400" dirty="0" err="1" smtClean="0">
                <a:latin typeface="+mn-ea"/>
                <a:ea typeface="+mn-ea"/>
              </a:rPr>
              <a:t>Xcode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67462" indent="-267462">
              <a:buFont typeface="Arial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Simulator</a:t>
            </a:r>
          </a:p>
        </p:txBody>
      </p:sp>
    </p:spTree>
    <p:extLst>
      <p:ext uri="{BB962C8B-B14F-4D97-AF65-F5344CB8AC3E}">
        <p14:creationId xmlns:p14="http://schemas.microsoft.com/office/powerpoint/2010/main" val="2603429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内存方面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7408" y="2060848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7462" indent="-267462">
              <a:buFont typeface="Arial" pitchFamily="34" charset="0"/>
              <a:buChar char="•"/>
            </a:pPr>
            <a:r>
              <a:rPr lang="en-US" altLang="zh-CN" sz="2400" dirty="0" smtClean="0"/>
              <a:t>Abandoned Memory</a:t>
            </a:r>
          </a:p>
          <a:p>
            <a:pPr marL="267462" indent="-267462">
              <a:buFont typeface="Arial" pitchFamily="34" charset="0"/>
              <a:buChar char="•"/>
            </a:pPr>
            <a:r>
              <a:rPr lang="en-US" altLang="zh-CN" sz="2400" dirty="0" smtClean="0"/>
              <a:t>Leaked Memory</a:t>
            </a:r>
          </a:p>
          <a:p>
            <a:pPr marL="267462" indent="-267462">
              <a:buFont typeface="Arial" pitchFamily="34" charset="0"/>
              <a:buChar char="•"/>
            </a:pPr>
            <a:r>
              <a:rPr lang="en-US" altLang="zh-CN" sz="2400" dirty="0" smtClean="0"/>
              <a:t>Zombies</a:t>
            </a:r>
          </a:p>
          <a:p>
            <a:pPr marL="267462" indent="-267462">
              <a:buFont typeface="Arial" pitchFamily="34" charset="0"/>
              <a:buChar char="•"/>
            </a:pP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autoreleasepool</a:t>
            </a:r>
            <a:r>
              <a:rPr lang="zh-CN" altLang="en-US" sz="2400" dirty="0" smtClean="0"/>
              <a:t>降低内存峰值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0158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Leaked Memory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3392" y="1268760"/>
            <a:ext cx="276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非</a:t>
            </a:r>
            <a:r>
              <a:rPr lang="en-US" altLang="zh-CN" sz="2400" dirty="0" smtClean="0"/>
              <a:t>NS</a:t>
            </a:r>
            <a:r>
              <a:rPr lang="zh-CN" altLang="en-US" sz="2400" dirty="0" smtClean="0"/>
              <a:t>对象内存释放</a:t>
            </a:r>
            <a:endParaRPr lang="en-US" altLang="zh-CN" sz="2400" dirty="0"/>
          </a:p>
        </p:txBody>
      </p:sp>
      <p:pic>
        <p:nvPicPr>
          <p:cNvPr id="2" name="图片 1" descr="6A41E8F8-76C5-4A78-86AD-12A43981D4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617450"/>
            <a:ext cx="11633200" cy="3238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500" y="1196752"/>
            <a:ext cx="8699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8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utoreleasepool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67" y="2276872"/>
            <a:ext cx="4483100" cy="3898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68" y="2204864"/>
            <a:ext cx="3352800" cy="416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44" y="1052736"/>
            <a:ext cx="74676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71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Abandoned Memory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858426"/>
            <a:ext cx="9690301" cy="601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8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循环引用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7408" y="2060848"/>
            <a:ext cx="16722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7462" indent="-267462">
              <a:buFont typeface="Arial" pitchFamily="34" charset="0"/>
              <a:buChar char="•"/>
            </a:pPr>
            <a:r>
              <a:rPr lang="en-US" altLang="zh-CN" sz="2400" dirty="0" smtClean="0"/>
              <a:t>Delegate</a:t>
            </a:r>
          </a:p>
          <a:p>
            <a:pPr marL="267462" indent="-267462">
              <a:buFont typeface="Arial" pitchFamily="34" charset="0"/>
              <a:buChar char="•"/>
            </a:pPr>
            <a:r>
              <a:rPr lang="en-US" altLang="zh-CN" sz="2400" dirty="0" smtClean="0"/>
              <a:t>Block</a:t>
            </a:r>
          </a:p>
          <a:p>
            <a:pPr marL="267462" indent="-267462">
              <a:buFont typeface="Arial" pitchFamily="34" charset="0"/>
              <a:buChar char="•"/>
            </a:pPr>
            <a:r>
              <a:rPr lang="en-US" altLang="zh-CN" sz="2400" dirty="0" err="1" smtClean="0"/>
              <a:t>NSTimer</a:t>
            </a:r>
            <a:endParaRPr lang="en-US" altLang="zh-CN" sz="2400" dirty="0" smtClean="0"/>
          </a:p>
          <a:p>
            <a:pPr marL="267462" indent="-267462">
              <a:buFont typeface="Arial" pitchFamily="34" charset="0"/>
              <a:buChar char="•"/>
            </a:pPr>
            <a:r>
              <a:rPr lang="en-US" altLang="zh-CN" sz="2400" dirty="0" smtClean="0"/>
              <a:t>GCD</a:t>
            </a:r>
          </a:p>
        </p:txBody>
      </p:sp>
    </p:spTree>
    <p:extLst>
      <p:ext uri="{BB962C8B-B14F-4D97-AF65-F5344CB8AC3E}">
        <p14:creationId xmlns:p14="http://schemas.microsoft.com/office/powerpoint/2010/main" val="100158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23392" y="980728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smtClean="0">
                <a:latin typeface="+mn-ea"/>
                <a:ea typeface="+mn-ea"/>
              </a:rPr>
              <a:t>Block</a:t>
            </a:r>
            <a:r>
              <a:rPr kumimoji="1" lang="zh-CN" altLang="en-US" sz="1800" dirty="0" smtClean="0">
                <a:latin typeface="+mn-ea"/>
                <a:ea typeface="+mn-ea"/>
              </a:rPr>
              <a:t>访问引用属性</a:t>
            </a:r>
            <a:r>
              <a:rPr kumimoji="1" lang="en-US" altLang="zh-CN" sz="1800" dirty="0" smtClean="0">
                <a:latin typeface="+mn-ea"/>
                <a:ea typeface="+mn-ea"/>
              </a:rPr>
              <a:t>retain self</a:t>
            </a:r>
            <a:endParaRPr kumimoji="1" lang="zh-CN" altLang="en-US" sz="1800" dirty="0"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1412776"/>
            <a:ext cx="6311900" cy="1866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3352" y="3429000"/>
            <a:ext cx="48487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我们</a:t>
            </a:r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en-US" altLang="zh-CN" sz="2000" dirty="0" err="1" smtClean="0">
                <a:latin typeface="+mn-ea"/>
                <a:ea typeface="+mn-ea"/>
              </a:rPr>
              <a:t>typeof</a:t>
            </a:r>
            <a:r>
              <a:rPr lang="en-US" altLang="zh-CN" sz="2000" dirty="0">
                <a:latin typeface="+mn-ea"/>
                <a:ea typeface="+mn-ea"/>
              </a:rPr>
              <a:t>(&amp;*self) __weak </a:t>
            </a:r>
            <a:r>
              <a:rPr lang="en-US" altLang="zh-CN" sz="2000" dirty="0" err="1">
                <a:latin typeface="+mn-ea"/>
                <a:ea typeface="+mn-ea"/>
              </a:rPr>
              <a:t>weakSelf</a:t>
            </a:r>
            <a:r>
              <a:rPr lang="en-US" altLang="zh-CN" sz="2000" dirty="0">
                <a:latin typeface="+mn-ea"/>
                <a:ea typeface="+mn-ea"/>
              </a:rPr>
              <a:t> = self</a:t>
            </a:r>
            <a:r>
              <a:rPr lang="en-US" altLang="zh-CN" sz="2000" dirty="0" smtClean="0">
                <a:latin typeface="+mn-ea"/>
                <a:ea typeface="+mn-ea"/>
              </a:rPr>
              <a:t>;</a:t>
            </a: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zh-CN" altLang="en-US" sz="2000" dirty="0" smtClean="0">
                <a:latin typeface="+mn-ea"/>
                <a:ea typeface="+mn-ea"/>
              </a:rPr>
              <a:t>或者</a:t>
            </a:r>
            <a:endParaRPr lang="en-US" altLang="zh-CN" sz="2000" dirty="0">
              <a:latin typeface="+mn-ea"/>
              <a:ea typeface="+mn-ea"/>
            </a:endParaRPr>
          </a:p>
          <a:p>
            <a:r>
              <a:rPr lang="en-US" altLang="zh-CN" sz="2000" dirty="0" err="1" smtClean="0">
                <a:latin typeface="+mn-ea"/>
                <a:ea typeface="+mn-ea"/>
              </a:rPr>
              <a:t>Typeof</a:t>
            </a:r>
            <a:r>
              <a:rPr lang="en-US" altLang="zh-CN" sz="2000" dirty="0" smtClean="0">
                <a:latin typeface="+mn-ea"/>
                <a:ea typeface="+mn-ea"/>
              </a:rPr>
              <a:t>(self</a:t>
            </a:r>
            <a:r>
              <a:rPr lang="en-US" altLang="zh-CN" sz="2000" dirty="0">
                <a:latin typeface="+mn-ea"/>
                <a:ea typeface="+mn-ea"/>
              </a:rPr>
              <a:t>) __weak </a:t>
            </a:r>
            <a:r>
              <a:rPr lang="en-US" altLang="zh-CN" sz="2000" dirty="0" err="1">
                <a:latin typeface="+mn-ea"/>
                <a:ea typeface="+mn-ea"/>
              </a:rPr>
              <a:t>weakSelf</a:t>
            </a:r>
            <a:r>
              <a:rPr lang="en-US" altLang="zh-CN" sz="2000" dirty="0">
                <a:latin typeface="+mn-ea"/>
                <a:ea typeface="+mn-ea"/>
              </a:rPr>
              <a:t> = self;</a:t>
            </a:r>
            <a:endParaRPr kumimoji="1" lang="zh-CN" altLang="en-US" sz="2000" dirty="0">
              <a:latin typeface="+mn-ea"/>
              <a:ea typeface="+mn-ea"/>
            </a:endParaRPr>
          </a:p>
          <a:p>
            <a:endParaRPr kumimoji="1" lang="zh-CN" altLang="en-US" sz="2000" dirty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912" y="3789040"/>
            <a:ext cx="4673600" cy="11938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888088" y="1412776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 smtClean="0">
                <a:latin typeface="+mn-ea"/>
              </a:rPr>
              <a:t>VC</a:t>
            </a:r>
            <a:endParaRPr kumimoji="1" lang="zh-CN" altLang="en-US" sz="1800" dirty="0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696400" y="1412776"/>
            <a:ext cx="914400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 smtClean="0">
                <a:latin typeface="+mn-ea"/>
              </a:rPr>
              <a:t>block</a:t>
            </a:r>
            <a:endParaRPr kumimoji="1" lang="zh-CN" altLang="en-US" sz="1800" dirty="0">
              <a:latin typeface="+mn-ea"/>
            </a:endParaRPr>
          </a:p>
        </p:txBody>
      </p:sp>
      <p:cxnSp>
        <p:nvCxnSpPr>
          <p:cNvPr id="10" name="直线箭头连接符 9"/>
          <p:cNvCxnSpPr/>
          <p:nvPr/>
        </p:nvCxnSpPr>
        <p:spPr>
          <a:xfrm>
            <a:off x="7824192" y="1628800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7824192" y="2132856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NSTimer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7408" y="1268760"/>
            <a:ext cx="920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The timer maintains a strong reference to target until it (the timer) is invalidated.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4149080"/>
            <a:ext cx="4279900" cy="1549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2132856"/>
            <a:ext cx="9766300" cy="142240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7752184" y="4437112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 smtClean="0">
                <a:latin typeface="+mn-ea"/>
              </a:rPr>
              <a:t>VC</a:t>
            </a:r>
            <a:endParaRPr kumimoji="1" lang="zh-CN" altLang="en-US" sz="1800" dirty="0"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560496" y="4437112"/>
            <a:ext cx="914400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 smtClean="0">
                <a:latin typeface="+mn-ea"/>
              </a:rPr>
              <a:t>Timer</a:t>
            </a:r>
            <a:endParaRPr kumimoji="1" lang="zh-CN" altLang="en-US" sz="1800" dirty="0">
              <a:latin typeface="+mn-ea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8688288" y="4653136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H="1">
            <a:off x="8688288" y="515719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904312" y="5301208"/>
            <a:ext cx="1612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+mn-ea"/>
                <a:ea typeface="+mn-ea"/>
              </a:rPr>
              <a:t>Target</a:t>
            </a:r>
            <a:r>
              <a:rPr kumimoji="1" lang="zh-CN" altLang="en-US" sz="1600" dirty="0" smtClean="0">
                <a:latin typeface="+mn-ea"/>
                <a:ea typeface="+mn-ea"/>
              </a:rPr>
              <a:t>保持引用</a:t>
            </a:r>
            <a:endParaRPr kumimoji="1" lang="zh-CN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158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5360" y="1052736"/>
            <a:ext cx="4009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 smtClean="0">
                <a:latin typeface="+mn-ea"/>
                <a:ea typeface="+mn-ea"/>
              </a:rPr>
              <a:t>会引起</a:t>
            </a:r>
            <a:r>
              <a:rPr kumimoji="1" lang="en-US" altLang="zh-CN" sz="1800" dirty="0" smtClean="0">
                <a:latin typeface="+mn-ea"/>
                <a:ea typeface="+mn-ea"/>
              </a:rPr>
              <a:t>block</a:t>
            </a:r>
            <a:r>
              <a:rPr kumimoji="1" lang="zh-CN" altLang="en-US" sz="1800" dirty="0" smtClean="0">
                <a:latin typeface="+mn-ea"/>
                <a:ea typeface="+mn-ea"/>
              </a:rPr>
              <a:t>引用的常用方法</a:t>
            </a:r>
            <a:endParaRPr kumimoji="1" lang="en-US" altLang="zh-CN" sz="1800" dirty="0" smtClean="0">
              <a:latin typeface="+mn-ea"/>
              <a:ea typeface="+mn-ea"/>
            </a:endParaRPr>
          </a:p>
          <a:p>
            <a:endParaRPr kumimoji="1" lang="en-US" altLang="zh-CN" sz="1800" dirty="0">
              <a:latin typeface="+mn-ea"/>
              <a:ea typeface="+mn-ea"/>
            </a:endParaRPr>
          </a:p>
          <a:p>
            <a:pPr lvl="1"/>
            <a:r>
              <a:rPr kumimoji="1" lang="en-US" altLang="zh-CN" sz="1800" dirty="0" smtClean="0">
                <a:latin typeface="+mn-ea"/>
                <a:ea typeface="+mn-ea"/>
              </a:rPr>
              <a:t>Notification block</a:t>
            </a:r>
            <a:r>
              <a:rPr kumimoji="1" lang="zh-CN" altLang="en-US" sz="1800" dirty="0" smtClean="0">
                <a:latin typeface="+mn-ea"/>
                <a:ea typeface="+mn-ea"/>
              </a:rPr>
              <a:t>（</a:t>
            </a:r>
            <a:r>
              <a:rPr kumimoji="1" lang="en-US" altLang="zh-CN" sz="1800" dirty="0" err="1" smtClean="0">
                <a:latin typeface="+mn-ea"/>
                <a:ea typeface="+mn-ea"/>
              </a:rPr>
              <a:t>weakself</a:t>
            </a:r>
            <a:r>
              <a:rPr kumimoji="1" lang="zh-CN" altLang="en-US" sz="1800" dirty="0" smtClean="0">
                <a:latin typeface="+mn-ea"/>
                <a:ea typeface="+mn-ea"/>
              </a:rPr>
              <a:t>）</a:t>
            </a:r>
            <a:endParaRPr kumimoji="1" lang="en-US" altLang="zh-CN" sz="1800" dirty="0"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79976" y="1052736"/>
            <a:ext cx="30957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 smtClean="0">
                <a:latin typeface="+mn-ea"/>
                <a:ea typeface="+mn-ea"/>
              </a:rPr>
              <a:t>不会引起</a:t>
            </a:r>
            <a:r>
              <a:rPr kumimoji="1" lang="en-US" altLang="zh-CN" sz="1800" dirty="0" smtClean="0">
                <a:latin typeface="+mn-ea"/>
                <a:ea typeface="+mn-ea"/>
              </a:rPr>
              <a:t>block</a:t>
            </a:r>
            <a:r>
              <a:rPr kumimoji="1" lang="zh-CN" altLang="en-US" sz="1800" dirty="0" smtClean="0">
                <a:latin typeface="+mn-ea"/>
                <a:ea typeface="+mn-ea"/>
              </a:rPr>
              <a:t>引用的常用类</a:t>
            </a:r>
            <a:endParaRPr kumimoji="1" lang="en-US" altLang="zh-CN" sz="1800" dirty="0" smtClean="0">
              <a:latin typeface="+mn-ea"/>
              <a:ea typeface="+mn-ea"/>
            </a:endParaRPr>
          </a:p>
          <a:p>
            <a:endParaRPr kumimoji="1" lang="en-US" altLang="zh-CN" sz="1800" dirty="0">
              <a:latin typeface="+mn-ea"/>
              <a:ea typeface="+mn-ea"/>
            </a:endParaRPr>
          </a:p>
          <a:p>
            <a:pPr lvl="1"/>
            <a:r>
              <a:rPr kumimoji="1" lang="en-US" altLang="zh-CN" sz="1800" dirty="0" smtClean="0">
                <a:latin typeface="+mn-ea"/>
                <a:ea typeface="+mn-ea"/>
              </a:rPr>
              <a:t>Animation</a:t>
            </a:r>
          </a:p>
          <a:p>
            <a:pPr lvl="1"/>
            <a:r>
              <a:rPr kumimoji="1" lang="zh-CN" altLang="en-US" sz="1800" dirty="0" smtClean="0">
                <a:latin typeface="+mn-ea"/>
                <a:ea typeface="+mn-ea"/>
              </a:rPr>
              <a:t>常用</a:t>
            </a:r>
            <a:r>
              <a:rPr kumimoji="1" lang="en-US" altLang="zh-CN" sz="1800" dirty="0" smtClean="0">
                <a:latin typeface="+mn-ea"/>
                <a:ea typeface="+mn-ea"/>
              </a:rPr>
              <a:t>GCD</a:t>
            </a:r>
          </a:p>
          <a:p>
            <a:pPr lvl="1"/>
            <a:r>
              <a:rPr lang="en-US" altLang="zh-CN" sz="1800" dirty="0" err="1"/>
              <a:t>NSOperationQueue</a:t>
            </a:r>
            <a:endParaRPr kumimoji="1" lang="en-US" altLang="zh-CN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199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7408" y="2060848"/>
            <a:ext cx="92170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Apple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hlinkClick r:id="rId3"/>
              </a:rPr>
              <a:t>InstrumentsUserGuide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</a:t>
            </a:r>
            <a:r>
              <a:rPr lang="en-US" altLang="zh-CN" sz="2400" dirty="0" smtClean="0">
                <a:hlinkClick r:id="rId4"/>
              </a:rPr>
              <a:t>nstruments_help_articles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>
                <a:hlinkClick r:id="rId5"/>
              </a:rPr>
              <a:t>iOS</a:t>
            </a:r>
            <a:r>
              <a:rPr lang="zh-CN" altLang="en-US" sz="2400" dirty="0" smtClean="0">
                <a:hlinkClick r:id="rId5"/>
              </a:rPr>
              <a:t>核心动画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6"/>
              </a:rPr>
              <a:t>iOS</a:t>
            </a:r>
            <a:r>
              <a:rPr lang="zh-CN" altLang="en-US" sz="2400" dirty="0" smtClean="0">
                <a:hlinkClick r:id="rId6"/>
              </a:rPr>
              <a:t>性能关注点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7"/>
              </a:rPr>
              <a:t>Advanced Graphics and Animations for iOS Apps/wwdc2014/419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8"/>
              </a:rPr>
              <a:t>http://www.reviewcode.cn/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9"/>
              </a:rPr>
              <a:t>iOS </a:t>
            </a:r>
            <a:r>
              <a:rPr lang="zh-CN" altLang="en-US" sz="2400" dirty="0" smtClean="0">
                <a:hlinkClick r:id="rId9"/>
              </a:rPr>
              <a:t>高效添加圆角效果实战讲解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1955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87888" y="3140968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谢谢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410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静态代码检查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1384" y="1484784"/>
            <a:ext cx="4808829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工具：</a:t>
            </a:r>
            <a:r>
              <a:rPr lang="en-US" altLang="zh-CN" sz="2400" dirty="0" err="1" smtClean="0">
                <a:latin typeface="+mn-ea"/>
                <a:ea typeface="+mn-ea"/>
              </a:rPr>
              <a:t>Xcode</a:t>
            </a:r>
            <a:r>
              <a:rPr lang="en-US" altLang="zh-CN" sz="2400" dirty="0" smtClean="0">
                <a:latin typeface="+mn-ea"/>
                <a:ea typeface="+mn-ea"/>
              </a:rPr>
              <a:t>   </a:t>
            </a:r>
          </a:p>
          <a:p>
            <a:pPr lvl="1"/>
            <a:r>
              <a:rPr lang="en-US" altLang="zh-CN" sz="2400" dirty="0" smtClean="0">
                <a:latin typeface="+mn-ea"/>
                <a:ea typeface="+mn-ea"/>
              </a:rPr>
              <a:t>Product</a:t>
            </a:r>
            <a:r>
              <a:rPr lang="zh-CN" altLang="en-US" sz="2400" dirty="0" smtClean="0">
                <a:latin typeface="+mn-ea"/>
                <a:ea typeface="+mn-ea"/>
              </a:rPr>
              <a:t>－</a:t>
            </a:r>
            <a:r>
              <a:rPr lang="en-US" altLang="zh-CN" sz="2400" dirty="0" smtClean="0">
                <a:latin typeface="+mn-ea"/>
                <a:ea typeface="+mn-ea"/>
              </a:rPr>
              <a:t>Analyze</a:t>
            </a:r>
          </a:p>
          <a:p>
            <a:r>
              <a:rPr lang="zh-CN" altLang="en-US" sz="2400" dirty="0" smtClean="0">
                <a:latin typeface="+mn-ea"/>
                <a:ea typeface="+mn-ea"/>
              </a:rPr>
              <a:t>设置项：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/>
            <a:r>
              <a:rPr lang="en-US" altLang="zh-CN" sz="2400" dirty="0" smtClean="0">
                <a:latin typeface="+mn-ea"/>
                <a:ea typeface="+mn-ea"/>
              </a:rPr>
              <a:t>Build setting</a:t>
            </a:r>
            <a:r>
              <a:rPr lang="zh-CN" altLang="en-US" sz="2400" dirty="0" smtClean="0">
                <a:latin typeface="+mn-ea"/>
                <a:ea typeface="+mn-ea"/>
              </a:rPr>
              <a:t>－</a:t>
            </a:r>
            <a:r>
              <a:rPr lang="en-US" altLang="zh-CN" sz="2400" dirty="0" smtClean="0">
                <a:latin typeface="+mn-ea"/>
                <a:ea typeface="+mn-ea"/>
              </a:rPr>
              <a:t>Static </a:t>
            </a:r>
            <a:r>
              <a:rPr lang="en-US" altLang="zh-CN" sz="2400" dirty="0" err="1" smtClean="0">
                <a:latin typeface="+mn-ea"/>
                <a:ea typeface="+mn-ea"/>
              </a:rPr>
              <a:t>Analyer</a:t>
            </a:r>
            <a:endParaRPr lang="en-US" altLang="zh-CN" sz="2400" dirty="0" smtClean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r>
              <a:rPr lang="en-US" altLang="zh-CN" sz="2400" dirty="0" smtClean="0">
                <a:latin typeface="+mn-ea"/>
                <a:ea typeface="+mn-ea"/>
                <a:hlinkClick r:id="rId3"/>
              </a:rPr>
              <a:t>Analyze.html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67462" indent="-267462">
              <a:buFont typeface="Arial" pitchFamily="34" charset="0"/>
              <a:buChar char="•"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267462" indent="-267462">
              <a:buFont typeface="Arial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声明错误：从未使用的变量等。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67462" indent="-267462">
              <a:buFont typeface="Arial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调用错误：方法调用错误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67462" indent="-267462">
              <a:buFont typeface="Arial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逻辑错误：复杂流程错误检查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67462" indent="-267462">
              <a:buFont typeface="Arial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内存泄露：</a:t>
            </a:r>
            <a:endParaRPr lang="en-US" altLang="zh-CN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992" y="1484784"/>
            <a:ext cx="74168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3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静态代码检查</a:t>
            </a:r>
            <a:endParaRPr lang="zh-CN" altLang="en-US" dirty="0"/>
          </a:p>
        </p:txBody>
      </p:sp>
      <p:pic>
        <p:nvPicPr>
          <p:cNvPr id="3" name="图片 2" descr="F981E0A5-4560-4157-8023-0F1F4E01A7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0"/>
            <a:ext cx="7788385" cy="37444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28" y="3140968"/>
            <a:ext cx="65786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5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静态代码检查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2276872"/>
            <a:ext cx="3937000" cy="1866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384" y="1052736"/>
            <a:ext cx="6529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+mn-ea"/>
                <a:ea typeface="+mn-ea"/>
              </a:rPr>
              <a:t>有钱常出现的代码警告类型</a:t>
            </a:r>
            <a:endParaRPr kumimoji="1" lang="en-US" altLang="zh-CN" sz="2000" dirty="0" smtClean="0">
              <a:latin typeface="+mn-ea"/>
              <a:ea typeface="+mn-ea"/>
            </a:endParaRPr>
          </a:p>
          <a:p>
            <a:pPr lvl="1"/>
            <a:r>
              <a:rPr kumimoji="1" lang="zh-CN" altLang="en-US" sz="2000" dirty="0" smtClean="0">
                <a:latin typeface="+mn-ea"/>
                <a:ea typeface="+mn-ea"/>
              </a:rPr>
              <a:t>除了</a:t>
            </a:r>
            <a:r>
              <a:rPr kumimoji="1" lang="en-US" altLang="zh-CN" sz="2000" dirty="0" smtClean="0">
                <a:latin typeface="+mn-ea"/>
                <a:ea typeface="+mn-ea"/>
              </a:rPr>
              <a:t>Dead Stored</a:t>
            </a:r>
            <a:r>
              <a:rPr kumimoji="1" lang="zh-CN" altLang="en-US" sz="2000" dirty="0" smtClean="0">
                <a:latin typeface="+mn-ea"/>
                <a:ea typeface="+mn-ea"/>
              </a:rPr>
              <a:t>，有</a:t>
            </a:r>
            <a:r>
              <a:rPr kumimoji="1" lang="zh-CN" altLang="zh-CN" sz="2000" dirty="0" smtClean="0">
                <a:latin typeface="+mn-ea"/>
                <a:ea typeface="+mn-ea"/>
              </a:rPr>
              <a:t>3</a:t>
            </a:r>
            <a:r>
              <a:rPr kumimoji="1" lang="en-US" altLang="zh-CN" sz="2000" dirty="0" smtClean="0">
                <a:latin typeface="+mn-ea"/>
                <a:ea typeface="+mn-ea"/>
              </a:rPr>
              <a:t>0</a:t>
            </a:r>
            <a:r>
              <a:rPr kumimoji="1" lang="zh-CN" altLang="en-US" sz="2000" dirty="0" smtClean="0">
                <a:latin typeface="+mn-ea"/>
                <a:ea typeface="+mn-ea"/>
              </a:rPr>
              <a:t>多处警告部分是</a:t>
            </a:r>
            <a:r>
              <a:rPr kumimoji="1" lang="en-US" altLang="zh-CN" sz="2000" dirty="0" smtClean="0">
                <a:latin typeface="+mn-ea"/>
                <a:ea typeface="+mn-ea"/>
              </a:rPr>
              <a:t>app</a:t>
            </a:r>
            <a:r>
              <a:rPr kumimoji="1" lang="zh-CN" altLang="en-US" sz="2000" dirty="0" smtClean="0">
                <a:latin typeface="+mn-ea"/>
                <a:ea typeface="+mn-ea"/>
              </a:rPr>
              <a:t>警告。</a:t>
            </a:r>
            <a:endParaRPr kumimoji="1" lang="zh-CN" altLang="en-US" sz="2000" dirty="0"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3872" y="2348880"/>
            <a:ext cx="49709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+mn-ea"/>
                <a:ea typeface="+mn-ea"/>
              </a:rPr>
              <a:t>Core </a:t>
            </a:r>
            <a:r>
              <a:rPr kumimoji="1" lang="en-US" altLang="zh-CN" sz="2000" dirty="0" err="1" smtClean="0">
                <a:latin typeface="+mn-ea"/>
                <a:ea typeface="+mn-ea"/>
              </a:rPr>
              <a:t>Fundation</a:t>
            </a:r>
            <a:endParaRPr kumimoji="1" lang="en-US" altLang="zh-CN" sz="2000" dirty="0" smtClean="0">
              <a:latin typeface="+mn-ea"/>
              <a:ea typeface="+mn-ea"/>
            </a:endParaRPr>
          </a:p>
          <a:p>
            <a:pPr lvl="1"/>
            <a:r>
              <a:rPr kumimoji="1" lang="zh-CN" altLang="en-US" sz="2000" dirty="0" smtClean="0">
                <a:latin typeface="+mn-ea"/>
                <a:ea typeface="+mn-ea"/>
              </a:rPr>
              <a:t>例如：</a:t>
            </a:r>
            <a:r>
              <a:rPr kumimoji="1" lang="en-US" altLang="zh-CN" sz="2000" dirty="0" smtClean="0">
                <a:latin typeface="+mn-ea"/>
                <a:ea typeface="+mn-ea"/>
              </a:rPr>
              <a:t>super </a:t>
            </a:r>
            <a:r>
              <a:rPr kumimoji="1" lang="en-US" altLang="zh-CN" sz="2000" dirty="0" err="1" smtClean="0">
                <a:latin typeface="+mn-ea"/>
                <a:ea typeface="+mn-ea"/>
              </a:rPr>
              <a:t>viewDidLoad</a:t>
            </a:r>
            <a:r>
              <a:rPr kumimoji="1" lang="zh-CN" altLang="zh-CN" sz="2000" dirty="0" smtClean="0">
                <a:latin typeface="+mn-ea"/>
                <a:ea typeface="+mn-ea"/>
              </a:rPr>
              <a:t>，</a:t>
            </a:r>
            <a:r>
              <a:rPr kumimoji="1" lang="en-US" altLang="zh-CN" sz="2000" dirty="0" smtClean="0">
                <a:latin typeface="+mn-ea"/>
                <a:ea typeface="+mn-ea"/>
              </a:rPr>
              <a:t> </a:t>
            </a:r>
            <a:r>
              <a:rPr kumimoji="1" lang="en-US" altLang="zh-CN" sz="2000" dirty="0" err="1" smtClean="0">
                <a:latin typeface="+mn-ea"/>
                <a:ea typeface="+mn-ea"/>
              </a:rPr>
              <a:t>init</a:t>
            </a:r>
            <a:r>
              <a:rPr kumimoji="1" lang="en-US" altLang="zh-CN" sz="2000" dirty="0" smtClean="0">
                <a:latin typeface="+mn-ea"/>
                <a:ea typeface="+mn-ea"/>
              </a:rPr>
              <a:t> self</a:t>
            </a:r>
            <a:endParaRPr kumimoji="1" lang="en-US" altLang="zh-CN" sz="2000" dirty="0">
              <a:latin typeface="+mn-ea"/>
              <a:ea typeface="+mn-ea"/>
            </a:endParaRPr>
          </a:p>
          <a:p>
            <a:pPr lvl="1"/>
            <a:endParaRPr kumimoji="1" lang="en-US" altLang="zh-CN" sz="2000" dirty="0">
              <a:latin typeface="+mn-ea"/>
              <a:ea typeface="+mn-ea"/>
            </a:endParaRPr>
          </a:p>
          <a:p>
            <a:r>
              <a:rPr kumimoji="1" lang="en-US" altLang="zh-CN" sz="2000" dirty="0" smtClean="0">
                <a:latin typeface="+mn-ea"/>
                <a:ea typeface="+mn-ea"/>
              </a:rPr>
              <a:t>Logic error</a:t>
            </a:r>
          </a:p>
          <a:p>
            <a:pPr lvl="1"/>
            <a:r>
              <a:rPr kumimoji="1" lang="zh-CN" altLang="en-US" sz="2000" dirty="0" smtClean="0">
                <a:latin typeface="+mn-ea"/>
                <a:ea typeface="+mn-ea"/>
              </a:rPr>
              <a:t>代码逻辑导致空变量，不利于维护</a:t>
            </a:r>
            <a:endParaRPr kumimoji="1" lang="en-US" altLang="zh-CN" sz="2000" dirty="0">
              <a:latin typeface="+mn-ea"/>
              <a:ea typeface="+mn-ea"/>
            </a:endParaRPr>
          </a:p>
          <a:p>
            <a:r>
              <a:rPr kumimoji="1" lang="en-US" altLang="zh-CN" sz="2000" dirty="0" smtClean="0">
                <a:latin typeface="+mn-ea"/>
                <a:ea typeface="+mn-ea"/>
              </a:rPr>
              <a:t>Memory</a:t>
            </a:r>
          </a:p>
          <a:p>
            <a:pPr lvl="1"/>
            <a:r>
              <a:rPr kumimoji="1" lang="zh-CN" altLang="en-US" sz="2000" dirty="0" smtClean="0">
                <a:latin typeface="+mn-ea"/>
                <a:ea typeface="+mn-ea"/>
              </a:rPr>
              <a:t>非</a:t>
            </a:r>
            <a:r>
              <a:rPr kumimoji="1" lang="en-US" altLang="zh-CN" sz="2000" dirty="0" err="1" smtClean="0">
                <a:latin typeface="+mn-ea"/>
                <a:ea typeface="+mn-ea"/>
              </a:rPr>
              <a:t>NSObject</a:t>
            </a:r>
            <a:r>
              <a:rPr kumimoji="1" lang="en-US" altLang="zh-CN" sz="2000" dirty="0" smtClean="0">
                <a:latin typeface="+mn-ea"/>
                <a:ea typeface="+mn-ea"/>
              </a:rPr>
              <a:t> Free</a:t>
            </a:r>
            <a:r>
              <a:rPr kumimoji="1" lang="zh-CN" altLang="en-US" sz="2000" dirty="0" smtClean="0">
                <a:latin typeface="+mn-ea"/>
                <a:ea typeface="+mn-ea"/>
              </a:rPr>
              <a:t>问题</a:t>
            </a:r>
            <a:endParaRPr kumimoji="1" lang="en-US" altLang="zh-CN" sz="2000" dirty="0">
              <a:latin typeface="+mn-ea"/>
              <a:ea typeface="+mn-ea"/>
            </a:endParaRPr>
          </a:p>
          <a:p>
            <a:r>
              <a:rPr kumimoji="1" lang="en-US" altLang="zh-CN" sz="2000" dirty="0" smtClean="0">
                <a:latin typeface="+mn-ea"/>
                <a:ea typeface="+mn-ea"/>
              </a:rPr>
              <a:t>API Misuse</a:t>
            </a:r>
          </a:p>
          <a:p>
            <a:r>
              <a:rPr kumimoji="1" lang="en-US" altLang="zh-CN" sz="2000" dirty="0"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latin typeface="+mn-ea"/>
                <a:ea typeface="+mn-ea"/>
              </a:rPr>
              <a:t>     </a:t>
            </a:r>
            <a:r>
              <a:rPr kumimoji="1" lang="zh-CN" altLang="en-US" sz="2000" dirty="0" smtClean="0">
                <a:latin typeface="+mn-ea"/>
                <a:ea typeface="+mn-ea"/>
              </a:rPr>
              <a:t>接口参数非空问题，如</a:t>
            </a:r>
            <a:r>
              <a:rPr kumimoji="1" lang="en-US" altLang="zh-CN" sz="2000" dirty="0" err="1" smtClean="0">
                <a:latin typeface="+mn-ea"/>
                <a:ea typeface="+mn-ea"/>
              </a:rPr>
              <a:t>MutableDict</a:t>
            </a:r>
            <a:endParaRPr kumimoji="1" lang="en-US" altLang="zh-CN" sz="20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955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静态代码检查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7408" y="2060848"/>
            <a:ext cx="68916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原理：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基于</a:t>
            </a:r>
            <a:r>
              <a:rPr lang="en-US" altLang="zh-CN" sz="2400" dirty="0" smtClean="0">
                <a:latin typeface="+mn-ea"/>
                <a:ea typeface="+mn-ea"/>
              </a:rPr>
              <a:t>Clang</a:t>
            </a:r>
          </a:p>
          <a:p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注意点：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注意</a:t>
            </a:r>
            <a:r>
              <a:rPr lang="en-US" altLang="zh-CN" sz="2400" dirty="0" smtClean="0">
                <a:latin typeface="+mn-ea"/>
                <a:ea typeface="+mn-ea"/>
              </a:rPr>
              <a:t>super</a:t>
            </a:r>
            <a:r>
              <a:rPr lang="zh-CN" altLang="en-US" sz="2400" dirty="0" smtClean="0">
                <a:latin typeface="+mn-ea"/>
                <a:ea typeface="+mn-ea"/>
              </a:rPr>
              <a:t>调用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ARC</a:t>
            </a:r>
            <a:r>
              <a:rPr lang="zh-CN" altLang="en-US" sz="2400" dirty="0" smtClean="0">
                <a:latin typeface="+mn-ea"/>
                <a:ea typeface="+mn-ea"/>
              </a:rPr>
              <a:t>的适用范围</a:t>
            </a: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zh-CN" altLang="en-US" sz="2400" dirty="0" smtClean="0">
                <a:latin typeface="+mn-ea"/>
                <a:ea typeface="+mn-ea"/>
              </a:rPr>
              <a:t>非</a:t>
            </a:r>
            <a:r>
              <a:rPr lang="en-US" altLang="zh-CN" sz="2400" dirty="0" err="1" smtClean="0">
                <a:latin typeface="+mn-ea"/>
                <a:ea typeface="+mn-ea"/>
              </a:rPr>
              <a:t>NSObject</a:t>
            </a:r>
            <a:r>
              <a:rPr lang="zh-CN" altLang="en-US" sz="2400" dirty="0" smtClean="0">
                <a:latin typeface="+mn-ea"/>
                <a:ea typeface="+mn-ea"/>
              </a:rPr>
              <a:t>对象的释放）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800100" lvl="1" indent="-342900">
              <a:buFont typeface="Arial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复杂逻辑下变量定义</a:t>
            </a:r>
            <a:endParaRPr lang="en-US" altLang="zh-CN" sz="2400" dirty="0" smtClean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955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方面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7408" y="2060848"/>
            <a:ext cx="50193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工具：</a:t>
            </a:r>
            <a:r>
              <a:rPr lang="en-US" altLang="zh-CN" sz="2400" dirty="0" smtClean="0"/>
              <a:t>Instruments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Simulator 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endParaRPr lang="en-US" altLang="zh-CN" sz="2400" dirty="0"/>
          </a:p>
          <a:p>
            <a:r>
              <a:rPr lang="en-US" altLang="zh-CN" sz="1800" dirty="0"/>
              <a:t>Core </a:t>
            </a:r>
            <a:r>
              <a:rPr lang="en-US" altLang="zh-CN" sz="1800" dirty="0" smtClean="0"/>
              <a:t>Animation</a:t>
            </a:r>
          </a:p>
          <a:p>
            <a:pPr marL="267462" indent="-267462">
              <a:buFont typeface="Arial" pitchFamily="34" charset="0"/>
              <a:buChar char="•"/>
            </a:pPr>
            <a:r>
              <a:rPr lang="en-US" altLang="zh-CN" sz="2400" dirty="0" smtClean="0"/>
              <a:t>Color Blended Layers</a:t>
            </a:r>
          </a:p>
          <a:p>
            <a:pPr marL="267462" indent="-267462">
              <a:buFont typeface="Arial" pitchFamily="34" charset="0"/>
              <a:buChar char="•"/>
            </a:pPr>
            <a:r>
              <a:rPr lang="en-US" altLang="zh-CN" sz="2400" dirty="0" smtClean="0"/>
              <a:t>Color Misaligned Images</a:t>
            </a:r>
          </a:p>
          <a:p>
            <a:pPr marL="267462" indent="-267462">
              <a:buFont typeface="Arial" pitchFamily="34" charset="0"/>
              <a:buChar char="•"/>
            </a:pPr>
            <a:r>
              <a:rPr lang="en-US" altLang="zh-CN" sz="2400" dirty="0" smtClean="0"/>
              <a:t>Color </a:t>
            </a:r>
            <a:r>
              <a:rPr lang="en-US" altLang="zh-CN" sz="2400" dirty="0" err="1" smtClean="0"/>
              <a:t>Offscreen</a:t>
            </a:r>
            <a:r>
              <a:rPr lang="en-US" altLang="zh-CN" sz="2400" dirty="0" smtClean="0"/>
              <a:t>-Rendered Yellow</a:t>
            </a:r>
          </a:p>
          <a:p>
            <a:pPr marL="267462" indent="-267462">
              <a:buFont typeface="Arial" pitchFamily="34" charset="0"/>
              <a:buChar char="•"/>
            </a:pPr>
            <a:r>
              <a:rPr lang="en-US" altLang="zh-CN" sz="2400" dirty="0" smtClean="0"/>
              <a:t>Color Copied Images</a:t>
            </a:r>
            <a:endParaRPr lang="en-US" altLang="zh-CN" sz="2400" dirty="0"/>
          </a:p>
        </p:txBody>
      </p:sp>
      <p:pic>
        <p:nvPicPr>
          <p:cNvPr id="2" name="图片 1" descr="C57BE275-B4FA-4478-8779-0D22589E176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124744"/>
            <a:ext cx="3543300" cy="2667000"/>
          </a:xfrm>
          <a:prstGeom prst="rect">
            <a:avLst/>
          </a:prstGeom>
        </p:spPr>
      </p:pic>
      <p:pic>
        <p:nvPicPr>
          <p:cNvPr id="3" name="图片 2" descr="77AADF90-E37E-4986-86E0-5FAD2912A39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4221088"/>
            <a:ext cx="41148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5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Core Animation</a:t>
            </a:r>
            <a:endParaRPr lang="zh-CN" altLang="en-US" dirty="0"/>
          </a:p>
        </p:txBody>
      </p:sp>
      <p:pic>
        <p:nvPicPr>
          <p:cNvPr id="3" name="图片 2" descr="AB8FE5D6-76BB-4D7D-AEB2-A367A4FA2F2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885"/>
            <a:ext cx="12192000" cy="39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5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Color </a:t>
            </a:r>
            <a:r>
              <a:rPr lang="en-US" altLang="zh-CN" dirty="0" err="1" smtClean="0"/>
              <a:t>Belended</a:t>
            </a:r>
            <a:r>
              <a:rPr lang="en-US" altLang="zh-CN" dirty="0" smtClean="0"/>
              <a:t> Layers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7368" y="1196752"/>
            <a:ext cx="487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  <a:cs typeface="Adobe 仿宋 Std R"/>
              </a:rPr>
              <a:t>通常是图片</a:t>
            </a:r>
            <a:r>
              <a:rPr lang="en-US" altLang="zh-CN" sz="2400" dirty="0" smtClean="0">
                <a:latin typeface="+mn-ea"/>
                <a:ea typeface="+mn-ea"/>
                <a:cs typeface="Adobe 仿宋 Std R"/>
              </a:rPr>
              <a:t>UI</a:t>
            </a:r>
            <a:r>
              <a:rPr lang="zh-CN" altLang="en-US" sz="2400" dirty="0" smtClean="0">
                <a:latin typeface="+mn-ea"/>
                <a:ea typeface="+mn-ea"/>
                <a:cs typeface="Adobe 仿宋 Std R"/>
              </a:rPr>
              <a:t>透明度引起</a:t>
            </a:r>
            <a:endParaRPr lang="en-US" altLang="zh-CN" sz="2400" dirty="0">
              <a:latin typeface="+mn-ea"/>
              <a:ea typeface="+mn-ea"/>
              <a:cs typeface="Adobe 仿宋 Std R"/>
            </a:endParaRPr>
          </a:p>
          <a:p>
            <a:r>
              <a:rPr lang="zh-CN" altLang="en-US" sz="2400" dirty="0">
                <a:latin typeface="+mn-ea"/>
                <a:ea typeface="+mn-ea"/>
                <a:cs typeface="Adobe 仿宋 Std R"/>
              </a:rPr>
              <a:t>尽量减少大范围的</a:t>
            </a:r>
            <a:r>
              <a:rPr lang="en-US" altLang="zh-CN" sz="2400" dirty="0">
                <a:latin typeface="+mn-ea"/>
                <a:ea typeface="+mn-ea"/>
                <a:cs typeface="Adobe 仿宋 Std R"/>
              </a:rPr>
              <a:t>blended </a:t>
            </a:r>
            <a:r>
              <a:rPr lang="en-US" altLang="zh-CN" sz="2400" dirty="0" smtClean="0">
                <a:latin typeface="+mn-ea"/>
                <a:ea typeface="+mn-ea"/>
                <a:cs typeface="Adobe 仿宋 Std R"/>
              </a:rPr>
              <a:t>Layers</a:t>
            </a:r>
            <a:endParaRPr lang="en-US" altLang="zh-CN" sz="2400" dirty="0">
              <a:latin typeface="+mn-ea"/>
              <a:ea typeface="+mn-ea"/>
              <a:cs typeface="Adobe 仿宋 Std R"/>
            </a:endParaRPr>
          </a:p>
        </p:txBody>
      </p:sp>
      <p:pic>
        <p:nvPicPr>
          <p:cNvPr id="2" name="图片 1" descr="CEE3CC5B-831E-4975-A2C4-AA31DF4A57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620688"/>
            <a:ext cx="4489955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13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77629</TotalTime>
  <Words>484</Words>
  <Application>Microsoft Macintosh PowerPoint</Application>
  <PresentationFormat>自定义</PresentationFormat>
  <Paragraphs>170</Paragraphs>
  <Slides>29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PowerPoint 演示文稿</vt:lpstr>
      <vt:lpstr>性能优化</vt:lpstr>
      <vt:lpstr>静态代码检查</vt:lpstr>
      <vt:lpstr>静态代码检查</vt:lpstr>
      <vt:lpstr>静态代码检查</vt:lpstr>
      <vt:lpstr>静态代码检查</vt:lpstr>
      <vt:lpstr>UI方面</vt:lpstr>
      <vt:lpstr>Core Animation</vt:lpstr>
      <vt:lpstr>Color Belended Layers</vt:lpstr>
      <vt:lpstr>Color Belended Layers</vt:lpstr>
      <vt:lpstr>Color Misaligned Images</vt:lpstr>
      <vt:lpstr>Color Misaligned Images</vt:lpstr>
      <vt:lpstr>Color Offscreen-Rendered</vt:lpstr>
      <vt:lpstr>Color Offscreen-Rendered</vt:lpstr>
      <vt:lpstr>Color Offscreen-Rendered</vt:lpstr>
      <vt:lpstr>Timer Profiler</vt:lpstr>
      <vt:lpstr>Timer Profiler</vt:lpstr>
      <vt:lpstr>Timer Profiler</vt:lpstr>
      <vt:lpstr>Timer Profiler</vt:lpstr>
      <vt:lpstr>内存方面</vt:lpstr>
      <vt:lpstr>Leaked Memory</vt:lpstr>
      <vt:lpstr>autoreleasepool</vt:lpstr>
      <vt:lpstr>Abandoned Memory</vt:lpstr>
      <vt:lpstr>循环引用</vt:lpstr>
      <vt:lpstr>Block</vt:lpstr>
      <vt:lpstr>NSTimer</vt:lpstr>
      <vt:lpstr>其他</vt:lpstr>
      <vt:lpstr>参考</vt:lpstr>
      <vt:lpstr>PowerPoint 演示文稿</vt:lpstr>
    </vt:vector>
  </TitlesOfParts>
  <Company>IBM CUSTOMER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ann.yang</dc:creator>
  <cp:lastModifiedBy>Len</cp:lastModifiedBy>
  <cp:revision>3726</cp:revision>
  <dcterms:created xsi:type="dcterms:W3CDTF">2004-09-17T02:46:16Z</dcterms:created>
  <dcterms:modified xsi:type="dcterms:W3CDTF">2016-03-22T17:45:37Z</dcterms:modified>
</cp:coreProperties>
</file>