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4" r:id="rId3"/>
    <p:sldId id="258" r:id="rId4"/>
    <p:sldId id="335" r:id="rId5"/>
    <p:sldId id="351" r:id="rId6"/>
    <p:sldId id="347" r:id="rId7"/>
    <p:sldId id="345" r:id="rId8"/>
    <p:sldId id="346" r:id="rId9"/>
    <p:sldId id="269" r:id="rId10"/>
    <p:sldId id="348" r:id="rId11"/>
    <p:sldId id="270" r:id="rId12"/>
    <p:sldId id="276" r:id="rId13"/>
    <p:sldId id="277" r:id="rId14"/>
    <p:sldId id="278" r:id="rId15"/>
    <p:sldId id="279" r:id="rId16"/>
    <p:sldId id="315" r:id="rId17"/>
    <p:sldId id="316" r:id="rId18"/>
    <p:sldId id="280" r:id="rId19"/>
    <p:sldId id="332" r:id="rId20"/>
    <p:sldId id="283" r:id="rId21"/>
    <p:sldId id="285" r:id="rId22"/>
    <p:sldId id="286" r:id="rId23"/>
    <p:sldId id="331" r:id="rId24"/>
    <p:sldId id="35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A0D739-BB34-4FFA-B28A-FBE2D6845BC1}">
          <p14:sldIdLst>
            <p14:sldId id="256"/>
            <p14:sldId id="304"/>
            <p14:sldId id="258"/>
            <p14:sldId id="335"/>
            <p14:sldId id="351"/>
          </p14:sldIdLst>
        </p14:section>
        <p14:section name="无标题节" id="{C910F5E5-AF23-4C10-ACFC-F185F1C77C87}">
          <p14:sldIdLst>
            <p14:sldId id="347"/>
            <p14:sldId id="345"/>
            <p14:sldId id="346"/>
            <p14:sldId id="269"/>
            <p14:sldId id="348"/>
            <p14:sldId id="270"/>
            <p14:sldId id="276"/>
            <p14:sldId id="277"/>
            <p14:sldId id="278"/>
            <p14:sldId id="279"/>
            <p14:sldId id="315"/>
            <p14:sldId id="316"/>
            <p14:sldId id="280"/>
            <p14:sldId id="332"/>
            <p14:sldId id="283"/>
            <p14:sldId id="285"/>
            <p14:sldId id="286"/>
            <p14:sldId id="331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70" autoAdjust="0"/>
  </p:normalViewPr>
  <p:slideViewPr>
    <p:cSldViewPr>
      <p:cViewPr varScale="1">
        <p:scale>
          <a:sx n="122" d="100"/>
          <a:sy n="122" d="100"/>
        </p:scale>
        <p:origin x="30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2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16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F0285-CB5F-43EC-87A1-E330BCB38804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128AB-4F74-4CBB-B4CC-37F5413CA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1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5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4A1BCEC3-C113-454B-AC26-CB1A9FE270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8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D5B26-39F9-4594-92CA-B2C6042477D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482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598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fld id="{9A62698A-9F76-4852-A49D-92ABBC810A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2B4-E0E7-414E-BC6F-020804741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B727C-6BA2-45F7-8F60-D2047A9E21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998D99-332A-41C9-BFE2-8C5F7A0F68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48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43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42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90924-056E-43ED-AB4B-A582B5F2ECC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170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1683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81D3F-DAA4-4E5C-9318-392993D33E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810CD-085D-437B-BCC3-3F402394547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2E3AA-285F-41DA-9EDF-97D12165B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021C1-007C-4B71-8EBD-3D0D65F0362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C5ED6-5191-40DD-AF69-759E081305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377B7-BC5A-4987-BFAB-0247521B51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7CBE4-C5E7-4331-83E5-B7975D583D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PPT头(航母2)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3747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488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22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sz="1400" b="1">
                <a:latin typeface="+mn-lt"/>
              </a:defRPr>
            </a:lvl1pPr>
          </a:lstStyle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9" r:id="rId13"/>
    <p:sldLayoutId id="2147483670" r:id="rId14"/>
    <p:sldLayoutId id="2147483671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1340768"/>
            <a:ext cx="6696670" cy="3240658"/>
          </a:xfrm>
        </p:spPr>
        <p:txBody>
          <a:bodyPr/>
          <a:lstStyle/>
          <a:p>
            <a:r>
              <a:rPr lang="zh-CN" altLang="en-US" sz="6000" dirty="0"/>
              <a:t>军用航天技术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光学与雷达成像侦察卫星比较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191651"/>
              </p:ext>
            </p:extLst>
          </p:nvPr>
        </p:nvGraphicFramePr>
        <p:xfrm>
          <a:off x="179388" y="1484313"/>
          <a:ext cx="8713788" cy="389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78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accent2"/>
                          </a:solidFill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accent2"/>
                          </a:solidFill>
                        </a:rPr>
                        <a:t>光学成像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accent2"/>
                          </a:solidFill>
                        </a:rPr>
                        <a:t>雷达成像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分辨力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较高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zh-CN" altLang="en-US" sz="2800" dirty="0"/>
                        <a:t>（最高</a:t>
                      </a:r>
                      <a:r>
                        <a:rPr lang="en-US" altLang="zh-CN" sz="2800" dirty="0"/>
                        <a:t>0.1m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较低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zh-CN" altLang="en-US" sz="2800" dirty="0"/>
                        <a:t>（最高</a:t>
                      </a:r>
                      <a:r>
                        <a:rPr lang="en-US" altLang="zh-CN" sz="2800" dirty="0"/>
                        <a:t>0.3m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易受天气影响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识别伪装能力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较好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代表卫星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锁眼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(Keyhole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长曲棍球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(Lacrosse)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成像侦察卫星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2350" cy="4824412"/>
          </a:xfrm>
        </p:spPr>
        <p:txBody>
          <a:bodyPr/>
          <a:lstStyle/>
          <a:p>
            <a:r>
              <a:rPr lang="zh-CN" altLang="en-US"/>
              <a:t>局限性：</a:t>
            </a:r>
          </a:p>
          <a:p>
            <a:pPr lvl="1"/>
            <a:r>
              <a:rPr lang="zh-CN" altLang="en-US"/>
              <a:t>只能沿预定轨道飞行，无法跟踪运动目标</a:t>
            </a:r>
          </a:p>
          <a:p>
            <a:pPr lvl="1"/>
            <a:r>
              <a:rPr lang="zh-CN" altLang="en-US"/>
              <a:t>获得的情报在时间上不连续</a:t>
            </a:r>
          </a:p>
          <a:p>
            <a:pPr lvl="1"/>
            <a:r>
              <a:rPr lang="zh-CN" altLang="en-US"/>
              <a:t>照相侦察卫星受气象影响较大，夜间侦察效果差</a:t>
            </a:r>
          </a:p>
          <a:p>
            <a:pPr lvl="1"/>
            <a:r>
              <a:rPr lang="zh-CN" altLang="en-US"/>
              <a:t>存在侦察空白</a:t>
            </a:r>
          </a:p>
          <a:p>
            <a:pPr lvl="1"/>
            <a:r>
              <a:rPr lang="zh-CN" altLang="en-US"/>
              <a:t>回收侦察照片技术较复杂</a:t>
            </a:r>
            <a:r>
              <a:rPr lang="zh-CN" altLang="en-US" sz="2000"/>
              <a:t>（电子成像方式可避免此问题）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电子侦察卫星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目的：侦收敌方电子设备的电磁辐射信号以获取军事情报</a:t>
            </a:r>
          </a:p>
          <a:p>
            <a:r>
              <a:rPr lang="zh-CN" altLang="en-US"/>
              <a:t>任务：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侦察敌方雷达的位置、使用频率等参数（为战略轰炸机、导弹突防和电子干扰提供数据）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探测敌方军用电台和发信设施的位置（以便窃听和破坏）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导弹</a:t>
            </a:r>
            <a:r>
              <a:rPr lang="zh-CN" altLang="en-US"/>
              <a:t>预警卫星（</a:t>
            </a:r>
            <a:r>
              <a:rPr lang="en-US" altLang="zh-CN"/>
              <a:t>DSP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484312"/>
            <a:ext cx="8713663" cy="5041031"/>
          </a:xfrm>
        </p:spPr>
        <p:txBody>
          <a:bodyPr>
            <a:normAutofit/>
          </a:bodyPr>
          <a:lstStyle/>
          <a:p>
            <a:r>
              <a:rPr lang="zh-CN" altLang="en-US" dirty="0"/>
              <a:t>目的：</a:t>
            </a:r>
            <a:r>
              <a:rPr lang="zh-CN" altLang="en-US" sz="2800" dirty="0"/>
              <a:t>利用红外探测等遥感装置，测量敌方战略导弹的发射与飞行参数，并进行报警</a:t>
            </a:r>
          </a:p>
          <a:p>
            <a:r>
              <a:rPr lang="zh-CN" altLang="en-US" dirty="0"/>
              <a:t>当前问题：</a:t>
            </a:r>
          </a:p>
          <a:p>
            <a:pPr lvl="1"/>
            <a:r>
              <a:rPr lang="zh-CN" altLang="en-US" dirty="0"/>
              <a:t>只能监视导弹飞行的主动段</a:t>
            </a:r>
          </a:p>
          <a:p>
            <a:pPr lvl="1"/>
            <a:r>
              <a:rPr lang="zh-CN" altLang="en-US" dirty="0"/>
              <a:t>只能探测飞出稠密大气层的导弹</a:t>
            </a:r>
          </a:p>
          <a:p>
            <a:pPr lvl="1"/>
            <a:r>
              <a:rPr lang="zh-CN" altLang="en-US" dirty="0"/>
              <a:t>不能完全排除虚警</a:t>
            </a:r>
          </a:p>
          <a:p>
            <a:r>
              <a:rPr lang="zh-CN" altLang="en-US" dirty="0"/>
              <a:t>美国：</a:t>
            </a:r>
            <a:endParaRPr lang="en-US" altLang="zh-CN" dirty="0"/>
          </a:p>
          <a:p>
            <a:pPr lvl="1"/>
            <a:r>
              <a:rPr lang="en-US" altLang="zh-CN" dirty="0"/>
              <a:t>NMD</a:t>
            </a:r>
            <a:r>
              <a:rPr lang="zh-CN" altLang="en-US" dirty="0"/>
              <a:t>系统的重要组成部分之一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搭载在</a:t>
            </a:r>
            <a:r>
              <a:rPr lang="en-US" altLang="zh-CN" dirty="0">
                <a:solidFill>
                  <a:schemeClr val="accent6"/>
                </a:solidFill>
              </a:rPr>
              <a:t>GPS</a:t>
            </a:r>
            <a:r>
              <a:rPr lang="zh-CN" altLang="en-US" dirty="0">
                <a:solidFill>
                  <a:schemeClr val="accent6"/>
                </a:solidFill>
              </a:rPr>
              <a:t>卫星上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海洋与核爆炸监视卫星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海洋监视卫星的目的：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监视全球水面舰只和水下潜艇的活动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有时提供舰船之间、舰岸之间的通信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核爆炸监视卫星的目的：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监视大气层及外层空间的核爆炸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反卫星侦察的方法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掌握卫星运行规律，实施机动规避</a:t>
            </a:r>
          </a:p>
          <a:p>
            <a:r>
              <a:rPr lang="zh-CN" altLang="en-US">
                <a:latin typeface="Times New Roman" pitchFamily="18" charset="0"/>
              </a:rPr>
              <a:t>针对卫星侦察手段，改变活动方式</a:t>
            </a:r>
          </a:p>
          <a:p>
            <a:r>
              <a:rPr lang="zh-CN" altLang="en-US">
                <a:latin typeface="Times New Roman" pitchFamily="18" charset="0"/>
              </a:rPr>
              <a:t>研究图像分析过程，加强伪装隐蔽</a:t>
            </a:r>
          </a:p>
          <a:p>
            <a:r>
              <a:rPr lang="zh-CN" altLang="en-US">
                <a:latin typeface="Times New Roman" pitchFamily="18" charset="0"/>
              </a:rPr>
              <a:t>破坏卫星系统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713788" cy="504031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zh-CN" altLang="en-US" sz="2800" dirty="0"/>
              <a:t>侦察卫星运行高度越高，则侦察范围越大，故高度越高越好。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(.F.)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800" dirty="0"/>
              <a:t>影响照相侦察卫星分辨力的因素有：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a. </a:t>
            </a:r>
            <a:r>
              <a:rPr lang="zh-CN" altLang="en-US" sz="2400" dirty="0"/>
              <a:t>轨道倾角			</a:t>
            </a:r>
            <a:r>
              <a:rPr lang="en-US" altLang="zh-CN" sz="2400" dirty="0"/>
              <a:t>b. </a:t>
            </a:r>
            <a:r>
              <a:rPr lang="zh-CN" altLang="en-US" sz="2400" dirty="0"/>
              <a:t>相机焦距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c. </a:t>
            </a:r>
            <a:r>
              <a:rPr lang="zh-CN" altLang="en-US" sz="2400" dirty="0"/>
              <a:t>感光材料分辨率		</a:t>
            </a:r>
            <a:r>
              <a:rPr lang="en-US" altLang="zh-CN" sz="2400" dirty="0"/>
              <a:t>d. </a:t>
            </a:r>
            <a:r>
              <a:rPr lang="zh-CN" altLang="en-US" sz="2400" dirty="0"/>
              <a:t>卫星速度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(</a:t>
            </a:r>
            <a:r>
              <a:rPr lang="en-US" altLang="zh-CN" sz="2400" dirty="0" err="1"/>
              <a:t>bcd</a:t>
            </a:r>
            <a:r>
              <a:rPr lang="en-US" altLang="zh-CN" sz="2400" dirty="0"/>
              <a:t>)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/>
              <a:t>某成像侦察卫星</a:t>
            </a:r>
            <a:r>
              <a:rPr lang="zh-CN" altLang="en-US" sz="2800" dirty="0"/>
              <a:t>的轨道倾角为</a:t>
            </a:r>
            <a:r>
              <a:rPr lang="en-US" altLang="zh-CN" sz="2800" dirty="0"/>
              <a:t>60</a:t>
            </a:r>
            <a:r>
              <a:rPr lang="en-US" altLang="zh-CN" sz="2800" dirty="0">
                <a:latin typeface="微软雅黑"/>
              </a:rPr>
              <a:t>º</a:t>
            </a:r>
            <a:r>
              <a:rPr lang="zh-CN" altLang="en-US" sz="2800" dirty="0"/>
              <a:t>，则它一天内观察某一固定目标的最大次数为：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次	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次	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17</a:t>
            </a:r>
            <a:r>
              <a:rPr lang="zh-CN" altLang="en-US" sz="2400" dirty="0"/>
              <a:t>次	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18</a:t>
            </a:r>
            <a:r>
              <a:rPr lang="zh-CN" altLang="en-US" sz="2400" dirty="0"/>
              <a:t>次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军事通信卫星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en-US" altLang="zh-CN" dirty="0"/>
              <a:t>1960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月，美国发射了第一颗通信用卫星</a:t>
            </a:r>
            <a:r>
              <a:rPr lang="zh-CN" altLang="en-US" dirty="0">
                <a:latin typeface="微软雅黑"/>
              </a:rPr>
              <a:t>“</a:t>
            </a:r>
            <a:r>
              <a:rPr lang="zh-CN" altLang="en-US" dirty="0"/>
              <a:t>回声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r>
              <a:rPr lang="zh-CN" altLang="en-US" dirty="0">
                <a:latin typeface="微软雅黑"/>
              </a:rPr>
              <a:t>”</a:t>
            </a:r>
            <a:r>
              <a:rPr lang="zh-CN" altLang="en-US" dirty="0"/>
              <a:t>，直径</a:t>
            </a:r>
            <a:r>
              <a:rPr lang="en-US" altLang="zh-CN" dirty="0"/>
              <a:t>30</a:t>
            </a:r>
            <a:r>
              <a:rPr lang="zh-CN" altLang="en-US" dirty="0"/>
              <a:t>米。实为镀铝塑料薄膜制成的气球</a:t>
            </a:r>
            <a:r>
              <a:rPr lang="zh-CN" altLang="en-US" sz="2400"/>
              <a:t>（并非实用</a:t>
            </a:r>
            <a:r>
              <a:rPr lang="zh-CN" altLang="en-US" sz="2400" dirty="0"/>
              <a:t>的通信卫星）</a:t>
            </a:r>
          </a:p>
          <a:p>
            <a:r>
              <a:rPr lang="en-US" altLang="zh-CN" b="1" dirty="0"/>
              <a:t>1963</a:t>
            </a:r>
            <a:r>
              <a:rPr lang="zh-CN" altLang="en-US" b="1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月，美国发射</a:t>
            </a:r>
            <a:r>
              <a:rPr lang="zh-CN" altLang="en-US" b="1" dirty="0"/>
              <a:t>第一颗</a:t>
            </a:r>
            <a:r>
              <a:rPr lang="zh-CN" altLang="en-US" dirty="0"/>
              <a:t>地球同步轨道通信卫星</a:t>
            </a:r>
          </a:p>
          <a:p>
            <a:r>
              <a:rPr lang="en-US" altLang="zh-CN" dirty="0"/>
              <a:t>1976</a:t>
            </a:r>
            <a:r>
              <a:rPr lang="zh-CN" altLang="en-US" dirty="0"/>
              <a:t>年美国开始研制跟踪和数据中继卫星（</a:t>
            </a:r>
            <a:r>
              <a:rPr lang="en-US" altLang="zh-CN" dirty="0"/>
              <a:t>TDRS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军事通信卫星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在军事通讯中起着越来越大的作用</a:t>
            </a:r>
          </a:p>
          <a:p>
            <a:r>
              <a:rPr lang="zh-CN" altLang="en-US"/>
              <a:t>特点：</a:t>
            </a:r>
          </a:p>
          <a:p>
            <a:pPr lvl="1"/>
            <a:r>
              <a:rPr lang="zh-CN" altLang="en-US"/>
              <a:t>覆盖范围大</a:t>
            </a:r>
          </a:p>
          <a:p>
            <a:pPr lvl="1"/>
            <a:r>
              <a:rPr lang="zh-CN" altLang="en-US"/>
              <a:t>通信距离远</a:t>
            </a:r>
          </a:p>
          <a:p>
            <a:pPr lvl="1"/>
            <a:r>
              <a:rPr lang="zh-CN" altLang="en-US"/>
              <a:t>通信容量大</a:t>
            </a:r>
          </a:p>
          <a:p>
            <a:pPr lvl="1"/>
            <a:r>
              <a:rPr lang="zh-CN" altLang="en-US"/>
              <a:t>传输质量高</a:t>
            </a:r>
          </a:p>
          <a:p>
            <a:pPr lvl="1"/>
            <a:r>
              <a:rPr lang="zh-CN" altLang="en-US"/>
              <a:t>机动性和生存能力强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军事导航卫星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59800" cy="4114800"/>
          </a:xfrm>
        </p:spPr>
        <p:txBody>
          <a:bodyPr/>
          <a:lstStyle/>
          <a:p>
            <a:r>
              <a:rPr lang="zh-CN" altLang="en-US" dirty="0"/>
              <a:t>在轨运行：</a:t>
            </a:r>
          </a:p>
          <a:p>
            <a:pPr lvl="1"/>
            <a:r>
              <a:rPr lang="zh-CN" altLang="en-US" dirty="0"/>
              <a:t>美国：</a:t>
            </a:r>
            <a:r>
              <a:rPr lang="en-US" altLang="zh-CN" dirty="0"/>
              <a:t>Global Positioning System</a:t>
            </a:r>
          </a:p>
          <a:p>
            <a:pPr lvl="1"/>
            <a:r>
              <a:rPr lang="zh-CN" altLang="en-US" dirty="0"/>
              <a:t>俄罗斯：</a:t>
            </a:r>
            <a:r>
              <a:rPr lang="en-US" altLang="zh-CN" dirty="0"/>
              <a:t>GLONASS</a:t>
            </a:r>
          </a:p>
          <a:p>
            <a:pPr lvl="1"/>
            <a:r>
              <a:rPr lang="zh-CN" altLang="en-US" dirty="0"/>
              <a:t>中国：</a:t>
            </a:r>
            <a:r>
              <a:rPr lang="zh-CN" altLang="en-US" dirty="0">
                <a:latin typeface="微软雅黑"/>
              </a:rPr>
              <a:t>“</a:t>
            </a:r>
            <a:r>
              <a:rPr lang="zh-CN" altLang="en-US" dirty="0"/>
              <a:t>北斗</a:t>
            </a:r>
            <a:r>
              <a:rPr lang="zh-CN" altLang="en-US" dirty="0">
                <a:latin typeface="微软雅黑"/>
              </a:rPr>
              <a:t>”</a:t>
            </a:r>
            <a:r>
              <a:rPr lang="zh-CN" altLang="en-US" dirty="0"/>
              <a:t>（亚太区域导航）</a:t>
            </a:r>
          </a:p>
          <a:p>
            <a:pPr lvl="1"/>
            <a:r>
              <a:rPr lang="zh-CN" altLang="en-US" dirty="0"/>
              <a:t>欧盟：</a:t>
            </a:r>
            <a:r>
              <a:rPr lang="en-US" altLang="zh-CN" dirty="0"/>
              <a:t>Galileo</a:t>
            </a:r>
            <a:r>
              <a:rPr lang="zh-CN" altLang="en-US" dirty="0"/>
              <a:t>（试运行）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军用航天技术的分类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69325" cy="4897437"/>
          </a:xfrm>
        </p:spPr>
        <p:txBody>
          <a:bodyPr/>
          <a:lstStyle/>
          <a:p>
            <a:r>
              <a:rPr lang="zh-CN" altLang="en-US"/>
              <a:t>运载火箭技术</a:t>
            </a:r>
          </a:p>
          <a:p>
            <a:r>
              <a:rPr lang="zh-CN" altLang="en-US"/>
              <a:t>军用卫星类型</a:t>
            </a:r>
          </a:p>
          <a:p>
            <a:pPr lvl="1"/>
            <a:r>
              <a:rPr lang="zh-CN" altLang="en-US"/>
              <a:t>侦察卫星</a:t>
            </a:r>
          </a:p>
          <a:p>
            <a:pPr lvl="1"/>
            <a:r>
              <a:rPr lang="zh-CN" altLang="en-US"/>
              <a:t>通信卫星</a:t>
            </a:r>
          </a:p>
          <a:p>
            <a:pPr lvl="1"/>
            <a:r>
              <a:rPr lang="zh-CN" altLang="en-US"/>
              <a:t>导航卫星</a:t>
            </a:r>
          </a:p>
          <a:p>
            <a:pPr lvl="1"/>
            <a:r>
              <a:rPr lang="zh-CN" altLang="en-US"/>
              <a:t>测地卫星</a:t>
            </a:r>
          </a:p>
          <a:p>
            <a:pPr lvl="1"/>
            <a:r>
              <a:rPr lang="zh-CN" altLang="en-US"/>
              <a:t>气象卫星</a:t>
            </a:r>
          </a:p>
          <a:p>
            <a:pPr lvl="1"/>
            <a:r>
              <a:rPr lang="zh-CN" altLang="en-US"/>
              <a:t>攻击卫星（反卫星、对空、对地</a:t>
            </a:r>
            <a:r>
              <a:rPr lang="en-US" altLang="zh-CN">
                <a:latin typeface="微软雅黑"/>
              </a:rPr>
              <a:t>……</a:t>
            </a:r>
            <a:r>
              <a:rPr lang="zh-CN" altLang="en-US"/>
              <a:t>）</a:t>
            </a:r>
          </a:p>
          <a:p>
            <a:r>
              <a:rPr lang="zh-CN" altLang="en-US"/>
              <a:t>载人航天器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军事测地卫星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目的：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测定地球的形状及大小、地球重力场的分布、地面的城市、村庄和军事目标的地理位置等。</a:t>
            </a:r>
          </a:p>
          <a:p>
            <a:r>
              <a:rPr lang="zh-CN" altLang="en-US">
                <a:latin typeface="Times New Roman" pitchFamily="18" charset="0"/>
              </a:rPr>
              <a:t>特点：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周期短、精度高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天基武器系统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含义：</a:t>
            </a:r>
          </a:p>
          <a:p>
            <a:pPr lvl="1"/>
            <a:r>
              <a:rPr lang="zh-CN" altLang="en-US"/>
              <a:t>攻击敌方航天器用的卫星及卫星平台</a:t>
            </a:r>
          </a:p>
          <a:p>
            <a:r>
              <a:rPr lang="zh-CN" altLang="en-US"/>
              <a:t>分类：</a:t>
            </a:r>
          </a:p>
          <a:p>
            <a:pPr lvl="1"/>
            <a:r>
              <a:rPr lang="zh-CN" altLang="en-US"/>
              <a:t>反卫星武器系统</a:t>
            </a:r>
          </a:p>
          <a:p>
            <a:pPr lvl="1"/>
            <a:r>
              <a:rPr lang="zh-CN" altLang="en-US"/>
              <a:t>定向能（激光、粒子束、微波等）武器系统</a:t>
            </a:r>
          </a:p>
          <a:p>
            <a:pPr lvl="1"/>
            <a:r>
              <a:rPr lang="zh-CN" altLang="en-US"/>
              <a:t>空间反弹道导弹武器系统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载人航天器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12875"/>
            <a:ext cx="8785225" cy="4895850"/>
          </a:xfrm>
        </p:spPr>
        <p:txBody>
          <a:bodyPr/>
          <a:lstStyle/>
          <a:p>
            <a:r>
              <a:rPr lang="zh-CN" altLang="en-US"/>
              <a:t>载人飞船（宇宙飞船）</a:t>
            </a:r>
          </a:p>
          <a:p>
            <a:r>
              <a:rPr lang="zh-CN" altLang="en-US"/>
              <a:t>航天站（</a:t>
            </a:r>
            <a:r>
              <a:rPr lang="zh-CN" altLang="en-US" sz="2600"/>
              <a:t>又称</a:t>
            </a:r>
            <a:r>
              <a:rPr lang="zh-CN" altLang="en-US"/>
              <a:t>太空站、空间站）</a:t>
            </a:r>
          </a:p>
          <a:p>
            <a:r>
              <a:rPr lang="zh-CN" altLang="en-US"/>
              <a:t>航天飞机</a:t>
            </a:r>
          </a:p>
          <a:p>
            <a:pPr lvl="1"/>
            <a:r>
              <a:rPr lang="zh-CN" altLang="en-US" noProof="1">
                <a:latin typeface="Times New Roman" pitchFamily="18" charset="0"/>
              </a:rPr>
              <a:t>充当太空间谍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作为侦察、通信、导航等军用卫星的理想运载器和发射场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担负拦截和捕获太空“敌人”等军事任务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充当太空武器的理想试验基地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充当太空维护（加“油”、维修）站和转运站</a:t>
            </a:r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空间站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484312"/>
            <a:ext cx="8713663" cy="482500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1971</a:t>
            </a:r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年，前苏联发射“礼炮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-1</a:t>
            </a:r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号”，美国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73</a:t>
            </a:r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年实施“天空实验室”计划</a:t>
            </a:r>
            <a:endParaRPr lang="en-US" altLang="zh-CN" dirty="0"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国际空间站</a:t>
            </a:r>
            <a:endParaRPr lang="en-US" altLang="zh-CN" dirty="0"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pPr lvl="1"/>
            <a:r>
              <a:rPr lang="zh-CN" altLang="en-US" dirty="0"/>
              <a:t>由美国、俄罗斯、欧洲航天局、日本、加拿大等建造</a:t>
            </a:r>
          </a:p>
          <a:p>
            <a:pPr lvl="1"/>
            <a:r>
              <a:rPr lang="zh-CN" altLang="en-US" dirty="0"/>
              <a:t>原预计</a:t>
            </a:r>
            <a:r>
              <a:rPr lang="en-US" altLang="zh-CN" dirty="0"/>
              <a:t>2007</a:t>
            </a:r>
            <a:r>
              <a:rPr lang="zh-CN" altLang="en-US" dirty="0"/>
              <a:t>年建成（已严重滞后）</a:t>
            </a:r>
          </a:p>
          <a:p>
            <a:pPr lvl="1"/>
            <a:r>
              <a:rPr lang="zh-CN" altLang="en-US" dirty="0"/>
              <a:t>建成后总重</a:t>
            </a:r>
            <a:r>
              <a:rPr lang="en-US" altLang="zh-CN" dirty="0"/>
              <a:t>420</a:t>
            </a:r>
            <a:r>
              <a:rPr lang="zh-CN" altLang="en-US" dirty="0"/>
              <a:t>吨，</a:t>
            </a:r>
            <a:r>
              <a:rPr lang="zh-CN" altLang="en-US" sz="2400" dirty="0"/>
              <a:t>工作寿命</a:t>
            </a:r>
            <a:r>
              <a:rPr lang="en-US" altLang="zh-CN" sz="2400" dirty="0"/>
              <a:t>10</a:t>
            </a:r>
            <a:r>
              <a:rPr lang="zh-CN" altLang="en-US" sz="2400" dirty="0"/>
              <a:t>～</a:t>
            </a:r>
            <a:r>
              <a:rPr lang="en-US" altLang="zh-CN" sz="2400" dirty="0"/>
              <a:t>15</a:t>
            </a:r>
            <a:r>
              <a:rPr lang="zh-CN" altLang="en-US" sz="2400" dirty="0"/>
              <a:t>年，最多可同时接纳</a:t>
            </a:r>
            <a:r>
              <a:rPr lang="en-US" altLang="zh-CN" sz="2400" dirty="0"/>
              <a:t>7</a:t>
            </a:r>
            <a:r>
              <a:rPr lang="zh-CN" altLang="en-US" sz="2400" dirty="0"/>
              <a:t>名航天员</a:t>
            </a:r>
          </a:p>
          <a:p>
            <a:pPr lvl="1"/>
            <a:r>
              <a:rPr lang="en-US" altLang="zh-CN" sz="2400" dirty="0"/>
              <a:t>6</a:t>
            </a:r>
            <a:r>
              <a:rPr lang="zh-CN" altLang="en-US" sz="2400" dirty="0"/>
              <a:t>个实验舱可提供</a:t>
            </a:r>
            <a:r>
              <a:rPr lang="en-US" altLang="zh-CN" sz="2400" dirty="0"/>
              <a:t>40</a:t>
            </a:r>
            <a:r>
              <a:rPr lang="zh-CN" altLang="en-US" sz="2400" dirty="0"/>
              <a:t>个研究机柜和</a:t>
            </a:r>
            <a:r>
              <a:rPr lang="en-US" altLang="zh-CN" sz="2400" dirty="0"/>
              <a:t>110</a:t>
            </a:r>
            <a:r>
              <a:rPr lang="zh-CN" altLang="en-US" sz="2400" dirty="0"/>
              <a:t>千瓦的电能</a:t>
            </a:r>
            <a:endParaRPr lang="en-US" altLang="zh-CN" sz="2400" dirty="0"/>
          </a:p>
          <a:p>
            <a:r>
              <a:rPr lang="zh-CN" altLang="en-US">
                <a:latin typeface="Tahoma" pitchFamily="34" charset="0"/>
                <a:ea typeface="微软雅黑" pitchFamily="34" charset="-122"/>
                <a:cs typeface="Tahoma" pitchFamily="34" charset="0"/>
              </a:rPr>
              <a:t>中国“天宫”系列</a:t>
            </a:r>
            <a:endParaRPr lang="zh-CN" altLang="en-US" dirty="0"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可能运行在地球同步轨道的军用卫星有：</a:t>
            </a:r>
            <a:endParaRPr lang="en-US" altLang="zh-CN" dirty="0"/>
          </a:p>
          <a:p>
            <a:pPr lvl="1"/>
            <a:r>
              <a:rPr lang="en-US" altLang="zh-CN" dirty="0"/>
              <a:t>a. </a:t>
            </a:r>
            <a:r>
              <a:rPr lang="zh-CN" altLang="en-US" dirty="0"/>
              <a:t>成像侦察卫星</a:t>
            </a:r>
            <a:r>
              <a:rPr lang="en-US" altLang="zh-CN"/>
              <a:t>		b</a:t>
            </a:r>
            <a:r>
              <a:rPr lang="en-US" altLang="zh-CN" dirty="0"/>
              <a:t>. </a:t>
            </a:r>
            <a:r>
              <a:rPr lang="zh-CN" altLang="en-US" dirty="0"/>
              <a:t>电子侦察卫星</a:t>
            </a:r>
            <a:endParaRPr lang="en-US" altLang="zh-CN" dirty="0"/>
          </a:p>
          <a:p>
            <a:pPr lvl="1"/>
            <a:r>
              <a:rPr lang="en-US" altLang="zh-CN" dirty="0"/>
              <a:t>c. </a:t>
            </a:r>
            <a:r>
              <a:rPr lang="zh-CN" altLang="en-US" dirty="0"/>
              <a:t>气象卫星</a:t>
            </a:r>
            <a:r>
              <a:rPr lang="en-US" altLang="zh-CN" dirty="0"/>
              <a:t>	</a:t>
            </a:r>
            <a:r>
              <a:rPr lang="en-US" altLang="zh-CN"/>
              <a:t>		d</a:t>
            </a:r>
            <a:r>
              <a:rPr lang="en-US" altLang="zh-CN" dirty="0"/>
              <a:t>. </a:t>
            </a:r>
            <a:r>
              <a:rPr lang="zh-CN" altLang="en-US" dirty="0"/>
              <a:t>通信卫星</a:t>
            </a:r>
            <a:endParaRPr lang="en-US" altLang="zh-CN" dirty="0"/>
          </a:p>
          <a:p>
            <a:pPr lvl="1"/>
            <a:r>
              <a:rPr lang="zh-CN" altLang="en-US"/>
              <a:t>（</a:t>
            </a:r>
            <a:r>
              <a:rPr lang="en-US" altLang="zh-CN"/>
              <a:t>abcd</a:t>
            </a:r>
            <a:r>
              <a:rPr lang="en-US" altLang="zh-CN" dirty="0"/>
              <a:t>)</a:t>
            </a:r>
          </a:p>
          <a:p>
            <a:r>
              <a:rPr lang="zh-CN" altLang="en-US"/>
              <a:t>可具有</a:t>
            </a:r>
            <a:r>
              <a:rPr lang="zh-CN" altLang="en-US" dirty="0"/>
              <a:t>军事用途的航天器有：</a:t>
            </a:r>
            <a:endParaRPr lang="en-US" altLang="zh-CN" dirty="0"/>
          </a:p>
          <a:p>
            <a:pPr lvl="1"/>
            <a:r>
              <a:rPr lang="en-US" altLang="zh-CN" dirty="0"/>
              <a:t>a. </a:t>
            </a:r>
            <a:r>
              <a:rPr lang="zh-CN" altLang="en-US" dirty="0"/>
              <a:t>人造地球卫星</a:t>
            </a:r>
            <a:r>
              <a:rPr lang="en-US" altLang="zh-CN"/>
              <a:t>		b</a:t>
            </a:r>
            <a:r>
              <a:rPr lang="en-US" altLang="zh-CN" dirty="0"/>
              <a:t>. </a:t>
            </a:r>
            <a:r>
              <a:rPr lang="zh-CN" altLang="en-US" dirty="0"/>
              <a:t>航天飞机</a:t>
            </a:r>
            <a:endParaRPr lang="en-US" altLang="zh-CN" dirty="0"/>
          </a:p>
          <a:p>
            <a:pPr lvl="1"/>
            <a:r>
              <a:rPr lang="en-US" altLang="zh-CN" dirty="0"/>
              <a:t>c. </a:t>
            </a:r>
            <a:r>
              <a:rPr lang="zh-CN" altLang="en-US" dirty="0"/>
              <a:t>空间站</a:t>
            </a:r>
            <a:r>
              <a:rPr lang="en-US" altLang="zh-CN" dirty="0"/>
              <a:t>	</a:t>
            </a:r>
            <a:r>
              <a:rPr lang="en-US" altLang="zh-CN"/>
              <a:t>		d</a:t>
            </a:r>
            <a:r>
              <a:rPr lang="en-US" altLang="zh-CN" dirty="0"/>
              <a:t>. </a:t>
            </a:r>
            <a:r>
              <a:rPr lang="zh-CN" altLang="en-US" dirty="0"/>
              <a:t>深空探测器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 err="1"/>
              <a:t>abc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791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运载火箭技术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50410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按使用能源分：</a:t>
            </a:r>
          </a:p>
          <a:p>
            <a:pPr lvl="1"/>
            <a:r>
              <a:rPr lang="zh-CN" altLang="en-US" dirty="0"/>
              <a:t>化学火箭</a:t>
            </a:r>
          </a:p>
          <a:p>
            <a:pPr lvl="2"/>
            <a:r>
              <a:rPr lang="zh-CN" altLang="en-US" dirty="0"/>
              <a:t>固体火箭</a:t>
            </a:r>
          </a:p>
          <a:p>
            <a:pPr lvl="2"/>
            <a:r>
              <a:rPr lang="zh-CN" altLang="en-US" dirty="0"/>
              <a:t>液体火箭</a:t>
            </a:r>
          </a:p>
          <a:p>
            <a:pPr lvl="2"/>
            <a:r>
              <a:rPr lang="zh-CN" altLang="en-US" dirty="0"/>
              <a:t>固液混合型推进剂火箭</a:t>
            </a:r>
          </a:p>
          <a:p>
            <a:pPr lvl="1"/>
            <a:r>
              <a:rPr lang="zh-CN" altLang="en-US" dirty="0"/>
              <a:t>核火箭</a:t>
            </a:r>
          </a:p>
          <a:p>
            <a:pPr lvl="1"/>
            <a:r>
              <a:rPr lang="zh-CN" altLang="en-US" dirty="0"/>
              <a:t>电火箭</a:t>
            </a:r>
          </a:p>
          <a:p>
            <a:pPr lvl="1"/>
            <a:r>
              <a:rPr lang="zh-CN" altLang="en-US" dirty="0"/>
              <a:t>光火箭</a:t>
            </a:r>
          </a:p>
          <a:p>
            <a:r>
              <a:rPr lang="zh-CN" altLang="en-US" dirty="0"/>
              <a:t>运载火箭最初均由弹道导弹改装而来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最早发射现代火箭的国家是德国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火箭技术的发展趋势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59800" cy="4579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按适用及可靠的原则设计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研制新型火箭（现有改进</a:t>
            </a:r>
            <a:r>
              <a:rPr lang="en-US" altLang="zh-CN" sz="2800" dirty="0"/>
              <a:t>/</a:t>
            </a:r>
            <a:r>
              <a:rPr lang="zh-CN" altLang="en-US" sz="2800" dirty="0"/>
              <a:t>全新）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发展载人兼运货及运货专用的两种火箭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捆绑助推器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芯级普遍采用大推力液氢液氧发动机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固体与液体助推器并用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主要使用碳氢类燃料，淘汰有毒推进剂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助推器与芯级贵重部件重复使用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重视发展小型运载火箭（固体）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卫星</a:t>
            </a:r>
            <a:r>
              <a:rPr lang="zh-CN" altLang="en-US"/>
              <a:t>的轨道倾角与星下点轨迹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556792"/>
            <a:ext cx="8641084" cy="136815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轨道倾角：卫星</a:t>
            </a:r>
            <a:r>
              <a:rPr lang="zh-CN" altLang="en-US" dirty="0"/>
              <a:t>的运行平面与地球赤道平面之间</a:t>
            </a:r>
            <a:r>
              <a:rPr lang="zh-CN" altLang="en-US"/>
              <a:t>的夹角</a:t>
            </a:r>
            <a:endParaRPr lang="en-US" altLang="zh-CN"/>
          </a:p>
          <a:p>
            <a:r>
              <a:rPr lang="zh-CN" altLang="en-US"/>
              <a:t>星下点：轨道上的卫星与地心连线在地球表面上的交点</a:t>
            </a:r>
            <a:endParaRPr lang="zh-CN" altLang="en-US" dirty="0"/>
          </a:p>
        </p:txBody>
      </p:sp>
      <p:pic>
        <p:nvPicPr>
          <p:cNvPr id="5" name="Picture 7" descr="SatInclin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8323" y="3068960"/>
            <a:ext cx="3270311" cy="2794629"/>
          </a:xfrm>
          <a:noFill/>
          <a:ln/>
        </p:spPr>
      </p:pic>
      <p:pic>
        <p:nvPicPr>
          <p:cNvPr id="6" name="图片 5" descr="星下点轨迹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2731042"/>
            <a:ext cx="5724128" cy="38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6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两种特殊轨道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84312"/>
            <a:ext cx="8713787" cy="5041031"/>
          </a:xfrm>
        </p:spPr>
        <p:txBody>
          <a:bodyPr>
            <a:normAutofit/>
          </a:bodyPr>
          <a:lstStyle/>
          <a:p>
            <a:r>
              <a:rPr lang="zh-CN" altLang="en-US" dirty="0"/>
              <a:t>地球同步轨道</a:t>
            </a:r>
            <a:r>
              <a:rPr lang="en-US" altLang="zh-CN" dirty="0"/>
              <a:t>(GEO)</a:t>
            </a:r>
          </a:p>
          <a:p>
            <a:pPr lvl="1"/>
            <a:r>
              <a:rPr lang="zh-CN" altLang="en-US" dirty="0"/>
              <a:t>位于赤道轨道，高度</a:t>
            </a:r>
            <a:r>
              <a:rPr lang="en-US" altLang="zh-CN" dirty="0"/>
              <a:t>35786</a:t>
            </a:r>
            <a:r>
              <a:rPr lang="zh-CN" altLang="en-US" dirty="0"/>
              <a:t>千米</a:t>
            </a:r>
            <a:endParaRPr lang="en-US" altLang="zh-CN" dirty="0"/>
          </a:p>
          <a:p>
            <a:pPr lvl="1"/>
            <a:r>
              <a:rPr lang="zh-CN" altLang="en-US" dirty="0"/>
              <a:t>可能运行于该轨道的军用卫星有：</a:t>
            </a:r>
            <a:endParaRPr lang="en-US" altLang="zh-CN" dirty="0"/>
          </a:p>
          <a:p>
            <a:pPr lvl="2"/>
            <a:r>
              <a:rPr lang="zh-CN" altLang="en-US" dirty="0"/>
              <a:t>通信卫星、电子侦察卫星、气象卫星、导航卫星</a:t>
            </a:r>
            <a:r>
              <a:rPr lang="zh-CN" altLang="en-US" sz="1800" dirty="0"/>
              <a:t>（</a:t>
            </a:r>
            <a:r>
              <a:rPr lang="zh-CN" altLang="en-US" sz="1800"/>
              <a:t>北斗），</a:t>
            </a:r>
            <a:r>
              <a:rPr lang="zh-CN" altLang="en-US"/>
              <a:t>成像侦察卫星（目前仅中国高分四号）</a:t>
            </a:r>
            <a:endParaRPr lang="zh-CN" altLang="en-US" dirty="0"/>
          </a:p>
          <a:p>
            <a:r>
              <a:rPr lang="zh-CN" altLang="en-US" dirty="0"/>
              <a:t>太阳同步轨道</a:t>
            </a:r>
            <a:r>
              <a:rPr lang="en-US" altLang="zh-CN" dirty="0"/>
              <a:t>(SSO)</a:t>
            </a:r>
          </a:p>
          <a:p>
            <a:pPr lvl="1"/>
            <a:r>
              <a:rPr lang="zh-CN" altLang="en-US" dirty="0"/>
              <a:t>一种逆行轨道，卫星的轨道平面绕地球自转轴的旋转方向、角速度与地球绕太阳公转的方向和角速度相同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军用卫星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含义：以军事意图为目的的各种环绕地球运行的无人航天器的总称。</a:t>
            </a:r>
          </a:p>
          <a:p>
            <a:r>
              <a:rPr lang="zh-CN" altLang="en-US"/>
              <a:t>按用途分类：</a:t>
            </a:r>
          </a:p>
          <a:p>
            <a:pPr lvl="2"/>
            <a:r>
              <a:rPr lang="zh-CN" altLang="en-US" sz="2800"/>
              <a:t>军事侦察卫星</a:t>
            </a:r>
          </a:p>
          <a:p>
            <a:pPr lvl="2"/>
            <a:r>
              <a:rPr lang="zh-CN" altLang="en-US" sz="2800"/>
              <a:t>军用通信卫星</a:t>
            </a:r>
          </a:p>
          <a:p>
            <a:pPr lvl="2"/>
            <a:r>
              <a:rPr lang="zh-CN" altLang="en-US" sz="2800"/>
              <a:t>军用导航卫星</a:t>
            </a:r>
          </a:p>
          <a:p>
            <a:pPr lvl="2"/>
            <a:r>
              <a:rPr lang="zh-CN" altLang="en-US" sz="2800"/>
              <a:t>军事测地卫星</a:t>
            </a:r>
          </a:p>
          <a:p>
            <a:pPr lvl="2"/>
            <a:r>
              <a:rPr lang="zh-CN" altLang="en-US" sz="2800"/>
              <a:t>军事气象卫星</a:t>
            </a:r>
          </a:p>
          <a:p>
            <a:pPr lvl="2"/>
            <a:r>
              <a:rPr lang="zh-CN" altLang="en-US" sz="2800"/>
              <a:t>反卫星卫星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侦察卫星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目的：获取各种军事情报</a:t>
            </a:r>
          </a:p>
          <a:p>
            <a:r>
              <a:rPr lang="zh-CN" altLang="en-US"/>
              <a:t>特点：速度快、范围广、限制少、生存能力强等</a:t>
            </a:r>
          </a:p>
          <a:p>
            <a:r>
              <a:rPr lang="zh-CN" altLang="en-US"/>
              <a:t>类别：</a:t>
            </a:r>
          </a:p>
          <a:p>
            <a:pPr lvl="1"/>
            <a:r>
              <a:rPr lang="zh-CN" altLang="en-US"/>
              <a:t>成像侦察卫星</a:t>
            </a:r>
          </a:p>
          <a:p>
            <a:pPr lvl="1"/>
            <a:r>
              <a:rPr lang="zh-CN" altLang="en-US"/>
              <a:t>电子侦察卫星</a:t>
            </a:r>
          </a:p>
          <a:p>
            <a:pPr lvl="1"/>
            <a:r>
              <a:rPr lang="zh-CN" altLang="en-US"/>
              <a:t>导弹预警卫星</a:t>
            </a:r>
          </a:p>
          <a:p>
            <a:pPr lvl="1"/>
            <a:r>
              <a:rPr lang="zh-CN" altLang="en-US"/>
              <a:t>海洋监视卫星</a:t>
            </a:r>
          </a:p>
          <a:p>
            <a:pPr lvl="1"/>
            <a:r>
              <a:rPr lang="zh-CN" altLang="en-US"/>
              <a:t>核爆炸监视卫星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成像侦察卫星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84312"/>
            <a:ext cx="8713788" cy="50410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从空间获取军事情报的主要手段</a:t>
            </a:r>
          </a:p>
          <a:p>
            <a:r>
              <a:rPr lang="zh-CN" altLang="en-US" dirty="0"/>
              <a:t>按原理：分</a:t>
            </a:r>
            <a:r>
              <a:rPr lang="zh-CN" altLang="en-US" dirty="0">
                <a:solidFill>
                  <a:srgbClr val="FF3300"/>
                </a:solidFill>
              </a:rPr>
              <a:t>光学成像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3300"/>
                </a:solidFill>
              </a:rPr>
              <a:t>雷达成像卫星</a:t>
            </a:r>
            <a:r>
              <a:rPr lang="zh-CN" altLang="en-US" dirty="0"/>
              <a:t>两大类</a:t>
            </a:r>
          </a:p>
          <a:p>
            <a:r>
              <a:rPr lang="zh-CN" altLang="en-US" dirty="0"/>
              <a:t>按用途：分</a:t>
            </a:r>
            <a:r>
              <a:rPr lang="zh-CN" altLang="en-US" dirty="0">
                <a:solidFill>
                  <a:srgbClr val="FF3300"/>
                </a:solidFill>
              </a:rPr>
              <a:t>普查型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3300"/>
                </a:solidFill>
              </a:rPr>
              <a:t>详查型</a:t>
            </a:r>
            <a:r>
              <a:rPr lang="zh-CN" altLang="en-US" dirty="0"/>
              <a:t>两类</a:t>
            </a:r>
          </a:p>
          <a:p>
            <a:r>
              <a:rPr lang="zh-CN" altLang="en-US" dirty="0"/>
              <a:t>卫星地面分辨力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H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卫星轨道高度</a:t>
            </a:r>
            <a:r>
              <a:rPr lang="en-US" altLang="zh-CN" dirty="0"/>
              <a:t>(m)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相机焦距</a:t>
            </a:r>
            <a:r>
              <a:rPr lang="en-US" altLang="zh-CN" dirty="0"/>
              <a:t>(m)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照相系统分辨力</a:t>
            </a:r>
            <a:r>
              <a:rPr lang="en-US" altLang="zh-CN" dirty="0"/>
              <a:t>(</a:t>
            </a:r>
            <a:r>
              <a:rPr lang="zh-CN" altLang="en-US" dirty="0"/>
              <a:t>线对</a:t>
            </a:r>
            <a:r>
              <a:rPr lang="en-US" altLang="zh-CN" dirty="0"/>
              <a:t>/mm)</a:t>
            </a:r>
          </a:p>
          <a:p>
            <a:r>
              <a:rPr lang="zh-CN" altLang="en-US" dirty="0"/>
              <a:t>目前最高分辨率：光学</a:t>
            </a:r>
            <a:r>
              <a:rPr lang="en-US" altLang="zh-CN" dirty="0"/>
              <a:t>0.1m</a:t>
            </a:r>
            <a:r>
              <a:rPr lang="zh-CN" altLang="en-US" dirty="0"/>
              <a:t>，雷达</a:t>
            </a:r>
            <a:r>
              <a:rPr lang="en-US" altLang="zh-CN" dirty="0"/>
              <a:t>0.3m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美国的 </a:t>
            </a:r>
            <a:r>
              <a:rPr lang="en-US" altLang="zh-CN" dirty="0">
                <a:solidFill>
                  <a:schemeClr val="accent6"/>
                </a:solidFill>
              </a:rPr>
              <a:t>Keyhole</a:t>
            </a:r>
            <a:r>
              <a:rPr lang="zh-CN" altLang="en-US" dirty="0">
                <a:solidFill>
                  <a:schemeClr val="accent6"/>
                </a:solidFill>
              </a:rPr>
              <a:t>（锁眼）是光学成像侦察卫星，</a:t>
            </a:r>
            <a:br>
              <a:rPr lang="en-US" altLang="zh-CN" dirty="0">
                <a:solidFill>
                  <a:schemeClr val="accent6"/>
                </a:solidFill>
              </a:rPr>
            </a:br>
            <a:r>
              <a:rPr lang="en-US" altLang="zh-CN" dirty="0">
                <a:solidFill>
                  <a:schemeClr val="accent6"/>
                </a:solidFill>
              </a:rPr>
              <a:t>Lacrosse</a:t>
            </a:r>
            <a:r>
              <a:rPr lang="zh-CN" altLang="en-US" dirty="0">
                <a:solidFill>
                  <a:schemeClr val="accent6"/>
                </a:solidFill>
              </a:rPr>
              <a:t>（长曲棍球）是雷达成像侦察卫星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580063" y="3448050"/>
          <a:ext cx="24225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公式" r:id="rId3" imgW="1104840" imgH="393480" progId="Equation.3">
                  <p:embed/>
                </p:oleObj>
              </mc:Choice>
              <mc:Fallback>
                <p:oleObj name="公式" r:id="rId3" imgW="1104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448050"/>
                        <a:ext cx="24225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963</TotalTime>
  <Words>1091</Words>
  <Application>Microsoft Office PowerPoint</Application>
  <PresentationFormat>全屏显示(4:3)</PresentationFormat>
  <Paragraphs>189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微软雅黑</vt:lpstr>
      <vt:lpstr>Arial</vt:lpstr>
      <vt:lpstr>Tahoma</vt:lpstr>
      <vt:lpstr>Times New Roman</vt:lpstr>
      <vt:lpstr>Wingdings</vt:lpstr>
      <vt:lpstr>default</vt:lpstr>
      <vt:lpstr>公式</vt:lpstr>
      <vt:lpstr>军用航天技术</vt:lpstr>
      <vt:lpstr>军用航天技术的分类</vt:lpstr>
      <vt:lpstr>运载火箭技术</vt:lpstr>
      <vt:lpstr>火箭技术的发展趋势</vt:lpstr>
      <vt:lpstr>卫星的轨道倾角与星下点轨迹</vt:lpstr>
      <vt:lpstr>两种特殊轨道</vt:lpstr>
      <vt:lpstr>军用卫星</vt:lpstr>
      <vt:lpstr>侦察卫星</vt:lpstr>
      <vt:lpstr>成像侦察卫星</vt:lpstr>
      <vt:lpstr>光学与雷达成像侦察卫星比较</vt:lpstr>
      <vt:lpstr>成像侦察卫星</vt:lpstr>
      <vt:lpstr>电子侦察卫星</vt:lpstr>
      <vt:lpstr>导弹预警卫星（DSP）</vt:lpstr>
      <vt:lpstr>海洋与核爆炸监视卫星</vt:lpstr>
      <vt:lpstr>反卫星侦察的方法</vt:lpstr>
      <vt:lpstr>例题</vt:lpstr>
      <vt:lpstr>军事通信卫星</vt:lpstr>
      <vt:lpstr>军事通信卫星</vt:lpstr>
      <vt:lpstr>军事导航卫星</vt:lpstr>
      <vt:lpstr>军事测地卫星</vt:lpstr>
      <vt:lpstr>天基武器系统</vt:lpstr>
      <vt:lpstr>载人航天器</vt:lpstr>
      <vt:lpstr>空间站</vt:lpstr>
      <vt:lpstr>例题</vt:lpstr>
    </vt:vector>
  </TitlesOfParts>
  <Company>浙江大学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军用航天技术</dc:title>
  <dc:creator>吕强</dc:creator>
  <cp:lastModifiedBy>LYU Qiang</cp:lastModifiedBy>
  <cp:revision>94</cp:revision>
  <dcterms:created xsi:type="dcterms:W3CDTF">1900-12-31T16:00:00Z</dcterms:created>
  <dcterms:modified xsi:type="dcterms:W3CDTF">2018-06-28T08:59:52Z</dcterms:modified>
</cp:coreProperties>
</file>