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46"/>
  </p:notesMasterIdLst>
  <p:handoutMasterIdLst>
    <p:handoutMasterId r:id="rId47"/>
  </p:handoutMasterIdLst>
  <p:sldIdLst>
    <p:sldId id="346" r:id="rId3"/>
    <p:sldId id="348" r:id="rId4"/>
    <p:sldId id="295" r:id="rId5"/>
    <p:sldId id="450" r:id="rId6"/>
    <p:sldId id="534" r:id="rId7"/>
    <p:sldId id="306" r:id="rId8"/>
    <p:sldId id="535" r:id="rId9"/>
    <p:sldId id="538" r:id="rId10"/>
    <p:sldId id="551" r:id="rId11"/>
    <p:sldId id="569" r:id="rId12"/>
    <p:sldId id="580" r:id="rId13"/>
    <p:sldId id="587" r:id="rId14"/>
    <p:sldId id="596" r:id="rId15"/>
    <p:sldId id="608" r:id="rId16"/>
    <p:sldId id="609" r:id="rId17"/>
    <p:sldId id="624" r:id="rId18"/>
    <p:sldId id="639" r:id="rId19"/>
    <p:sldId id="738" r:id="rId20"/>
    <p:sldId id="743" r:id="rId21"/>
    <p:sldId id="751" r:id="rId22"/>
    <p:sldId id="668" r:id="rId23"/>
    <p:sldId id="682" r:id="rId24"/>
    <p:sldId id="697" r:id="rId25"/>
    <p:sldId id="703" r:id="rId26"/>
    <p:sldId id="707" r:id="rId27"/>
    <p:sldId id="714" r:id="rId28"/>
    <p:sldId id="765" r:id="rId29"/>
    <p:sldId id="766" r:id="rId30"/>
    <p:sldId id="780" r:id="rId31"/>
    <p:sldId id="795" r:id="rId32"/>
    <p:sldId id="800" r:id="rId33"/>
    <p:sldId id="817" r:id="rId34"/>
    <p:sldId id="818" r:id="rId35"/>
    <p:sldId id="819" r:id="rId36"/>
    <p:sldId id="820" r:id="rId37"/>
    <p:sldId id="821" r:id="rId38"/>
    <p:sldId id="822" r:id="rId39"/>
    <p:sldId id="823" r:id="rId40"/>
    <p:sldId id="831" r:id="rId41"/>
    <p:sldId id="836" r:id="rId42"/>
    <p:sldId id="838" r:id="rId43"/>
    <p:sldId id="867" r:id="rId44"/>
    <p:sldId id="842" r:id="rId45"/>
  </p:sldIdLst>
  <p:sldSz cx="9144000" cy="6858000" type="screen4x3"/>
  <p:notesSz cx="6888163" cy="10020300"/>
  <p:custDataLst>
    <p:tags r:id="rId4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9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CC0000"/>
    <a:srgbClr val="800000"/>
    <a:srgbClr val="000066"/>
    <a:srgbClr val="663300"/>
    <a:srgbClr val="9900FF"/>
    <a:srgbClr val="DDDD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3701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2144"/>
        <p:guide pos="29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r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r">
              <a:defRPr sz="13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F01554-F316-4061-8788-D6E6EEFBB785}" type="slidenum">
              <a:rPr kumimoji="0" lang="zh-CN" altLang="en-US" sz="1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r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759325"/>
            <a:ext cx="5049838" cy="4510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r">
              <a:defRPr sz="13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509522-F2F1-4F98-A37C-152C296532EE}" type="slidenum">
              <a:rPr kumimoji="0" lang="zh-CN" altLang="en-US" sz="1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lstStyle/>
          <a:p>
            <a:pPr lvl="0"/>
            <a:r>
              <a:rPr lang="zh-CN" altLang="en-US" dirty="0"/>
              <a:t>如有时间，进行总结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lstStyle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16" tIns="48308" rIns="96616" bIns="48308" anchor="b" anchorCtr="0"/>
          <a:lstStyle/>
          <a:p>
            <a:pPr lvl="0" algn="r"/>
            <a:fld id="{9A0DB2DC-4C9A-4742-B13C-FB6460FD3503}" type="slidenum">
              <a:rPr lang="en-US" alt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en-US" sz="13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大概</a:t>
            </a:r>
            <a:r>
              <a:rPr lang="en-US" altLang="zh-CN"/>
              <a:t>6</a:t>
            </a:r>
            <a:r>
              <a:rPr lang="zh-CN" altLang="en-US"/>
              <a:t>学时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注意这里的符号都是元语言</a:t>
            </a:r>
          </a:p>
          <a:p>
            <a:pPr lvl="0"/>
            <a:r>
              <a:rPr lang="zh-CN" altLang="en-US"/>
              <a:t>从推理角度，为什么要求蕴含式为重言式？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最好给出各种实例来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注意极小项对应合取式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lstStyle/>
          <a:p>
            <a:pPr lvl="0"/>
            <a:r>
              <a:rPr lang="zh-CN" altLang="en-US" dirty="0"/>
              <a:t>想</a:t>
            </a:r>
            <a:r>
              <a:rPr lang="en-US" altLang="zh-CN" dirty="0"/>
              <a:t>+-*/</a:t>
            </a:r>
            <a:r>
              <a:rPr lang="zh-CN" altLang="en-US" dirty="0"/>
              <a:t>数学公式体系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1-3</a:t>
            </a:r>
            <a:r>
              <a:rPr lang="zh-CN" altLang="en-US"/>
              <a:t>是相互有关的，划分是构造集合上的所有关系的有效途经</a:t>
            </a:r>
          </a:p>
          <a:p>
            <a:r>
              <a:rPr lang="en-US" altLang="zh-CN"/>
              <a:t>4-5</a:t>
            </a:r>
            <a:r>
              <a:rPr lang="zh-CN" altLang="en-US"/>
              <a:t>是相互有关的</a:t>
            </a:r>
          </a:p>
          <a:p>
            <a:endParaRPr lang="zh-CN" altLang="en-US"/>
          </a:p>
          <a:p>
            <a:r>
              <a:rPr lang="zh-CN" altLang="en-US"/>
              <a:t>等价关系和偏序关系具有多种属性。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整除关系是典型偏序例子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BD8FD6-3A2F-4B5C-9843-AAB86D1C392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259205" y="1700530"/>
            <a:ext cx="6652260" cy="3044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8500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  散  数  学</a:t>
            </a:r>
            <a:r>
              <a:rPr lang="en-US" altLang="zh-CN" sz="8500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br>
              <a:rPr lang="en-US" altLang="zh-CN" sz="8500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8500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6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zh-CN" altLang="en-US" sz="6000" dirty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复习回顾</a:t>
            </a: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67995" y="333375"/>
            <a:ext cx="9333230" cy="94742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关系的性质</a:t>
            </a:r>
            <a:r>
              <a:rPr lang="en-US" altLang="zh-CN" sz="4000" dirty="0">
                <a:solidFill>
                  <a:schemeClr val="accent4"/>
                </a:solidFill>
              </a:rPr>
              <a:t> (</a:t>
            </a:r>
            <a:r>
              <a:rPr lang="zh-CN" altLang="en-US" sz="4000" dirty="0">
                <a:solidFill>
                  <a:schemeClr val="accent4"/>
                </a:solidFill>
              </a:rPr>
              <a:t>整体分布特性</a:t>
            </a:r>
            <a:r>
              <a:rPr lang="en-US" altLang="zh-CN" sz="4000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3680" y="1339850"/>
            <a:ext cx="297434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自反性与反自反性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对称性与反对称性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传递性</a:t>
            </a:r>
          </a:p>
        </p:txBody>
      </p:sp>
      <p:sp>
        <p:nvSpPr>
          <p:cNvPr id="8196" name="Text Box 3"/>
          <p:cNvSpPr txBox="1"/>
          <p:nvPr/>
        </p:nvSpPr>
        <p:spPr>
          <a:xfrm>
            <a:off x="3131820" y="2826385"/>
            <a:ext cx="601281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</a:rPr>
              <a:t>(1)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上自反当且仅当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2"/>
                </a:solidFill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>
                <a:solidFill>
                  <a:schemeClr val="tx2"/>
                </a:solidFill>
              </a:rPr>
              <a:t>  (2)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上反自反当且仅当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∩</a:t>
            </a:r>
            <a:r>
              <a:rPr lang="en-US" altLang="zh-CN" sz="2400" b="1" i="1" dirty="0">
                <a:solidFill>
                  <a:schemeClr val="tx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2"/>
                </a:solidFill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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>
                <a:solidFill>
                  <a:schemeClr val="tx2"/>
                </a:solidFill>
              </a:rPr>
              <a:t>  (3)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上对称当且仅当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tx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</a:rPr>
              <a:t>1</a:t>
            </a:r>
            <a:br>
              <a:rPr lang="en-US" altLang="zh-CN" sz="2400" b="1" baseline="30000" dirty="0">
                <a:solidFill>
                  <a:schemeClr val="tx2"/>
                </a:solidFill>
              </a:rPr>
            </a:br>
            <a:r>
              <a:rPr lang="en-US" altLang="zh-CN" sz="2400" b="1" baseline="30000" dirty="0">
                <a:solidFill>
                  <a:schemeClr val="tx2"/>
                </a:solidFill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</a:rPr>
              <a:t>(4)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上反对称当且仅当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∩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tx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2"/>
                </a:solidFill>
              </a:rPr>
              <a:t>A 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>
                <a:solidFill>
                  <a:schemeClr val="tx2"/>
                </a:solidFill>
              </a:rPr>
              <a:t>  (5)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上传递当且仅当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4345" name="Picture 13" descr="4"/>
          <p:cNvPicPr>
            <a:picLocks noChangeAspect="1"/>
          </p:cNvPicPr>
          <p:nvPr/>
        </p:nvPicPr>
        <p:blipFill>
          <a:blip r:embed="rId2"/>
          <a:srcRect t="-4770" r="40465" b="34180"/>
          <a:stretch>
            <a:fillRect/>
          </a:stretch>
        </p:blipFill>
        <p:spPr>
          <a:xfrm>
            <a:off x="1764030" y="4868545"/>
            <a:ext cx="5670550" cy="1928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2"/>
          <p:cNvSpPr>
            <a:spLocks noGrp="1"/>
          </p:cNvSpPr>
          <p:nvPr/>
        </p:nvSpPr>
        <p:spPr>
          <a:xfrm>
            <a:off x="540385" y="2479675"/>
            <a:ext cx="286131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关系矩阵的特征：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596265" y="4055745"/>
            <a:ext cx="286131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关系图特征：</a:t>
            </a: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595630" y="1099820"/>
            <a:ext cx="286131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三种基本性质：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084570" y="1196975"/>
            <a:ext cx="2952115" cy="13677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5205" y="1268730"/>
            <a:ext cx="293751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既不自反也不反自反</a:t>
            </a:r>
          </a:p>
          <a:p>
            <a:pPr algn="l"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既对称又反对称</a:t>
            </a:r>
          </a:p>
          <a:p>
            <a:pPr algn="l"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既不对称又不反对称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541020" y="982980"/>
            <a:ext cx="2804795" cy="1452245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自反闭包：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对称闭包：</a:t>
            </a:r>
            <a:r>
              <a:rPr lang="en-US" altLang="zh-CN" sz="2400" b="1" dirty="0"/>
              <a:t> 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传递闭包</a:t>
            </a:r>
            <a:r>
              <a:rPr lang="zh-CN" sz="2400" b="1" dirty="0"/>
              <a:t>：</a:t>
            </a:r>
          </a:p>
        </p:txBody>
      </p:sp>
      <p:sp>
        <p:nvSpPr>
          <p:cNvPr id="17413" name="Text Box 4"/>
          <p:cNvSpPr txBox="1"/>
          <p:nvPr/>
        </p:nvSpPr>
        <p:spPr>
          <a:xfrm>
            <a:off x="2555875" y="981075"/>
            <a:ext cx="598868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  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</a:rPr>
              <a:t>0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en-US" altLang="zh-CN" sz="2400" b="1" dirty="0">
                <a:solidFill>
                  <a:schemeClr val="accent4"/>
                </a:solidFill>
              </a:rPr>
              <a:t>  </a:t>
            </a:r>
            <a:r>
              <a:rPr lang="en-US" altLang="zh-CN" sz="2400" b="1" i="1" dirty="0">
                <a:solidFill>
                  <a:schemeClr val="accent4"/>
                </a:solidFill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4"/>
                </a:solidFill>
              </a:rPr>
              <a:t>1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en-US" altLang="zh-CN" sz="2400" b="1" dirty="0">
                <a:solidFill>
                  <a:schemeClr val="accent4"/>
                </a:solidFill>
              </a:rPr>
              <a:t>  </a:t>
            </a:r>
            <a:r>
              <a:rPr lang="en-US" altLang="zh-CN" sz="2400" b="1" i="1" dirty="0">
                <a:solidFill>
                  <a:schemeClr val="accent4"/>
                </a:solidFill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</a:rPr>
              <a:t>3</a:t>
            </a:r>
            <a:r>
              <a:rPr lang="en-US" altLang="zh-CN" sz="2400" b="1" dirty="0">
                <a:solidFill>
                  <a:schemeClr val="accent4"/>
                </a:solidFill>
              </a:rPr>
              <a:t>∪…       (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最多不超过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sym typeface="+mn-ea"/>
              </a:rPr>
              <a:t>n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1775" y="2493010"/>
            <a:ext cx="642556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r 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=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+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E    </a:t>
            </a:r>
            <a:endParaRPr lang="en-US" altLang="zh-CN" sz="2400" b="1" i="1" dirty="0">
              <a:solidFill>
                <a:schemeClr val="accent4"/>
              </a:solidFill>
              <a:latin typeface="+mn-lt"/>
              <a:ea typeface="+mn-ea"/>
              <a:cs typeface="+mn-lt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s 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=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+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’            (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’</a:t>
            </a:r>
            <a:r>
              <a:rPr lang="zh-CN" altLang="en-US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是 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 </a:t>
            </a:r>
            <a:r>
              <a:rPr lang="zh-CN" altLang="en-US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的转置矩阵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)</a:t>
            </a:r>
            <a:endParaRPr lang="en-US" altLang="zh-CN" sz="2400" b="1" dirty="0">
              <a:solidFill>
                <a:schemeClr val="accent4"/>
              </a:solidFill>
              <a:latin typeface="+mn-lt"/>
              <a:ea typeface="+mn-ea"/>
              <a:cs typeface="+mn-lt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t 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=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+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baseline="30000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+</a:t>
            </a:r>
            <a:r>
              <a:rPr lang="en-US" altLang="zh-CN" sz="2400" b="1" i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M</a:t>
            </a:r>
            <a:r>
              <a:rPr lang="en-US" altLang="zh-CN" sz="2400" b="1" baseline="30000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3</a:t>
            </a:r>
            <a:r>
              <a:rPr lang="en-US" altLang="zh-CN" sz="2400" b="1" dirty="0">
                <a:solidFill>
                  <a:schemeClr val="accent4"/>
                </a:solidFill>
                <a:latin typeface="+mn-lt"/>
                <a:ea typeface="+mn-ea"/>
                <a:cs typeface="+mn-lt"/>
                <a:sym typeface="+mn-ea"/>
              </a:rPr>
              <a:t>+…</a:t>
            </a:r>
          </a:p>
        </p:txBody>
      </p:sp>
      <p:pic>
        <p:nvPicPr>
          <p:cNvPr id="22533" name="Picture 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35" y="4358005"/>
            <a:ext cx="5277485" cy="2336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076190" y="2564765"/>
            <a:ext cx="377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ea"/>
              </a:rPr>
              <a:t>注意：</a:t>
            </a:r>
            <a:r>
              <a:rPr lang="en-US" altLang="zh-CN" sz="24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ea"/>
              </a:rPr>
              <a:t>+</a:t>
            </a:r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ea"/>
              </a:rPr>
              <a:t>是逻辑加</a:t>
            </a:r>
            <a:r>
              <a:rPr lang="en-US" altLang="zh-CN" sz="24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ea"/>
              </a:rPr>
              <a:t> </a:t>
            </a:r>
          </a:p>
        </p:txBody>
      </p:sp>
      <p:sp>
        <p:nvSpPr>
          <p:cNvPr id="18434" name="Rectangle 2"/>
          <p:cNvSpPr>
            <a:spLocks noGrp="1"/>
          </p:cNvSpPr>
          <p:nvPr/>
        </p:nvSpPr>
        <p:spPr>
          <a:xfrm>
            <a:off x="325120" y="2479675"/>
            <a:ext cx="286131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关系矩阵形式：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539750" y="118110"/>
            <a:ext cx="2862580" cy="94742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4000" dirty="0">
                <a:solidFill>
                  <a:srgbClr val="CC0000"/>
                </a:solidFill>
              </a:rPr>
              <a:t>关系闭包</a:t>
            </a: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381000" y="4127500"/>
            <a:ext cx="286131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关系图形式：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47945" y="476885"/>
            <a:ext cx="3960495" cy="11518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5403850" y="607695"/>
            <a:ext cx="3669030" cy="10242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tsr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：同时获得具有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三种性质的闭包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470535" y="32258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  <a:ea typeface="黑体" panose="02010609060101010101" pitchFamily="49" charset="-122"/>
              </a:rPr>
              <a:t>等价关系与偏序关系</a:t>
            </a: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394970" y="1627188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3600" b="1" dirty="0">
                <a:solidFill>
                  <a:srgbClr val="CC0000"/>
                </a:solidFill>
              </a:rPr>
              <a:t>等价关系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endParaRPr lang="zh-CN" altLang="en-US" b="1" dirty="0"/>
          </a:p>
        </p:txBody>
      </p:sp>
      <p:sp>
        <p:nvSpPr>
          <p:cNvPr id="5124" name="Text Box 3"/>
          <p:cNvSpPr txBox="1"/>
          <p:nvPr/>
        </p:nvSpPr>
        <p:spPr>
          <a:xfrm>
            <a:off x="396240" y="2633980"/>
            <a:ext cx="8126730" cy="1604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等价关系：</a:t>
            </a:r>
            <a:r>
              <a:rPr lang="zh-CN" altLang="en-US" sz="2400" b="1" dirty="0">
                <a:solidFill>
                  <a:schemeClr val="accent4"/>
                </a:solidFill>
              </a:rPr>
              <a:t>自反、对称和传递</a:t>
            </a:r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等价类：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[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chemeClr val="accent4"/>
                </a:solidFill>
                <a:sym typeface="+mn-ea"/>
              </a:rPr>
              <a:t>R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= {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y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|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∧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xRy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关于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的商集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/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= { [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|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</a:p>
        </p:txBody>
      </p:sp>
      <p:pic>
        <p:nvPicPr>
          <p:cNvPr id="2" name="Picture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80" y="1393825"/>
            <a:ext cx="4369435" cy="1322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 Box 4"/>
          <p:cNvSpPr txBox="1"/>
          <p:nvPr/>
        </p:nvSpPr>
        <p:spPr>
          <a:xfrm>
            <a:off x="323850" y="4364355"/>
            <a:ext cx="880237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商集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/</a:t>
            </a:r>
            <a:r>
              <a:rPr lang="en-US" altLang="zh-CN" sz="2400" b="1" i="1" dirty="0">
                <a:solidFill>
                  <a:schemeClr val="accent4"/>
                </a:solidFill>
              </a:rPr>
              <a:t>R </a:t>
            </a:r>
            <a:r>
              <a:rPr lang="zh-CN" altLang="en-US" sz="2400" b="1" dirty="0">
                <a:solidFill>
                  <a:schemeClr val="accent4"/>
                </a:solidFill>
              </a:rPr>
              <a:t>就是</a:t>
            </a:r>
            <a:r>
              <a:rPr lang="en-US" altLang="zh-CN" sz="2400" b="1" i="1" dirty="0">
                <a:solidFill>
                  <a:schemeClr val="accent4"/>
                </a:solidFill>
              </a:rPr>
              <a:t>A </a:t>
            </a:r>
            <a:r>
              <a:rPr lang="zh-CN" altLang="en-US" sz="2400" b="1" dirty="0">
                <a:solidFill>
                  <a:schemeClr val="accent4"/>
                </a:solidFill>
              </a:rPr>
              <a:t>的一个划分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不同的商集对应于不同的划分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  <a:r>
              <a:rPr lang="zh-CN" altLang="en-US" sz="2400" b="1" dirty="0">
                <a:solidFill>
                  <a:schemeClr val="accent4"/>
                </a:solidFill>
              </a:rPr>
              <a:t> 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任给</a:t>
            </a:r>
            <a:r>
              <a:rPr lang="en-US" altLang="zh-CN" sz="2400" b="1" i="1" dirty="0">
                <a:solidFill>
                  <a:schemeClr val="accent4"/>
                </a:solidFill>
              </a:rPr>
              <a:t>A </a:t>
            </a:r>
            <a:r>
              <a:rPr lang="zh-CN" altLang="en-US" sz="2400" b="1" dirty="0">
                <a:solidFill>
                  <a:schemeClr val="accent4"/>
                </a:solidFill>
              </a:rPr>
              <a:t>的一个划分</a:t>
            </a:r>
            <a:r>
              <a:rPr lang="zh-CN" altLang="en-US" sz="2400" b="1" i="1" dirty="0">
                <a:solidFill>
                  <a:schemeClr val="accent4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1800" dirty="0">
                <a:solidFill>
                  <a:schemeClr val="accent4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可确定一个等价关系 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：</a:t>
            </a:r>
            <a:br>
              <a:rPr lang="zh-CN" altLang="en-US" sz="2400" b="1" dirty="0">
                <a:solidFill>
                  <a:schemeClr val="accent4"/>
                </a:solidFill>
              </a:rPr>
            </a:br>
            <a:r>
              <a:rPr lang="zh-CN" altLang="en-US" sz="2400" b="1" dirty="0">
                <a:solidFill>
                  <a:schemeClr val="accent4"/>
                </a:solidFill>
              </a:rPr>
              <a:t></a:t>
            </a:r>
            <a:r>
              <a:rPr lang="en-US" altLang="zh-CN" sz="2400" b="1" i="1" dirty="0">
                <a:solidFill>
                  <a:schemeClr val="accent4"/>
                </a:solidFill>
              </a:rPr>
              <a:t>R </a:t>
            </a:r>
            <a:r>
              <a:rPr lang="en-US" altLang="zh-CN" sz="2400" b="1" dirty="0">
                <a:solidFill>
                  <a:schemeClr val="accent4"/>
                </a:solidFill>
              </a:rPr>
              <a:t>={&lt;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</a:rPr>
              <a:t>&gt; 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∧</a:t>
            </a:r>
            <a:r>
              <a:rPr lang="en-US" altLang="zh-CN" sz="2400" b="1" i="1" dirty="0">
                <a:solidFill>
                  <a:schemeClr val="accent4"/>
                </a:solidFill>
              </a:rPr>
              <a:t>x </a:t>
            </a:r>
            <a:r>
              <a:rPr lang="zh-CN" altLang="en-US" sz="2400" b="1" dirty="0">
                <a:solidFill>
                  <a:schemeClr val="accent4"/>
                </a:solidFill>
              </a:rPr>
              <a:t>与 </a:t>
            </a:r>
            <a:r>
              <a:rPr lang="en-US" altLang="zh-CN" sz="2400" b="1" i="1" dirty="0">
                <a:solidFill>
                  <a:schemeClr val="accent4"/>
                </a:solidFill>
              </a:rPr>
              <a:t>y </a:t>
            </a:r>
            <a:r>
              <a:rPr lang="zh-CN" altLang="en-US" sz="2400" b="1" dirty="0">
                <a:solidFill>
                  <a:schemeClr val="accent4"/>
                </a:solidFill>
              </a:rPr>
              <a:t>在</a:t>
            </a:r>
            <a:r>
              <a:rPr lang="zh-CN" altLang="en-US" sz="2400" b="1" i="1" dirty="0">
                <a:solidFill>
                  <a:schemeClr val="accent4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solidFill>
                  <a:schemeClr val="accent4"/>
                </a:solidFill>
              </a:rPr>
              <a:t>的同一划分块中 </a:t>
            </a:r>
            <a:r>
              <a:rPr lang="en-US" altLang="zh-CN" sz="2400" b="1" dirty="0">
                <a:solidFill>
                  <a:schemeClr val="accent4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3600" dirty="0">
                <a:solidFill>
                  <a:srgbClr val="CC0000"/>
                </a:solidFill>
              </a:rPr>
              <a:t>偏序关系</a:t>
            </a:r>
          </a:p>
        </p:txBody>
      </p:sp>
      <p:sp>
        <p:nvSpPr>
          <p:cNvPr id="16388" name="Text Box 3"/>
          <p:cNvSpPr txBox="1"/>
          <p:nvPr/>
        </p:nvSpPr>
        <p:spPr>
          <a:xfrm>
            <a:off x="685800" y="1418590"/>
            <a:ext cx="820864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偏序关系</a:t>
            </a:r>
            <a:r>
              <a:rPr lang="zh-CN" sz="2400" b="1" dirty="0">
                <a:solidFill>
                  <a:schemeClr val="accent4"/>
                </a:solidFill>
              </a:rPr>
              <a:t>：</a:t>
            </a:r>
            <a:r>
              <a:rPr lang="zh-CN" altLang="en-US" sz="2400" b="1" dirty="0">
                <a:solidFill>
                  <a:schemeClr val="accent4"/>
                </a:solidFill>
              </a:rPr>
              <a:t>自反、反对称和传递</a:t>
            </a:r>
          </a:p>
        </p:txBody>
      </p:sp>
      <p:sp>
        <p:nvSpPr>
          <p:cNvPr id="17412" name="Text Box 3"/>
          <p:cNvSpPr txBox="1"/>
          <p:nvPr/>
        </p:nvSpPr>
        <p:spPr>
          <a:xfrm>
            <a:off x="713740" y="2059305"/>
            <a:ext cx="8277860" cy="1159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zh-CN" altLang="en-US" sz="2400" b="1" dirty="0">
                <a:solidFill>
                  <a:schemeClr val="accent4"/>
                </a:solidFill>
              </a:rPr>
              <a:t>与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zh-CN" altLang="en-US" sz="2400" b="1" dirty="0">
                <a:solidFill>
                  <a:schemeClr val="accent4"/>
                </a:solidFill>
              </a:rPr>
              <a:t>可比</a:t>
            </a:r>
            <a:r>
              <a:rPr lang="en-US" altLang="zh-CN" sz="2400" b="1" dirty="0">
                <a:solidFill>
                  <a:schemeClr val="accent4"/>
                </a:solidFill>
              </a:rPr>
              <a:t>:</a:t>
            </a:r>
            <a:r>
              <a:rPr lang="zh-CN" altLang="en-US" sz="2400" b="1" dirty="0">
                <a:solidFill>
                  <a:schemeClr val="accent4"/>
                </a:solidFill>
              </a:rPr>
              <a:t> 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≼</a:t>
            </a:r>
            <a:r>
              <a:rPr lang="en-US" altLang="zh-CN" sz="2400" b="1" i="1" dirty="0">
                <a:solidFill>
                  <a:schemeClr val="accent4"/>
                </a:solidFill>
              </a:rPr>
              <a:t>y </a:t>
            </a:r>
            <a:r>
              <a:rPr lang="en-US" altLang="zh-CN" sz="2400" b="1" dirty="0">
                <a:solidFill>
                  <a:schemeClr val="accent4"/>
                </a:solidFill>
              </a:rPr>
              <a:t>∨ 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</a:rPr>
              <a:t>≼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18436" name="Text Box 3"/>
          <p:cNvSpPr txBox="1"/>
          <p:nvPr/>
        </p:nvSpPr>
        <p:spPr>
          <a:xfrm>
            <a:off x="755650" y="2848610"/>
            <a:ext cx="819848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哈斯图：利用偏序自反、反对称、传递性简化的关系图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76190" y="1845310"/>
            <a:ext cx="3312160" cy="9359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04390" y="3486785"/>
            <a:ext cx="2361565" cy="3006725"/>
            <a:chOff x="9955" y="5032"/>
            <a:chExt cx="3719" cy="4735"/>
          </a:xfrm>
        </p:grpSpPr>
        <p:cxnSp>
          <p:nvCxnSpPr>
            <p:cNvPr id="165" name="直接连接符 164"/>
            <p:cNvCxnSpPr>
              <a:stCxn id="130" idx="1"/>
            </p:cNvCxnSpPr>
            <p:nvPr/>
          </p:nvCxnSpPr>
          <p:spPr>
            <a:xfrm flipH="1" flipV="1">
              <a:off x="10715" y="6874"/>
              <a:ext cx="567" cy="8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椭圆 112"/>
            <p:cNvSpPr/>
            <p:nvPr/>
          </p:nvSpPr>
          <p:spPr>
            <a:xfrm>
              <a:off x="11649" y="8977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0493" y="7595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2866" y="7595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1171" y="635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075" y="522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2075" y="635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3206" y="7744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7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302" y="6275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4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33" y="7405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3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0720" y="6162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6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2528" y="5032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8</a:t>
              </a:r>
            </a:p>
          </p:txBody>
        </p:sp>
        <p:sp>
          <p:nvSpPr>
            <p:cNvPr id="130" name="椭圆 129"/>
            <p:cNvSpPr/>
            <p:nvPr/>
          </p:nvSpPr>
          <p:spPr>
            <a:xfrm>
              <a:off x="11232" y="7656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0016" y="7379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5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2250" y="7240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2</a:t>
              </a: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2110" y="7630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1372" y="9187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1</a:t>
              </a:r>
            </a:p>
          </p:txBody>
        </p:sp>
        <p:cxnSp>
          <p:nvCxnSpPr>
            <p:cNvPr id="137" name="直接连接符 136"/>
            <p:cNvCxnSpPr>
              <a:stCxn id="113" idx="1"/>
            </p:cNvCxnSpPr>
            <p:nvPr/>
          </p:nvCxnSpPr>
          <p:spPr>
            <a:xfrm flipH="1" flipV="1">
              <a:off x="10825" y="7896"/>
              <a:ext cx="874" cy="11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3" idx="0"/>
              <a:endCxn id="130" idx="5"/>
            </p:cNvCxnSpPr>
            <p:nvPr/>
          </p:nvCxnSpPr>
          <p:spPr>
            <a:xfrm flipH="1" flipV="1">
              <a:off x="11522" y="7946"/>
              <a:ext cx="297" cy="10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endCxn id="133" idx="4"/>
            </p:cNvCxnSpPr>
            <p:nvPr/>
          </p:nvCxnSpPr>
          <p:spPr>
            <a:xfrm flipV="1">
              <a:off x="11845" y="7970"/>
              <a:ext cx="435" cy="9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13" idx="7"/>
              <a:endCxn id="115" idx="3"/>
            </p:cNvCxnSpPr>
            <p:nvPr/>
          </p:nvCxnSpPr>
          <p:spPr>
            <a:xfrm flipV="1">
              <a:off x="11939" y="7885"/>
              <a:ext cx="977" cy="11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30" idx="0"/>
              <a:endCxn id="116" idx="4"/>
            </p:cNvCxnSpPr>
            <p:nvPr/>
          </p:nvCxnSpPr>
          <p:spPr>
            <a:xfrm flipH="1" flipV="1">
              <a:off x="11341" y="6692"/>
              <a:ext cx="61" cy="9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33" idx="0"/>
            </p:cNvCxnSpPr>
            <p:nvPr/>
          </p:nvCxnSpPr>
          <p:spPr>
            <a:xfrm flipV="1">
              <a:off x="12280" y="6762"/>
              <a:ext cx="19" cy="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18" idx="0"/>
              <a:endCxn id="117" idx="4"/>
            </p:cNvCxnSpPr>
            <p:nvPr/>
          </p:nvCxnSpPr>
          <p:spPr>
            <a:xfrm flipV="1">
              <a:off x="12245" y="5562"/>
              <a:ext cx="0" cy="7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endCxn id="116" idx="5"/>
            </p:cNvCxnSpPr>
            <p:nvPr/>
          </p:nvCxnSpPr>
          <p:spPr>
            <a:xfrm flipH="1" flipV="1">
              <a:off x="11461" y="6642"/>
              <a:ext cx="724" cy="9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4" name="椭圆 163"/>
            <p:cNvSpPr/>
            <p:nvPr/>
          </p:nvSpPr>
          <p:spPr>
            <a:xfrm>
              <a:off x="10354" y="6439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955" y="6188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  <a:latin typeface="+mn-lt"/>
                  <a:cs typeface="+mn-lt"/>
                </a:rPr>
                <a:t>9</a:t>
              </a:r>
            </a:p>
          </p:txBody>
        </p:sp>
      </p:grpSp>
      <p:sp>
        <p:nvSpPr>
          <p:cNvPr id="20483" name="Text Box 2"/>
          <p:cNvSpPr txBox="1"/>
          <p:nvPr/>
        </p:nvSpPr>
        <p:spPr>
          <a:xfrm>
            <a:off x="5077460" y="1845310"/>
            <a:ext cx="427926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</a:rPr>
              <a:t>根据偏序关系画哈斯图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</a:rPr>
              <a:t>根据哈斯图还原关系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1508" name="Text Box 3"/>
          <p:cNvSpPr txBox="1"/>
          <p:nvPr/>
        </p:nvSpPr>
        <p:spPr>
          <a:xfrm>
            <a:off x="5574348" y="3735388"/>
            <a:ext cx="2324100" cy="25634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最小元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极小元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.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zh-CN" altLang="en-US" sz="2400" b="1" dirty="0">
                <a:solidFill>
                  <a:schemeClr val="accent4"/>
                </a:solidFill>
              </a:rPr>
              <a:t>最大元</a:t>
            </a:r>
            <a:r>
              <a:rPr lang="en-US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极大元</a:t>
            </a:r>
            <a:r>
              <a:rPr lang="en-US" altLang="zh-CN" sz="2400" b="1" dirty="0">
                <a:solidFill>
                  <a:schemeClr val="accent4"/>
                </a:solidFill>
              </a:rPr>
              <a:t>. </a:t>
            </a:r>
          </a:p>
          <a:p>
            <a:pPr marL="0" lvl="0" indent="0" algn="l" eaLnBrk="1" hangingPunct="1"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上界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上确界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br>
              <a:rPr lang="en-US" altLang="zh-CN" sz="2400" b="1" dirty="0">
                <a:solidFill>
                  <a:schemeClr val="accent4"/>
                </a:solidFill>
                <a:sym typeface="+mn-ea"/>
              </a:rPr>
            </a:b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下界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下确界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marL="0" lvl="0" indent="0" algn="l" eaLnBrk="1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链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反链条</a:t>
            </a:r>
            <a:endParaRPr lang="en-US" altLang="zh-CN" sz="18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85800" y="96837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1548130" y="2590800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 dirty="0"/>
              <a:t>函数的定义与基本</a:t>
            </a:r>
            <a:r>
              <a:rPr lang="zh-CN" altLang="en-US" b="1" dirty="0">
                <a:sym typeface="+mn-ea"/>
              </a:rPr>
              <a:t>映射特性</a:t>
            </a:r>
            <a:endParaRPr lang="zh-CN" altLang="en-US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 dirty="0"/>
              <a:t>函数的映射特性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542290" y="82486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  <a:sym typeface="+mn-ea"/>
              </a:rPr>
              <a:t>函数的定义与基本映射特性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642620" y="1916430"/>
            <a:ext cx="825881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函数：二元关系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zh-CN" altLang="en-US" sz="2400" b="1" dirty="0">
                <a:solidFill>
                  <a:schemeClr val="accent4"/>
                </a:solidFill>
              </a:rPr>
              <a:t>都存在唯一的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</a:rPr>
              <a:t>∈ran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</a:p>
        </p:txBody>
      </p:sp>
      <p:sp>
        <p:nvSpPr>
          <p:cNvPr id="10244" name="Text Box 3"/>
          <p:cNvSpPr txBox="1"/>
          <p:nvPr/>
        </p:nvSpPr>
        <p:spPr>
          <a:xfrm>
            <a:off x="591820" y="2711450"/>
            <a:ext cx="864235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 从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的函数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):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(1) 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zh-CN" altLang="en-US" sz="2400" b="1" dirty="0">
                <a:solidFill>
                  <a:schemeClr val="accent4"/>
                </a:solidFill>
              </a:rPr>
              <a:t>为函数</a:t>
            </a:r>
            <a:r>
              <a:rPr lang="en-US" altLang="zh-CN" sz="2400" b="1" dirty="0">
                <a:solidFill>
                  <a:schemeClr val="accent4"/>
                </a:solidFill>
              </a:rPr>
              <a:t>;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(2) 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=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; </a:t>
            </a:r>
            <a:r>
              <a:rPr lang="en-US" altLang="zh-CN" sz="2400" b="1" i="1" dirty="0">
                <a:solidFill>
                  <a:schemeClr val="accent4"/>
                </a:solidFill>
              </a:rPr>
              <a:t>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    </a:t>
            </a:r>
            <a:r>
              <a:rPr lang="en-US" altLang="zh-CN" sz="2400" b="1" dirty="0">
                <a:solidFill>
                  <a:schemeClr val="accent4"/>
                </a:solidFill>
              </a:rPr>
              <a:t>(3)</a:t>
            </a:r>
            <a:r>
              <a:rPr lang="en-US" altLang="zh-CN" sz="2400" b="1" i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</a:rPr>
              <a:t>ran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20484" name="Text Box 3"/>
          <p:cNvSpPr txBox="1"/>
          <p:nvPr/>
        </p:nvSpPr>
        <p:spPr>
          <a:xfrm>
            <a:off x="615315" y="4929505"/>
            <a:ext cx="78644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三种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chemeClr val="accent4"/>
                </a:solidFill>
              </a:rPr>
              <a:t>映射方式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  <a:r>
              <a:rPr lang="zh-CN" altLang="en-US" sz="2400" b="1" dirty="0">
                <a:solidFill>
                  <a:schemeClr val="accent4"/>
                </a:solidFill>
              </a:rPr>
              <a:t>满射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单射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双射</a:t>
            </a:r>
            <a:r>
              <a:rPr lang="en-US" altLang="zh-CN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                                  </a:t>
            </a:r>
            <a:endParaRPr lang="en-US" altLang="en-US" sz="2400" b="1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327025" y="1191895"/>
            <a:ext cx="7772400" cy="8051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2"/>
                </a:solidFill>
              </a:rPr>
              <a:t>函数的复合与反函数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9700" name="Rectangle 3"/>
          <p:cNvSpPr>
            <a:spLocks noGrp="1"/>
          </p:cNvSpPr>
          <p:nvPr/>
        </p:nvSpPr>
        <p:spPr>
          <a:xfrm>
            <a:off x="258445" y="1915795"/>
            <a:ext cx="9220200" cy="10090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设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且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</a:rPr>
              <a:t>都有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))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850" y="2707640"/>
            <a:ext cx="8568690" cy="11518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/>
        </p:nvSpPr>
        <p:spPr>
          <a:xfrm>
            <a:off x="363220" y="2698750"/>
            <a:ext cx="8796020" cy="13538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zh-CN" altLang="en-US" sz="2400" b="1" dirty="0">
                <a:solidFill>
                  <a:schemeClr val="accent4"/>
                </a:solidFill>
              </a:rPr>
              <a:t>都是满射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zh-CN" altLang="en-US" sz="2400" b="1" dirty="0">
                <a:solidFill>
                  <a:schemeClr val="accent4"/>
                </a:solidFill>
              </a:rPr>
              <a:t>单射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双射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zh-CN" altLang="en-US" sz="2400" b="1" dirty="0">
                <a:solidFill>
                  <a:schemeClr val="accent4"/>
                </a:solidFill>
              </a:rPr>
              <a:t>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zh-CN" altLang="en-US" sz="2400" b="1" dirty="0">
                <a:solidFill>
                  <a:schemeClr val="accent4"/>
                </a:solidFill>
              </a:rPr>
              <a:t>也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是满射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单射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双射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4"/>
                </a:solidFill>
              </a:rPr>
              <a:t>的</a:t>
            </a:r>
            <a:r>
              <a:rPr lang="en-US" altLang="zh-CN" sz="2400" b="1" dirty="0">
                <a:solidFill>
                  <a:schemeClr val="accent4"/>
                </a:solidFill>
              </a:rPr>
              <a:t>.  </a:t>
            </a:r>
          </a:p>
        </p:txBody>
      </p:sp>
      <p:sp>
        <p:nvSpPr>
          <p:cNvPr id="33796" name="Rectangle 3"/>
          <p:cNvSpPr>
            <a:spLocks noGrp="1"/>
          </p:cNvSpPr>
          <p:nvPr/>
        </p:nvSpPr>
        <p:spPr>
          <a:xfrm>
            <a:off x="323215" y="4582160"/>
            <a:ext cx="8581390" cy="59010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设 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zh-CN" altLang="en-US" sz="2400" b="1" dirty="0">
                <a:solidFill>
                  <a:schemeClr val="accent4"/>
                </a:solidFill>
              </a:rPr>
              <a:t>是双射的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则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i="1" baseline="30000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</a:rPr>
              <a:t>也是双射的（这时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f</a:t>
            </a:r>
            <a:r>
              <a:rPr lang="en-US" altLang="zh-CN" sz="2400" b="1" i="1" baseline="30000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4"/>
                </a:solidFill>
                <a:sym typeface="+mn-ea"/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</a:rPr>
              <a:t>称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为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f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chemeClr val="accent4"/>
                </a:solidFill>
              </a:rPr>
              <a:t>反函数）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9115" y="105156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764030" y="2564765"/>
            <a:ext cx="5114925" cy="2960370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图的基本概念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图的连通性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图的矩阵表示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几种特殊的图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98780" y="1478915"/>
            <a:ext cx="8445500" cy="4495800"/>
          </a:xfrm>
        </p:spPr>
        <p:txBody>
          <a:bodyPr vert="horz" wrap="square" lIns="91440" tIns="45720" rIns="91440" bIns="45720" anchor="t" anchorCtr="0"/>
          <a:lstStyle/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多重集合: 元素可以重复出现的集合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重复度: 元素在多重集合中出现的次数</a:t>
            </a: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546735"/>
            <a:ext cx="27965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图的概念</a:t>
            </a:r>
          </a:p>
        </p:txBody>
      </p:sp>
      <p:sp>
        <p:nvSpPr>
          <p:cNvPr id="9219" name="Rectangle 5"/>
          <p:cNvSpPr>
            <a:spLocks noGrp="1"/>
          </p:cNvSpPr>
          <p:nvPr/>
        </p:nvSpPr>
        <p:spPr>
          <a:xfrm>
            <a:off x="324803" y="2489835"/>
            <a:ext cx="8229600" cy="37449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无向图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=&lt;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E</a:t>
            </a:r>
            <a:r>
              <a:rPr lang="en-US" altLang="zh-CN" sz="2400" b="1" dirty="0">
                <a:solidFill>
                  <a:schemeClr val="accent4"/>
                </a:solidFill>
              </a:rPr>
              <a:t>&gt;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  <p:grpSp>
        <p:nvGrpSpPr>
          <p:cNvPr id="9220" name="Group 7"/>
          <p:cNvGrpSpPr/>
          <p:nvPr/>
        </p:nvGrpSpPr>
        <p:grpSpPr>
          <a:xfrm>
            <a:off x="3728085" y="2621280"/>
            <a:ext cx="2515870" cy="2538946"/>
            <a:chOff x="3504" y="2112"/>
            <a:chExt cx="1296" cy="1310"/>
          </a:xfrm>
        </p:grpSpPr>
        <p:pic>
          <p:nvPicPr>
            <p:cNvPr id="9221" name="Picture 8" descr="14-1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6" y="2208"/>
              <a:ext cx="881" cy="10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Text Box 9"/>
            <p:cNvSpPr txBox="1"/>
            <p:nvPr/>
          </p:nvSpPr>
          <p:spPr>
            <a:xfrm>
              <a:off x="3504" y="2112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" name="Text Box 10"/>
            <p:cNvSpPr txBox="1"/>
            <p:nvPr/>
          </p:nvSpPr>
          <p:spPr>
            <a:xfrm>
              <a:off x="4080" y="2304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4" name="Text Box 11"/>
            <p:cNvSpPr txBox="1"/>
            <p:nvPr/>
          </p:nvSpPr>
          <p:spPr>
            <a:xfrm>
              <a:off x="3696" y="2544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25" name="Text Box 12"/>
            <p:cNvSpPr txBox="1"/>
            <p:nvPr/>
          </p:nvSpPr>
          <p:spPr>
            <a:xfrm>
              <a:off x="3984" y="2688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226" name="Text Box 13"/>
            <p:cNvSpPr txBox="1"/>
            <p:nvPr/>
          </p:nvSpPr>
          <p:spPr>
            <a:xfrm>
              <a:off x="4272" y="2640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227" name="Text Box 14"/>
            <p:cNvSpPr txBox="1"/>
            <p:nvPr/>
          </p:nvSpPr>
          <p:spPr>
            <a:xfrm>
              <a:off x="4560" y="2592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228" name="Text Box 15"/>
            <p:cNvSpPr txBox="1"/>
            <p:nvPr/>
          </p:nvSpPr>
          <p:spPr>
            <a:xfrm>
              <a:off x="3792" y="2976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229" name="Text Box 16"/>
            <p:cNvSpPr txBox="1"/>
            <p:nvPr/>
          </p:nvSpPr>
          <p:spPr>
            <a:xfrm>
              <a:off x="3648" y="2832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230" name="Text Box 17"/>
            <p:cNvSpPr txBox="1"/>
            <p:nvPr/>
          </p:nvSpPr>
          <p:spPr>
            <a:xfrm>
              <a:off x="3792" y="2304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31" name="Text Box 18"/>
            <p:cNvSpPr txBox="1"/>
            <p:nvPr/>
          </p:nvSpPr>
          <p:spPr>
            <a:xfrm>
              <a:off x="4320" y="2304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32" name="Text Box 19"/>
            <p:cNvSpPr txBox="1"/>
            <p:nvPr/>
          </p:nvSpPr>
          <p:spPr>
            <a:xfrm>
              <a:off x="4416" y="2928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33" name="Text Box 20"/>
            <p:cNvSpPr txBox="1"/>
            <p:nvPr/>
          </p:nvSpPr>
          <p:spPr>
            <a:xfrm>
              <a:off x="4032" y="3216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0243" name="Rectangle 5"/>
          <p:cNvSpPr>
            <a:spLocks noGrp="1"/>
          </p:cNvSpPr>
          <p:nvPr/>
        </p:nvSpPr>
        <p:spPr>
          <a:xfrm>
            <a:off x="313690" y="2900680"/>
            <a:ext cx="4926965" cy="18466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有向图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</a:rPr>
              <a:t>=&lt;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E&gt;</a:t>
            </a:r>
          </a:p>
          <a:p>
            <a:pPr algn="just" eaLnBrk="1" hangingPunct="1">
              <a:spcBef>
                <a:spcPts val="200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n </a:t>
            </a:r>
            <a:r>
              <a:rPr lang="zh-CN" altLang="en-US" sz="2400" b="1" dirty="0">
                <a:solidFill>
                  <a:schemeClr val="accent4"/>
                </a:solidFill>
              </a:rPr>
              <a:t>阶图</a:t>
            </a:r>
            <a:r>
              <a:rPr lang="en-US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零图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平凡图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空图</a:t>
            </a:r>
          </a:p>
        </p:txBody>
      </p:sp>
      <p:grpSp>
        <p:nvGrpSpPr>
          <p:cNvPr id="10244" name="Group 7"/>
          <p:cNvGrpSpPr/>
          <p:nvPr/>
        </p:nvGrpSpPr>
        <p:grpSpPr>
          <a:xfrm>
            <a:off x="6373495" y="2268220"/>
            <a:ext cx="2962910" cy="2887950"/>
            <a:chOff x="2496" y="1200"/>
            <a:chExt cx="1344" cy="1504"/>
          </a:xfrm>
        </p:grpSpPr>
        <p:pic>
          <p:nvPicPr>
            <p:cNvPr id="10245" name="Picture 8" descr="14-2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6" y="1392"/>
              <a:ext cx="975" cy="11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Text Box 9"/>
            <p:cNvSpPr txBox="1"/>
            <p:nvPr/>
          </p:nvSpPr>
          <p:spPr>
            <a:xfrm>
              <a:off x="2880" y="1200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7" name="Text Box 10"/>
            <p:cNvSpPr txBox="1"/>
            <p:nvPr/>
          </p:nvSpPr>
          <p:spPr>
            <a:xfrm>
              <a:off x="3408" y="1622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8" name="Text Box 11"/>
            <p:cNvSpPr txBox="1"/>
            <p:nvPr/>
          </p:nvSpPr>
          <p:spPr>
            <a:xfrm>
              <a:off x="3072" y="1910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249" name="Text Box 12"/>
            <p:cNvSpPr txBox="1"/>
            <p:nvPr/>
          </p:nvSpPr>
          <p:spPr>
            <a:xfrm>
              <a:off x="2736" y="1680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50" name="Text Box 13"/>
            <p:cNvSpPr txBox="1"/>
            <p:nvPr/>
          </p:nvSpPr>
          <p:spPr>
            <a:xfrm>
              <a:off x="3312" y="225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251" name="Text Box 14"/>
            <p:cNvSpPr txBox="1"/>
            <p:nvPr/>
          </p:nvSpPr>
          <p:spPr>
            <a:xfrm>
              <a:off x="2976" y="2054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252" name="Text Box 15"/>
            <p:cNvSpPr txBox="1"/>
            <p:nvPr/>
          </p:nvSpPr>
          <p:spPr>
            <a:xfrm>
              <a:off x="2640" y="2294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253" name="Text Box 16"/>
            <p:cNvSpPr txBox="1"/>
            <p:nvPr/>
          </p:nvSpPr>
          <p:spPr>
            <a:xfrm>
              <a:off x="2496" y="201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17"/>
            <p:cNvSpPr txBox="1"/>
            <p:nvPr/>
          </p:nvSpPr>
          <p:spPr>
            <a:xfrm>
              <a:off x="3072" y="1488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8"/>
            <p:cNvSpPr txBox="1"/>
            <p:nvPr/>
          </p:nvSpPr>
          <p:spPr>
            <a:xfrm>
              <a:off x="3600" y="200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19"/>
            <p:cNvSpPr txBox="1"/>
            <p:nvPr/>
          </p:nvSpPr>
          <p:spPr>
            <a:xfrm>
              <a:off x="3024" y="249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67" name="Rectangle 3"/>
          <p:cNvSpPr>
            <a:spLocks noGrp="1"/>
          </p:cNvSpPr>
          <p:nvPr/>
        </p:nvSpPr>
        <p:spPr>
          <a:xfrm>
            <a:off x="1764030" y="5166361"/>
            <a:ext cx="8037195" cy="158794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顶点与边关系：</a:t>
            </a:r>
            <a:r>
              <a:rPr lang="zh-CN" altLang="en-US" sz="2400" b="1" dirty="0">
                <a:solidFill>
                  <a:schemeClr val="accent4"/>
                </a:solidFill>
              </a:rPr>
              <a:t>关联，关联次数</a:t>
            </a:r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顶点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边关系：相邻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邻接于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邻接到</a:t>
            </a:r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环，孤立点</a:t>
            </a:r>
          </a:p>
          <a:p>
            <a:pPr algn="just" eaLnBrk="1" hangingPunct="1">
              <a:lnSpc>
                <a:spcPct val="125000"/>
              </a:lnSpc>
              <a:buNone/>
            </a:pPr>
            <a:r>
              <a:rPr lang="en-US" altLang="zh-CN" sz="24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11505" y="1425575"/>
            <a:ext cx="7772400" cy="57721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无向图顶点度数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作为边的端点次数之和 </a:t>
            </a: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/>
        </p:nvSpPr>
        <p:spPr>
          <a:xfrm>
            <a:off x="612140" y="2276475"/>
            <a:ext cx="6096635" cy="60731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有向图顶点的度数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	v</a:t>
            </a:r>
            <a:r>
              <a:rPr lang="zh-CN" altLang="en-US" sz="2400" b="1" dirty="0">
                <a:solidFill>
                  <a:schemeClr val="accent4"/>
                </a:solidFill>
              </a:rPr>
              <a:t>的出度</a:t>
            </a:r>
            <a:r>
              <a:rPr lang="en-US" altLang="zh-CN" sz="2400" b="1" i="1" dirty="0">
                <a:solidFill>
                  <a:schemeClr val="accent4"/>
                </a:solidFill>
              </a:rPr>
              <a:t>d</a:t>
            </a:r>
            <a:r>
              <a:rPr lang="en-US" altLang="zh-CN" sz="2400" b="1" baseline="30000" dirty="0">
                <a:solidFill>
                  <a:schemeClr val="accent4"/>
                </a:solidFill>
              </a:rPr>
              <a:t>+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): 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作为边的始点次数之和</a:t>
            </a: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	v</a:t>
            </a:r>
            <a:r>
              <a:rPr lang="zh-CN" altLang="en-US" sz="2400" b="1" dirty="0">
                <a:solidFill>
                  <a:schemeClr val="accent4"/>
                </a:solidFill>
              </a:rPr>
              <a:t>的入度</a:t>
            </a:r>
            <a:r>
              <a:rPr lang="en-US" altLang="zh-CN" sz="2400" b="1" i="1" dirty="0">
                <a:solidFill>
                  <a:schemeClr val="accent4"/>
                </a:solidFill>
              </a:rPr>
              <a:t>d</a:t>
            </a:r>
            <a:r>
              <a:rPr lang="en-US" altLang="zh-CN" sz="2400" b="1" baseline="30000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): 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作为边的终点次数之和</a:t>
            </a: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	v</a:t>
            </a:r>
            <a:r>
              <a:rPr lang="zh-CN" altLang="en-US" sz="2400" b="1" dirty="0">
                <a:solidFill>
                  <a:schemeClr val="accent4"/>
                </a:solidFill>
              </a:rPr>
              <a:t>的度数(度) </a:t>
            </a:r>
            <a:r>
              <a:rPr lang="en-US" altLang="zh-CN" sz="2400" b="1" i="1" dirty="0">
                <a:solidFill>
                  <a:schemeClr val="accent4"/>
                </a:solidFill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): 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作为边的端点次数之和</a:t>
            </a:r>
          </a:p>
          <a:p>
            <a:pPr algn="just" eaLnBrk="1" hangingPunct="1">
              <a:spcBef>
                <a:spcPct val="80000"/>
              </a:spcBef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75780" y="1916430"/>
            <a:ext cx="1512570" cy="108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6876415" y="1556385"/>
            <a:ext cx="5024120" cy="17926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/>
              <a:t> 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悬挂顶点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悬边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3215" y="4436745"/>
            <a:ext cx="8352790" cy="1008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429260" y="4499610"/>
            <a:ext cx="8079105" cy="4464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定理6.1 任何图(无向图和有向图)的所有顶点度数之和都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等于边数的2倍.</a:t>
            </a: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685800" y="75311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课程主要内容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773238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集合论：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集合、关系、函数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图论：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图、树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组合计数：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组合计数基础、容斥原理、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递推方程与生成函数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sym typeface="+mn-ea"/>
              </a:rPr>
              <a:t>数理逻辑：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命题逻辑、一阶逻辑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57555" y="250825"/>
            <a:ext cx="7772400" cy="152400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3000" dirty="0">
                <a:solidFill>
                  <a:srgbClr val="800000"/>
                </a:solidFill>
              </a:rPr>
              <a:t>简单图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757555" y="1429385"/>
            <a:ext cx="7772400" cy="394144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含平行边的图称为多重图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既无平行边也无环的图称为简单图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3554" name="Rectangle 2"/>
          <p:cNvSpPr>
            <a:spLocks noGrp="1"/>
          </p:cNvSpPr>
          <p:nvPr/>
        </p:nvSpPr>
        <p:spPr>
          <a:xfrm>
            <a:off x="757555" y="24034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3000" dirty="0">
                <a:solidFill>
                  <a:srgbClr val="800000"/>
                </a:solidFill>
              </a:rPr>
              <a:t>完全图与正则图</a:t>
            </a:r>
          </a:p>
        </p:txBody>
      </p:sp>
      <p:sp>
        <p:nvSpPr>
          <p:cNvPr id="23555" name="Rectangle 3"/>
          <p:cNvSpPr>
            <a:spLocks noGrp="1"/>
          </p:cNvSpPr>
          <p:nvPr/>
        </p:nvSpPr>
        <p:spPr>
          <a:xfrm>
            <a:off x="719455" y="3407410"/>
            <a:ext cx="8818245" cy="1022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定义在简单图上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无向完全图记作</a:t>
            </a:r>
            <a:r>
              <a:rPr lang="en-US" altLang="zh-CN" sz="2400" b="1" i="1" dirty="0">
                <a:solidFill>
                  <a:schemeClr val="accent4"/>
                </a:solidFill>
              </a:rPr>
              <a:t>K</a:t>
            </a:r>
            <a:r>
              <a:rPr lang="en-US" altLang="zh-CN" sz="2400" b="1" i="1" baseline="-25000" dirty="0">
                <a:solidFill>
                  <a:schemeClr val="accent4"/>
                </a:solidFill>
              </a:rPr>
              <a:t>n</a:t>
            </a:r>
            <a:r>
              <a:rPr lang="en-US" altLang="zh-CN" sz="2400" b="1" dirty="0">
                <a:solidFill>
                  <a:schemeClr val="accent4"/>
                </a:solidFill>
              </a:rPr>
              <a:t>  </a:t>
            </a:r>
            <a:r>
              <a:rPr lang="en-US" altLang="zh-CN" sz="2400" b="1" dirty="0"/>
              <a:t> </a:t>
            </a:r>
          </a:p>
          <a:p>
            <a:pPr algn="just" eaLnBrk="1" hangingPunct="1">
              <a:buNone/>
            </a:pPr>
            <a:endParaRPr lang="en-US" altLang="zh-CN" sz="2400" b="1" i="1" dirty="0">
              <a:solidFill>
                <a:srgbClr val="FF330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/>
          </a:p>
        </p:txBody>
      </p:sp>
      <p:sp>
        <p:nvSpPr>
          <p:cNvPr id="29698" name="Rectangle 2"/>
          <p:cNvSpPr>
            <a:spLocks noGrp="1"/>
          </p:cNvSpPr>
          <p:nvPr/>
        </p:nvSpPr>
        <p:spPr>
          <a:xfrm>
            <a:off x="685800" y="41973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3000" dirty="0">
                <a:solidFill>
                  <a:srgbClr val="800000"/>
                </a:solidFill>
              </a:rPr>
              <a:t>子图</a:t>
            </a:r>
          </a:p>
        </p:txBody>
      </p:sp>
      <p:sp>
        <p:nvSpPr>
          <p:cNvPr id="27651" name="Rectangle 3"/>
          <p:cNvSpPr>
            <a:spLocks noGrp="1"/>
          </p:cNvSpPr>
          <p:nvPr/>
        </p:nvSpPr>
        <p:spPr>
          <a:xfrm>
            <a:off x="685800" y="5057775"/>
            <a:ext cx="4592320" cy="5022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子图, 生成子图，导出子图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70535" y="609600"/>
            <a:ext cx="3164205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连通性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27025" y="2187575"/>
            <a:ext cx="8062913" cy="4572000"/>
          </a:xfrm>
        </p:spPr>
        <p:txBody>
          <a:bodyPr vert="horz" wrap="square" lIns="91440" tIns="45720" rIns="91440" bIns="45720" anchor="t" anchorCtr="0"/>
          <a:lstStyle/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通路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回路</a:t>
            </a: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简单通路(简单回路)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初级通路或路径(初级回路或圈)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420110" y="260985"/>
            <a:ext cx="5688330" cy="28079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/>
        </p:nvSpPr>
        <p:spPr>
          <a:xfrm>
            <a:off x="3635375" y="405130"/>
            <a:ext cx="5568950" cy="2923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定理6.3  在</a:t>
            </a:r>
            <a:r>
              <a:rPr lang="en-US" altLang="zh-CN" sz="2400" b="1" i="1" dirty="0">
                <a:solidFill>
                  <a:schemeClr val="accent4"/>
                </a:solidFill>
              </a:rPr>
              <a:t>n</a:t>
            </a:r>
            <a:r>
              <a:rPr lang="zh-CN" altLang="en-US" sz="2400" b="1" dirty="0">
                <a:solidFill>
                  <a:schemeClr val="accent4"/>
                </a:solidFill>
              </a:rPr>
              <a:t>阶图中, 若从顶点</a:t>
            </a:r>
            <a:r>
              <a:rPr lang="en-US" altLang="zh-CN" sz="2400" b="1" i="1" dirty="0">
                <a:solidFill>
                  <a:schemeClr val="accent4"/>
                </a:solidFill>
              </a:rPr>
              <a:t>u</a:t>
            </a:r>
            <a:r>
              <a:rPr lang="zh-CN" altLang="en-US" sz="2400" b="1" dirty="0">
                <a:solidFill>
                  <a:schemeClr val="accent4"/>
                </a:solidFill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u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存在通路, 则从</a:t>
            </a:r>
            <a:r>
              <a:rPr lang="en-US" altLang="zh-CN" sz="2400" b="1" i="1" dirty="0">
                <a:solidFill>
                  <a:schemeClr val="accent4"/>
                </a:solidFill>
              </a:rPr>
              <a:t>u</a:t>
            </a:r>
            <a:r>
              <a:rPr lang="zh-CN" altLang="en-US" sz="2400" b="1" dirty="0">
                <a:solidFill>
                  <a:schemeClr val="accent4"/>
                </a:solidFill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存在长度小于等于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</a:rPr>
              <a:t>的初级通路.</a:t>
            </a:r>
          </a:p>
          <a:p>
            <a:pPr eaLnBrk="1" hangingPunct="1"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定理6.4</a:t>
            </a:r>
            <a:r>
              <a:rPr lang="en-US" altLang="zh-CN" sz="2400" b="1" dirty="0">
                <a:solidFill>
                  <a:schemeClr val="accent4"/>
                </a:solidFill>
              </a:rPr>
              <a:t>  </a:t>
            </a:r>
            <a:r>
              <a:rPr lang="zh-CN" altLang="en-US" sz="2400" b="1" dirty="0">
                <a:solidFill>
                  <a:schemeClr val="accent4"/>
                </a:solidFill>
              </a:rPr>
              <a:t>在</a:t>
            </a:r>
            <a:r>
              <a:rPr lang="en-US" altLang="zh-CN" sz="2400" b="1" i="1" dirty="0">
                <a:solidFill>
                  <a:schemeClr val="accent4"/>
                </a:solidFill>
              </a:rPr>
              <a:t>n</a:t>
            </a:r>
            <a:r>
              <a:rPr lang="zh-CN" altLang="en-US" sz="2400" b="1" dirty="0">
                <a:solidFill>
                  <a:schemeClr val="accent4"/>
                </a:solidFill>
              </a:rPr>
              <a:t>阶图中, 若存在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到自身的简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单回路, 则一定存在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到自身长度小于等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于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chemeClr val="accent4"/>
                </a:solidFill>
              </a:rPr>
              <a:t>的初级回路.</a:t>
            </a:r>
          </a:p>
        </p:txBody>
      </p:sp>
      <p:sp>
        <p:nvSpPr>
          <p:cNvPr id="16387" name="Rectangle 3"/>
          <p:cNvSpPr>
            <a:spLocks noGrp="1"/>
          </p:cNvSpPr>
          <p:nvPr/>
        </p:nvSpPr>
        <p:spPr>
          <a:xfrm>
            <a:off x="396240" y="4009390"/>
            <a:ext cx="8385810" cy="4026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无向图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: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连通图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有向图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: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弱连通图(连通图)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单向连通图</a:t>
            </a:r>
            <a:r>
              <a:rPr lang="en-US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强连通图</a:t>
            </a: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连通分支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点割集，割点，边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割集，割边，点连通度，边连通度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70535" y="75311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图的矩阵表示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255270" y="1837690"/>
            <a:ext cx="7772400" cy="507809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无向图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zh-CN" altLang="en-US" sz="2400" b="1" dirty="0">
                <a:solidFill>
                  <a:schemeClr val="accent4"/>
                </a:solidFill>
              </a:rPr>
              <a:t>关联矩阵</a:t>
            </a:r>
          </a:p>
          <a:p>
            <a:pPr marL="0" indent="0"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有向图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G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关联矩阵（要求无环）</a:t>
            </a:r>
            <a:endParaRPr lang="en-US" altLang="zh-CN" sz="2400" b="1" dirty="0">
              <a:solidFill>
                <a:schemeClr val="accent4"/>
              </a:solidFill>
              <a:sym typeface="+mn-ea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accent4"/>
              </a:solidFill>
              <a:sym typeface="+mn-ea"/>
            </a:endParaRP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有向图的邻接矩阵（可有环）</a:t>
            </a:r>
          </a:p>
          <a:p>
            <a:pPr marL="0" indent="0"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无向图的相邻矩阵</a:t>
            </a:r>
          </a:p>
          <a:p>
            <a:pPr marL="0" indent="0"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accent4"/>
              </a:solidFill>
              <a:sym typeface="+mn-ea"/>
            </a:endParaRP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无向</a:t>
            </a:r>
            <a:r>
              <a:rPr lang="en-US" altLang="zh-CN" sz="2400" b="1" dirty="0">
                <a:solidFill>
                  <a:schemeClr val="accent4"/>
                </a:solidFill>
              </a:rPr>
              <a:t>/</a:t>
            </a:r>
            <a:r>
              <a:rPr lang="zh-CN" altLang="en-US" sz="2400" b="1" dirty="0">
                <a:solidFill>
                  <a:schemeClr val="accent4"/>
                </a:solidFill>
              </a:rPr>
              <a:t>有向图的可达矩阵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787900" y="2780665"/>
            <a:ext cx="4320540" cy="108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44390" y="4292600"/>
            <a:ext cx="4392295" cy="108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6628" name="Text Box 10"/>
          <p:cNvSpPr txBox="1"/>
          <p:nvPr/>
        </p:nvSpPr>
        <p:spPr>
          <a:xfrm>
            <a:off x="4797425" y="2852420"/>
            <a:ext cx="4313555" cy="2435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4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根据邻接矩阵的幂计算可能的通路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回路条数 </a:t>
            </a:r>
          </a:p>
          <a:p>
            <a:pPr algn="just">
              <a:spcBef>
                <a:spcPct val="4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400" b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45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可以定义出发确定可达矩阵</a:t>
            </a:r>
          </a:p>
          <a:p>
            <a:pPr marL="342900" indent="-342900" algn="just">
              <a:spcBef>
                <a:spcPct val="45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邻接矩阵的幂来确定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522605" y="1958975"/>
            <a:ext cx="8079105" cy="111252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二部图定义，&lt;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baseline="-30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,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baseline="-30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E</a:t>
            </a:r>
            <a:r>
              <a:rPr lang="en-US" altLang="zh-CN" sz="2400" b="1" dirty="0">
                <a:solidFill>
                  <a:schemeClr val="accent4"/>
                </a:solidFill>
              </a:rPr>
              <a:t>&gt;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完全二部图, 记为</a:t>
            </a:r>
            <a:r>
              <a:rPr lang="en-US" altLang="zh-CN" sz="2400" b="1" i="1" dirty="0">
                <a:solidFill>
                  <a:schemeClr val="accent4"/>
                </a:solidFill>
              </a:rPr>
              <a:t>K</a:t>
            </a:r>
            <a:r>
              <a:rPr lang="en-US" altLang="zh-CN" sz="2400" b="1" i="1" baseline="-30000" dirty="0">
                <a:solidFill>
                  <a:schemeClr val="accent4"/>
                </a:solidFill>
              </a:rPr>
              <a:t>r</a:t>
            </a:r>
            <a:r>
              <a:rPr lang="en-US" altLang="zh-CN" sz="2400" b="1" baseline="-30000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baseline="-30000" dirty="0">
                <a:solidFill>
                  <a:schemeClr val="accent4"/>
                </a:solidFill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146" name="Rectangle 2"/>
          <p:cNvSpPr>
            <a:spLocks noGrp="1"/>
          </p:cNvSpPr>
          <p:nvPr/>
        </p:nvSpPr>
        <p:spPr>
          <a:xfrm>
            <a:off x="398780" y="89662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3600" dirty="0">
                <a:solidFill>
                  <a:srgbClr val="800000"/>
                </a:solidFill>
                <a:latin typeface="宋体" panose="02010600030101010101" pitchFamily="2" charset="-122"/>
              </a:rPr>
              <a:t>二部图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75" y="1010920"/>
            <a:ext cx="3815715" cy="1751330"/>
          </a:xfrm>
          <a:prstGeom prst="rect">
            <a:avLst/>
          </a:prstGeom>
        </p:spPr>
      </p:pic>
      <p:sp>
        <p:nvSpPr>
          <p:cNvPr id="6147" name="Rectangle 3"/>
          <p:cNvSpPr>
            <a:spLocks noGrp="1"/>
          </p:cNvSpPr>
          <p:nvPr/>
        </p:nvSpPr>
        <p:spPr>
          <a:xfrm>
            <a:off x="398145" y="3694431"/>
            <a:ext cx="8999855" cy="88669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二部图的判别定理：</a:t>
            </a:r>
            <a:r>
              <a:rPr lang="zh-CN" altLang="en-US" sz="2400" b="1" dirty="0">
                <a:solidFill>
                  <a:srgbClr val="FF0000"/>
                </a:solidFill>
              </a:rPr>
              <a:t>当且仅当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</a:rPr>
              <a:t>中无奇数长度的回路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latinLnBrk="0" hangingPunct="1">
              <a:spcBef>
                <a:spcPts val="1500"/>
              </a:spcBef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194" name="Rectangle 3"/>
          <p:cNvSpPr>
            <a:spLocks noGrp="1"/>
          </p:cNvSpPr>
          <p:nvPr/>
        </p:nvSpPr>
        <p:spPr>
          <a:xfrm>
            <a:off x="470535" y="5138420"/>
            <a:ext cx="7772400" cy="6311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匹配</a:t>
            </a:r>
            <a:r>
              <a:rPr lang="zh-CN" sz="2400" b="1" dirty="0">
                <a:solidFill>
                  <a:schemeClr val="accent4"/>
                </a:solidFill>
              </a:rPr>
              <a:t>，</a:t>
            </a:r>
            <a:r>
              <a:rPr lang="zh-CN" altLang="en-US" sz="2400" b="1" dirty="0">
                <a:solidFill>
                  <a:schemeClr val="accent4"/>
                </a:solidFill>
              </a:rPr>
              <a:t>极大匹配</a:t>
            </a:r>
            <a:r>
              <a:rPr lang="zh-CN" sz="2400" b="1" dirty="0">
                <a:solidFill>
                  <a:schemeClr val="accent4"/>
                </a:solidFill>
              </a:rPr>
              <a:t>，</a:t>
            </a:r>
            <a:r>
              <a:rPr lang="zh-CN" altLang="en-US" sz="2400" b="1" dirty="0">
                <a:solidFill>
                  <a:schemeClr val="accent4"/>
                </a:solidFill>
              </a:rPr>
              <a:t>最大匹配</a:t>
            </a:r>
            <a:r>
              <a:rPr lang="zh-CN" sz="2400" b="1" dirty="0">
                <a:solidFill>
                  <a:schemeClr val="accent4"/>
                </a:solidFill>
              </a:rPr>
              <a:t>，</a:t>
            </a:r>
            <a:r>
              <a:rPr lang="zh-CN" altLang="en-US" sz="2400" b="1" dirty="0">
                <a:solidFill>
                  <a:schemeClr val="accent4"/>
                </a:solidFill>
              </a:rPr>
              <a:t>完美匹配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98780" y="17907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四种图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27025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4000" dirty="0">
                <a:solidFill>
                  <a:srgbClr val="800000"/>
                </a:solidFill>
              </a:rPr>
              <a:t>欧拉图</a:t>
            </a:r>
          </a:p>
        </p:txBody>
      </p:sp>
      <p:pic>
        <p:nvPicPr>
          <p:cNvPr id="12292" name="Picture 6" descr="HWOCRTEMP_ROC350"/>
          <p:cNvPicPr>
            <a:picLocks noChangeAspect="1"/>
          </p:cNvPicPr>
          <p:nvPr/>
        </p:nvPicPr>
        <p:blipFill>
          <a:blip r:embed="rId3"/>
          <a:srcRect b="13461"/>
          <a:stretch>
            <a:fillRect/>
          </a:stretch>
        </p:blipFill>
        <p:spPr>
          <a:xfrm>
            <a:off x="4785360" y="332740"/>
            <a:ext cx="4255135" cy="2137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394335" y="1761490"/>
            <a:ext cx="8077200" cy="41148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欧拉通路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欧拉回路</a:t>
            </a:r>
            <a:r>
              <a:rPr lang="en-US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欧拉图</a:t>
            </a:r>
          </a:p>
        </p:txBody>
      </p:sp>
      <p:sp>
        <p:nvSpPr>
          <p:cNvPr id="14339" name="Rectangle 3"/>
          <p:cNvSpPr>
            <a:spLocks noGrp="1"/>
          </p:cNvSpPr>
          <p:nvPr/>
        </p:nvSpPr>
        <p:spPr>
          <a:xfrm>
            <a:off x="396875" y="2519045"/>
            <a:ext cx="8884920" cy="4070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无向欧拉图的判别：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accent4"/>
                </a:solidFill>
              </a:rPr>
              <a:t>无向图</a:t>
            </a:r>
            <a:r>
              <a:rPr lang="en-US" altLang="zh-CN" sz="2200" b="1" i="1" dirty="0">
                <a:solidFill>
                  <a:schemeClr val="accent4"/>
                </a:solidFill>
              </a:rPr>
              <a:t>G</a:t>
            </a:r>
            <a:r>
              <a:rPr lang="zh-CN" altLang="en-US" sz="2200" b="1" dirty="0">
                <a:solidFill>
                  <a:schemeClr val="accent4"/>
                </a:solidFill>
              </a:rPr>
              <a:t>含有欧拉回路当且仅当</a:t>
            </a:r>
            <a:r>
              <a:rPr lang="en-US" altLang="zh-CN" sz="2200" b="1" i="1" dirty="0">
                <a:solidFill>
                  <a:schemeClr val="accent4"/>
                </a:solidFill>
              </a:rPr>
              <a:t>G</a:t>
            </a:r>
            <a:r>
              <a:rPr lang="zh-CN" altLang="en-US" sz="2200" b="1" dirty="0">
                <a:solidFill>
                  <a:schemeClr val="accent4"/>
                </a:solidFill>
              </a:rPr>
              <a:t>是连通的且无奇度顶点.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accent4"/>
                </a:solidFill>
              </a:rPr>
              <a:t>无向图</a:t>
            </a:r>
            <a:r>
              <a:rPr lang="en-US" altLang="zh-CN" sz="2200" b="1" i="1" dirty="0">
                <a:solidFill>
                  <a:schemeClr val="accent4"/>
                </a:solidFill>
              </a:rPr>
              <a:t>G</a:t>
            </a:r>
            <a:r>
              <a:rPr lang="zh-CN" altLang="en-US" sz="2200" b="1" dirty="0">
                <a:solidFill>
                  <a:schemeClr val="accent4"/>
                </a:solidFill>
              </a:rPr>
              <a:t>含有欧拉通路、但没有欧拉回路当且仅当</a:t>
            </a:r>
            <a:r>
              <a:rPr lang="en-US" altLang="zh-CN" sz="2200" b="1" i="1" dirty="0">
                <a:solidFill>
                  <a:schemeClr val="accent4"/>
                </a:solidFill>
              </a:rPr>
              <a:t>G</a:t>
            </a:r>
            <a:r>
              <a:rPr lang="zh-CN" altLang="en-US" sz="2200" b="1" dirty="0">
                <a:solidFill>
                  <a:schemeClr val="accent4"/>
                </a:solidFill>
              </a:rPr>
              <a:t>是连通的且有2个奇度顶点, 其余顶点均为偶度数的. 这2个奇度顶点是每条欧拉通路的端点.</a:t>
            </a:r>
          </a:p>
        </p:txBody>
      </p:sp>
      <p:sp>
        <p:nvSpPr>
          <p:cNvPr id="16387" name="Rectangle 3"/>
          <p:cNvSpPr>
            <a:spLocks noGrp="1"/>
          </p:cNvSpPr>
          <p:nvPr/>
        </p:nvSpPr>
        <p:spPr>
          <a:xfrm>
            <a:off x="322580" y="4584065"/>
            <a:ext cx="8702040" cy="3505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有向欧拉图的判别：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4"/>
                </a:solidFill>
              </a:rPr>
              <a:t>有向图</a:t>
            </a:r>
            <a:r>
              <a:rPr lang="en-US" altLang="zh-CN" sz="2000" b="1" i="1" dirty="0">
                <a:solidFill>
                  <a:schemeClr val="accent4"/>
                </a:solidFill>
              </a:rPr>
              <a:t>D</a:t>
            </a:r>
            <a:r>
              <a:rPr lang="zh-CN" altLang="en-US" sz="2000" b="1" dirty="0">
                <a:solidFill>
                  <a:schemeClr val="accent4"/>
                </a:solidFill>
              </a:rPr>
              <a:t>含有欧拉回路当且仅当</a:t>
            </a:r>
            <a:r>
              <a:rPr lang="en-US" altLang="zh-CN" sz="2000" b="1" i="1" dirty="0">
                <a:solidFill>
                  <a:schemeClr val="accent4"/>
                </a:solidFill>
              </a:rPr>
              <a:t>D</a:t>
            </a:r>
            <a:r>
              <a:rPr lang="zh-CN" altLang="en-US" sz="2000" b="1" dirty="0">
                <a:solidFill>
                  <a:schemeClr val="accent4"/>
                </a:solidFill>
              </a:rPr>
              <a:t>是连通的且所有顶点的入度等于出度.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4"/>
                </a:solidFill>
              </a:rPr>
              <a:t>有向图</a:t>
            </a:r>
            <a:r>
              <a:rPr lang="en-US" altLang="zh-CN" sz="2000" b="1" i="1" dirty="0">
                <a:solidFill>
                  <a:schemeClr val="accent4"/>
                </a:solidFill>
              </a:rPr>
              <a:t>D</a:t>
            </a:r>
            <a:r>
              <a:rPr lang="zh-CN" altLang="en-US" sz="2000" b="1" dirty="0">
                <a:solidFill>
                  <a:schemeClr val="accent4"/>
                </a:solidFill>
                <a:sym typeface="+mn-ea"/>
              </a:rPr>
              <a:t>含</a:t>
            </a:r>
            <a:r>
              <a:rPr lang="zh-CN" altLang="en-US" sz="2000" b="1" dirty="0">
                <a:solidFill>
                  <a:schemeClr val="accent4"/>
                </a:solidFill>
              </a:rPr>
              <a:t>有欧拉通路、但不含有欧拉回路当且仅当</a:t>
            </a:r>
            <a:r>
              <a:rPr lang="en-US" altLang="zh-CN" sz="2000" b="1" i="1" dirty="0">
                <a:solidFill>
                  <a:schemeClr val="accent4"/>
                </a:solidFill>
              </a:rPr>
              <a:t>D</a:t>
            </a:r>
            <a:r>
              <a:rPr lang="zh-CN" altLang="en-US" sz="2000" b="1" dirty="0">
                <a:solidFill>
                  <a:schemeClr val="accent4"/>
                </a:solidFill>
              </a:rPr>
              <a:t>是连通的，且有一个顶点的出度比入度大1、一个顶点的入度比出度大1, 其余的顶点的入度等于出度.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6" name="Picture 5" descr="E:\插图\离散\15-5.t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1910" y="762635"/>
            <a:ext cx="4994910" cy="1920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2"/>
          <p:cNvSpPr>
            <a:spLocks noGrp="1"/>
          </p:cNvSpPr>
          <p:nvPr/>
        </p:nvSpPr>
        <p:spPr>
          <a:xfrm>
            <a:off x="398780" y="68135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3600" dirty="0">
                <a:solidFill>
                  <a:srgbClr val="800000"/>
                </a:solidFill>
              </a:rPr>
              <a:t>哈密顿图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94335" y="3057525"/>
            <a:ext cx="8480425" cy="61531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哈密顿通路</a:t>
            </a:r>
            <a:r>
              <a:rPr lang="en-US" altLang="zh-CN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哈密顿回路</a:t>
            </a:r>
            <a:r>
              <a:rPr lang="en-US" altLang="zh-CN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哈密顿图</a:t>
            </a: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  <a:latin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/>
        </p:nvSpPr>
        <p:spPr>
          <a:xfrm>
            <a:off x="323850" y="4509135"/>
            <a:ext cx="8520430" cy="15862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必要条件</a:t>
            </a:r>
            <a:r>
              <a:rPr lang="en-US" altLang="zh-CN" sz="2400" b="1" dirty="0">
                <a:solidFill>
                  <a:schemeClr val="accent4"/>
                </a:solidFill>
              </a:rPr>
              <a:t>: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若无向图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=&lt;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E</a:t>
            </a:r>
            <a:r>
              <a:rPr lang="en-US" altLang="zh-CN" sz="2400" b="1" dirty="0">
                <a:solidFill>
                  <a:schemeClr val="accent4"/>
                </a:solidFill>
              </a:rPr>
              <a:t>&gt;</a:t>
            </a:r>
            <a:r>
              <a:rPr lang="zh-CN" altLang="en-US" sz="2400" b="1" dirty="0">
                <a:solidFill>
                  <a:schemeClr val="accent4"/>
                </a:solidFill>
              </a:rPr>
              <a:t>是哈密顿图, 则对于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的任意非空真子集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baseline="-30000" dirty="0">
                <a:solidFill>
                  <a:schemeClr val="accent4"/>
                </a:solidFill>
              </a:rPr>
              <a:t>1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均有</a:t>
            </a:r>
            <a:r>
              <a:rPr lang="en-US" altLang="zh-CN" sz="2400" b="1" i="1" dirty="0">
                <a:solidFill>
                  <a:schemeClr val="accent4"/>
                </a:solidFill>
              </a:rPr>
              <a:t>p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baseline="-30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4"/>
                </a:solidFill>
              </a:rPr>
              <a:t>|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baseline="-30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|.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latinLnBrk="0" hangingPunct="1"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</a:t>
            </a:r>
          </a:p>
          <a:p>
            <a:pPr algn="just" eaLnBrk="1" hangingPunct="1"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27025" y="25082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平面图</a:t>
            </a:r>
          </a:p>
        </p:txBody>
      </p:sp>
      <p:sp>
        <p:nvSpPr>
          <p:cNvPr id="9219" name="Rectangle 3"/>
          <p:cNvSpPr>
            <a:spLocks noGrp="1"/>
          </p:cNvSpPr>
          <p:nvPr/>
        </p:nvSpPr>
        <p:spPr>
          <a:xfrm>
            <a:off x="396240" y="3069590"/>
            <a:ext cx="8467090" cy="3505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面与次数关系：平面图各面的次数之和等于边数的2倍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/>
        </p:nvSpPr>
        <p:spPr>
          <a:xfrm>
            <a:off x="394335" y="1048385"/>
            <a:ext cx="8077200" cy="434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无限面(外部面)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有限面(内部面)</a:t>
            </a:r>
          </a:p>
          <a:p>
            <a:pPr marL="0" indent="0" algn="just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面的边界，封闭面的回路</a:t>
            </a:r>
            <a:endParaRPr lang="en-US" sz="2400" b="1" dirty="0">
              <a:solidFill>
                <a:schemeClr val="accent4"/>
              </a:solidFill>
            </a:endParaRPr>
          </a:p>
          <a:p>
            <a:pPr marL="0" indent="0" algn="just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面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i="1" baseline="-30000" dirty="0">
                <a:solidFill>
                  <a:schemeClr val="accent4"/>
                </a:solidFill>
              </a:rPr>
              <a:t>i</a:t>
            </a:r>
            <a:r>
              <a:rPr lang="zh-CN" altLang="en-US" sz="2400" b="1" dirty="0">
                <a:solidFill>
                  <a:schemeClr val="accent4"/>
                </a:solidFill>
              </a:rPr>
              <a:t>的次数: </a:t>
            </a:r>
            <a:r>
              <a:rPr lang="en-US" altLang="zh-CN" sz="2400" b="1" dirty="0">
                <a:solidFill>
                  <a:schemeClr val="accent4"/>
                </a:solidFill>
              </a:rPr>
              <a:t>deg(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en-US" altLang="zh-CN" sz="2400" b="1" i="1" baseline="-30000" dirty="0">
                <a:solidFill>
                  <a:schemeClr val="accent4"/>
                </a:solidFill>
              </a:rPr>
              <a:t>i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426720" y="3837940"/>
            <a:ext cx="8551545" cy="5930265"/>
          </a:xfrm>
        </p:spPr>
        <p:txBody>
          <a:bodyPr vert="horz" wrap="square" lIns="91440" tIns="45720" rIns="91440" bIns="45720" anchor="t" anchorCtr="0"/>
          <a:lstStyle/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欧拉公式：设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阶</a:t>
            </a:r>
            <a:r>
              <a:rPr lang="en-US" altLang="zh-CN" sz="2400" b="1" i="1" dirty="0">
                <a:solidFill>
                  <a:srgbClr val="FF0000"/>
                </a:solidFill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</a:rPr>
              <a:t>条边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个面的连通平面图，则</a:t>
            </a:r>
            <a:r>
              <a:rPr lang="en-US" altLang="zh-CN" sz="2400" b="1" dirty="0">
                <a:solidFill>
                  <a:srgbClr val="FF0000"/>
                </a:solidFill>
              </a:rPr>
              <a:t>                     </a:t>
            </a:r>
          </a:p>
          <a:p>
            <a:pPr marL="533400" indent="-533400" algn="just" eaLnBrk="1" hangingPunct="1"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                                     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rgbClr val="FF0000"/>
                </a:solidFill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</a:rPr>
              <a:t>=2 </a:t>
            </a:r>
          </a:p>
          <a:p>
            <a:pPr marL="533400" indent="-533400" algn="just" eaLnBrk="1" latinLnBrk="0" hangingPunct="1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平面图也满足另外一个握手定理（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边数和顶点度数</a:t>
            </a:r>
            <a:r>
              <a:rPr lang="zh-CN" altLang="en-US" sz="2400" b="1" dirty="0">
                <a:solidFill>
                  <a:schemeClr val="accent4"/>
                </a:solidFill>
              </a:rPr>
              <a:t>）</a:t>
            </a:r>
          </a:p>
        </p:txBody>
      </p:sp>
      <p:sp>
        <p:nvSpPr>
          <p:cNvPr id="17410" name="Rectangle 1026"/>
          <p:cNvSpPr>
            <a:spLocks noGrp="1"/>
          </p:cNvSpPr>
          <p:nvPr/>
        </p:nvSpPr>
        <p:spPr>
          <a:xfrm>
            <a:off x="396240" y="544512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</a:rPr>
              <a:t>存在的充分必要条件：库拉图斯基</a:t>
            </a:r>
            <a:r>
              <a:rPr lang="zh-CN" altLang="en-US" sz="2400" dirty="0">
                <a:solidFill>
                  <a:schemeClr val="accent4"/>
                </a:solidFill>
              </a:rPr>
              <a:t>(</a:t>
            </a:r>
            <a:r>
              <a:rPr lang="en-US" altLang="zh-CN" sz="2400" dirty="0">
                <a:solidFill>
                  <a:schemeClr val="accent4"/>
                </a:solidFill>
              </a:rPr>
              <a:t>Kuratowski)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</a:rPr>
              <a:t>定理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901065" y="2124710"/>
            <a:ext cx="7772400" cy="2590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60000"/>
              </a:spcBef>
            </a:pPr>
            <a:r>
              <a:rPr lang="zh-CN" altLang="en-US" b="1" dirty="0"/>
              <a:t>无向树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b="1" dirty="0"/>
              <a:t>根树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29310" y="1900555"/>
            <a:ext cx="8178800" cy="1219835"/>
          </a:xfrm>
        </p:spPr>
        <p:txBody>
          <a:bodyPr vert="horz" wrap="square" lIns="91440" tIns="45720" rIns="91440" bIns="45720" anchor="t" anchorCtr="0"/>
          <a:lstStyle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无向树的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各种性质</a:t>
            </a: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平凡树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森林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树叶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分支点</a:t>
            </a:r>
          </a:p>
        </p:txBody>
      </p:sp>
      <p:sp>
        <p:nvSpPr>
          <p:cNvPr id="6154" name="Rectangle 2"/>
          <p:cNvSpPr>
            <a:spLocks noGrp="1"/>
          </p:cNvSpPr>
          <p:nvPr/>
        </p:nvSpPr>
        <p:spPr>
          <a:xfrm>
            <a:off x="829310" y="68167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>
              <a:buFont typeface="Wingdings" panose="05000000000000000000" charset="0"/>
            </a:pP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405" y="319849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生成树概念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0100" y="3716655"/>
            <a:ext cx="5389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定理7.3  任何无向连通图都有生成树.</a:t>
            </a:r>
          </a:p>
        </p:txBody>
      </p:sp>
      <p:sp>
        <p:nvSpPr>
          <p:cNvPr id="18435" name="Rectangle 3"/>
          <p:cNvSpPr>
            <a:spLocks noGrp="1"/>
          </p:cNvSpPr>
          <p:nvPr/>
        </p:nvSpPr>
        <p:spPr>
          <a:xfrm>
            <a:off x="829310" y="4770120"/>
            <a:ext cx="7772400" cy="1179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最小生成树：避圈法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83515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4000" dirty="0">
                <a:solidFill>
                  <a:srgbClr val="800000"/>
                </a:solidFill>
              </a:rPr>
              <a:t>根树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83515" y="1909445"/>
            <a:ext cx="5905500" cy="44196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Bef>
                <a:spcPct val="2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有向树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根树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树根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树叶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内点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分支点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顶</a:t>
            </a:r>
          </a:p>
          <a:p>
            <a:pPr algn="just" eaLnBrk="1" hangingPunct="1">
              <a:spcBef>
                <a:spcPct val="2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点的层数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树高</a:t>
            </a:r>
          </a:p>
        </p:txBody>
      </p:sp>
      <p:pic>
        <p:nvPicPr>
          <p:cNvPr id="23556" name="Picture 5" descr="16-12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04025" y="1196340"/>
            <a:ext cx="2155825" cy="3926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3"/>
          <p:cNvSpPr>
            <a:spLocks noGrp="1"/>
          </p:cNvSpPr>
          <p:nvPr/>
        </p:nvSpPr>
        <p:spPr>
          <a:xfrm>
            <a:off x="278765" y="3344545"/>
            <a:ext cx="8251190" cy="9994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元树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元正则树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元完全正则树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元有序树</a:t>
            </a:r>
            <a:r>
              <a:rPr lang="en-US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元正则有序树</a:t>
            </a:r>
            <a:r>
              <a:rPr lang="en-US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元完全正则有序树</a:t>
            </a:r>
          </a:p>
        </p:txBody>
      </p:sp>
      <p:sp>
        <p:nvSpPr>
          <p:cNvPr id="27651" name="Rectangle 3"/>
          <p:cNvSpPr>
            <a:spLocks noGrp="1"/>
          </p:cNvSpPr>
          <p:nvPr/>
        </p:nvSpPr>
        <p:spPr>
          <a:xfrm>
            <a:off x="183515" y="4636135"/>
            <a:ext cx="7772400" cy="1452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15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最优二元树构造：哈夫曼(</a:t>
            </a:r>
            <a:r>
              <a:rPr lang="en-US" altLang="zh-CN" sz="2400" b="1" dirty="0">
                <a:solidFill>
                  <a:schemeClr val="accent4"/>
                </a:solidFill>
              </a:rPr>
              <a:t>Huffman)</a:t>
            </a:r>
            <a:r>
              <a:rPr lang="zh-CN" altLang="en-US" sz="2400" b="1" dirty="0">
                <a:solidFill>
                  <a:schemeClr val="accent4"/>
                </a:solidFill>
              </a:rPr>
              <a:t>算法</a:t>
            </a:r>
          </a:p>
          <a:p>
            <a:pPr algn="just" eaLnBrk="1" hangingPunct="1">
              <a:lnSpc>
                <a:spcPct val="115000"/>
              </a:lnSpc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34819" name="Rectangle 3"/>
          <p:cNvSpPr>
            <a:spLocks noGrp="1"/>
          </p:cNvSpPr>
          <p:nvPr/>
        </p:nvSpPr>
        <p:spPr>
          <a:xfrm>
            <a:off x="255270" y="5425440"/>
            <a:ext cx="7944485" cy="35744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行遍2元有序正则树的方式：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</a:rPr>
              <a:t>               </a:t>
            </a:r>
            <a:r>
              <a:rPr lang="zh-CN" altLang="en-US" sz="2400" b="1" dirty="0">
                <a:solidFill>
                  <a:schemeClr val="accent4"/>
                </a:solidFill>
              </a:rPr>
              <a:t>① 中序行遍法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② 前序行遍法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③ 后序行遍法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99960" y="692785"/>
            <a:ext cx="1404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 eaLnBrk="1" hangingPunct="1">
              <a:spcBef>
                <a:spcPct val="2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根树画法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55650" y="119570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ea typeface="黑体" panose="02010609060101010101" pitchFamily="49" charset="-122"/>
              </a:rPr>
              <a:t>集合论基础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763395" y="2924810"/>
            <a:ext cx="5614670" cy="1473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集合论的基本概念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基本集合运算与恒等式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75311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命题逻辑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2339975"/>
            <a:ext cx="7772400" cy="34893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8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命题逻辑基本概念</a:t>
            </a:r>
            <a:r>
              <a:rPr lang="zh-CN" altLang="en-US" b="1" dirty="0"/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命题逻辑等值演算</a:t>
            </a:r>
            <a:r>
              <a:rPr lang="zh-CN" altLang="en-US" b="1" dirty="0"/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b="1" dirty="0"/>
              <a:t>范式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推理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829310" y="179388"/>
            <a:ext cx="7772400" cy="9144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chemeClr val="accent2"/>
                </a:solidFill>
              </a:rPr>
              <a:t>命题符号化</a:t>
            </a:r>
          </a:p>
        </p:txBody>
      </p:sp>
      <p:sp>
        <p:nvSpPr>
          <p:cNvPr id="15364" name="Rectangle 3"/>
          <p:cNvSpPr>
            <a:spLocks noGrp="1"/>
          </p:cNvSpPr>
          <p:nvPr/>
        </p:nvSpPr>
        <p:spPr>
          <a:xfrm>
            <a:off x="697548" y="2057718"/>
            <a:ext cx="7858125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      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/>
        </p:nvSpPr>
        <p:spPr>
          <a:xfrm>
            <a:off x="757555" y="1022350"/>
            <a:ext cx="7772400" cy="4548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命题概念，命题符号化</a:t>
            </a: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否定联结词,  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p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合取联结词,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∧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q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析取联结词, </a:t>
            </a:r>
            <a:r>
              <a:rPr lang="en-US" altLang="zh-CN" sz="2400" b="1" i="1" dirty="0">
                <a:solidFill>
                  <a:schemeClr val="accent4"/>
                </a:solidFill>
              </a:rPr>
              <a:t>p</a:t>
            </a:r>
            <a:r>
              <a:rPr lang="en-US" altLang="zh-CN" sz="2400" b="1" dirty="0">
                <a:solidFill>
                  <a:schemeClr val="accent4"/>
                </a:solidFill>
              </a:rPr>
              <a:t>∨</a:t>
            </a:r>
            <a:r>
              <a:rPr lang="en-US" altLang="zh-CN" sz="2400" b="1" i="1" dirty="0">
                <a:solidFill>
                  <a:schemeClr val="accent4"/>
                </a:solidFill>
              </a:rPr>
              <a:t>q</a:t>
            </a: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蕴涵联结词, 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q</a:t>
            </a: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等价联结词. 并规定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q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i="1" dirty="0">
              <a:solidFill>
                <a:schemeClr val="accent4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i="1" dirty="0">
              <a:solidFill>
                <a:schemeClr val="accent4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281805" y="2854325"/>
            <a:ext cx="5057140" cy="736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的逻辑关系: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的必要条件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的充分条件</a:t>
            </a:r>
          </a:p>
          <a:p>
            <a:pPr marL="342900" indent="-342900" algn="just">
              <a:spcBef>
                <a:spcPct val="20000"/>
              </a:spcBef>
            </a:pPr>
            <a:endParaRPr lang="zh-CN" altLang="en-US" sz="2400" b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/>
        </p:nvSpPr>
        <p:spPr>
          <a:xfrm>
            <a:off x="757555" y="4636135"/>
            <a:ext cx="7772400" cy="20688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命题公式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重言式(永真式)</a:t>
            </a:r>
            <a:r>
              <a:rPr lang="zh-CN" altLang="en-US" sz="2400" b="1" dirty="0">
                <a:solidFill>
                  <a:schemeClr val="accent4"/>
                </a:solidFill>
              </a:rPr>
              <a:t>: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无成假赋值的命题公式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矛盾式(永假式)</a:t>
            </a:r>
            <a:r>
              <a:rPr lang="zh-CN" altLang="en-US" sz="2400" b="1" dirty="0">
                <a:solidFill>
                  <a:schemeClr val="accent4"/>
                </a:solidFill>
              </a:rPr>
              <a:t>: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无成真赋值的命题公式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可满足式</a:t>
            </a:r>
            <a:r>
              <a:rPr lang="zh-CN" altLang="en-US" sz="2400" b="1" dirty="0">
                <a:solidFill>
                  <a:schemeClr val="accent4"/>
                </a:solidFill>
              </a:rPr>
              <a:t>: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非矛盾式的命题公式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4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400" b="1" i="1" dirty="0">
              <a:solidFill>
                <a:schemeClr val="accent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等值演算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41020" y="1815465"/>
            <a:ext cx="5807710" cy="4572000"/>
          </a:xfrm>
          <a:solidFill>
            <a:srgbClr val="FFFF99"/>
          </a:solidFill>
          <a:ln w="31750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双重否定律 </a:t>
            </a:r>
            <a:r>
              <a:rPr lang="zh-CN" altLang="en-US" sz="2400" b="1" dirty="0">
                <a:solidFill>
                  <a:schemeClr val="accent4"/>
                </a:solidFill>
              </a:rPr>
              <a:t>  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幂等律 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,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交换律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,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结合律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)  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                 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分配律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)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     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德摩根律  </a:t>
            </a:r>
            <a:r>
              <a:rPr lang="zh-CN" altLang="en-US" sz="2400" b="1" dirty="0">
                <a:solidFill>
                  <a:schemeClr val="accent4"/>
                </a:solidFill>
              </a:rPr>
              <a:t>   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               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吸收律 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,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i="1" dirty="0">
              <a:solidFill>
                <a:schemeClr val="accent4"/>
              </a:solidFill>
              <a:ea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Grp="1"/>
          </p:cNvSpPr>
          <p:nvPr/>
        </p:nvSpPr>
        <p:spPr>
          <a:xfrm>
            <a:off x="6584315" y="1910715"/>
            <a:ext cx="2821940" cy="27901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联结词完备集：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S={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是</a:t>
            </a: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S={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4"/>
              </a:solidFill>
              <a:ea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accent4"/>
              </a:solidFill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accent4"/>
              </a:solidFill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>
              <a:solidFill>
                <a:schemeClr val="accent4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57555" y="1313180"/>
            <a:ext cx="7772400" cy="4724400"/>
          </a:xfrm>
          <a:solidFill>
            <a:srgbClr val="FFFF99"/>
          </a:solidFill>
          <a:ln w="31750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零律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1,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0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0 </a:t>
            </a:r>
            <a:endParaRPr lang="en-US" altLang="zh-CN" sz="2400" b="1" dirty="0">
              <a:solidFill>
                <a:schemeClr val="accent4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同一律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0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A,  </a:t>
            </a:r>
            <a:r>
              <a:rPr lang="en-US" altLang="zh-CN" sz="2400" b="1" dirty="0">
                <a:solidFill>
                  <a:schemeClr val="accent4"/>
                </a:solidFill>
              </a:rPr>
              <a:t>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排中律     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1</a:t>
            </a: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矛盾律     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0</a:t>
            </a: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蕴涵等值式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等价等值式 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假言易位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等价否定等值式</a:t>
            </a:r>
            <a:r>
              <a:rPr lang="zh-CN" altLang="en-US" sz="2400" b="1" dirty="0">
                <a:solidFill>
                  <a:schemeClr val="accent4"/>
                </a:solidFill>
              </a:rPr>
              <a:t>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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归谬论</a:t>
            </a:r>
            <a:r>
              <a:rPr lang="zh-CN" altLang="en-US" sz="2400" b="1" dirty="0">
                <a:solidFill>
                  <a:schemeClr val="accent4"/>
                </a:solidFill>
              </a:rPr>
              <a:t>                   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endParaRPr lang="en-US" altLang="zh-CN" sz="2400" b="1" i="1" dirty="0">
              <a:solidFill>
                <a:schemeClr val="accent4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72820" y="96774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推理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951865" y="2268855"/>
            <a:ext cx="7221220" cy="2545080"/>
          </a:xfrm>
        </p:spPr>
        <p:txBody>
          <a:bodyPr vert="horz" wrap="square" lIns="91440" tIns="45720" rIns="91440" bIns="45720" anchor="t"/>
          <a:lstStyle/>
          <a:p>
            <a:pPr eaLnBrk="1" latinLnBrk="0" hangingPunct="1">
              <a:spcBef>
                <a:spcPts val="7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推理的基本概念：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Ù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Ù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Þ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</a:p>
          <a:p>
            <a:pPr eaLnBrk="1" latinLnBrk="0" hangingPunct="1">
              <a:spcBef>
                <a:spcPts val="700"/>
              </a:spcBef>
              <a:buNone/>
            </a:pPr>
            <a:endParaRPr lang="en-US" altLang="zh-CN" sz="2400" b="1" i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latinLnBrk="0" hangingPunct="1">
              <a:spcBef>
                <a:spcPts val="7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直接证明法</a:t>
            </a:r>
          </a:p>
          <a:p>
            <a:pPr eaLnBrk="1" latinLnBrk="0" hangingPunct="1">
              <a:spcBef>
                <a:spcPts val="7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构造证明法</a:t>
            </a:r>
          </a:p>
          <a:p>
            <a:pPr eaLnBrk="1" latinLnBrk="0" hangingPunct="1">
              <a:spcBef>
                <a:spcPts val="7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归结证明法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eaLnBrk="1" latinLnBrk="0" hangingPunct="1">
              <a:spcBef>
                <a:spcPts val="700"/>
              </a:spcBef>
              <a:buNone/>
            </a:pPr>
            <a:endParaRPr lang="zh-CN" altLang="en-US" sz="2400"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0" hangingPunct="1">
              <a:spcBef>
                <a:spcPts val="700"/>
              </a:spcBef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eaLnBrk="1" latinLnBrk="0" hangingPunct="1">
              <a:spcBef>
                <a:spcPts val="700"/>
              </a:spcBef>
              <a:buNone/>
            </a:pPr>
            <a:endParaRPr lang="zh-CN" altLang="en-US" sz="2400"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9218" name="Rectangle 2"/>
          <p:cNvSpPr>
            <a:spLocks noGrp="1"/>
          </p:cNvSpPr>
          <p:nvPr/>
        </p:nvSpPr>
        <p:spPr>
          <a:xfrm>
            <a:off x="614045" y="1982768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3554" name="Rectangle 2"/>
          <p:cNvSpPr>
            <a:spLocks noGrp="1"/>
          </p:cNvSpPr>
          <p:nvPr/>
        </p:nvSpPr>
        <p:spPr>
          <a:xfrm>
            <a:off x="542290" y="405384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endParaRPr lang="en-US" altLang="zh-CN" sz="4000" dirty="0">
              <a:solidFill>
                <a:schemeClr val="accent2"/>
              </a:solidFill>
            </a:endParaRPr>
          </a:p>
        </p:txBody>
      </p:sp>
      <p:sp>
        <p:nvSpPr>
          <p:cNvPr id="18434" name="Rectangle 2"/>
          <p:cNvSpPr>
            <a:spLocks noGrp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</a:pP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722313" y="21717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>
              <a:buClrTx/>
              <a:buSzTx/>
              <a:buFontTx/>
            </a:pPr>
            <a:r>
              <a:rPr lang="zh-CN" altLang="en-US" sz="3600" dirty="0">
                <a:solidFill>
                  <a:srgbClr val="800000"/>
                </a:solidFill>
              </a:rPr>
              <a:t>推理定律——重言蕴涵式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881380" y="1219835"/>
            <a:ext cx="7705090" cy="5194935"/>
          </a:xfrm>
          <a:solidFill>
            <a:srgbClr val="FFFF99"/>
          </a:solidFill>
          <a:ln w="28575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i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                                                       </a:t>
            </a:r>
            <a:r>
              <a:rPr lang="zh-CN" altLang="en-US" sz="2400" b="1" dirty="0">
                <a:solidFill>
                  <a:schemeClr val="accent4"/>
                </a:solidFill>
              </a:rPr>
              <a:t>附加律 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                                                       </a:t>
            </a:r>
            <a:r>
              <a:rPr lang="zh-CN" altLang="en-US" sz="2400" b="1" dirty="0">
                <a:solidFill>
                  <a:schemeClr val="accent4"/>
                </a:solidFill>
              </a:rPr>
              <a:t>化简律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                                                </a:t>
            </a:r>
            <a:r>
              <a:rPr lang="zh-CN" altLang="en-US" sz="2400" b="1" dirty="0">
                <a:solidFill>
                  <a:schemeClr val="accent4"/>
                </a:solidFill>
              </a:rPr>
              <a:t>假言推理</a:t>
            </a:r>
          </a:p>
          <a:p>
            <a:pPr algn="just" eaLnBrk="1" latinLnBrk="0" hangingPunct="1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                                           </a:t>
            </a:r>
            <a:r>
              <a:rPr lang="zh-CN" altLang="en-US" sz="2400" b="1" dirty="0">
                <a:solidFill>
                  <a:schemeClr val="accent4"/>
                </a:solidFill>
              </a:rPr>
              <a:t>拒取式</a:t>
            </a:r>
          </a:p>
          <a:p>
            <a:pPr algn="just" eaLnBrk="1" latinLnBrk="0" hangingPunct="1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zh-CN" altLang="en-US" sz="2400" b="1" dirty="0">
                <a:solidFill>
                  <a:schemeClr val="accent4"/>
                </a:solidFill>
              </a:rPr>
              <a:t>析取三段论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                          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假言三段论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Ú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              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构造性二难 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              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构造性二难(特殊形式)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®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ÚØ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(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Ø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ÚØ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  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破坏性二难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«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«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Þ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latin typeface="Symbol" panose="05050102010706020507" pitchFamily="18" charset="2"/>
                <a:sym typeface="+mn-ea"/>
              </a:rPr>
              <a:t>«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                            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等价三段论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685800" y="61023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主析取范式与主合取范式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685800" y="1981835"/>
            <a:ext cx="7772400" cy="245935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主析取范式</a:t>
            </a:r>
            <a:r>
              <a:rPr lang="en-US" altLang="zh-CN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由极小项构成的析取范式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主合取范式: 由极大项构成的合取范式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accent4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400" b="1" dirty="0">
                <a:solidFill>
                  <a:schemeClr val="accent4"/>
                </a:solidFill>
              </a:rPr>
              <a:t>2.7 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任何命题公式都存在着与之等值的主析取范式和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主合取范式</a:t>
            </a:r>
            <a:r>
              <a:rPr lang="zh-CN" altLang="en-US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</a:rPr>
              <a:t>并且是惟一的.</a:t>
            </a: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4"/>
              </a:solidFill>
              <a:latin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/>
        </p:nvSpPr>
        <p:spPr>
          <a:xfrm>
            <a:off x="686435" y="50584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accent4"/>
                </a:solidFill>
              </a:rPr>
              <a:t>求主析取范式的步骤</a:t>
            </a:r>
          </a:p>
          <a:p>
            <a:pPr algn="l" eaLnBrk="1" hangingPunct="1"/>
            <a:r>
              <a:rPr lang="zh-CN" altLang="en-US" sz="2400" dirty="0">
                <a:solidFill>
                  <a:schemeClr val="accent4"/>
                </a:solidFill>
                <a:sym typeface="+mn-ea"/>
              </a:rPr>
              <a:t>求主合取范式的步骤</a:t>
            </a:r>
          </a:p>
          <a:p>
            <a:pPr algn="l" eaLnBrk="1" hangingPunct="1"/>
            <a:r>
              <a:rPr lang="zh-CN" altLang="en-US" sz="2400" dirty="0">
                <a:solidFill>
                  <a:schemeClr val="accent4"/>
                </a:solidFill>
                <a:sym typeface="+mn-ea"/>
              </a:rPr>
              <a:t>主范式之间的相互转换</a:t>
            </a:r>
            <a:endParaRPr lang="zh-CN" altLang="en-US" sz="2400" dirty="0">
              <a:solidFill>
                <a:schemeClr val="accent4"/>
              </a:solidFill>
            </a:endParaRPr>
          </a:p>
          <a:p>
            <a:pPr algn="l" eaLnBrk="1" hangingPunct="1"/>
            <a:endParaRPr lang="zh-CN" altLang="en-US" sz="3000" dirty="0">
              <a:solidFill>
                <a:schemeClr val="accent4"/>
              </a:solidFill>
            </a:endParaRPr>
          </a:p>
          <a:p>
            <a:pPr algn="l" eaLnBrk="1" hangingPunct="1"/>
            <a:endParaRPr lang="zh-CN" altLang="en-US" sz="3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一阶逻辑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685800" y="2341563"/>
            <a:ext cx="7772400" cy="2311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60000"/>
              </a:spcBef>
            </a:pPr>
            <a:r>
              <a:rPr lang="zh-CN" altLang="en-US" b="1" dirty="0"/>
              <a:t>一阶逻辑基本概念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b="1" dirty="0"/>
              <a:t>一阶逻辑等值演算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95605" y="430530"/>
            <a:ext cx="7772400" cy="1918335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  <a:sym typeface="+mn-ea"/>
              </a:rPr>
              <a:t>一阶逻辑基本概念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995" y="1773555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命题逻辑的局限性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70535" y="2555558"/>
            <a:ext cx="8077200" cy="3609746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一阶逻辑对陈述句的符号化表示：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</a:rPr>
              <a:t>个体词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个体常项</a:t>
            </a:r>
            <a:r>
              <a:rPr lang="en-US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个体变项</a:t>
            </a:r>
            <a:r>
              <a:rPr lang="en-US" sz="2400" b="1" dirty="0">
                <a:solidFill>
                  <a:schemeClr val="accent4"/>
                </a:solidFill>
              </a:rPr>
              <a:t>,</a:t>
            </a:r>
            <a:r>
              <a:rPr lang="zh-CN" altLang="en-US" sz="2400" b="1" dirty="0">
                <a:solidFill>
                  <a:schemeClr val="accent4"/>
                </a:solidFill>
              </a:rPr>
              <a:t>个体域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谓词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谓词常项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谓词变项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量词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全称量词（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）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存在量词（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）</a:t>
            </a:r>
            <a:endParaRPr lang="zh-CN" altLang="en-US" sz="2400" b="1" i="1" dirty="0">
              <a:solidFill>
                <a:schemeClr val="accent4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19458" name="Rectangle 2"/>
          <p:cNvSpPr>
            <a:spLocks noGrp="1"/>
          </p:cNvSpPr>
          <p:nvPr/>
        </p:nvSpPr>
        <p:spPr>
          <a:xfrm>
            <a:off x="470535" y="426910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4"/>
                </a:solidFill>
              </a:rPr>
              <a:t>一阶语言：</a:t>
            </a:r>
            <a:endParaRPr lang="zh-CN" altLang="en-US" sz="2400" b="0" i="1" dirty="0">
              <a:solidFill>
                <a:schemeClr val="accent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4560" y="4655185"/>
            <a:ext cx="6073140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sym typeface="+mn-ea"/>
              </a:rPr>
              <a:t>合式公式概念</a:t>
            </a: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sym typeface="+mn-ea"/>
              </a:rPr>
              <a:t>量词的辖域</a:t>
            </a: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sym typeface="+mn-ea"/>
              </a:rPr>
              <a:t>解释与赋值</a:t>
            </a:r>
            <a:endParaRPr lang="zh-CN" altLang="en-US" sz="2400" b="1" dirty="0">
              <a:solidFill>
                <a:schemeClr val="accent4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4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85800" y="104013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等值演算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0385" y="2347595"/>
            <a:ext cx="544830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ea"/>
              </a:rPr>
              <a:t>利用基本等值式</a:t>
            </a:r>
            <a:endParaRPr lang="zh-CN" altLang="en-US" sz="2400" b="1" dirty="0">
              <a:solidFill>
                <a:schemeClr val="accent4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/>
                </a:solidFill>
                <a:latin typeface="+mn-ea"/>
                <a:ea typeface="+mn-ea"/>
                <a:cs typeface="+mn-ea"/>
                <a:sym typeface="+mn-ea"/>
              </a:rPr>
              <a:t>置换规则、换名规则</a:t>
            </a:r>
            <a:endParaRPr lang="zh-CN" altLang="en-US" sz="2400" b="1" dirty="0">
              <a:solidFill>
                <a:schemeClr val="accent4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spcBef>
                <a:spcPct val="60000"/>
              </a:spcBef>
              <a:buFont typeface="Arial" panose="020B0604020202020204" pitchFamily="34" charset="0"/>
            </a:pPr>
            <a:endParaRPr lang="zh-CN" altLang="en-US" sz="2400" b="1" dirty="0">
              <a:solidFill>
                <a:schemeClr val="accent4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7890" name="Rectangle 2"/>
          <p:cNvSpPr>
            <a:spLocks noGrp="1"/>
          </p:cNvSpPr>
          <p:nvPr/>
        </p:nvSpPr>
        <p:spPr>
          <a:xfrm>
            <a:off x="685800" y="534543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2400" dirty="0">
              <a:solidFill>
                <a:schemeClr val="accent4"/>
              </a:solidFill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684530" y="3932555"/>
            <a:ext cx="7772400" cy="742316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公式变形：前束范式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9433" y="641033"/>
            <a:ext cx="7772400" cy="9144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集合论的基本概念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508125"/>
            <a:ext cx="8712200" cy="99314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：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的一个元素 </a:t>
            </a: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x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不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属于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：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x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不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的一个元素</a:t>
            </a: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4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4"/>
              </a:solidFill>
              <a:sym typeface="Symbol" panose="05050102010706020507" pitchFamily="18" charset="2"/>
            </a:endParaRPr>
          </a:p>
        </p:txBody>
      </p:sp>
      <p:sp>
        <p:nvSpPr>
          <p:cNvPr id="24580" name="Rectangle 3"/>
          <p:cNvSpPr>
            <a:spLocks noGrp="1"/>
          </p:cNvSpPr>
          <p:nvPr/>
        </p:nvSpPr>
        <p:spPr>
          <a:xfrm>
            <a:off x="504190" y="2636520"/>
            <a:ext cx="8496300" cy="14084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 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 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endParaRPr lang="en-US" altLang="zh-CN" sz="2400" b="1" i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</a:p>
          <a:p>
            <a:pPr eaLnBrk="1" hangingPunct="1">
              <a:buNone/>
            </a:pPr>
            <a:endParaRPr lang="en-US" altLang="zh-CN" sz="2400" b="1" i="1" dirty="0">
              <a:solidFill>
                <a:schemeClr val="accent4"/>
              </a:solidFill>
              <a:sym typeface="Symbol" panose="05050102010706020507" pitchFamily="18" charset="2"/>
            </a:endParaRPr>
          </a:p>
        </p:txBody>
      </p:sp>
      <p:sp>
        <p:nvSpPr>
          <p:cNvPr id="28675" name="Rectangle 3"/>
          <p:cNvSpPr>
            <a:spLocks noGrp="1"/>
          </p:cNvSpPr>
          <p:nvPr/>
        </p:nvSpPr>
        <p:spPr>
          <a:xfrm>
            <a:off x="539750" y="5372735"/>
            <a:ext cx="8136255" cy="647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幂集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), 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))</a:t>
            </a:r>
          </a:p>
        </p:txBody>
      </p:sp>
      <p:sp>
        <p:nvSpPr>
          <p:cNvPr id="26627" name="Rectangle 3"/>
          <p:cNvSpPr>
            <a:spLocks noGrp="1"/>
          </p:cNvSpPr>
          <p:nvPr/>
        </p:nvSpPr>
        <p:spPr>
          <a:xfrm>
            <a:off x="467995" y="4149090"/>
            <a:ext cx="7772400" cy="1146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空集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: 不含任何元素的集合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空集是任何集合的子集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800" y="96837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ctr" eaLnBrk="1" hangingPunct="1"/>
            <a:r>
              <a:rPr lang="zh-CN" altLang="en-US" sz="46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组合计数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7540" y="2565400"/>
            <a:ext cx="5255895" cy="2251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30000"/>
              </a:lnSpc>
              <a:buChar char="•"/>
            </a:pPr>
            <a:r>
              <a:rPr lang="zh-CN" altLang="en-US" sz="36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基本模型</a:t>
            </a:r>
          </a:p>
          <a:p>
            <a:pPr eaLnBrk="1" hangingPunct="1">
              <a:lnSpc>
                <a:spcPct val="130000"/>
              </a:lnSpc>
              <a:buChar char="•"/>
            </a:pPr>
            <a:r>
              <a:rPr lang="zh-CN" altLang="en-US" sz="36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计数方法</a:t>
            </a:r>
          </a:p>
          <a:p>
            <a:pPr eaLnBrk="1" hangingPunct="1">
              <a:lnSpc>
                <a:spcPct val="130000"/>
              </a:lnSpc>
              <a:buChar char="•"/>
            </a:pPr>
            <a:r>
              <a:rPr lang="zh-CN" altLang="en-US" sz="36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特殊系数与定理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780" y="1478915"/>
            <a:ext cx="7772400" cy="47961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000" b="1">
                <a:solidFill>
                  <a:srgbClr val="FF0000"/>
                </a:solidFill>
                <a:sym typeface="+mn-ea"/>
              </a:rPr>
              <a:t>排列与组合模型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注意多重集的</a:t>
            </a:r>
            <a:r>
              <a:rPr lang="en-US" altLang="zh-CN" sz="2400" b="1" i="1">
                <a:solidFill>
                  <a:srgbClr val="FF0000"/>
                </a:solidFill>
              </a:rPr>
              <a:t>r</a:t>
            </a:r>
            <a:r>
              <a:rPr lang="zh-CN" altLang="en-US" sz="2400" b="1">
                <a:solidFill>
                  <a:srgbClr val="FF0000"/>
                </a:solidFill>
              </a:rPr>
              <a:t>组合和</a:t>
            </a:r>
            <a:r>
              <a:rPr lang="en-US" altLang="zh-CN" sz="2400" b="1" i="1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 sz="2400" b="1">
                <a:solidFill>
                  <a:srgbClr val="FF0000"/>
                </a:solidFill>
              </a:rPr>
              <a:t>排列</a:t>
            </a:r>
            <a:endParaRPr lang="zh-CN" altLang="en-US" sz="3000" b="1">
              <a:solidFill>
                <a:srgbClr val="FF0000"/>
              </a:solidFill>
            </a:endParaRPr>
          </a:p>
          <a:p>
            <a:pPr latinLnBrk="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rgbClr val="FF0000"/>
                </a:solidFill>
                <a:sym typeface="+mn-ea"/>
              </a:rPr>
              <a:t>非降路径模型</a:t>
            </a:r>
            <a:br>
              <a:rPr lang="zh-CN" altLang="en-US" sz="3000" b="1" dirty="0">
                <a:solidFill>
                  <a:srgbClr val="FF000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特别是有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sym typeface="+mn-ea"/>
              </a:rPr>
              <a:t>限制条件的非降路径数</a:t>
            </a:r>
            <a:endParaRPr lang="zh-CN" altLang="en-US" sz="2400" b="1">
              <a:solidFill>
                <a:srgbClr val="FF0000"/>
              </a:solidFill>
            </a:endParaRPr>
          </a:p>
          <a:p>
            <a:pPr latinLnBrk="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3000" b="1">
                <a:solidFill>
                  <a:srgbClr val="FF0000"/>
                </a:solidFill>
                <a:sym typeface="+mn-ea"/>
              </a:rPr>
              <a:t>不定方程解的个数模型</a:t>
            </a:r>
          </a:p>
          <a:p>
            <a:pPr latinLnBrk="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3000" b="1">
                <a:solidFill>
                  <a:srgbClr val="FF0000"/>
                </a:solidFill>
                <a:sym typeface="+mn-ea"/>
              </a:rPr>
              <a:t>棋盘模型</a:t>
            </a:r>
          </a:p>
          <a:p>
            <a:pPr latinLnBrk="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3000" b="1">
                <a:solidFill>
                  <a:schemeClr val="accent4"/>
                </a:solidFill>
                <a:sym typeface="+mn-ea"/>
              </a:rPr>
              <a:t>正整数拆解模型</a:t>
            </a:r>
            <a:endParaRPr lang="zh-CN" altLang="en-US" sz="3000" b="1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000" b="1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000" b="1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000" b="1">
              <a:solidFill>
                <a:schemeClr val="accent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0" name="Rectangle 2"/>
          <p:cNvSpPr>
            <a:spLocks noGrp="1"/>
          </p:cNvSpPr>
          <p:nvPr/>
        </p:nvSpPr>
        <p:spPr>
          <a:xfrm>
            <a:off x="-1620520" y="11874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ctr" eaLnBrk="1" hangingPunct="1">
              <a:buFont typeface="Wingdings" panose="05000000000000000000" charset="0"/>
              <a:buChar char="Ø"/>
            </a:pPr>
            <a:r>
              <a:rPr lang="zh-CN" altLang="en-US" sz="4400" dirty="0">
                <a:solidFill>
                  <a:schemeClr val="accent2"/>
                </a:solidFill>
                <a:ea typeface="黑体" panose="02010609060101010101" pitchFamily="49" charset="-122"/>
              </a:rPr>
              <a:t> 基本模型</a:t>
            </a:r>
          </a:p>
        </p:txBody>
      </p:sp>
      <p:graphicFrame>
        <p:nvGraphicFramePr>
          <p:cNvPr id="293965" name="Group 7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57370" y="4138295"/>
          <a:ext cx="4369435" cy="2468880"/>
        </p:xfrm>
        <a:graphic>
          <a:graphicData uri="http://schemas.openxmlformats.org/drawingml/2006/table">
            <a:tbl>
              <a:tblPr/>
              <a:tblGrid>
                <a:gridCol w="9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不重复选取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重复选取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有序选取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集合的排列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多重集的排列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无序选取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集合的组合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多重集的组合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25" y="261620"/>
            <a:ext cx="9475470" cy="619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lvl="1" indent="-5715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Ø"/>
            </a:pPr>
            <a:r>
              <a:rPr kumimoji="1" lang="zh-CN" altLang="en-US" sz="4400" b="1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  <a:cs typeface="+mj-cs"/>
                <a:sym typeface="+mn-ea"/>
              </a:rPr>
              <a:t>计数原理和方法</a:t>
            </a:r>
          </a:p>
          <a:p>
            <a:pPr lvl="1" eaLnBrk="1" hangingPunct="1">
              <a:lnSpc>
                <a:spcPct val="130000"/>
              </a:lnSpc>
              <a:buChar char="•"/>
            </a:pPr>
            <a:r>
              <a:rPr lang="zh-CN" altLang="en-US" sz="3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一一对应原理</a:t>
            </a:r>
          </a:p>
          <a:p>
            <a:pPr lvl="1" eaLnBrk="1" hangingPunct="1">
              <a:lnSpc>
                <a:spcPct val="130000"/>
              </a:lnSpc>
              <a:buChar char="•"/>
            </a:pPr>
            <a:r>
              <a:rPr lang="zh-CN" altLang="en-US" sz="3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分类处理与分步处</a:t>
            </a:r>
          </a:p>
          <a:p>
            <a:pPr lvl="1" eaLnBrk="1" hangingPunct="1">
              <a:lnSpc>
                <a:spcPct val="130000"/>
              </a:lnSpc>
              <a:buChar char="•"/>
            </a:pPr>
            <a:r>
              <a:rPr lang="zh-CN" altLang="en-US" sz="3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容拆原理和对称筛公式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3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能基于此方法解决一些特定计数问题</a:t>
            </a:r>
            <a:endParaRPr lang="zh-CN" altLang="en-US" sz="3000"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30000"/>
              </a:lnSpc>
              <a:spcBef>
                <a:spcPts val="1500"/>
              </a:spcBef>
              <a:buChar char="•"/>
            </a:pPr>
            <a:r>
              <a:rPr lang="zh-CN" altLang="en-US" sz="3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递推方程</a:t>
            </a:r>
          </a:p>
          <a:p>
            <a:pPr lvl="2" algn="l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方程求解技术，尤其能解常系数线性齐次/非齐次递推方程</a:t>
            </a:r>
          </a:p>
          <a:p>
            <a:pPr marL="0" lvl="2" algn="l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能依据一些计数问题建立相应递推方程并求解</a:t>
            </a:r>
          </a:p>
          <a:p>
            <a:pPr lvl="1">
              <a:lnSpc>
                <a:spcPct val="130000"/>
              </a:lnSpc>
              <a:spcBef>
                <a:spcPts val="1500"/>
              </a:spcBef>
              <a:buChar char="•"/>
            </a:pPr>
            <a:r>
              <a:rPr lang="zh-CN" altLang="en-US" sz="3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生成函数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能用此解决一些有限制条件的组合和排列问题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53784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特殊系数与定理</a:t>
            </a:r>
          </a:p>
        </p:txBody>
      </p:sp>
      <p:sp>
        <p:nvSpPr>
          <p:cNvPr id="512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127" name="Object 6"/>
          <p:cNvGraphicFramePr/>
          <p:nvPr/>
        </p:nvGraphicFramePr>
        <p:xfrm>
          <a:off x="147320" y="1722120"/>
          <a:ext cx="537146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4" imgW="2691765" imgH="469900" progId="Equation.3">
                  <p:embed/>
                </p:oleObj>
              </mc:Choice>
              <mc:Fallback>
                <p:oleObj r:id="rId4" imgW="2691765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320" y="1722120"/>
                        <a:ext cx="5371465" cy="991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140" y="1555750"/>
            <a:ext cx="3705225" cy="1296035"/>
          </a:xfrm>
          <a:prstGeom prst="rect">
            <a:avLst/>
          </a:prstGeom>
        </p:spPr>
      </p:pic>
      <p:graphicFrame>
        <p:nvGraphicFramePr>
          <p:cNvPr id="5" name="Object 4"/>
          <p:cNvGraphicFramePr/>
          <p:nvPr/>
        </p:nvGraphicFramePr>
        <p:xfrm>
          <a:off x="37148" y="3068955"/>
          <a:ext cx="7278370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7" imgW="3377565" imgH="482600" progId="Equation.3">
                  <p:embed/>
                </p:oleObj>
              </mc:Choice>
              <mc:Fallback>
                <p:oleObj r:id="rId7" imgW="3377565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48" y="3068955"/>
                        <a:ext cx="7278370" cy="925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4790440" y="5227955"/>
          <a:ext cx="3240405" cy="14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9" imgW="2019300" imgH="889000" progId="Equation.3">
                  <p:embed/>
                </p:oleObj>
              </mc:Choice>
              <mc:Fallback>
                <p:oleObj r:id="rId9" imgW="2019300" imgH="889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0440" y="5227955"/>
                        <a:ext cx="3240405" cy="1426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/>
          <p:nvPr/>
        </p:nvGraphicFramePr>
        <p:xfrm>
          <a:off x="107950" y="5115560"/>
          <a:ext cx="4354195" cy="1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11" imgW="2133600" imgH="469900" progId="Equation.3">
                  <p:embed/>
                </p:oleObj>
              </mc:Choice>
              <mc:Fallback>
                <p:oleObj r:id="rId11" imgW="2133600" imgH="469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950" y="5115560"/>
                        <a:ext cx="4354195" cy="1042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/>
          <p:nvPr/>
        </p:nvGraphicFramePr>
        <p:xfrm>
          <a:off x="5653088" y="692785"/>
          <a:ext cx="2306320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13" imgW="1219200" imgH="419100" progId="Equation.3">
                  <p:embed/>
                </p:oleObj>
              </mc:Choice>
              <mc:Fallback>
                <p:oleObj r:id="rId13" imgW="12192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3088" y="692785"/>
                        <a:ext cx="2306320" cy="820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451475" y="4004945"/>
          <a:ext cx="340677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5" imgW="1373505" imgH="972820" progId="Equation.KSEE3">
                  <p:embed/>
                </p:oleObj>
              </mc:Choice>
              <mc:Fallback>
                <p:oleObj r:id="rId15" imgW="1373505" imgH="97282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51475" y="4004945"/>
                        <a:ext cx="3406775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b="9991"/>
          <a:stretch>
            <a:fillRect/>
          </a:stretch>
        </p:blipFill>
        <p:spPr>
          <a:xfrm>
            <a:off x="1475740" y="3423920"/>
            <a:ext cx="5979795" cy="3436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9144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基本集合运算</a:t>
            </a: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68313" y="1269365"/>
            <a:ext cx="8824912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并集：             </a:t>
            </a:r>
            <a:r>
              <a:rPr lang="en-US" altLang="zh-CN" sz="2400" b="1" dirty="0">
                <a:solidFill>
                  <a:schemeClr val="accent4"/>
                </a:solidFill>
              </a:rPr>
              <a:t>	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= {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 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B </a:t>
            </a:r>
            <a:r>
              <a:rPr lang="en-US" altLang="zh-CN" sz="2400" b="1" dirty="0">
                <a:solidFill>
                  <a:schemeClr val="accent4"/>
                </a:solidFill>
              </a:rPr>
              <a:t>}</a:t>
            </a: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交集           </a:t>
            </a:r>
            <a:r>
              <a:rPr lang="en-US" altLang="zh-CN" sz="2400" b="1" dirty="0">
                <a:solidFill>
                  <a:schemeClr val="accent4"/>
                </a:solidFill>
              </a:rPr>
              <a:t>		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= {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 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}</a:t>
            </a: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相对补集：      </a:t>
            </a:r>
            <a:r>
              <a:rPr lang="en-US" altLang="zh-CN" sz="2400" b="1" dirty="0">
                <a:solidFill>
                  <a:schemeClr val="accent4"/>
                </a:solidFill>
              </a:rPr>
              <a:t>	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= {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 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}</a:t>
            </a: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对称差集</a:t>
            </a:r>
            <a:r>
              <a:rPr lang="zh-CN" altLang="en-US" sz="2400" b="1" dirty="0">
                <a:solidFill>
                  <a:schemeClr val="accent4"/>
                </a:solidFill>
              </a:rPr>
              <a:t>：      </a:t>
            </a:r>
            <a:r>
              <a:rPr lang="en-US" altLang="zh-CN" sz="2400" b="1" dirty="0">
                <a:solidFill>
                  <a:schemeClr val="accent4"/>
                </a:solidFill>
              </a:rPr>
              <a:t>	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 =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) = 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)(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绝对补集：      </a:t>
            </a:r>
            <a:r>
              <a:rPr lang="en-US" altLang="zh-CN" sz="2400" b="1" dirty="0">
                <a:solidFill>
                  <a:schemeClr val="accent4"/>
                </a:solidFill>
              </a:rPr>
              <a:t>	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E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= {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 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 }</a:t>
            </a:r>
          </a:p>
          <a:p>
            <a:pPr eaLnBrk="1" hangingPunct="1">
              <a:spcBef>
                <a:spcPct val="15000"/>
              </a:spcBef>
              <a:buNone/>
            </a:pPr>
            <a:endParaRPr lang="en-US" altLang="zh-CN" sz="1200" b="1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endParaRPr lang="en-US" altLang="zh-CN" sz="1200" b="1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endParaRPr lang="en-US" altLang="zh-CN" sz="1200" b="1" dirty="0">
              <a:solidFill>
                <a:schemeClr val="accent4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68313" y="74517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基本集合恒等式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684530" y="2178050"/>
            <a:ext cx="5699125" cy="3524250"/>
          </a:xfrm>
          <a:solidFill>
            <a:srgbClr val="FFFFCC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. 分配律	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)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                        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)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zh-CN" sz="2400" b="1" dirty="0">
              <a:solidFill>
                <a:schemeClr val="accent4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. 德摩根律</a:t>
            </a:r>
            <a:r>
              <a:rPr lang="en-US" altLang="zh-CN" sz="2400" b="1" dirty="0">
                <a:solidFill>
                  <a:schemeClr val="accent4"/>
                </a:solidFill>
              </a:rPr>
              <a:t>     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</a:t>
            </a: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)=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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</a:p>
          <a:p>
            <a:pPr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                     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)=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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</a:p>
          <a:p>
            <a:pPr>
              <a:buNone/>
            </a:pPr>
            <a:endParaRPr lang="en-US" altLang="zh-CN" sz="2400" b="1" i="1" dirty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. 补交转换律   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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B</a:t>
            </a:r>
            <a:endParaRPr lang="zh-CN" altLang="en-US" sz="2400" b="1" dirty="0">
              <a:solidFill>
                <a:schemeClr val="accent4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4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60515" y="2996565"/>
            <a:ext cx="2160270" cy="12966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/>
        </p:nvSpPr>
        <p:spPr>
          <a:xfrm>
            <a:off x="6642100" y="2565400"/>
            <a:ext cx="2113280" cy="21577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000" dirty="0">
                <a:solidFill>
                  <a:srgbClr val="FF0000"/>
                </a:solidFill>
              </a:rPr>
              <a:t>用于变形或化简公式！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82486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685800" y="2339975"/>
            <a:ext cx="8216900" cy="172275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4"/>
                </a:solidFill>
              </a:rPr>
              <a:t>关系的基本概念与运算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4"/>
                </a:solidFill>
              </a:rPr>
              <a:t>关系的三种基本性质及两类特殊关系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关系的基本概念</a:t>
            </a:r>
          </a:p>
        </p:txBody>
      </p:sp>
      <p:sp>
        <p:nvSpPr>
          <p:cNvPr id="18434" name="Rectangle 2"/>
          <p:cNvSpPr>
            <a:spLocks noGrp="1"/>
          </p:cNvSpPr>
          <p:nvPr/>
        </p:nvSpPr>
        <p:spPr>
          <a:xfrm>
            <a:off x="755015" y="2351405"/>
            <a:ext cx="5991225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4"/>
                </a:solidFill>
              </a:rPr>
              <a:t>二元关系</a:t>
            </a:r>
            <a:r>
              <a:rPr lang="en-US" altLang="zh-CN" sz="2400" i="1" dirty="0">
                <a:solidFill>
                  <a:schemeClr val="accent4"/>
                </a:solidFill>
              </a:rPr>
              <a:t>R</a:t>
            </a:r>
            <a:r>
              <a:rPr lang="zh-CN" altLang="en-US" sz="2400" dirty="0">
                <a:solidFill>
                  <a:schemeClr val="accent4"/>
                </a:solidFill>
              </a:rPr>
              <a:t>的表示：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关系矩阵与关系图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19461" name="Picture 8" descr="4"/>
          <p:cNvPicPr>
            <a:picLocks noChangeAspect="1"/>
          </p:cNvPicPr>
          <p:nvPr/>
        </p:nvPicPr>
        <p:blipFill>
          <a:blip r:embed="rId4"/>
          <a:srcRect l="-5887" t="-3415" r="41394" b="20084"/>
          <a:stretch>
            <a:fillRect/>
          </a:stretch>
        </p:blipFill>
        <p:spPr>
          <a:xfrm>
            <a:off x="1474470" y="3642360"/>
            <a:ext cx="3053080" cy="25488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933315" y="3499485"/>
          <a:ext cx="2694940" cy="269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914400" imgH="914400" progId="Equation.DSMT4">
                  <p:embed/>
                </p:oleObj>
              </mc:Choice>
              <mc:Fallback>
                <p:oleObj name="Equation" r:id="rId5" imgW="914400" imgH="914400" progId="Equation.DSMT4">
                  <p:embed/>
                  <p:pic>
                    <p:nvPicPr>
                      <p:cNvPr id="0" name="图片 6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3315" y="3499485"/>
                        <a:ext cx="2694940" cy="269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63845" y="835660"/>
            <a:ext cx="364426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反映元素之间的联系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1772920"/>
            <a:ext cx="36760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n-ea"/>
              </a:rPr>
              <a:t>全域关系与恒等关系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关系的基本运算</a:t>
            </a:r>
          </a:p>
        </p:txBody>
      </p:sp>
      <p:sp>
        <p:nvSpPr>
          <p:cNvPr id="21507" name="Text Box 3"/>
          <p:cNvSpPr txBox="1"/>
          <p:nvPr/>
        </p:nvSpPr>
        <p:spPr>
          <a:xfrm>
            <a:off x="683578" y="1414145"/>
            <a:ext cx="72723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定义域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dom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；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值域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ran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；域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fld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i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683895" y="2202498"/>
            <a:ext cx="7920038" cy="15297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的逆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{&lt;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&lt;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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的合成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|&lt;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(&lt;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 </a:t>
            </a:r>
            <a:endParaRPr lang="en-US" altLang="zh-CN" sz="2400" b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674" name="Rectangle 2"/>
          <p:cNvSpPr>
            <a:spLocks noGrp="1"/>
          </p:cNvSpPr>
          <p:nvPr/>
        </p:nvSpPr>
        <p:spPr>
          <a:xfrm>
            <a:off x="683895" y="4084320"/>
            <a:ext cx="7772400" cy="21285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charset="0"/>
            </a:pPr>
            <a:r>
              <a:rPr lang="en-US" altLang="zh-CN" sz="2400" i="1" dirty="0">
                <a:solidFill>
                  <a:schemeClr val="accent4"/>
                </a:solidFill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</a:rPr>
              <a:t>上关系的幂运算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2400" dirty="0">
              <a:solidFill>
                <a:schemeClr val="accent4"/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400" dirty="0">
              <a:solidFill>
                <a:schemeClr val="accent4"/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400" dirty="0">
                <a:solidFill>
                  <a:schemeClr val="accent4"/>
                </a:solidFill>
              </a:rPr>
              <a:t>基于关系矩阵和关系图来表示</a:t>
            </a:r>
          </a:p>
        </p:txBody>
      </p:sp>
      <p:sp>
        <p:nvSpPr>
          <p:cNvPr id="33794" name="Text Box 2"/>
          <p:cNvSpPr txBox="1"/>
          <p:nvPr/>
        </p:nvSpPr>
        <p:spPr>
          <a:xfrm>
            <a:off x="1474470" y="4794250"/>
            <a:ext cx="5674995" cy="1309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存在自然数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使得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</a:t>
            </a:r>
          </a:p>
          <a:p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(2)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</a:p>
          <a:p>
            <a:r>
              <a:rPr lang="en-US" altLang="zh-CN" sz="2400" b="1" baseline="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endParaRPr lang="en-US" altLang="zh-CN" sz="2400" b="1" baseline="30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xY2JkMzdlODQ5OWY1NmYxODMwY2M0YzkyYjhjO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95,&quot;width&quot;:120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15,&quot;width&quot;:836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00,&quot;width&quot;:32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569bdb-59b9-4aca-b57f-3488fd4e8291}"/>
  <p:tag name="TABLE_ENDDRAG_ORIGIN_RECT" val="344*165"/>
  <p:tag name="TABLE_ENDDRAG_RECT" val="371*94*344*165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1</TotalTime>
  <Words>2630</Words>
  <Application>Microsoft Office PowerPoint</Application>
  <PresentationFormat>全屏显示(4:3)</PresentationFormat>
  <Paragraphs>434</Paragraphs>
  <Slides>43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黑体</vt:lpstr>
      <vt:lpstr>华文楷体</vt:lpstr>
      <vt:lpstr>华文行楷</vt:lpstr>
      <vt:lpstr>宋体</vt:lpstr>
      <vt:lpstr>Arial</vt:lpstr>
      <vt:lpstr>Lucida Sans Unicode</vt:lpstr>
      <vt:lpstr>Symbol</vt:lpstr>
      <vt:lpstr>Times New Roman</vt:lpstr>
      <vt:lpstr>Wingdings</vt:lpstr>
      <vt:lpstr>清华版教材展示</vt:lpstr>
      <vt:lpstr>2_清华版教材展示</vt:lpstr>
      <vt:lpstr>Equation</vt:lpstr>
      <vt:lpstr>Equation.3</vt:lpstr>
      <vt:lpstr>Equation.KSEE3</vt:lpstr>
      <vt:lpstr>离  散  数  学             －复习回顾</vt:lpstr>
      <vt:lpstr>课程主要内容</vt:lpstr>
      <vt:lpstr>集合论基础</vt:lpstr>
      <vt:lpstr>集合论的基本概念</vt:lpstr>
      <vt:lpstr>基本集合运算</vt:lpstr>
      <vt:lpstr>基本集合恒等式</vt:lpstr>
      <vt:lpstr>关系</vt:lpstr>
      <vt:lpstr>关系的基本概念</vt:lpstr>
      <vt:lpstr>关系的基本运算</vt:lpstr>
      <vt:lpstr>关系的性质 (整体分布特性)</vt:lpstr>
      <vt:lpstr>关系闭包</vt:lpstr>
      <vt:lpstr>等价关系与偏序关系</vt:lpstr>
      <vt:lpstr>偏序关系</vt:lpstr>
      <vt:lpstr>函数</vt:lpstr>
      <vt:lpstr>函数的定义与基本映射特性</vt:lpstr>
      <vt:lpstr>PowerPoint 演示文稿</vt:lpstr>
      <vt:lpstr>图</vt:lpstr>
      <vt:lpstr>PowerPoint 演示文稿</vt:lpstr>
      <vt:lpstr>PowerPoint 演示文稿</vt:lpstr>
      <vt:lpstr>简单图</vt:lpstr>
      <vt:lpstr>连通性</vt:lpstr>
      <vt:lpstr>图的矩阵表示</vt:lpstr>
      <vt:lpstr>四种图</vt:lpstr>
      <vt:lpstr>欧拉图</vt:lpstr>
      <vt:lpstr>PowerPoint 演示文稿</vt:lpstr>
      <vt:lpstr>平面图</vt:lpstr>
      <vt:lpstr>树</vt:lpstr>
      <vt:lpstr>PowerPoint 演示文稿</vt:lpstr>
      <vt:lpstr>根树</vt:lpstr>
      <vt:lpstr>命题逻辑</vt:lpstr>
      <vt:lpstr>命题符号化</vt:lpstr>
      <vt:lpstr>等值演算</vt:lpstr>
      <vt:lpstr>PowerPoint 演示文稿</vt:lpstr>
      <vt:lpstr>推理</vt:lpstr>
      <vt:lpstr>推理定律——重言蕴涵式</vt:lpstr>
      <vt:lpstr>主析取范式与主合取范式</vt:lpstr>
      <vt:lpstr>一阶逻辑</vt:lpstr>
      <vt:lpstr>一阶逻辑基本概念</vt:lpstr>
      <vt:lpstr>等值演算</vt:lpstr>
      <vt:lpstr>组合计数</vt:lpstr>
      <vt:lpstr>PowerPoint 演示文稿</vt:lpstr>
      <vt:lpstr>PowerPoint 演示文稿</vt:lpstr>
      <vt:lpstr>特殊系数与定理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成骏焘</cp:lastModifiedBy>
  <cp:revision>145</cp:revision>
  <cp:lastPrinted>2021-02-21T06:57:00Z</cp:lastPrinted>
  <dcterms:created xsi:type="dcterms:W3CDTF">2003-05-27T06:14:00Z</dcterms:created>
  <dcterms:modified xsi:type="dcterms:W3CDTF">2022-06-12T14:59:25Z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A82203873C674ABFBE99DD022AFDD16F</vt:lpwstr>
  </property>
</Properties>
</file>