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8"/>
  </p:notesMasterIdLst>
  <p:handoutMasterIdLst>
    <p:handoutMasterId r:id="rId60"/>
  </p:handoutMasterIdLst>
  <p:sldIdLst>
    <p:sldId id="346" r:id="rId7"/>
    <p:sldId id="347" r:id="rId9"/>
    <p:sldId id="348" r:id="rId10"/>
    <p:sldId id="395" r:id="rId11"/>
    <p:sldId id="398" r:id="rId12"/>
    <p:sldId id="256" r:id="rId13"/>
    <p:sldId id="257" r:id="rId14"/>
    <p:sldId id="295" r:id="rId15"/>
    <p:sldId id="450" r:id="rId16"/>
    <p:sldId id="449" r:id="rId17"/>
    <p:sldId id="297" r:id="rId18"/>
    <p:sldId id="298" r:id="rId19"/>
    <p:sldId id="299" r:id="rId20"/>
    <p:sldId id="300" r:id="rId21"/>
    <p:sldId id="301" r:id="rId22"/>
    <p:sldId id="533" r:id="rId23"/>
    <p:sldId id="318" r:id="rId24"/>
    <p:sldId id="303" r:id="rId25"/>
    <p:sldId id="304" r:id="rId26"/>
    <p:sldId id="306" r:id="rId27"/>
    <p:sldId id="307" r:id="rId28"/>
    <p:sldId id="308" r:id="rId29"/>
    <p:sldId id="324" r:id="rId30"/>
    <p:sldId id="309" r:id="rId31"/>
    <p:sldId id="401" r:id="rId32"/>
    <p:sldId id="310" r:id="rId33"/>
    <p:sldId id="321" r:id="rId34"/>
    <p:sldId id="312" r:id="rId35"/>
    <p:sldId id="313" r:id="rId36"/>
    <p:sldId id="323" r:id="rId37"/>
    <p:sldId id="315" r:id="rId38"/>
    <p:sldId id="512" r:id="rId39"/>
    <p:sldId id="325" r:id="rId40"/>
    <p:sldId id="326" r:id="rId41"/>
    <p:sldId id="327" r:id="rId42"/>
    <p:sldId id="328" r:id="rId43"/>
    <p:sldId id="329" r:id="rId44"/>
    <p:sldId id="330" r:id="rId45"/>
    <p:sldId id="496" r:id="rId46"/>
    <p:sldId id="497" r:id="rId47"/>
    <p:sldId id="498" r:id="rId48"/>
    <p:sldId id="499" r:id="rId49"/>
    <p:sldId id="501" r:id="rId50"/>
    <p:sldId id="502" r:id="rId51"/>
    <p:sldId id="331" r:id="rId52"/>
    <p:sldId id="332" r:id="rId53"/>
    <p:sldId id="333" r:id="rId54"/>
    <p:sldId id="334" r:id="rId55"/>
    <p:sldId id="342" r:id="rId56"/>
    <p:sldId id="343" r:id="rId57"/>
    <p:sldId id="345" r:id="rId58"/>
    <p:sldId id="399" r:id="rId59"/>
  </p:sldIdLst>
  <p:sldSz cx="9144000" cy="6858000" type="screen4x3"/>
  <p:notesSz cx="6888480" cy="100203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800000"/>
    <a:srgbClr val="9900FF"/>
    <a:srgbClr val="FCA702"/>
    <a:srgbClr val="0000FF"/>
    <a:srgbClr val="000066"/>
    <a:srgbClr val="CC0000"/>
    <a:srgbClr val="663300"/>
    <a:srgbClr val="DDDD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3701"/>
  </p:normalViewPr>
  <p:slideViewPr>
    <p:cSldViewPr showGuides="1">
      <p:cViewPr varScale="1">
        <p:scale>
          <a:sx n="62" d="100"/>
          <a:sy n="62" d="100"/>
        </p:scale>
        <p:origin x="1328" y="52"/>
      </p:cViewPr>
      <p:guideLst>
        <p:guide orient="horz" pos="2184"/>
        <p:guide pos="29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2.xml"/><Relationship Id="rId58" Type="http://schemas.openxmlformats.org/officeDocument/2006/relationships/slide" Target="slides/slide51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663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r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r">
              <a:defRPr sz="13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F01554-F316-4061-8788-D6E6EEFBB785}" type="slidenum">
              <a:rPr kumimoji="0" lang="zh-CN" altLang="en-US" sz="1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663" y="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>
            <a:lvl1pPr algn="r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2" name="Rectangle 4"/>
          <p:cNvSpPr>
            <a:spLocks noTextEdit="1"/>
          </p:cNvSpPr>
          <p:nvPr>
            <p:ph type="sldImg"/>
          </p:nvPr>
        </p:nvSpPr>
        <p:spPr>
          <a:xfrm>
            <a:off x="939800" y="750888"/>
            <a:ext cx="5008563" cy="37576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9163" y="4759325"/>
            <a:ext cx="5049838" cy="4510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l"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16" tIns="48308" rIns="96616" bIns="48308" numCol="1" anchor="b" anchorCtr="0" compatLnSpc="1"/>
          <a:lstStyle>
            <a:lvl1pPr algn="r">
              <a:defRPr sz="13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509522-F2F1-4F98-A37C-152C296532EE}" type="slidenum">
              <a:rPr kumimoji="0" lang="zh-CN" altLang="en-US" sz="13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9218" name="文本占位符 2"/>
          <p:cNvSpPr/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r>
              <a:rPr lang="zh-CN" altLang="en-US" dirty="0"/>
              <a:t>如有时间，进行总结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46082" name="文本占位符 2"/>
          <p:cNvSpPr/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讲详细</a:t>
            </a:r>
            <a:r>
              <a:rPr lang="zh-CN" altLang="en-US"/>
              <a:t>点！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这页可</a:t>
            </a:r>
            <a:r>
              <a:rPr lang="zh-CN" altLang="en-US"/>
              <a:t>不讲！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说明这种方法带来了证明的</a:t>
            </a:r>
            <a:r>
              <a:rPr lang="zh-CN" altLang="en-US"/>
              <a:t>简便！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说明下为什么</a:t>
            </a:r>
            <a:r>
              <a:rPr lang="zh-CN" altLang="en-US">
                <a:sym typeface="+mn-ea"/>
              </a:rPr>
              <a:t>有这种变形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sym typeface="+mn-ea"/>
              </a:rPr>
              <a:t>常在归纳证明的归纳基础中出现。</a:t>
            </a:r>
            <a:endParaRPr lang="zh-CN" altLang="en-US" b="1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16" tIns="48308" rIns="96616" bIns="48308" anchor="b" anchorCtr="0"/>
          <a:p>
            <a:pPr lvl="0" algn="r"/>
            <a:fld id="{9A0DB2DC-4C9A-4742-B13C-FB6460FD3503}" type="slidenum">
              <a:rPr lang="en-US" alt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3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16" tIns="48308" rIns="96616" bIns="48308" anchor="b" anchorCtr="0"/>
          <a:p>
            <a:pPr lvl="0" algn="r"/>
            <a:fld id="{9A0DB2DC-4C9A-4742-B13C-FB6460FD3503}" type="slidenum">
              <a:rPr lang="en-US" alt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3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 eaLnBrk="1" hangingPunct="1"/>
            <a:r>
              <a:rPr lang="zh-CN" altLang="en-US" dirty="0"/>
              <a:t>欢迎辞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903663" y="9518650"/>
            <a:ext cx="2984500" cy="501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16" tIns="48308" rIns="96616" bIns="48308" anchor="b" anchorCtr="0"/>
          <a:p>
            <a:pPr lvl="0" algn="r"/>
            <a:fld id="{9A0DB2DC-4C9A-4742-B13C-FB6460FD3503}" type="slidenum">
              <a:rPr lang="en-US" altLang="en-US" sz="13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3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2530" name="文本占位符 2"/>
          <p:cNvSpPr/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r>
              <a:rPr lang="en-US" altLang="zh-CN" dirty="0"/>
              <a:t>S={1,2,S}</a:t>
            </a:r>
            <a:endParaRPr lang="en-US" altLang="zh-CN" dirty="0"/>
          </a:p>
          <a:p>
            <a:pPr lvl="0"/>
            <a:r>
              <a:rPr lang="en-US" altLang="zh-CN" dirty="0"/>
              <a:t>T={S|S</a:t>
            </a:r>
            <a:r>
              <a:rPr lang="zh-CN" altLang="en-US" dirty="0"/>
              <a:t>的元素个数大于</a:t>
            </a:r>
            <a:r>
              <a:rPr lang="en-US" altLang="zh-CN" dirty="0"/>
              <a:t>1}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5602" name="文本占位符 2"/>
          <p:cNvSpPr/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r>
              <a:rPr lang="zh-CN" altLang="en-US" dirty="0"/>
              <a:t>在黑板上用文氏图演示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7650" name="文本占位符 2"/>
          <p:cNvSpPr/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30722" name="文本占位符 2"/>
          <p:cNvSpPr/>
          <p:nvPr>
            <p:ph type="body"/>
          </p:nvPr>
        </p:nvSpPr>
        <p:spPr>
          <a:xfrm>
            <a:off x="919163" y="4759325"/>
            <a:ext cx="5049837" cy="4510088"/>
          </a:xfrm>
        </p:spPr>
        <p:txBody>
          <a:bodyPr wrap="square" lIns="96616" tIns="48308" rIns="96616" bIns="48308" anchor="t" anchorCtr="0"/>
          <a:p>
            <a:pPr lvl="0"/>
            <a:r>
              <a:rPr lang="zh-CN" altLang="en-US" dirty="0"/>
              <a:t>想</a:t>
            </a:r>
            <a:r>
              <a:rPr lang="en-US" altLang="zh-CN" dirty="0"/>
              <a:t>+-*/</a:t>
            </a:r>
            <a:r>
              <a:rPr lang="zh-CN" altLang="en-US" dirty="0"/>
              <a:t>数学公式体系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根据情况</a:t>
            </a:r>
            <a:r>
              <a:rPr lang="zh-CN" altLang="en-US"/>
              <a:t>确定要不要</a:t>
            </a:r>
            <a:r>
              <a:rPr lang="zh-CN" altLang="en-US"/>
              <a:t>讲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EE9BEC9-404F-4209-9462-BD74C6A9C62B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4FEF9F-D42E-4771-BEB2-5BB806B407B7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88589B-D117-46A4-893D-440B5BC04639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wmf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/>
          </p:nvPr>
        </p:nvSpPr>
        <p:spPr>
          <a:xfrm>
            <a:off x="684213" y="142240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8500" dirty="0">
                <a:solidFill>
                  <a:srgbClr val="8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离  散  数  学</a:t>
            </a:r>
            <a:endParaRPr lang="zh-CN" altLang="en-US" sz="8500" dirty="0">
              <a:solidFill>
                <a:srgbClr val="8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4" name="文本框 3"/>
          <p:cNvSpPr txBox="1"/>
          <p:nvPr/>
        </p:nvSpPr>
        <p:spPr>
          <a:xfrm>
            <a:off x="1403350" y="3141663"/>
            <a:ext cx="6267450" cy="2600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3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金毅</a:t>
            </a:r>
            <a:endParaRPr lang="en-US" altLang="zh-CN" sz="3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E-mail:</a:t>
            </a:r>
            <a:r>
              <a:rPr lang="en-US" altLang="zh-CN" sz="3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jinyi_2008@zju.edu.cn</a:t>
            </a:r>
            <a:endParaRPr lang="en-US" altLang="zh-CN" sz="3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30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Tel: </a:t>
            </a:r>
            <a:r>
              <a:rPr lang="en-US" altLang="zh-CN" sz="30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13857144690</a:t>
            </a:r>
            <a:endParaRPr lang="en-US" altLang="zh-CN" sz="3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30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5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光电科学与工程学院</a:t>
            </a:r>
            <a:endParaRPr lang="zh-CN" altLang="en-US" sz="35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5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488" y="393700"/>
            <a:ext cx="2527300" cy="3402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700" y="346075"/>
            <a:ext cx="2633663" cy="3449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文本框 6"/>
          <p:cNvSpPr txBox="1"/>
          <p:nvPr/>
        </p:nvSpPr>
        <p:spPr>
          <a:xfrm>
            <a:off x="5735638" y="3935413"/>
            <a:ext cx="2540000" cy="552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3000" dirty="0">
                <a:solidFill>
                  <a:schemeClr val="tx1"/>
                </a:solidFill>
                <a:latin typeface="Arial" panose="020B0604020202020204" pitchFamily="34" charset="0"/>
              </a:rPr>
              <a:t>伯特兰·罗素</a:t>
            </a:r>
            <a:endParaRPr lang="zh-CN" altLang="en-US" sz="3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文本框 7"/>
          <p:cNvSpPr txBox="1"/>
          <p:nvPr/>
        </p:nvSpPr>
        <p:spPr>
          <a:xfrm>
            <a:off x="1260475" y="4078288"/>
            <a:ext cx="2219325" cy="5540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3000" b="1" dirty="0">
                <a:solidFill>
                  <a:schemeClr val="tx1"/>
                </a:solidFill>
                <a:latin typeface="Arial" panose="020B0604020202020204" pitchFamily="34" charset="0"/>
              </a:rPr>
              <a:t>乔治·康托尔</a:t>
            </a:r>
            <a:endParaRPr lang="zh-CN" altLang="en-US" sz="3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文本框 8"/>
          <p:cNvSpPr txBox="1"/>
          <p:nvPr/>
        </p:nvSpPr>
        <p:spPr>
          <a:xfrm>
            <a:off x="1106488" y="4632325"/>
            <a:ext cx="2471737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</a:rPr>
              <a:t>朴素集合论</a:t>
            </a:r>
            <a:endParaRPr lang="zh-CN" altLang="en-US" sz="36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文本框 9"/>
          <p:cNvSpPr txBox="1"/>
          <p:nvPr/>
        </p:nvSpPr>
        <p:spPr>
          <a:xfrm>
            <a:off x="5665788" y="4602163"/>
            <a:ext cx="4776787" cy="11382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集合悖论</a:t>
            </a:r>
            <a:endParaRPr lang="zh-CN" altLang="en-US" sz="3600" b="1" dirty="0">
              <a:solidFill>
                <a:srgbClr val="0000FF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  <a:p>
            <a:endParaRPr lang="zh-CN" altLang="en-US" sz="3600" b="1" dirty="0">
              <a:solidFill>
                <a:srgbClr val="0000FF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21511" name="文本框 12"/>
          <p:cNvSpPr txBox="1"/>
          <p:nvPr/>
        </p:nvSpPr>
        <p:spPr>
          <a:xfrm>
            <a:off x="6229350" y="5565775"/>
            <a:ext cx="2103120" cy="506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7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S={x | x </a:t>
            </a:r>
            <a:r>
              <a:rPr lang="en-US" altLang="zh-CN" sz="27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 x</a:t>
            </a:r>
            <a:r>
              <a:rPr lang="en-US" altLang="zh-CN" sz="27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}</a:t>
            </a:r>
            <a:endParaRPr lang="en-US" altLang="zh-CN" sz="2700" b="1" dirty="0">
              <a:latin typeface="Times New Roman" panose="02020603050405020304" pitchFamily="18" charset="0"/>
            </a:endParaRPr>
          </a:p>
        </p:txBody>
      </p:sp>
      <p:sp>
        <p:nvSpPr>
          <p:cNvPr id="21512" name="文本框 13"/>
          <p:cNvSpPr txBox="1"/>
          <p:nvPr/>
        </p:nvSpPr>
        <p:spPr>
          <a:xfrm>
            <a:off x="3395663" y="5308600"/>
            <a:ext cx="1927225" cy="508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700" b="1" dirty="0">
                <a:latin typeface="Times New Roman" panose="02020603050405020304" pitchFamily="18" charset="0"/>
              </a:rPr>
              <a:t>N={</a:t>
            </a:r>
            <a:r>
              <a:rPr lang="zh-CN" altLang="en-US" sz="2700" b="1" dirty="0">
                <a:latin typeface="Times New Roman" panose="02020603050405020304" pitchFamily="18" charset="0"/>
              </a:rPr>
              <a:t>自然数</a:t>
            </a:r>
            <a:r>
              <a:rPr lang="en-US" altLang="zh-CN" sz="2700" b="1" dirty="0">
                <a:latin typeface="Times New Roman" panose="02020603050405020304" pitchFamily="18" charset="0"/>
              </a:rPr>
              <a:t>}</a:t>
            </a:r>
            <a:endParaRPr lang="en-US" altLang="zh-CN" sz="2700" b="1" dirty="0">
              <a:latin typeface="Times New Roman" panose="02020603050405020304" pitchFamily="18" charset="0"/>
            </a:endParaRPr>
          </a:p>
        </p:txBody>
      </p:sp>
      <p:sp>
        <p:nvSpPr>
          <p:cNvPr id="21513" name="文本框 14"/>
          <p:cNvSpPr txBox="1"/>
          <p:nvPr/>
        </p:nvSpPr>
        <p:spPr>
          <a:xfrm>
            <a:off x="2678113" y="5883275"/>
            <a:ext cx="1565275" cy="506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700" b="1" dirty="0">
                <a:latin typeface="Times New Roman" panose="02020603050405020304" pitchFamily="18" charset="0"/>
              </a:rPr>
              <a:t>Z={</a:t>
            </a:r>
            <a:r>
              <a:rPr lang="zh-CN" altLang="en-US" sz="2700" b="1" dirty="0">
                <a:latin typeface="Times New Roman" panose="02020603050405020304" pitchFamily="18" charset="0"/>
              </a:rPr>
              <a:t>整数</a:t>
            </a:r>
            <a:r>
              <a:rPr lang="en-US" altLang="zh-CN" sz="2700" b="1" dirty="0">
                <a:latin typeface="Times New Roman" panose="02020603050405020304" pitchFamily="18" charset="0"/>
              </a:rPr>
              <a:t>}</a:t>
            </a:r>
            <a:endParaRPr lang="en-US" altLang="zh-CN" sz="2700" b="1" dirty="0">
              <a:latin typeface="Times New Roman" panose="02020603050405020304" pitchFamily="18" charset="0"/>
            </a:endParaRPr>
          </a:p>
        </p:txBody>
      </p:sp>
      <p:sp>
        <p:nvSpPr>
          <p:cNvPr id="21514" name="文本框 15"/>
          <p:cNvSpPr txBox="1"/>
          <p:nvPr/>
        </p:nvSpPr>
        <p:spPr>
          <a:xfrm>
            <a:off x="4365625" y="6019800"/>
            <a:ext cx="1584325" cy="5064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700" b="1" dirty="0">
                <a:latin typeface="Times New Roman" panose="02020603050405020304" pitchFamily="18" charset="0"/>
              </a:rPr>
              <a:t>R={</a:t>
            </a:r>
            <a:r>
              <a:rPr lang="zh-CN" altLang="en-US" sz="2700" b="1" dirty="0">
                <a:latin typeface="Times New Roman" panose="02020603050405020304" pitchFamily="18" charset="0"/>
              </a:rPr>
              <a:t>实数</a:t>
            </a:r>
            <a:r>
              <a:rPr lang="en-US" altLang="zh-CN" sz="2700" b="1" dirty="0">
                <a:latin typeface="Times New Roman" panose="02020603050405020304" pitchFamily="18" charset="0"/>
              </a:rPr>
              <a:t>}</a:t>
            </a:r>
            <a:endParaRPr lang="en-US" altLang="zh-CN" sz="2700" b="1" dirty="0">
              <a:latin typeface="Times New Roman" panose="02020603050405020304" pitchFamily="18" charset="0"/>
            </a:endParaRPr>
          </a:p>
        </p:txBody>
      </p:sp>
      <p:sp>
        <p:nvSpPr>
          <p:cNvPr id="21515" name="椭圆 16"/>
          <p:cNvSpPr/>
          <p:nvPr/>
        </p:nvSpPr>
        <p:spPr>
          <a:xfrm>
            <a:off x="2266950" y="5229225"/>
            <a:ext cx="3960813" cy="1584325"/>
          </a:xfrm>
          <a:prstGeom prst="ellipse">
            <a:avLst/>
          </a:prstGeom>
          <a:noFill/>
          <a:ln w="63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1516" name="文本框 17"/>
          <p:cNvSpPr txBox="1"/>
          <p:nvPr/>
        </p:nvSpPr>
        <p:spPr>
          <a:xfrm>
            <a:off x="3781425" y="6219825"/>
            <a:ext cx="698500" cy="508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700" b="1" dirty="0">
                <a:latin typeface="Times New Roman" panose="02020603050405020304" pitchFamily="18" charset="0"/>
              </a:rPr>
              <a:t>......</a:t>
            </a:r>
            <a:endParaRPr lang="en-US" altLang="zh-CN" sz="27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685800" y="341313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集合的表示法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827088" y="1474788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列举法</a:t>
            </a:r>
            <a:r>
              <a:rPr lang="zh-CN" altLang="en-US" sz="2400" b="1" dirty="0">
                <a:sym typeface="Symbol" panose="05050102010706020507" pitchFamily="18" charset="2"/>
              </a:rPr>
              <a:t>：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如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={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dirty="0">
                <a:solidFill>
                  <a:srgbClr val="000066"/>
                </a:solidFill>
              </a:rPr>
              <a:t> }, N={0, 1, 2, …</a:t>
            </a:r>
            <a:r>
              <a:rPr lang="zh-CN" altLang="en-US" sz="2400" b="1" dirty="0">
                <a:solidFill>
                  <a:srgbClr val="000066"/>
                </a:solidFill>
              </a:rPr>
              <a:t>}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描述法</a:t>
            </a:r>
            <a:r>
              <a:rPr lang="zh-CN" altLang="en-US" sz="2400" b="1" dirty="0">
                <a:sym typeface="Symbol" panose="05050102010706020507" pitchFamily="18" charset="2"/>
              </a:rPr>
              <a:t>：</a:t>
            </a:r>
            <a:r>
              <a:rPr lang="en-US" altLang="zh-CN" sz="2400" b="1" dirty="0"/>
              <a:t>{ </a:t>
            </a:r>
            <a:r>
              <a:rPr lang="en-US" altLang="zh-CN" sz="2400" b="1" i="1" dirty="0"/>
              <a:t>x | P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}</a:t>
            </a:r>
            <a:r>
              <a:rPr lang="zh-CN" altLang="en-US" sz="2400" b="1" dirty="0">
                <a:solidFill>
                  <a:srgbClr val="000066"/>
                </a:solidFill>
              </a:rPr>
              <a:t>，如</a:t>
            </a:r>
            <a:r>
              <a:rPr lang="en-US" altLang="zh-CN" sz="2400" b="1" dirty="0">
                <a:solidFill>
                  <a:srgbClr val="000066"/>
                </a:solidFill>
              </a:rPr>
              <a:t>N</a:t>
            </a:r>
            <a:r>
              <a:rPr lang="en-US" altLang="zh-CN" sz="2400" b="1" i="1" dirty="0">
                <a:solidFill>
                  <a:srgbClr val="000066"/>
                </a:solidFill>
              </a:rPr>
              <a:t>=</a:t>
            </a:r>
            <a:r>
              <a:rPr lang="en-US" altLang="zh-CN" sz="2400" b="1" dirty="0">
                <a:solidFill>
                  <a:srgbClr val="000066"/>
                </a:solidFill>
              </a:rPr>
              <a:t>{ </a:t>
            </a:r>
            <a:r>
              <a:rPr lang="en-US" altLang="zh-CN" sz="2400" b="1" i="1" dirty="0">
                <a:solidFill>
                  <a:srgbClr val="000066"/>
                </a:solidFill>
              </a:rPr>
              <a:t>x | x</a:t>
            </a:r>
            <a:r>
              <a:rPr lang="zh-CN" altLang="en-US" sz="2400" b="1" dirty="0">
                <a:solidFill>
                  <a:srgbClr val="000066"/>
                </a:solidFill>
              </a:rPr>
              <a:t>是自然数 }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说明: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(1) 集合中的元素各不相同. 如, {1, 2, 3}={1, 1, 2, 3}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(2) 集合中的元素没有次序. 如, {1, 2, 3}={3, 1, 2}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(3) 有时两种方法都适用, 可根据需要选用.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常用集合：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自然数集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/>
              <a:t>，整数集</a:t>
            </a:r>
            <a:r>
              <a:rPr lang="en-US" altLang="zh-CN" sz="2400" b="1" dirty="0">
                <a:solidFill>
                  <a:srgbClr val="FF0000"/>
                </a:solidFill>
              </a:rPr>
              <a:t>Z</a:t>
            </a:r>
            <a:r>
              <a:rPr lang="zh-CN" altLang="en-US" sz="2400" b="1" dirty="0"/>
              <a:t>，正整数集</a:t>
            </a:r>
            <a:r>
              <a:rPr lang="en-US" altLang="zh-CN" sz="2400" b="1" dirty="0">
                <a:solidFill>
                  <a:srgbClr val="FF0000"/>
                </a:solidFill>
              </a:rPr>
              <a:t>Z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+</a:t>
            </a:r>
            <a:r>
              <a:rPr lang="zh-CN" altLang="en-US" sz="2400" b="1" dirty="0"/>
              <a:t>，有理数集</a:t>
            </a:r>
            <a:r>
              <a:rPr lang="en-US" altLang="zh-CN" sz="2400" b="1" dirty="0">
                <a:solidFill>
                  <a:srgbClr val="FF0000"/>
                </a:solidFill>
              </a:rPr>
              <a:t>Q</a:t>
            </a:r>
            <a:r>
              <a:rPr lang="en-US" altLang="zh-CN" sz="2400" b="1" dirty="0"/>
              <a:t>,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非零有理数集</a:t>
            </a:r>
            <a:r>
              <a:rPr lang="en-US" altLang="zh-CN" sz="2400" b="1" dirty="0"/>
              <a:t>Q</a:t>
            </a:r>
            <a:r>
              <a:rPr lang="en-US" altLang="zh-CN" sz="2400" b="1" baseline="30000" dirty="0"/>
              <a:t>*</a:t>
            </a:r>
            <a:r>
              <a:rPr lang="zh-CN" altLang="en-US" sz="2400" b="1" dirty="0"/>
              <a:t>，实数集</a:t>
            </a: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zh-CN" altLang="en-US" sz="2400" b="1" dirty="0"/>
              <a:t>，非零实数集</a:t>
            </a:r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*</a:t>
            </a:r>
            <a:r>
              <a:rPr lang="zh-CN" altLang="en-US" sz="2400" b="1" dirty="0"/>
              <a:t>，复数集</a:t>
            </a:r>
            <a:r>
              <a:rPr lang="en-US" altLang="zh-CN" sz="2400" b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/>
              <a:t>,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区间</a:t>
            </a:r>
            <a:r>
              <a:rPr lang="zh-CN" altLang="en-US" sz="2400" b="1" dirty="0">
                <a:solidFill>
                  <a:srgbClr val="FF0000"/>
                </a:solidFill>
              </a:rPr>
              <a:t>[</a:t>
            </a:r>
            <a:r>
              <a:rPr lang="en-US" altLang="zh-CN" sz="2400" b="1" i="1" dirty="0">
                <a:solidFill>
                  <a:srgbClr val="FF0000"/>
                </a:solidFill>
              </a:rPr>
              <a:t>a, b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b="1" dirty="0">
                <a:solidFill>
                  <a:schemeClr val="tx2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a, b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/>
              <a:t>等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703263" y="26035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集合之间的包含与相等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288" y="1196975"/>
            <a:ext cx="8208963" cy="23764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496300" cy="3379787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包含(子集，超集)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3300"/>
                </a:solidFill>
              </a:rPr>
              <a:t> </a:t>
            </a:r>
            <a:r>
              <a:rPr lang="zh-CN" altLang="en-US" sz="2400" b="1" dirty="0">
                <a:solidFill>
                  <a:srgbClr val="333300"/>
                </a:solidFill>
              </a:rPr>
              <a:t>         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 </a:t>
            </a:r>
            <a:r>
              <a:rPr lang="en-US" altLang="zh-CN" sz="2400" b="1" i="1" dirty="0">
                <a:solidFill>
                  <a:srgbClr val="333300"/>
                </a:solidFill>
              </a:rPr>
              <a:t>x</a:t>
            </a:r>
            <a:r>
              <a:rPr lang="en-US" altLang="zh-CN" sz="2400" b="1" dirty="0">
                <a:solidFill>
                  <a:srgbClr val="333300"/>
                </a:solidFill>
              </a:rPr>
              <a:t> (</a:t>
            </a:r>
            <a:r>
              <a:rPr lang="en-US" altLang="zh-CN" sz="2400" b="1" i="1" dirty="0">
                <a:solidFill>
                  <a:srgbClr val="333300"/>
                </a:solidFill>
              </a:rPr>
              <a:t>x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x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)</a:t>
            </a:r>
            <a:endParaRPr lang="en-US" altLang="zh-CN" sz="2400" b="1" i="1" dirty="0">
              <a:solidFill>
                <a:srgbClr val="3333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不包含</a:t>
            </a:r>
            <a:r>
              <a:rPr lang="zh-CN" altLang="en-US" sz="2400" b="1" dirty="0">
                <a:solidFill>
                  <a:srgbClr val="333300"/>
                </a:solidFill>
              </a:rPr>
              <a:t>                  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⊈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333300"/>
                </a:solidFill>
              </a:rPr>
              <a:t>x</a:t>
            </a:r>
            <a:r>
              <a:rPr lang="en-US" altLang="zh-CN" sz="2400" b="1" dirty="0">
                <a:solidFill>
                  <a:srgbClr val="333300"/>
                </a:solidFill>
              </a:rPr>
              <a:t> (</a:t>
            </a:r>
            <a:r>
              <a:rPr lang="en-US" altLang="zh-CN" sz="2400" b="1" i="1" dirty="0">
                <a:solidFill>
                  <a:srgbClr val="333300"/>
                </a:solidFill>
              </a:rPr>
              <a:t>x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x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) </a:t>
            </a:r>
            <a:endParaRPr lang="en-US" altLang="zh-CN" sz="2400" b="1" dirty="0">
              <a:solidFill>
                <a:srgbClr val="3333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相等</a:t>
            </a:r>
            <a:r>
              <a:rPr lang="zh-CN" altLang="en-US" sz="2400" b="1" dirty="0">
                <a:solidFill>
                  <a:srgbClr val="333300"/>
                </a:solidFill>
              </a:rPr>
              <a:t>      </a:t>
            </a:r>
            <a:r>
              <a:rPr lang="zh-CN" altLang="en-US" sz="2400" b="1" i="1" dirty="0">
                <a:solidFill>
                  <a:srgbClr val="333300"/>
                </a:solidFill>
              </a:rPr>
              <a:t>                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endParaRPr lang="en-US" altLang="zh-CN" sz="2400" b="1" i="1" dirty="0">
              <a:solidFill>
                <a:srgbClr val="3333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不相等</a:t>
            </a:r>
            <a:r>
              <a:rPr lang="zh-CN" altLang="en-US" sz="2400" b="1" dirty="0">
                <a:solidFill>
                  <a:srgbClr val="FF0000"/>
                </a:solidFill>
              </a:rPr>
              <a:t>  </a:t>
            </a:r>
            <a:r>
              <a:rPr lang="zh-CN" altLang="en-US" sz="2400" b="1" dirty="0">
                <a:solidFill>
                  <a:srgbClr val="333300"/>
                </a:solidFill>
              </a:rPr>
              <a:t>                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rgbClr val="333300"/>
                </a:solidFill>
              </a:rPr>
              <a:t> A</a:t>
            </a:r>
            <a:r>
              <a:rPr lang="en-US" altLang="zh-CN" sz="2400" b="1" dirty="0">
                <a:solidFill>
                  <a:srgbClr val="333300"/>
                </a:solidFill>
              </a:rPr>
              <a:t> ⊈</a:t>
            </a:r>
            <a:r>
              <a:rPr lang="en-US" altLang="zh-CN" sz="2400" b="1" i="1" dirty="0">
                <a:solidFill>
                  <a:srgbClr val="333300"/>
                </a:solidFill>
              </a:rPr>
              <a:t>B 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333300"/>
                </a:solidFill>
              </a:rPr>
              <a:t> B</a:t>
            </a:r>
            <a:r>
              <a:rPr lang="en-US" altLang="zh-CN" sz="2400" b="1" dirty="0">
                <a:solidFill>
                  <a:srgbClr val="333300"/>
                </a:solidFill>
              </a:rPr>
              <a:t> ⊈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endParaRPr lang="en-US" altLang="zh-CN" sz="2400" b="1" i="1" dirty="0">
              <a:solidFill>
                <a:srgbClr val="3333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真包含(真子集)</a:t>
            </a:r>
            <a:r>
              <a:rPr lang="zh-CN" altLang="en-US" sz="2400" b="1" dirty="0">
                <a:solidFill>
                  <a:srgbClr val="333300"/>
                </a:solidFill>
              </a:rPr>
              <a:t> </a:t>
            </a:r>
            <a:r>
              <a:rPr lang="zh-CN" altLang="en-US" sz="2400" b="1" i="1" dirty="0">
                <a:solidFill>
                  <a:srgbClr val="333300"/>
                </a:solidFill>
              </a:rPr>
              <a:t>  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r>
              <a:rPr lang="en-US" altLang="zh-CN" sz="2400" b="1" i="1" dirty="0">
                <a:solidFill>
                  <a:srgbClr val="333300"/>
                </a:solidFill>
              </a:rPr>
              <a:t>B</a:t>
            </a:r>
            <a:r>
              <a:rPr lang="en-US" altLang="zh-CN" sz="2400" b="1" dirty="0">
                <a:solidFill>
                  <a:srgbClr val="333300"/>
                </a:solidFill>
              </a:rPr>
              <a:t> </a:t>
            </a:r>
            <a:endParaRPr lang="en-US" altLang="zh-CN" sz="2400" b="1" i="1" dirty="0">
              <a:solidFill>
                <a:srgbClr val="333300"/>
              </a:solidFill>
            </a:endParaRPr>
          </a:p>
          <a:p>
            <a:pPr eaLnBrk="1" hangingPunct="1">
              <a:buNone/>
            </a:pPr>
            <a:endParaRPr lang="en-US" altLang="zh-CN" sz="12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性质：</a:t>
            </a:r>
            <a:r>
              <a:rPr lang="zh-CN" altLang="en-US" sz="2400" b="1" dirty="0">
                <a:sym typeface="Symbol" panose="05050102010706020507" pitchFamily="18" charset="2"/>
              </a:rPr>
              <a:t> (1) </a:t>
            </a:r>
            <a:r>
              <a:rPr lang="en-US" altLang="zh-CN" sz="2400" b="1" i="1" dirty="0"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ym typeface="Symbol" panose="05050102010706020507" pitchFamily="18" charset="2"/>
              </a:rPr>
              <a:t> A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	 (2) </a:t>
            </a:r>
            <a:r>
              <a:rPr lang="en-US" altLang="zh-CN" sz="2400" b="1" i="1" dirty="0">
                <a:sym typeface="Symbol" panose="05050102010706020507" pitchFamily="18" charset="2"/>
              </a:rPr>
              <a:t>A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ym typeface="Symbol" panose="05050102010706020507" pitchFamily="18" charset="2"/>
              </a:rPr>
              <a:t> B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ym typeface="Symbol" panose="05050102010706020507" pitchFamily="18" charset="2"/>
              </a:rPr>
              <a:t> B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ym typeface="Symbol" panose="05050102010706020507" pitchFamily="18" charset="2"/>
              </a:rPr>
              <a:t> C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i="1" dirty="0">
                <a:sym typeface="Symbol" panose="05050102010706020507" pitchFamily="18" charset="2"/>
              </a:rPr>
              <a:t> A </a:t>
            </a:r>
            <a:r>
              <a:rPr lang="en-US" altLang="zh-CN" sz="2400" b="1" dirty="0">
                <a:solidFill>
                  <a:srgbClr val="3333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ym typeface="Symbol" panose="05050102010706020507" pitchFamily="18" charset="2"/>
              </a:rPr>
              <a:t> C</a:t>
            </a:r>
            <a:endParaRPr lang="zh-CN" altLang="en-US" sz="2400" b="1" i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12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例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求以下集合之间关系：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A={1, 2, 3}, B={ x | </a:t>
            </a:r>
            <a:r>
              <a:rPr lang="en-US" altLang="zh-CN" sz="2400" b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R|x|1 }, C={ x | </a:t>
            </a:r>
            <a:r>
              <a:rPr lang="en-US" altLang="zh-CN" sz="2400" b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Rx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=1 }, D={-1, 1}  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答：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B,  C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B,  C </a:t>
            </a:r>
            <a:r>
              <a:rPr lang="en-US" altLang="zh-CN" sz="2400" b="1" dirty="0">
                <a:solidFill>
                  <a:srgbClr val="000066"/>
                </a:solidFill>
              </a:rPr>
              <a:t>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 A </a:t>
            </a:r>
            <a:r>
              <a:rPr lang="en-US" altLang="zh-CN" sz="2400" b="1" dirty="0">
                <a:solidFill>
                  <a:srgbClr val="000066"/>
                </a:solidFill>
              </a:rPr>
              <a:t>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B,  B </a:t>
            </a:r>
            <a:r>
              <a:rPr lang="en-US" altLang="zh-CN" sz="2400" b="1" dirty="0">
                <a:solidFill>
                  <a:srgbClr val="000066"/>
                </a:solidFill>
              </a:rPr>
              <a:t>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 C = D</a:t>
            </a:r>
            <a:endParaRPr lang="en-US" altLang="zh-CN" sz="2400" b="1" i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b="1" i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265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txEl>
                                              <p:charRg st="265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278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0">
                                            <p:txEl>
                                              <p:charRg st="278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charRg st="344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80">
                                            <p:txEl>
                                              <p:charRg st="344" end="3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9144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空集与全集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685800" y="1270000"/>
            <a:ext cx="7772400" cy="4570413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空集</a:t>
            </a: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ym typeface="Symbol" panose="05050102010706020507" pitchFamily="18" charset="2"/>
              </a:rPr>
              <a:t>:</a:t>
            </a:r>
            <a:r>
              <a:rPr lang="zh-CN" altLang="en-US" sz="2400" b="1" dirty="0">
                <a:solidFill>
                  <a:srgbClr val="3333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不含任何元素的集合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例如,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|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&lt;0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R}=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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9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定理1.1   空集是任何集合的子集</a:t>
            </a:r>
            <a:endParaRPr lang="zh-CN" altLang="en-US" sz="2400" b="1" dirty="0">
              <a:solidFill>
                <a:srgbClr val="9900FF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证：用归谬法. 假设不然, 则存在集合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使得 </a:t>
            </a:r>
            <a:r>
              <a:rPr lang="en-US" altLang="zh-CN" sz="2400" b="1" dirty="0">
                <a:solidFill>
                  <a:srgbClr val="333300"/>
                </a:solidFill>
              </a:rPr>
              <a:t>⊈</a:t>
            </a:r>
            <a:r>
              <a:rPr lang="en-US" altLang="zh-CN" sz="2400" b="1" i="1" dirty="0">
                <a:solidFill>
                  <a:srgbClr val="333300"/>
                </a:solidFill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, 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即存在</a:t>
            </a:r>
            <a:r>
              <a:rPr lang="en-US" altLang="zh-CN" sz="2400" b="1" i="1" dirty="0">
                <a:sym typeface="Symbol" panose="05050102010706020507" pitchFamily="18" charset="2"/>
              </a:rPr>
              <a:t>x, 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zh-CN" altLang="en-US" sz="2400" b="1" dirty="0">
                <a:sym typeface="Symbol" panose="05050102010706020507" pitchFamily="18" charset="2"/>
              </a:rPr>
              <a:t>且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ym typeface="Symbol" panose="05050102010706020507" pitchFamily="18" charset="2"/>
              </a:rPr>
              <a:t>矛盾. 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9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推论  空集是惟一的</a:t>
            </a:r>
            <a:endParaRPr lang="zh-CN" altLang="en-US" sz="2400" b="1" dirty="0">
              <a:solidFill>
                <a:srgbClr val="9900FF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证：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假设存在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和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，则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 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且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，因此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=</a:t>
            </a:r>
            <a:r>
              <a:rPr lang="zh-CN" altLang="en-US" sz="2400" b="1" baseline="-25000" dirty="0">
                <a:solidFill>
                  <a:schemeClr val="tx2"/>
                </a:solidFill>
                <a:sym typeface="Symbol" panose="05050102010706020507" pitchFamily="18" charset="2"/>
              </a:rPr>
              <a:t>2</a:t>
            </a:r>
            <a:endParaRPr lang="zh-CN" altLang="en-US" sz="2400" b="1" baseline="-25000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eaLnBrk="1" latinLnBrk="0" hangingPunct="1">
              <a:spcBef>
                <a:spcPts val="4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全集</a:t>
            </a:r>
            <a:r>
              <a:rPr lang="en-US" altLang="zh-CN" sz="2400" b="1" i="1" dirty="0">
                <a:solidFill>
                  <a:srgbClr val="9900FF"/>
                </a:solidFill>
                <a:sym typeface="Symbol" panose="05050102010706020507" pitchFamily="18" charset="2"/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：</a:t>
            </a:r>
            <a:r>
              <a:rPr lang="zh-CN" altLang="en-US" sz="2400" b="1" dirty="0">
                <a:sym typeface="Symbol" panose="05050102010706020507" pitchFamily="18" charset="2"/>
              </a:rPr>
              <a:t>限定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所讨论内的集合都是</a:t>
            </a:r>
            <a:r>
              <a:rPr lang="en-US" altLang="zh-CN" sz="2400" b="1" i="1" dirty="0">
                <a:solidFill>
                  <a:schemeClr val="tx2"/>
                </a:solidFill>
                <a:sym typeface="Symbol" panose="05050102010706020507" pitchFamily="18" charset="2"/>
              </a:rPr>
              <a:t>E</a:t>
            </a:r>
            <a:r>
              <a:rPr lang="zh-CN" altLang="en-US" sz="2400" b="1" dirty="0">
                <a:solidFill>
                  <a:schemeClr val="tx2"/>
                </a:solidFill>
                <a:sym typeface="Symbol" panose="05050102010706020507" pitchFamily="18" charset="2"/>
              </a:rPr>
              <a:t>的子集，具有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相对性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685800" y="422275"/>
            <a:ext cx="7772400" cy="9906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幂集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539750" y="1484313"/>
            <a:ext cx="8135938" cy="9588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幂集</a:t>
            </a:r>
            <a:r>
              <a:rPr lang="en-US" altLang="zh-CN" sz="2400" b="1" i="1" dirty="0">
                <a:solidFill>
                  <a:srgbClr val="9900FF"/>
                </a:solidFill>
              </a:rPr>
              <a:t>P</a:t>
            </a:r>
            <a:r>
              <a:rPr lang="en-US" altLang="zh-CN" sz="2400" b="1" dirty="0">
                <a:solidFill>
                  <a:srgbClr val="9900FF"/>
                </a:solidFill>
              </a:rPr>
              <a:t>(</a:t>
            </a:r>
            <a:r>
              <a:rPr lang="en-US" altLang="zh-CN" sz="2400" b="1" i="1" dirty="0">
                <a:solidFill>
                  <a:srgbClr val="9900FF"/>
                </a:solidFill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</a:rPr>
              <a:t>: </a:t>
            </a:r>
            <a:r>
              <a:rPr lang="en-US" altLang="zh-CN" sz="2400" b="1" i="1" dirty="0">
                <a:solidFill>
                  <a:schemeClr val="tx2"/>
                </a:solidFill>
              </a:rPr>
              <a:t>A</a:t>
            </a:r>
            <a:r>
              <a:rPr lang="zh-CN" altLang="en-US" sz="2400" b="1" dirty="0">
                <a:solidFill>
                  <a:schemeClr val="tx2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所有子集</a:t>
            </a:r>
            <a:r>
              <a:rPr lang="zh-CN" altLang="en-US" sz="2400" b="1" dirty="0">
                <a:solidFill>
                  <a:schemeClr val="tx2"/>
                </a:solidFill>
              </a:rPr>
              <a:t>组成的集合, 即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tx2"/>
                </a:solidFill>
              </a:rPr>
              <a:t>                                   P</a:t>
            </a:r>
            <a:r>
              <a:rPr lang="en-US" altLang="zh-CN" sz="2400" b="1" dirty="0">
                <a:solidFill>
                  <a:schemeClr val="tx2"/>
                </a:solidFill>
              </a:rPr>
              <a:t>(</a:t>
            </a:r>
            <a:r>
              <a:rPr lang="en-US" altLang="zh-CN" sz="2400" b="1" i="1" dirty="0">
                <a:solidFill>
                  <a:schemeClr val="tx2"/>
                </a:solidFill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</a:rPr>
              <a:t>) = { </a:t>
            </a:r>
            <a:r>
              <a:rPr lang="en-US" altLang="zh-CN" sz="2400" b="1" i="1" dirty="0">
                <a:solidFill>
                  <a:schemeClr val="tx2"/>
                </a:solidFill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</a:rPr>
              <a:t> | </a:t>
            </a:r>
            <a:r>
              <a:rPr lang="en-US" altLang="zh-CN" sz="2400" b="1" i="1" dirty="0">
                <a:solidFill>
                  <a:schemeClr val="tx2"/>
                </a:solidFill>
              </a:rPr>
              <a:t>x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</a:rPr>
              <a:t>}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endParaRPr lang="en-US" altLang="zh-CN" sz="12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例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设A={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b, 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的0元子集: 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     A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的1元子集: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A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的2元子集: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b, 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A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的3元子集: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b, 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 P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) ={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,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}.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b, 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b, 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}}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grpSp>
        <p:nvGrpSpPr>
          <p:cNvPr id="28676" name="Group 7"/>
          <p:cNvGrpSpPr/>
          <p:nvPr/>
        </p:nvGrpSpPr>
        <p:grpSpPr>
          <a:xfrm>
            <a:off x="539750" y="4724400"/>
            <a:ext cx="7924800" cy="1657350"/>
            <a:chOff x="432" y="2976"/>
            <a:chExt cx="4992" cy="1044"/>
          </a:xfrm>
        </p:grpSpPr>
        <p:graphicFrame>
          <p:nvGraphicFramePr>
            <p:cNvPr id="28677" name="Object 1024"/>
            <p:cNvGraphicFramePr/>
            <p:nvPr/>
          </p:nvGraphicFramePr>
          <p:xfrm>
            <a:off x="1973" y="3442"/>
            <a:ext cx="2008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1675765" imgH="482600" progId="Equation.3">
                    <p:embed/>
                  </p:oleObj>
                </mc:Choice>
                <mc:Fallback>
                  <p:oleObj name="" r:id="rId1" imgW="1675765" imgH="4826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973" y="3442"/>
                          <a:ext cx="2008" cy="5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8" name="Text Box 5"/>
            <p:cNvSpPr txBox="1"/>
            <p:nvPr/>
          </p:nvSpPr>
          <p:spPr>
            <a:xfrm>
              <a:off x="432" y="2976"/>
              <a:ext cx="4992" cy="569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定理1.2  </a:t>
              </a:r>
              <a:r>
                <a:rPr lang="zh-CN" altLang="en-US" sz="24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如果 |</a:t>
              </a:r>
              <a:r>
                <a:rPr lang="en-US" altLang="zh-CN" sz="2400" b="1" i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= </a:t>
              </a:r>
              <a:r>
                <a:rPr lang="en-US" altLang="zh-CN" sz="2400" b="1" i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则 |</a:t>
              </a:r>
              <a:r>
                <a:rPr lang="en-US" altLang="zh-CN" sz="2400" b="1" i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24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400" b="1" i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)| = 2</a:t>
              </a:r>
              <a:r>
                <a:rPr lang="en-US" altLang="zh-CN" sz="2400" b="1" i="1" baseline="30000" dirty="0">
                  <a:solidFill>
                    <a:srgbClr val="99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rgbClr val="7030A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33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</a:t>
              </a:r>
              <a:r>
                <a:rPr lang="en-US" altLang="zh-CN" sz="2400" b="1" dirty="0">
                  <a:solidFill>
                    <a:srgbClr val="33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lang="zh-CN" altLang="en-US" sz="2400" b="1" dirty="0">
                <a:solidFill>
                  <a:srgbClr val="3333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85800" y="117793"/>
            <a:ext cx="7772400" cy="9144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集合运算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605" y="1052830"/>
            <a:ext cx="8136890" cy="2232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468630" y="1054100"/>
            <a:ext cx="8824595" cy="2253615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并集：</a:t>
            </a:r>
            <a:r>
              <a:rPr lang="zh-CN" altLang="en-US" sz="2400" b="1" dirty="0"/>
              <a:t>             </a:t>
            </a:r>
            <a:r>
              <a:rPr lang="en-US" altLang="zh-CN" sz="2400" b="1" dirty="0"/>
              <a:t>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= {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|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B </a:t>
            </a: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交集： </a:t>
            </a:r>
            <a:r>
              <a:rPr lang="zh-CN" altLang="en-US" sz="2400" b="1" dirty="0"/>
              <a:t>          </a:t>
            </a:r>
            <a:r>
              <a:rPr lang="en-US" altLang="zh-CN" sz="2400" b="1" dirty="0"/>
              <a:t>	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= {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|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}</a:t>
            </a:r>
            <a:endParaRPr lang="en-US" altLang="zh-CN" sz="2400" b="1" dirty="0"/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相对补集：</a:t>
            </a:r>
            <a:r>
              <a:rPr lang="zh-CN" altLang="en-US" sz="2400" b="1" dirty="0"/>
              <a:t>      </a:t>
            </a:r>
            <a:r>
              <a:rPr lang="en-US" altLang="zh-CN" sz="2400" b="1" dirty="0"/>
              <a:t>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= {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|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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}</a:t>
            </a:r>
            <a:endParaRPr lang="en-US" altLang="zh-CN" sz="2400" b="1" dirty="0"/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对称差集：</a:t>
            </a:r>
            <a:r>
              <a:rPr lang="zh-CN" altLang="en-US" sz="2400" b="1" dirty="0"/>
              <a:t>      </a:t>
            </a:r>
            <a:r>
              <a:rPr lang="en-US" altLang="zh-CN" sz="2400" b="1" dirty="0"/>
              <a:t>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=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 =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)(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绝对补集：</a:t>
            </a:r>
            <a:r>
              <a:rPr lang="zh-CN" altLang="en-US" sz="2400" b="1" dirty="0"/>
              <a:t>      </a:t>
            </a:r>
            <a:r>
              <a:rPr lang="en-US" altLang="zh-CN" sz="2400" b="1" dirty="0"/>
              <a:t>	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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= </a:t>
            </a:r>
            <a:r>
              <a:rPr lang="en-US" altLang="zh-CN" sz="2400" b="1" i="1" dirty="0">
                <a:solidFill>
                  <a:srgbClr val="FF0000"/>
                </a:solidFill>
              </a:rPr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 {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| 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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}</a:t>
            </a:r>
            <a:endParaRPr lang="en-US" altLang="zh-CN" sz="2400" b="1" dirty="0"/>
          </a:p>
          <a:p>
            <a:pPr eaLnBrk="1" hangingPunct="1">
              <a:spcBef>
                <a:spcPct val="15000"/>
              </a:spcBef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</p:txBody>
      </p:sp>
      <p:pic>
        <p:nvPicPr>
          <p:cNvPr id="31747" name="图片 1"/>
          <p:cNvPicPr>
            <a:picLocks noChangeAspect="1"/>
          </p:cNvPicPr>
          <p:nvPr/>
        </p:nvPicPr>
        <p:blipFill>
          <a:blip r:embed="rId1"/>
          <a:srcRect b="9991"/>
          <a:stretch>
            <a:fillRect/>
          </a:stretch>
        </p:blipFill>
        <p:spPr>
          <a:xfrm>
            <a:off x="323850" y="3284855"/>
            <a:ext cx="5605145" cy="32207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341245" y="6304915"/>
            <a:ext cx="121729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700" b="1" dirty="0">
                <a:solidFill>
                  <a:srgbClr val="99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文氏图</a:t>
            </a:r>
            <a:endParaRPr lang="zh-CN" altLang="en-US" sz="2700" b="1" dirty="0">
              <a:solidFill>
                <a:srgbClr val="9900FF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2180" y="3573145"/>
            <a:ext cx="2706370" cy="1783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2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n-ea"/>
                <a:sym typeface="+mn-ea"/>
              </a:rPr>
              <a:t>例</a:t>
            </a:r>
            <a:r>
              <a:rPr lang="zh-CN" altLang="en-US" sz="22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n-ea"/>
                <a:sym typeface="+mn-ea"/>
              </a:rPr>
              <a:t> </a:t>
            </a:r>
            <a:r>
              <a:rPr lang="zh-CN" altLang="en-US" sz="2200" b="1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+mn-ea"/>
                <a:sym typeface="+mn-ea"/>
              </a:rPr>
              <a:t>设</a:t>
            </a:r>
            <a:r>
              <a:rPr lang="en-US" altLang="zh-CN" sz="2200" b="1" i="1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sym typeface="+mn-ea"/>
              </a:rPr>
              <a:t>E</a:t>
            </a:r>
            <a:r>
              <a:rPr lang="en-US" altLang="zh-CN" sz="2200" b="1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sym typeface="+mn-ea"/>
              </a:rPr>
              <a:t>={0, 1 , …, 9}, </a:t>
            </a:r>
            <a:endParaRPr lang="en-US" altLang="zh-CN" sz="2200" b="1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sym typeface="+mn-ea"/>
            </a:endParaRPr>
          </a:p>
          <a:p>
            <a:r>
              <a:rPr lang="en-US" altLang="zh-CN" sz="2200" b="1" i="1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sym typeface="+mn-ea"/>
              </a:rPr>
              <a:t>A</a:t>
            </a:r>
            <a:r>
              <a:rPr lang="en-US" altLang="zh-CN" sz="2200" b="1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sym typeface="+mn-ea"/>
              </a:rPr>
              <a:t>={0, 1, 2, 3}, </a:t>
            </a:r>
            <a:endParaRPr lang="en-US" altLang="zh-CN" sz="2200" b="1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sym typeface="+mn-ea"/>
            </a:endParaRPr>
          </a:p>
          <a:p>
            <a:r>
              <a:rPr lang="en-US" altLang="zh-CN" sz="2200" b="1" i="1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sym typeface="+mn-ea"/>
              </a:rPr>
              <a:t>B</a:t>
            </a:r>
            <a:r>
              <a:rPr lang="en-US" altLang="zh-CN" sz="2200" b="1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sym typeface="+mn-ea"/>
              </a:rPr>
              <a:t>={1, 3, 5, 7, 9},</a:t>
            </a:r>
            <a:endParaRPr lang="en-US" altLang="zh-CN" sz="2200" b="1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sym typeface="+mn-ea"/>
            </a:endParaRPr>
          </a:p>
          <a:p>
            <a:endParaRPr lang="zh-CN" altLang="en-US" sz="2200"/>
          </a:p>
          <a:p>
            <a:endParaRPr lang="zh-CN" altLang="en-US" sz="2200"/>
          </a:p>
        </p:txBody>
      </p:sp>
      <p:sp>
        <p:nvSpPr>
          <p:cNvPr id="7" name="矩形 6"/>
          <p:cNvSpPr/>
          <p:nvPr/>
        </p:nvSpPr>
        <p:spPr>
          <a:xfrm>
            <a:off x="5937885" y="4218305"/>
            <a:ext cx="1444625" cy="207899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   =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  =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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A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     =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48170" y="4723130"/>
            <a:ext cx="2356485" cy="1562100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{0, 2},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{0, 2, 5, 7, 9}, 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{4, 5, 6, 7, 8, 9}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j-lt"/>
                <a:ea typeface="华文行楷" panose="02010800040101010101" pitchFamily="2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j-lt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4" grpId="1"/>
      <p:bldP spid="7" grpId="1"/>
      <p:bldP spid="6" grpId="0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972185" y="1340485"/>
            <a:ext cx="8824595" cy="305054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15000"/>
              </a:spcBef>
              <a:buNone/>
            </a:pPr>
            <a:r>
              <a:rPr lang="zh-CN" altLang="en-US" sz="3600" b="1" dirty="0">
                <a:solidFill>
                  <a:srgbClr val="800000"/>
                </a:solidFill>
              </a:rPr>
              <a:t>复合表达式说明</a:t>
            </a:r>
            <a:endParaRPr lang="zh-CN" altLang="en-US" sz="3600" b="1" dirty="0">
              <a:solidFill>
                <a:srgbClr val="800000"/>
              </a:solidFill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800" b="1" dirty="0"/>
              <a:t>1. 只使用圆括号</a:t>
            </a:r>
            <a:endParaRPr lang="zh-CN" altLang="en-US" sz="2800" b="1" dirty="0"/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800" b="1" dirty="0"/>
              <a:t>2. 运算顺序: </a:t>
            </a:r>
            <a:endParaRPr lang="en-US" altLang="zh-CN" sz="2800" b="1" dirty="0"/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优先级别为(1)括号 </a:t>
            </a:r>
            <a:r>
              <a:rPr lang="en-US" altLang="zh-CN" sz="2800" b="1" dirty="0"/>
              <a:t>&gt; </a:t>
            </a:r>
            <a:r>
              <a:rPr lang="zh-CN" altLang="en-US" sz="2800" b="1" dirty="0"/>
              <a:t>(2)</a:t>
            </a:r>
            <a:r>
              <a:rPr lang="zh-CN" altLang="en-US" sz="2800" b="1" dirty="0">
                <a:sym typeface="Symbol" panose="05050102010706020507" pitchFamily="18" charset="2"/>
              </a:rPr>
              <a:t>和幂集 </a:t>
            </a:r>
            <a:r>
              <a:rPr lang="en-US" altLang="zh-CN" sz="2800" b="1" dirty="0">
                <a:sym typeface="Symbol" panose="05050102010706020507" pitchFamily="18" charset="2"/>
              </a:rPr>
              <a:t>&gt; </a:t>
            </a:r>
            <a:r>
              <a:rPr lang="zh-CN" altLang="en-US" sz="2800" b="1" dirty="0">
                <a:sym typeface="Symbol" panose="05050102010706020507" pitchFamily="18" charset="2"/>
              </a:rPr>
              <a:t>(3)其它</a:t>
            </a:r>
            <a:endParaRPr lang="zh-CN" altLang="en-US" sz="28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  同级别的按从左到右运算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2051685" y="4580890"/>
            <a:ext cx="5631180" cy="4540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i="1" dirty="0">
                <a:sym typeface="宋体" panose="02010600030101010101" pitchFamily="2" charset="-122"/>
              </a:rPr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 B</a:t>
            </a:r>
            <a:r>
              <a:rPr lang="en-US" altLang="zh-CN" sz="2400" b="1" dirty="0">
                <a:sym typeface="宋体" panose="02010600030101010101" pitchFamily="2" charset="-122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 ~ </a:t>
            </a:r>
            <a:r>
              <a:rPr lang="en-US" altLang="zh-CN" sz="2400" b="1" i="1" dirty="0">
                <a:sym typeface="宋体" panose="02010600030101010101" pitchFamily="2" charset="-122"/>
              </a:rPr>
              <a:t>C</a:t>
            </a:r>
            <a:r>
              <a:rPr lang="zh-CN" altLang="en-US" sz="2400" b="1" dirty="0">
                <a:sym typeface="宋体" panose="02010600030101010101" pitchFamily="2" charset="-122"/>
              </a:rPr>
              <a:t>、</a:t>
            </a:r>
            <a:r>
              <a:rPr lang="en-US" altLang="zh-CN" sz="2400" b="1" i="1" dirty="0"/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 (B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 ~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)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1026"/>
          <p:cNvSpPr>
            <a:spLocks noGrp="1"/>
          </p:cNvSpPr>
          <p:nvPr>
            <p:ph type="title"/>
          </p:nvPr>
        </p:nvSpPr>
        <p:spPr>
          <a:xfrm>
            <a:off x="679450" y="436563"/>
            <a:ext cx="7772400" cy="8382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1</a:t>
            </a:r>
            <a:endParaRPr lang="en-US" altLang="zh-CN" sz="3600" dirty="0">
              <a:solidFill>
                <a:srgbClr val="0000FF"/>
              </a:solidFill>
            </a:endParaRPr>
          </a:p>
        </p:txBody>
      </p:sp>
      <p:sp>
        <p:nvSpPr>
          <p:cNvPr id="33795" name="Rectangle 1042"/>
          <p:cNvSpPr>
            <a:spLocks noGrp="1"/>
          </p:cNvSpPr>
          <p:nvPr>
            <p:ph idx="1"/>
          </p:nvPr>
        </p:nvSpPr>
        <p:spPr>
          <a:xfrm>
            <a:off x="611188" y="1444625"/>
            <a:ext cx="8532812" cy="18288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15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设</a:t>
            </a:r>
            <a:r>
              <a:rPr lang="en-US" altLang="zh-CN" sz="2400" b="1" dirty="0">
                <a:solidFill>
                  <a:srgbClr val="000066"/>
                </a:solidFill>
              </a:rPr>
              <a:t>E={ x | x</a:t>
            </a:r>
            <a:r>
              <a:rPr lang="zh-CN" altLang="en-US" sz="2400" b="1" dirty="0">
                <a:solidFill>
                  <a:srgbClr val="000066"/>
                </a:solidFill>
              </a:rPr>
              <a:t>是北京某大学学生}, </a:t>
            </a:r>
            <a:r>
              <a:rPr lang="en-US" altLang="zh-CN" sz="2400" b="1" dirty="0">
                <a:solidFill>
                  <a:srgbClr val="000066"/>
                </a:solidFill>
              </a:rPr>
              <a:t>A, B, C, D</a:t>
            </a:r>
            <a:r>
              <a:rPr lang="zh-CN" altLang="en-US" sz="2400" b="1" dirty="0">
                <a:solidFill>
                  <a:srgbClr val="000066"/>
                </a:solidFill>
              </a:rPr>
              <a:t>是</a:t>
            </a:r>
            <a:r>
              <a:rPr lang="en-US" altLang="zh-CN" sz="2400" b="1" dirty="0">
                <a:solidFill>
                  <a:srgbClr val="000066"/>
                </a:solidFill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</a:rPr>
              <a:t>的子集,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A= { x | x</a:t>
            </a:r>
            <a:r>
              <a:rPr lang="zh-CN" altLang="en-US" sz="2400" b="1" dirty="0">
                <a:solidFill>
                  <a:srgbClr val="000066"/>
                </a:solidFill>
              </a:rPr>
              <a:t>是北京人},            </a:t>
            </a:r>
            <a:r>
              <a:rPr lang="en-US" altLang="zh-CN" sz="2400" b="1" dirty="0">
                <a:solidFill>
                  <a:srgbClr val="000066"/>
                </a:solidFill>
              </a:rPr>
              <a:t>B= { x | x</a:t>
            </a:r>
            <a:r>
              <a:rPr lang="zh-CN" altLang="en-US" sz="2400" b="1" dirty="0">
                <a:solidFill>
                  <a:srgbClr val="000066"/>
                </a:solidFill>
              </a:rPr>
              <a:t>是走读生},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1500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C= { x | x</a:t>
            </a:r>
            <a:r>
              <a:rPr lang="zh-CN" altLang="en-US" sz="2400" b="1" dirty="0">
                <a:solidFill>
                  <a:srgbClr val="000066"/>
                </a:solidFill>
              </a:rPr>
              <a:t>是数学系学生},    </a:t>
            </a:r>
            <a:r>
              <a:rPr lang="en-US" altLang="zh-CN" sz="2400" b="1" dirty="0">
                <a:solidFill>
                  <a:srgbClr val="000066"/>
                </a:solidFill>
              </a:rPr>
              <a:t>D= { x | x</a:t>
            </a:r>
            <a:r>
              <a:rPr lang="zh-CN" altLang="en-US" sz="2400" b="1" dirty="0">
                <a:solidFill>
                  <a:srgbClr val="000066"/>
                </a:solidFill>
              </a:rPr>
              <a:t>是喜欢听音乐的学生}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388" y="3500438"/>
            <a:ext cx="2016125" cy="26654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3797" name="Text Box 1043"/>
          <p:cNvSpPr txBox="1"/>
          <p:nvPr/>
        </p:nvSpPr>
        <p:spPr>
          <a:xfrm>
            <a:off x="282575" y="3571875"/>
            <a:ext cx="25908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 ~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8" name="Text Box 1044"/>
          <p:cNvSpPr txBox="1"/>
          <p:nvPr/>
        </p:nvSpPr>
        <p:spPr>
          <a:xfrm>
            <a:off x="430213" y="4275138"/>
            <a:ext cx="13716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~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9" name="Text Box 1045"/>
          <p:cNvSpPr txBox="1"/>
          <p:nvPr/>
        </p:nvSpPr>
        <p:spPr>
          <a:xfrm>
            <a:off x="-90487" y="5024438"/>
            <a:ext cx="22098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0" name="Text Box 1046"/>
          <p:cNvSpPr txBox="1"/>
          <p:nvPr/>
        </p:nvSpPr>
        <p:spPr>
          <a:xfrm>
            <a:off x="358775" y="5629275"/>
            <a:ext cx="18288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~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 ~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5111" name="Text Box 1047"/>
          <p:cNvSpPr txBox="1"/>
          <p:nvPr/>
        </p:nvSpPr>
        <p:spPr>
          <a:xfrm>
            <a:off x="2190750" y="3571875"/>
            <a:ext cx="8932863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是北京人或喜欢听音乐，但不是数学系学生}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5112" name="Text Box 1048"/>
          <p:cNvSpPr txBox="1"/>
          <p:nvPr/>
        </p:nvSpPr>
        <p:spPr>
          <a:xfrm>
            <a:off x="2146300" y="4270375"/>
            <a:ext cx="55626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是外地走读生}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5113" name="Text Box 1049"/>
          <p:cNvSpPr txBox="1"/>
          <p:nvPr/>
        </p:nvSpPr>
        <p:spPr>
          <a:xfrm>
            <a:off x="2168525" y="5019675"/>
            <a:ext cx="6026150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是北京住校生, 并且喜欢听音乐}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5114" name="Text Box 1050"/>
          <p:cNvSpPr txBox="1"/>
          <p:nvPr/>
        </p:nvSpPr>
        <p:spPr>
          <a:xfrm>
            <a:off x="2025650" y="5629275"/>
            <a:ext cx="5257800" cy="460375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={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是不喜欢听音乐的住校生}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6900" y="3014663"/>
            <a:ext cx="46180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试描述下列各集合中学生的特征: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11" grpId="0"/>
      <p:bldP spid="345111" grpId="1"/>
      <p:bldP spid="345112" grpId="0"/>
      <p:bldP spid="345112" grpId="1"/>
      <p:bldP spid="345113" grpId="0"/>
      <p:bldP spid="345113" grpId="1"/>
      <p:bldP spid="345114" grpId="0"/>
      <p:bldP spid="34511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019175" y="346075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无穷集合运算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305" y="1557655"/>
            <a:ext cx="7772400" cy="2035810"/>
            <a:chOff x="1643" y="2453"/>
            <a:chExt cx="12240" cy="3206"/>
          </a:xfrm>
        </p:grpSpPr>
        <p:sp>
          <p:nvSpPr>
            <p:cNvPr id="34819" name="Text Box 4"/>
            <p:cNvSpPr txBox="1"/>
            <p:nvPr/>
          </p:nvSpPr>
          <p:spPr>
            <a:xfrm>
              <a:off x="1643" y="2453"/>
              <a:ext cx="12240" cy="2846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anchor="t" anchorCtr="0">
              <a:spAutoFit/>
            </a:bodyPr>
            <a:p>
              <a:pPr>
                <a:lnSpc>
                  <a:spcPct val="110000"/>
                </a:lnSpc>
                <a:spcBef>
                  <a:spcPct val="8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并和交运算可以推广到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有穷个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集合上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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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  <a:spcBef>
                  <a:spcPct val="85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{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0" name="Object 2048"/>
            <p:cNvGraphicFramePr/>
            <p:nvPr/>
          </p:nvGraphicFramePr>
          <p:xfrm>
            <a:off x="2603" y="4373"/>
            <a:ext cx="1440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482600" imgH="431800" progId="Equation.3">
                    <p:embed/>
                  </p:oleObj>
                </mc:Choice>
                <mc:Fallback>
                  <p:oleObj name="" r:id="rId1" imgW="482600" imgH="431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603" y="4373"/>
                          <a:ext cx="1440" cy="1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1" name="Object 2049"/>
            <p:cNvGraphicFramePr/>
            <p:nvPr/>
          </p:nvGraphicFramePr>
          <p:xfrm>
            <a:off x="2603" y="3205"/>
            <a:ext cx="14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482600" imgH="431800" progId="Equation.3">
                    <p:embed/>
                  </p:oleObj>
                </mc:Choice>
                <mc:Fallback>
                  <p:oleObj name="" r:id="rId3" imgW="482600" imgH="4318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03" y="3205"/>
                          <a:ext cx="144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019175" y="4290060"/>
            <a:ext cx="7772400" cy="2033905"/>
            <a:chOff x="1605" y="6756"/>
            <a:chExt cx="12240" cy="3203"/>
          </a:xfrm>
        </p:grpSpPr>
        <p:graphicFrame>
          <p:nvGraphicFramePr>
            <p:cNvPr id="34822" name="Object 2050"/>
            <p:cNvGraphicFramePr/>
            <p:nvPr/>
          </p:nvGraphicFramePr>
          <p:xfrm>
            <a:off x="2603" y="8673"/>
            <a:ext cx="1440" cy="1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5" imgW="482600" imgH="431800" progId="Equation.3">
                    <p:embed/>
                  </p:oleObj>
                </mc:Choice>
                <mc:Fallback>
                  <p:oleObj name="" r:id="rId5" imgW="482600" imgH="4318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03" y="8673"/>
                          <a:ext cx="1440" cy="1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3" name="Object 2051"/>
            <p:cNvGraphicFramePr/>
            <p:nvPr/>
          </p:nvGraphicFramePr>
          <p:xfrm>
            <a:off x="2603" y="7525"/>
            <a:ext cx="144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482600" imgH="431800" progId="Equation.3">
                    <p:embed/>
                  </p:oleObj>
                </mc:Choice>
                <mc:Fallback>
                  <p:oleObj name="" r:id="rId7" imgW="482600" imgH="4318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603" y="7525"/>
                          <a:ext cx="1440" cy="1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 Box 4"/>
            <p:cNvSpPr txBox="1"/>
            <p:nvPr/>
          </p:nvSpPr>
          <p:spPr>
            <a:xfrm>
              <a:off x="1605" y="6756"/>
              <a:ext cx="12240" cy="2904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10000"/>
                </a:lnSpc>
                <a:spcBef>
                  <a:spcPct val="85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并和交运算还可以推广到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可数无穷个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集合上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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…= {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=1,2,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…)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10000"/>
                </a:lnSpc>
                <a:spcBef>
                  <a:spcPct val="95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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…= {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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(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=1,2,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…)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61988" y="45720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2</a:t>
            </a:r>
            <a:endParaRPr lang="en-US" altLang="zh-CN" sz="3600" dirty="0">
              <a:solidFill>
                <a:srgbClr val="0000FF"/>
              </a:solidFill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5334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=[0, 1/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), 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=(0, 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), 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dirty="0">
                <a:solidFill>
                  <a:srgbClr val="000066"/>
                </a:solidFill>
              </a:rPr>
              <a:t>=1,2, …, </a:t>
            </a:r>
            <a:r>
              <a:rPr lang="zh-CN" altLang="en-US" sz="2400" b="1" dirty="0">
                <a:solidFill>
                  <a:srgbClr val="000066"/>
                </a:solidFill>
              </a:rPr>
              <a:t>则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graphicFrame>
        <p:nvGraphicFramePr>
          <p:cNvPr id="353280" name="Object 0"/>
          <p:cNvGraphicFramePr/>
          <p:nvPr/>
        </p:nvGraphicFramePr>
        <p:xfrm>
          <a:off x="2190750" y="2439988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82600" imgH="431800" progId="Equation.3">
                  <p:embed/>
                </p:oleObj>
              </mc:Choice>
              <mc:Fallback>
                <p:oleObj name="" r:id="rId1" imgW="4826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0750" y="2439988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1" name="Object 1"/>
          <p:cNvGraphicFramePr/>
          <p:nvPr/>
        </p:nvGraphicFramePr>
        <p:xfrm>
          <a:off x="5162550" y="2439988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482600" imgH="431800" progId="Equation.3">
                  <p:embed/>
                </p:oleObj>
              </mc:Choice>
              <mc:Fallback>
                <p:oleObj name="" r:id="rId3" imgW="482600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0" y="2439988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2" name="Object 2"/>
          <p:cNvGraphicFramePr/>
          <p:nvPr/>
        </p:nvGraphicFramePr>
        <p:xfrm>
          <a:off x="2190750" y="3294063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482600" imgH="431800" progId="Equation.3">
                  <p:embed/>
                </p:oleObj>
              </mc:Choice>
              <mc:Fallback>
                <p:oleObj name="" r:id="rId5" imgW="48260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0750" y="3294063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3" name="Object 3"/>
          <p:cNvGraphicFramePr/>
          <p:nvPr/>
        </p:nvGraphicFramePr>
        <p:xfrm>
          <a:off x="5162550" y="3294063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482600" imgH="431800" progId="Equation.3">
                  <p:embed/>
                </p:oleObj>
              </mc:Choice>
              <mc:Fallback>
                <p:oleObj name="" r:id="rId7" imgW="482600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62550" y="3294063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4" name="Object 4"/>
          <p:cNvGraphicFramePr/>
          <p:nvPr/>
        </p:nvGraphicFramePr>
        <p:xfrm>
          <a:off x="2190750" y="4208463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482600" imgH="431800" progId="Equation.3">
                  <p:embed/>
                </p:oleObj>
              </mc:Choice>
              <mc:Fallback>
                <p:oleObj name="" r:id="rId9" imgW="48260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0750" y="4208463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5" name="Object 5"/>
          <p:cNvGraphicFramePr/>
          <p:nvPr/>
        </p:nvGraphicFramePr>
        <p:xfrm>
          <a:off x="5162550" y="4208463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482600" imgH="431800" progId="Equation.3">
                  <p:embed/>
                </p:oleObj>
              </mc:Choice>
              <mc:Fallback>
                <p:oleObj name="" r:id="rId11" imgW="4826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62550" y="4208463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6" name="Object 6"/>
          <p:cNvGraphicFramePr/>
          <p:nvPr/>
        </p:nvGraphicFramePr>
        <p:xfrm>
          <a:off x="2190750" y="5106988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482600" imgH="431800" progId="Equation.3">
                  <p:embed/>
                </p:oleObj>
              </mc:Choice>
              <mc:Fallback>
                <p:oleObj name="" r:id="rId13" imgW="4826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90750" y="5106988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3287" name="Object 7"/>
          <p:cNvGraphicFramePr/>
          <p:nvPr/>
        </p:nvGraphicFramePr>
        <p:xfrm>
          <a:off x="5162550" y="5122863"/>
          <a:ext cx="10033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5" imgW="482600" imgH="431800" progId="Equation.3">
                  <p:embed/>
                </p:oleObj>
              </mc:Choice>
              <mc:Fallback>
                <p:oleObj name="" r:id="rId15" imgW="4826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62550" y="5122863"/>
                        <a:ext cx="1003300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64" name="Text Box 12"/>
          <p:cNvSpPr txBox="1"/>
          <p:nvPr/>
        </p:nvSpPr>
        <p:spPr>
          <a:xfrm>
            <a:off x="3105150" y="2668588"/>
            <a:ext cx="1143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[0, 1)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0765" name="Text Box 13"/>
          <p:cNvSpPr txBox="1"/>
          <p:nvPr/>
        </p:nvSpPr>
        <p:spPr>
          <a:xfrm>
            <a:off x="6153150" y="2668588"/>
            <a:ext cx="12954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[0, 1)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0766" name="Text Box 14"/>
          <p:cNvSpPr txBox="1"/>
          <p:nvPr/>
        </p:nvSpPr>
        <p:spPr>
          <a:xfrm>
            <a:off x="3181350" y="3506788"/>
            <a:ext cx="1447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[0, 1/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)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30767" name="Text Box 15"/>
          <p:cNvSpPr txBox="1"/>
          <p:nvPr/>
        </p:nvSpPr>
        <p:spPr>
          <a:xfrm>
            <a:off x="6153150" y="3506788"/>
            <a:ext cx="11430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 0 }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0768" name="Text Box 16"/>
          <p:cNvSpPr txBox="1"/>
          <p:nvPr/>
        </p:nvSpPr>
        <p:spPr>
          <a:xfrm>
            <a:off x="3105150" y="4421188"/>
            <a:ext cx="10668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330769" name="Text Box 17"/>
          <p:cNvSpPr txBox="1"/>
          <p:nvPr/>
        </p:nvSpPr>
        <p:spPr>
          <a:xfrm>
            <a:off x="6153150" y="4421188"/>
            <a:ext cx="12954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(0, +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∞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0770" name="Text Box 18"/>
          <p:cNvSpPr txBox="1"/>
          <p:nvPr/>
        </p:nvSpPr>
        <p:spPr>
          <a:xfrm>
            <a:off x="3105150" y="5335588"/>
            <a:ext cx="12192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(0, 1)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0771" name="Text Box 19"/>
          <p:cNvSpPr txBox="1"/>
          <p:nvPr/>
        </p:nvSpPr>
        <p:spPr>
          <a:xfrm>
            <a:off x="6153150" y="5335588"/>
            <a:ext cx="1371600" cy="4572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(0, 1)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4" grpId="0"/>
      <p:bldP spid="330764" grpId="1"/>
      <p:bldP spid="330765" grpId="0"/>
      <p:bldP spid="330765" grpId="1"/>
      <p:bldP spid="330766" grpId="0"/>
      <p:bldP spid="330766" grpId="1"/>
      <p:bldP spid="330767" grpId="0"/>
      <p:bldP spid="330767" grpId="1"/>
      <p:bldP spid="330768" grpId="0"/>
      <p:bldP spid="330768" grpId="1"/>
      <p:bldP spid="330769" grpId="0"/>
      <p:bldP spid="330769" grpId="1"/>
      <p:bldP spid="330770" grpId="0"/>
      <p:bldP spid="330770" grpId="1"/>
      <p:bldP spid="330771" grpId="0"/>
      <p:bldP spid="33077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研究对象和应用领域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900" y="1752600"/>
            <a:ext cx="8183563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300" b="1" i="0" u="none" strike="noStrike" kern="0" cap="none" spc="0" normalizeH="0" baseline="0" noProof="0" dirty="0" smtClean="0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研究离散量的数学结构及其相互关系</a:t>
            </a:r>
            <a:endParaRPr kumimoji="0" lang="zh-CN" altLang="en-US" sz="3300" b="1" i="0" u="none" strike="noStrike" kern="0" cap="none" spc="0" normalizeH="0" baseline="0" noProof="0" dirty="0" smtClean="0">
              <a:ln>
                <a:noFill/>
              </a:ln>
              <a:solidFill>
                <a:srgbClr val="99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24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内容占位符 2"/>
          <p:cNvSpPr>
            <a:spLocks noGrp="1"/>
          </p:cNvSpPr>
          <p:nvPr/>
        </p:nvSpPr>
        <p:spPr>
          <a:xfrm>
            <a:off x="493713" y="2590800"/>
            <a:ext cx="8280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</a:pP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计算机科学：</a:t>
            </a:r>
            <a:endParaRPr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数据结构、编译原理、数字电路、数据库、操作系统、人工智能、计算机网络等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3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学科：</a:t>
            </a:r>
            <a:endParaRPr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zh-CN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计算机科学、信息电子、自动控制、光电工程、生物学、经济学等</a:t>
            </a:r>
            <a:endParaRPr lang="zh-CN" altLang="en-US" sz="3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468313" y="242888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基本集合恒等式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684213" y="1531938"/>
            <a:ext cx="7772400" cy="4572000"/>
          </a:xfrm>
          <a:solidFill>
            <a:srgbClr val="FFFFCC"/>
          </a:solidFill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1. 幂等律</a:t>
            </a:r>
            <a:r>
              <a:rPr lang="zh-CN" altLang="en-US" sz="2400" b="1" dirty="0"/>
              <a:t>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A,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2. 交换律</a:t>
            </a:r>
            <a:r>
              <a:rPr lang="zh-CN" altLang="en-US" sz="2400" b="1" dirty="0"/>
              <a:t>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A,    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A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3. 结合律</a:t>
            </a:r>
            <a:r>
              <a:rPr lang="zh-CN" altLang="en-US" sz="2400" b="1" dirty="0"/>
              <a:t>	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)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	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/>
              <a:t>                       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)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4. 分配律</a:t>
            </a:r>
            <a:r>
              <a:rPr lang="zh-CN" altLang="en-US" sz="2400" b="1" dirty="0"/>
              <a:t>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)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                    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)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5. 德摩根律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绝对形式</a:t>
            </a:r>
            <a:r>
              <a:rPr lang="en-US" altLang="zh-CN" sz="2400" b="1" dirty="0">
                <a:sym typeface="Symbol" panose="05050102010706020507" pitchFamily="18" charset="2"/>
              </a:rPr>
              <a:t>	</a:t>
            </a:r>
            <a:r>
              <a:rPr lang="zh-CN" altLang="en-US" sz="2400" b="1" dirty="0">
                <a:sym typeface="Symbol" panose="05050102010706020507" pitchFamily="18" charset="2"/>
              </a:rPr>
              <a:t></a:t>
            </a:r>
            <a:r>
              <a:rPr lang="zh-CN" altLang="en-US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)=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</a:t>
            </a:r>
            <a:r>
              <a:rPr lang="en-US" altLang="zh-CN" sz="2400" b="1" i="1" dirty="0"/>
              <a:t>C,     </a:t>
            </a:r>
            <a:r>
              <a:rPr lang="en-US" altLang="zh-CN" sz="2400" b="1" dirty="0">
                <a:sym typeface="Symbol" panose="05050102010706020507" pitchFamily="18" charset="2"/>
              </a:rPr>
              <a:t>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)=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</a:t>
            </a:r>
            <a:r>
              <a:rPr lang="en-US" altLang="zh-CN" sz="2400" b="1" i="1" dirty="0"/>
              <a:t>C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i="1" dirty="0"/>
              <a:t>    </a:t>
            </a:r>
            <a:r>
              <a:rPr lang="zh-CN" altLang="en-US" sz="2400" b="1" dirty="0"/>
              <a:t>相对形式</a:t>
            </a:r>
            <a:r>
              <a:rPr lang="zh-CN" altLang="en-US" sz="2400" b="1" i="1" dirty="0"/>
              <a:t>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)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                    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)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zh-CN" altLang="en-US" sz="2400" b="1" dirty="0"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基本集合恒等式(续)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solidFill>
            <a:srgbClr val="FFFFCC"/>
          </a:solidFill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6. 吸收律</a:t>
            </a:r>
            <a:r>
              <a:rPr lang="zh-CN" altLang="en-US" sz="2400" b="1" dirty="0"/>
              <a:t>	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)=</a:t>
            </a:r>
            <a:r>
              <a:rPr lang="en-US" altLang="zh-CN" sz="2400" b="1" i="1" dirty="0">
                <a:sym typeface="Symbol" panose="05050102010706020507" pitchFamily="18" charset="2"/>
              </a:rPr>
              <a:t>A,    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)=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7. 零律</a:t>
            </a:r>
            <a:r>
              <a:rPr lang="zh-CN" altLang="en-US" sz="2400" b="1" dirty="0"/>
              <a:t>	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E,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</a:t>
            </a:r>
            <a:r>
              <a:rPr lang="en-US" altLang="zh-CN" sz="2400" b="1" dirty="0"/>
              <a:t>=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8. 同一律</a:t>
            </a:r>
            <a:r>
              <a:rPr lang="zh-CN" altLang="en-US" sz="2400" b="1" dirty="0"/>
              <a:t>	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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A,	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9. 排中律</a:t>
            </a:r>
            <a:r>
              <a:rPr lang="zh-CN" altLang="en-US" sz="2400" b="1" dirty="0"/>
              <a:t>	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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E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10. 矛盾律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     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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=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11. 余补律</a:t>
            </a:r>
            <a:r>
              <a:rPr lang="zh-CN" altLang="en-US" sz="2400" b="1" dirty="0">
                <a:sym typeface="Symbol" panose="05050102010706020507" pitchFamily="18" charset="2"/>
              </a:rPr>
              <a:t>            </a:t>
            </a:r>
            <a:r>
              <a:rPr lang="zh-CN" altLang="en-US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E,  </a:t>
            </a:r>
            <a:r>
              <a:rPr lang="zh-CN" altLang="en-US" sz="2400" b="1" dirty="0">
                <a:sym typeface="Symbol" panose="05050102010706020507" pitchFamily="18" charset="2"/>
              </a:rPr>
              <a:t>   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=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12. 双重否定律</a:t>
            </a:r>
            <a:r>
              <a:rPr lang="zh-CN" altLang="en-US" sz="2400" b="1" dirty="0">
                <a:solidFill>
                  <a:srgbClr val="FF0000"/>
                </a:solidFill>
              </a:rPr>
              <a:t>   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 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13. 补交转换律   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-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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endParaRPr lang="en-US" altLang="zh-CN" sz="2400" b="1" i="1" dirty="0">
              <a:solidFill>
                <a:srgbClr val="FF0000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85800" y="57150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基本集合恒等式(续)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2743200"/>
          </a:xfrm>
          <a:solidFill>
            <a:srgbClr val="FFFFCC"/>
          </a:solidFill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14. 关于对称差的恒等式</a:t>
            </a:r>
            <a:endParaRPr lang="zh-CN" altLang="en-US" sz="2400" b="1" dirty="0">
              <a:solidFill>
                <a:srgbClr val="9900FF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/>
              <a:t>      (1) </a:t>
            </a:r>
            <a:r>
              <a:rPr lang="zh-CN" altLang="en-US" sz="2400" b="1" dirty="0">
                <a:solidFill>
                  <a:srgbClr val="FF0000"/>
                </a:solidFill>
              </a:rPr>
              <a:t>交换律</a:t>
            </a:r>
            <a:r>
              <a:rPr lang="zh-CN" altLang="en-US" sz="2400" b="1" dirty="0"/>
              <a:t>             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A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  (2) </a:t>
            </a:r>
            <a:r>
              <a:rPr lang="zh-CN" altLang="en-US" sz="2400" b="1" dirty="0">
                <a:solidFill>
                  <a:srgbClr val="FF0000"/>
                </a:solidFill>
              </a:rPr>
              <a:t>结合律   </a:t>
            </a:r>
            <a:r>
              <a:rPr lang="zh-CN" altLang="en-US" sz="2400" b="1" dirty="0"/>
              <a:t>              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)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(3)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</a:t>
            </a:r>
            <a:r>
              <a:rPr lang="zh-CN" altLang="en-US" sz="2400" b="1" dirty="0">
                <a:solidFill>
                  <a:srgbClr val="FF0000"/>
                </a:solidFill>
              </a:rPr>
              <a:t>对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rgbClr val="FF0000"/>
                </a:solidFill>
              </a:rPr>
              <a:t>的分配律 </a:t>
            </a:r>
            <a:r>
              <a:rPr lang="zh-CN" altLang="en-US" sz="2400" b="1" dirty="0"/>
              <a:t>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B</a:t>
            </a:r>
            <a:r>
              <a:rPr lang="en-US" altLang="zh-CN" sz="2400" b="1" dirty="0">
                <a:sym typeface="Symbol" panose="05050102010706020507" pitchFamily="18" charset="2"/>
              </a:rPr>
              <a:t>)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</a:t>
            </a:r>
            <a:r>
              <a:rPr lang="en-US" altLang="zh-CN" sz="2400" b="1" i="1" dirty="0"/>
              <a:t>C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/>
              <a:t>      </a:t>
            </a:r>
            <a:r>
              <a:rPr lang="en-US" altLang="zh-CN" sz="2400" b="1" dirty="0"/>
              <a:t>(4)</a:t>
            </a:r>
            <a:r>
              <a:rPr lang="en-US" altLang="zh-CN" sz="2400" b="1" i="1" dirty="0"/>
              <a:t> A</a:t>
            </a:r>
            <a:r>
              <a:rPr lang="en-US" altLang="zh-CN" sz="2400" b="1" dirty="0">
                <a:sym typeface="Symbol" panose="05050102010706020507" pitchFamily="18" charset="2"/>
              </a:rPr>
              <a:t>=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E</a:t>
            </a:r>
            <a:r>
              <a:rPr lang="en-US" altLang="zh-CN" sz="2400" b="1" dirty="0">
                <a:sym typeface="Symbol" panose="05050102010706020507" pitchFamily="18" charset="2"/>
              </a:rPr>
              <a:t>= ~ </a:t>
            </a:r>
            <a:r>
              <a:rPr lang="en-US" altLang="zh-CN" sz="2400" b="1" i="1" dirty="0"/>
              <a:t>A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i="1" dirty="0"/>
              <a:t>      </a:t>
            </a:r>
            <a:r>
              <a:rPr lang="en-US" altLang="zh-CN" sz="2400" b="1" dirty="0"/>
              <a:t>(5)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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=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 ~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= </a:t>
            </a:r>
            <a:r>
              <a:rPr lang="en-US" altLang="zh-CN" sz="2400" b="1" i="1" dirty="0"/>
              <a:t>E</a:t>
            </a:r>
            <a:endParaRPr lang="zh-CN" altLang="en-US" sz="2400" b="1" dirty="0"/>
          </a:p>
        </p:txBody>
      </p:sp>
      <p:sp>
        <p:nvSpPr>
          <p:cNvPr id="38916" name="Text Box 4"/>
          <p:cNvSpPr txBox="1"/>
          <p:nvPr/>
        </p:nvSpPr>
        <p:spPr>
          <a:xfrm>
            <a:off x="609600" y="4572000"/>
            <a:ext cx="7924800" cy="17907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8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注意: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没有分配律, 反例如下：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 c, 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 d, 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 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}=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c, 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)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c, 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 b, c, d, 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}= {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两者不等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891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 txBox="1"/>
          <p:nvPr/>
        </p:nvSpPr>
        <p:spPr>
          <a:xfrm>
            <a:off x="685800" y="50006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基本集合恒等式(续)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 txBox="1"/>
          <p:nvPr/>
        </p:nvSpPr>
        <p:spPr>
          <a:xfrm>
            <a:off x="685800" y="1676400"/>
            <a:ext cx="7772400" cy="22526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16.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17.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A-B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18.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=.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19.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B=C,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有消去律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685800" y="103505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证明集合相等或包含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685800" y="2565400"/>
            <a:ext cx="7772400" cy="4519613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方法一：</a:t>
            </a:r>
            <a:r>
              <a:rPr lang="zh-CN" altLang="en-US" sz="2400" b="1" dirty="0"/>
              <a:t>根据定义证明</a:t>
            </a:r>
            <a:endParaRPr lang="zh-CN" altLang="en-US" sz="2400" b="1" dirty="0"/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方法二：</a:t>
            </a:r>
            <a:r>
              <a:rPr lang="zh-CN" altLang="en-US" sz="2400" b="1" dirty="0"/>
              <a:t>利用已知集合等式或包含式, 通过集合演算证明</a:t>
            </a:r>
            <a:endParaRPr lang="zh-CN" altLang="en-US" sz="2400" b="1" dirty="0"/>
          </a:p>
          <a:p>
            <a:pPr marL="609600" indent="-609600"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539750" y="19050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3 </a:t>
            </a:r>
            <a:r>
              <a:rPr lang="zh-CN" altLang="en-US" sz="3600" dirty="0">
                <a:solidFill>
                  <a:srgbClr val="0000FF"/>
                </a:solidFill>
              </a:rPr>
              <a:t>（从定义出发）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774700" y="1085850"/>
            <a:ext cx="8207375" cy="5772785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(1) </a:t>
            </a:r>
            <a:r>
              <a:rPr lang="zh-CN" altLang="en-US" sz="2400" b="1" dirty="0">
                <a:solidFill>
                  <a:srgbClr val="000066"/>
                </a:solidFill>
              </a:rPr>
              <a:t>证明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交换</a:t>
            </a:r>
            <a:r>
              <a:rPr lang="zh-CN" altLang="en-US" sz="2400" b="1" dirty="0">
                <a:solidFill>
                  <a:srgbClr val="000066"/>
                </a:solidFill>
              </a:rPr>
              <a:t>律)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609600" indent="-609600"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证：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	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或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自然有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或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	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得证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endParaRPr lang="en-US" altLang="zh-CN" sz="2400" b="1" i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marL="609600" indent="-609600"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同理可证： 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41988" name="Rectangle 3"/>
          <p:cNvSpPr>
            <a:spLocks noGrp="1"/>
          </p:cNvSpPr>
          <p:nvPr/>
        </p:nvSpPr>
        <p:spPr>
          <a:xfrm>
            <a:off x="827088" y="3900488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   (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分配律)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证：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		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且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		(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		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得证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)(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类似可证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)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)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010" name="Rectangle 3"/>
          <p:cNvSpPr>
            <a:spLocks noGrp="1"/>
          </p:cNvSpPr>
          <p:nvPr>
            <p:ph idx="1"/>
          </p:nvPr>
        </p:nvSpPr>
        <p:spPr>
          <a:xfrm>
            <a:off x="757555" y="1109345"/>
            <a:ext cx="7772400" cy="4800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(3)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E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</a:rPr>
              <a:t>零律)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证：</a:t>
            </a:r>
            <a:r>
              <a:rPr lang="en-US" altLang="zh-CN" sz="2400" b="1" dirty="0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根据并的定义</a:t>
            </a:r>
            <a:r>
              <a:rPr lang="en-US" altLang="zh-CN" sz="2400" b="1" dirty="0">
                <a:solidFill>
                  <a:srgbClr val="000066"/>
                </a:solidFill>
              </a:rPr>
              <a:t>,  </a:t>
            </a:r>
            <a:r>
              <a:rPr lang="zh-CN" altLang="en-US" sz="2400" b="1" dirty="0">
                <a:solidFill>
                  <a:srgbClr val="000066"/>
                </a:solidFill>
              </a:rPr>
              <a:t>有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E.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根据全集的定义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又有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 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E.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43011" name="Rectangle 3"/>
          <p:cNvSpPr>
            <a:spLocks noGrp="1"/>
          </p:cNvSpPr>
          <p:nvPr/>
        </p:nvSpPr>
        <p:spPr>
          <a:xfrm>
            <a:off x="685800" y="2747963"/>
            <a:ext cx="7772400" cy="49006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(4)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 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同一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律)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证：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根据交的定义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A.</a:t>
            </a:r>
            <a:endParaRPr lang="en-US" altLang="zh-CN" sz="2400" b="1" i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12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257300" lvl="2" indent="-342900">
              <a:spcBef>
                <a:spcPct val="20000"/>
              </a:spcBef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</a:t>
            </a:r>
            <a:endParaRPr lang="en-US" altLang="zh-CN" sz="2400" b="1" i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根据全集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的定义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得证 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1027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7244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基于例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四个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结论证明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（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吸收律）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	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 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同一律)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	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        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分配律)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	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        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交换律)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	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E         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零律)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		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               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同一律)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>
          <a:xfrm>
            <a:off x="685800" y="509588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4 </a:t>
            </a:r>
            <a:r>
              <a:rPr lang="zh-CN" altLang="en-US" sz="3600" dirty="0">
                <a:solidFill>
                  <a:srgbClr val="0000FF"/>
                </a:solidFill>
              </a:rPr>
              <a:t>（集合演算）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8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8134350" cy="4343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证明 (</a:t>
            </a:r>
            <a:r>
              <a:rPr lang="en-US" altLang="zh-CN" sz="2400" b="1" i="1" dirty="0">
                <a:solidFill>
                  <a:srgbClr val="000066"/>
                </a:solidFill>
              </a:rPr>
              <a:t>A-B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i="1" dirty="0">
                <a:solidFill>
                  <a:srgbClr val="000066"/>
                </a:solidFill>
              </a:rPr>
              <a:t>-C </a:t>
            </a:r>
            <a:r>
              <a:rPr lang="en-US" altLang="zh-CN" sz="2400" b="1" dirty="0">
                <a:solidFill>
                  <a:srgbClr val="000066"/>
                </a:solidFill>
              </a:rPr>
              <a:t>= (</a:t>
            </a:r>
            <a:r>
              <a:rPr lang="en-US" altLang="zh-CN" sz="2400" b="1" i="1" dirty="0">
                <a:solidFill>
                  <a:srgbClr val="000066"/>
                </a:solidFill>
              </a:rPr>
              <a:t>A-C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i="1" dirty="0">
                <a:solidFill>
                  <a:srgbClr val="000066"/>
                </a:solidFill>
              </a:rPr>
              <a:t>-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B-C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证：</a:t>
            </a:r>
            <a:r>
              <a:rPr lang="en-US" altLang="zh-CN" sz="2400" b="1" dirty="0">
                <a:solidFill>
                  <a:srgbClr val="000066"/>
                </a:solidFill>
              </a:rPr>
              <a:t>	(</a:t>
            </a:r>
            <a:r>
              <a:rPr lang="en-US" altLang="zh-CN" sz="2400" b="1" i="1" dirty="0">
                <a:solidFill>
                  <a:srgbClr val="000066"/>
                </a:solidFill>
              </a:rPr>
              <a:t>A-C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i="1" dirty="0">
                <a:solidFill>
                  <a:srgbClr val="000066"/>
                </a:solidFill>
              </a:rPr>
              <a:t>-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B-C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 		</a:t>
            </a:r>
            <a:r>
              <a:rPr lang="en-US" altLang="zh-CN" sz="2400" b="1" dirty="0">
                <a:solidFill>
                  <a:srgbClr val="000066"/>
                </a:solidFill>
              </a:rPr>
              <a:t>= 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~C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0066"/>
                </a:solidFill>
              </a:rPr>
              <a:t> ~(</a:t>
            </a:r>
            <a:r>
              <a:rPr lang="en-US" altLang="zh-CN" sz="2400" b="1" i="1" dirty="0">
                <a:solidFill>
                  <a:srgbClr val="000066"/>
                </a:solidFill>
              </a:rPr>
              <a:t>B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</a:rPr>
              <a:t> ~C</a:t>
            </a:r>
            <a:r>
              <a:rPr lang="en-US" altLang="zh-CN" sz="2400" b="1" dirty="0">
                <a:solidFill>
                  <a:srgbClr val="000066"/>
                </a:solidFill>
              </a:rPr>
              <a:t>)                   (</a:t>
            </a:r>
            <a:r>
              <a:rPr lang="zh-CN" altLang="en-US" sz="2400" b="1" dirty="0">
                <a:solidFill>
                  <a:srgbClr val="000066"/>
                </a:solidFill>
              </a:rPr>
              <a:t>补交转换律)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</a:rPr>
              <a:t>		</a:t>
            </a:r>
            <a:r>
              <a:rPr lang="zh-CN" altLang="en-US" sz="2400" b="1" dirty="0">
                <a:solidFill>
                  <a:srgbClr val="000066"/>
                </a:solidFill>
              </a:rPr>
              <a:t>=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~C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0066"/>
                </a:solidFill>
              </a:rPr>
              <a:t> (~</a:t>
            </a:r>
            <a:r>
              <a:rPr lang="en-US" altLang="zh-CN" sz="2400" b="1" i="1" dirty="0">
                <a:solidFill>
                  <a:srgbClr val="000066"/>
                </a:solidFill>
              </a:rPr>
              <a:t>B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 ~~C</a:t>
            </a:r>
            <a:r>
              <a:rPr lang="en-US" altLang="zh-CN" sz="2400" b="1" dirty="0">
                <a:solidFill>
                  <a:srgbClr val="000066"/>
                </a:solidFill>
              </a:rPr>
              <a:t>)                 (</a:t>
            </a:r>
            <a:r>
              <a:rPr lang="zh-CN" altLang="en-US" sz="2400" b="1" dirty="0">
                <a:solidFill>
                  <a:srgbClr val="000066"/>
                </a:solidFill>
              </a:rPr>
              <a:t>德摩根律)   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</a:t>
            </a:r>
            <a:r>
              <a:rPr lang="en-US" altLang="zh-CN" sz="2400" b="1" dirty="0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=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~C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0066"/>
                </a:solidFill>
              </a:rPr>
              <a:t> (~</a:t>
            </a:r>
            <a:r>
              <a:rPr lang="en-US" altLang="zh-CN" sz="2400" b="1" i="1" dirty="0">
                <a:solidFill>
                  <a:srgbClr val="000066"/>
                </a:solidFill>
              </a:rPr>
              <a:t>B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 C</a:t>
            </a:r>
            <a:r>
              <a:rPr lang="en-US" altLang="zh-CN" sz="2400" b="1" dirty="0">
                <a:solidFill>
                  <a:srgbClr val="000066"/>
                </a:solidFill>
              </a:rPr>
              <a:t>)                      (</a:t>
            </a:r>
            <a:r>
              <a:rPr lang="zh-CN" altLang="en-US" sz="2400" b="1" dirty="0">
                <a:solidFill>
                  <a:srgbClr val="000066"/>
                </a:solidFill>
              </a:rPr>
              <a:t>双重否定律)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</a:t>
            </a:r>
            <a:r>
              <a:rPr lang="en-US" altLang="zh-CN" sz="2400" b="1" dirty="0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=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~C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0066"/>
                </a:solidFill>
              </a:rPr>
              <a:t> ~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i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~C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</a:rPr>
              <a:t> C</a:t>
            </a:r>
            <a:r>
              <a:rPr lang="en-US" altLang="zh-CN" sz="2400" b="1" dirty="0">
                <a:solidFill>
                  <a:srgbClr val="000066"/>
                </a:solidFill>
              </a:rPr>
              <a:t>)     (</a:t>
            </a:r>
            <a:r>
              <a:rPr lang="zh-CN" altLang="en-US" sz="2400" b="1" dirty="0">
                <a:solidFill>
                  <a:srgbClr val="000066"/>
                </a:solidFill>
              </a:rPr>
              <a:t>分配律)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</a:t>
            </a:r>
            <a:r>
              <a:rPr lang="en-US" altLang="zh-CN" sz="2400" b="1" dirty="0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=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~C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0066"/>
                </a:solidFill>
              </a:rPr>
              <a:t> ~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i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</a:t>
            </a:r>
            <a:r>
              <a:rPr lang="en-US" altLang="zh-CN" sz="2400" b="1" dirty="0">
                <a:solidFill>
                  <a:srgbClr val="000066"/>
                </a:solidFill>
              </a:rPr>
              <a:t>)               (</a:t>
            </a:r>
            <a:r>
              <a:rPr lang="zh-CN" altLang="en-US" sz="2400" b="1" dirty="0">
                <a:solidFill>
                  <a:srgbClr val="000066"/>
                </a:solidFill>
              </a:rPr>
              <a:t>结合律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矛盾律)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</a:t>
            </a:r>
            <a:r>
              <a:rPr lang="en-US" altLang="zh-CN" sz="2400" b="1" dirty="0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= 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~C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0066"/>
                </a:solidFill>
              </a:rPr>
              <a:t> ~</a:t>
            </a:r>
            <a:r>
              <a:rPr lang="en-US" altLang="zh-CN" sz="2400" b="1" i="1" dirty="0">
                <a:solidFill>
                  <a:srgbClr val="000066"/>
                </a:solidFill>
              </a:rPr>
              <a:t>B                                  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</a:rPr>
              <a:t>零律, 同一律)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</a:t>
            </a:r>
            <a:r>
              <a:rPr lang="en-US" altLang="zh-CN" sz="2400" b="1" dirty="0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= (</a:t>
            </a:r>
            <a:r>
              <a:rPr lang="en-US" altLang="zh-CN" sz="2400" b="1" i="1" dirty="0">
                <a:solidFill>
                  <a:srgbClr val="000066"/>
                </a:solidFill>
              </a:rPr>
              <a:t>A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solidFill>
                  <a:srgbClr val="000066"/>
                </a:solidFill>
              </a:rPr>
              <a:t>~B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dirty="0">
                <a:solidFill>
                  <a:srgbClr val="000066"/>
                </a:solidFill>
              </a:rPr>
              <a:t> ~</a:t>
            </a:r>
            <a:r>
              <a:rPr lang="en-US" altLang="zh-CN" sz="2400" b="1" i="1" dirty="0">
                <a:solidFill>
                  <a:srgbClr val="000066"/>
                </a:solidFill>
              </a:rPr>
              <a:t>C                               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</a:rPr>
              <a:t>交换律, 结合律)</a:t>
            </a:r>
            <a:r>
              <a:rPr lang="zh-CN" altLang="en-US" sz="2400" b="1" i="1" dirty="0">
                <a:solidFill>
                  <a:srgbClr val="000066"/>
                </a:solidFill>
              </a:rPr>
              <a:t>               </a:t>
            </a:r>
            <a:endParaRPr lang="zh-CN" altLang="en-US" sz="2400" b="1" i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</a:t>
            </a:r>
            <a:r>
              <a:rPr lang="en-US" altLang="zh-CN" sz="2400" b="1" dirty="0">
                <a:solidFill>
                  <a:srgbClr val="000066"/>
                </a:solidFill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</a:rPr>
              <a:t>= (</a:t>
            </a:r>
            <a:r>
              <a:rPr lang="en-US" altLang="zh-CN" sz="2400" b="1" i="1" dirty="0">
                <a:solidFill>
                  <a:srgbClr val="000066"/>
                </a:solidFill>
              </a:rPr>
              <a:t>A - B</a:t>
            </a:r>
            <a:r>
              <a:rPr lang="en-US" altLang="zh-CN" sz="2400" b="1" dirty="0">
                <a:solidFill>
                  <a:srgbClr val="000066"/>
                </a:solidFill>
              </a:rPr>
              <a:t>) - </a:t>
            </a:r>
            <a:r>
              <a:rPr lang="en-US" altLang="zh-CN" sz="2400" b="1" i="1" dirty="0">
                <a:solidFill>
                  <a:srgbClr val="000066"/>
                </a:solidFill>
              </a:rPr>
              <a:t>C                                      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</a:rPr>
              <a:t>补交转换律)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>
          <a:xfrm>
            <a:off x="654050" y="45720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5</a:t>
            </a:r>
            <a:endParaRPr lang="en-US" altLang="zh-CN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3"/>
          <p:cNvSpPr>
            <a:spLocks noGrp="1"/>
          </p:cNvSpPr>
          <p:nvPr>
            <p:ph idx="1"/>
          </p:nvPr>
        </p:nvSpPr>
        <p:spPr>
          <a:xfrm>
            <a:off x="111760" y="1981200"/>
            <a:ext cx="961136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证明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)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-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证：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)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= 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-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))(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- 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))   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对称差定义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= 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)(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补交转换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律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，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德摩根律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= 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)(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            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分配律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= ((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)(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))~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         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交换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律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，分配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律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= ((</a:t>
            </a:r>
            <a:r>
              <a:rPr lang="en-US" altLang="zh-CN" sz="2400" b="1" i="1" dirty="0">
                <a:solidFill>
                  <a:srgbClr val="000066"/>
                </a:solidFill>
              </a:rPr>
              <a:t>B-C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)(</a:t>
            </a:r>
            <a:r>
              <a:rPr lang="en-US" altLang="zh-CN" sz="2400" b="1" i="1" dirty="0">
                <a:solidFill>
                  <a:srgbClr val="000066"/>
                </a:solidFill>
              </a:rPr>
              <a:t>C-B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))~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                 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补交转换律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=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- </a:t>
            </a:r>
            <a:r>
              <a:rPr lang="en-US" altLang="zh-CN" sz="2400" b="1" i="1" dirty="0">
                <a:solidFill>
                  <a:srgbClr val="000066"/>
                </a:solidFill>
              </a:rPr>
              <a:t>A                         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补交转换率，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对称差定义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)</a:t>
            </a:r>
            <a:endParaRPr lang="zh-CN" altLang="en-US" sz="2400" b="1" i="1" dirty="0">
              <a:solidFill>
                <a:srgbClr val="000066"/>
              </a:solidFill>
              <a:ea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>
          <a:xfrm>
            <a:off x="611188" y="620713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6</a:t>
            </a:r>
            <a:endParaRPr lang="en-US" altLang="zh-CN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课程主要内容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088" y="1773238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离散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数学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精确研究范围还没有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严格的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定义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集合论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集合、关系、函数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数理逻辑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命题逻辑、一阶逻辑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图论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图、树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组合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计数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组合计数基础、容斥原理、递推方程与生成函数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3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398780" y="1691005"/>
            <a:ext cx="8718550" cy="418084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证明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rgbClr val="000066"/>
                </a:solidFill>
              </a:rPr>
              <a:t>B=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B-A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</a:rPr>
              <a:t>B.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   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</a:t>
            </a:r>
            <a:r>
              <a:rPr lang="en-US" altLang="zh-CN" sz="2400" b="1" i="1" dirty="0">
                <a:solidFill>
                  <a:srgbClr val="000066"/>
                </a:solidFill>
              </a:rPr>
              <a:t>B=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-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-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    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（对称差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定义）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 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          =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)(~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补交转换律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  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          =</a:t>
            </a:r>
            <a:r>
              <a:rPr lang="en-US" altLang="zh-CN" sz="2400" b="1" dirty="0">
                <a:solidFill>
                  <a:srgbClr val="000066"/>
                </a:solidFill>
              </a:rPr>
              <a:t>((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)(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（分配律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）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=(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)(~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)(~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（分配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律，结合律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）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E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)(~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E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（排中律）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=(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)(~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~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（同一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律）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      </a:t>
            </a:r>
            <a:r>
              <a:rPr lang="en-US" altLang="zh-CN" sz="2400" b="1" dirty="0">
                <a:solidFill>
                  <a:srgbClr val="000066"/>
                </a:solidFill>
              </a:rPr>
              <a:t>=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)~(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         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德摩根律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）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B-A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</a:rPr>
              <a:t>B                  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（补交转换律）</a:t>
            </a:r>
            <a:endParaRPr lang="en-US" altLang="zh-CN" sz="2400" b="1" i="1" dirty="0">
              <a:solidFill>
                <a:srgbClr val="000066"/>
              </a:solidFill>
              <a:ea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685800" y="455613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7</a:t>
            </a:r>
            <a:endParaRPr lang="en-US" altLang="zh-CN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</a:rPr>
              <a:t>A,B</a:t>
            </a:r>
            <a:r>
              <a:rPr lang="zh-CN" altLang="en-US" sz="2400" b="1" dirty="0">
                <a:solidFill>
                  <a:srgbClr val="000066"/>
                </a:solidFill>
              </a:rPr>
              <a:t>为任意集合, 证明: 若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B, </a:t>
            </a:r>
            <a:r>
              <a:rPr lang="zh-CN" altLang="en-US" sz="2400" b="1" dirty="0">
                <a:solidFill>
                  <a:srgbClr val="000066"/>
                </a:solidFill>
              </a:rPr>
              <a:t>则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  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     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B                  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</a:rPr>
              <a:t>已知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zh-CN" altLang="en-US" sz="2400" b="1" dirty="0">
                <a:solidFill>
                  <a:srgbClr val="000066"/>
                </a:solidFill>
              </a:rPr>
              <a:t>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     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>
          <a:xfrm>
            <a:off x="652463" y="549275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0000FF"/>
                </a:solidFill>
              </a:rPr>
              <a:t>集合运算实例 </a:t>
            </a:r>
            <a:r>
              <a:rPr lang="en-US" altLang="zh-CN" sz="3600" dirty="0">
                <a:solidFill>
                  <a:srgbClr val="0000FF"/>
                </a:solidFill>
              </a:rPr>
              <a:t>8</a:t>
            </a:r>
            <a:r>
              <a:rPr lang="zh-CN" altLang="en-US" sz="3600" dirty="0">
                <a:solidFill>
                  <a:srgbClr val="0000FF"/>
                </a:solidFill>
              </a:rPr>
              <a:t> 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-2481262" y="579438"/>
            <a:ext cx="7772400" cy="1143000"/>
          </a:xfrm>
        </p:spPr>
        <p:txBody>
          <a:bodyPr anchor="ctr" anchorCtr="0"/>
          <a:p>
            <a:r>
              <a:rPr lang="zh-CN" altLang="en-US" sz="3600">
                <a:solidFill>
                  <a:srgbClr val="0000FF"/>
                </a:solidFill>
              </a:rPr>
              <a:t>附加题：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pPr marL="0" indent="0">
              <a:buNone/>
            </a:pPr>
            <a:r>
              <a:rPr lang="en-US" altLang="zh-CN" b="1"/>
              <a:t>1</a:t>
            </a:r>
            <a:r>
              <a:rPr lang="zh-CN" altLang="en-US" b="1"/>
              <a:t>）已知集合A、B，A-B=B-A，证明A=B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2</a:t>
            </a:r>
            <a:r>
              <a:rPr lang="zh-CN" altLang="en-US" b="1"/>
              <a:t>）已知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sym typeface="宋体" panose="02010600030101010101" pitchFamily="2" charset="-122"/>
              </a:rPr>
              <a:t>B=A</a:t>
            </a:r>
            <a:r>
              <a:rPr lang="zh-CN" altLang="en-US" b="1" i="1" dirty="0">
                <a:sym typeface="宋体" panose="02010600030101010101" pitchFamily="2" charset="-122"/>
              </a:rPr>
              <a:t>，</a:t>
            </a:r>
            <a:r>
              <a:rPr lang="zh-CN" altLang="en-US" b="1" dirty="0">
                <a:sym typeface="宋体" panose="02010600030101010101" pitchFamily="2" charset="-122"/>
              </a:rPr>
              <a:t>求联系方程组</a:t>
            </a:r>
            <a:endParaRPr lang="zh-CN" altLang="en-US" b="1" i="1" dirty="0">
              <a:sym typeface="宋体" panose="02010600030101010101" pitchFamily="2" charset="-122"/>
            </a:endParaRPr>
          </a:p>
          <a:p>
            <a:pPr marL="1828800" lvl="4" indent="0">
              <a:buNone/>
            </a:pPr>
            <a:r>
              <a:rPr lang="en-US" altLang="zh-CN" sz="3200" b="1" i="1" dirty="0">
                <a:sym typeface="宋体" panose="02010600030101010101" pitchFamily="2" charset="-122"/>
              </a:rPr>
              <a:t>x</a:t>
            </a:r>
            <a:r>
              <a:rPr lang="en-US" altLang="zh-CN" sz="3200" b="1" dirty="0">
                <a:sym typeface="Symbol" panose="05050102010706020507" pitchFamily="18" charset="2"/>
              </a:rPr>
              <a:t>A=B</a:t>
            </a:r>
            <a:endParaRPr lang="en-US" altLang="zh-CN" sz="3200" b="1" dirty="0">
              <a:sym typeface="Symbol" panose="05050102010706020507" pitchFamily="18" charset="2"/>
            </a:endParaRPr>
          </a:p>
          <a:p>
            <a:pPr marL="1828800" lvl="4" indent="0">
              <a:buNone/>
            </a:pPr>
            <a:r>
              <a:rPr lang="en-US" altLang="zh-CN" sz="3200" b="1" dirty="0">
                <a:sym typeface="Symbol" panose="05050102010706020507" pitchFamily="18" charset="2"/>
              </a:rPr>
              <a:t>xA=</a:t>
            </a:r>
            <a:r>
              <a:rPr lang="zh-CN" altLang="en-US" sz="3200" b="1" dirty="0">
                <a:sym typeface="Symbol" panose="05050102010706020507" pitchFamily="18" charset="2"/>
              </a:rPr>
              <a:t></a:t>
            </a:r>
            <a:endParaRPr lang="en-US" altLang="zh-CN" sz="32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b="1" dirty="0">
                <a:sym typeface="宋体" panose="02010600030101010101" pitchFamily="2" charset="-122"/>
              </a:rPr>
              <a:t>      </a:t>
            </a:r>
            <a:r>
              <a:rPr lang="zh-CN" altLang="en-US" b="1" dirty="0">
                <a:sym typeface="宋体" panose="02010600030101010101" pitchFamily="2" charset="-122"/>
              </a:rPr>
              <a:t>的解。</a:t>
            </a:r>
            <a:endParaRPr lang="zh-CN" altLang="en-US" b="1" dirty="0"/>
          </a:p>
          <a:p>
            <a:pPr marL="0" indent="0">
              <a:buNone/>
            </a:pPr>
            <a:endParaRPr lang="zh-CN" altLang="en-US" b="1" i="1" dirty="0">
              <a:sym typeface="宋体" panose="02010600030101010101" pitchFamily="2" charset="-122"/>
            </a:endParaRPr>
          </a:p>
          <a:p>
            <a:pPr marL="1828800" lvl="4" indent="0">
              <a:buNone/>
            </a:pPr>
            <a:endParaRPr lang="zh-CN" altLang="en-US" sz="3200" b="1" i="1" dirty="0">
              <a:sym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71289C-021B-4769-AFFA-9EB74F976A65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614363" y="466725"/>
            <a:ext cx="7772400" cy="1143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solidFill>
                  <a:srgbClr val="800000"/>
                </a:solidFill>
              </a:rPr>
              <a:t>1.3 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命题证明方法概述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403350" y="1693863"/>
            <a:ext cx="7772400" cy="43053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 </a:t>
            </a:r>
            <a:r>
              <a:rPr lang="zh-CN" altLang="en-US" b="1" dirty="0">
                <a:solidFill>
                  <a:schemeClr val="tx1"/>
                </a:solidFill>
              </a:rPr>
              <a:t>直接证明法</a:t>
            </a:r>
            <a:r>
              <a:rPr lang="zh-CN" altLang="en-US" b="1" dirty="0">
                <a:solidFill>
                  <a:srgbClr val="FF0000"/>
                </a:solidFill>
              </a:rPr>
              <a:t>             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  </a:t>
            </a:r>
            <a:r>
              <a:rPr lang="zh-CN" altLang="en-US" b="1" dirty="0">
                <a:solidFill>
                  <a:srgbClr val="FF0000"/>
                </a:solidFill>
              </a:rPr>
              <a:t>间接证明法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</a:t>
            </a:r>
            <a:r>
              <a:rPr lang="zh-CN" altLang="en-US" b="1" dirty="0">
                <a:solidFill>
                  <a:srgbClr val="FF0000"/>
                </a:solidFill>
              </a:rPr>
              <a:t> 归谬法(反证法)      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  </a:t>
            </a:r>
            <a:r>
              <a:rPr lang="zh-CN" altLang="en-US" b="1" dirty="0">
                <a:solidFill>
                  <a:srgbClr val="FF0000"/>
                </a:solidFill>
              </a:rPr>
              <a:t>数学归纳法</a:t>
            </a:r>
            <a:endParaRPr lang="zh-CN" alt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</a:t>
            </a: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穷举法                     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  </a:t>
            </a:r>
            <a:r>
              <a:rPr lang="zh-CN" altLang="en-US" b="1" dirty="0">
                <a:solidFill>
                  <a:srgbClr val="FF0000"/>
                </a:solidFill>
              </a:rPr>
              <a:t>构造证明法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</a:t>
            </a:r>
            <a:r>
              <a:rPr lang="zh-CN" altLang="en-US" b="1" dirty="0"/>
              <a:t> 空证明法                  </a:t>
            </a:r>
            <a:r>
              <a:rPr lang="zh-CN" altLang="en-US" b="1" dirty="0">
                <a:sym typeface="Symbol" panose="05050102010706020507" pitchFamily="18" charset="2"/>
              </a:rPr>
              <a:t>  </a:t>
            </a:r>
            <a:r>
              <a:rPr lang="zh-CN" altLang="en-US" b="1" dirty="0"/>
              <a:t>平凡证明法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ym typeface="Symbol" panose="05050102010706020507" pitchFamily="18" charset="2"/>
              </a:rPr>
              <a:t></a:t>
            </a:r>
            <a:r>
              <a:rPr lang="zh-CN" altLang="en-US" b="1" dirty="0"/>
              <a:t> 举反例</a:t>
            </a:r>
            <a:r>
              <a:rPr lang="en-US" altLang="zh-CN" b="1" dirty="0"/>
              <a:t>——</a:t>
            </a:r>
            <a:r>
              <a:rPr lang="zh-CN" altLang="en-US" b="1" dirty="0"/>
              <a:t>命题为假的证明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待证明的命题的形式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819400"/>
          </a:xfrm>
        </p:spPr>
        <p:txBody>
          <a:bodyPr vert="horz" wrap="square" lIns="91440" tIns="45720" rIns="91440" bIns="45720" anchor="t" anchorCtr="0"/>
          <a:p>
            <a:pPr marL="609600" indent="-60960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形式1</a:t>
            </a:r>
            <a:r>
              <a:rPr lang="en-US" altLang="zh-CN" sz="2400" b="1" dirty="0"/>
              <a:t>.    </a:t>
            </a:r>
            <a:r>
              <a:rPr lang="zh-CN" altLang="en-US" sz="2400" b="1" dirty="0"/>
              <a:t>若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            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marL="609600" indent="-60960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形式2</a:t>
            </a:r>
            <a:r>
              <a:rPr lang="en-US" altLang="zh-CN" sz="2400" b="1" dirty="0"/>
              <a:t>.    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当且仅当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            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</a:t>
            </a:r>
            <a:r>
              <a:rPr lang="en-US" altLang="zh-CN" sz="2400" b="1" i="1" dirty="0"/>
              <a:t>B      </a:t>
            </a:r>
            <a:r>
              <a:rPr lang="zh-CN" altLang="en-US" sz="2400" b="1" dirty="0">
                <a:solidFill>
                  <a:srgbClr val="7030A0"/>
                </a:solidFill>
              </a:rPr>
              <a:t>即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7030A0"/>
                </a:solidFill>
                <a:sym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7030A0"/>
                </a:solidFill>
              </a:rPr>
              <a:t>) 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</a:rPr>
              <a:t>B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7030A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</a:rPr>
              <a:t>) </a:t>
            </a:r>
            <a:endParaRPr lang="en-US" altLang="zh-CN" sz="2400" b="1" dirty="0"/>
          </a:p>
          <a:p>
            <a:pPr marL="609600" indent="-609600" eaLnBrk="1" hangingPunct="1">
              <a:spcBef>
                <a:spcPct val="50000"/>
              </a:spcBef>
              <a:buNone/>
            </a:pPr>
            <a:r>
              <a:rPr lang="zh-CN" altLang="en-US" sz="2400" b="1" dirty="0"/>
              <a:t>形式3</a:t>
            </a:r>
            <a:r>
              <a:rPr lang="en-US" altLang="zh-CN" sz="2400" b="1" dirty="0"/>
              <a:t>.    </a:t>
            </a:r>
            <a:r>
              <a:rPr lang="zh-CN" altLang="en-US" sz="2400" b="1" dirty="0"/>
              <a:t>证明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即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恒真</a:t>
            </a:r>
            <a:r>
              <a:rPr lang="en-US" altLang="zh-CN" sz="2400" b="1" dirty="0"/>
              <a:t>)      </a:t>
            </a:r>
            <a:r>
              <a:rPr lang="en-US" altLang="zh-CN" sz="2400" b="1" i="1" dirty="0"/>
              <a:t>B             </a:t>
            </a:r>
            <a:r>
              <a:rPr lang="zh-CN" altLang="en-US" sz="2400" b="1" dirty="0">
                <a:solidFill>
                  <a:srgbClr val="7030A0"/>
                </a:solidFill>
              </a:rPr>
              <a:t>即</a:t>
            </a:r>
            <a:r>
              <a:rPr lang="en-US" altLang="zh-CN" sz="2400" b="1" dirty="0">
                <a:solidFill>
                  <a:srgbClr val="7030A0"/>
                </a:solidFill>
              </a:rPr>
              <a:t>1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7030A0"/>
                </a:solidFill>
                <a:sym typeface="Symbol" panose="05050102010706020507" pitchFamily="18" charset="2"/>
              </a:rPr>
              <a:t>B</a:t>
            </a:r>
            <a:endParaRPr lang="en-US" altLang="zh-CN" sz="2400" b="1" i="1" dirty="0"/>
          </a:p>
          <a:p>
            <a:pPr marL="609600" indent="-60960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三种都可归结为形式1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直接证明法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844675"/>
            <a:ext cx="7561263" cy="720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做法</a:t>
            </a:r>
            <a:r>
              <a:rPr lang="zh-CN" altLang="en-US" sz="2400" b="1" dirty="0">
                <a:solidFill>
                  <a:srgbClr val="9900FF"/>
                </a:solidFill>
              </a:rPr>
              <a:t>：假设</a:t>
            </a:r>
            <a:r>
              <a:rPr lang="en-US" altLang="zh-CN" sz="2400" b="1" i="1" dirty="0">
                <a:solidFill>
                  <a:srgbClr val="9900FF"/>
                </a:solidFill>
              </a:rPr>
              <a:t>A</a:t>
            </a:r>
            <a:r>
              <a:rPr lang="zh-CN" altLang="en-US" sz="2400" b="1" dirty="0">
                <a:solidFill>
                  <a:srgbClr val="9900FF"/>
                </a:solidFill>
              </a:rPr>
              <a:t>为真, 证明</a:t>
            </a:r>
            <a:r>
              <a:rPr lang="en-US" altLang="zh-CN" sz="2400" b="1" i="1" dirty="0">
                <a:solidFill>
                  <a:srgbClr val="9900FF"/>
                </a:solidFill>
              </a:rPr>
              <a:t>B</a:t>
            </a:r>
            <a:r>
              <a:rPr lang="zh-CN" altLang="en-US" sz="2400" b="1" dirty="0">
                <a:solidFill>
                  <a:srgbClr val="9900FF"/>
                </a:solidFill>
              </a:rPr>
              <a:t>为真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1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是奇数, 则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也是奇数.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证：假设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是奇数, 则存在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N,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+1. 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于是,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= 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=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4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4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k+1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2(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)+1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得证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是奇数.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685800" y="53784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间接证明法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54276" name="Rectangle 3"/>
          <p:cNvSpPr>
            <a:spLocks noGrp="1"/>
          </p:cNvSpPr>
          <p:nvPr>
            <p:ph idx="1"/>
          </p:nvPr>
        </p:nvSpPr>
        <p:spPr>
          <a:xfrm>
            <a:off x="609283" y="1765935"/>
            <a:ext cx="8634412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做法</a:t>
            </a:r>
            <a:r>
              <a:rPr lang="zh-CN" altLang="en-US" sz="2400" b="1" dirty="0"/>
              <a:t>：</a:t>
            </a:r>
            <a:r>
              <a:rPr lang="en-US" altLang="zh-CN" sz="2400" b="1" dirty="0">
                <a:solidFill>
                  <a:srgbClr val="9900FF"/>
                </a:solidFill>
              </a:rPr>
              <a:t>从原先要证“若A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, 则B</a:t>
            </a: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，即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9900FF"/>
                </a:solidFill>
                <a:sym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 B</a:t>
            </a:r>
            <a:r>
              <a:rPr lang="en-US" altLang="zh-CN" sz="2400" b="1" dirty="0">
                <a:solidFill>
                  <a:srgbClr val="9900FF"/>
                </a:solidFill>
              </a:rPr>
              <a:t>”</a:t>
            </a:r>
            <a:endParaRPr lang="en-US" altLang="zh-CN" sz="2400" b="1" dirty="0">
              <a:solidFill>
                <a:srgbClr val="9900FF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9900FF"/>
                </a:solidFill>
              </a:rPr>
              <a:t>            </a:t>
            </a:r>
            <a:r>
              <a:rPr lang="en-US" altLang="zh-CN" sz="2400" b="1" dirty="0">
                <a:solidFill>
                  <a:schemeClr val="tx1"/>
                </a:solidFill>
              </a:rPr>
              <a:t>变成要证明</a:t>
            </a:r>
            <a:endParaRPr lang="en-US" altLang="zh-CN" sz="2400" b="1" dirty="0">
              <a:solidFill>
                <a:srgbClr val="9900FF"/>
              </a:solidFill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9900FF"/>
                </a:solidFill>
              </a:rPr>
              <a:t>            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“若B不成立, 则A不成立, 即 </a:t>
            </a:r>
            <a:r>
              <a:rPr lang="en-US" altLang="zh-CN" sz="2400" b="1" dirty="0">
                <a:solidFill>
                  <a:srgbClr val="9900FF"/>
                </a:solidFill>
              </a:rPr>
              <a:t>¬B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1" dirty="0">
                <a:solidFill>
                  <a:srgbClr val="9900FF"/>
                </a:solidFill>
              </a:rPr>
              <a:t>¬A”(逆否命题)</a:t>
            </a:r>
            <a:endParaRPr lang="zh-CN" altLang="en-US" sz="2400" b="1" dirty="0">
              <a:solidFill>
                <a:srgbClr val="9900FF"/>
              </a:solidFill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rgbClr val="9900FF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是奇数, 则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也是奇数.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: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用间接证明法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可证若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是偶数, 则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也是偶数.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假设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是偶数, 则存在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N,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.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于是,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= 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= 2(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得证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是偶数.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归谬法(反证法)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413510"/>
            <a:ext cx="7704138" cy="7207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/>
          </p:nvPr>
        </p:nvSpPr>
        <p:spPr>
          <a:xfrm>
            <a:off x="685800" y="1537335"/>
            <a:ext cx="7772400" cy="4648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做法：设</a:t>
            </a:r>
            <a:r>
              <a:rPr lang="en-US" altLang="zh-CN" sz="2400" b="1" i="1" dirty="0">
                <a:solidFill>
                  <a:srgbClr val="9900FF"/>
                </a:solidFill>
              </a:rPr>
              <a:t>A</a:t>
            </a:r>
            <a:r>
              <a:rPr lang="zh-CN" altLang="en-US" sz="2400" b="1" dirty="0">
                <a:solidFill>
                  <a:srgbClr val="9900FF"/>
                </a:solidFill>
              </a:rPr>
              <a:t>成立</a:t>
            </a:r>
            <a:r>
              <a:rPr lang="en-US" altLang="zh-CN" sz="2400" b="1" dirty="0">
                <a:solidFill>
                  <a:srgbClr val="9900FF"/>
                </a:solidFill>
              </a:rPr>
              <a:t>, </a:t>
            </a:r>
            <a:r>
              <a:rPr lang="zh-CN" altLang="en-US" sz="2400" b="1" dirty="0">
                <a:solidFill>
                  <a:srgbClr val="9900FF"/>
                </a:solidFill>
              </a:rPr>
              <a:t>假设</a:t>
            </a:r>
            <a:r>
              <a:rPr lang="en-US" altLang="zh-CN" sz="2400" b="1" i="1" dirty="0">
                <a:solidFill>
                  <a:srgbClr val="9900FF"/>
                </a:solidFill>
              </a:rPr>
              <a:t>B</a:t>
            </a:r>
            <a:r>
              <a:rPr lang="zh-CN" altLang="en-US" sz="2400" b="1" dirty="0">
                <a:solidFill>
                  <a:srgbClr val="9900FF"/>
                </a:solidFill>
              </a:rPr>
              <a:t>不成立, 推出矛盾结果</a:t>
            </a:r>
            <a:endParaRPr lang="en-US" altLang="zh-CN" sz="2400" b="1" dirty="0">
              <a:solidFill>
                <a:srgbClr val="9900FF"/>
              </a:solidFill>
              <a:sym typeface="Symbol" panose="05050102010706020507" pitchFamily="18" charset="2"/>
            </a:endParaRPr>
          </a:p>
          <a:p>
            <a:pPr marL="0" indent="0" latinLnBrk="0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间接证明法是归谬法的特殊形式: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不成立推出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不成立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这与前提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成立矛盾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endParaRPr lang="zh-CN" altLang="en-US" sz="2400" b="1" dirty="0">
              <a:solidFill>
                <a:srgbClr val="333300"/>
              </a:solidFill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A-B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则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=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spcBef>
                <a:spcPts val="100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证：用归谬法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spcBef>
                <a:spcPts val="1000"/>
              </a:spcBef>
              <a:buFont typeface="Symbol" panose="05050102010706020507" pitchFamily="18" charset="2"/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假设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,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则存在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使得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    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 </a:t>
            </a:r>
            <a:endParaRPr lang="en-US" altLang="zh-CN" sz="2400" b="1" i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A-B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利用条件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A-B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  (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 </a:t>
            </a:r>
            <a:endParaRPr lang="en-US" altLang="zh-CN" sz="2400" b="1" i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    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且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B,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矛盾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5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67460" y="3285490"/>
            <a:ext cx="8293735" cy="471170"/>
            <a:chOff x="5387" y="6421"/>
            <a:chExt cx="13061" cy="742"/>
          </a:xfrm>
        </p:grpSpPr>
        <p:sp>
          <p:nvSpPr>
            <p:cNvPr id="5" name="Text Box 4"/>
            <p:cNvSpPr txBox="1"/>
            <p:nvPr/>
          </p:nvSpPr>
          <p:spPr>
            <a:xfrm>
              <a:off x="5387" y="6421"/>
              <a:ext cx="13061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于是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  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baseline="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从而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baseline="30000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是偶数, </a:t>
              </a:r>
              <a:r>
                <a:rPr lang="en-US" altLang="zh-CN" sz="2400" b="1" i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是偶数.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4" name="Object 5"/>
            <p:cNvGraphicFramePr/>
            <p:nvPr/>
          </p:nvGraphicFramePr>
          <p:xfrm>
            <a:off x="6971" y="6422"/>
            <a:ext cx="75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" imgW="241300" imgH="215900" progId="Equation.3">
                    <p:embed/>
                  </p:oleObj>
                </mc:Choice>
                <mc:Fallback>
                  <p:oleObj name="" r:id="rId1" imgW="241300" imgH="2159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971" y="6422"/>
                          <a:ext cx="754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691515" y="1835785"/>
            <a:ext cx="8293100" cy="469900"/>
            <a:chOff x="4366" y="3230"/>
            <a:chExt cx="13060" cy="740"/>
          </a:xfrm>
        </p:grpSpPr>
        <p:sp>
          <p:nvSpPr>
            <p:cNvPr id="56323" name="Text Box 4"/>
            <p:cNvSpPr txBox="1"/>
            <p:nvPr/>
          </p:nvSpPr>
          <p:spPr>
            <a:xfrm>
              <a:off x="4366" y="3246"/>
              <a:ext cx="13061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证：由归谬法，假设     是有理数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6327" name="Object 9"/>
            <p:cNvGraphicFramePr/>
            <p:nvPr/>
          </p:nvGraphicFramePr>
          <p:xfrm>
            <a:off x="8811" y="3230"/>
            <a:ext cx="75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3" imgW="241300" imgH="215900" progId="Equation.3">
                    <p:embed/>
                  </p:oleObj>
                </mc:Choice>
                <mc:Fallback>
                  <p:oleObj name="" r:id="rId3" imgW="241300" imgH="2159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811" y="3230"/>
                          <a:ext cx="754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690880" y="1123315"/>
            <a:ext cx="3229610" cy="469900"/>
            <a:chOff x="4252" y="978"/>
            <a:chExt cx="5086" cy="740"/>
          </a:xfrm>
        </p:grpSpPr>
        <p:graphicFrame>
          <p:nvGraphicFramePr>
            <p:cNvPr id="56325" name="Object 7"/>
            <p:cNvGraphicFramePr/>
            <p:nvPr/>
          </p:nvGraphicFramePr>
          <p:xfrm>
            <a:off x="6180" y="978"/>
            <a:ext cx="75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4" imgW="241300" imgH="215900" progId="Equation.3">
                    <p:embed/>
                  </p:oleObj>
                </mc:Choice>
                <mc:Fallback>
                  <p:oleObj name="" r:id="rId4" imgW="241300" imgH="2159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80" y="978"/>
                          <a:ext cx="754" cy="7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 Box 4"/>
            <p:cNvSpPr txBox="1"/>
            <p:nvPr/>
          </p:nvSpPr>
          <p:spPr>
            <a:xfrm>
              <a:off x="4252" y="978"/>
              <a:ext cx="5087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例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证明      是无理数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7460" y="2493645"/>
            <a:ext cx="13325475" cy="508000"/>
            <a:chOff x="1996" y="3927"/>
            <a:chExt cx="20985" cy="800"/>
          </a:xfrm>
        </p:grpSpPr>
        <p:grpSp>
          <p:nvGrpSpPr>
            <p:cNvPr id="9" name="组合 8"/>
            <p:cNvGrpSpPr/>
            <p:nvPr/>
          </p:nvGrpSpPr>
          <p:grpSpPr>
            <a:xfrm>
              <a:off x="1996" y="3927"/>
              <a:ext cx="8248" cy="800"/>
              <a:chOff x="5386" y="4266"/>
              <a:chExt cx="8248" cy="800"/>
            </a:xfrm>
          </p:grpSpPr>
          <p:sp>
            <p:nvSpPr>
              <p:cNvPr id="8" name="Text Box 4"/>
              <p:cNvSpPr txBox="1"/>
              <p:nvPr/>
            </p:nvSpPr>
            <p:spPr>
              <a:xfrm>
                <a:off x="5386" y="4342"/>
                <a:ext cx="8248" cy="725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wrap="square"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那么存在正整数</a:t>
                </a:r>
                <a:r>
                  <a:rPr lang="en-US" altLang="zh-CN" sz="2400" b="1" i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2400" b="1" i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m,  </a:t>
                </a:r>
                <a:r>
                  <a:rPr lang="zh-CN" altLang="en-US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使得      =</a:t>
                </a:r>
                <a:r>
                  <a:rPr lang="en-US" altLang="zh-CN" sz="2400" b="1" i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</a:t>
                </a:r>
                <a:r>
                  <a:rPr lang="en-US" altLang="zh-CN" sz="2400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en-US" altLang="zh-CN" sz="2400" b="1" i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n.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graphicFrame>
            <p:nvGraphicFramePr>
              <p:cNvPr id="56326" name="Object 8"/>
              <p:cNvGraphicFramePr/>
              <p:nvPr/>
            </p:nvGraphicFramePr>
            <p:xfrm>
              <a:off x="11280" y="4266"/>
              <a:ext cx="754" cy="7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5" imgW="241300" imgH="215900" progId="Equation.3">
                      <p:embed/>
                    </p:oleObj>
                  </mc:Choice>
                  <mc:Fallback>
                    <p:oleObj name="" r:id="rId5" imgW="241300" imgH="2159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11280" y="4266"/>
                            <a:ext cx="754" cy="7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" name="Text Box 4"/>
            <p:cNvSpPr txBox="1"/>
            <p:nvPr/>
          </p:nvSpPr>
          <p:spPr>
            <a:xfrm>
              <a:off x="9921" y="3943"/>
              <a:ext cx="13061" cy="725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为既约分数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lang="en-US" altLang="zh-CN" sz="2400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11" name="Text Box 4"/>
          <p:cNvSpPr txBox="1"/>
          <p:nvPr/>
        </p:nvSpPr>
        <p:spPr>
          <a:xfrm>
            <a:off x="1332230" y="3933825"/>
            <a:ext cx="7451090" cy="1014730"/>
          </a:xfrm>
          <a:prstGeom prst="rect">
            <a:avLst/>
          </a:prstGeom>
          <a:noFill/>
          <a:ln w="635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 (2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这又得到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也是偶数，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为既约分数矛盾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62913" cy="9906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归纳与猜想</a:t>
            </a:r>
            <a:r>
              <a:rPr lang="zh-CN" altLang="en-US" sz="4000" dirty="0">
                <a:solidFill>
                  <a:srgbClr val="0000FF"/>
                </a:solidFill>
                <a:sym typeface="Symbol" panose="05050102010706020507" pitchFamily="18" charset="2"/>
              </a:rPr>
              <a:t>数学研究的方法</a:t>
            </a:r>
            <a:endParaRPr lang="zh-CN" altLang="en-US" sz="4000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685800" y="1890713"/>
            <a:ext cx="7772400" cy="3252787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命题的提出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zh-CN" altLang="en-US" sz="24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例如, 观察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=1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2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1+</a:t>
            </a:r>
            <a:r>
              <a:rPr lang="en-US" altLang="zh-CN" sz="2400" b="1" dirty="0">
                <a:solidFill>
                  <a:srgbClr val="000066"/>
                </a:solidFill>
              </a:rPr>
              <a:t>3=2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2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1+3</a:t>
            </a:r>
            <a:r>
              <a:rPr lang="en-US" altLang="zh-CN" sz="2400" b="1" dirty="0">
                <a:solidFill>
                  <a:srgbClr val="000066"/>
                </a:solidFill>
              </a:rPr>
              <a:t>+5=3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2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1+</a:t>
            </a:r>
            <a:r>
              <a:rPr lang="en-US" altLang="zh-CN" sz="2400" b="1" dirty="0">
                <a:solidFill>
                  <a:srgbClr val="000066"/>
                </a:solidFill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5</a:t>
            </a:r>
            <a:r>
              <a:rPr lang="zh-CN" altLang="en-US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7=</a:t>
            </a:r>
            <a:r>
              <a:rPr lang="zh-CN" altLang="en-US" sz="2400" b="1" dirty="0">
                <a:solidFill>
                  <a:srgbClr val="000066"/>
                </a:solidFill>
              </a:rPr>
              <a:t>4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2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… …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326664" name="Text Box 8"/>
          <p:cNvSpPr txBox="1"/>
          <p:nvPr/>
        </p:nvSpPr>
        <p:spPr>
          <a:xfrm>
            <a:off x="685800" y="5199063"/>
            <a:ext cx="6324600" cy="1016000"/>
          </a:xfrm>
          <a:prstGeom prst="rect">
            <a:avLst/>
          </a:prstGeom>
          <a:noFill/>
          <a:ln w="635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猜想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个奇数之和等于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1+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5+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+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-1)=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9" name="对象 1"/>
          <p:cNvGraphicFramePr/>
          <p:nvPr>
            <p:custDataLst>
              <p:tags r:id="rId1"/>
            </p:custDataLst>
          </p:nvPr>
        </p:nvGraphicFramePr>
        <p:xfrm>
          <a:off x="101600" y="1333500"/>
          <a:ext cx="3073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3568700" imgH="4616450" progId="Paint.Picture">
                  <p:embed/>
                </p:oleObj>
              </mc:Choice>
              <mc:Fallback>
                <p:oleObj name="" r:id="rId2" imgW="3568700" imgH="46164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00" y="1333500"/>
                        <a:ext cx="3073400" cy="419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对象 8"/>
          <p:cNvGraphicFramePr/>
          <p:nvPr/>
        </p:nvGraphicFramePr>
        <p:xfrm>
          <a:off x="6299835" y="2385060"/>
          <a:ext cx="2652395" cy="342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3327400" imgH="4210050" progId="Paint.Picture">
                  <p:embed/>
                </p:oleObj>
              </mc:Choice>
              <mc:Fallback>
                <p:oleObj name="" r:id="rId4" imgW="3327400" imgH="42100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9835" y="2385060"/>
                        <a:ext cx="2652395" cy="3428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标题 1"/>
          <p:cNvSpPr>
            <a:spLocks noGrp="1"/>
          </p:cNvSpPr>
          <p:nvPr>
            <p:ph type="title"/>
          </p:nvPr>
        </p:nvSpPr>
        <p:spPr>
          <a:xfrm>
            <a:off x="704850" y="171450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课程参考书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1635" y="5589588"/>
            <a:ext cx="2574290" cy="4756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清华大学 屈婉玲</a:t>
            </a:r>
            <a:endParaRPr kumimoji="0" lang="zh-CN" altLang="en-US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99835" y="1844040"/>
            <a:ext cx="4572000" cy="4756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机械出版社 罗森  </a:t>
            </a:r>
            <a:endParaRPr kumimoji="0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3203575" y="1425575"/>
          <a:ext cx="2963545" cy="391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2235200" imgH="2978150" progId="Paint.Picture">
                  <p:embed/>
                </p:oleObj>
              </mc:Choice>
              <mc:Fallback>
                <p:oleObj name="" r:id="rId6" imgW="2235200" imgH="29781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3575" y="1425575"/>
                        <a:ext cx="2963545" cy="3912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449955" y="5445125"/>
            <a:ext cx="2886710" cy="475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500" b="1" kern="1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清华大学 周晓聪</a:t>
            </a:r>
            <a:endParaRPr lang="zh-CN" altLang="en-US" sz="2500" b="1" kern="1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685800" y="117793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数学归纳法的步骤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88" y="1125855"/>
            <a:ext cx="8137525" cy="22320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8372" name="Rectangle 3"/>
          <p:cNvSpPr>
            <a:spLocks noGrp="1"/>
          </p:cNvSpPr>
          <p:nvPr>
            <p:ph idx="1"/>
          </p:nvPr>
        </p:nvSpPr>
        <p:spPr>
          <a:xfrm>
            <a:off x="685800" y="1054735"/>
            <a:ext cx="7772400" cy="57467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命题形式: 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),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且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(1)</a:t>
            </a:r>
            <a:r>
              <a:rPr lang="zh-CN" altLang="en-US" sz="2400" b="1" dirty="0">
                <a:solidFill>
                  <a:srgbClr val="FF0000"/>
                </a:solidFill>
              </a:rPr>
              <a:t>归纳基础：</a:t>
            </a:r>
            <a:r>
              <a:rPr lang="zh-CN" altLang="en-US" sz="2400" b="1" dirty="0"/>
              <a:t>证明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为真</a:t>
            </a:r>
            <a:endParaRPr lang="zh-CN" altLang="en-US" sz="2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(2)</a:t>
            </a:r>
            <a:r>
              <a:rPr lang="zh-CN" altLang="en-US" sz="2400" b="1" dirty="0">
                <a:solidFill>
                  <a:srgbClr val="FF0000"/>
                </a:solidFill>
              </a:rPr>
              <a:t>归纳步骤</a:t>
            </a:r>
            <a:r>
              <a:rPr lang="zh-CN" altLang="en-US" sz="2400" b="1" dirty="0"/>
              <a:t> ：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), </a:t>
            </a:r>
            <a:r>
              <a:rPr lang="zh-CN" altLang="en-US" sz="2400" b="1" dirty="0">
                <a:sym typeface="Symbol" panose="05050102010706020507" pitchFamily="18" charset="2"/>
              </a:rPr>
              <a:t>假设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为真</a:t>
            </a: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（称为归纳假设）</a:t>
            </a:r>
            <a:r>
              <a:rPr lang="zh-CN" altLang="en-US" sz="2400" b="1" dirty="0">
                <a:sym typeface="Symbol" panose="05050102010706020507" pitchFamily="18" charset="2"/>
              </a:rPr>
              <a:t> 证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+1)</a:t>
            </a:r>
            <a:r>
              <a:rPr lang="zh-CN" altLang="en-US" sz="2400" b="1" dirty="0">
                <a:sym typeface="Symbol" panose="05050102010706020507" pitchFamily="18" charset="2"/>
              </a:rPr>
              <a:t>为真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10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5 </a:t>
            </a:r>
            <a:r>
              <a:rPr lang="zh-CN" altLang="en-US" sz="2400" b="1" dirty="0">
                <a:solidFill>
                  <a:srgbClr val="000066"/>
                </a:solidFill>
              </a:rPr>
              <a:t>证明:对所有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1, </a:t>
            </a:r>
            <a:r>
              <a:rPr lang="zh-CN" altLang="en-US" sz="2400" b="1" dirty="0">
                <a:solidFill>
                  <a:srgbClr val="000066"/>
                </a:solidFill>
              </a:rPr>
              <a:t>1+</a:t>
            </a:r>
            <a:r>
              <a:rPr lang="en-US" altLang="zh-CN" sz="2400" b="1" dirty="0">
                <a:solidFill>
                  <a:srgbClr val="000066"/>
                </a:solidFill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5+</a:t>
            </a: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…</a:t>
            </a:r>
            <a:r>
              <a:rPr lang="zh-CN" altLang="en-US" sz="2400" b="1" dirty="0">
                <a:solidFill>
                  <a:srgbClr val="000066"/>
                </a:solidFill>
              </a:rPr>
              <a:t> +</a:t>
            </a:r>
            <a:r>
              <a:rPr lang="en-US" altLang="zh-CN" sz="2400" b="1" dirty="0">
                <a:solidFill>
                  <a:srgbClr val="000066"/>
                </a:solidFill>
              </a:rPr>
              <a:t>(2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-1)=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   归纳基础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当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=1时, 1=</a:t>
            </a:r>
            <a:r>
              <a:rPr lang="zh-CN" altLang="en-US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1</a:t>
            </a:r>
            <a:r>
              <a:rPr lang="en-US" altLang="zh-CN" sz="2400" b="1" baseline="30000" dirty="0">
                <a:solidFill>
                  <a:srgbClr val="000066"/>
                </a:solidFill>
                <a:ea typeface="华文行楷" panose="0201080004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结论成立.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归纳步骤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: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假设对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1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结论成立, 则有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       </a:t>
            </a:r>
            <a:r>
              <a:rPr lang="en-US" altLang="zh-CN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0066"/>
                </a:solidFill>
              </a:rPr>
              <a:t>1+</a:t>
            </a:r>
            <a:r>
              <a:rPr lang="en-US" altLang="zh-CN" sz="2400" b="1" dirty="0">
                <a:solidFill>
                  <a:srgbClr val="000066"/>
                </a:solidFill>
              </a:rPr>
              <a:t>3</a:t>
            </a:r>
            <a:r>
              <a:rPr lang="zh-CN" altLang="en-US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5+</a:t>
            </a: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…</a:t>
            </a:r>
            <a:r>
              <a:rPr lang="zh-CN" altLang="en-US" sz="2400" b="1" dirty="0">
                <a:solidFill>
                  <a:srgbClr val="000066"/>
                </a:solidFill>
              </a:rPr>
              <a:t> +</a:t>
            </a:r>
            <a:r>
              <a:rPr lang="en-US" altLang="zh-CN" sz="2400" b="1" dirty="0">
                <a:solidFill>
                  <a:srgbClr val="000066"/>
                </a:solidFill>
              </a:rPr>
              <a:t>(2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-1)+(2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+1)=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2 </a:t>
            </a:r>
            <a:r>
              <a:rPr lang="zh-CN" altLang="en-US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+(</a:t>
            </a:r>
            <a:r>
              <a:rPr lang="en-US" altLang="zh-CN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2</a:t>
            </a:r>
            <a:r>
              <a:rPr lang="en-US" altLang="zh-CN" sz="2400" b="1" i="1" dirty="0">
                <a:solidFill>
                  <a:srgbClr val="000066"/>
                </a:solidFill>
                <a:ea typeface="华文行楷" panose="02010800040101010101" pitchFamily="2" charset="-122"/>
              </a:rPr>
              <a:t>n+</a:t>
            </a:r>
            <a:r>
              <a:rPr lang="en-US" altLang="zh-CN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1) </a:t>
            </a:r>
            <a:r>
              <a:rPr lang="zh-CN" altLang="en-US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= (</a:t>
            </a:r>
            <a:r>
              <a:rPr lang="en-US" altLang="zh-CN" sz="2400" b="1" i="1" dirty="0">
                <a:solidFill>
                  <a:srgbClr val="000066"/>
                </a:solidFill>
                <a:ea typeface="华文行楷" panose="02010800040101010101" pitchFamily="2" charset="-122"/>
              </a:rPr>
              <a:t>n+</a:t>
            </a:r>
            <a:r>
              <a:rPr lang="en-US" altLang="zh-CN" sz="2400" b="1" dirty="0">
                <a:solidFill>
                  <a:srgbClr val="000066"/>
                </a:solidFill>
                <a:ea typeface="华文行楷" panose="02010800040101010101" pitchFamily="2" charset="-122"/>
              </a:rPr>
              <a:t>1)</a:t>
            </a:r>
            <a:r>
              <a:rPr lang="en-US" altLang="zh-CN" sz="2400" b="1" baseline="30000" dirty="0">
                <a:solidFill>
                  <a:srgbClr val="000066"/>
                </a:solidFill>
                <a:ea typeface="华文行楷" panose="02010800040101010101" pitchFamily="2" charset="-122"/>
              </a:rPr>
              <a:t>2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	 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得证公式成立.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数学归纳法的步骤(续)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000" b="1" dirty="0">
                <a:solidFill>
                  <a:srgbClr val="FF0000"/>
                </a:solidFill>
              </a:rPr>
              <a:t>注意: 归纳基础与归纳步骤两者缺一不可！</a:t>
            </a:r>
            <a:endParaRPr lang="zh-CN" altLang="en-US" sz="3000" b="1" dirty="0">
              <a:solidFill>
                <a:srgbClr val="FF000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反例1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命题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1, </a:t>
            </a:r>
            <a:r>
              <a:rPr lang="zh-CN" altLang="en-US" sz="2400" b="1" dirty="0">
                <a:solidFill>
                  <a:srgbClr val="000066"/>
                </a:solidFill>
              </a:rPr>
              <a:t>2</a:t>
            </a:r>
            <a:r>
              <a:rPr lang="zh-CN" altLang="en-US" sz="2400" b="1" baseline="30000" dirty="0">
                <a:solidFill>
                  <a:srgbClr val="000066"/>
                </a:solidFill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</a:rPr>
              <a:t>+2</a:t>
            </a:r>
            <a:r>
              <a:rPr lang="zh-CN" altLang="en-US" sz="2400" b="1" baseline="30000" dirty="0">
                <a:solidFill>
                  <a:srgbClr val="000066"/>
                </a:solidFill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</a:rPr>
              <a:t>+2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 = 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+1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假设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1,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结论成立, 则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        2</a:t>
            </a:r>
            <a:r>
              <a:rPr lang="zh-CN" altLang="en-US" sz="2400" b="1" baseline="30000" dirty="0">
                <a:solidFill>
                  <a:srgbClr val="000066"/>
                </a:solidFill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</a:rPr>
              <a:t>+2</a:t>
            </a:r>
            <a:r>
              <a:rPr lang="zh-CN" altLang="en-US" sz="2400" b="1" baseline="30000" dirty="0">
                <a:solidFill>
                  <a:srgbClr val="000066"/>
                </a:solidFill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...</a:t>
            </a:r>
            <a:r>
              <a:rPr lang="zh-CN" altLang="en-US" sz="2400" b="1" dirty="0">
                <a:solidFill>
                  <a:srgbClr val="000066"/>
                </a:solidFill>
              </a:rPr>
              <a:t>+ 2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+2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b="1" dirty="0">
                <a:solidFill>
                  <a:srgbClr val="000066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b="1" dirty="0">
                <a:solidFill>
                  <a:srgbClr val="000066"/>
                </a:solidFill>
              </a:rPr>
              <a:t>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+2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对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结论成立.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739775" y="-14287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数学归纳法的步骤(续)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739775" y="841375"/>
            <a:ext cx="7772400" cy="457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反例2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观察2</a:t>
            </a:r>
            <a:r>
              <a:rPr lang="en-US" altLang="zh-CN" sz="2400" b="1" i="1" baseline="30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-1</a:t>
            </a:r>
            <a:r>
              <a:rPr lang="en-US" altLang="zh-CN" sz="2400" b="1" dirty="0">
                <a:solidFill>
                  <a:srgbClr val="000066"/>
                </a:solidFill>
              </a:rPr>
              <a:t>-1</a:t>
            </a:r>
            <a:r>
              <a:rPr lang="zh-CN" altLang="en-US" sz="2400" b="1" dirty="0">
                <a:solidFill>
                  <a:srgbClr val="000066"/>
                </a:solidFill>
              </a:rPr>
              <a:t> 是否被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</a:rPr>
              <a:t>整除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60420" name="Rectangle 3"/>
          <p:cNvSpPr>
            <a:spLocks noGrp="1"/>
          </p:cNvSpPr>
          <p:nvPr/>
        </p:nvSpPr>
        <p:spPr>
          <a:xfrm>
            <a:off x="1177925" y="5359400"/>
            <a:ext cx="8507413" cy="1882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由上表可能会提出下述命题：</a:t>
            </a:r>
            <a:endParaRPr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命题 设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3, 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是素数的充分必要条件是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b="1" i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 b="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</a:t>
            </a:r>
            <a:r>
              <a:rPr lang="en-US" altLang="zh-CN" sz="20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整除.</a:t>
            </a:r>
            <a:endParaRPr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但此命题不真.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561=3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1117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是合数, 而2</a:t>
            </a:r>
            <a:r>
              <a:rPr lang="zh-CN" altLang="en-US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560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-1能被561整除</a:t>
            </a:r>
            <a:r>
              <a:rPr lang="zh-CN" altLang="en-US" sz="20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zh-CN" altLang="en-US" sz="20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58888" y="1341438"/>
          <a:ext cx="6985000" cy="3976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29"/>
                <a:gridCol w="1164129"/>
                <a:gridCol w="1164129"/>
                <a:gridCol w="1164129"/>
                <a:gridCol w="1164129"/>
                <a:gridCol w="1164129"/>
              </a:tblGrid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 kern="100" baseline="300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整除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000" b="1" kern="100" baseline="300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n-1</a:t>
                      </a: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整除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8191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16383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32767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65535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131071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262143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255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524287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1048575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1023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2097151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2047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4194303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4095</a:t>
                      </a:r>
                      <a:endParaRPr lang="zh-CN" sz="2000" b="1" kern="10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zh-CN" sz="2000" b="1" kern="100" dirty="0">
                        <a:solidFill>
                          <a:schemeClr val="accent2"/>
                        </a:solidFill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8388607</a:t>
                      </a:r>
                      <a:endParaRPr lang="zh-CN" sz="2000" b="1" kern="10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zh-CN" sz="2000" b="1" kern="100" dirty="0">
                        <a:effectLst/>
                        <a:latin typeface="+mn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714375" y="476250"/>
            <a:ext cx="7772400" cy="9144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第二数学归纳法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6725" y="1269365"/>
            <a:ext cx="8208963" cy="1368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1444" name="Rectangle 3"/>
          <p:cNvSpPr>
            <a:spLocks noGrp="1"/>
          </p:cNvSpPr>
          <p:nvPr>
            <p:ph idx="1"/>
          </p:nvPr>
        </p:nvSpPr>
        <p:spPr>
          <a:xfrm>
            <a:off x="450215" y="1272540"/>
            <a:ext cx="8603615" cy="550481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归纳基础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zh-CN" altLang="en-US" sz="2400" b="1" dirty="0"/>
              <a:t>证明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为真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归纳步骤</a:t>
            </a:r>
            <a:r>
              <a:rPr lang="en-US" altLang="zh-CN" sz="2400" b="1" dirty="0">
                <a:solidFill>
                  <a:srgbClr val="FF0000"/>
                </a:solidFill>
              </a:rPr>
              <a:t>: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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), </a:t>
            </a:r>
            <a:r>
              <a:rPr lang="zh-CN" altLang="en-US" sz="2400" b="1" dirty="0">
                <a:sym typeface="Symbol" panose="05050102010706020507" pitchFamily="18" charset="2"/>
              </a:rPr>
              <a:t>假设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), 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+1), 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为真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归纳   </a:t>
            </a:r>
            <a:endParaRPr lang="zh-CN" altLang="en-US" sz="2400" b="1" dirty="0">
              <a:solidFill>
                <a:srgbClr val="9900FF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                  假设</a:t>
            </a:r>
            <a:r>
              <a:rPr lang="en-US" altLang="zh-CN" sz="2400" b="1" dirty="0">
                <a:sym typeface="Symbol" panose="05050102010706020507" pitchFamily="18" charset="2"/>
              </a:rPr>
              <a:t>),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ym typeface="Symbol" panose="05050102010706020507" pitchFamily="18" charset="2"/>
              </a:rPr>
              <a:t>证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+1)</a:t>
            </a:r>
            <a:r>
              <a:rPr lang="zh-CN" altLang="en-US" sz="2400" b="1" dirty="0">
                <a:sym typeface="Symbol" panose="05050102010706020507" pitchFamily="18" charset="2"/>
              </a:rPr>
              <a:t>为真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6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任何大于等于2的整数均可表成素数的乘积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归纳基础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对于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2,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结论显然成立.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归纳步骤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: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假设对所有的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(2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结论成立, 要证结论对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也立. 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分情况讨论如下：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           (1)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是素数, 则结论成立; 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           (2)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否则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+1=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ab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(2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 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. 由归纳假设,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和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均可表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              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成素数的乘积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从而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也可表成素数的乘积. 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2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得证命题成立。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6" name="Rectangle 3"/>
          <p:cNvSpPr>
            <a:spLocks noGrp="1"/>
          </p:cNvSpPr>
          <p:nvPr>
            <p:ph idx="1"/>
          </p:nvPr>
        </p:nvSpPr>
        <p:spPr>
          <a:xfrm>
            <a:off x="614045" y="546100"/>
            <a:ext cx="8077200" cy="6021070"/>
          </a:xfrm>
        </p:spPr>
        <p:txBody>
          <a:bodyPr vert="horz" wrap="square" lIns="91440" tIns="45720" rIns="91440" bIns="45720" anchor="t" anchorCtr="0"/>
          <a:p>
            <a:pPr eaLnBrk="1" latinLnBrk="0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3800" b="1" dirty="0">
                <a:solidFill>
                  <a:srgbClr val="800000"/>
                </a:solidFill>
              </a:rPr>
              <a:t>变形的</a:t>
            </a:r>
            <a:r>
              <a:rPr lang="zh-CN" altLang="en-US" sz="3800" b="1" dirty="0">
                <a:solidFill>
                  <a:srgbClr val="800000"/>
                </a:solidFill>
              </a:rPr>
              <a:t>第二数学归纳法</a:t>
            </a:r>
            <a:endParaRPr lang="zh-CN" altLang="en-US" sz="3800" b="1" dirty="0">
              <a:solidFill>
                <a:srgbClr val="800000"/>
              </a:solidFill>
            </a:endParaRPr>
          </a:p>
          <a:p>
            <a:pPr eaLnBrk="1" latinLnBrk="0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先证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), 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+1), 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为真,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ym typeface="Symbol" panose="05050102010706020507" pitchFamily="18" charset="2"/>
              </a:rPr>
              <a:t>.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ts val="3500"/>
              </a:lnSpc>
              <a:spcBef>
                <a:spcPct val="0"/>
              </a:spcBef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7</a:t>
            </a:r>
            <a:r>
              <a:rPr lang="zh-CN" altLang="en-US" sz="2400" b="1" dirty="0">
                <a:sym typeface="Symbol" panose="05050102010706020507" pitchFamily="18" charset="2"/>
              </a:rPr>
              <a:t> 可用4分和5分邮票组成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ym typeface="Symbol" panose="05050102010706020507" pitchFamily="18" charset="2"/>
              </a:rPr>
              <a:t>分邮资,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12.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证明：归纳基础</a:t>
            </a:r>
            <a:r>
              <a:rPr lang="en-US" altLang="zh-CN" sz="2400" b="1" dirty="0">
                <a:sym typeface="Symbol" panose="05050102010706020507" pitchFamily="18" charset="2"/>
              </a:rPr>
              <a:t>: </a:t>
            </a:r>
            <a:r>
              <a:rPr lang="zh-CN" altLang="en-US" sz="2400" b="1" dirty="0">
                <a:sym typeface="Symbol" panose="05050102010706020507" pitchFamily="18" charset="2"/>
              </a:rPr>
              <a:t>12=3</a:t>
            </a:r>
            <a:r>
              <a:rPr lang="en-US" altLang="zh-CN" sz="2400" b="1" dirty="0">
                <a:sym typeface="Symbol" panose="05050102010706020507" pitchFamily="18" charset="2"/>
              </a:rPr>
              <a:t>4, 13=24+5, 14=25+4, 15=35,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        归纳步骤</a:t>
            </a:r>
            <a:r>
              <a:rPr lang="en-US" altLang="zh-CN" sz="2400" b="1" dirty="0">
                <a:sym typeface="Symbol" panose="05050102010706020507" pitchFamily="18" charset="2"/>
              </a:rPr>
              <a:t>: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</a:t>
            </a:r>
            <a:r>
              <a:rPr lang="zh-CN" altLang="en-US" sz="2400" b="1" dirty="0">
                <a:sym typeface="Symbol" panose="05050102010706020507" pitchFamily="18" charset="2"/>
              </a:rPr>
              <a:t>设</a:t>
            </a:r>
            <a:r>
              <a:rPr lang="en-US" altLang="zh-CN" sz="2400" b="1" i="1" dirty="0">
                <a:sym typeface="Symbol" panose="05050102010706020507" pitchFamily="18" charset="2"/>
              </a:rPr>
              <a:t>n&gt;</a:t>
            </a:r>
            <a:r>
              <a:rPr lang="en-US" altLang="zh-CN" sz="2400" b="1" dirty="0">
                <a:sym typeface="Symbol" panose="05050102010706020507" pitchFamily="18" charset="2"/>
              </a:rPr>
              <a:t>15, 12, 13, ...,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ym typeface="Symbol" panose="05050102010706020507" pitchFamily="18" charset="2"/>
              </a:rPr>
              <a:t>结论成立</a:t>
            </a:r>
            <a:r>
              <a:rPr lang="en-US" altLang="zh-CN" sz="2400" b="1" dirty="0">
                <a:sym typeface="Symbol" panose="05050102010706020507" pitchFamily="18" charset="2"/>
              </a:rPr>
              <a:t>.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</a:t>
            </a:r>
            <a:r>
              <a:rPr lang="zh-CN" altLang="en-US" sz="2400" b="1" dirty="0">
                <a:sym typeface="Symbol" panose="05050102010706020507" pitchFamily="18" charset="2"/>
              </a:rPr>
              <a:t>由12</a:t>
            </a:r>
            <a:r>
              <a:rPr lang="en-US" altLang="zh-CN" sz="2400" b="1" dirty="0"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ym typeface="Symbol" panose="05050102010706020507" pitchFamily="18" charset="2"/>
              </a:rPr>
              <a:t>-3&lt;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ym typeface="Symbol" panose="05050102010706020507" pitchFamily="18" charset="2"/>
              </a:rPr>
              <a:t>和归纳假设, 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ym typeface="Symbol" panose="05050102010706020507" pitchFamily="18" charset="2"/>
              </a:rPr>
              <a:t>-3分邮资可用4分和5</a:t>
            </a:r>
            <a:r>
              <a:rPr lang="en-US" altLang="zh-CN" sz="2400" b="1" dirty="0">
                <a:sym typeface="Symbol" panose="05050102010706020507" pitchFamily="18" charset="2"/>
              </a:rPr>
              <a:t>  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</a:t>
            </a:r>
            <a:r>
              <a:rPr lang="zh-CN" altLang="en-US" sz="2400" b="1" dirty="0">
                <a:sym typeface="Symbol" panose="05050102010706020507" pitchFamily="18" charset="2"/>
              </a:rPr>
              <a:t>分邮票组成, 再加一张4分邮票即可得到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en-US" altLang="zh-CN" sz="2400" b="1" dirty="0">
                <a:sym typeface="Symbol" panose="05050102010706020507" pitchFamily="18" charset="2"/>
              </a:rPr>
              <a:t>+1</a:t>
            </a:r>
            <a:r>
              <a:rPr lang="zh-CN" altLang="en-US" sz="2400" b="1" dirty="0">
                <a:sym typeface="Symbol" panose="05050102010706020507" pitchFamily="18" charset="2"/>
              </a:rPr>
              <a:t>分邮</a:t>
            </a:r>
            <a:r>
              <a:rPr lang="en-US" altLang="zh-CN" sz="2400" b="1" dirty="0">
                <a:sym typeface="Symbol" panose="05050102010706020507" pitchFamily="18" charset="2"/>
              </a:rPr>
              <a:t>  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</a:t>
            </a:r>
            <a:r>
              <a:rPr lang="zh-CN" altLang="en-US" sz="2400" b="1" dirty="0">
                <a:sym typeface="Symbol" panose="05050102010706020507" pitchFamily="18" charset="2"/>
              </a:rPr>
              <a:t>资, 得证结论对</a:t>
            </a:r>
            <a:r>
              <a:rPr lang="en-US" altLang="zh-CN" sz="2400" b="1" i="1" dirty="0"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sym typeface="Symbol" panose="05050102010706020507" pitchFamily="18" charset="2"/>
              </a:rPr>
              <a:t>+1也成立. 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</a:t>
            </a:r>
            <a:r>
              <a:rPr lang="zh-CN" altLang="en-US" sz="2400" b="1" dirty="0">
                <a:sym typeface="Symbol" panose="05050102010706020507" pitchFamily="18" charset="2"/>
              </a:rPr>
              <a:t>得证命题成立。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穷举法(分情况证明法)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685800" y="1427480"/>
            <a:ext cx="7772400" cy="120777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/>
              <a:t>待证明的命题形式为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= </a:t>
            </a:r>
            <a:r>
              <a:rPr lang="en-US" altLang="zh-CN" sz="2400" b="1" i="1" dirty="0"/>
              <a:t>A</a:t>
            </a:r>
            <a:r>
              <a:rPr lang="zh-CN" altLang="en-US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dirty="0"/>
              <a:t>…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A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 </a:t>
            </a:r>
            <a:r>
              <a:rPr lang="en-US" altLang="zh-CN" sz="2400" b="1" i="1" dirty="0"/>
              <a:t>B.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做法：证明</a:t>
            </a:r>
            <a:r>
              <a:rPr lang="en-US" altLang="zh-CN" sz="2400" b="1" i="1" dirty="0">
                <a:solidFill>
                  <a:srgbClr val="9900FF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9900FF"/>
                </a:solidFill>
              </a:rPr>
              <a:t>1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9900FF"/>
                </a:solidFill>
              </a:rPr>
              <a:t>B, A</a:t>
            </a:r>
            <a:r>
              <a:rPr lang="en-US" altLang="zh-CN" sz="2400" b="1" baseline="-25000" dirty="0">
                <a:solidFill>
                  <a:srgbClr val="9900FF"/>
                </a:solidFill>
              </a:rPr>
              <a:t>2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9900FF"/>
                </a:solidFill>
              </a:rPr>
              <a:t>B,</a:t>
            </a:r>
            <a:r>
              <a:rPr lang="en-US" altLang="zh-CN" sz="2400" b="1" dirty="0">
                <a:solidFill>
                  <a:srgbClr val="9900FF"/>
                </a:solidFill>
              </a:rPr>
              <a:t>…,</a:t>
            </a:r>
            <a:r>
              <a:rPr lang="en-US" altLang="zh-CN" sz="2400" b="1" i="1" dirty="0">
                <a:solidFill>
                  <a:srgbClr val="9900FF"/>
                </a:solidFill>
              </a:rPr>
              <a:t> A</a:t>
            </a:r>
            <a:r>
              <a:rPr lang="en-US" altLang="zh-CN" sz="2400" b="1" i="1" baseline="-25000" dirty="0">
                <a:solidFill>
                  <a:srgbClr val="9900FF"/>
                </a:solidFill>
              </a:rPr>
              <a:t>k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9900FF"/>
                </a:solidFill>
              </a:rPr>
              <a:t>B </a:t>
            </a:r>
            <a:r>
              <a:rPr lang="zh-CN" altLang="en-US" sz="2400" b="1" dirty="0">
                <a:solidFill>
                  <a:srgbClr val="9900FF"/>
                </a:solidFill>
              </a:rPr>
              <a:t>均为真</a:t>
            </a:r>
            <a:endParaRPr lang="zh-CN" altLang="en-US" sz="2400" b="1" dirty="0"/>
          </a:p>
        </p:txBody>
      </p:sp>
      <p:graphicFrame>
        <p:nvGraphicFramePr>
          <p:cNvPr id="33797" name="表格 33796"/>
          <p:cNvGraphicFramePr/>
          <p:nvPr>
            <p:custDataLst>
              <p:tags r:id="rId1"/>
            </p:custDataLst>
          </p:nvPr>
        </p:nvGraphicFramePr>
        <p:xfrm>
          <a:off x="1362075" y="3502025"/>
          <a:ext cx="6738938" cy="2879725"/>
        </p:xfrm>
        <a:graphic>
          <a:graphicData uri="http://schemas.openxmlformats.org/drawingml/2006/table">
            <a:tbl>
              <a:tblPr/>
              <a:tblGrid>
                <a:gridCol w="1347788"/>
                <a:gridCol w="1347787"/>
                <a:gridCol w="1347788"/>
                <a:gridCol w="1347787"/>
                <a:gridCol w="1347788"/>
              </a:tblGrid>
              <a:tr h="499993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zh-CN" altLang="en-US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情况</a:t>
                      </a:r>
                      <a:endParaRPr lang="zh-CN" altLang="en-US" sz="2000" b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u=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b,c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000" b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a,u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2000" b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v=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a,b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2000" b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max(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v,c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2000" b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2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en-US" altLang="zh-CN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en-US" altLang="zh-CN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6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2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26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2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lang="en-US" altLang="zh-CN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2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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</a:t>
                      </a:r>
                      <a:r>
                        <a:rPr lang="en-US" altLang="zh-CN" sz="2000" b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000" b="1" i="1" dirty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zh-CN" altLang="en-US" sz="2000" b="1" i="1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marT="45714" marB="4571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681990" y="2637790"/>
            <a:ext cx="7772400" cy="12077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8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证明:</a:t>
            </a:r>
            <a:r>
              <a:rPr lang="en-US" altLang="zh-CN" sz="2400" b="1" dirty="0">
                <a:solidFill>
                  <a:srgbClr val="000066"/>
                </a:solidFill>
              </a:rPr>
              <a:t>max(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,max(</a:t>
            </a:r>
            <a:r>
              <a:rPr lang="en-US" altLang="zh-CN" sz="2400" b="1" i="1" dirty="0">
                <a:solidFill>
                  <a:srgbClr val="000066"/>
                </a:solidFill>
              </a:rPr>
              <a:t>b,c</a:t>
            </a:r>
            <a:r>
              <a:rPr lang="en-US" altLang="zh-CN" sz="2400" b="1" dirty="0">
                <a:solidFill>
                  <a:srgbClr val="000066"/>
                </a:solidFill>
              </a:rPr>
              <a:t>))=max(max(</a:t>
            </a:r>
            <a:r>
              <a:rPr lang="en-US" altLang="zh-CN" sz="2400" b="1" i="1" dirty="0">
                <a:solidFill>
                  <a:srgbClr val="000066"/>
                </a:solidFill>
              </a:rPr>
              <a:t>a,b</a:t>
            </a:r>
            <a:r>
              <a:rPr lang="en-US" altLang="zh-CN" sz="2400" b="1" dirty="0">
                <a:solidFill>
                  <a:srgbClr val="000066"/>
                </a:solidFill>
              </a:rPr>
              <a:t>),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证：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spcBef>
                <a:spcPct val="40000"/>
              </a:spcBef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构造性证明法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844675"/>
            <a:ext cx="8064500" cy="1079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/>
          </p:nvPr>
        </p:nvSpPr>
        <p:spPr bwMode="auto">
          <a:xfrm>
            <a:off x="685800" y="1981200"/>
            <a:ext cx="8220075" cy="1174115"/>
          </a:xfrm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要证明存在具有某种性质的客体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做法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：在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为真的条件下, 构造出具有这种性质的客体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2400" b="1" i="0" u="none" strike="noStrike" kern="0" cap="none" spc="0" normalizeH="0" baseline="0" noProof="1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356100" y="4869180"/>
            <a:ext cx="4392295" cy="129603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4517" name="文本框 1"/>
          <p:cNvSpPr txBox="1"/>
          <p:nvPr/>
        </p:nvSpPr>
        <p:spPr>
          <a:xfrm>
            <a:off x="4530725" y="4987925"/>
            <a:ext cx="437515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300" dirty="0">
                <a:latin typeface="Arial" panose="020B0604020202020204" pitchFamily="34" charset="0"/>
              </a:rPr>
              <a:t>合数是指在大于1的整数中除了能被1和本身整除外，还能被其他数（0除外）整除的数。</a:t>
            </a:r>
            <a:endParaRPr lang="zh-CN" altLang="en-US" sz="2300" dirty="0"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 bwMode="auto">
          <a:xfrm>
            <a:off x="467360" y="3357245"/>
            <a:ext cx="8220075" cy="1174115"/>
          </a:xfrm>
          <a:prstGeom prst="rect">
            <a:avLst/>
          </a:prstGeom>
          <a:noFill/>
          <a:ln w="9525">
            <a:noFill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对于每个正整数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存在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个连续的正合数.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证：令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+1)! +1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，则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2,…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个连续的正合数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可以证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=(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+1)!+(1+</a:t>
            </a:r>
            <a:r>
              <a:rPr kumimoji="0" lang="en-US" altLang="zh-CN" sz="2400" b="1" i="1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i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是正合数。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2400" b="1" i="0" u="none" strike="noStrike" kern="0" cap="none" spc="0" normalizeH="0" baseline="0" noProof="1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/>
      <p:bldP spid="3" grpId="0" animBg="1"/>
      <p:bldP spid="4" grpId="0" animBg="1"/>
      <p:bldP spid="64517" grpId="1"/>
      <p:bldP spid="3" grpId="1" animBg="1"/>
      <p:bldP spid="4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614363" y="609600"/>
            <a:ext cx="7772400" cy="1143000"/>
          </a:xfrm>
        </p:spPr>
        <p:txBody>
          <a:bodyPr vert="horz" wrap="square" lIns="91440" tIns="45720" rIns="91440" bIns="45720" anchor="ctr" anchorCtr="0"/>
          <a:p>
            <a:pPr marL="0" indent="0" algn="l" eaLnBrk="1" hangingPunct="1"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非构造性证明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xfrm>
            <a:off x="530225" y="2566988"/>
            <a:ext cx="8509000" cy="3248025"/>
          </a:xfrm>
        </p:spPr>
        <p:txBody>
          <a:bodyPr vert="horz" wrap="square" lIns="91440" tIns="45720" rIns="91440" bIns="45720" anchor="t" anchorCtr="0"/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10</a:t>
            </a:r>
            <a:r>
              <a:rPr lang="zh-CN" altLang="en-US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对于每个正整数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存在大于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</a:rPr>
              <a:t>的素数.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证：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    </a:t>
            </a:r>
            <a:r>
              <a:rPr lang="zh-CN" altLang="en-US" sz="2400" b="1" dirty="0">
                <a:solidFill>
                  <a:srgbClr val="000066"/>
                </a:solidFill>
              </a:rPr>
              <a:t>令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等于所有小于等于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</a:rPr>
              <a:t>的素数的乘积加</a:t>
            </a:r>
            <a:r>
              <a:rPr lang="en-US" altLang="zh-CN" sz="2400" b="1" dirty="0">
                <a:solidFill>
                  <a:srgbClr val="000066"/>
                </a:solidFill>
              </a:rPr>
              <a:t>1, </a:t>
            </a:r>
            <a:r>
              <a:rPr lang="zh-CN" altLang="en-US" sz="2400" b="1" dirty="0">
                <a:solidFill>
                  <a:srgbClr val="000066"/>
                </a:solidFill>
              </a:rPr>
              <a:t>即</a:t>
            </a:r>
            <a:r>
              <a:rPr lang="en-US" altLang="zh-CN" sz="2400" b="1" dirty="0">
                <a:solidFill>
                  <a:srgbClr val="000066"/>
                </a:solidFill>
              </a:rPr>
              <a:t>2*3*5...*</a:t>
            </a:r>
            <a:r>
              <a:rPr lang="en-US" altLang="zh-CN" sz="2400" b="1" i="1" dirty="0">
                <a:solidFill>
                  <a:srgbClr val="000066"/>
                </a:solidFill>
              </a:rPr>
              <a:t>p+</a:t>
            </a:r>
            <a:r>
              <a:rPr lang="en-US" altLang="zh-CN" sz="2400" b="1" dirty="0">
                <a:solidFill>
                  <a:srgbClr val="000066"/>
                </a:solidFill>
              </a:rPr>
              <a:t>1  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</a:t>
            </a:r>
            <a:r>
              <a:rPr lang="zh-CN" altLang="en-US" sz="2400" b="1" dirty="0">
                <a:solidFill>
                  <a:srgbClr val="000066"/>
                </a:solidFill>
              </a:rPr>
              <a:t>则 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不能被所有小于等于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</a:rPr>
              <a:t>的素数整除</a:t>
            </a:r>
            <a:r>
              <a:rPr lang="en-US" altLang="zh-CN" sz="2400" b="1" dirty="0">
                <a:solidFill>
                  <a:srgbClr val="000066"/>
                </a:solidFill>
              </a:rPr>
              <a:t>.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</a:t>
            </a:r>
            <a:r>
              <a:rPr lang="zh-CN" altLang="en-US" sz="2400" b="1" dirty="0">
                <a:solidFill>
                  <a:srgbClr val="000066"/>
                </a:solidFill>
              </a:rPr>
              <a:t>于是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zh-CN" altLang="en-US" sz="2400" b="1" dirty="0">
                <a:solidFill>
                  <a:srgbClr val="000066"/>
                </a:solidFill>
              </a:rPr>
              <a:t>或者是素数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或者能被大于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zh-CN" altLang="en-US" sz="2400" b="1" dirty="0">
                <a:solidFill>
                  <a:srgbClr val="000066"/>
                </a:solidFill>
              </a:rPr>
              <a:t>的素数整除（因为例</a:t>
            </a:r>
            <a:r>
              <a:rPr lang="en-US" altLang="zh-CN" sz="2400" b="1" dirty="0">
                <a:solidFill>
                  <a:srgbClr val="000066"/>
                </a:solidFill>
              </a:rPr>
              <a:t>6</a:t>
            </a:r>
            <a:r>
              <a:rPr lang="zh-CN" altLang="en-US" sz="2400" b="1" dirty="0">
                <a:solidFill>
                  <a:srgbClr val="000066"/>
                </a:solidFill>
              </a:rPr>
              <a:t>：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任何大于等2的整数均可表成素数的乘积</a:t>
            </a:r>
            <a:r>
              <a:rPr lang="zh-CN" altLang="en-US" sz="2400" b="1" dirty="0">
                <a:solidFill>
                  <a:srgbClr val="000066"/>
                </a:solidFill>
              </a:rPr>
              <a:t>）</a:t>
            </a:r>
            <a:r>
              <a:rPr lang="en-US" altLang="zh-CN" sz="2400" b="1" dirty="0">
                <a:solidFill>
                  <a:srgbClr val="000066"/>
                </a:solidFill>
              </a:rPr>
              <a:t>.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555750"/>
            <a:ext cx="8064500" cy="5778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5541" name="文本框 1"/>
          <p:cNvSpPr txBox="1"/>
          <p:nvPr/>
        </p:nvSpPr>
        <p:spPr>
          <a:xfrm>
            <a:off x="600075" y="1601788"/>
            <a:ext cx="56927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b="1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做法：仅证明客体的存在，但不具体给出</a:t>
            </a:r>
            <a:endParaRPr lang="zh-CN" altLang="en-US" sz="2400" b="1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906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空证明法与平凡证明法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307975" y="1787208"/>
            <a:ext cx="8637588" cy="48958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空证明法(前件假证明法)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做法：证明</a:t>
            </a:r>
            <a:r>
              <a:rPr lang="en-US" altLang="zh-CN" sz="2400" b="1" i="1" dirty="0">
                <a:solidFill>
                  <a:srgbClr val="9900FF"/>
                </a:solidFill>
              </a:rPr>
              <a:t>A</a:t>
            </a:r>
            <a:r>
              <a:rPr lang="zh-CN" altLang="en-US" sz="2400" b="1" dirty="0">
                <a:solidFill>
                  <a:srgbClr val="9900FF"/>
                </a:solidFill>
              </a:rPr>
              <a:t>恒为假</a:t>
            </a:r>
            <a:endParaRPr lang="zh-CN" altLang="en-US" sz="2400" b="1" dirty="0">
              <a:solidFill>
                <a:srgbClr val="9900FF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命题为设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∈N</a:t>
            </a:r>
            <a:r>
              <a:rPr lang="zh-CN" altLang="en-US" sz="2400" b="1" dirty="0">
                <a:solidFill>
                  <a:srgbClr val="000066"/>
                </a:solidFill>
              </a:rPr>
              <a:t>，记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): </a:t>
            </a:r>
            <a:r>
              <a:rPr lang="zh-CN" altLang="en-US" sz="2400" b="1" dirty="0">
                <a:solidFill>
                  <a:srgbClr val="000066"/>
                </a:solidFill>
              </a:rPr>
              <a:t>若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&gt;l</a:t>
            </a:r>
            <a:r>
              <a:rPr lang="zh-CN" altLang="en-US" sz="2400" b="1" dirty="0">
                <a:solidFill>
                  <a:srgbClr val="000066"/>
                </a:solidFill>
              </a:rPr>
              <a:t>，则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&gt;1. </a:t>
            </a:r>
            <a:r>
              <a:rPr lang="zh-CN" altLang="en-US" sz="2400" b="1" dirty="0">
                <a:solidFill>
                  <a:srgbClr val="000066"/>
                </a:solidFill>
              </a:rPr>
              <a:t>试证明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(0)</a:t>
            </a:r>
            <a:r>
              <a:rPr lang="zh-CN" altLang="en-US" sz="2400" b="1" dirty="0">
                <a:solidFill>
                  <a:srgbClr val="000066"/>
                </a:solidFill>
              </a:rPr>
              <a:t>为真．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  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(0): </a:t>
            </a:r>
            <a:r>
              <a:rPr lang="zh-CN" altLang="en-US" sz="2400" b="1" dirty="0">
                <a:solidFill>
                  <a:srgbClr val="000066"/>
                </a:solidFill>
              </a:rPr>
              <a:t>若</a:t>
            </a:r>
            <a:r>
              <a:rPr lang="en-US" altLang="zh-CN" sz="2400" b="1" dirty="0">
                <a:solidFill>
                  <a:srgbClr val="000066"/>
                </a:solidFill>
              </a:rPr>
              <a:t>0&gt;1</a:t>
            </a:r>
            <a:r>
              <a:rPr lang="zh-CN" altLang="en-US" sz="2400" b="1" dirty="0">
                <a:solidFill>
                  <a:srgbClr val="000066"/>
                </a:solidFill>
              </a:rPr>
              <a:t>，则</a:t>
            </a:r>
            <a:r>
              <a:rPr lang="en-US" altLang="zh-CN" sz="2400" b="1" dirty="0">
                <a:solidFill>
                  <a:srgbClr val="000066"/>
                </a:solidFill>
              </a:rPr>
              <a:t>0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&gt;1.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平凡证明法(后件真证明法)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做法：证明</a:t>
            </a:r>
            <a:r>
              <a:rPr lang="en-US" altLang="zh-CN" sz="2400" b="1" i="1" dirty="0">
                <a:solidFill>
                  <a:srgbClr val="9900FF"/>
                </a:solidFill>
              </a:rPr>
              <a:t>B</a:t>
            </a:r>
            <a:r>
              <a:rPr lang="zh-CN" altLang="en-US" sz="2400" b="1" dirty="0">
                <a:solidFill>
                  <a:srgbClr val="9900FF"/>
                </a:solidFill>
              </a:rPr>
              <a:t>恒为真</a:t>
            </a:r>
            <a:r>
              <a:rPr lang="en-US" altLang="zh-CN" sz="2400" b="1" dirty="0">
                <a:solidFill>
                  <a:srgbClr val="9900FF"/>
                </a:solidFill>
              </a:rPr>
              <a:t>, </a:t>
            </a:r>
            <a:r>
              <a:rPr lang="zh-CN" altLang="en-US" sz="2400" b="1" dirty="0">
                <a:solidFill>
                  <a:srgbClr val="9900FF"/>
                </a:solidFill>
              </a:rPr>
              <a:t>而不需要假设</a:t>
            </a:r>
            <a:r>
              <a:rPr lang="en-US" altLang="zh-CN" sz="2400" b="1" i="1" dirty="0">
                <a:solidFill>
                  <a:srgbClr val="9900FF"/>
                </a:solidFill>
              </a:rPr>
              <a:t>A</a:t>
            </a:r>
            <a:r>
              <a:rPr lang="zh-CN" altLang="en-US" sz="2400" b="1" dirty="0">
                <a:solidFill>
                  <a:srgbClr val="9900FF"/>
                </a:solidFill>
              </a:rPr>
              <a:t>为真</a:t>
            </a:r>
            <a:endParaRPr lang="zh-CN" altLang="en-US" sz="2400" b="1" dirty="0">
              <a:solidFill>
                <a:srgbClr val="9900FF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 若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则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0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baseline="30000" dirty="0">
                <a:solidFill>
                  <a:srgbClr val="000066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.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命题为假的证明</a:t>
            </a:r>
            <a:r>
              <a:rPr lang="en-US" altLang="zh-CN" sz="4000" dirty="0">
                <a:solidFill>
                  <a:srgbClr val="0000FF"/>
                </a:solidFill>
              </a:rPr>
              <a:t>——</a:t>
            </a:r>
            <a:r>
              <a:rPr lang="zh-CN" altLang="en-US" sz="4000" dirty="0">
                <a:solidFill>
                  <a:srgbClr val="0000FF"/>
                </a:solidFill>
              </a:rPr>
              <a:t>举反例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0772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11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证明下述命题不成立: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若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则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endParaRPr lang="en-US" altLang="zh-CN" sz="2400" b="1" i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证：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取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a,b,c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a,b,d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}, 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有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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= {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a,b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}</a:t>
            </a:r>
            <a:endParaRPr lang="en-US" altLang="zh-CN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	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但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故命题不成立.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5638" y="1618933"/>
            <a:ext cx="8308975" cy="4906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掌握概念、定义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务必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精确严格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地掌握好概念与术语，正确理解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内涵与外延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多举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一些属于或不属于概念外延的正反实例，能辨别似是而非的例子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5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运用抽象思维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要真正理解定理，能灵活运用定理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5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多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习题！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7" name="圆角矩形 3"/>
          <p:cNvSpPr/>
          <p:nvPr/>
        </p:nvSpPr>
        <p:spPr>
          <a:xfrm>
            <a:off x="5041900" y="3716973"/>
            <a:ext cx="3240088" cy="12239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635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pPr algn="ctr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怎样学好离散数学？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43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文本框 1"/>
          <p:cNvSpPr txBox="1"/>
          <p:nvPr/>
        </p:nvSpPr>
        <p:spPr>
          <a:xfrm>
            <a:off x="5148263" y="3789045"/>
            <a:ext cx="3027362" cy="1076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学而不思则罔，</a:t>
            </a:r>
            <a:endParaRPr lang="zh-CN" altLang="en-US" sz="32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r>
              <a:rPr lang="zh-CN" altLang="en-US" sz="3200" dirty="0">
                <a:solidFill>
                  <a:srgbClr val="7030A0"/>
                </a:solidFill>
                <a:latin typeface="Arial" panose="020B0604020202020204" pitchFamily="34" charset="0"/>
              </a:rPr>
              <a:t>思而不学则殆</a:t>
            </a:r>
            <a:r>
              <a:rPr lang="zh-CN" altLang="en-US" sz="3200" dirty="0">
                <a:solidFill>
                  <a:srgbClr val="FCA702"/>
                </a:solidFill>
                <a:latin typeface="Arial" panose="020B0604020202020204" pitchFamily="34" charset="0"/>
              </a:rPr>
              <a:t>！</a:t>
            </a:r>
            <a:endParaRPr lang="zh-CN" altLang="en-US" sz="3200" dirty="0">
              <a:solidFill>
                <a:srgbClr val="FCA70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404813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1.4 </a:t>
            </a:r>
            <a:r>
              <a: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j-cs"/>
              </a:rPr>
              <a:t>递归定义</a:t>
            </a:r>
            <a:endParaRPr kumimoji="0" lang="zh-CN" altLang="en-US" sz="48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650" y="1628775"/>
            <a:ext cx="7272338" cy="11525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68612" name="Rectangle 3"/>
          <p:cNvSpPr>
            <a:spLocks noGrp="1"/>
          </p:cNvSpPr>
          <p:nvPr>
            <p:ph idx="1"/>
          </p:nvPr>
        </p:nvSpPr>
        <p:spPr>
          <a:xfrm>
            <a:off x="876300" y="1744345"/>
            <a:ext cx="8077200" cy="86995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递归定义</a:t>
            </a:r>
            <a:r>
              <a:rPr lang="en-US" altLang="zh-CN" sz="2400" b="1" dirty="0">
                <a:solidFill>
                  <a:srgbClr val="9900FF"/>
                </a:solidFill>
              </a:rPr>
              <a:t>(</a:t>
            </a:r>
            <a:r>
              <a:rPr lang="zh-CN" altLang="en-US" sz="2400" b="1" dirty="0">
                <a:solidFill>
                  <a:srgbClr val="9900FF"/>
                </a:solidFill>
              </a:rPr>
              <a:t>归纳定义</a:t>
            </a:r>
            <a:r>
              <a:rPr lang="en-US" altLang="zh-CN" sz="2400" b="1" dirty="0">
                <a:solidFill>
                  <a:srgbClr val="9900FF"/>
                </a:solidFill>
              </a:rPr>
              <a:t>)</a:t>
            </a:r>
            <a:r>
              <a:rPr lang="zh-CN" altLang="en-US" sz="2400" b="1" dirty="0">
                <a:solidFill>
                  <a:srgbClr val="9900FF"/>
                </a:solidFill>
              </a:rPr>
              <a:t> </a:t>
            </a:r>
            <a:r>
              <a:rPr lang="en-US" altLang="zh-CN" sz="2400" b="1" dirty="0"/>
              <a:t>: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用自身定义自身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这是定义集合的有效方式。</a:t>
            </a:r>
            <a:endParaRPr lang="en-US" altLang="zh-CN" sz="12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828040" y="3284220"/>
            <a:ext cx="8077200" cy="260794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菲波那契数列</a:t>
            </a:r>
            <a:r>
              <a:rPr lang="en-US" altLang="zh-CN" sz="2400" b="1" dirty="0">
                <a:solidFill>
                  <a:srgbClr val="000066"/>
                </a:solidFill>
              </a:rPr>
              <a:t>{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}</a:t>
            </a:r>
            <a:r>
              <a:rPr lang="zh-CN" altLang="en-US" sz="2400" b="1" dirty="0">
                <a:solidFill>
                  <a:srgbClr val="000066"/>
                </a:solidFill>
              </a:rPr>
              <a:t>递归定义如下</a:t>
            </a:r>
            <a:r>
              <a:rPr lang="en-US" altLang="zh-CN" sz="2400" b="1" dirty="0">
                <a:solidFill>
                  <a:srgbClr val="000066"/>
                </a:solidFill>
              </a:rPr>
              <a:t>: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</a:t>
            </a:r>
            <a:r>
              <a:rPr lang="zh-CN" altLang="en-US" sz="2400" b="1" i="1" dirty="0">
                <a:solidFill>
                  <a:srgbClr val="000066"/>
                </a:solidFill>
              </a:rPr>
              <a:t>基础步骤</a:t>
            </a:r>
            <a:r>
              <a:rPr lang="en-US" altLang="zh-CN" sz="2400" b="1" i="1" dirty="0">
                <a:solidFill>
                  <a:srgbClr val="000066"/>
                </a:solidFill>
              </a:rPr>
              <a:t>     	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0</a:t>
            </a:r>
            <a:r>
              <a:rPr lang="en-US" altLang="zh-CN" sz="2400" b="1" dirty="0">
                <a:solidFill>
                  <a:srgbClr val="000066"/>
                </a:solidFill>
              </a:rPr>
              <a:t>=1,     </a:t>
            </a:r>
            <a:r>
              <a:rPr lang="en-US" altLang="zh-CN" sz="2400" b="1" i="1" dirty="0">
                <a:solidFill>
                  <a:srgbClr val="000066"/>
                </a:solidFill>
              </a:rPr>
              <a:t> </a:t>
            </a:r>
            <a:endParaRPr lang="en-US" altLang="zh-CN" sz="2400" b="1" i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			             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=1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</a:t>
            </a:r>
            <a:r>
              <a:rPr lang="zh-CN" altLang="en-US" sz="2400" b="1" i="1" dirty="0">
                <a:solidFill>
                  <a:srgbClr val="000066"/>
                </a:solidFill>
              </a:rPr>
              <a:t>递归步骤</a:t>
            </a:r>
            <a:r>
              <a:rPr lang="en-US" altLang="zh-CN" sz="2400" b="1" i="1" dirty="0">
                <a:solidFill>
                  <a:srgbClr val="000066"/>
                </a:solidFill>
              </a:rPr>
              <a:t>   		f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=</a:t>
            </a:r>
            <a:r>
              <a:rPr lang="en-US" altLang="zh-CN" sz="2400" b="1" i="1" dirty="0">
                <a:solidFill>
                  <a:srgbClr val="000066"/>
                </a:solidFill>
              </a:rPr>
              <a:t> f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-1</a:t>
            </a:r>
            <a:r>
              <a:rPr lang="en-US" altLang="zh-CN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i="1" dirty="0">
                <a:solidFill>
                  <a:srgbClr val="000066"/>
                </a:solidFill>
              </a:rPr>
              <a:t> f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n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-2</a:t>
            </a:r>
            <a:r>
              <a:rPr lang="en-US" altLang="zh-CN" sz="2400" b="1" dirty="0">
                <a:solidFill>
                  <a:srgbClr val="000066"/>
                </a:solidFill>
              </a:rPr>
              <a:t>,        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=2,3,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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</a:t>
            </a:r>
            <a:r>
              <a:rPr lang="zh-CN" altLang="en-US" sz="2400" b="1" dirty="0">
                <a:solidFill>
                  <a:srgbClr val="000066"/>
                </a:solidFill>
              </a:rPr>
              <a:t>有：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0</a:t>
            </a:r>
            <a:r>
              <a:rPr lang="en-US" altLang="zh-CN" sz="2400" b="1" dirty="0">
                <a:solidFill>
                  <a:srgbClr val="000066"/>
                </a:solidFill>
              </a:rPr>
              <a:t>=1, 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=1,</a:t>
            </a:r>
            <a:r>
              <a:rPr lang="en-US" altLang="zh-CN" sz="2400" b="1" i="1" dirty="0">
                <a:solidFill>
                  <a:srgbClr val="000066"/>
                </a:solidFill>
              </a:rPr>
              <a:t> 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=2,</a:t>
            </a:r>
            <a:r>
              <a:rPr lang="en-US" altLang="zh-CN" sz="2400" b="1" i="1" dirty="0">
                <a:solidFill>
                  <a:srgbClr val="000066"/>
                </a:solidFill>
              </a:rPr>
              <a:t> 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3</a:t>
            </a:r>
            <a:r>
              <a:rPr lang="en-US" altLang="zh-CN" sz="2400" b="1" dirty="0">
                <a:solidFill>
                  <a:srgbClr val="000066"/>
                </a:solidFill>
              </a:rPr>
              <a:t>=3,</a:t>
            </a:r>
            <a:r>
              <a:rPr lang="en-US" altLang="zh-CN" sz="2400" b="1" i="1" dirty="0">
                <a:solidFill>
                  <a:srgbClr val="000066"/>
                </a:solidFill>
              </a:rPr>
              <a:t> 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4</a:t>
            </a:r>
            <a:r>
              <a:rPr lang="en-US" altLang="zh-CN" sz="2400" b="1" dirty="0">
                <a:solidFill>
                  <a:srgbClr val="000066"/>
                </a:solidFill>
              </a:rPr>
              <a:t>=5,</a:t>
            </a:r>
            <a:r>
              <a:rPr lang="en-US" altLang="zh-CN" sz="2400" b="1" i="1" dirty="0">
                <a:solidFill>
                  <a:srgbClr val="000066"/>
                </a:solidFill>
              </a:rPr>
              <a:t> 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5</a:t>
            </a:r>
            <a:r>
              <a:rPr lang="en-US" altLang="zh-CN" sz="2400" b="1" dirty="0">
                <a:solidFill>
                  <a:srgbClr val="000066"/>
                </a:solidFill>
              </a:rPr>
              <a:t>=8,</a:t>
            </a:r>
            <a:r>
              <a:rPr lang="en-US" altLang="zh-CN" sz="2400" b="1" i="1" dirty="0">
                <a:solidFill>
                  <a:srgbClr val="000066"/>
                </a:solidFill>
              </a:rPr>
              <a:t> f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6</a:t>
            </a:r>
            <a:r>
              <a:rPr lang="en-US" altLang="zh-CN" sz="2400" b="1" dirty="0">
                <a:solidFill>
                  <a:srgbClr val="000066"/>
                </a:solidFill>
              </a:rPr>
              <a:t>=13,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</a:t>
            </a:r>
            <a:r>
              <a:rPr lang="en-US" altLang="zh-CN" sz="2400" b="1" dirty="0">
                <a:solidFill>
                  <a:srgbClr val="000066"/>
                </a:solidFill>
              </a:rPr>
              <a:t>.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4" name="Rectangle 3"/>
          <p:cNvSpPr>
            <a:spLocks noGrp="1"/>
          </p:cNvSpPr>
          <p:nvPr>
            <p:ph idx="1"/>
          </p:nvPr>
        </p:nvSpPr>
        <p:spPr>
          <a:xfrm>
            <a:off x="768350" y="2924175"/>
            <a:ext cx="8077200" cy="3324225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算术表达式的归纳定义如下</a:t>
            </a:r>
            <a:r>
              <a:rPr lang="en-US" altLang="zh-CN" sz="2400" b="1" dirty="0">
                <a:solidFill>
                  <a:srgbClr val="000066"/>
                </a:solidFill>
              </a:rPr>
              <a:t>: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(1) </a:t>
            </a:r>
            <a:r>
              <a:rPr lang="zh-CN" altLang="en-US" sz="2400" b="1" dirty="0">
                <a:solidFill>
                  <a:srgbClr val="000066"/>
                </a:solidFill>
              </a:rPr>
              <a:t>任何实数和变量都是算术表达式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(2) </a:t>
            </a:r>
            <a:r>
              <a:rPr lang="zh-CN" altLang="en-US" sz="2400" b="1" dirty="0">
                <a:solidFill>
                  <a:srgbClr val="000066"/>
                </a:solidFill>
              </a:rPr>
              <a:t>如果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zh-CN" altLang="en-US" sz="2400" b="1" dirty="0">
                <a:solidFill>
                  <a:srgbClr val="000066"/>
                </a:solidFill>
              </a:rPr>
              <a:t>是算术表达式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则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-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), 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是算术表达式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(3) </a:t>
            </a:r>
            <a:r>
              <a:rPr lang="zh-CN" altLang="en-US" sz="2400" b="1" dirty="0">
                <a:solidFill>
                  <a:srgbClr val="000066"/>
                </a:solidFill>
              </a:rPr>
              <a:t>如果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zh-CN" altLang="en-US" sz="2400" b="1" dirty="0">
                <a:solidFill>
                  <a:srgbClr val="000066"/>
                </a:solidFill>
              </a:rPr>
              <a:t>是算术表达式且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solidFill>
                  <a:srgbClr val="000066"/>
                </a:solidFill>
              </a:rPr>
              <a:t>0, </a:t>
            </a:r>
            <a:r>
              <a:rPr lang="zh-CN" altLang="en-US" sz="2400" b="1" dirty="0">
                <a:solidFill>
                  <a:srgbClr val="000066"/>
                </a:solidFill>
              </a:rPr>
              <a:t>则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是算术表达式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(4) </a:t>
            </a:r>
            <a:r>
              <a:rPr lang="zh-CN" altLang="en-US" sz="2400" b="1" dirty="0">
                <a:solidFill>
                  <a:srgbClr val="000066"/>
                </a:solidFill>
              </a:rPr>
              <a:t>如果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zh-CN" altLang="en-US" sz="2400" b="1" dirty="0">
                <a:solidFill>
                  <a:srgbClr val="000066"/>
                </a:solidFill>
              </a:rPr>
              <a:t>是算术表达式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则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66"/>
                </a:solidFill>
              </a:rPr>
              <a:t>Z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</a:rPr>
              <a:t>, (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 b="1" i="1" dirty="0">
                <a:solidFill>
                  <a:srgbClr val="000066"/>
                </a:solidFill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</a:rPr>
              <a:t>是算术表达式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(5) </a:t>
            </a:r>
            <a:r>
              <a:rPr lang="zh-CN" altLang="en-US" sz="2400" b="1" dirty="0">
                <a:solidFill>
                  <a:srgbClr val="000066"/>
                </a:solidFill>
              </a:rPr>
              <a:t>只有有限次使用</a:t>
            </a:r>
            <a:r>
              <a:rPr lang="en-US" altLang="zh-CN" sz="2400" b="1" dirty="0">
                <a:solidFill>
                  <a:srgbClr val="000066"/>
                </a:solidFill>
              </a:rPr>
              <a:t>(1)~(4)</a:t>
            </a:r>
            <a:r>
              <a:rPr lang="zh-CN" altLang="en-US" sz="2400" b="1" dirty="0">
                <a:solidFill>
                  <a:srgbClr val="000066"/>
                </a:solidFill>
              </a:rPr>
              <a:t>得到的式子是算术表达式</a:t>
            </a:r>
            <a:r>
              <a:rPr lang="en-US" altLang="zh-CN" sz="2400" b="1" dirty="0">
                <a:solidFill>
                  <a:srgbClr val="000066"/>
                </a:solidFill>
              </a:rPr>
              <a:t>.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sz="1000" b="1" dirty="0">
                <a:solidFill>
                  <a:srgbClr val="000066"/>
                </a:solidFill>
              </a:rPr>
              <a:t> </a:t>
            </a:r>
            <a:endParaRPr lang="zh-CN" altLang="en-US" sz="1000" b="1" dirty="0">
              <a:solidFill>
                <a:srgbClr val="000066"/>
              </a:solidFill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如</a:t>
            </a:r>
            <a:r>
              <a:rPr lang="en-US" altLang="zh-CN" sz="2400" b="1" dirty="0">
                <a:solidFill>
                  <a:srgbClr val="000066"/>
                </a:solidFill>
              </a:rPr>
              <a:t>, ((3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)-1), (((2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 b="1" dirty="0">
                <a:solidFill>
                  <a:srgbClr val="000066"/>
                </a:solidFill>
              </a:rPr>
              <a:t>2))+(5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))-4), (((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+</a:t>
            </a:r>
            <a:r>
              <a:rPr lang="en-US" altLang="zh-CN" sz="2400" b="1" i="1" dirty="0">
                <a:solidFill>
                  <a:srgbClr val="000066"/>
                </a:solidFill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</a:rPr>
              <a:t>)-</a:t>
            </a:r>
            <a:r>
              <a:rPr lang="en-US" altLang="zh-CN" sz="2400" b="1" i="1" dirty="0">
                <a:solidFill>
                  <a:srgbClr val="000066"/>
                </a:solidFill>
              </a:rPr>
              <a:t>z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</a:t>
            </a:r>
            <a:r>
              <a:rPr lang="en-US" altLang="zh-CN" sz="2400" b="1" dirty="0">
                <a:solidFill>
                  <a:srgbClr val="000066"/>
                </a:solidFill>
              </a:rPr>
              <a:t>(5+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))</a:t>
            </a:r>
            <a:endParaRPr lang="zh-CN" altLang="en-US" sz="2400" b="1" dirty="0">
              <a:solidFill>
                <a:srgbClr val="000066"/>
              </a:solidFill>
              <a:sym typeface="Symbol" panose="05050102010706020507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90487" y="2206625"/>
            <a:ext cx="50720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有：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={3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 |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400" b="1" baseline="30000" dirty="0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6" name="Rectangle 3"/>
          <p:cNvSpPr>
            <a:spLocks noGrp="1"/>
          </p:cNvSpPr>
          <p:nvPr/>
        </p:nvSpPr>
        <p:spPr>
          <a:xfrm>
            <a:off x="646113" y="420688"/>
            <a:ext cx="8077200" cy="2019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的递归定义如下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(1) 3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(2)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zh-CN" altLang="en-US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(3) 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只有有限次使用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得到的数属于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solidFill>
                  <a:srgbClr val="C00000"/>
                </a:solidFill>
              </a:rPr>
              <a:t>课后作业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0658" name="内容占位符 2"/>
          <p:cNvSpPr>
            <a:spLocks noGrp="1"/>
          </p:cNvSpPr>
          <p:nvPr>
            <p:ph idx="1"/>
          </p:nvPr>
        </p:nvSpPr>
        <p:spPr>
          <a:xfrm>
            <a:off x="1404938" y="1981200"/>
            <a:ext cx="8658225" cy="41148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b="1" dirty="0"/>
              <a:t>见钉钉群上布置。</a:t>
            </a:r>
            <a:endParaRPr lang="zh-CN" altLang="en-US" b="1" dirty="0"/>
          </a:p>
          <a:p>
            <a:pPr marL="0" indent="0">
              <a:buNone/>
            </a:pPr>
            <a:r>
              <a:rPr lang="zh-CN" altLang="en-US" b="1" dirty="0"/>
              <a:t>下次上课交上来！</a:t>
            </a:r>
            <a:endParaRPr lang="zh-CN" altLang="en-US" b="1" dirty="0"/>
          </a:p>
        </p:txBody>
      </p:sp>
      <p:sp>
        <p:nvSpPr>
          <p:cNvPr id="706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ctrTitle"/>
          </p:nvPr>
        </p:nvSpPr>
        <p:spPr>
          <a:xfrm>
            <a:off x="684213" y="1916113"/>
            <a:ext cx="8064500" cy="1081087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第1章 数学语言与证明方法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第1章 数学语言与证明方法</a:t>
            </a:r>
            <a:endParaRPr lang="zh-CN" altLang="en-US" sz="4800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96240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150000"/>
              </a:spcBef>
            </a:pPr>
            <a:r>
              <a:rPr lang="en-US" altLang="zh-CN" b="1" dirty="0">
                <a:ea typeface="黑体" panose="02010609060101010101" pitchFamily="49" charset="-122"/>
              </a:rPr>
              <a:t>1.1 </a:t>
            </a:r>
            <a:r>
              <a:rPr lang="zh-CN" altLang="en-US" b="1" dirty="0">
                <a:ea typeface="黑体" panose="02010609060101010101" pitchFamily="49" charset="-122"/>
              </a:rPr>
              <a:t>常用的数学符号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eaLnBrk="1" hangingPunct="1">
              <a:spcBef>
                <a:spcPts val="42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1.2 集合及其运算</a:t>
            </a:r>
            <a:endParaRPr lang="zh-CN" altLang="en-US" b="1" dirty="0">
              <a:ea typeface="黑体" panose="02010609060101010101" pitchFamily="49" charset="-122"/>
            </a:endParaRPr>
          </a:p>
          <a:p>
            <a:pPr eaLnBrk="1" hangingPunct="1">
              <a:spcBef>
                <a:spcPts val="42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1.3 证明方法概述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eaLnBrk="1" hangingPunct="1">
              <a:spcBef>
                <a:spcPts val="4200"/>
              </a:spcBef>
            </a:pPr>
            <a:r>
              <a:rPr lang="en-US" altLang="zh-CN" b="1" dirty="0">
                <a:ea typeface="黑体" panose="02010609060101010101" pitchFamily="49" charset="-122"/>
              </a:rPr>
              <a:t>1.4 </a:t>
            </a:r>
            <a:r>
              <a:rPr lang="zh-CN" altLang="en-US" b="1" dirty="0">
                <a:ea typeface="黑体" panose="02010609060101010101" pitchFamily="49" charset="-122"/>
              </a:rPr>
              <a:t>递归定义</a:t>
            </a:r>
            <a:endParaRPr lang="zh-CN" altLang="en-US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>
                <a:solidFill>
                  <a:srgbClr val="800000"/>
                </a:solidFill>
              </a:rPr>
              <a:t>1.2 </a:t>
            </a:r>
            <a:r>
              <a:rPr lang="zh-CN" altLang="en-US" dirty="0">
                <a:solidFill>
                  <a:srgbClr val="800000"/>
                </a:solidFill>
                <a:ea typeface="黑体" panose="02010609060101010101" pitchFamily="49" charset="-122"/>
              </a:rPr>
              <a:t>集合及其运算</a:t>
            </a:r>
            <a:endParaRPr lang="zh-CN" altLang="en-US" dirty="0">
              <a:solidFill>
                <a:srgbClr val="800000"/>
              </a:solidFill>
              <a:ea typeface="黑体" panose="02010609060101010101" pitchFamily="49" charset="-122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集合及其表示法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包含(子集)与相等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空集与全集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集合运算(</a:t>
            </a:r>
            <a:r>
              <a:rPr lang="en-US" altLang="zh-CN" b="1" dirty="0">
                <a:sym typeface="Symbol" panose="05050102010706020507" pitchFamily="18" charset="2"/>
              </a:rPr>
              <a:t>, , - , ~ , )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基本集合恒等式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b="1" dirty="0"/>
              <a:t>相等与包含的证明方法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11188" y="354013"/>
            <a:ext cx="7772400" cy="9144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rgbClr val="0000FF"/>
                </a:solidFill>
              </a:rPr>
              <a:t>集合概念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25120" y="1508125"/>
            <a:ext cx="8712200" cy="1026160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8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集合</a:t>
            </a:r>
            <a:r>
              <a:rPr lang="zh-CN" altLang="en-US" sz="2400" b="1" dirty="0"/>
              <a:t>：具有某种性质的</a:t>
            </a:r>
            <a:r>
              <a:rPr lang="zh-CN" altLang="en-US" sz="2400" b="1" dirty="0">
                <a:sym typeface="宋体" panose="02010600030101010101" pitchFamily="2" charset="-122"/>
              </a:rPr>
              <a:t>不同对象的一个无序聚集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            作为数学基石，没有严格的定义，常用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、</a:t>
            </a:r>
            <a:r>
              <a:rPr lang="en-US" altLang="zh-CN" sz="2400" b="1" i="1" dirty="0"/>
              <a:t>C</a:t>
            </a:r>
            <a:r>
              <a:rPr lang="zh-CN" altLang="en-US" sz="2400" b="1" dirty="0"/>
              <a:t>等表示</a:t>
            </a: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324485" y="2817495"/>
            <a:ext cx="8712200" cy="14859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元素</a:t>
            </a:r>
            <a:r>
              <a:rPr lang="zh-CN" altLang="en-US" sz="2400" b="1" dirty="0"/>
              <a:t>：组成集合的个体（通常用小写字母表示）</a:t>
            </a:r>
            <a:endParaRPr lang="en-US" altLang="zh-CN" sz="1200" b="1" dirty="0"/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9900FF"/>
                </a:solidFill>
              </a:rPr>
              <a:t>x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9900FF"/>
                </a:solidFill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：</a:t>
            </a:r>
            <a:r>
              <a:rPr lang="en-US" altLang="zh-CN" sz="2400" b="1" i="1" dirty="0"/>
              <a:t>x</a:t>
            </a:r>
            <a:r>
              <a:rPr lang="zh-CN" altLang="en-US" sz="2400" b="1" dirty="0">
                <a:sym typeface="Symbol" panose="05050102010706020507" pitchFamily="18" charset="2"/>
              </a:rPr>
              <a:t>是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的一个元素 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9900FF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400" b="1" i="1" dirty="0">
                <a:solidFill>
                  <a:srgbClr val="9900FF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9900FF"/>
                </a:solidFill>
              </a:rPr>
              <a:t>x</a:t>
            </a:r>
            <a:r>
              <a:rPr lang="zh-CN" altLang="en-US" sz="2400" b="1" dirty="0">
                <a:solidFill>
                  <a:srgbClr val="9900FF"/>
                </a:solidFill>
              </a:rPr>
              <a:t>不</a:t>
            </a: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属于</a:t>
            </a:r>
            <a:r>
              <a:rPr lang="en-US" altLang="zh-CN" sz="2400" b="1" i="1" dirty="0">
                <a:solidFill>
                  <a:srgbClr val="9900FF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 dirty="0">
                <a:sym typeface="Symbol" panose="05050102010706020507" pitchFamily="18" charset="2"/>
              </a:rPr>
              <a:t>：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不</a:t>
            </a:r>
            <a:r>
              <a:rPr lang="zh-CN" altLang="en-US" sz="2400" b="1" dirty="0">
                <a:sym typeface="Symbol" panose="05050102010706020507" pitchFamily="18" charset="2"/>
              </a:rPr>
              <a:t>是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zh-CN" altLang="en-US" sz="2400" b="1" dirty="0">
                <a:sym typeface="Symbol" panose="05050102010706020507" pitchFamily="18" charset="2"/>
              </a:rPr>
              <a:t>的一个元素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288290" y="4581525"/>
            <a:ext cx="8712200" cy="4027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80000"/>
              </a:spcBef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无穷集</a:t>
            </a:r>
            <a:r>
              <a:rPr lang="zh-CN" altLang="en-US" sz="2400" b="1" dirty="0">
                <a:solidFill>
                  <a:schemeClr val="tx2"/>
                </a:solidFill>
              </a:rPr>
              <a:t>：元素个数无限的集合</a:t>
            </a:r>
            <a:endParaRPr lang="zh-CN" alt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</a:rPr>
              <a:t>有穷集(有限集)</a:t>
            </a:r>
            <a:r>
              <a:rPr lang="zh-CN" altLang="en-US" sz="2400" b="1" dirty="0">
                <a:solidFill>
                  <a:schemeClr val="tx2"/>
                </a:solidFill>
              </a:rPr>
              <a:t>：元素个数有限的集合.   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9900FF"/>
                </a:solidFill>
                <a:sym typeface="Symbol" panose="05050102010706020507" pitchFamily="18" charset="2"/>
              </a:rPr>
              <a:t>|</a:t>
            </a:r>
            <a:r>
              <a:rPr lang="en-US" altLang="zh-CN" sz="2400" b="1" i="1" dirty="0">
                <a:solidFill>
                  <a:srgbClr val="9900FF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|</a:t>
            </a:r>
            <a:r>
              <a:rPr lang="zh-CN" altLang="en-US" sz="2400" b="1" dirty="0">
                <a:sym typeface="Symbol" panose="05050102010706020507" pitchFamily="18" charset="2"/>
              </a:rPr>
              <a:t>：集合的元素个数，即集合的大小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275,&quot;width&quot;:5624}"/>
</p:tagLst>
</file>

<file path=ppt/tags/tag2.xml><?xml version="1.0" encoding="utf-8"?>
<p:tagLst xmlns:p="http://schemas.openxmlformats.org/presentationml/2006/main">
  <p:tag name="KSO_WM_UNIT_TABLE_BEAUTIFY" val="smartTable{6d4f9170-e010-4bc1-8d11-71de696afc67}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10425</Words>
  <Application>WPS 演示</Application>
  <PresentationFormat/>
  <Paragraphs>937</Paragraphs>
  <Slides>52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52</vt:i4>
      </vt:variant>
    </vt:vector>
  </HeadingPairs>
  <TitlesOfParts>
    <vt:vector size="87" baseType="lpstr">
      <vt:lpstr>Arial</vt:lpstr>
      <vt:lpstr>宋体</vt:lpstr>
      <vt:lpstr>Wingdings</vt:lpstr>
      <vt:lpstr>华文行楷</vt:lpstr>
      <vt:lpstr>Times New Roman</vt:lpstr>
      <vt:lpstr>华文楷体</vt:lpstr>
      <vt:lpstr>黑体</vt:lpstr>
      <vt:lpstr>Symbol</vt:lpstr>
      <vt:lpstr>微软雅黑</vt:lpstr>
      <vt:lpstr>Arial Unicode MS</vt:lpstr>
      <vt:lpstr>清华版教材展示</vt:lpstr>
      <vt:lpstr>1_清华版教材展示</vt:lpstr>
      <vt:lpstr>2_清华版教材展示</vt:lpstr>
      <vt:lpstr>3_清华版教材展示</vt:lpstr>
      <vt:lpstr>4_清华版教材展示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离  散  数  学</vt:lpstr>
      <vt:lpstr>研究对象和应用领域</vt:lpstr>
      <vt:lpstr>课程主要内容</vt:lpstr>
      <vt:lpstr>课程参考书</vt:lpstr>
      <vt:lpstr>怎样学好离散数学？</vt:lpstr>
      <vt:lpstr>第1章 数学语言与证明方法</vt:lpstr>
      <vt:lpstr>第1章 数学语言与证明方法</vt:lpstr>
      <vt:lpstr>1.2 集合及其运算</vt:lpstr>
      <vt:lpstr>集合概念</vt:lpstr>
      <vt:lpstr>PowerPoint 演示文稿</vt:lpstr>
      <vt:lpstr>集合的表示法</vt:lpstr>
      <vt:lpstr>集合之间的包含与相等</vt:lpstr>
      <vt:lpstr>空集与全集</vt:lpstr>
      <vt:lpstr>幂集</vt:lpstr>
      <vt:lpstr>集合运算</vt:lpstr>
      <vt:lpstr>PowerPoint 演示文稿</vt:lpstr>
      <vt:lpstr>集合运算实例 1</vt:lpstr>
      <vt:lpstr>无穷集合运算</vt:lpstr>
      <vt:lpstr>集合运算实例 2</vt:lpstr>
      <vt:lpstr>基本集合恒等式</vt:lpstr>
      <vt:lpstr>基本集合恒等式(续)</vt:lpstr>
      <vt:lpstr>基本集合恒等式(续)</vt:lpstr>
      <vt:lpstr>PowerPoint 演示文稿</vt:lpstr>
      <vt:lpstr>证明集合相等或包含</vt:lpstr>
      <vt:lpstr>集合运算实例 3 （从定义出发）</vt:lpstr>
      <vt:lpstr>PowerPoint 演示文稿</vt:lpstr>
      <vt:lpstr>集合运算实例 4 （集合演算）</vt:lpstr>
      <vt:lpstr>集合运算实例 5</vt:lpstr>
      <vt:lpstr>集合运算实例 6</vt:lpstr>
      <vt:lpstr>集合运算实例 7</vt:lpstr>
      <vt:lpstr>集合运算实例 8 </vt:lpstr>
      <vt:lpstr>附加题：</vt:lpstr>
      <vt:lpstr>1.3 命题证明方法概述</vt:lpstr>
      <vt:lpstr>待证明的命题的形式</vt:lpstr>
      <vt:lpstr>直接证明法</vt:lpstr>
      <vt:lpstr>间接证明法</vt:lpstr>
      <vt:lpstr>归谬法(反证法)</vt:lpstr>
      <vt:lpstr>PowerPoint 演示文稿</vt:lpstr>
      <vt:lpstr>归纳与猜想数学研究的方法</vt:lpstr>
      <vt:lpstr>数学归纳法的步骤</vt:lpstr>
      <vt:lpstr>数学归纳法的步骤(续)</vt:lpstr>
      <vt:lpstr>数学归纳法的步骤(续)</vt:lpstr>
      <vt:lpstr>第二数学归纳法</vt:lpstr>
      <vt:lpstr>PowerPoint 演示文稿</vt:lpstr>
      <vt:lpstr>穷举法(分情况证明法)</vt:lpstr>
      <vt:lpstr>构造性证明法</vt:lpstr>
      <vt:lpstr>非构造性证明</vt:lpstr>
      <vt:lpstr>空证明法与平凡证明法</vt:lpstr>
      <vt:lpstr>命题为假的证明——举反例</vt:lpstr>
      <vt:lpstr>1.4 递归定义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142</cp:revision>
  <cp:lastPrinted>2021-02-21T06:57:00Z</cp:lastPrinted>
  <dcterms:created xsi:type="dcterms:W3CDTF">2003-05-27T06:14:00Z</dcterms:created>
  <dcterms:modified xsi:type="dcterms:W3CDTF">2022-02-25T06:37:26Z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CC632335C7574831BE6F10E4BCA39061</vt:lpwstr>
  </property>
</Properties>
</file>