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2" r:id="rId14"/>
    <p:sldId id="309" r:id="rId15"/>
    <p:sldId id="291" r:id="rId16"/>
    <p:sldId id="274" r:id="rId17"/>
    <p:sldId id="275" r:id="rId18"/>
    <p:sldId id="277" r:id="rId19"/>
    <p:sldId id="278" r:id="rId20"/>
    <p:sldId id="279" r:id="rId21"/>
    <p:sldId id="280" r:id="rId22"/>
    <p:sldId id="281" r:id="rId23"/>
    <p:sldId id="282" r:id="rId24"/>
    <p:sldId id="283" r:id="rId25"/>
    <p:sldId id="284" r:id="rId26"/>
    <p:sldId id="326" r:id="rId27"/>
    <p:sldId id="285" r:id="rId28"/>
    <p:sldId id="286" r:id="rId29"/>
    <p:sldId id="287" r:id="rId30"/>
    <p:sldId id="288" r:id="rId31"/>
    <p:sldId id="289" r:id="rId32"/>
  </p:sldIdLst>
  <p:sldSz cx="9144000" cy="6858000" type="screen4x3"/>
  <p:notesSz cx="6858000" cy="9144000"/>
  <p:custDataLst>
    <p:tags r:id="rId35"/>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9pPr>
  </p:defaultTextStyle>
  <p:extLst>
    <p:ext uri="{EFAFB233-063F-42B5-8137-9DF3F51BA10A}">
      <p15:sldGuideLst xmlns:p15="http://schemas.microsoft.com/office/powerpoint/2012/main">
        <p15:guide id="1" orient="horz" pos="208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50021"/>
    <a:srgbClr val="FF3300"/>
    <a:srgbClr val="9900FF"/>
    <a:srgbClr val="DDDDDD"/>
    <a:srgbClr val="663300"/>
    <a:srgbClr val="000066"/>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6"/>
    <p:restoredTop sz="93010"/>
  </p:normalViewPr>
  <p:slideViewPr>
    <p:cSldViewPr showGuides="1">
      <p:cViewPr varScale="1">
        <p:scale>
          <a:sx n="81" d="100"/>
          <a:sy n="81" d="100"/>
        </p:scale>
        <p:origin x="1315" y="67"/>
      </p:cViewPr>
      <p:guideLst>
        <p:guide orient="horz" pos="2085"/>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solidFill>
                  <a:schemeClr val="tx1"/>
                </a:solidFill>
                <a:latin typeface="Times New Roman" panose="02020603050405020304" pitchFamily="18" charset="0"/>
                <a:ea typeface="宋体" panose="02010600030101010101" pitchFamily="2" charset="-122"/>
                <a:cs typeface="+mn-cs"/>
              </a:rPr>
              <a:t>‹#›</a:t>
            </a:fld>
            <a:endParaRPr lang="zh-CN" altLang="en-US" sz="1200" strike="noStrike" noProof="1">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solidFill>
                  <a:schemeClr val="tx1"/>
                </a:solidFill>
                <a:latin typeface="Times New Roman" panose="02020603050405020304" pitchFamily="18" charset="0"/>
                <a:ea typeface="宋体" panose="02010600030101010101" pitchFamily="2" charset="-122"/>
                <a:cs typeface="+mn-cs"/>
              </a:rPr>
              <a:t>‹#›</a:t>
            </a:fld>
            <a:endParaRPr lang="zh-CN" altLang="en-US" sz="1200" strike="noStrike" noProof="1">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研究一些不含简单回路的特殊图，这在很多数据模型中会用到。树包括无向树和有向树。</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说明能构造得到就可以。</a:t>
            </a:r>
          </a:p>
          <a:p>
            <a:r>
              <a:rPr lang="zh-CN" altLang="en-US"/>
              <a:t>如果不包含任何圈，那么本身就是树，算生成树。</a:t>
            </a:r>
          </a:p>
          <a:p>
            <a:r>
              <a:rPr lang="zh-CN" altLang="en-US"/>
              <a:t>如果包含圈，那么我们去掉一条边，使得他不成圈。如果还有圈，知道不含任何圈位置为止</a:t>
            </a:r>
          </a:p>
          <a:p>
            <a:endParaRPr lang="zh-CN" altLang="en-US"/>
          </a:p>
          <a:p>
            <a:r>
              <a:rPr lang="en-US" altLang="zh-CN"/>
              <a:t>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图只包含顶点集边集，但实际应用中往往还需要给他附加一些属性，已满足实际应用需求。</a:t>
            </a:r>
          </a:p>
          <a:p>
            <a:r>
              <a:rPr lang="zh-CN" altLang="en-US"/>
              <a:t>接下来我们将在带权图的基础上火的特殊生成树，最小生成树。</a:t>
            </a:r>
          </a:p>
          <a:p>
            <a:r>
              <a:rPr lang="zh-CN" altLang="en-US"/>
              <a:t>我们给每条边附加一个数</a:t>
            </a:r>
            <a:r>
              <a:rPr lang="en-US" altLang="zh-CN"/>
              <a:t>w(e)</a:t>
            </a:r>
            <a:r>
              <a:rPr lang="zh-CN" altLang="en-US"/>
              <a:t>，这称为边</a:t>
            </a:r>
            <a:r>
              <a:rPr lang="en-US" altLang="zh-CN"/>
              <a:t>e</a:t>
            </a:r>
            <a:r>
              <a:rPr lang="zh-CN" altLang="en-US"/>
              <a:t>的权。每条边加权的图称为带权图。</a:t>
            </a:r>
          </a:p>
          <a:p>
            <a:r>
              <a:rPr lang="zh-CN" altLang="en-US"/>
              <a:t>如果</a:t>
            </a:r>
          </a:p>
          <a:p>
            <a:r>
              <a:rPr lang="en-US" altLang="zh-CN"/>
              <a:t>T</a:t>
            </a:r>
            <a:r>
              <a:rPr lang="zh-CN" altLang="en-US"/>
              <a:t>是带全图的子图，例如树，那么</a:t>
            </a:r>
            <a:r>
              <a:rPr lang="en-US" altLang="zh-CN"/>
              <a:t>T</a:t>
            </a:r>
            <a:r>
              <a:rPr lang="zh-CN" altLang="en-US"/>
              <a:t>上所有边的和称为</a:t>
            </a:r>
            <a:r>
              <a:rPr lang="en-US" altLang="zh-CN"/>
              <a:t>T</a:t>
            </a:r>
            <a:r>
              <a:rPr lang="zh-CN" altLang="en-US"/>
              <a:t>的权。</a:t>
            </a:r>
          </a:p>
          <a:p>
            <a:endParaRPr lang="zh-CN" altLang="en-US"/>
          </a:p>
          <a:p>
            <a:r>
              <a:rPr lang="zh-CN" altLang="en-US"/>
              <a:t>那么怎样从一个带权图获得一个最小生成树呢？这可以采用避圈法，这个方法简单，容易操纵。</a:t>
            </a:r>
          </a:p>
          <a:p>
            <a:endParaRPr lang="zh-CN" altLang="en-US"/>
          </a:p>
          <a:p>
            <a:r>
              <a:rPr lang="en-US" altLang="zh-CN"/>
              <a:t>1’</a:t>
            </a:r>
            <a:endParaRPr lang="zh-CN" altLang="en-US"/>
          </a:p>
          <a:p>
            <a:endParaRPr lang="zh-CN" altLang="en-US"/>
          </a:p>
          <a:p>
            <a:endParaRPr lang="zh-CN" altLang="en-US"/>
          </a:p>
          <a:p>
            <a:endParaRPr lang="zh-CN" altLang="en-US"/>
          </a:p>
          <a:p>
            <a:r>
              <a:rPr lang="en-US" altLang="zh-CN"/>
              <a:t>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2”</a:t>
            </a:r>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这是光网络可走的线路。根据题意，这个网络能通道所有建筑物上，但要求总长度最短。因为如果要铺设光网络，那这个网络肯定不能包含简单回路，否则可以去掉其中某边，整个系统仍然能保持连通，且能使得光缆总长度变短。因此题目实际上要求得到一个生成树来铺设光网络，同时因为要求光缆最短，那就意味着要找一个最小生成树。那我们就可以采用避开圈法来求解。</a:t>
            </a:r>
          </a:p>
          <a:p>
            <a:r>
              <a:rPr lang="en-US" altLang="zh-CN"/>
              <a:t>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2“</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1’</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2”</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首先学习无向树，这包括无向树的基本定义与其基本性质，以及从无向图的生成子图得到无向树。</a:t>
            </a:r>
          </a:p>
          <a:p>
            <a:r>
              <a:rPr lang="en-US" altLang="zh-CN"/>
              <a:t>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sym typeface="+mn-ea"/>
              </a:rPr>
              <a:t>基于哈夫曼算法可以构造最佳前缀码。</a:t>
            </a:r>
          </a:p>
          <a:p>
            <a:endParaRPr lang="zh-CN" altLang="en-US">
              <a:sym typeface="+mn-ea"/>
            </a:endParaRPr>
          </a:p>
          <a:p>
            <a:r>
              <a:rPr lang="zh-CN" altLang="en-US">
                <a:sym typeface="+mn-ea"/>
              </a:rPr>
              <a:t>在计算机通讯与存储中，通常用由二进制位所构成的序列来表示字符。为表示</a:t>
            </a:r>
            <a:r>
              <a:rPr lang="en-US" altLang="zh-CN">
                <a:sym typeface="+mn-ea"/>
              </a:rPr>
              <a:t>1</a:t>
            </a:r>
            <a:r>
              <a:rPr lang="zh-CN" altLang="en-US">
                <a:sym typeface="+mn-ea"/>
              </a:rPr>
              <a:t>万个字符，如果采用长度为</a:t>
            </a:r>
            <a:r>
              <a:rPr lang="en-US" altLang="zh-CN">
                <a:sym typeface="+mn-ea"/>
              </a:rPr>
              <a:t>n</a:t>
            </a:r>
            <a:r>
              <a:rPr lang="zh-CN" altLang="en-US">
                <a:sym typeface="+mn-ea"/>
              </a:rPr>
              <a:t>的等长字符串表示每个字符，需要耗掉</a:t>
            </a:r>
            <a:r>
              <a:rPr lang="en-US" altLang="zh-CN">
                <a:sym typeface="+mn-ea"/>
              </a:rPr>
              <a:t>10000n</a:t>
            </a:r>
            <a:r>
              <a:rPr lang="zh-CN" altLang="en-US">
                <a:sym typeface="+mn-ea"/>
              </a:rPr>
              <a:t>个二进制位。而如果每个字符出现的几率不等，这时用不等长二进制串，表示</a:t>
            </a:r>
            <a:r>
              <a:rPr lang="en-US" altLang="zh-CN">
                <a:sym typeface="+mn-ea"/>
              </a:rPr>
              <a:t>1</a:t>
            </a:r>
            <a:r>
              <a:rPr lang="zh-CN" altLang="en-US">
                <a:sym typeface="+mn-ea"/>
              </a:rPr>
              <a:t>万个字符，则有可能消耗掉要少的二进制位，降低硬盘消耗或者通讯量。而如果采用不等长二进制串需要注意一个问题，要使得每个符号的二进制串表示不能出现在表示另外一个二进制串的前头，否则会出现问题，不能得到唯一结果。这就引入前缀码概念。</a:t>
            </a:r>
          </a:p>
          <a:p>
            <a:r>
              <a:rPr lang="en-US">
                <a:sym typeface="+mn-ea"/>
              </a:rPr>
              <a:t>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基于二元书很容易产生</a:t>
            </a:r>
            <a:r>
              <a:rPr lang="en-US" altLang="zh-CN"/>
              <a:t>2</a:t>
            </a:r>
            <a:r>
              <a:rPr lang="zh-CN" altLang="en-US"/>
              <a:t>元前缀码。</a:t>
            </a:r>
          </a:p>
          <a:p>
            <a:r>
              <a:rPr lang="zh-CN" altLang="en-US"/>
              <a:t>我们可以随意构造出一个二元树，检车所有分支点，如过关联两条边，左边边上标注</a:t>
            </a:r>
            <a:r>
              <a:rPr lang="en-US" altLang="zh-CN"/>
              <a:t>0</a:t>
            </a:r>
            <a:r>
              <a:rPr lang="zh-CN" altLang="en-US"/>
              <a:t>，右边边标注</a:t>
            </a:r>
            <a:r>
              <a:rPr lang="en-US" altLang="zh-CN"/>
              <a:t>1</a:t>
            </a:r>
            <a:r>
              <a:rPr lang="zh-CN" altLang="en-US"/>
              <a:t>；如果只关联一条边，那这条表可标注</a:t>
            </a:r>
            <a:r>
              <a:rPr lang="en-US" altLang="zh-CN"/>
              <a:t>0</a:t>
            </a:r>
            <a:r>
              <a:rPr lang="zh-CN" altLang="en-US"/>
              <a:t>，也可以标注</a:t>
            </a:r>
            <a:r>
              <a:rPr lang="en-US" altLang="zh-CN"/>
              <a:t>1.</a:t>
            </a:r>
          </a:p>
          <a:p>
            <a:r>
              <a:rPr lang="zh-CN" altLang="en-US"/>
              <a:t>给每个树叶二进制串，他等于从根出发一直到树叶所经过的数字所构成的序列。每个树叶所得到的</a:t>
            </a:r>
            <a:r>
              <a:rPr lang="en-US" altLang="zh-CN"/>
              <a:t>2</a:t>
            </a:r>
            <a:r>
              <a:rPr lang="zh-CN" altLang="en-US"/>
              <a:t>进制串肯定不是另一个树叶的前缀。如果如此，那就意味着要从根先走到</a:t>
            </a:r>
            <a:r>
              <a:rPr lang="en-US" altLang="zh-CN"/>
              <a:t>v1</a:t>
            </a:r>
            <a:r>
              <a:rPr lang="zh-CN" altLang="en-US"/>
              <a:t>再走到树叶</a:t>
            </a:r>
            <a:r>
              <a:rPr lang="en-US" altLang="zh-CN"/>
              <a:t>v2</a:t>
            </a:r>
            <a:r>
              <a:rPr lang="zh-CN" altLang="en-US"/>
              <a:t>。但这与规定走法不一致</a:t>
            </a:r>
            <a:r>
              <a:rPr lang="en-US" altLang="zh-CN"/>
              <a:t> </a:t>
            </a:r>
            <a:r>
              <a:rPr lang="zh-CN" altLang="en-US"/>
              <a:t>。每个树叶上的二进制串长度等于树叶的所处层数。</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解释为什么可以用</a:t>
            </a:r>
            <a:r>
              <a:rPr lang="en-US" altLang="zh-CN"/>
              <a:t>hufman</a:t>
            </a:r>
            <a:r>
              <a:rPr lang="zh-CN" altLang="en-US"/>
              <a:t>算法？</a:t>
            </a:r>
          </a:p>
          <a:p>
            <a:r>
              <a:rPr lang="zh-CN" altLang="en-US"/>
              <a:t>总数字个数</a:t>
            </a:r>
            <a:r>
              <a:rPr lang="en-US" altLang="zh-CN"/>
              <a:t>*</a:t>
            </a:r>
            <a:r>
              <a:rPr lang="zh-CN" altLang="en-US"/>
              <a:t>求和（每个数字的字符串长度</a:t>
            </a:r>
            <a:r>
              <a:rPr lang="en-US" altLang="zh-CN"/>
              <a:t>*</a:t>
            </a:r>
            <a:r>
              <a:rPr lang="zh-CN" altLang="en-US"/>
              <a:t>频率）最小</a:t>
            </a:r>
          </a:p>
          <a:p>
            <a:r>
              <a:rPr lang="zh-CN" altLang="en-US"/>
              <a:t>这刚好可以用求最优二元书来解决。</a:t>
            </a:r>
          </a:p>
          <a:p>
            <a:r>
              <a:rPr lang="zh-CN" altLang="en-US"/>
              <a:t>我们先规定</a:t>
            </a:r>
            <a:r>
              <a:rPr lang="en-US" altLang="zh-CN"/>
              <a:t>8</a:t>
            </a:r>
            <a:r>
              <a:rPr lang="zh-CN" altLang="en-US"/>
              <a:t>个树叶，每个树叶的权重分别为</a:t>
            </a:r>
            <a:r>
              <a:rPr lang="en-US" altLang="zh-CN"/>
              <a:t>5</a:t>
            </a:r>
            <a:r>
              <a:rPr lang="zh-CN" altLang="en-US"/>
              <a:t>，</a:t>
            </a:r>
            <a:r>
              <a:rPr lang="en-US" altLang="zh-CN"/>
              <a:t>5</a:t>
            </a:r>
            <a:r>
              <a:rPr lang="zh-CN" altLang="en-US"/>
              <a:t>，</a:t>
            </a:r>
            <a:r>
              <a:rPr lang="en-US" altLang="zh-CN"/>
              <a:t>10</a:t>
            </a:r>
            <a:r>
              <a:rPr lang="zh-CN" altLang="en-US"/>
              <a:t>，</a:t>
            </a:r>
            <a:r>
              <a:rPr lang="en-US" altLang="zh-CN"/>
              <a:t>10</a:t>
            </a:r>
            <a:r>
              <a:rPr lang="zh-CN" altLang="en-US"/>
              <a:t>，</a:t>
            </a:r>
            <a:r>
              <a:rPr lang="en-US" altLang="zh-CN"/>
              <a:t>10</a:t>
            </a:r>
            <a:r>
              <a:rPr lang="zh-CN" altLang="en-US"/>
              <a:t>，</a:t>
            </a:r>
            <a:r>
              <a:rPr lang="en-US" altLang="zh-CN"/>
              <a:t>15</a:t>
            </a:r>
            <a:r>
              <a:rPr lang="zh-CN" altLang="en-US"/>
              <a:t>，</a:t>
            </a:r>
            <a:r>
              <a:rPr lang="en-US" altLang="zh-CN"/>
              <a:t>20</a:t>
            </a:r>
            <a:r>
              <a:rPr lang="zh-CN" altLang="en-US"/>
              <a:t>，</a:t>
            </a:r>
            <a:r>
              <a:rPr lang="en-US" altLang="zh-CN"/>
              <a:t>25</a:t>
            </a:r>
            <a:r>
              <a:rPr lang="zh-CN" altLang="en-US"/>
              <a:t>。然后根据哈夫曼算法得到一棵最优二元树。然后给每条边赋值</a:t>
            </a:r>
            <a:r>
              <a:rPr lang="en-US" altLang="zh-CN"/>
              <a:t>0</a:t>
            </a:r>
            <a:r>
              <a:rPr lang="zh-CN" altLang="en-US"/>
              <a:t>，由此能决定每个树叶随对应的前缀码。</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主要有三种周游方式。</a:t>
            </a:r>
          </a:p>
          <a:p>
            <a:r>
              <a:rPr lang="zh-CN" altLang="en-US"/>
              <a:t>中序周游法，先访问左子树，再访问树根，然后访问右子树。访问左子树和右子树的所有结点时，也是按照中序周游法进行访问。这是按迭代方式进行访问。</a:t>
            </a:r>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sym typeface="+mn-ea"/>
              </a:rPr>
              <a:t>按这三种方式，一棵树的所有结点按什么次序被一一访问呢？</a:t>
            </a:r>
            <a:endParaRPr lang="zh-CN" altLang="en-US"/>
          </a:p>
          <a:p>
            <a:r>
              <a:rPr lang="zh-CN" altLang="en-US"/>
              <a:t>如按中序法。先访问左子树，再访问根，最后访问右子树。那就是</a:t>
            </a:r>
            <a:r>
              <a:rPr lang="en-US" altLang="zh-CN"/>
              <a:t>a</a:t>
            </a:r>
            <a:r>
              <a:rPr lang="zh-CN" altLang="en-US"/>
              <a:t>左子树的所有顶点要先于</a:t>
            </a:r>
            <a:r>
              <a:rPr lang="en-US" altLang="zh-CN"/>
              <a:t>a</a:t>
            </a:r>
            <a:r>
              <a:rPr lang="zh-CN" altLang="en-US"/>
              <a:t>访问，然后访问</a:t>
            </a:r>
            <a:r>
              <a:rPr lang="en-US" altLang="zh-CN"/>
              <a:t>a</a:t>
            </a:r>
            <a:r>
              <a:rPr lang="zh-CN" altLang="en-US"/>
              <a:t>，右子树的所有顶点在</a:t>
            </a:r>
            <a:r>
              <a:rPr lang="en-US" altLang="zh-CN"/>
              <a:t>a</a:t>
            </a:r>
            <a:r>
              <a:rPr lang="zh-CN" altLang="en-US"/>
              <a:t>后面被访问到。</a:t>
            </a:r>
          </a:p>
          <a:p>
            <a:r>
              <a:rPr lang="en-US" altLang="zh-CN"/>
              <a:t>()a()</a:t>
            </a:r>
          </a:p>
          <a:p>
            <a:r>
              <a:rPr lang="en-US" altLang="zh-CN"/>
              <a:t>ba()</a:t>
            </a:r>
          </a:p>
          <a:p>
            <a:r>
              <a:rPr lang="en-US" altLang="zh-CN"/>
              <a:t>ba(()ce)</a:t>
            </a:r>
          </a:p>
          <a:p>
            <a:r>
              <a:rPr lang="en-US" altLang="zh-CN"/>
              <a:t>ba(fdg)ce)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将最后运算的运算符写在跟上，用左子树和右子树分别代表该运算符两边的子表达式。每个子表达式按同样的方式用二元有序正则树表达。</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p:sp>
      <p:sp>
        <p:nvSpPr>
          <p:cNvPr id="7170" name="文本占位符 2"/>
          <p:cNvSpPr>
            <a:spLocks noGrp="1"/>
          </p:cNvSpPr>
          <p:nvPr>
            <p:ph type="body"/>
          </p:nvPr>
        </p:nvSpPr>
        <p:spPr/>
        <p:txBody>
          <a:bodyPr wrap="square" lIns="91440" tIns="45720" rIns="91440" bIns="45720" anchor="t" anchorCtr="0"/>
          <a:lstStyle/>
          <a:p>
            <a:pPr lvl="0"/>
            <a:r>
              <a:rPr lang="zh-CN" altLang="en-US"/>
              <a:t>连通不存在任何回路的无向图称为树。</a:t>
            </a:r>
          </a:p>
          <a:p>
            <a:pPr lvl="0"/>
            <a:r>
              <a:rPr lang="zh-CN" altLang="en-US" b="1"/>
              <a:t>要特别申明一下，本章所指的回路指简单回路或者初级回路，这包括环！</a:t>
            </a:r>
          </a:p>
          <a:p>
            <a:pPr lvl="0"/>
            <a:r>
              <a:rPr lang="zh-CN" altLang="en-US"/>
              <a:t>从树的角度，单个顶点的平凡图也是树，称为平凡树。</a:t>
            </a:r>
          </a:p>
          <a:p>
            <a:pPr lvl="0"/>
            <a:r>
              <a:rPr lang="zh-CN" altLang="en-US"/>
              <a:t>有了树的概念，那就有树林的概念，每个连通分支都是树的非连通无向图称为</a:t>
            </a:r>
          </a:p>
          <a:p>
            <a:pPr lvl="0"/>
            <a:endParaRPr lang="zh-CN" altLang="en-US"/>
          </a:p>
          <a:p>
            <a:pPr lvl="0"/>
            <a:r>
              <a:rPr lang="en-US" altLang="zh-CN"/>
              <a:t>1‘30”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p:sp>
      <p:sp>
        <p:nvSpPr>
          <p:cNvPr id="9218" name="文本占位符 2"/>
          <p:cNvSpPr>
            <a:spLocks noGrp="1"/>
          </p:cNvSpPr>
          <p:nvPr>
            <p:ph type="body"/>
          </p:nvPr>
        </p:nvSpPr>
        <p:spPr/>
        <p:txBody>
          <a:bodyPr wrap="square" lIns="91440" tIns="45720" rIns="91440" bIns="45720" anchor="t" anchorCtr="0"/>
          <a:lstStyle/>
          <a:p>
            <a:pPr lvl="0"/>
            <a:r>
              <a:rPr lang="zh-CN" altLang="en-US"/>
              <a:t>该定理的证明预计花</a:t>
            </a:r>
            <a:r>
              <a:rPr lang="en-US" altLang="zh-CN"/>
              <a:t>10’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首先证明</a:t>
            </a:r>
            <a:r>
              <a:rPr lang="en-US" altLang="zh-CN"/>
              <a:t>(1)=&gt;(2)=&gt;(3)=&gt;(4)=&gt;(1</a:t>
            </a:r>
            <a:r>
              <a:rPr lang="zh-CN" altLang="en-US"/>
              <a:t>）</a:t>
            </a: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我们首先要确定树叶数。</a:t>
            </a:r>
          </a:p>
          <a:p>
            <a:r>
              <a:rPr lang="zh-CN" altLang="en-US"/>
              <a:t>我们假设树叶个数为</a:t>
            </a:r>
            <a:r>
              <a:rPr lang="en-US" altLang="zh-CN"/>
              <a:t>x,</a:t>
            </a:r>
            <a:r>
              <a:rPr lang="zh-CN" altLang="en-US"/>
              <a:t>那么可以知道树的边数</a:t>
            </a:r>
            <a:r>
              <a:rPr lang="en-US" altLang="zh-CN"/>
              <a:t>m=1+2+x-1</a:t>
            </a:r>
            <a:r>
              <a:rPr lang="zh-CN" altLang="en-US"/>
              <a:t>，那么树的总度数为</a:t>
            </a:r>
            <a:r>
              <a:rPr lang="en-US" altLang="zh-CN"/>
              <a:t>2*(2+x)</a:t>
            </a:r>
            <a:r>
              <a:rPr lang="zh-CN" altLang="en-US"/>
              <a:t>，这等于</a:t>
            </a:r>
            <a:r>
              <a:rPr lang="en-US" altLang="zh-CN"/>
              <a:t>3+2*2+x</a:t>
            </a:r>
            <a:r>
              <a:rPr lang="zh-CN" altLang="en-US"/>
              <a:t>，由此可知树叶数为</a:t>
            </a:r>
            <a:r>
              <a:rPr lang="en-US" altLang="zh-CN"/>
              <a:t>3.</a:t>
            </a:r>
          </a:p>
          <a:p>
            <a:r>
              <a:rPr lang="zh-CN" altLang="en-US"/>
              <a:t>由此我们确定了这个树的度数列</a:t>
            </a:r>
            <a:r>
              <a:rPr lang="en-US" altLang="zh-CN"/>
              <a:t>1,1,1,2,2,3</a:t>
            </a:r>
            <a:r>
              <a:rPr lang="zh-CN" altLang="en-US"/>
              <a:t>。对应这个度数列，所有非同构的树为两个。</a:t>
            </a:r>
          </a:p>
          <a:p>
            <a:endParaRPr lang="zh-CN" altLang="en-US"/>
          </a:p>
          <a:p>
            <a:r>
              <a:rPr lang="en-US" altLang="zh-CN"/>
              <a:t>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可选讲。</a:t>
            </a:r>
          </a:p>
          <a:p>
            <a:r>
              <a:rPr lang="en-US" altLang="zh-CN"/>
              <a:t>6</a:t>
            </a:r>
            <a:r>
              <a:rPr lang="zh-CN" altLang="en-US"/>
              <a:t>个顶点，</a:t>
            </a:r>
            <a:r>
              <a:rPr lang="en-US" altLang="zh-CN"/>
              <a:t>5</a:t>
            </a:r>
            <a:r>
              <a:rPr lang="zh-CN" altLang="en-US"/>
              <a:t>条边，总度数为</a:t>
            </a:r>
            <a:r>
              <a:rPr lang="en-US" altLang="zh-CN"/>
              <a:t>10</a:t>
            </a:r>
            <a:r>
              <a:rPr lang="zh-CN" altLang="en-US"/>
              <a:t>，至少有两个树叶。</a:t>
            </a:r>
          </a:p>
          <a:p>
            <a:r>
              <a:rPr lang="zh-CN" altLang="en-US"/>
              <a:t>那么可能的度数列有：</a:t>
            </a:r>
          </a:p>
          <a:p>
            <a:r>
              <a:rPr lang="en-US" altLang="zh-CN"/>
              <a:t>1</a:t>
            </a:r>
            <a:r>
              <a:rPr lang="zh-CN" altLang="en-US"/>
              <a:t>，</a:t>
            </a:r>
            <a:r>
              <a:rPr lang="en-US" altLang="zh-CN"/>
              <a:t>1</a:t>
            </a:r>
            <a:r>
              <a:rPr lang="zh-CN" altLang="en-US"/>
              <a:t>，</a:t>
            </a:r>
            <a:r>
              <a:rPr lang="en-US" altLang="zh-CN"/>
              <a:t>1,1,1,5</a:t>
            </a:r>
          </a:p>
          <a:p>
            <a:r>
              <a:rPr lang="en-US" altLang="zh-CN"/>
              <a:t>1,1,1,1,2,4</a:t>
            </a:r>
          </a:p>
          <a:p>
            <a:r>
              <a:rPr lang="en-US" altLang="zh-CN"/>
              <a:t>1,1,1,1,3,3</a:t>
            </a:r>
          </a:p>
          <a:p>
            <a:r>
              <a:rPr lang="en-US" altLang="zh-CN"/>
              <a:t>1,1,1,2,2,3</a:t>
            </a:r>
          </a:p>
          <a:p>
            <a:r>
              <a:rPr lang="en-US" altLang="zh-CN"/>
              <a:t>1,1,2,2,2,2</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将连通无向图的一些删除掉，保留所有顶点，使得它变成一个树，这个树就叫无向树。</a:t>
            </a:r>
          </a:p>
          <a:p>
            <a:endParaRPr lang="zh-CN" altLang="en-US"/>
          </a:p>
          <a:p>
            <a:r>
              <a:rPr lang="zh-CN" altLang="en-US"/>
              <a:t>树</a:t>
            </a:r>
            <a:r>
              <a:rPr lang="en-US" altLang="zh-CN"/>
              <a:t>T</a:t>
            </a:r>
            <a:r>
              <a:rPr lang="zh-CN" altLang="en-US"/>
              <a:t>的边称为树枝，属于</a:t>
            </a:r>
            <a:r>
              <a:rPr lang="en-US" altLang="zh-CN"/>
              <a:t>G</a:t>
            </a:r>
            <a:r>
              <a:rPr lang="zh-CN" altLang="en-US"/>
              <a:t>但不属于</a:t>
            </a:r>
            <a:r>
              <a:rPr lang="en-US" altLang="zh-CN"/>
              <a:t>T</a:t>
            </a:r>
            <a:r>
              <a:rPr lang="zh-CN" altLang="en-US"/>
              <a:t>的边称为</a:t>
            </a:r>
            <a:r>
              <a:rPr lang="en-US" altLang="zh-CN"/>
              <a:t>T</a:t>
            </a:r>
            <a:r>
              <a:rPr lang="zh-CN" altLang="en-US"/>
              <a:t>的弦。所有弦作为边集所得到导出子图称为</a:t>
            </a:r>
            <a:r>
              <a:rPr lang="en-US" altLang="zh-CN"/>
              <a:t>T</a:t>
            </a:r>
            <a:r>
              <a:rPr lang="zh-CN" altLang="en-US"/>
              <a:t>的余树，虽然名字上带有树，但通常不是树。</a:t>
            </a:r>
          </a:p>
          <a:p>
            <a:endParaRPr lang="zh-CN" altLang="en-US"/>
          </a:p>
          <a:p>
            <a:r>
              <a:rPr lang="en-US" altLang="zh-CN"/>
              <a:t>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40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7613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defRPr kumimoji="1" sz="1400">
                <a:solidFill>
                  <a:schemeClr val="tx1"/>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76134"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solidFill>
                  <a:schemeClr val="tx1"/>
                </a:solidFill>
                <a:latin typeface="Times New Roman" panose="02020603050405020304" pitchFamily="18" charset="0"/>
                <a:ea typeface="宋体" panose="02010600030101010101" pitchFamily="2" charset="-122"/>
              </a:defRPr>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8.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4098" name="Rectangle 2"/>
          <p:cNvSpPr>
            <a:spLocks noGrp="1"/>
          </p:cNvSpPr>
          <p:nvPr>
            <p:ph type="title"/>
          </p:nvPr>
        </p:nvSpPr>
        <p:spPr/>
        <p:txBody>
          <a:bodyPr vert="horz" wrap="square" lIns="91440" tIns="45720" rIns="91440" bIns="45720" anchor="ctr" anchorCtr="0"/>
          <a:lstStyle/>
          <a:p>
            <a:pPr eaLnBrk="1" hangingPunct="1"/>
            <a:r>
              <a:rPr lang="zh-CN" altLang="en-US" sz="4800" dirty="0">
                <a:solidFill>
                  <a:srgbClr val="800000"/>
                </a:solidFill>
                <a:latin typeface="黑体" panose="02010609060101010101" pitchFamily="49" charset="-122"/>
                <a:ea typeface="黑体" panose="02010609060101010101" pitchFamily="49" charset="-122"/>
              </a:rPr>
              <a:t>第7章 树及其应用</a:t>
            </a:r>
          </a:p>
        </p:txBody>
      </p:sp>
      <p:sp>
        <p:nvSpPr>
          <p:cNvPr id="4099" name="Rectangle 3"/>
          <p:cNvSpPr>
            <a:spLocks noGrp="1"/>
          </p:cNvSpPr>
          <p:nvPr>
            <p:ph idx="1"/>
          </p:nvPr>
        </p:nvSpPr>
        <p:spPr>
          <a:xfrm>
            <a:off x="685800" y="2052638"/>
            <a:ext cx="7772400" cy="1524000"/>
          </a:xfrm>
        </p:spPr>
        <p:txBody>
          <a:bodyPr vert="horz" wrap="square" lIns="91440" tIns="45720" rIns="91440" bIns="45720" anchor="t" anchorCtr="0"/>
          <a:lstStyle/>
          <a:p>
            <a:pPr eaLnBrk="1" hangingPunct="1">
              <a:spcBef>
                <a:spcPct val="50000"/>
              </a:spcBef>
            </a:pPr>
            <a:r>
              <a:rPr lang="zh-CN" altLang="en-US" b="1" dirty="0"/>
              <a:t>7.1 无向树</a:t>
            </a:r>
          </a:p>
          <a:p>
            <a:pPr eaLnBrk="1" hangingPunct="1">
              <a:spcBef>
                <a:spcPct val="50000"/>
              </a:spcBef>
            </a:pPr>
            <a:r>
              <a:rPr lang="zh-CN" altLang="en-US" b="1" dirty="0"/>
              <a:t>7.2 根树及其应用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10</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5362" name="Rectangle 3"/>
          <p:cNvSpPr>
            <a:spLocks noGrp="1"/>
          </p:cNvSpPr>
          <p:nvPr>
            <p:ph idx="1"/>
          </p:nvPr>
        </p:nvSpPr>
        <p:spPr>
          <a:xfrm>
            <a:off x="685800" y="1335088"/>
            <a:ext cx="7772400" cy="533400"/>
          </a:xfrm>
        </p:spPr>
        <p:txBody>
          <a:bodyPr vert="horz" wrap="square" lIns="91440" tIns="45720" rIns="91440" bIns="45720" anchor="t" anchorCtr="0"/>
          <a:lstStyle/>
          <a:p>
            <a:pPr eaLnBrk="1" hangingPunct="1">
              <a:buNone/>
            </a:pPr>
            <a:r>
              <a:rPr lang="zh-CN" altLang="en-US" sz="2400" b="1" dirty="0">
                <a:solidFill>
                  <a:srgbClr val="0000FF"/>
                </a:solidFill>
              </a:rPr>
              <a:t>例2</a:t>
            </a:r>
            <a:r>
              <a:rPr lang="zh-CN" altLang="en-US" sz="2400" b="1" dirty="0"/>
              <a:t> </a:t>
            </a:r>
            <a:r>
              <a:rPr lang="zh-CN" altLang="en-US" sz="2400" b="1" dirty="0">
                <a:solidFill>
                  <a:srgbClr val="002060"/>
                </a:solidFill>
              </a:rPr>
              <a:t>画出所有6阶非同构的无向树</a:t>
            </a:r>
          </a:p>
        </p:txBody>
      </p:sp>
      <p:sp>
        <p:nvSpPr>
          <p:cNvPr id="15363" name="Text Box 4"/>
          <p:cNvSpPr txBox="1"/>
          <p:nvPr/>
        </p:nvSpPr>
        <p:spPr>
          <a:xfrm>
            <a:off x="685800" y="2155825"/>
            <a:ext cx="7426325" cy="460375"/>
          </a:xfrm>
          <a:prstGeom prst="rect">
            <a:avLst/>
          </a:prstGeom>
          <a:noFill/>
          <a:ln w="6350">
            <a:noFill/>
          </a:ln>
        </p:spPr>
        <p:txBody>
          <a:bodyPr wrap="square" anchor="t" anchorCtr="0">
            <a:spAutoFit/>
          </a:bodyPr>
          <a:lstStyle/>
          <a:p>
            <a:pPr>
              <a:spcBef>
                <a:spcPct val="50000"/>
              </a:spcBef>
            </a:pPr>
            <a:r>
              <a:rPr lang="zh-CN" altLang="en-US" sz="2400" b="1" dirty="0">
                <a:solidFill>
                  <a:srgbClr val="002060"/>
                </a:solidFill>
                <a:latin typeface="Times New Roman" panose="02020603050405020304" pitchFamily="18" charset="0"/>
                <a:ea typeface="宋体" panose="02010600030101010101" pitchFamily="2" charset="-122"/>
              </a:rPr>
              <a:t>解  5条边, 总度数等于10</a:t>
            </a:r>
            <a:r>
              <a:rPr lang="en-US" altLang="zh-CN" sz="2400" b="1" dirty="0">
                <a:solidFill>
                  <a:srgbClr val="00206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至少有两片树叶</a:t>
            </a:r>
            <a:r>
              <a:rPr lang="en-US" altLang="zh-CN" sz="2400" b="1" dirty="0">
                <a:solidFill>
                  <a:srgbClr val="002060"/>
                </a:solidFill>
                <a:latin typeface="Times New Roman" panose="02020603050405020304" pitchFamily="18" charset="0"/>
                <a:ea typeface="宋体" panose="02010600030101010101" pitchFamily="2" charset="-122"/>
              </a:rPr>
              <a:t>.</a:t>
            </a:r>
          </a:p>
        </p:txBody>
      </p:sp>
      <p:sp>
        <p:nvSpPr>
          <p:cNvPr id="15364" name="Text Box 5"/>
          <p:cNvSpPr txBox="1"/>
          <p:nvPr/>
        </p:nvSpPr>
        <p:spPr>
          <a:xfrm>
            <a:off x="685800" y="2689225"/>
            <a:ext cx="2720975" cy="2676525"/>
          </a:xfrm>
          <a:prstGeom prst="rect">
            <a:avLst/>
          </a:prstGeom>
          <a:noFill/>
          <a:ln w="6350">
            <a:noFill/>
          </a:ln>
        </p:spPr>
        <p:txBody>
          <a:bodyPr wrap="square" anchor="t" anchorCtr="0">
            <a:spAutoFit/>
          </a:bodyPr>
          <a:lstStyle/>
          <a:p>
            <a:pPr>
              <a:spcBef>
                <a:spcPct val="20000"/>
              </a:spcBef>
            </a:pPr>
            <a:r>
              <a:rPr lang="zh-CN" altLang="en-US" sz="2400" b="1" dirty="0">
                <a:solidFill>
                  <a:srgbClr val="002060"/>
                </a:solidFill>
                <a:latin typeface="Times New Roman" panose="02020603050405020304" pitchFamily="18" charset="0"/>
                <a:ea typeface="宋体" panose="02010600030101010101" pitchFamily="2" charset="-122"/>
              </a:rPr>
              <a:t>可能的度数列:</a:t>
            </a:r>
          </a:p>
          <a:p>
            <a:pPr>
              <a:spcBef>
                <a:spcPct val="20000"/>
              </a:spcBef>
            </a:pPr>
            <a:r>
              <a:rPr lang="zh-CN" altLang="en-US" sz="2400" b="1" dirty="0">
                <a:solidFill>
                  <a:srgbClr val="002060"/>
                </a:solidFill>
                <a:latin typeface="Times New Roman" panose="02020603050405020304" pitchFamily="18" charset="0"/>
                <a:ea typeface="宋体" panose="02010600030101010101" pitchFamily="2" charset="-122"/>
              </a:rPr>
              <a:t>(1) 1,1,1,1,1,5</a:t>
            </a:r>
          </a:p>
          <a:p>
            <a:pPr>
              <a:spcBef>
                <a:spcPct val="20000"/>
              </a:spcBef>
            </a:pPr>
            <a:r>
              <a:rPr lang="zh-CN" altLang="en-US" sz="2400" b="1" dirty="0">
                <a:solidFill>
                  <a:srgbClr val="002060"/>
                </a:solidFill>
                <a:latin typeface="Times New Roman" panose="02020603050405020304" pitchFamily="18" charset="0"/>
                <a:ea typeface="宋体" panose="02010600030101010101" pitchFamily="2" charset="-122"/>
              </a:rPr>
              <a:t>(2) 1,1,1,1,2,4</a:t>
            </a:r>
          </a:p>
          <a:p>
            <a:pPr>
              <a:spcBef>
                <a:spcPct val="20000"/>
              </a:spcBef>
            </a:pPr>
            <a:r>
              <a:rPr lang="zh-CN" altLang="en-US" sz="2400" b="1" dirty="0">
                <a:solidFill>
                  <a:srgbClr val="002060"/>
                </a:solidFill>
                <a:latin typeface="Times New Roman" panose="02020603050405020304" pitchFamily="18" charset="0"/>
                <a:ea typeface="宋体" panose="02010600030101010101" pitchFamily="2" charset="-122"/>
              </a:rPr>
              <a:t>(3) 1,1,1,1,3,3</a:t>
            </a:r>
          </a:p>
          <a:p>
            <a:pPr>
              <a:spcBef>
                <a:spcPct val="20000"/>
              </a:spcBef>
            </a:pPr>
            <a:r>
              <a:rPr lang="zh-CN" altLang="en-US" sz="2400" b="1" dirty="0">
                <a:solidFill>
                  <a:srgbClr val="FF0000"/>
                </a:solidFill>
                <a:latin typeface="Times New Roman" panose="02020603050405020304" pitchFamily="18" charset="0"/>
                <a:ea typeface="宋体" panose="02010600030101010101" pitchFamily="2" charset="-122"/>
              </a:rPr>
              <a:t>(4) 1,1,1,2,2,3</a:t>
            </a:r>
          </a:p>
          <a:p>
            <a:pPr>
              <a:spcBef>
                <a:spcPct val="20000"/>
              </a:spcBef>
            </a:pPr>
            <a:r>
              <a:rPr lang="zh-CN" altLang="en-US" sz="2400" b="1" dirty="0">
                <a:solidFill>
                  <a:srgbClr val="002060"/>
                </a:solidFill>
                <a:latin typeface="Times New Roman" panose="02020603050405020304" pitchFamily="18" charset="0"/>
                <a:ea typeface="宋体" panose="02010600030101010101" pitchFamily="2" charset="-122"/>
              </a:rPr>
              <a:t>(5) 1,1,2,2,2,2</a:t>
            </a:r>
          </a:p>
        </p:txBody>
      </p:sp>
      <p:grpSp>
        <p:nvGrpSpPr>
          <p:cNvPr id="15365" name="Group 20"/>
          <p:cNvGrpSpPr/>
          <p:nvPr/>
        </p:nvGrpSpPr>
        <p:grpSpPr>
          <a:xfrm>
            <a:off x="3276600" y="3254375"/>
            <a:ext cx="1219200" cy="1546225"/>
            <a:chOff x="2064" y="2050"/>
            <a:chExt cx="768" cy="974"/>
          </a:xfrm>
        </p:grpSpPr>
        <p:sp>
          <p:nvSpPr>
            <p:cNvPr id="15366" name="Text Box 6"/>
            <p:cNvSpPr txBox="1"/>
            <p:nvPr/>
          </p:nvSpPr>
          <p:spPr>
            <a:xfrm>
              <a:off x="2304" y="2736"/>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pic>
          <p:nvPicPr>
            <p:cNvPr id="15367" name="Picture 13" descr="E:\插图\离散\图7-3(1).tif"/>
            <p:cNvPicPr>
              <a:picLocks noChangeAspect="1"/>
            </p:cNvPicPr>
            <p:nvPr/>
          </p:nvPicPr>
          <p:blipFill>
            <a:blip r:embed="rId3"/>
            <a:stretch>
              <a:fillRect/>
            </a:stretch>
          </p:blipFill>
          <p:spPr>
            <a:xfrm>
              <a:off x="2064" y="2050"/>
              <a:ext cx="768" cy="734"/>
            </a:xfrm>
            <a:prstGeom prst="rect">
              <a:avLst/>
            </a:prstGeom>
            <a:noFill/>
            <a:ln w="9525">
              <a:noFill/>
            </a:ln>
          </p:spPr>
        </p:pic>
      </p:grpSp>
      <p:grpSp>
        <p:nvGrpSpPr>
          <p:cNvPr id="15368" name="Group 21"/>
          <p:cNvGrpSpPr/>
          <p:nvPr/>
        </p:nvGrpSpPr>
        <p:grpSpPr>
          <a:xfrm>
            <a:off x="5181600" y="3276600"/>
            <a:ext cx="1235075" cy="1524000"/>
            <a:chOff x="3264" y="2064"/>
            <a:chExt cx="778" cy="960"/>
          </a:xfrm>
        </p:grpSpPr>
        <p:pic>
          <p:nvPicPr>
            <p:cNvPr id="15369" name="Picture 14" descr="E:\插图\离散\图7-3(2).tif"/>
            <p:cNvPicPr>
              <a:picLocks noChangeAspect="1"/>
            </p:cNvPicPr>
            <p:nvPr/>
          </p:nvPicPr>
          <p:blipFill>
            <a:blip r:embed="rId4"/>
            <a:stretch>
              <a:fillRect/>
            </a:stretch>
          </p:blipFill>
          <p:spPr>
            <a:xfrm>
              <a:off x="3264" y="2064"/>
              <a:ext cx="778" cy="856"/>
            </a:xfrm>
            <a:prstGeom prst="rect">
              <a:avLst/>
            </a:prstGeom>
            <a:noFill/>
            <a:ln w="9525">
              <a:noFill/>
            </a:ln>
          </p:spPr>
        </p:pic>
        <p:sp>
          <p:nvSpPr>
            <p:cNvPr id="15370" name="Text Box 15"/>
            <p:cNvSpPr txBox="1"/>
            <p:nvPr/>
          </p:nvSpPr>
          <p:spPr>
            <a:xfrm>
              <a:off x="3360" y="2736"/>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(2)</a:t>
              </a:r>
            </a:p>
          </p:txBody>
        </p:sp>
      </p:grpSp>
      <p:grpSp>
        <p:nvGrpSpPr>
          <p:cNvPr id="15371" name="Group 22"/>
          <p:cNvGrpSpPr/>
          <p:nvPr/>
        </p:nvGrpSpPr>
        <p:grpSpPr>
          <a:xfrm>
            <a:off x="6994525" y="3289300"/>
            <a:ext cx="1235075" cy="1511300"/>
            <a:chOff x="4406" y="2072"/>
            <a:chExt cx="778" cy="952"/>
          </a:xfrm>
        </p:grpSpPr>
        <p:pic>
          <p:nvPicPr>
            <p:cNvPr id="15372" name="Picture 9" descr="E:\插图\离散\图7-3(3).tif"/>
            <p:cNvPicPr>
              <a:picLocks noChangeAspect="1"/>
            </p:cNvPicPr>
            <p:nvPr/>
          </p:nvPicPr>
          <p:blipFill>
            <a:blip r:embed="rId5"/>
            <a:stretch>
              <a:fillRect/>
            </a:stretch>
          </p:blipFill>
          <p:spPr>
            <a:xfrm>
              <a:off x="4406" y="2072"/>
              <a:ext cx="778" cy="856"/>
            </a:xfrm>
            <a:prstGeom prst="rect">
              <a:avLst/>
            </a:prstGeom>
            <a:noFill/>
            <a:ln w="9525">
              <a:noFill/>
            </a:ln>
          </p:spPr>
        </p:pic>
        <p:sp>
          <p:nvSpPr>
            <p:cNvPr id="15373" name="Text Box 16"/>
            <p:cNvSpPr txBox="1"/>
            <p:nvPr/>
          </p:nvSpPr>
          <p:spPr>
            <a:xfrm>
              <a:off x="4608" y="2736"/>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grpSp>
      <p:grpSp>
        <p:nvGrpSpPr>
          <p:cNvPr id="15374" name="Group 23"/>
          <p:cNvGrpSpPr/>
          <p:nvPr/>
        </p:nvGrpSpPr>
        <p:grpSpPr>
          <a:xfrm>
            <a:off x="2895600" y="5105400"/>
            <a:ext cx="1603375" cy="1066800"/>
            <a:chOff x="1824" y="3216"/>
            <a:chExt cx="1010" cy="672"/>
          </a:xfrm>
        </p:grpSpPr>
        <p:pic>
          <p:nvPicPr>
            <p:cNvPr id="15375" name="Picture 10" descr="E:\插图\离散\图7-3(4a).tif"/>
            <p:cNvPicPr>
              <a:picLocks noChangeAspect="1"/>
            </p:cNvPicPr>
            <p:nvPr/>
          </p:nvPicPr>
          <p:blipFill>
            <a:blip r:embed="rId6"/>
            <a:srcRect b="52965"/>
            <a:stretch>
              <a:fillRect/>
            </a:stretch>
          </p:blipFill>
          <p:spPr>
            <a:xfrm>
              <a:off x="1824" y="3216"/>
              <a:ext cx="1010" cy="403"/>
            </a:xfrm>
            <a:prstGeom prst="rect">
              <a:avLst/>
            </a:prstGeom>
            <a:noFill/>
            <a:ln w="9525">
              <a:noFill/>
            </a:ln>
          </p:spPr>
        </p:pic>
        <p:sp>
          <p:nvSpPr>
            <p:cNvPr id="15376" name="Text Box 17"/>
            <p:cNvSpPr txBox="1"/>
            <p:nvPr/>
          </p:nvSpPr>
          <p:spPr>
            <a:xfrm>
              <a:off x="2064" y="3600"/>
              <a:ext cx="52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r>
                <a:rPr lang="en-US" altLang="zh-CN" sz="2400" b="1" dirty="0">
                  <a:solidFill>
                    <a:schemeClr val="tx1"/>
                  </a:solidFill>
                  <a:latin typeface="Times New Roman" panose="02020603050405020304" pitchFamily="18" charset="0"/>
                  <a:ea typeface="宋体" panose="02010600030101010101" pitchFamily="2" charset="-122"/>
                </a:rPr>
                <a:t>a)</a:t>
              </a:r>
            </a:p>
          </p:txBody>
        </p:sp>
      </p:grpSp>
      <p:grpSp>
        <p:nvGrpSpPr>
          <p:cNvPr id="15377" name="Group 24"/>
          <p:cNvGrpSpPr/>
          <p:nvPr/>
        </p:nvGrpSpPr>
        <p:grpSpPr>
          <a:xfrm>
            <a:off x="4724400" y="5105400"/>
            <a:ext cx="1603375" cy="1066800"/>
            <a:chOff x="2976" y="3216"/>
            <a:chExt cx="1010" cy="672"/>
          </a:xfrm>
        </p:grpSpPr>
        <p:pic>
          <p:nvPicPr>
            <p:cNvPr id="15378" name="Picture 11" descr="E:\插图\离散\图7-3(4b).tif"/>
            <p:cNvPicPr>
              <a:picLocks noChangeAspect="1"/>
            </p:cNvPicPr>
            <p:nvPr/>
          </p:nvPicPr>
          <p:blipFill>
            <a:blip r:embed="rId7"/>
            <a:srcRect b="52611"/>
            <a:stretch>
              <a:fillRect/>
            </a:stretch>
          </p:blipFill>
          <p:spPr>
            <a:xfrm>
              <a:off x="2976" y="3216"/>
              <a:ext cx="1010" cy="409"/>
            </a:xfrm>
            <a:prstGeom prst="rect">
              <a:avLst/>
            </a:prstGeom>
            <a:noFill/>
            <a:ln w="9525">
              <a:noFill/>
            </a:ln>
          </p:spPr>
        </p:pic>
        <p:sp>
          <p:nvSpPr>
            <p:cNvPr id="15379" name="Text Box 18"/>
            <p:cNvSpPr txBox="1"/>
            <p:nvPr/>
          </p:nvSpPr>
          <p:spPr>
            <a:xfrm>
              <a:off x="3264" y="3600"/>
              <a:ext cx="52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r>
                <a:rPr lang="en-US" altLang="zh-CN" sz="2400" b="1" dirty="0">
                  <a:solidFill>
                    <a:schemeClr val="tx1"/>
                  </a:solidFill>
                  <a:latin typeface="Times New Roman" panose="02020603050405020304" pitchFamily="18" charset="0"/>
                  <a:ea typeface="宋体" panose="02010600030101010101" pitchFamily="2" charset="-122"/>
                </a:rPr>
                <a:t>b)</a:t>
              </a:r>
            </a:p>
          </p:txBody>
        </p:sp>
      </p:grpSp>
      <p:grpSp>
        <p:nvGrpSpPr>
          <p:cNvPr id="15380" name="Group 25"/>
          <p:cNvGrpSpPr/>
          <p:nvPr/>
        </p:nvGrpSpPr>
        <p:grpSpPr>
          <a:xfrm>
            <a:off x="6629400" y="5562600"/>
            <a:ext cx="2030413" cy="609600"/>
            <a:chOff x="4176" y="3504"/>
            <a:chExt cx="1279" cy="384"/>
          </a:xfrm>
        </p:grpSpPr>
        <p:pic>
          <p:nvPicPr>
            <p:cNvPr id="15381" name="Picture 12" descr="E:\插图\离散\图7-3(5).tif"/>
            <p:cNvPicPr>
              <a:picLocks noChangeAspect="1"/>
            </p:cNvPicPr>
            <p:nvPr/>
          </p:nvPicPr>
          <p:blipFill>
            <a:blip r:embed="rId8"/>
            <a:srcRect t="21530" b="61516"/>
            <a:stretch>
              <a:fillRect/>
            </a:stretch>
          </p:blipFill>
          <p:spPr>
            <a:xfrm>
              <a:off x="4176" y="3504"/>
              <a:ext cx="1279" cy="125"/>
            </a:xfrm>
            <a:prstGeom prst="rect">
              <a:avLst/>
            </a:prstGeom>
            <a:noFill/>
            <a:ln w="9525">
              <a:noFill/>
            </a:ln>
          </p:spPr>
        </p:pic>
        <p:sp>
          <p:nvSpPr>
            <p:cNvPr id="15382" name="Text Box 19"/>
            <p:cNvSpPr txBox="1"/>
            <p:nvPr/>
          </p:nvSpPr>
          <p:spPr>
            <a:xfrm>
              <a:off x="4608" y="3600"/>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blinds(horizontal)">
                                      <p:cBhvr>
                                        <p:cTn id="12" dur="500"/>
                                        <p:tgtEl>
                                          <p:spTgt spid="153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blinds(horizontal)">
                                      <p:cBhvr>
                                        <p:cTn id="17" dur="500"/>
                                        <p:tgtEl>
                                          <p:spTgt spid="153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368"/>
                                        </p:tgtEl>
                                        <p:attrNameLst>
                                          <p:attrName>style.visibility</p:attrName>
                                        </p:attrNameLst>
                                      </p:cBhvr>
                                      <p:to>
                                        <p:strVal val="visible"/>
                                      </p:to>
                                    </p:set>
                                    <p:animEffect transition="in" filter="blinds(horizontal)">
                                      <p:cBhvr>
                                        <p:cTn id="22" dur="500"/>
                                        <p:tgtEl>
                                          <p:spTgt spid="153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371"/>
                                        </p:tgtEl>
                                        <p:attrNameLst>
                                          <p:attrName>style.visibility</p:attrName>
                                        </p:attrNameLst>
                                      </p:cBhvr>
                                      <p:to>
                                        <p:strVal val="visible"/>
                                      </p:to>
                                    </p:set>
                                    <p:animEffect transition="in" filter="blinds(horizontal)">
                                      <p:cBhvr>
                                        <p:cTn id="27" dur="500"/>
                                        <p:tgtEl>
                                          <p:spTgt spid="1537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377"/>
                                        </p:tgtEl>
                                        <p:attrNameLst>
                                          <p:attrName>style.visibility</p:attrName>
                                        </p:attrNameLst>
                                      </p:cBhvr>
                                      <p:to>
                                        <p:strVal val="visible"/>
                                      </p:to>
                                    </p:set>
                                    <p:animEffect transition="in" filter="blinds(horizontal)">
                                      <p:cBhvr>
                                        <p:cTn id="32" dur="500"/>
                                        <p:tgtEl>
                                          <p:spTgt spid="15377"/>
                                        </p:tgtEl>
                                      </p:cBhvr>
                                    </p:animEffect>
                                  </p:childTnLst>
                                </p:cTn>
                              </p:par>
                              <p:par>
                                <p:cTn id="33" presetID="3" presetClass="entr" presetSubtype="10" fill="hold" nodeType="withEffect">
                                  <p:stCondLst>
                                    <p:cond delay="0"/>
                                  </p:stCondLst>
                                  <p:childTnLst>
                                    <p:set>
                                      <p:cBhvr>
                                        <p:cTn id="34" dur="1" fill="hold">
                                          <p:stCondLst>
                                            <p:cond delay="0"/>
                                          </p:stCondLst>
                                        </p:cTn>
                                        <p:tgtEl>
                                          <p:spTgt spid="15374"/>
                                        </p:tgtEl>
                                        <p:attrNameLst>
                                          <p:attrName>style.visibility</p:attrName>
                                        </p:attrNameLst>
                                      </p:cBhvr>
                                      <p:to>
                                        <p:strVal val="visible"/>
                                      </p:to>
                                    </p:set>
                                    <p:animEffect transition="in" filter="blinds(horizontal)">
                                      <p:cBhvr>
                                        <p:cTn id="35" dur="500"/>
                                        <p:tgtEl>
                                          <p:spTgt spid="1537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5380"/>
                                        </p:tgtEl>
                                        <p:attrNameLst>
                                          <p:attrName>style.visibility</p:attrName>
                                        </p:attrNameLst>
                                      </p:cBhvr>
                                      <p:to>
                                        <p:strVal val="visible"/>
                                      </p:to>
                                    </p:set>
                                    <p:animEffect transition="in" filter="blinds(horizontal)">
                                      <p:cBhvr>
                                        <p:cTn id="40" dur="500"/>
                                        <p:tgtEl>
                                          <p:spTgt spid="15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3" grpId="1"/>
      <p:bldP spid="15364" grpId="0"/>
      <p:bldP spid="1536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11</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6386" name="Rectangle 2"/>
          <p:cNvSpPr>
            <a:spLocks noGrp="1"/>
          </p:cNvSpPr>
          <p:nvPr>
            <p:ph type="title"/>
          </p:nvPr>
        </p:nvSpPr>
        <p:spPr>
          <a:xfrm>
            <a:off x="533400" y="179388"/>
            <a:ext cx="8305800"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生成树</a:t>
            </a:r>
          </a:p>
        </p:txBody>
      </p:sp>
      <p:sp>
        <p:nvSpPr>
          <p:cNvPr id="14339" name="Rectangle 3"/>
          <p:cNvSpPr>
            <a:spLocks noGrp="1"/>
          </p:cNvSpPr>
          <p:nvPr>
            <p:ph idx="1"/>
          </p:nvPr>
        </p:nvSpPr>
        <p:spPr>
          <a:xfrm>
            <a:off x="558800" y="2052638"/>
            <a:ext cx="8451850" cy="3505200"/>
          </a:xfrm>
        </p:spPr>
        <p:txBody>
          <a:bodyPr vert="horz" wrap="square" lIns="91440" tIns="45720" rIns="91440" bIns="45720" anchor="t" anchorCtr="0"/>
          <a:lstStyle/>
          <a:p>
            <a:pPr marL="342900" marR="0" indent="-34290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kern="0" cap="none" spc="0" normalizeH="0" baseline="0" noProof="1">
                <a:solidFill>
                  <a:srgbClr val="7030A0"/>
                </a:solidFill>
                <a:latin typeface="+mn-lt"/>
                <a:ea typeface="+mn-ea"/>
                <a:cs typeface="+mn-cs"/>
              </a:rPr>
              <a:t>定义7.2</a:t>
            </a:r>
            <a:r>
              <a:rPr kumimoji="1" lang="zh-CN" altLang="en-US" sz="2400" b="1" i="0" u="none" strike="noStrike" kern="0" cap="none" spc="0" normalizeH="0" baseline="0" noProof="1">
                <a:solidFill>
                  <a:schemeClr val="tx1"/>
                </a:solidFill>
                <a:latin typeface="+mn-lt"/>
                <a:ea typeface="+mn-ea"/>
                <a:cs typeface="+mn-cs"/>
              </a:rPr>
              <a:t> 设</a:t>
            </a:r>
            <a:r>
              <a:rPr kumimoji="1" lang="en-US" altLang="zh-CN" sz="2400" b="1" i="1" u="none" strike="noStrike" kern="0" cap="none" spc="0" normalizeH="0" baseline="0" noProof="1">
                <a:solidFill>
                  <a:schemeClr val="tx1"/>
                </a:solidFill>
                <a:latin typeface="+mn-lt"/>
                <a:ea typeface="+mn-ea"/>
                <a:cs typeface="+mn-cs"/>
              </a:rPr>
              <a:t>G=&lt;V, E&gt;</a:t>
            </a:r>
            <a:r>
              <a:rPr kumimoji="1" lang="zh-CN" altLang="en-US" sz="2400" b="1" i="0" u="none" strike="noStrike" kern="0" cap="none" spc="0" normalizeH="0" baseline="0" noProof="1">
                <a:solidFill>
                  <a:schemeClr val="tx1"/>
                </a:solidFill>
                <a:latin typeface="+mn-lt"/>
                <a:ea typeface="+mn-ea"/>
                <a:cs typeface="+mn-cs"/>
              </a:rPr>
              <a:t>是</a:t>
            </a:r>
            <a:r>
              <a:rPr kumimoji="1" lang="zh-CN" altLang="en-US" sz="2400" b="1" i="0" u="none" strike="noStrike" kern="0" cap="none" spc="0" normalizeH="0" baseline="0" noProof="1">
                <a:solidFill>
                  <a:schemeClr val="accent4"/>
                </a:solidFill>
                <a:latin typeface="+mn-lt"/>
                <a:ea typeface="+mn-ea"/>
                <a:cs typeface="+mn-cs"/>
              </a:rPr>
              <a:t>无向连通图</a:t>
            </a:r>
            <a:r>
              <a:rPr kumimoji="1" lang="zh-CN" altLang="en-US" sz="2400" b="1" i="0" u="none" strike="noStrike" kern="0" cap="none" spc="0" normalizeH="0" baseline="0" noProof="1">
                <a:solidFill>
                  <a:schemeClr val="tx1"/>
                </a:solidFill>
                <a:latin typeface="+mn-lt"/>
                <a:ea typeface="+mn-ea"/>
                <a:cs typeface="+mn-cs"/>
              </a:rPr>
              <a:t>, 若</a:t>
            </a:r>
            <a:r>
              <a:rPr kumimoji="1" lang="en-US" altLang="zh-CN" sz="2400" b="1" i="1" u="none" strike="noStrike" kern="0" cap="none" spc="0" normalizeH="0" baseline="0" noProof="1">
                <a:solidFill>
                  <a:schemeClr val="tx1"/>
                </a:solidFill>
                <a:latin typeface="+mn-lt"/>
                <a:ea typeface="+mn-ea"/>
                <a:cs typeface="+mn-cs"/>
              </a:rPr>
              <a:t>G</a:t>
            </a:r>
            <a:r>
              <a:rPr kumimoji="1" lang="zh-CN" altLang="en-US" sz="2400" b="1" i="0" u="none" strike="noStrike" kern="0" cap="none" spc="0" normalizeH="0" baseline="0" noProof="1">
                <a:solidFill>
                  <a:schemeClr val="tx1"/>
                </a:solidFill>
                <a:latin typeface="+mn-lt"/>
                <a:ea typeface="+mn-ea"/>
                <a:cs typeface="+mn-cs"/>
              </a:rPr>
              <a:t>的</a:t>
            </a:r>
            <a:r>
              <a:rPr kumimoji="1" lang="zh-CN" altLang="en-US" sz="2400" b="1" i="0" u="none" strike="noStrike" kern="0" cap="none" spc="0" normalizeH="0" baseline="0" noProof="1">
                <a:solidFill>
                  <a:srgbClr val="FF0000"/>
                </a:solidFill>
                <a:latin typeface="+mn-lt"/>
                <a:ea typeface="+mn-ea"/>
                <a:cs typeface="+mn-cs"/>
              </a:rPr>
              <a:t>生成子图</a:t>
            </a:r>
            <a:r>
              <a:rPr kumimoji="1" lang="en-US" altLang="zh-CN" sz="2400" b="1" i="1" u="none" strike="noStrike" kern="0" cap="none" spc="0" normalizeH="0" baseline="0" noProof="1">
                <a:solidFill>
                  <a:schemeClr val="tx1"/>
                </a:solidFill>
                <a:latin typeface="+mn-lt"/>
                <a:ea typeface="+mn-ea"/>
                <a:cs typeface="+mn-cs"/>
              </a:rPr>
              <a:t>T=&lt;V’, E’&gt;</a:t>
            </a:r>
            <a:r>
              <a:rPr kumimoji="1" lang="en-US" altLang="zh-CN" sz="2400" b="1" i="0" u="none" strike="noStrike" kern="0" cap="none" spc="0" normalizeH="0" baseline="0" noProof="1">
                <a:solidFill>
                  <a:schemeClr val="tx1"/>
                </a:solidFill>
                <a:latin typeface="+mn-lt"/>
                <a:ea typeface="+mn-ea"/>
                <a:cs typeface="+mn-cs"/>
              </a:rPr>
              <a:t> (</a:t>
            </a:r>
            <a:r>
              <a:rPr kumimoji="1" lang="en-US" altLang="zh-CN" sz="2400" b="1" i="1" u="none" strike="noStrike" kern="0" cap="none" spc="0" normalizeH="0" baseline="0" noProof="1">
                <a:solidFill>
                  <a:srgbClr val="FF0000"/>
                </a:solidFill>
                <a:latin typeface="+mn-lt"/>
                <a:ea typeface="+mn-ea"/>
                <a:cs typeface="+mn-cs"/>
              </a:rPr>
              <a:t>V’</a:t>
            </a:r>
            <a:r>
              <a:rPr kumimoji="1" lang="en-US" altLang="zh-CN" sz="2400" b="1" i="0" u="none" strike="noStrike" kern="0" cap="none" spc="0" normalizeH="0" baseline="0" noProof="1">
                <a:solidFill>
                  <a:srgbClr val="FF0000"/>
                </a:solidFill>
                <a:latin typeface="+mn-lt"/>
                <a:ea typeface="+mn-ea"/>
                <a:cs typeface="+mn-cs"/>
              </a:rPr>
              <a:t>=</a:t>
            </a:r>
            <a:r>
              <a:rPr kumimoji="1" lang="en-US" altLang="zh-CN" sz="2400" b="1" i="1" u="none" strike="noStrike" kern="0" cap="none" spc="0" normalizeH="0" baseline="0" noProof="1">
                <a:solidFill>
                  <a:srgbClr val="FF0000"/>
                </a:solidFill>
                <a:latin typeface="+mn-lt"/>
                <a:ea typeface="+mn-ea"/>
                <a:cs typeface="+mn-cs"/>
              </a:rPr>
              <a:t>V</a:t>
            </a:r>
            <a:r>
              <a:rPr kumimoji="1" lang="en-US" altLang="zh-CN" sz="2400" b="1" i="0" u="none" strike="noStrike" kern="0" cap="none" spc="0" normalizeH="0" baseline="0" noProof="1">
                <a:solidFill>
                  <a:schemeClr val="tx1"/>
                </a:solidFill>
                <a:latin typeface="+mn-lt"/>
                <a:ea typeface="+mn-ea"/>
                <a:cs typeface="+mn-cs"/>
              </a:rPr>
              <a:t>, </a:t>
            </a:r>
            <a:r>
              <a:rPr kumimoji="1" lang="en-US" altLang="zh-CN" sz="2400" b="1" i="1" u="none" strike="noStrike" kern="0" cap="none" spc="0" normalizeH="0" baseline="0" noProof="1">
                <a:solidFill>
                  <a:schemeClr val="tx1"/>
                </a:solidFill>
                <a:latin typeface="+mn-lt"/>
                <a:ea typeface="+mn-ea"/>
                <a:cs typeface="+mn-cs"/>
              </a:rPr>
              <a:t>E</a:t>
            </a:r>
            <a:r>
              <a:rPr kumimoji="1" lang="en-US" altLang="zh-CN" sz="2400" b="1" i="0" u="none" strike="noStrike" kern="0" cap="none" spc="0" normalizeH="0" baseline="0" noProof="1">
                <a:solidFill>
                  <a:schemeClr val="tx1"/>
                </a:solidFill>
                <a:latin typeface="+mn-lt"/>
                <a:ea typeface="+mn-ea"/>
                <a:cs typeface="+mn-cs"/>
              </a:rPr>
              <a:t>’</a:t>
            </a:r>
            <a:r>
              <a:rPr kumimoji="1" lang="en-US" altLang="zh-CN" sz="2400" b="1" i="0" u="none" strike="noStrike" kern="0" cap="none" spc="0" normalizeH="0" baseline="0" noProof="1">
                <a:solidFill>
                  <a:schemeClr val="tx1"/>
                </a:solidFill>
                <a:latin typeface="微软雅黑" panose="020B0503020204020204" charset="-122"/>
                <a:ea typeface="微软雅黑" panose="020B0503020204020204" charset="-122"/>
                <a:cs typeface="+mn-cs"/>
              </a:rPr>
              <a:t>⊆</a:t>
            </a:r>
            <a:r>
              <a:rPr kumimoji="1" lang="en-US" altLang="zh-CN" sz="2400" b="1" i="1" u="none" strike="noStrike" kern="0" cap="none" spc="0" normalizeH="0" baseline="0" noProof="1">
                <a:solidFill>
                  <a:schemeClr val="tx1"/>
                </a:solidFill>
                <a:latin typeface="+mn-lt"/>
                <a:ea typeface="+mn-ea"/>
                <a:cs typeface="+mn-cs"/>
              </a:rPr>
              <a:t>E</a:t>
            </a:r>
            <a:r>
              <a:rPr kumimoji="1" lang="en-US" altLang="zh-CN" sz="2400" b="1" i="0" u="none" strike="noStrike" kern="0" cap="none" spc="0" normalizeH="0" baseline="0" noProof="1">
                <a:solidFill>
                  <a:schemeClr val="tx1"/>
                </a:solidFill>
                <a:latin typeface="+mn-lt"/>
                <a:ea typeface="+mn-ea"/>
                <a:cs typeface="+mn-cs"/>
              </a:rPr>
              <a:t>)</a:t>
            </a:r>
            <a:r>
              <a:rPr kumimoji="1" lang="zh-CN" altLang="en-US" sz="2400" b="1" i="0" u="none" strike="noStrike" kern="0" cap="none" spc="0" normalizeH="0" baseline="0" noProof="1">
                <a:solidFill>
                  <a:schemeClr val="tx1"/>
                </a:solidFill>
                <a:latin typeface="+mn-lt"/>
                <a:ea typeface="+mn-ea"/>
                <a:cs typeface="+mn-cs"/>
              </a:rPr>
              <a:t>是一棵树, 则称</a:t>
            </a:r>
            <a:r>
              <a:rPr kumimoji="1" lang="en-US" altLang="zh-CN" sz="2400" b="1" i="1" u="none" strike="noStrike" kern="0" cap="none" spc="0" normalizeH="0" baseline="0" noProof="1">
                <a:solidFill>
                  <a:schemeClr val="tx1"/>
                </a:solidFill>
                <a:latin typeface="+mn-lt"/>
                <a:ea typeface="+mn-ea"/>
                <a:cs typeface="+mn-cs"/>
              </a:rPr>
              <a:t>T</a:t>
            </a:r>
            <a:r>
              <a:rPr kumimoji="1" lang="zh-CN" altLang="en-US" sz="2400" b="1" i="0" u="none" strike="noStrike" kern="0" cap="none" spc="0" normalizeH="0" baseline="0" noProof="1">
                <a:solidFill>
                  <a:schemeClr val="tx1"/>
                </a:solidFill>
                <a:latin typeface="+mn-lt"/>
                <a:ea typeface="+mn-ea"/>
                <a:cs typeface="+mn-cs"/>
              </a:rPr>
              <a:t>是</a:t>
            </a:r>
            <a:r>
              <a:rPr kumimoji="1" lang="en-US" altLang="zh-CN" sz="2400" b="1" i="1" u="none" strike="noStrike" kern="0" cap="none" spc="0" normalizeH="0" baseline="0" noProof="1">
                <a:solidFill>
                  <a:schemeClr val="tx1"/>
                </a:solidFill>
                <a:latin typeface="+mn-lt"/>
                <a:ea typeface="+mn-ea"/>
                <a:cs typeface="+mn-cs"/>
              </a:rPr>
              <a:t>G</a:t>
            </a:r>
            <a:r>
              <a:rPr kumimoji="1" lang="zh-CN" altLang="en-US" sz="2400" b="1" i="0" u="none" strike="noStrike" kern="0" cap="none" spc="0" normalizeH="0" baseline="0" noProof="1">
                <a:solidFill>
                  <a:schemeClr val="tx1"/>
                </a:solidFill>
                <a:latin typeface="+mn-lt"/>
                <a:ea typeface="+mn-ea"/>
                <a:cs typeface="+mn-cs"/>
              </a:rPr>
              <a:t>的</a:t>
            </a:r>
            <a:r>
              <a:rPr kumimoji="1" lang="zh-CN" altLang="en-US" sz="2400" b="1" i="0" u="none" strike="noStrike" kern="0" cap="none" spc="0" normalizeH="0" baseline="0" noProof="1">
                <a:solidFill>
                  <a:srgbClr val="7030A0"/>
                </a:solidFill>
                <a:latin typeface="+mn-lt"/>
                <a:ea typeface="+mn-ea"/>
                <a:cs typeface="+mn-cs"/>
              </a:rPr>
              <a:t>生成树</a:t>
            </a:r>
            <a:r>
              <a:rPr kumimoji="1" lang="zh-CN" altLang="en-US" sz="2400" b="1" i="0" u="none" strike="noStrike" kern="0" cap="none" spc="0" normalizeH="0" baseline="0" noProof="1">
                <a:solidFill>
                  <a:schemeClr val="tx1"/>
                </a:solidFill>
                <a:latin typeface="+mn-lt"/>
                <a:ea typeface="+mn-ea"/>
                <a:cs typeface="+mn-cs"/>
              </a:rPr>
              <a:t>. </a:t>
            </a:r>
          </a:p>
          <a:p>
            <a:pPr marL="342900" marR="0" indent="-342900" algn="l" defTabSz="914400" rtl="0" eaLnBrk="1" fontAlgn="base" latinLnBrk="0" hangingPunct="1">
              <a:lnSpc>
                <a:spcPct val="100000"/>
              </a:lnSpc>
              <a:spcBef>
                <a:spcPct val="20000"/>
              </a:spcBef>
              <a:spcAft>
                <a:spcPct val="0"/>
              </a:spcAft>
              <a:buClrTx/>
              <a:buSzTx/>
              <a:buFontTx/>
              <a:buNone/>
            </a:pPr>
            <a:r>
              <a:rPr kumimoji="1" lang="en-US" altLang="zh-CN" sz="2400" b="1" i="1" u="none" strike="noStrike" kern="0" cap="none" spc="0" normalizeH="0" baseline="0" noProof="1">
                <a:solidFill>
                  <a:schemeClr val="tx1"/>
                </a:solidFill>
                <a:latin typeface="+mn-lt"/>
                <a:ea typeface="+mn-ea"/>
                <a:cs typeface="+mn-cs"/>
              </a:rPr>
              <a:t>G</a:t>
            </a:r>
            <a:r>
              <a:rPr kumimoji="1" lang="zh-CN" altLang="en-US" sz="2400" b="1" i="0" u="none" strike="noStrike" kern="0" cap="none" spc="0" normalizeH="0" baseline="0" noProof="1">
                <a:solidFill>
                  <a:schemeClr val="tx1"/>
                </a:solidFill>
                <a:latin typeface="+mn-lt"/>
                <a:ea typeface="+mn-ea"/>
                <a:cs typeface="+mn-cs"/>
              </a:rPr>
              <a:t>在</a:t>
            </a:r>
            <a:r>
              <a:rPr kumimoji="1" lang="en-US" altLang="zh-CN" sz="2400" b="1" i="1" u="none" strike="noStrike" kern="0" cap="none" spc="0" normalizeH="0" baseline="0" noProof="1">
                <a:solidFill>
                  <a:schemeClr val="tx1"/>
                </a:solidFill>
                <a:latin typeface="+mn-lt"/>
                <a:ea typeface="+mn-ea"/>
                <a:cs typeface="+mn-cs"/>
              </a:rPr>
              <a:t>T</a:t>
            </a:r>
            <a:r>
              <a:rPr kumimoji="1" lang="zh-CN" altLang="en-US" sz="2400" b="1" i="0" u="none" strike="noStrike" kern="0" cap="none" spc="0" normalizeH="0" baseline="0" noProof="1">
                <a:solidFill>
                  <a:schemeClr val="tx1"/>
                </a:solidFill>
                <a:latin typeface="+mn-lt"/>
                <a:ea typeface="+mn-ea"/>
                <a:cs typeface="+mn-cs"/>
              </a:rPr>
              <a:t>中的边称作</a:t>
            </a:r>
            <a:r>
              <a:rPr kumimoji="1" lang="en-US" altLang="zh-CN" sz="2400" b="1" i="1" u="none" strike="noStrike" kern="0" cap="none" spc="0" normalizeH="0" baseline="0" noProof="1">
                <a:solidFill>
                  <a:schemeClr val="tx1"/>
                </a:solidFill>
                <a:latin typeface="+mn-lt"/>
                <a:ea typeface="+mn-ea"/>
                <a:cs typeface="+mn-cs"/>
              </a:rPr>
              <a:t>T</a:t>
            </a:r>
            <a:r>
              <a:rPr kumimoji="1" lang="zh-CN" altLang="en-US" sz="2400" b="1" i="0" u="none" strike="noStrike" kern="0" cap="none" spc="0" normalizeH="0" baseline="0" noProof="1">
                <a:solidFill>
                  <a:schemeClr val="tx1"/>
                </a:solidFill>
                <a:latin typeface="+mn-lt"/>
                <a:ea typeface="+mn-ea"/>
                <a:cs typeface="+mn-cs"/>
              </a:rPr>
              <a:t>的</a:t>
            </a:r>
            <a:r>
              <a:rPr kumimoji="1" lang="zh-CN" altLang="en-US" sz="2400" b="1" i="0" u="none" strike="noStrike" kern="0" cap="none" spc="0" normalizeH="0" baseline="0" noProof="1">
                <a:solidFill>
                  <a:srgbClr val="7030A0"/>
                </a:solidFill>
                <a:latin typeface="+mn-lt"/>
                <a:ea typeface="+mn-ea"/>
                <a:cs typeface="+mn-cs"/>
              </a:rPr>
              <a:t>树枝</a:t>
            </a:r>
            <a:r>
              <a:rPr kumimoji="1" lang="zh-CN" altLang="en-US" sz="2400" b="1" i="0" u="none" strike="noStrike" kern="0" cap="none" spc="0" normalizeH="0" baseline="0" noProof="1">
                <a:solidFill>
                  <a:schemeClr val="tx1"/>
                </a:solidFill>
                <a:latin typeface="+mn-lt"/>
                <a:ea typeface="+mn-ea"/>
                <a:cs typeface="+mn-cs"/>
              </a:rPr>
              <a:t>,</a:t>
            </a:r>
            <a:r>
              <a:rPr kumimoji="1" lang="en-US" altLang="zh-CN" sz="2400" b="1" i="0" u="none" strike="noStrike" kern="0" cap="none" spc="0" normalizeH="0" baseline="0" noProof="1">
                <a:solidFill>
                  <a:schemeClr val="tx1"/>
                </a:solidFill>
                <a:latin typeface="+mn-lt"/>
                <a:ea typeface="+mn-ea"/>
                <a:cs typeface="+mn-cs"/>
              </a:rPr>
              <a:t> </a:t>
            </a:r>
            <a:r>
              <a:rPr kumimoji="1" lang="zh-CN" altLang="en-US" sz="2400" b="1" i="0" u="none" strike="noStrike" kern="0" cap="none" spc="0" normalizeH="0" baseline="0" noProof="1">
                <a:solidFill>
                  <a:schemeClr val="tx1"/>
                </a:solidFill>
                <a:latin typeface="+mn-lt"/>
                <a:ea typeface="+mn-ea"/>
                <a:cs typeface="+mn-cs"/>
              </a:rPr>
              <a:t>不在</a:t>
            </a:r>
            <a:r>
              <a:rPr kumimoji="1" lang="en-US" altLang="zh-CN" sz="2400" b="1" i="1" u="none" strike="noStrike" kern="0" cap="none" spc="0" normalizeH="0" baseline="0" noProof="1">
                <a:solidFill>
                  <a:schemeClr val="tx1"/>
                </a:solidFill>
                <a:latin typeface="+mn-lt"/>
                <a:ea typeface="+mn-ea"/>
                <a:cs typeface="+mn-cs"/>
              </a:rPr>
              <a:t>T</a:t>
            </a:r>
            <a:r>
              <a:rPr kumimoji="1" lang="zh-CN" altLang="en-US" sz="2400" b="1" i="0" u="none" strike="noStrike" kern="0" cap="none" spc="0" normalizeH="0" baseline="0" noProof="1">
                <a:solidFill>
                  <a:schemeClr val="tx1"/>
                </a:solidFill>
                <a:latin typeface="+mn-lt"/>
                <a:ea typeface="+mn-ea"/>
                <a:cs typeface="+mn-cs"/>
              </a:rPr>
              <a:t>中的边称作</a:t>
            </a:r>
            <a:r>
              <a:rPr kumimoji="1" lang="en-US" altLang="zh-CN" sz="2400" b="1" i="1" u="none" strike="noStrike" kern="0" cap="none" spc="0" normalizeH="0" baseline="0" noProof="1">
                <a:solidFill>
                  <a:schemeClr val="tx1"/>
                </a:solidFill>
                <a:latin typeface="+mn-lt"/>
                <a:ea typeface="+mn-ea"/>
                <a:cs typeface="+mn-cs"/>
              </a:rPr>
              <a:t>T</a:t>
            </a:r>
            <a:r>
              <a:rPr kumimoji="1" lang="zh-CN" altLang="en-US" sz="2400" b="1" i="0" u="none" strike="noStrike" kern="0" cap="none" spc="0" normalizeH="0" baseline="0" noProof="1">
                <a:solidFill>
                  <a:schemeClr val="tx1"/>
                </a:solidFill>
                <a:latin typeface="+mn-lt"/>
                <a:ea typeface="+mn-ea"/>
                <a:cs typeface="+mn-cs"/>
              </a:rPr>
              <a:t>的</a:t>
            </a:r>
            <a:r>
              <a:rPr kumimoji="1" lang="zh-CN" altLang="en-US" sz="2400" b="1" i="0" u="none" strike="noStrike" kern="0" cap="none" spc="0" normalizeH="0" baseline="0" noProof="1">
                <a:solidFill>
                  <a:srgbClr val="7030A0"/>
                </a:solidFill>
                <a:latin typeface="+mn-lt"/>
                <a:ea typeface="+mn-ea"/>
                <a:cs typeface="+mn-cs"/>
              </a:rPr>
              <a:t>弦</a:t>
            </a:r>
            <a:r>
              <a:rPr kumimoji="1" lang="zh-CN" altLang="en-US" sz="2400" b="1" i="0" u="none" strike="noStrike" kern="0" cap="none" spc="0" normalizeH="0" baseline="0" noProof="1">
                <a:solidFill>
                  <a:schemeClr val="tx1"/>
                </a:solidFill>
                <a:latin typeface="+mn-lt"/>
                <a:ea typeface="+mn-ea"/>
                <a:cs typeface="+mn-cs"/>
              </a:rPr>
              <a:t>. </a:t>
            </a:r>
            <a:r>
              <a:rPr kumimoji="1" lang="en-US" altLang="zh-CN" sz="2400" b="1" i="1" u="none" strike="noStrike" kern="0" cap="none" spc="0" normalizeH="0" baseline="0" noProof="1">
                <a:solidFill>
                  <a:schemeClr val="tx1"/>
                </a:solidFill>
                <a:latin typeface="+mn-lt"/>
                <a:ea typeface="+mn-ea"/>
                <a:cs typeface="+mn-cs"/>
              </a:rPr>
              <a:t>T</a:t>
            </a:r>
            <a:r>
              <a:rPr kumimoji="1" lang="zh-CN" altLang="en-US" sz="2400" b="1" i="0" u="none" strike="noStrike" kern="0" cap="none" spc="0" normalizeH="0" baseline="0" noProof="1">
                <a:solidFill>
                  <a:schemeClr val="tx1"/>
                </a:solidFill>
                <a:latin typeface="+mn-lt"/>
                <a:ea typeface="+mn-ea"/>
                <a:cs typeface="+mn-cs"/>
              </a:rPr>
              <a:t>的所有弦的集合的</a:t>
            </a:r>
            <a:r>
              <a:rPr kumimoji="1" lang="zh-CN" altLang="en-US" sz="2400" b="1" i="0" u="none" strike="noStrike" kern="0" cap="none" spc="0" normalizeH="0" baseline="0" noProof="1">
                <a:solidFill>
                  <a:srgbClr val="FF0000"/>
                </a:solidFill>
                <a:latin typeface="+mn-lt"/>
                <a:ea typeface="+mn-ea"/>
                <a:cs typeface="+mn-cs"/>
              </a:rPr>
              <a:t>导出子图</a:t>
            </a:r>
            <a:r>
              <a:rPr kumimoji="1" lang="zh-CN" altLang="en-US" sz="2400" b="1" i="0" u="none" strike="noStrike" kern="0" cap="none" spc="0" normalizeH="0" baseline="0" noProof="1">
                <a:solidFill>
                  <a:schemeClr val="tx1"/>
                </a:solidFill>
                <a:latin typeface="+mn-lt"/>
                <a:ea typeface="+mn-ea"/>
                <a:cs typeface="+mn-cs"/>
              </a:rPr>
              <a:t>称作</a:t>
            </a:r>
            <a:r>
              <a:rPr kumimoji="1" lang="en-US" altLang="zh-CN" sz="2400" b="1" i="1" u="none" strike="noStrike" kern="0" cap="none" spc="0" normalizeH="0" baseline="0" noProof="1">
                <a:solidFill>
                  <a:schemeClr val="tx1"/>
                </a:solidFill>
                <a:latin typeface="+mn-lt"/>
                <a:ea typeface="+mn-ea"/>
                <a:cs typeface="+mn-cs"/>
              </a:rPr>
              <a:t>T</a:t>
            </a:r>
            <a:r>
              <a:rPr kumimoji="1" lang="zh-CN" altLang="en-US" sz="2400" b="1" i="0" u="none" strike="noStrike" kern="0" cap="none" spc="0" normalizeH="0" baseline="0" noProof="1">
                <a:solidFill>
                  <a:schemeClr val="tx1"/>
                </a:solidFill>
                <a:latin typeface="+mn-lt"/>
                <a:ea typeface="+mn-ea"/>
                <a:cs typeface="+mn-cs"/>
              </a:rPr>
              <a:t>的</a:t>
            </a:r>
            <a:r>
              <a:rPr kumimoji="1" lang="zh-CN" altLang="en-US" sz="2400" b="1" i="0" u="none" strike="noStrike" kern="0" cap="none" spc="0" normalizeH="0" baseline="0" noProof="1">
                <a:solidFill>
                  <a:srgbClr val="7030A0"/>
                </a:solidFill>
                <a:latin typeface="+mn-lt"/>
                <a:ea typeface="+mn-ea"/>
                <a:cs typeface="+mn-cs"/>
              </a:rPr>
              <a:t>余树</a:t>
            </a:r>
            <a:r>
              <a:rPr kumimoji="1" lang="en-US" altLang="zh-CN" sz="2400" b="1" i="0" u="none" strike="noStrike" kern="0" cap="none" spc="0" normalizeH="0" baseline="0" noProof="1">
                <a:solidFill>
                  <a:srgbClr val="FF3300"/>
                </a:solidFill>
                <a:latin typeface="+mn-lt"/>
                <a:ea typeface="+mn-ea"/>
                <a:cs typeface="+mn-cs"/>
              </a:rPr>
              <a:t>.</a:t>
            </a:r>
          </a:p>
        </p:txBody>
      </p:sp>
      <p:sp>
        <p:nvSpPr>
          <p:cNvPr id="16388" name="Text Box 4"/>
          <p:cNvSpPr txBox="1"/>
          <p:nvPr/>
        </p:nvSpPr>
        <p:spPr>
          <a:xfrm>
            <a:off x="609600" y="3962400"/>
            <a:ext cx="7924800" cy="2232025"/>
          </a:xfrm>
          <a:prstGeom prst="rect">
            <a:avLst/>
          </a:prstGeom>
          <a:solidFill>
            <a:schemeClr val="bg1"/>
          </a:solidFill>
          <a:ln w="6350">
            <a:noFill/>
          </a:ln>
        </p:spPr>
        <p:txBody>
          <a:bodyPr anchor="t" anchorCtr="0">
            <a:spAutoFit/>
          </a:bodyPr>
          <a:lstStyle/>
          <a:p>
            <a:pPr>
              <a:spcBef>
                <a:spcPct val="20000"/>
              </a:spcBef>
              <a:buClr>
                <a:schemeClr val="bg2"/>
              </a:buClr>
              <a:buSzPct val="75000"/>
              <a:buFont typeface="Wingdings" panose="05000000000000000000" pitchFamily="2" charset="2"/>
            </a:pPr>
            <a:endParaRPr lang="zh-CN" altLang="en-US" sz="2400" b="1" dirty="0">
              <a:solidFill>
                <a:srgbClr val="002060"/>
              </a:solidFill>
              <a:latin typeface="Times New Roman" panose="02020603050405020304" pitchFamily="18" charset="0"/>
              <a:ea typeface="宋体" panose="02010600030101010101" pitchFamily="2" charset="-122"/>
            </a:endParaRPr>
          </a:p>
          <a:p>
            <a:pPr>
              <a:spcBef>
                <a:spcPct val="20000"/>
              </a:spcBef>
              <a:buClr>
                <a:schemeClr val="bg2"/>
              </a:buClr>
              <a:buSzPct val="75000"/>
              <a:buFont typeface="Wingdings" panose="05000000000000000000" pitchFamily="2" charset="2"/>
            </a:pPr>
            <a:r>
              <a:rPr lang="zh-CN" altLang="en-US" sz="2400" b="1" dirty="0">
                <a:solidFill>
                  <a:srgbClr val="002060"/>
                </a:solidFill>
                <a:latin typeface="Times New Roman" panose="02020603050405020304" pitchFamily="18" charset="0"/>
                <a:ea typeface="宋体" panose="02010600030101010101" pitchFamily="2" charset="-122"/>
              </a:rPr>
              <a:t>例如  图中黑边构成生成树</a:t>
            </a:r>
            <a:r>
              <a:rPr lang="en-US" altLang="zh-CN" sz="2400" b="1" dirty="0">
                <a:solidFill>
                  <a:srgbClr val="002060"/>
                </a:solidFill>
                <a:latin typeface="Times New Roman" panose="02020603050405020304" pitchFamily="18" charset="0"/>
                <a:ea typeface="宋体" panose="02010600030101010101" pitchFamily="2" charset="-122"/>
              </a:rPr>
              <a:t>,</a:t>
            </a:r>
            <a:endParaRPr lang="zh-CN" altLang="en-US" sz="2400" b="1" dirty="0">
              <a:solidFill>
                <a:srgbClr val="002060"/>
              </a:solidFill>
              <a:latin typeface="Times New Roman" panose="02020603050405020304" pitchFamily="18" charset="0"/>
              <a:ea typeface="宋体" panose="02010600030101010101" pitchFamily="2" charset="-122"/>
            </a:endParaRPr>
          </a:p>
          <a:p>
            <a:pPr>
              <a:spcBef>
                <a:spcPct val="20000"/>
              </a:spcBef>
              <a:buClr>
                <a:schemeClr val="bg2"/>
              </a:buClr>
              <a:buSzPct val="75000"/>
              <a:buFont typeface="Wingdings" panose="05000000000000000000" pitchFamily="2" charset="2"/>
            </a:pPr>
            <a:r>
              <a:rPr lang="zh-CN" altLang="en-US" sz="2400" b="1" dirty="0">
                <a:solidFill>
                  <a:srgbClr val="002060"/>
                </a:solidFill>
                <a:latin typeface="Times New Roman" panose="02020603050405020304" pitchFamily="18" charset="0"/>
                <a:ea typeface="宋体" panose="02010600030101010101" pitchFamily="2" charset="-122"/>
              </a:rPr>
              <a:t>红边构成余树</a:t>
            </a:r>
          </a:p>
          <a:p>
            <a:pPr>
              <a:spcBef>
                <a:spcPct val="20000"/>
              </a:spcBef>
              <a:buClr>
                <a:schemeClr val="bg2"/>
              </a:buClr>
              <a:buSzPct val="75000"/>
              <a:buFont typeface="Wingdings" panose="05000000000000000000" pitchFamily="2" charset="2"/>
            </a:pPr>
            <a:endParaRPr lang="zh-CN" altLang="en-US" sz="2400" b="1" dirty="0">
              <a:solidFill>
                <a:srgbClr val="000066"/>
              </a:solidFill>
              <a:latin typeface="Times New Roman" panose="02020603050405020304" pitchFamily="18" charset="0"/>
              <a:ea typeface="宋体" panose="02010600030101010101" pitchFamily="2" charset="-122"/>
            </a:endParaRPr>
          </a:p>
          <a:p>
            <a:pPr>
              <a:spcBef>
                <a:spcPct val="20000"/>
              </a:spcBef>
              <a:buClr>
                <a:schemeClr val="bg2"/>
              </a:buClr>
              <a:buSzPct val="75000"/>
              <a:buFont typeface="Wingdings" panose="05000000000000000000" pitchFamily="2" charset="2"/>
            </a:pP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16389" name="Text Box 5"/>
          <p:cNvSpPr txBox="1"/>
          <p:nvPr/>
        </p:nvSpPr>
        <p:spPr>
          <a:xfrm>
            <a:off x="609600" y="5791200"/>
            <a:ext cx="3657600" cy="457200"/>
          </a:xfrm>
          <a:prstGeom prst="rect">
            <a:avLst/>
          </a:prstGeom>
          <a:noFill/>
          <a:ln w="6350">
            <a:noFill/>
          </a:ln>
        </p:spPr>
        <p:txBody>
          <a:bodyPr anchor="t" anchorCtr="0">
            <a:spAutoFit/>
          </a:bodyPr>
          <a:lstStyle/>
          <a:p>
            <a:pPr>
              <a:spcBef>
                <a:spcPct val="20000"/>
              </a:spcBef>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ea typeface="宋体" panose="02010600030101010101" pitchFamily="2" charset="-122"/>
              </a:rPr>
              <a:t>注意: 余树一般不是树</a:t>
            </a:r>
          </a:p>
        </p:txBody>
      </p:sp>
      <p:pic>
        <p:nvPicPr>
          <p:cNvPr id="16390" name="Picture 6" descr="16-4"/>
          <p:cNvPicPr>
            <a:picLocks noChangeAspect="1"/>
          </p:cNvPicPr>
          <p:nvPr/>
        </p:nvPicPr>
        <p:blipFill>
          <a:blip r:embed="rId3"/>
          <a:srcRect t="15027" b="42075"/>
          <a:stretch>
            <a:fillRect/>
          </a:stretch>
        </p:blipFill>
        <p:spPr>
          <a:xfrm>
            <a:off x="4090988" y="3976688"/>
            <a:ext cx="4745037" cy="2303462"/>
          </a:xfrm>
          <a:prstGeom prst="rect">
            <a:avLst/>
          </a:prstGeom>
          <a:noFill/>
          <a:ln w="9525">
            <a:noFill/>
          </a:ln>
        </p:spPr>
      </p:pic>
      <p:sp>
        <p:nvSpPr>
          <p:cNvPr id="16391" name="Rectangle 2"/>
          <p:cNvSpPr>
            <a:spLocks noGrp="1"/>
          </p:cNvSpPr>
          <p:nvPr/>
        </p:nvSpPr>
        <p:spPr>
          <a:xfrm>
            <a:off x="542925" y="896938"/>
            <a:ext cx="7772400" cy="1143000"/>
          </a:xfrm>
          <a:prstGeom prst="rect">
            <a:avLst/>
          </a:prstGeom>
          <a:noFill/>
          <a:ln w="9525">
            <a:noFill/>
          </a:ln>
        </p:spPr>
        <p:txBody>
          <a:bodyPr wrap="square" lIns="91440" tIns="45720" rIns="91440" bIns="45720" anchor="ctr" anchorCtr="0"/>
          <a:lstStyle/>
          <a:p>
            <a:pPr marL="571500" indent="-571500">
              <a:buFont typeface="Wingdings" panose="05000000000000000000" charset="0"/>
              <a:buChar char="p"/>
            </a:pPr>
            <a:r>
              <a:rPr lang="zh-CN" altLang="en-US" sz="3600" b="1" dirty="0">
                <a:solidFill>
                  <a:srgbClr val="800000"/>
                </a:solidFill>
                <a:latin typeface="宋体" panose="02010600030101010101" pitchFamily="2" charset="-122"/>
                <a:ea typeface="宋体" panose="02010600030101010101" pitchFamily="2" charset="-122"/>
              </a:rPr>
              <a:t>生成树概念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7" dur="500"/>
                                        <p:tgtEl>
                                          <p:spTgt spid="143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blinds(horizontal)">
                                      <p:cBhvr>
                                        <p:cTn id="12" dur="500"/>
                                        <p:tgtEl>
                                          <p:spTgt spid="163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blinds(horizontal)">
                                      <p:cBhvr>
                                        <p:cTn id="17"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P spid="16388" grpId="1" animBg="1"/>
      <p:bldP spid="16389" grpId="0"/>
      <p:bldP spid="1638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12</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7410" name="Rectangle 2"/>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800000"/>
                </a:solidFill>
                <a:latin typeface="宋体" panose="02010600030101010101" pitchFamily="2" charset="-122"/>
              </a:rPr>
              <a:t>生成树的存在性</a:t>
            </a:r>
          </a:p>
        </p:txBody>
      </p:sp>
      <p:sp>
        <p:nvSpPr>
          <p:cNvPr id="17411" name="Rectangle 3"/>
          <p:cNvSpPr>
            <a:spLocks noGrp="1"/>
          </p:cNvSpPr>
          <p:nvPr>
            <p:ph idx="1"/>
          </p:nvPr>
        </p:nvSpPr>
        <p:spPr/>
        <p:txBody>
          <a:bodyPr vert="horz" wrap="square" lIns="91440" tIns="45720" rIns="91440" bIns="45720" anchor="t" anchorCtr="0"/>
          <a:lstStyle/>
          <a:p>
            <a:pPr algn="just" eaLnBrk="1" hangingPunct="1">
              <a:spcBef>
                <a:spcPct val="30000"/>
              </a:spcBef>
              <a:buNone/>
            </a:pPr>
            <a:r>
              <a:rPr lang="zh-CN" altLang="en-US" sz="2400" b="1" dirty="0">
                <a:solidFill>
                  <a:srgbClr val="7030A0"/>
                </a:solidFill>
              </a:rPr>
              <a:t>定理7.3</a:t>
            </a:r>
            <a:r>
              <a:rPr lang="zh-CN" altLang="en-US" sz="2400" b="1" dirty="0">
                <a:solidFill>
                  <a:srgbClr val="FF0066"/>
                </a:solidFill>
              </a:rPr>
              <a:t>  </a:t>
            </a:r>
            <a:r>
              <a:rPr lang="zh-CN" altLang="en-US" sz="2400" b="1" dirty="0">
                <a:solidFill>
                  <a:schemeClr val="accent2"/>
                </a:solidFill>
              </a:rPr>
              <a:t>任何无向连通图都有生成树.</a:t>
            </a:r>
            <a:endParaRPr lang="zh-CN" altLang="en-US" sz="2400" b="1" dirty="0"/>
          </a:p>
          <a:p>
            <a:pPr algn="just" eaLnBrk="1" hangingPunct="1">
              <a:spcBef>
                <a:spcPct val="30000"/>
              </a:spcBef>
              <a:buNone/>
            </a:pPr>
            <a:r>
              <a:rPr lang="zh-CN" altLang="en-US" sz="2400" b="1" dirty="0"/>
              <a:t>证 用</a:t>
            </a:r>
            <a:r>
              <a:rPr lang="zh-CN" altLang="en-US" sz="2400" b="1" dirty="0">
                <a:solidFill>
                  <a:srgbClr val="FF0000"/>
                </a:solidFill>
              </a:rPr>
              <a:t>破圈法</a:t>
            </a:r>
            <a:r>
              <a:rPr lang="zh-CN" altLang="en-US" sz="2400" b="1" dirty="0"/>
              <a:t>. 若图中无圈, 则图本身就是自己的生成树. </a:t>
            </a:r>
          </a:p>
          <a:p>
            <a:pPr algn="just" eaLnBrk="1" hangingPunct="1">
              <a:spcBef>
                <a:spcPct val="30000"/>
              </a:spcBef>
              <a:buNone/>
            </a:pPr>
            <a:r>
              <a:rPr lang="zh-CN" altLang="en-US" sz="2400" b="1" dirty="0"/>
              <a:t>否则删去圈上的任一条边, 不破坏连通性, 重复进行直到</a:t>
            </a:r>
          </a:p>
          <a:p>
            <a:pPr algn="just" eaLnBrk="1" hangingPunct="1">
              <a:spcBef>
                <a:spcPct val="30000"/>
              </a:spcBef>
              <a:buNone/>
            </a:pPr>
            <a:r>
              <a:rPr lang="zh-CN" altLang="en-US" sz="2400" b="1" dirty="0"/>
              <a:t>无圈为止, 得到图的一棵生成树.</a:t>
            </a:r>
          </a:p>
          <a:p>
            <a:pPr algn="just" eaLnBrk="1" hangingPunct="1">
              <a:spcBef>
                <a:spcPct val="30000"/>
              </a:spcBef>
              <a:buNone/>
            </a:pPr>
            <a:endParaRPr lang="zh-CN" altLang="en-US" sz="2400" b="1" dirty="0"/>
          </a:p>
          <a:p>
            <a:pPr algn="just" eaLnBrk="1" hangingPunct="1">
              <a:spcBef>
                <a:spcPct val="30000"/>
              </a:spcBef>
              <a:buNone/>
            </a:pPr>
            <a:r>
              <a:rPr lang="zh-CN" altLang="en-US" sz="2400" b="1" dirty="0">
                <a:solidFill>
                  <a:srgbClr val="7030A0"/>
                </a:solidFill>
              </a:rPr>
              <a:t>推论1</a:t>
            </a:r>
            <a:r>
              <a:rPr lang="zh-CN" altLang="en-US" sz="2400" b="1" dirty="0">
                <a:solidFill>
                  <a:srgbClr val="FF0066"/>
                </a:solidFill>
              </a:rPr>
              <a:t>  </a:t>
            </a:r>
            <a:r>
              <a:rPr lang="zh-CN" altLang="en-US" sz="2400" b="1" dirty="0">
                <a:solidFill>
                  <a:schemeClr val="accent2"/>
                </a:solidFill>
              </a:rPr>
              <a:t>设</a:t>
            </a:r>
            <a:r>
              <a:rPr lang="en-US" altLang="zh-CN" sz="2400" b="1" i="1" dirty="0">
                <a:solidFill>
                  <a:schemeClr val="accent2"/>
                </a:solidFill>
              </a:rPr>
              <a:t>n</a:t>
            </a:r>
            <a:r>
              <a:rPr lang="zh-CN" altLang="en-US" sz="2400" b="1" dirty="0">
                <a:solidFill>
                  <a:schemeClr val="accent2"/>
                </a:solidFill>
              </a:rPr>
              <a:t>阶无向连通图有</a:t>
            </a:r>
            <a:r>
              <a:rPr lang="en-US" altLang="zh-CN" sz="2400" b="1" i="1" dirty="0">
                <a:solidFill>
                  <a:schemeClr val="accent2"/>
                </a:solidFill>
              </a:rPr>
              <a:t>m</a:t>
            </a:r>
            <a:r>
              <a:rPr lang="zh-CN" altLang="en-US" sz="2400" b="1" dirty="0">
                <a:solidFill>
                  <a:schemeClr val="accent2"/>
                </a:solidFill>
              </a:rPr>
              <a:t>条边, 则</a:t>
            </a:r>
            <a:r>
              <a:rPr lang="en-US" altLang="zh-CN" sz="2400" b="1" i="1" dirty="0">
                <a:solidFill>
                  <a:schemeClr val="accent2"/>
                </a:solidFill>
              </a:rPr>
              <a:t>m</a:t>
            </a:r>
            <a:r>
              <a:rPr lang="en-US" altLang="zh-CN" sz="2400" b="1" dirty="0">
                <a:solidFill>
                  <a:schemeClr val="accent2"/>
                </a:solidFill>
                <a:sym typeface="Symbol" panose="05050102010706020507" pitchFamily="18" charset="2"/>
              </a:rPr>
              <a:t></a:t>
            </a:r>
            <a:r>
              <a:rPr lang="en-US" altLang="zh-CN" sz="2400" b="1" i="1" dirty="0">
                <a:solidFill>
                  <a:schemeClr val="accent2"/>
                </a:solidFill>
              </a:rPr>
              <a:t>n</a:t>
            </a:r>
            <a:r>
              <a:rPr lang="en-US" altLang="zh-CN" sz="2400" b="1" dirty="0">
                <a:solidFill>
                  <a:schemeClr val="accent2"/>
                </a:solidFill>
                <a:sym typeface="Symbol" panose="05050102010706020507" pitchFamily="18" charset="2"/>
              </a:rPr>
              <a:t></a:t>
            </a:r>
            <a:r>
              <a:rPr lang="en-US" altLang="zh-CN" sz="2400" b="1" dirty="0">
                <a:solidFill>
                  <a:schemeClr val="accent2"/>
                </a:solidFill>
              </a:rPr>
              <a:t>1. </a:t>
            </a:r>
            <a:endParaRPr lang="en-US" altLang="zh-CN" sz="2400" b="1" dirty="0"/>
          </a:p>
          <a:p>
            <a:pPr algn="just" eaLnBrk="1" hangingPunct="1">
              <a:spcBef>
                <a:spcPct val="30000"/>
              </a:spcBef>
              <a:buNone/>
            </a:pPr>
            <a:r>
              <a:rPr lang="zh-CN" altLang="en-US" sz="2400" b="1" dirty="0">
                <a:solidFill>
                  <a:srgbClr val="7030A0"/>
                </a:solidFill>
              </a:rPr>
              <a:t>推论2</a:t>
            </a:r>
            <a:r>
              <a:rPr lang="zh-CN" altLang="en-US" sz="2400" b="1" dirty="0">
                <a:solidFill>
                  <a:srgbClr val="FF0066"/>
                </a:solidFill>
              </a:rPr>
              <a:t>  </a:t>
            </a:r>
            <a:r>
              <a:rPr lang="zh-CN" altLang="en-US" sz="2400" b="1" dirty="0">
                <a:solidFill>
                  <a:schemeClr val="accent2"/>
                </a:solidFill>
              </a:rPr>
              <a:t>设</a:t>
            </a:r>
            <a:r>
              <a:rPr lang="en-US" altLang="zh-CN" sz="2400" b="1" i="1" dirty="0">
                <a:solidFill>
                  <a:schemeClr val="accent2"/>
                </a:solidFill>
              </a:rPr>
              <a:t>n</a:t>
            </a:r>
            <a:r>
              <a:rPr lang="zh-CN" altLang="en-US" sz="2400" b="1" dirty="0">
                <a:solidFill>
                  <a:schemeClr val="accent2"/>
                </a:solidFill>
              </a:rPr>
              <a:t>阶无向连通图有</a:t>
            </a:r>
            <a:r>
              <a:rPr lang="en-US" altLang="zh-CN" sz="2400" b="1" i="1" dirty="0">
                <a:solidFill>
                  <a:schemeClr val="accent2"/>
                </a:solidFill>
              </a:rPr>
              <a:t>m</a:t>
            </a:r>
            <a:r>
              <a:rPr lang="zh-CN" altLang="en-US" sz="2400" b="1" dirty="0">
                <a:solidFill>
                  <a:schemeClr val="accent2"/>
                </a:solidFill>
              </a:rPr>
              <a:t>条边, 则它的生成树的余树</a:t>
            </a:r>
          </a:p>
          <a:p>
            <a:pPr algn="just" eaLnBrk="1" hangingPunct="1">
              <a:spcBef>
                <a:spcPct val="30000"/>
              </a:spcBef>
              <a:buNone/>
            </a:pPr>
            <a:r>
              <a:rPr lang="zh-CN" altLang="en-US" sz="2400" b="1" dirty="0">
                <a:solidFill>
                  <a:schemeClr val="accent2"/>
                </a:solidFill>
              </a:rPr>
              <a:t>有</a:t>
            </a:r>
            <a:r>
              <a:rPr lang="en-US" altLang="zh-CN" sz="2400" b="1" i="1" dirty="0">
                <a:solidFill>
                  <a:schemeClr val="accent2"/>
                </a:solidFill>
              </a:rPr>
              <a:t>m</a:t>
            </a:r>
            <a:r>
              <a:rPr lang="en-US" altLang="zh-CN" sz="2400" b="1" dirty="0">
                <a:solidFill>
                  <a:schemeClr val="accent2"/>
                </a:solidFill>
                <a:sym typeface="Symbol" panose="05050102010706020507" pitchFamily="18" charset="2"/>
              </a:rPr>
              <a:t></a:t>
            </a:r>
            <a:r>
              <a:rPr lang="en-US" altLang="zh-CN" sz="2400" b="1" i="1" dirty="0">
                <a:solidFill>
                  <a:schemeClr val="accent2"/>
                </a:solidFill>
              </a:rPr>
              <a:t>n</a:t>
            </a:r>
            <a:r>
              <a:rPr lang="en-US" altLang="zh-CN" sz="2400" b="1" dirty="0">
                <a:solidFill>
                  <a:schemeClr val="accent2"/>
                </a:solidFill>
              </a:rPr>
              <a:t>+1</a:t>
            </a:r>
            <a:r>
              <a:rPr lang="zh-CN" altLang="en-US" sz="2400" b="1" dirty="0">
                <a:solidFill>
                  <a:schemeClr val="accent2"/>
                </a:solidFill>
              </a:rPr>
              <a:t>条边.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0" dur="500"/>
                                        <p:tgtEl>
                                          <p:spTgt spid="1741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3" dur="500"/>
                                        <p:tgtEl>
                                          <p:spTgt spid="1741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18" dur="500"/>
                                        <p:tgtEl>
                                          <p:spTgt spid="17411">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21" dur="500"/>
                                        <p:tgtEl>
                                          <p:spTgt spid="17411">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24"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13</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8434" name="Rectangle 2"/>
          <p:cNvSpPr>
            <a:spLocks noGrp="1"/>
          </p:cNvSpPr>
          <p:nvPr>
            <p:ph type="title"/>
          </p:nvPr>
        </p:nvSpPr>
        <p:spPr>
          <a:xfrm>
            <a:off x="685800" y="1039495"/>
            <a:ext cx="7772400" cy="1143000"/>
          </a:xfrm>
        </p:spPr>
        <p:txBody>
          <a:bodyPr vert="horz" wrap="square" lIns="91440" tIns="45720" rIns="91440" bIns="45720" anchor="ctr" anchorCtr="0"/>
          <a:lstStyle/>
          <a:p>
            <a:pPr algn="l" eaLnBrk="1" hangingPunct="1"/>
            <a:r>
              <a:rPr lang="zh-CN" altLang="en-US" sz="4000" dirty="0">
                <a:solidFill>
                  <a:srgbClr val="800000"/>
                </a:solidFill>
              </a:rPr>
              <a:t>最小生成树</a:t>
            </a:r>
            <a:endParaRPr lang="en-US" altLang="zh-CN" sz="4000" dirty="0">
              <a:solidFill>
                <a:srgbClr val="800000"/>
              </a:solidFill>
            </a:endParaRPr>
          </a:p>
        </p:txBody>
      </p:sp>
      <p:sp>
        <p:nvSpPr>
          <p:cNvPr id="18435" name="Rectangle 3"/>
          <p:cNvSpPr>
            <a:spLocks noGrp="1"/>
          </p:cNvSpPr>
          <p:nvPr>
            <p:ph idx="1"/>
          </p:nvPr>
        </p:nvSpPr>
        <p:spPr>
          <a:xfrm>
            <a:off x="685800" y="2330450"/>
            <a:ext cx="7772400" cy="4419600"/>
          </a:xfrm>
        </p:spPr>
        <p:txBody>
          <a:bodyPr vert="horz" wrap="square" lIns="91440" tIns="45720" rIns="91440" bIns="45720" anchor="t" anchorCtr="0"/>
          <a:lstStyle/>
          <a:p>
            <a:pPr algn="just" eaLnBrk="1" hangingPunct="1">
              <a:lnSpc>
                <a:spcPct val="90000"/>
              </a:lnSpc>
              <a:buNone/>
            </a:pPr>
            <a:r>
              <a:rPr lang="zh-CN" altLang="en-US" sz="2400" b="1" dirty="0"/>
              <a:t>图</a:t>
            </a:r>
            <a:r>
              <a:rPr lang="en-US" altLang="zh-CN" sz="2400" b="1" i="1" dirty="0"/>
              <a:t>G</a:t>
            </a:r>
            <a:r>
              <a:rPr lang="zh-CN" altLang="en-US" sz="2400" b="1" dirty="0"/>
              <a:t>的每一条边</a:t>
            </a:r>
            <a:r>
              <a:rPr lang="en-US" altLang="zh-CN" sz="2400" b="1" i="1" dirty="0"/>
              <a:t>e</a:t>
            </a:r>
            <a:r>
              <a:rPr lang="en-US" altLang="zh-CN" sz="2400" b="1" i="1" baseline="-25000" dirty="0"/>
              <a:t>i</a:t>
            </a:r>
            <a:r>
              <a:rPr lang="zh-CN" altLang="en-US" sz="2400" b="1" dirty="0"/>
              <a:t>附加一个实数</a:t>
            </a:r>
            <a:r>
              <a:rPr lang="en-US" altLang="zh-CN" sz="2400" b="1" i="1" dirty="0">
                <a:solidFill>
                  <a:srgbClr val="FF0000"/>
                </a:solidFill>
              </a:rPr>
              <a:t>w</a:t>
            </a:r>
            <a:r>
              <a:rPr lang="en-US" altLang="zh-CN" sz="2400" b="1" dirty="0">
                <a:solidFill>
                  <a:srgbClr val="FF0000"/>
                </a:solidFill>
              </a:rPr>
              <a:t>(</a:t>
            </a:r>
            <a:r>
              <a:rPr lang="en-US" altLang="zh-CN" sz="2400" b="1" i="1" dirty="0">
                <a:solidFill>
                  <a:srgbClr val="FF0000"/>
                </a:solidFill>
              </a:rPr>
              <a:t>e</a:t>
            </a:r>
            <a:r>
              <a:rPr lang="en-US" altLang="zh-CN" sz="2400" b="1" dirty="0">
                <a:solidFill>
                  <a:srgbClr val="FF0000"/>
                </a:solidFill>
              </a:rPr>
              <a:t>)</a:t>
            </a:r>
            <a:r>
              <a:rPr lang="en-US" altLang="zh-CN" sz="2400" b="1" dirty="0"/>
              <a:t>, </a:t>
            </a:r>
            <a:r>
              <a:rPr lang="zh-CN" altLang="en-US" sz="2400" b="1" dirty="0"/>
              <a:t>称作边</a:t>
            </a:r>
            <a:r>
              <a:rPr lang="en-US" altLang="zh-CN" sz="2400" b="1" i="1" dirty="0"/>
              <a:t>e</a:t>
            </a:r>
            <a:r>
              <a:rPr lang="zh-CN" altLang="en-US" sz="2400" b="1" dirty="0"/>
              <a:t>的</a:t>
            </a:r>
            <a:r>
              <a:rPr lang="zh-CN" altLang="en-US" sz="2400" b="1" dirty="0">
                <a:solidFill>
                  <a:srgbClr val="7030A0"/>
                </a:solidFill>
              </a:rPr>
              <a:t>权</a:t>
            </a:r>
            <a:r>
              <a:rPr lang="zh-CN" altLang="en-US" sz="2400" b="1" dirty="0"/>
              <a:t>. 图</a:t>
            </a:r>
            <a:r>
              <a:rPr lang="en-US" altLang="zh-CN" sz="2400" b="1" i="1" dirty="0"/>
              <a:t>G</a:t>
            </a:r>
            <a:r>
              <a:rPr lang="zh-CN" altLang="en-US" sz="2400" b="1" dirty="0"/>
              <a:t>连</a:t>
            </a:r>
          </a:p>
          <a:p>
            <a:pPr algn="just" eaLnBrk="1" hangingPunct="1">
              <a:lnSpc>
                <a:spcPct val="90000"/>
              </a:lnSpc>
              <a:buNone/>
            </a:pPr>
            <a:r>
              <a:rPr lang="zh-CN" altLang="en-US" sz="2400" b="1" dirty="0"/>
              <a:t>同附加在边上的权称作</a:t>
            </a:r>
            <a:r>
              <a:rPr lang="zh-CN" altLang="en-US" sz="2400" b="1" dirty="0">
                <a:solidFill>
                  <a:srgbClr val="7030A0"/>
                </a:solidFill>
              </a:rPr>
              <a:t>带权图</a:t>
            </a:r>
            <a:r>
              <a:rPr lang="zh-CN" altLang="en-US" sz="2400" b="1" dirty="0"/>
              <a:t>, 记作</a:t>
            </a:r>
            <a:r>
              <a:rPr lang="en-US" altLang="zh-CN" sz="2400" b="1" i="1" dirty="0"/>
              <a:t>G</a:t>
            </a:r>
            <a:r>
              <a:rPr lang="en-US" altLang="zh-CN" sz="2400" b="1" dirty="0"/>
              <a:t>=&lt;</a:t>
            </a:r>
            <a:r>
              <a:rPr lang="en-US" altLang="zh-CN" sz="2400" b="1" i="1" dirty="0"/>
              <a:t>V</a:t>
            </a:r>
            <a:r>
              <a:rPr lang="en-US" altLang="zh-CN" sz="2400" b="1" dirty="0"/>
              <a:t>, </a:t>
            </a:r>
            <a:r>
              <a:rPr lang="en-US" altLang="zh-CN" sz="2400" b="1" i="1" dirty="0"/>
              <a:t>E</a:t>
            </a:r>
            <a:r>
              <a:rPr lang="en-US" altLang="zh-CN" sz="2400" b="1" dirty="0"/>
              <a:t>, </a:t>
            </a:r>
            <a:r>
              <a:rPr lang="en-US" altLang="zh-CN" sz="2400" b="1" i="1" dirty="0"/>
              <a:t>W</a:t>
            </a:r>
            <a:r>
              <a:rPr lang="en-US" altLang="zh-CN" sz="2400" b="1" dirty="0"/>
              <a:t>&gt;. </a:t>
            </a:r>
          </a:p>
          <a:p>
            <a:pPr algn="just" eaLnBrk="1" latinLnBrk="0" hangingPunct="1">
              <a:lnSpc>
                <a:spcPct val="90000"/>
              </a:lnSpc>
              <a:spcBef>
                <a:spcPts val="1200"/>
              </a:spcBef>
              <a:buNone/>
            </a:pPr>
            <a:endParaRPr lang="zh-CN" altLang="en-US" sz="2400" b="1" dirty="0"/>
          </a:p>
          <a:p>
            <a:pPr algn="just" eaLnBrk="1" latinLnBrk="0" hangingPunct="1">
              <a:lnSpc>
                <a:spcPct val="90000"/>
              </a:lnSpc>
              <a:spcBef>
                <a:spcPts val="1200"/>
              </a:spcBef>
              <a:buNone/>
            </a:pPr>
            <a:r>
              <a:rPr lang="zh-CN" altLang="en-US" sz="2400" b="1" dirty="0"/>
              <a:t>设</a:t>
            </a:r>
            <a:r>
              <a:rPr lang="en-US" altLang="zh-CN" sz="2400" b="1" i="1" dirty="0"/>
              <a:t>T</a:t>
            </a:r>
            <a:r>
              <a:rPr lang="zh-CN" altLang="en-US" sz="2400" b="1" dirty="0">
                <a:sym typeface="Symbol" panose="05050102010706020507" pitchFamily="18" charset="2"/>
              </a:rPr>
              <a:t>是</a:t>
            </a:r>
            <a:r>
              <a:rPr lang="en-US" altLang="zh-CN" sz="2400" b="1" i="1" dirty="0">
                <a:sym typeface="Symbol" panose="05050102010706020507" pitchFamily="18" charset="2"/>
              </a:rPr>
              <a:t>G</a:t>
            </a:r>
            <a:r>
              <a:rPr lang="zh-CN" altLang="en-US" sz="2400" b="1" dirty="0">
                <a:sym typeface="Symbol" panose="05050102010706020507" pitchFamily="18" charset="2"/>
              </a:rPr>
              <a:t>的子图, </a:t>
            </a:r>
            <a:r>
              <a:rPr lang="en-US" altLang="zh-CN" sz="2400" b="1" i="1" dirty="0"/>
              <a:t>T</a:t>
            </a:r>
            <a:r>
              <a:rPr lang="zh-CN" altLang="en-US" sz="2400" b="1" dirty="0">
                <a:sym typeface="Symbol" panose="05050102010706020507" pitchFamily="18" charset="2"/>
              </a:rPr>
              <a:t>所有边的</a:t>
            </a:r>
            <a:r>
              <a:rPr lang="zh-CN" altLang="en-US" sz="2400" b="1" dirty="0">
                <a:solidFill>
                  <a:srgbClr val="002060"/>
                </a:solidFill>
                <a:sym typeface="Symbol" panose="05050102010706020507" pitchFamily="18" charset="2"/>
              </a:rPr>
              <a:t>权的和</a:t>
            </a:r>
            <a:r>
              <a:rPr lang="zh-CN" altLang="en-US" sz="2400" b="1" dirty="0">
                <a:sym typeface="Symbol" panose="05050102010706020507" pitchFamily="18" charset="2"/>
              </a:rPr>
              <a:t>称作</a:t>
            </a:r>
            <a:r>
              <a:rPr lang="en-US" altLang="zh-CN" sz="2400" b="1" i="1" dirty="0">
                <a:solidFill>
                  <a:srgbClr val="7030A0"/>
                </a:solidFill>
                <a:sym typeface="Symbol" panose="05050102010706020507" pitchFamily="18" charset="2"/>
              </a:rPr>
              <a:t>T</a:t>
            </a:r>
            <a:r>
              <a:rPr lang="zh-CN" altLang="en-US" sz="2400" b="1" dirty="0">
                <a:solidFill>
                  <a:srgbClr val="7030A0"/>
                </a:solidFill>
                <a:sym typeface="Symbol" panose="05050102010706020507" pitchFamily="18" charset="2"/>
              </a:rPr>
              <a:t>的权</a:t>
            </a:r>
            <a:r>
              <a:rPr lang="zh-CN" altLang="en-US" sz="2400" b="1" dirty="0">
                <a:sym typeface="Symbol" panose="05050102010706020507" pitchFamily="18" charset="2"/>
              </a:rPr>
              <a:t>, 记作</a:t>
            </a:r>
            <a:r>
              <a:rPr lang="en-US" altLang="zh-CN" sz="2400" b="1" i="1" dirty="0">
                <a:solidFill>
                  <a:srgbClr val="7030A0"/>
                </a:solidFill>
                <a:sym typeface="Symbol" panose="05050102010706020507" pitchFamily="18" charset="2"/>
              </a:rPr>
              <a:t>W</a:t>
            </a:r>
            <a:r>
              <a:rPr lang="en-US" altLang="zh-CN" sz="2400" b="1" dirty="0">
                <a:solidFill>
                  <a:srgbClr val="7030A0"/>
                </a:solidFill>
                <a:sym typeface="Symbol" panose="05050102010706020507" pitchFamily="18" charset="2"/>
              </a:rPr>
              <a:t>(</a:t>
            </a:r>
            <a:r>
              <a:rPr lang="en-US" altLang="zh-CN" sz="2400" b="1" i="1" dirty="0">
                <a:solidFill>
                  <a:srgbClr val="7030A0"/>
                </a:solidFill>
              </a:rPr>
              <a:t>T</a:t>
            </a:r>
            <a:r>
              <a:rPr lang="en-US" altLang="zh-CN" sz="2400" b="1" dirty="0">
                <a:solidFill>
                  <a:srgbClr val="7030A0"/>
                </a:solidFill>
                <a:sym typeface="Symbol" panose="05050102010706020507" pitchFamily="18" charset="2"/>
              </a:rPr>
              <a:t>)</a:t>
            </a:r>
            <a:r>
              <a:rPr lang="en-US" altLang="zh-CN" sz="2400" b="1" dirty="0">
                <a:sym typeface="Symbol" panose="05050102010706020507" pitchFamily="18" charset="2"/>
              </a:rPr>
              <a:t>.</a:t>
            </a:r>
          </a:p>
          <a:p>
            <a:pPr algn="just" eaLnBrk="1" hangingPunct="1">
              <a:lnSpc>
                <a:spcPct val="90000"/>
              </a:lnSpc>
              <a:buNone/>
            </a:pPr>
            <a:r>
              <a:rPr lang="en-US" altLang="zh-CN" sz="2400" b="1" dirty="0">
                <a:sym typeface="Symbol" panose="05050102010706020507" pitchFamily="18" charset="2"/>
              </a:rPr>
              <a:t> </a:t>
            </a:r>
            <a:endParaRPr lang="en-US" altLang="zh-CN" sz="2400" b="1" dirty="0"/>
          </a:p>
          <a:p>
            <a:pPr algn="just" eaLnBrk="1" hangingPunct="1">
              <a:lnSpc>
                <a:spcPct val="90000"/>
              </a:lnSpc>
              <a:buNone/>
            </a:pPr>
            <a:r>
              <a:rPr lang="zh-CN" altLang="en-US" sz="2400" b="1" dirty="0">
                <a:solidFill>
                  <a:srgbClr val="7030A0"/>
                </a:solidFill>
              </a:rPr>
              <a:t>最小生成树</a:t>
            </a:r>
            <a:r>
              <a:rPr lang="zh-CN" altLang="en-US" sz="2400" b="1" dirty="0"/>
              <a:t>: 带权图权最小的生成树</a:t>
            </a:r>
          </a:p>
          <a:p>
            <a:pPr algn="just" eaLnBrk="1" hangingPunct="1">
              <a:lnSpc>
                <a:spcPct val="90000"/>
              </a:lnSpc>
              <a:buNone/>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7" dur="500"/>
                                        <p:tgtEl>
                                          <p:spTgt spid="1843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12"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14</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9459" name="Rectangle 3"/>
          <p:cNvSpPr>
            <a:spLocks noGrp="1"/>
          </p:cNvSpPr>
          <p:nvPr>
            <p:ph idx="1"/>
          </p:nvPr>
        </p:nvSpPr>
        <p:spPr>
          <a:xfrm>
            <a:off x="756285" y="3141345"/>
            <a:ext cx="7772400" cy="533400"/>
          </a:xfrm>
        </p:spPr>
        <p:txBody>
          <a:bodyPr vert="horz" wrap="square" lIns="91440" tIns="45720" rIns="91440" bIns="45720" anchor="t" anchorCtr="0"/>
          <a:lstStyle/>
          <a:p>
            <a:pPr eaLnBrk="1" hangingPunct="1">
              <a:buNone/>
            </a:pPr>
            <a:r>
              <a:rPr lang="zh-CN" altLang="en-US" sz="2400" b="1" dirty="0">
                <a:solidFill>
                  <a:srgbClr val="0000FF"/>
                </a:solidFill>
              </a:rPr>
              <a:t>例5 </a:t>
            </a:r>
            <a:r>
              <a:rPr lang="zh-CN" altLang="en-US" sz="2400" b="1" dirty="0"/>
              <a:t> 求图的一棵最小生成树</a:t>
            </a:r>
          </a:p>
        </p:txBody>
      </p:sp>
      <p:sp>
        <p:nvSpPr>
          <p:cNvPr id="324612" name="Text Box 4"/>
          <p:cNvSpPr txBox="1"/>
          <p:nvPr/>
        </p:nvSpPr>
        <p:spPr>
          <a:xfrm>
            <a:off x="4211955" y="6165215"/>
            <a:ext cx="4643120" cy="460375"/>
          </a:xfrm>
          <a:prstGeom prst="rect">
            <a:avLst/>
          </a:prstGeom>
          <a:noFill/>
          <a:ln w="6350">
            <a:noFill/>
          </a:ln>
        </p:spPr>
        <p:txBody>
          <a:bodyPr wrap="square"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T</a:t>
            </a:r>
            <a:r>
              <a:rPr lang="en-US" altLang="zh-CN" sz="2400" b="1" dirty="0">
                <a:solidFill>
                  <a:schemeClr val="tx1"/>
                </a:solidFill>
                <a:latin typeface="Times New Roman" panose="02020603050405020304" pitchFamily="18" charset="0"/>
                <a:ea typeface="宋体" panose="02010600030101010101" pitchFamily="2" charset="-122"/>
              </a:rPr>
              <a:t>)=1+2+3+3+4+7+18=38</a:t>
            </a:r>
          </a:p>
        </p:txBody>
      </p:sp>
      <p:pic>
        <p:nvPicPr>
          <p:cNvPr id="19461" name="Picture 12" descr="E:\插图\离散\16-6.tif"/>
          <p:cNvPicPr>
            <a:picLocks noChangeAspect="1"/>
          </p:cNvPicPr>
          <p:nvPr/>
        </p:nvPicPr>
        <p:blipFill>
          <a:blip r:embed="rId3"/>
          <a:stretch>
            <a:fillRect/>
          </a:stretch>
        </p:blipFill>
        <p:spPr>
          <a:xfrm>
            <a:off x="2590800" y="3685540"/>
            <a:ext cx="3243263" cy="2505075"/>
          </a:xfrm>
          <a:prstGeom prst="rect">
            <a:avLst/>
          </a:prstGeom>
          <a:noFill/>
          <a:ln w="9525">
            <a:noFill/>
          </a:ln>
        </p:spPr>
      </p:pic>
      <p:pic>
        <p:nvPicPr>
          <p:cNvPr id="324621" name="Picture 13" descr="E:\插图\离散\16-6(1).tif"/>
          <p:cNvPicPr>
            <a:picLocks noChangeAspect="1"/>
          </p:cNvPicPr>
          <p:nvPr/>
        </p:nvPicPr>
        <p:blipFill>
          <a:blip r:embed="rId4"/>
          <a:stretch>
            <a:fillRect/>
          </a:stretch>
        </p:blipFill>
        <p:spPr>
          <a:xfrm>
            <a:off x="2590800" y="3685540"/>
            <a:ext cx="3243263" cy="2505075"/>
          </a:xfrm>
          <a:prstGeom prst="rect">
            <a:avLst/>
          </a:prstGeom>
          <a:noFill/>
          <a:ln w="9525">
            <a:noFill/>
          </a:ln>
        </p:spPr>
      </p:pic>
      <p:pic>
        <p:nvPicPr>
          <p:cNvPr id="324622" name="Picture 14" descr="E:\插图\离散\16-6(2).tif"/>
          <p:cNvPicPr>
            <a:picLocks noChangeAspect="1"/>
          </p:cNvPicPr>
          <p:nvPr/>
        </p:nvPicPr>
        <p:blipFill>
          <a:blip r:embed="rId5"/>
          <a:stretch>
            <a:fillRect/>
          </a:stretch>
        </p:blipFill>
        <p:spPr>
          <a:xfrm>
            <a:off x="2590800" y="3685540"/>
            <a:ext cx="3243263" cy="2505075"/>
          </a:xfrm>
          <a:prstGeom prst="rect">
            <a:avLst/>
          </a:prstGeom>
          <a:noFill/>
          <a:ln w="9525">
            <a:noFill/>
          </a:ln>
        </p:spPr>
      </p:pic>
      <p:pic>
        <p:nvPicPr>
          <p:cNvPr id="324623" name="Picture 15" descr="E:\插图\离散\16-6(3).tif"/>
          <p:cNvPicPr>
            <a:picLocks noChangeAspect="1"/>
          </p:cNvPicPr>
          <p:nvPr/>
        </p:nvPicPr>
        <p:blipFill>
          <a:blip r:embed="rId6"/>
          <a:stretch>
            <a:fillRect/>
          </a:stretch>
        </p:blipFill>
        <p:spPr>
          <a:xfrm>
            <a:off x="2590800" y="3685540"/>
            <a:ext cx="3243263" cy="2505075"/>
          </a:xfrm>
          <a:prstGeom prst="rect">
            <a:avLst/>
          </a:prstGeom>
          <a:noFill/>
          <a:ln w="9525">
            <a:noFill/>
          </a:ln>
        </p:spPr>
      </p:pic>
      <p:pic>
        <p:nvPicPr>
          <p:cNvPr id="324624" name="Picture 16" descr="E:\插图\离散\16-6(4).tif"/>
          <p:cNvPicPr>
            <a:picLocks noChangeAspect="1"/>
          </p:cNvPicPr>
          <p:nvPr/>
        </p:nvPicPr>
        <p:blipFill>
          <a:blip r:embed="rId7"/>
          <a:stretch>
            <a:fillRect/>
          </a:stretch>
        </p:blipFill>
        <p:spPr>
          <a:xfrm>
            <a:off x="2590800" y="3685540"/>
            <a:ext cx="3243263" cy="2505075"/>
          </a:xfrm>
          <a:prstGeom prst="rect">
            <a:avLst/>
          </a:prstGeom>
          <a:noFill/>
          <a:ln w="9525">
            <a:noFill/>
          </a:ln>
        </p:spPr>
      </p:pic>
      <p:pic>
        <p:nvPicPr>
          <p:cNvPr id="324625" name="Picture 17" descr="E:\插图\离散\16-6(5).tif"/>
          <p:cNvPicPr>
            <a:picLocks noChangeAspect="1"/>
          </p:cNvPicPr>
          <p:nvPr/>
        </p:nvPicPr>
        <p:blipFill>
          <a:blip r:embed="rId8"/>
          <a:stretch>
            <a:fillRect/>
          </a:stretch>
        </p:blipFill>
        <p:spPr>
          <a:xfrm>
            <a:off x="2590800" y="3685540"/>
            <a:ext cx="3243263" cy="2505075"/>
          </a:xfrm>
          <a:prstGeom prst="rect">
            <a:avLst/>
          </a:prstGeom>
          <a:noFill/>
          <a:ln w="9525">
            <a:noFill/>
          </a:ln>
        </p:spPr>
      </p:pic>
      <p:pic>
        <p:nvPicPr>
          <p:cNvPr id="324626" name="Picture 18" descr="E:\插图\离散\16-6(6).tif"/>
          <p:cNvPicPr>
            <a:picLocks noChangeAspect="1"/>
          </p:cNvPicPr>
          <p:nvPr/>
        </p:nvPicPr>
        <p:blipFill>
          <a:blip r:embed="rId9"/>
          <a:stretch>
            <a:fillRect/>
          </a:stretch>
        </p:blipFill>
        <p:spPr>
          <a:xfrm>
            <a:off x="2590800" y="3685540"/>
            <a:ext cx="3243263" cy="2505075"/>
          </a:xfrm>
          <a:prstGeom prst="rect">
            <a:avLst/>
          </a:prstGeom>
          <a:noFill/>
          <a:ln w="9525">
            <a:noFill/>
          </a:ln>
        </p:spPr>
      </p:pic>
      <p:pic>
        <p:nvPicPr>
          <p:cNvPr id="324627" name="Picture 19" descr="E:\插图\离散\16-6(7).tif"/>
          <p:cNvPicPr>
            <a:picLocks noChangeAspect="1"/>
          </p:cNvPicPr>
          <p:nvPr/>
        </p:nvPicPr>
        <p:blipFill>
          <a:blip r:embed="rId10"/>
          <a:stretch>
            <a:fillRect/>
          </a:stretch>
        </p:blipFill>
        <p:spPr>
          <a:xfrm>
            <a:off x="2590800" y="3685540"/>
            <a:ext cx="3243263" cy="2505075"/>
          </a:xfrm>
          <a:prstGeom prst="rect">
            <a:avLst/>
          </a:prstGeom>
          <a:noFill/>
          <a:ln w="9525">
            <a:noFill/>
          </a:ln>
        </p:spPr>
      </p:pic>
      <p:sp>
        <p:nvSpPr>
          <p:cNvPr id="18435" name="Rectangle 3"/>
          <p:cNvSpPr>
            <a:spLocks noGrp="1"/>
          </p:cNvSpPr>
          <p:nvPr/>
        </p:nvSpPr>
        <p:spPr>
          <a:xfrm>
            <a:off x="757555" y="680085"/>
            <a:ext cx="7772400" cy="44196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eaLnBrk="1" hangingPunct="1">
              <a:lnSpc>
                <a:spcPct val="90000"/>
              </a:lnSpc>
              <a:buNone/>
            </a:pPr>
            <a:r>
              <a:rPr lang="zh-CN" altLang="en-US" sz="2400" b="1" dirty="0">
                <a:solidFill>
                  <a:srgbClr val="7030A0"/>
                </a:solidFill>
              </a:rPr>
              <a:t>避圈法 (</a:t>
            </a:r>
            <a:r>
              <a:rPr lang="en-US" altLang="zh-CN" sz="2400" b="1" dirty="0">
                <a:solidFill>
                  <a:srgbClr val="7030A0"/>
                </a:solidFill>
              </a:rPr>
              <a:t>Kruskal)</a:t>
            </a:r>
          </a:p>
          <a:p>
            <a:pPr algn="just" eaLnBrk="1" hangingPunct="1">
              <a:lnSpc>
                <a:spcPct val="90000"/>
              </a:lnSpc>
              <a:buNone/>
            </a:pPr>
            <a:r>
              <a:rPr lang="en-US" altLang="zh-CN" sz="2400" b="1" dirty="0"/>
              <a:t>(1) </a:t>
            </a:r>
            <a:r>
              <a:rPr lang="zh-CN" altLang="en-US" sz="2400" b="1" dirty="0"/>
              <a:t>将所有</a:t>
            </a:r>
            <a:r>
              <a:rPr lang="zh-CN" altLang="en-US" sz="2400" b="1" dirty="0">
                <a:solidFill>
                  <a:srgbClr val="FF0000"/>
                </a:solidFill>
              </a:rPr>
              <a:t>非环边</a:t>
            </a:r>
            <a:r>
              <a:rPr lang="zh-CN" altLang="en-US" sz="2400" b="1" dirty="0"/>
              <a:t>按权从小到大排列,</a:t>
            </a:r>
            <a:r>
              <a:rPr lang="en-US" altLang="zh-CN" sz="2400" b="1" dirty="0"/>
              <a:t> </a:t>
            </a:r>
            <a:r>
              <a:rPr lang="zh-CN" altLang="en-US" sz="2400" b="1" dirty="0"/>
              <a:t>设为</a:t>
            </a:r>
            <a:r>
              <a:rPr lang="en-US" altLang="zh-CN" sz="2400" b="1" i="1" dirty="0"/>
              <a:t>e</a:t>
            </a:r>
            <a:r>
              <a:rPr lang="en-US" altLang="zh-CN" sz="2400" b="1" baseline="-30000" dirty="0"/>
              <a:t>1</a:t>
            </a:r>
            <a:r>
              <a:rPr lang="en-US" altLang="zh-CN" sz="2400" b="1" dirty="0"/>
              <a:t>, </a:t>
            </a:r>
            <a:r>
              <a:rPr lang="en-US" altLang="zh-CN" sz="2400" b="1" i="1" dirty="0"/>
              <a:t>e</a:t>
            </a:r>
            <a:r>
              <a:rPr lang="en-US" altLang="zh-CN" sz="2400" b="1" baseline="-30000" dirty="0"/>
              <a:t>2</a:t>
            </a:r>
            <a:r>
              <a:rPr lang="en-US" altLang="zh-CN" sz="2400" b="1" dirty="0"/>
              <a:t>, …, </a:t>
            </a:r>
            <a:r>
              <a:rPr lang="en-US" altLang="zh-CN" sz="2400" b="1" i="1" dirty="0"/>
              <a:t>e</a:t>
            </a:r>
            <a:r>
              <a:rPr lang="en-US" altLang="zh-CN" sz="2400" b="1" i="1" baseline="-30000" dirty="0"/>
              <a:t>m</a:t>
            </a:r>
            <a:endParaRPr lang="en-US" altLang="zh-CN" sz="2400" b="1" dirty="0"/>
          </a:p>
          <a:p>
            <a:pPr algn="just" eaLnBrk="1" hangingPunct="1">
              <a:lnSpc>
                <a:spcPct val="90000"/>
              </a:lnSpc>
              <a:buNone/>
            </a:pPr>
            <a:r>
              <a:rPr lang="en-US" altLang="zh-CN" sz="2400" b="1" dirty="0"/>
              <a:t>(2) </a:t>
            </a:r>
            <a:r>
              <a:rPr lang="zh-CN" altLang="en-US" sz="2400" b="1" dirty="0"/>
              <a:t>令</a:t>
            </a:r>
            <a:r>
              <a:rPr lang="en-US" altLang="zh-CN" sz="2400" b="1" i="1" dirty="0"/>
              <a:t>T</a:t>
            </a:r>
            <a:r>
              <a:rPr lang="en-US" altLang="zh-CN" sz="2400" b="1" dirty="0"/>
              <a:t> </a:t>
            </a:r>
            <a:r>
              <a:rPr lang="zh-CN" altLang="en-US" sz="2400" b="1" dirty="0"/>
              <a:t>= </a:t>
            </a:r>
            <a:r>
              <a:rPr lang="en-US" altLang="zh-CN" sz="2400" b="1" dirty="0">
                <a:sym typeface="Symbol" panose="05050102010706020507" pitchFamily="18" charset="2"/>
              </a:rPr>
              <a:t></a:t>
            </a:r>
            <a:endParaRPr lang="zh-CN" altLang="en-US" sz="2400" b="1" dirty="0"/>
          </a:p>
          <a:p>
            <a:pPr algn="just" eaLnBrk="1" hangingPunct="1">
              <a:lnSpc>
                <a:spcPct val="90000"/>
              </a:lnSpc>
              <a:buNone/>
            </a:pPr>
            <a:r>
              <a:rPr lang="zh-CN" altLang="en-US" sz="2400" b="1" dirty="0"/>
              <a:t>(3) </a:t>
            </a:r>
            <a:r>
              <a:rPr lang="en-US" altLang="zh-CN" sz="2400" b="1" dirty="0"/>
              <a:t>For </a:t>
            </a:r>
            <a:r>
              <a:rPr lang="en-US" altLang="zh-CN" sz="2400" b="1" i="1" dirty="0"/>
              <a:t>k</a:t>
            </a:r>
            <a:r>
              <a:rPr lang="en-US" altLang="zh-CN" sz="2400" b="1" dirty="0"/>
              <a:t>=1 to </a:t>
            </a:r>
            <a:r>
              <a:rPr lang="en-US" altLang="zh-CN" sz="2400" b="1" i="1" dirty="0"/>
              <a:t>m</a:t>
            </a:r>
            <a:r>
              <a:rPr lang="en-US" altLang="zh-CN" sz="2400" b="1" dirty="0"/>
              <a:t> Do</a:t>
            </a:r>
          </a:p>
          <a:p>
            <a:pPr algn="just" eaLnBrk="1" hangingPunct="1">
              <a:lnSpc>
                <a:spcPct val="90000"/>
              </a:lnSpc>
              <a:buNone/>
            </a:pPr>
            <a:r>
              <a:rPr lang="zh-CN" altLang="en-US" sz="2400" b="1" dirty="0"/>
              <a:t>     若</a:t>
            </a:r>
            <a:r>
              <a:rPr lang="en-US" altLang="zh-CN" sz="2400" b="1" i="1" dirty="0"/>
              <a:t>e</a:t>
            </a:r>
            <a:r>
              <a:rPr lang="en-US" altLang="zh-CN" sz="2400" b="1" i="1" baseline="-30000" dirty="0"/>
              <a:t>k</a:t>
            </a:r>
            <a:r>
              <a:rPr lang="zh-CN" altLang="en-US" sz="2400" b="1" dirty="0"/>
              <a:t>与</a:t>
            </a:r>
            <a:r>
              <a:rPr lang="en-US" altLang="zh-CN" sz="2400" b="1" i="1" dirty="0"/>
              <a:t>T </a:t>
            </a:r>
            <a:r>
              <a:rPr lang="zh-CN" altLang="en-US" sz="2400" b="1" dirty="0"/>
              <a:t>中的边不构成回路, 则将</a:t>
            </a:r>
            <a:r>
              <a:rPr lang="en-US" altLang="zh-CN" sz="2400" b="1" i="1" dirty="0"/>
              <a:t>e</a:t>
            </a:r>
            <a:r>
              <a:rPr lang="en-US" altLang="zh-CN" sz="2400" b="1" i="1" baseline="-30000" dirty="0"/>
              <a:t>k</a:t>
            </a:r>
            <a:r>
              <a:rPr lang="zh-CN" altLang="en-US" sz="2400" b="1" dirty="0"/>
              <a:t>加入</a:t>
            </a:r>
            <a:r>
              <a:rPr lang="en-US" altLang="zh-CN" sz="2400" b="1" i="1" dirty="0"/>
              <a:t>T </a:t>
            </a:r>
            <a:r>
              <a:rPr lang="zh-CN" altLang="en-US" sz="2400" b="1" dirty="0"/>
              <a:t>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4621"/>
                                        </p:tgtEl>
                                        <p:attrNameLst>
                                          <p:attrName>style.visibility</p:attrName>
                                        </p:attrNameLst>
                                      </p:cBhvr>
                                      <p:to>
                                        <p:strVal val="visible"/>
                                      </p:to>
                                    </p:set>
                                    <p:animEffect transition="in" filter="blinds(horizontal)">
                                      <p:cBhvr>
                                        <p:cTn id="7" dur="500"/>
                                        <p:tgtEl>
                                          <p:spTgt spid="3246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4622"/>
                                        </p:tgtEl>
                                        <p:attrNameLst>
                                          <p:attrName>style.visibility</p:attrName>
                                        </p:attrNameLst>
                                      </p:cBhvr>
                                      <p:to>
                                        <p:strVal val="visible"/>
                                      </p:to>
                                    </p:set>
                                    <p:animEffect transition="in" filter="blinds(horizontal)">
                                      <p:cBhvr>
                                        <p:cTn id="12" dur="500"/>
                                        <p:tgtEl>
                                          <p:spTgt spid="3246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4623"/>
                                        </p:tgtEl>
                                        <p:attrNameLst>
                                          <p:attrName>style.visibility</p:attrName>
                                        </p:attrNameLst>
                                      </p:cBhvr>
                                      <p:to>
                                        <p:strVal val="visible"/>
                                      </p:to>
                                    </p:set>
                                    <p:animEffect transition="in" filter="blinds(horizontal)">
                                      <p:cBhvr>
                                        <p:cTn id="17" dur="500"/>
                                        <p:tgtEl>
                                          <p:spTgt spid="3246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4624"/>
                                        </p:tgtEl>
                                        <p:attrNameLst>
                                          <p:attrName>style.visibility</p:attrName>
                                        </p:attrNameLst>
                                      </p:cBhvr>
                                      <p:to>
                                        <p:strVal val="visible"/>
                                      </p:to>
                                    </p:set>
                                    <p:animEffect transition="in" filter="blinds(horizontal)">
                                      <p:cBhvr>
                                        <p:cTn id="22" dur="500"/>
                                        <p:tgtEl>
                                          <p:spTgt spid="3246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4625"/>
                                        </p:tgtEl>
                                        <p:attrNameLst>
                                          <p:attrName>style.visibility</p:attrName>
                                        </p:attrNameLst>
                                      </p:cBhvr>
                                      <p:to>
                                        <p:strVal val="visible"/>
                                      </p:to>
                                    </p:set>
                                    <p:animEffect transition="in" filter="blinds(horizontal)">
                                      <p:cBhvr>
                                        <p:cTn id="27" dur="500"/>
                                        <p:tgtEl>
                                          <p:spTgt spid="3246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4626"/>
                                        </p:tgtEl>
                                        <p:attrNameLst>
                                          <p:attrName>style.visibility</p:attrName>
                                        </p:attrNameLst>
                                      </p:cBhvr>
                                      <p:to>
                                        <p:strVal val="visible"/>
                                      </p:to>
                                    </p:set>
                                    <p:animEffect transition="in" filter="blinds(horizontal)">
                                      <p:cBhvr>
                                        <p:cTn id="32" dur="500"/>
                                        <p:tgtEl>
                                          <p:spTgt spid="3246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4627"/>
                                        </p:tgtEl>
                                        <p:attrNameLst>
                                          <p:attrName>style.visibility</p:attrName>
                                        </p:attrNameLst>
                                      </p:cBhvr>
                                      <p:to>
                                        <p:strVal val="visible"/>
                                      </p:to>
                                    </p:set>
                                    <p:animEffect transition="in" filter="blinds(horizontal)">
                                      <p:cBhvr>
                                        <p:cTn id="37" dur="500"/>
                                        <p:tgtEl>
                                          <p:spTgt spid="3246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4612"/>
                                        </p:tgtEl>
                                        <p:attrNameLst>
                                          <p:attrName>style.visibility</p:attrName>
                                        </p:attrNameLst>
                                      </p:cBhvr>
                                      <p:to>
                                        <p:strVal val="visible"/>
                                      </p:to>
                                    </p:set>
                                    <p:animEffect transition="in" filter="blinds(horizontal)">
                                      <p:cBhvr>
                                        <p:cTn id="42" dur="500"/>
                                        <p:tgtEl>
                                          <p:spTgt spid="324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15</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0482" name="Rectangle 3"/>
          <p:cNvSpPr>
            <a:spLocks noGrp="1"/>
          </p:cNvSpPr>
          <p:nvPr>
            <p:ph idx="1"/>
          </p:nvPr>
        </p:nvSpPr>
        <p:spPr>
          <a:xfrm>
            <a:off x="415925" y="1427798"/>
            <a:ext cx="8042275" cy="1857375"/>
          </a:xfrm>
        </p:spPr>
        <p:txBody>
          <a:bodyPr vert="horz" wrap="square" lIns="91440" tIns="45720" rIns="91440" bIns="45720" anchor="t" anchorCtr="0"/>
          <a:lstStyle/>
          <a:p>
            <a:pPr eaLnBrk="1" hangingPunct="1">
              <a:buNone/>
            </a:pPr>
            <a:r>
              <a:rPr lang="zh-CN" altLang="en-US" sz="2400" b="1" dirty="0">
                <a:solidFill>
                  <a:srgbClr val="0000FF"/>
                </a:solidFill>
              </a:rPr>
              <a:t>例</a:t>
            </a:r>
            <a:r>
              <a:rPr lang="en-US" altLang="zh-CN" sz="2400" b="1" dirty="0">
                <a:solidFill>
                  <a:srgbClr val="0000FF"/>
                </a:solidFill>
              </a:rPr>
              <a:t>4</a:t>
            </a:r>
            <a:r>
              <a:rPr lang="zh-CN" altLang="en-US" sz="2400" b="1" dirty="0">
                <a:solidFill>
                  <a:srgbClr val="002060"/>
                </a:solidFill>
              </a:rPr>
              <a:t> 某单位建设局域网需要铺设光缆</a:t>
            </a:r>
            <a:r>
              <a:rPr lang="en-US" altLang="zh-CN" sz="2400" b="1" dirty="0">
                <a:solidFill>
                  <a:srgbClr val="002060"/>
                </a:solidFill>
              </a:rPr>
              <a:t>, </a:t>
            </a:r>
            <a:r>
              <a:rPr lang="zh-CN" altLang="en-US" sz="2400" b="1" dirty="0">
                <a:solidFill>
                  <a:srgbClr val="002060"/>
                </a:solidFill>
              </a:rPr>
              <a:t>光缆连接的建筑物的</a:t>
            </a:r>
            <a:endParaRPr lang="en-US" altLang="zh-CN" sz="2400" b="1" dirty="0">
              <a:solidFill>
                <a:srgbClr val="002060"/>
              </a:solidFill>
            </a:endParaRPr>
          </a:p>
          <a:p>
            <a:pPr eaLnBrk="1" hangingPunct="1">
              <a:buNone/>
            </a:pPr>
            <a:r>
              <a:rPr lang="zh-CN" altLang="en-US" sz="2400" b="1" dirty="0">
                <a:solidFill>
                  <a:srgbClr val="002060"/>
                </a:solidFill>
              </a:rPr>
              <a:t>位置、建筑物之间可以铺设光缆的线路及线路的长度</a:t>
            </a:r>
            <a:r>
              <a:rPr lang="en-US" altLang="zh-CN" sz="2400" b="1" dirty="0">
                <a:solidFill>
                  <a:srgbClr val="002060"/>
                </a:solidFill>
              </a:rPr>
              <a:t>(</a:t>
            </a:r>
            <a:r>
              <a:rPr lang="zh-CN" altLang="en-US" sz="2400" b="1" dirty="0">
                <a:solidFill>
                  <a:srgbClr val="002060"/>
                </a:solidFill>
              </a:rPr>
              <a:t>单</a:t>
            </a:r>
            <a:endParaRPr lang="en-US" altLang="zh-CN" sz="2400" b="1" dirty="0">
              <a:solidFill>
                <a:srgbClr val="002060"/>
              </a:solidFill>
            </a:endParaRPr>
          </a:p>
          <a:p>
            <a:pPr eaLnBrk="1" hangingPunct="1">
              <a:buNone/>
            </a:pPr>
            <a:r>
              <a:rPr lang="zh-CN" altLang="en-US" sz="2400" b="1" dirty="0">
                <a:solidFill>
                  <a:srgbClr val="002060"/>
                </a:solidFill>
              </a:rPr>
              <a:t>位</a:t>
            </a:r>
            <a:r>
              <a:rPr lang="en-US" altLang="zh-CN" sz="2400" b="1" dirty="0">
                <a:solidFill>
                  <a:srgbClr val="002060"/>
                </a:solidFill>
              </a:rPr>
              <a:t>:</a:t>
            </a:r>
            <a:r>
              <a:rPr lang="zh-CN" altLang="en-US" sz="2400" b="1" dirty="0">
                <a:solidFill>
                  <a:srgbClr val="002060"/>
                </a:solidFill>
              </a:rPr>
              <a:t>米</a:t>
            </a:r>
            <a:r>
              <a:rPr lang="en-US" altLang="zh-CN" sz="2400" b="1" dirty="0">
                <a:solidFill>
                  <a:srgbClr val="002060"/>
                </a:solidFill>
              </a:rPr>
              <a:t>)</a:t>
            </a:r>
            <a:r>
              <a:rPr lang="zh-CN" altLang="en-US" sz="2400" b="1" dirty="0">
                <a:solidFill>
                  <a:srgbClr val="002060"/>
                </a:solidFill>
              </a:rPr>
              <a:t>如图所示</a:t>
            </a:r>
            <a:r>
              <a:rPr lang="en-US" altLang="zh-CN" sz="2400" b="1" dirty="0">
                <a:solidFill>
                  <a:srgbClr val="002060"/>
                </a:solidFill>
              </a:rPr>
              <a:t>. </a:t>
            </a:r>
            <a:r>
              <a:rPr lang="zh-CN" altLang="en-US" sz="2400" b="1" dirty="0">
                <a:solidFill>
                  <a:srgbClr val="002060"/>
                </a:solidFill>
              </a:rPr>
              <a:t>问</a:t>
            </a:r>
            <a:r>
              <a:rPr lang="en-US" altLang="zh-CN" sz="2400" b="1" dirty="0">
                <a:solidFill>
                  <a:srgbClr val="002060"/>
                </a:solidFill>
              </a:rPr>
              <a:t>: </a:t>
            </a:r>
            <a:r>
              <a:rPr lang="zh-CN" altLang="en-US" sz="2400" b="1" dirty="0">
                <a:solidFill>
                  <a:srgbClr val="002060"/>
                </a:solidFill>
              </a:rPr>
              <a:t>如何铺设才能使光缆的总长度最短</a:t>
            </a:r>
            <a:r>
              <a:rPr lang="en-US" altLang="zh-CN" sz="2400" b="1" dirty="0">
                <a:solidFill>
                  <a:srgbClr val="002060"/>
                </a:solidFill>
              </a:rPr>
              <a:t>?</a:t>
            </a:r>
          </a:p>
          <a:p>
            <a:pPr eaLnBrk="1" hangingPunct="1">
              <a:buNone/>
            </a:pPr>
            <a:r>
              <a:rPr lang="zh-CN" altLang="en-US" sz="2400" b="1" dirty="0">
                <a:solidFill>
                  <a:srgbClr val="002060"/>
                </a:solidFill>
              </a:rPr>
              <a:t>解</a:t>
            </a:r>
          </a:p>
        </p:txBody>
      </p:sp>
      <p:grpSp>
        <p:nvGrpSpPr>
          <p:cNvPr id="20483" name="组合 107"/>
          <p:cNvGrpSpPr/>
          <p:nvPr/>
        </p:nvGrpSpPr>
        <p:grpSpPr>
          <a:xfrm>
            <a:off x="2286000" y="3143250"/>
            <a:ext cx="4000500" cy="2428875"/>
            <a:chOff x="2357422" y="3143248"/>
            <a:chExt cx="4000528" cy="2428892"/>
          </a:xfrm>
        </p:grpSpPr>
        <p:grpSp>
          <p:nvGrpSpPr>
            <p:cNvPr id="20484" name="组合 61"/>
            <p:cNvGrpSpPr/>
            <p:nvPr/>
          </p:nvGrpSpPr>
          <p:grpSpPr>
            <a:xfrm>
              <a:off x="2700914" y="3429000"/>
              <a:ext cx="3156970" cy="1856187"/>
              <a:chOff x="2700914" y="3429000"/>
              <a:chExt cx="3156970" cy="1856187"/>
            </a:xfrm>
          </p:grpSpPr>
          <p:cxnSp>
            <p:nvCxnSpPr>
              <p:cNvPr id="20485" name="AutoShape 3"/>
              <p:cNvCxnSpPr/>
              <p:nvPr/>
            </p:nvCxnSpPr>
            <p:spPr>
              <a:xfrm flipV="1">
                <a:off x="2731164" y="3668948"/>
                <a:ext cx="782220" cy="737252"/>
              </a:xfrm>
              <a:prstGeom prst="straightConnector1">
                <a:avLst/>
              </a:prstGeom>
              <a:ln w="28575" cap="flat" cmpd="sng">
                <a:solidFill>
                  <a:srgbClr val="000000"/>
                </a:solidFill>
                <a:prstDash val="solid"/>
                <a:round/>
                <a:headEnd type="none" w="med" len="med"/>
                <a:tailEnd type="none" w="med" len="med"/>
              </a:ln>
            </p:spPr>
          </p:cxnSp>
          <p:cxnSp>
            <p:nvCxnSpPr>
              <p:cNvPr id="20486" name="AutoShape 4"/>
              <p:cNvCxnSpPr/>
              <p:nvPr/>
            </p:nvCxnSpPr>
            <p:spPr>
              <a:xfrm>
                <a:off x="2731164" y="4406202"/>
                <a:ext cx="782220" cy="835471"/>
              </a:xfrm>
              <a:prstGeom prst="straightConnector1">
                <a:avLst/>
              </a:prstGeom>
              <a:ln w="28575" cap="flat" cmpd="sng">
                <a:solidFill>
                  <a:srgbClr val="000000"/>
                </a:solidFill>
                <a:prstDash val="solid"/>
                <a:round/>
                <a:headEnd type="none" w="med" len="med"/>
                <a:tailEnd type="none" w="med" len="med"/>
              </a:ln>
            </p:spPr>
          </p:cxnSp>
          <p:cxnSp>
            <p:nvCxnSpPr>
              <p:cNvPr id="20487" name="AutoShape 5"/>
              <p:cNvCxnSpPr/>
              <p:nvPr/>
            </p:nvCxnSpPr>
            <p:spPr>
              <a:xfrm>
                <a:off x="3513385" y="3668948"/>
                <a:ext cx="0" cy="1572723"/>
              </a:xfrm>
              <a:prstGeom prst="straightConnector1">
                <a:avLst/>
              </a:prstGeom>
              <a:ln w="28575" cap="flat" cmpd="sng">
                <a:solidFill>
                  <a:srgbClr val="000000"/>
                </a:solidFill>
                <a:prstDash val="solid"/>
                <a:round/>
                <a:headEnd type="none" w="med" len="med"/>
                <a:tailEnd type="none" w="med" len="med"/>
              </a:ln>
            </p:spPr>
          </p:cxnSp>
          <p:cxnSp>
            <p:nvCxnSpPr>
              <p:cNvPr id="20488" name="AutoShape 6"/>
              <p:cNvCxnSpPr/>
              <p:nvPr/>
            </p:nvCxnSpPr>
            <p:spPr>
              <a:xfrm flipV="1">
                <a:off x="3513385" y="3462568"/>
                <a:ext cx="1206823" cy="206382"/>
              </a:xfrm>
              <a:prstGeom prst="straightConnector1">
                <a:avLst/>
              </a:prstGeom>
              <a:ln w="28575" cap="flat" cmpd="sng">
                <a:solidFill>
                  <a:srgbClr val="000000"/>
                </a:solidFill>
                <a:prstDash val="solid"/>
                <a:round/>
                <a:headEnd type="none" w="med" len="med"/>
                <a:tailEnd type="none" w="med" len="med"/>
              </a:ln>
            </p:spPr>
          </p:cxnSp>
          <p:cxnSp>
            <p:nvCxnSpPr>
              <p:cNvPr id="20489" name="AutoShape 7"/>
              <p:cNvCxnSpPr/>
              <p:nvPr/>
            </p:nvCxnSpPr>
            <p:spPr>
              <a:xfrm flipH="1">
                <a:off x="4522492" y="3462568"/>
                <a:ext cx="197716" cy="1779105"/>
              </a:xfrm>
              <a:prstGeom prst="straightConnector1">
                <a:avLst/>
              </a:prstGeom>
              <a:ln w="28575" cap="flat" cmpd="sng">
                <a:solidFill>
                  <a:srgbClr val="000000"/>
                </a:solidFill>
                <a:prstDash val="solid"/>
                <a:round/>
                <a:headEnd type="none" w="med" len="med"/>
                <a:tailEnd type="none" w="med" len="med"/>
              </a:ln>
            </p:spPr>
          </p:cxnSp>
          <p:cxnSp>
            <p:nvCxnSpPr>
              <p:cNvPr id="20490" name="AutoShape 8"/>
              <p:cNvCxnSpPr/>
              <p:nvPr/>
            </p:nvCxnSpPr>
            <p:spPr>
              <a:xfrm>
                <a:off x="2731164" y="4406202"/>
                <a:ext cx="1875600" cy="0"/>
              </a:xfrm>
              <a:prstGeom prst="straightConnector1">
                <a:avLst/>
              </a:prstGeom>
              <a:ln w="28575" cap="flat" cmpd="sng">
                <a:solidFill>
                  <a:srgbClr val="000000"/>
                </a:solidFill>
                <a:prstDash val="solid"/>
                <a:round/>
                <a:headEnd type="none" w="med" len="med"/>
                <a:tailEnd type="none" w="med" len="med"/>
              </a:ln>
            </p:spPr>
          </p:cxnSp>
          <p:cxnSp>
            <p:nvCxnSpPr>
              <p:cNvPr id="20491" name="AutoShape 9"/>
              <p:cNvCxnSpPr/>
              <p:nvPr/>
            </p:nvCxnSpPr>
            <p:spPr>
              <a:xfrm>
                <a:off x="3513385" y="4406202"/>
                <a:ext cx="1009107" cy="835471"/>
              </a:xfrm>
              <a:prstGeom prst="straightConnector1">
                <a:avLst/>
              </a:prstGeom>
              <a:ln w="28575" cap="flat" cmpd="sng">
                <a:solidFill>
                  <a:srgbClr val="000000"/>
                </a:solidFill>
                <a:prstDash val="solid"/>
                <a:round/>
                <a:headEnd type="none" w="med" len="med"/>
                <a:tailEnd type="none" w="med" len="med"/>
              </a:ln>
            </p:spPr>
          </p:cxnSp>
          <p:cxnSp>
            <p:nvCxnSpPr>
              <p:cNvPr id="20492" name="AutoShape 10"/>
              <p:cNvCxnSpPr/>
              <p:nvPr/>
            </p:nvCxnSpPr>
            <p:spPr>
              <a:xfrm>
                <a:off x="3513385" y="5241671"/>
                <a:ext cx="1009107" cy="0"/>
              </a:xfrm>
              <a:prstGeom prst="straightConnector1">
                <a:avLst/>
              </a:prstGeom>
              <a:ln w="28575" cap="flat" cmpd="sng">
                <a:solidFill>
                  <a:srgbClr val="000000"/>
                </a:solidFill>
                <a:prstDash val="solid"/>
                <a:round/>
                <a:headEnd type="none" w="med" len="med"/>
                <a:tailEnd type="none" w="med" len="med"/>
              </a:ln>
            </p:spPr>
          </p:cxnSp>
          <p:cxnSp>
            <p:nvCxnSpPr>
              <p:cNvPr id="20493" name="AutoShape 11"/>
              <p:cNvCxnSpPr/>
              <p:nvPr/>
            </p:nvCxnSpPr>
            <p:spPr>
              <a:xfrm>
                <a:off x="4720208" y="3462568"/>
                <a:ext cx="1103103" cy="738496"/>
              </a:xfrm>
              <a:prstGeom prst="straightConnector1">
                <a:avLst/>
              </a:prstGeom>
              <a:ln w="28575" cap="flat" cmpd="sng">
                <a:solidFill>
                  <a:srgbClr val="000000"/>
                </a:solidFill>
                <a:prstDash val="solid"/>
                <a:round/>
                <a:headEnd type="none" w="med" len="med"/>
                <a:tailEnd type="none" w="med" len="med"/>
              </a:ln>
            </p:spPr>
          </p:cxnSp>
          <p:cxnSp>
            <p:nvCxnSpPr>
              <p:cNvPr id="20494" name="AutoShape 12"/>
              <p:cNvCxnSpPr/>
              <p:nvPr/>
            </p:nvCxnSpPr>
            <p:spPr>
              <a:xfrm flipV="1">
                <a:off x="4522492" y="4883612"/>
                <a:ext cx="735762" cy="358059"/>
              </a:xfrm>
              <a:prstGeom prst="straightConnector1">
                <a:avLst/>
              </a:prstGeom>
              <a:ln w="28575" cap="flat" cmpd="sng">
                <a:solidFill>
                  <a:srgbClr val="000000"/>
                </a:solidFill>
                <a:prstDash val="solid"/>
                <a:round/>
                <a:headEnd type="none" w="med" len="med"/>
                <a:tailEnd type="none" w="med" len="med"/>
              </a:ln>
            </p:spPr>
          </p:cxnSp>
          <p:cxnSp>
            <p:nvCxnSpPr>
              <p:cNvPr id="20495" name="AutoShape 13"/>
              <p:cNvCxnSpPr/>
              <p:nvPr/>
            </p:nvCxnSpPr>
            <p:spPr>
              <a:xfrm flipH="1">
                <a:off x="5258254" y="4201064"/>
                <a:ext cx="565056" cy="682550"/>
              </a:xfrm>
              <a:prstGeom prst="straightConnector1">
                <a:avLst/>
              </a:prstGeom>
              <a:ln w="28575" cap="flat" cmpd="sng">
                <a:solidFill>
                  <a:srgbClr val="000000"/>
                </a:solidFill>
                <a:prstDash val="solid"/>
                <a:round/>
                <a:headEnd type="none" w="med" len="med"/>
                <a:tailEnd type="none" w="med" len="med"/>
              </a:ln>
            </p:spPr>
          </p:cxnSp>
          <p:cxnSp>
            <p:nvCxnSpPr>
              <p:cNvPr id="20496" name="AutoShape 14"/>
              <p:cNvCxnSpPr/>
              <p:nvPr/>
            </p:nvCxnSpPr>
            <p:spPr>
              <a:xfrm>
                <a:off x="4720208" y="3462568"/>
                <a:ext cx="538046" cy="1421046"/>
              </a:xfrm>
              <a:prstGeom prst="straightConnector1">
                <a:avLst/>
              </a:prstGeom>
              <a:ln w="28575" cap="flat" cmpd="sng">
                <a:solidFill>
                  <a:srgbClr val="000000"/>
                </a:solidFill>
                <a:prstDash val="solid"/>
                <a:round/>
                <a:headEnd type="none" w="med" len="med"/>
                <a:tailEnd type="none" w="med" len="med"/>
              </a:ln>
            </p:spPr>
          </p:cxnSp>
          <p:sp>
            <p:nvSpPr>
              <p:cNvPr id="49167" name="Oval 15"/>
              <p:cNvSpPr>
                <a:spLocks noChangeArrowheads="1"/>
              </p:cNvSpPr>
              <p:nvPr/>
            </p:nvSpPr>
            <p:spPr bwMode="auto">
              <a:xfrm>
                <a:off x="3473442" y="3635376"/>
                <a:ext cx="77788" cy="8890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49168" name="Oval 16"/>
              <p:cNvSpPr>
                <a:spLocks noChangeArrowheads="1"/>
              </p:cNvSpPr>
              <p:nvPr/>
            </p:nvSpPr>
            <p:spPr bwMode="auto">
              <a:xfrm>
                <a:off x="2700324" y="4356106"/>
                <a:ext cx="76201" cy="8890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49169" name="Oval 17"/>
              <p:cNvSpPr>
                <a:spLocks noChangeArrowheads="1"/>
              </p:cNvSpPr>
              <p:nvPr/>
            </p:nvSpPr>
            <p:spPr bwMode="auto">
              <a:xfrm>
                <a:off x="3473442" y="4360870"/>
                <a:ext cx="77788" cy="8890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49170" name="Oval 18"/>
              <p:cNvSpPr>
                <a:spLocks noChangeArrowheads="1"/>
              </p:cNvSpPr>
              <p:nvPr/>
            </p:nvSpPr>
            <p:spPr bwMode="auto">
              <a:xfrm>
                <a:off x="4672013" y="3429000"/>
                <a:ext cx="77789" cy="8890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49171" name="Oval 19"/>
              <p:cNvSpPr>
                <a:spLocks noChangeArrowheads="1"/>
              </p:cNvSpPr>
              <p:nvPr/>
            </p:nvSpPr>
            <p:spPr bwMode="auto">
              <a:xfrm>
                <a:off x="4568825" y="4371982"/>
                <a:ext cx="76201" cy="8890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49172" name="Oval 20"/>
              <p:cNvSpPr>
                <a:spLocks noChangeArrowheads="1"/>
              </p:cNvSpPr>
              <p:nvPr/>
            </p:nvSpPr>
            <p:spPr bwMode="auto">
              <a:xfrm>
                <a:off x="4478336" y="5184787"/>
                <a:ext cx="76201" cy="8890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49173" name="Oval 21"/>
              <p:cNvSpPr>
                <a:spLocks noChangeArrowheads="1"/>
              </p:cNvSpPr>
              <p:nvPr/>
            </p:nvSpPr>
            <p:spPr bwMode="auto">
              <a:xfrm>
                <a:off x="3467092" y="5195900"/>
                <a:ext cx="76201" cy="8890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49174" name="Oval 22"/>
              <p:cNvSpPr>
                <a:spLocks noChangeArrowheads="1"/>
              </p:cNvSpPr>
              <p:nvPr/>
            </p:nvSpPr>
            <p:spPr bwMode="auto">
              <a:xfrm>
                <a:off x="5207004" y="4838710"/>
                <a:ext cx="77788" cy="87314"/>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49175" name="Oval 23"/>
              <p:cNvSpPr>
                <a:spLocks noChangeArrowheads="1"/>
              </p:cNvSpPr>
              <p:nvPr/>
            </p:nvSpPr>
            <p:spPr bwMode="auto">
              <a:xfrm>
                <a:off x="5781683" y="4144968"/>
                <a:ext cx="76201" cy="8890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grpSp>
        <p:sp>
          <p:nvSpPr>
            <p:cNvPr id="20506" name="Text Box 31"/>
            <p:cNvSpPr txBox="1"/>
            <p:nvPr/>
          </p:nvSpPr>
          <p:spPr>
            <a:xfrm>
              <a:off x="5214942" y="4786322"/>
              <a:ext cx="500066" cy="467218"/>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H</a:t>
              </a:r>
              <a:endParaRPr lang="zh-CN" altLang="zh-CN" sz="2000" b="1" dirty="0">
                <a:solidFill>
                  <a:schemeClr val="tx1"/>
                </a:solidFill>
                <a:latin typeface="Arial" panose="020B0604020202020204" pitchFamily="34" charset="0"/>
              </a:endParaRPr>
            </a:p>
          </p:txBody>
        </p:sp>
        <p:sp>
          <p:nvSpPr>
            <p:cNvPr id="20507" name="Text Box 31"/>
            <p:cNvSpPr txBox="1"/>
            <p:nvPr/>
          </p:nvSpPr>
          <p:spPr>
            <a:xfrm>
              <a:off x="3214678" y="3286124"/>
              <a:ext cx="500066" cy="467218"/>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B</a:t>
              </a:r>
              <a:endParaRPr lang="zh-CN" altLang="zh-CN" sz="2000" b="1" dirty="0">
                <a:solidFill>
                  <a:schemeClr val="tx1"/>
                </a:solidFill>
                <a:latin typeface="Arial" panose="020B0604020202020204" pitchFamily="34" charset="0"/>
              </a:endParaRPr>
            </a:p>
          </p:txBody>
        </p:sp>
        <p:sp>
          <p:nvSpPr>
            <p:cNvPr id="20508" name="Text Box 31"/>
            <p:cNvSpPr txBox="1"/>
            <p:nvPr/>
          </p:nvSpPr>
          <p:spPr>
            <a:xfrm>
              <a:off x="2357422" y="4176228"/>
              <a:ext cx="500066" cy="467218"/>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A</a:t>
              </a:r>
              <a:endParaRPr lang="zh-CN" altLang="zh-CN" sz="2000" b="1" dirty="0">
                <a:solidFill>
                  <a:schemeClr val="tx1"/>
                </a:solidFill>
                <a:latin typeface="Arial" panose="020B0604020202020204" pitchFamily="34" charset="0"/>
              </a:endParaRPr>
            </a:p>
          </p:txBody>
        </p:sp>
        <p:sp>
          <p:nvSpPr>
            <p:cNvPr id="20509" name="Text Box 31"/>
            <p:cNvSpPr txBox="1"/>
            <p:nvPr/>
          </p:nvSpPr>
          <p:spPr>
            <a:xfrm>
              <a:off x="3143240" y="4319104"/>
              <a:ext cx="500066" cy="467218"/>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C</a:t>
              </a:r>
              <a:endParaRPr lang="zh-CN" altLang="zh-CN" sz="2000" b="1" dirty="0">
                <a:solidFill>
                  <a:schemeClr val="tx1"/>
                </a:solidFill>
                <a:latin typeface="Arial" panose="020B0604020202020204" pitchFamily="34" charset="0"/>
              </a:endParaRPr>
            </a:p>
          </p:txBody>
        </p:sp>
        <p:sp>
          <p:nvSpPr>
            <p:cNvPr id="20510" name="Text Box 31"/>
            <p:cNvSpPr txBox="1"/>
            <p:nvPr/>
          </p:nvSpPr>
          <p:spPr>
            <a:xfrm>
              <a:off x="3143240" y="5072074"/>
              <a:ext cx="500066" cy="467218"/>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D</a:t>
              </a:r>
              <a:endParaRPr lang="zh-CN" altLang="zh-CN" sz="2000" b="1" dirty="0">
                <a:solidFill>
                  <a:schemeClr val="tx1"/>
                </a:solidFill>
                <a:latin typeface="Arial" panose="020B0604020202020204" pitchFamily="34" charset="0"/>
              </a:endParaRPr>
            </a:p>
          </p:txBody>
        </p:sp>
        <p:sp>
          <p:nvSpPr>
            <p:cNvPr id="20511" name="Text Box 31"/>
            <p:cNvSpPr txBox="1"/>
            <p:nvPr/>
          </p:nvSpPr>
          <p:spPr>
            <a:xfrm>
              <a:off x="4714876" y="3143248"/>
              <a:ext cx="500066" cy="467218"/>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E</a:t>
              </a:r>
              <a:endParaRPr lang="zh-CN" altLang="zh-CN" sz="2000" b="1" dirty="0">
                <a:solidFill>
                  <a:schemeClr val="tx1"/>
                </a:solidFill>
                <a:latin typeface="Arial" panose="020B0604020202020204" pitchFamily="34" charset="0"/>
              </a:endParaRPr>
            </a:p>
          </p:txBody>
        </p:sp>
        <p:sp>
          <p:nvSpPr>
            <p:cNvPr id="20512" name="Text Box 31"/>
            <p:cNvSpPr txBox="1"/>
            <p:nvPr/>
          </p:nvSpPr>
          <p:spPr>
            <a:xfrm>
              <a:off x="4572000" y="4247666"/>
              <a:ext cx="500066" cy="467218"/>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F</a:t>
              </a:r>
              <a:endParaRPr lang="zh-CN" altLang="zh-CN" sz="2000" b="1" dirty="0">
                <a:solidFill>
                  <a:schemeClr val="tx1"/>
                </a:solidFill>
                <a:latin typeface="Arial" panose="020B0604020202020204" pitchFamily="34" charset="0"/>
              </a:endParaRPr>
            </a:p>
          </p:txBody>
        </p:sp>
        <p:sp>
          <p:nvSpPr>
            <p:cNvPr id="20513" name="Text Box 31"/>
            <p:cNvSpPr txBox="1"/>
            <p:nvPr/>
          </p:nvSpPr>
          <p:spPr>
            <a:xfrm>
              <a:off x="4500562" y="5104922"/>
              <a:ext cx="500066" cy="467218"/>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G</a:t>
              </a:r>
              <a:endParaRPr lang="zh-CN" altLang="zh-CN" sz="2000" b="1" dirty="0">
                <a:solidFill>
                  <a:schemeClr val="tx1"/>
                </a:solidFill>
                <a:latin typeface="Arial" panose="020B0604020202020204" pitchFamily="34" charset="0"/>
              </a:endParaRPr>
            </a:p>
          </p:txBody>
        </p:sp>
        <p:sp>
          <p:nvSpPr>
            <p:cNvPr id="20514" name="Text Box 31"/>
            <p:cNvSpPr txBox="1"/>
            <p:nvPr/>
          </p:nvSpPr>
          <p:spPr>
            <a:xfrm>
              <a:off x="5857884" y="4033352"/>
              <a:ext cx="500066" cy="467218"/>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I</a:t>
              </a:r>
              <a:endParaRPr lang="zh-CN" altLang="zh-CN" sz="2000" b="1" dirty="0">
                <a:solidFill>
                  <a:schemeClr val="tx1"/>
                </a:solidFill>
                <a:latin typeface="Arial" panose="020B0604020202020204" pitchFamily="34" charset="0"/>
              </a:endParaRPr>
            </a:p>
          </p:txBody>
        </p:sp>
        <p:sp>
          <p:nvSpPr>
            <p:cNvPr id="20515" name="Text Box 31"/>
            <p:cNvSpPr txBox="1"/>
            <p:nvPr/>
          </p:nvSpPr>
          <p:spPr>
            <a:xfrm>
              <a:off x="2857488" y="3747600"/>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6</a:t>
              </a:r>
              <a:endParaRPr lang="zh-CN" altLang="zh-CN" sz="2000" b="1" dirty="0">
                <a:solidFill>
                  <a:schemeClr val="tx1"/>
                </a:solidFill>
                <a:latin typeface="Arial" panose="020B0604020202020204" pitchFamily="34" charset="0"/>
              </a:endParaRPr>
            </a:p>
          </p:txBody>
        </p:sp>
        <p:sp>
          <p:nvSpPr>
            <p:cNvPr id="20516" name="Text Box 31"/>
            <p:cNvSpPr txBox="1"/>
            <p:nvPr/>
          </p:nvSpPr>
          <p:spPr>
            <a:xfrm>
              <a:off x="3009888" y="4033352"/>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4</a:t>
              </a:r>
              <a:endParaRPr lang="zh-CN" altLang="zh-CN" sz="2000" b="1" dirty="0">
                <a:solidFill>
                  <a:schemeClr val="tx1"/>
                </a:solidFill>
                <a:latin typeface="Arial" panose="020B0604020202020204" pitchFamily="34" charset="0"/>
              </a:endParaRPr>
            </a:p>
          </p:txBody>
        </p:sp>
        <p:sp>
          <p:nvSpPr>
            <p:cNvPr id="20517" name="Text Box 31"/>
            <p:cNvSpPr txBox="1"/>
            <p:nvPr/>
          </p:nvSpPr>
          <p:spPr>
            <a:xfrm>
              <a:off x="2714612" y="4604856"/>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4</a:t>
              </a:r>
              <a:endParaRPr lang="zh-CN" altLang="zh-CN" sz="2000" b="1" dirty="0">
                <a:solidFill>
                  <a:schemeClr val="tx1"/>
                </a:solidFill>
                <a:latin typeface="Arial" panose="020B0604020202020204" pitchFamily="34" charset="0"/>
              </a:endParaRPr>
            </a:p>
          </p:txBody>
        </p:sp>
        <p:sp>
          <p:nvSpPr>
            <p:cNvPr id="20518" name="Text Box 31"/>
            <p:cNvSpPr txBox="1"/>
            <p:nvPr/>
          </p:nvSpPr>
          <p:spPr>
            <a:xfrm>
              <a:off x="3500430" y="3786190"/>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5</a:t>
              </a:r>
              <a:endParaRPr lang="zh-CN" altLang="zh-CN" sz="2000" b="1" dirty="0">
                <a:solidFill>
                  <a:schemeClr val="tx1"/>
                </a:solidFill>
                <a:latin typeface="Arial" panose="020B0604020202020204" pitchFamily="34" charset="0"/>
              </a:endParaRPr>
            </a:p>
          </p:txBody>
        </p:sp>
        <p:sp>
          <p:nvSpPr>
            <p:cNvPr id="20519" name="Text Box 31"/>
            <p:cNvSpPr txBox="1"/>
            <p:nvPr/>
          </p:nvSpPr>
          <p:spPr>
            <a:xfrm>
              <a:off x="3500430" y="4604856"/>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Arial" panose="020B0604020202020204" pitchFamily="34" charset="0"/>
              </a:endParaRPr>
            </a:p>
          </p:txBody>
        </p:sp>
        <p:sp>
          <p:nvSpPr>
            <p:cNvPr id="20520" name="Text Box 31"/>
            <p:cNvSpPr txBox="1"/>
            <p:nvPr/>
          </p:nvSpPr>
          <p:spPr>
            <a:xfrm>
              <a:off x="3786182" y="3214686"/>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7</a:t>
              </a:r>
              <a:endParaRPr lang="zh-CN" altLang="zh-CN" sz="2000" b="1" dirty="0">
                <a:solidFill>
                  <a:schemeClr val="tx1"/>
                </a:solidFill>
                <a:latin typeface="Arial" panose="020B0604020202020204" pitchFamily="34" charset="0"/>
              </a:endParaRPr>
            </a:p>
          </p:txBody>
        </p:sp>
        <p:sp>
          <p:nvSpPr>
            <p:cNvPr id="20521" name="Text Box 31"/>
            <p:cNvSpPr txBox="1"/>
            <p:nvPr/>
          </p:nvSpPr>
          <p:spPr>
            <a:xfrm>
              <a:off x="3857620" y="4033352"/>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4</a:t>
              </a:r>
              <a:endParaRPr lang="zh-CN" altLang="zh-CN" sz="2000" b="1" dirty="0">
                <a:solidFill>
                  <a:schemeClr val="tx1"/>
                </a:solidFill>
                <a:latin typeface="Arial" panose="020B0604020202020204" pitchFamily="34" charset="0"/>
              </a:endParaRPr>
            </a:p>
          </p:txBody>
        </p:sp>
        <p:sp>
          <p:nvSpPr>
            <p:cNvPr id="20522" name="Text Box 31"/>
            <p:cNvSpPr txBox="1"/>
            <p:nvPr/>
          </p:nvSpPr>
          <p:spPr>
            <a:xfrm>
              <a:off x="4000496" y="4533418"/>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3</a:t>
              </a:r>
              <a:endParaRPr lang="zh-CN" altLang="zh-CN" sz="2000" b="1" dirty="0">
                <a:solidFill>
                  <a:schemeClr val="tx1"/>
                </a:solidFill>
                <a:latin typeface="Arial" panose="020B0604020202020204" pitchFamily="34" charset="0"/>
              </a:endParaRPr>
            </a:p>
          </p:txBody>
        </p:sp>
        <p:sp>
          <p:nvSpPr>
            <p:cNvPr id="20523" name="Text Box 31"/>
            <p:cNvSpPr txBox="1"/>
            <p:nvPr/>
          </p:nvSpPr>
          <p:spPr>
            <a:xfrm>
              <a:off x="3857620" y="5176360"/>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4</a:t>
              </a:r>
              <a:endParaRPr lang="zh-CN" altLang="zh-CN" sz="2000" b="1" dirty="0">
                <a:solidFill>
                  <a:schemeClr val="tx1"/>
                </a:solidFill>
                <a:latin typeface="Arial" panose="020B0604020202020204" pitchFamily="34" charset="0"/>
              </a:endParaRPr>
            </a:p>
          </p:txBody>
        </p:sp>
        <p:sp>
          <p:nvSpPr>
            <p:cNvPr id="20524" name="Text Box 31"/>
            <p:cNvSpPr txBox="1"/>
            <p:nvPr/>
          </p:nvSpPr>
          <p:spPr>
            <a:xfrm>
              <a:off x="4357686" y="3747600"/>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7</a:t>
              </a:r>
              <a:endParaRPr lang="zh-CN" altLang="zh-CN" sz="2000" b="1" dirty="0">
                <a:solidFill>
                  <a:schemeClr val="tx1"/>
                </a:solidFill>
                <a:latin typeface="Arial" panose="020B0604020202020204" pitchFamily="34" charset="0"/>
              </a:endParaRPr>
            </a:p>
          </p:txBody>
        </p:sp>
        <p:sp>
          <p:nvSpPr>
            <p:cNvPr id="20525" name="Text Box 31"/>
            <p:cNvSpPr txBox="1"/>
            <p:nvPr/>
          </p:nvSpPr>
          <p:spPr>
            <a:xfrm>
              <a:off x="4286248" y="4572008"/>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Arial" panose="020B0604020202020204" pitchFamily="34" charset="0"/>
              </a:endParaRPr>
            </a:p>
          </p:txBody>
        </p:sp>
        <p:sp>
          <p:nvSpPr>
            <p:cNvPr id="20526" name="Text Box 31"/>
            <p:cNvSpPr txBox="1"/>
            <p:nvPr/>
          </p:nvSpPr>
          <p:spPr>
            <a:xfrm>
              <a:off x="5214942" y="3500438"/>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8</a:t>
              </a:r>
              <a:endParaRPr lang="zh-CN" altLang="zh-CN" sz="2000" b="1" dirty="0">
                <a:solidFill>
                  <a:schemeClr val="tx1"/>
                </a:solidFill>
                <a:latin typeface="Arial" panose="020B0604020202020204" pitchFamily="34" charset="0"/>
              </a:endParaRPr>
            </a:p>
          </p:txBody>
        </p:sp>
        <p:sp>
          <p:nvSpPr>
            <p:cNvPr id="20527" name="Text Box 31"/>
            <p:cNvSpPr txBox="1"/>
            <p:nvPr/>
          </p:nvSpPr>
          <p:spPr>
            <a:xfrm>
              <a:off x="5000628" y="4033352"/>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9</a:t>
              </a:r>
              <a:endParaRPr lang="zh-CN" altLang="zh-CN" sz="2000" b="1" dirty="0">
                <a:solidFill>
                  <a:schemeClr val="tx1"/>
                </a:solidFill>
                <a:latin typeface="Arial" panose="020B0604020202020204" pitchFamily="34" charset="0"/>
              </a:endParaRPr>
            </a:p>
          </p:txBody>
        </p:sp>
        <p:sp>
          <p:nvSpPr>
            <p:cNvPr id="20528" name="Text Box 31"/>
            <p:cNvSpPr txBox="1"/>
            <p:nvPr/>
          </p:nvSpPr>
          <p:spPr>
            <a:xfrm>
              <a:off x="5500694" y="4390542"/>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5</a:t>
              </a:r>
              <a:endParaRPr lang="zh-CN" altLang="zh-CN" sz="2000" b="1" dirty="0">
                <a:solidFill>
                  <a:schemeClr val="tx1"/>
                </a:solidFill>
                <a:latin typeface="Arial" panose="020B0604020202020204" pitchFamily="34" charset="0"/>
              </a:endParaRPr>
            </a:p>
          </p:txBody>
        </p:sp>
        <p:sp>
          <p:nvSpPr>
            <p:cNvPr id="20529" name="Text Box 31"/>
            <p:cNvSpPr txBox="1"/>
            <p:nvPr/>
          </p:nvSpPr>
          <p:spPr>
            <a:xfrm>
              <a:off x="4714876" y="4714884"/>
              <a:ext cx="357190" cy="324342"/>
            </a:xfrm>
            <a:prstGeom prst="rect">
              <a:avLst/>
            </a:prstGeom>
            <a:noFill/>
            <a:ln w="9525">
              <a:noFill/>
            </a:ln>
          </p:spPr>
          <p:txBody>
            <a:bodyPr anchor="t" anchorCtr="0"/>
            <a:lstStyle/>
            <a:p>
              <a:pPr algn="just"/>
              <a:r>
                <a:rPr lang="en-US" altLang="zh-CN" sz="2000" b="1" dirty="0">
                  <a:solidFill>
                    <a:schemeClr val="tx1"/>
                  </a:solidFill>
                  <a:latin typeface="Times New Roman" panose="02020603050405020304" pitchFamily="18" charset="0"/>
                </a:rPr>
                <a:t>3</a:t>
              </a:r>
              <a:endParaRPr lang="zh-CN" altLang="zh-CN" sz="2000" b="1" dirty="0">
                <a:solidFill>
                  <a:schemeClr val="tx1"/>
                </a:solidFill>
                <a:latin typeface="Arial" panose="020B0604020202020204" pitchFamily="34" charset="0"/>
              </a:endParaRPr>
            </a:p>
          </p:txBody>
        </p:sp>
      </p:grpSp>
      <p:grpSp>
        <p:nvGrpSpPr>
          <p:cNvPr id="4" name="组合 114"/>
          <p:cNvGrpSpPr/>
          <p:nvPr/>
        </p:nvGrpSpPr>
        <p:grpSpPr>
          <a:xfrm>
            <a:off x="2643188" y="3430588"/>
            <a:ext cx="3157537" cy="1855787"/>
            <a:chOff x="5715008" y="3581400"/>
            <a:chExt cx="3156970" cy="1856187"/>
          </a:xfrm>
        </p:grpSpPr>
        <p:cxnSp>
          <p:nvCxnSpPr>
            <p:cNvPr id="20531" name="AutoShape 5"/>
            <p:cNvCxnSpPr/>
            <p:nvPr/>
          </p:nvCxnSpPr>
          <p:spPr>
            <a:xfrm>
              <a:off x="6513781" y="3821348"/>
              <a:ext cx="0" cy="1572723"/>
            </a:xfrm>
            <a:prstGeom prst="straightConnector1">
              <a:avLst/>
            </a:prstGeom>
            <a:ln w="28575" cap="flat" cmpd="sng">
              <a:solidFill>
                <a:srgbClr val="FF0000"/>
              </a:solidFill>
              <a:prstDash val="solid"/>
              <a:round/>
              <a:headEnd type="none" w="med" len="med"/>
              <a:tailEnd type="none" w="med" len="med"/>
            </a:ln>
          </p:spPr>
        </p:cxnSp>
        <p:cxnSp>
          <p:nvCxnSpPr>
            <p:cNvPr id="20532" name="AutoShape 6"/>
            <p:cNvCxnSpPr/>
            <p:nvPr/>
          </p:nvCxnSpPr>
          <p:spPr>
            <a:xfrm flipV="1">
              <a:off x="6513781" y="3614968"/>
              <a:ext cx="1206823" cy="206382"/>
            </a:xfrm>
            <a:prstGeom prst="straightConnector1">
              <a:avLst/>
            </a:prstGeom>
            <a:ln w="28575" cap="flat" cmpd="sng">
              <a:solidFill>
                <a:srgbClr val="FF0000"/>
              </a:solidFill>
              <a:prstDash val="solid"/>
              <a:round/>
              <a:headEnd type="none" w="med" len="med"/>
              <a:tailEnd type="none" w="med" len="med"/>
            </a:ln>
          </p:spPr>
        </p:cxnSp>
        <p:cxnSp>
          <p:nvCxnSpPr>
            <p:cNvPr id="20533" name="AutoShape 7"/>
            <p:cNvCxnSpPr>
              <a:stCxn id="103" idx="4"/>
            </p:cNvCxnSpPr>
            <p:nvPr/>
          </p:nvCxnSpPr>
          <p:spPr>
            <a:xfrm rot="5400000">
              <a:off x="7188607" y="4961279"/>
              <a:ext cx="780767" cy="84812"/>
            </a:xfrm>
            <a:prstGeom prst="straightConnector1">
              <a:avLst/>
            </a:prstGeom>
            <a:ln w="28575" cap="flat" cmpd="sng">
              <a:solidFill>
                <a:srgbClr val="FF0000"/>
              </a:solidFill>
              <a:prstDash val="solid"/>
              <a:round/>
              <a:headEnd type="none" w="med" len="med"/>
              <a:tailEnd type="none" w="med" len="med"/>
            </a:ln>
          </p:spPr>
        </p:cxnSp>
        <p:cxnSp>
          <p:nvCxnSpPr>
            <p:cNvPr id="20534" name="AutoShape 8"/>
            <p:cNvCxnSpPr>
              <a:stCxn id="103" idx="4"/>
              <a:endCxn id="101" idx="6"/>
            </p:cNvCxnSpPr>
            <p:nvPr/>
          </p:nvCxnSpPr>
          <p:spPr>
            <a:xfrm flipV="1">
              <a:off x="5745258" y="4557980"/>
              <a:ext cx="820035" cy="622"/>
            </a:xfrm>
            <a:prstGeom prst="straightConnector1">
              <a:avLst/>
            </a:prstGeom>
            <a:ln w="28575" cap="flat" cmpd="sng">
              <a:solidFill>
                <a:srgbClr val="FF0000"/>
              </a:solidFill>
              <a:prstDash val="solid"/>
              <a:round/>
              <a:headEnd type="none" w="med" len="med"/>
              <a:tailEnd type="none" w="med" len="med"/>
            </a:ln>
          </p:spPr>
        </p:cxnSp>
        <p:cxnSp>
          <p:nvCxnSpPr>
            <p:cNvPr id="20535" name="AutoShape 9"/>
            <p:cNvCxnSpPr>
              <a:stCxn id="103" idx="4"/>
              <a:endCxn id="101" idx="6"/>
            </p:cNvCxnSpPr>
            <p:nvPr/>
          </p:nvCxnSpPr>
          <p:spPr>
            <a:xfrm>
              <a:off x="6513781" y="4558602"/>
              <a:ext cx="1009107" cy="835471"/>
            </a:xfrm>
            <a:prstGeom prst="straightConnector1">
              <a:avLst/>
            </a:prstGeom>
            <a:ln w="28575" cap="flat" cmpd="sng">
              <a:solidFill>
                <a:srgbClr val="FF0000"/>
              </a:solidFill>
              <a:prstDash val="solid"/>
              <a:round/>
              <a:headEnd type="none" w="med" len="med"/>
              <a:tailEnd type="none" w="med" len="med"/>
            </a:ln>
          </p:spPr>
        </p:cxnSp>
        <p:cxnSp>
          <p:nvCxnSpPr>
            <p:cNvPr id="20536" name="AutoShape 12"/>
            <p:cNvCxnSpPr>
              <a:stCxn id="103" idx="4"/>
              <a:endCxn id="101" idx="6"/>
            </p:cNvCxnSpPr>
            <p:nvPr/>
          </p:nvCxnSpPr>
          <p:spPr>
            <a:xfrm flipV="1">
              <a:off x="7522888" y="5036012"/>
              <a:ext cx="735762" cy="358059"/>
            </a:xfrm>
            <a:prstGeom prst="straightConnector1">
              <a:avLst/>
            </a:prstGeom>
            <a:ln w="28575" cap="flat" cmpd="sng">
              <a:solidFill>
                <a:srgbClr val="FF0000"/>
              </a:solidFill>
              <a:prstDash val="solid"/>
              <a:round/>
              <a:headEnd type="none" w="med" len="med"/>
              <a:tailEnd type="none" w="med" len="med"/>
            </a:ln>
          </p:spPr>
        </p:cxnSp>
        <p:cxnSp>
          <p:nvCxnSpPr>
            <p:cNvPr id="20537" name="AutoShape 13"/>
            <p:cNvCxnSpPr>
              <a:stCxn id="103" idx="4"/>
              <a:endCxn id="101" idx="6"/>
            </p:cNvCxnSpPr>
            <p:nvPr/>
          </p:nvCxnSpPr>
          <p:spPr>
            <a:xfrm flipH="1">
              <a:off x="8258650" y="4353464"/>
              <a:ext cx="565056" cy="682550"/>
            </a:xfrm>
            <a:prstGeom prst="straightConnector1">
              <a:avLst/>
            </a:prstGeom>
            <a:ln w="28575" cap="flat" cmpd="sng">
              <a:solidFill>
                <a:srgbClr val="FF0000"/>
              </a:solidFill>
              <a:prstDash val="solid"/>
              <a:round/>
              <a:headEnd type="none" w="med" len="med"/>
              <a:tailEnd type="none" w="med" len="med"/>
            </a:ln>
          </p:spPr>
        </p:cxnSp>
        <p:sp>
          <p:nvSpPr>
            <p:cNvPr id="99" name="Oval 15"/>
            <p:cNvSpPr>
              <a:spLocks noChangeArrowheads="1"/>
            </p:cNvSpPr>
            <p:nvPr/>
          </p:nvSpPr>
          <p:spPr bwMode="auto">
            <a:xfrm>
              <a:off x="6487981" y="3787819"/>
              <a:ext cx="77774" cy="88919"/>
            </a:xfrm>
            <a:prstGeom prst="ellipse">
              <a:avLst/>
            </a:prstGeom>
            <a:solidFill>
              <a:srgbClr val="FFFFFF"/>
            </a:solidFill>
            <a:ln w="28575">
              <a:solidFill>
                <a:schemeClr val="tx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00" name="Oval 16"/>
            <p:cNvSpPr>
              <a:spLocks noChangeArrowheads="1"/>
            </p:cNvSpPr>
            <p:nvPr/>
          </p:nvSpPr>
          <p:spPr bwMode="auto">
            <a:xfrm>
              <a:off x="5715008" y="4508700"/>
              <a:ext cx="76186" cy="88919"/>
            </a:xfrm>
            <a:prstGeom prst="ellipse">
              <a:avLst/>
            </a:prstGeom>
            <a:solidFill>
              <a:srgbClr val="FFFFFF"/>
            </a:solidFill>
            <a:ln w="28575">
              <a:solidFill>
                <a:schemeClr val="tx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01" name="Oval 17"/>
            <p:cNvSpPr>
              <a:spLocks noChangeArrowheads="1"/>
            </p:cNvSpPr>
            <p:nvPr/>
          </p:nvSpPr>
          <p:spPr bwMode="auto">
            <a:xfrm>
              <a:off x="6487981" y="4513463"/>
              <a:ext cx="77774" cy="88919"/>
            </a:xfrm>
            <a:prstGeom prst="ellipse">
              <a:avLst/>
            </a:prstGeom>
            <a:solidFill>
              <a:srgbClr val="FFFFFF"/>
            </a:solidFill>
            <a:ln w="28575">
              <a:solidFill>
                <a:schemeClr val="tx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02" name="Oval 18"/>
            <p:cNvSpPr>
              <a:spLocks noChangeArrowheads="1"/>
            </p:cNvSpPr>
            <p:nvPr/>
          </p:nvSpPr>
          <p:spPr bwMode="auto">
            <a:xfrm>
              <a:off x="7686329" y="3581400"/>
              <a:ext cx="77773" cy="88919"/>
            </a:xfrm>
            <a:prstGeom prst="ellipse">
              <a:avLst/>
            </a:prstGeom>
            <a:solidFill>
              <a:srgbClr val="FFFFFF"/>
            </a:solidFill>
            <a:ln w="28575">
              <a:solidFill>
                <a:schemeClr val="tx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03" name="Oval 19"/>
            <p:cNvSpPr>
              <a:spLocks noChangeArrowheads="1"/>
            </p:cNvSpPr>
            <p:nvPr/>
          </p:nvSpPr>
          <p:spPr bwMode="auto">
            <a:xfrm>
              <a:off x="7583159" y="4524578"/>
              <a:ext cx="76186" cy="88919"/>
            </a:xfrm>
            <a:prstGeom prst="ellipse">
              <a:avLst/>
            </a:prstGeom>
            <a:solidFill>
              <a:srgbClr val="FFFFFF"/>
            </a:solidFill>
            <a:ln w="28575">
              <a:solidFill>
                <a:schemeClr val="tx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04" name="Oval 20"/>
            <p:cNvSpPr>
              <a:spLocks noChangeArrowheads="1"/>
            </p:cNvSpPr>
            <p:nvPr/>
          </p:nvSpPr>
          <p:spPr bwMode="auto">
            <a:xfrm>
              <a:off x="7492689" y="5337553"/>
              <a:ext cx="76186" cy="88919"/>
            </a:xfrm>
            <a:prstGeom prst="ellipse">
              <a:avLst/>
            </a:prstGeom>
            <a:solidFill>
              <a:srgbClr val="FFFFFF"/>
            </a:solidFill>
            <a:ln w="28575">
              <a:solidFill>
                <a:schemeClr val="tx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05" name="Oval 21"/>
            <p:cNvSpPr>
              <a:spLocks noChangeArrowheads="1"/>
            </p:cNvSpPr>
            <p:nvPr/>
          </p:nvSpPr>
          <p:spPr bwMode="auto">
            <a:xfrm>
              <a:off x="6481632" y="5348668"/>
              <a:ext cx="76186" cy="88919"/>
            </a:xfrm>
            <a:prstGeom prst="ellipse">
              <a:avLst/>
            </a:prstGeom>
            <a:solidFill>
              <a:srgbClr val="FFFFFF"/>
            </a:solidFill>
            <a:ln w="28575">
              <a:solidFill>
                <a:schemeClr val="tx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06" name="Oval 22"/>
            <p:cNvSpPr>
              <a:spLocks noChangeArrowheads="1"/>
            </p:cNvSpPr>
            <p:nvPr/>
          </p:nvSpPr>
          <p:spPr bwMode="auto">
            <a:xfrm>
              <a:off x="8221220" y="4991404"/>
              <a:ext cx="77774" cy="87331"/>
            </a:xfrm>
            <a:prstGeom prst="ellipse">
              <a:avLst/>
            </a:prstGeom>
            <a:solidFill>
              <a:srgbClr val="FFFFFF"/>
            </a:solidFill>
            <a:ln w="28575">
              <a:solidFill>
                <a:schemeClr val="tx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07" name="Oval 23"/>
            <p:cNvSpPr>
              <a:spLocks noChangeArrowheads="1"/>
            </p:cNvSpPr>
            <p:nvPr/>
          </p:nvSpPr>
          <p:spPr bwMode="auto">
            <a:xfrm>
              <a:off x="8795792" y="4297516"/>
              <a:ext cx="76186" cy="88919"/>
            </a:xfrm>
            <a:prstGeom prst="ellipse">
              <a:avLst/>
            </a:prstGeom>
            <a:solidFill>
              <a:srgbClr val="FFFFFF"/>
            </a:solidFill>
            <a:ln w="28575">
              <a:solidFill>
                <a:schemeClr val="tx1"/>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28575">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grpSp>
      <p:sp>
        <p:nvSpPr>
          <p:cNvPr id="116" name="TextBox 115"/>
          <p:cNvSpPr txBox="1"/>
          <p:nvPr/>
        </p:nvSpPr>
        <p:spPr>
          <a:xfrm>
            <a:off x="1071563" y="5786438"/>
            <a:ext cx="6429375" cy="830262"/>
          </a:xfrm>
          <a:prstGeom prst="rect">
            <a:avLst/>
          </a:prstGeom>
          <a:noFill/>
          <a:ln w="9525">
            <a:noFill/>
          </a:ln>
        </p:spPr>
        <p:txBody>
          <a:bodyPr anchor="t" anchorCtr="0">
            <a:spAutoFit/>
          </a:bodyPr>
          <a:lstStyle/>
          <a:p>
            <a:r>
              <a:rPr lang="zh-CN" altLang="en-US" sz="2400" b="1" dirty="0">
                <a:solidFill>
                  <a:srgbClr val="002060"/>
                </a:solidFill>
                <a:latin typeface="Times New Roman" panose="02020603050405020304" pitchFamily="18" charset="0"/>
                <a:ea typeface="宋体" panose="02010600030101010101" pitchFamily="2" charset="-122"/>
              </a:rPr>
              <a:t>总长度为</a:t>
            </a:r>
            <a:r>
              <a:rPr lang="en-US" altLang="zh-CN" sz="2400" b="1" dirty="0">
                <a:solidFill>
                  <a:srgbClr val="002060"/>
                </a:solidFill>
                <a:latin typeface="Times New Roman" panose="02020603050405020304" pitchFamily="18" charset="0"/>
                <a:ea typeface="宋体" panose="02010600030101010101" pitchFamily="2" charset="-122"/>
              </a:rPr>
              <a:t>: 2+2+3+3+4+5+5+7=31(</a:t>
            </a:r>
            <a:r>
              <a:rPr lang="zh-CN" altLang="en-US" sz="2400" b="1" dirty="0">
                <a:solidFill>
                  <a:srgbClr val="002060"/>
                </a:solidFill>
                <a:latin typeface="Times New Roman" panose="02020603050405020304" pitchFamily="18" charset="0"/>
                <a:ea typeface="宋体" panose="02010600030101010101" pitchFamily="2" charset="-122"/>
              </a:rPr>
              <a:t>米</a:t>
            </a:r>
            <a:r>
              <a:rPr lang="en-US" altLang="zh-CN" sz="2400" b="1" dirty="0">
                <a:solidFill>
                  <a:srgbClr val="002060"/>
                </a:solidFill>
                <a:latin typeface="Times New Roman" panose="02020603050405020304" pitchFamily="18" charset="0"/>
                <a:ea typeface="宋体" panose="02010600030101010101" pitchFamily="2" charset="-122"/>
              </a:rPr>
              <a:t>)</a:t>
            </a:r>
          </a:p>
          <a:p>
            <a:r>
              <a:rPr lang="zh-CN" altLang="en-US" sz="2400" b="1" dirty="0">
                <a:solidFill>
                  <a:srgbClr val="FF0000"/>
                </a:solidFill>
                <a:latin typeface="Times New Roman" panose="02020603050405020304" pitchFamily="18" charset="0"/>
                <a:ea typeface="宋体" panose="02010600030101010101" pitchFamily="2" charset="-122"/>
              </a:rPr>
              <a:t>注意：答案不唯一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blinds(horizontal)">
                                      <p:cBhvr>
                                        <p:cTn id="12"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16</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1506" name="Rectangle 2"/>
          <p:cNvSpPr>
            <a:spLocks noGrp="1"/>
          </p:cNvSpPr>
          <p:nvPr>
            <p:ph type="title"/>
          </p:nvPr>
        </p:nvSpPr>
        <p:spPr/>
        <p:txBody>
          <a:bodyPr vert="horz" wrap="square" lIns="91440" tIns="45720" rIns="91440" bIns="45720" anchor="ctr" anchorCtr="0"/>
          <a:lstStyle/>
          <a:p>
            <a:pPr eaLnBrk="1" hangingPunct="1"/>
            <a:r>
              <a:rPr lang="zh-CN" altLang="en-US" sz="4800" dirty="0">
                <a:solidFill>
                  <a:srgbClr val="800000"/>
                </a:solidFill>
                <a:ea typeface="黑体" panose="02010609060101010101" pitchFamily="49" charset="-122"/>
              </a:rPr>
              <a:t>7.2</a:t>
            </a:r>
            <a:r>
              <a:rPr lang="zh-CN" altLang="en-US" sz="4800" b="0" dirty="0">
                <a:solidFill>
                  <a:srgbClr val="800000"/>
                </a:solidFill>
                <a:latin typeface="黑体" panose="02010609060101010101" pitchFamily="49" charset="-122"/>
                <a:ea typeface="黑体" panose="02010609060101010101" pitchFamily="49" charset="-122"/>
              </a:rPr>
              <a:t> </a:t>
            </a:r>
            <a:r>
              <a:rPr lang="zh-CN" altLang="en-US" sz="4800" dirty="0">
                <a:solidFill>
                  <a:srgbClr val="800000"/>
                </a:solidFill>
                <a:latin typeface="黑体" panose="02010609060101010101" pitchFamily="49" charset="-122"/>
                <a:ea typeface="黑体" panose="02010609060101010101" pitchFamily="49" charset="-122"/>
              </a:rPr>
              <a:t>根树及其应用</a:t>
            </a:r>
          </a:p>
        </p:txBody>
      </p:sp>
      <p:sp>
        <p:nvSpPr>
          <p:cNvPr id="21507" name="Rectangle 3"/>
          <p:cNvSpPr>
            <a:spLocks noGrp="1"/>
          </p:cNvSpPr>
          <p:nvPr>
            <p:ph idx="1"/>
          </p:nvPr>
        </p:nvSpPr>
        <p:spPr>
          <a:xfrm>
            <a:off x="685800" y="1981200"/>
            <a:ext cx="7772400" cy="4038600"/>
          </a:xfrm>
        </p:spPr>
        <p:txBody>
          <a:bodyPr vert="horz" wrap="square" lIns="91440" tIns="45720" rIns="91440" bIns="45720" anchor="t" anchorCtr="0"/>
          <a:lstStyle/>
          <a:p>
            <a:pPr eaLnBrk="1" hangingPunct="1">
              <a:spcBef>
                <a:spcPct val="40000"/>
              </a:spcBef>
            </a:pPr>
            <a:r>
              <a:rPr lang="zh-CN" altLang="en-US" b="1" dirty="0"/>
              <a:t>7.2.1 根树及其分类</a:t>
            </a:r>
          </a:p>
          <a:p>
            <a:pPr eaLnBrk="1" hangingPunct="1">
              <a:spcBef>
                <a:spcPct val="40000"/>
              </a:spcBef>
            </a:pPr>
            <a:r>
              <a:rPr lang="zh-CN" altLang="en-US" b="1" dirty="0"/>
              <a:t>7.2.2 最优树与哈夫曼算法</a:t>
            </a:r>
          </a:p>
          <a:p>
            <a:pPr eaLnBrk="1" hangingPunct="1">
              <a:spcBef>
                <a:spcPct val="40000"/>
              </a:spcBef>
            </a:pPr>
            <a:r>
              <a:rPr lang="zh-CN" altLang="en-US" b="1" dirty="0"/>
              <a:t>7.2.3 最佳前缀码</a:t>
            </a:r>
          </a:p>
          <a:p>
            <a:pPr eaLnBrk="1" hangingPunct="1">
              <a:spcBef>
                <a:spcPct val="40000"/>
              </a:spcBef>
            </a:pPr>
            <a:r>
              <a:rPr lang="zh-CN" altLang="en-US" b="1" dirty="0"/>
              <a:t>7.2.4 根树的周游及其应用</a:t>
            </a:r>
          </a:p>
          <a:p>
            <a:pPr lvl="1" eaLnBrk="1" hangingPunct="1"/>
            <a:r>
              <a:rPr lang="zh-CN" altLang="en-US" b="1" dirty="0"/>
              <a:t>中序行遍法、前序行遍法和后序行遍法</a:t>
            </a:r>
          </a:p>
          <a:p>
            <a:pPr lvl="1" eaLnBrk="1" hangingPunct="1"/>
            <a:r>
              <a:rPr lang="zh-CN" altLang="en-US" b="1" dirty="0"/>
              <a:t>波兰符号法与逆波兰符号法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17</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2530" name="Rectangle 2"/>
          <p:cNvSpPr>
            <a:spLocks noGrp="1"/>
          </p:cNvSpPr>
          <p:nvPr>
            <p:ph type="title"/>
          </p:nvPr>
        </p:nvSpPr>
        <p:spPr>
          <a:xfrm>
            <a:off x="255270" y="179070"/>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根树</a:t>
            </a:r>
          </a:p>
        </p:txBody>
      </p:sp>
      <p:sp>
        <p:nvSpPr>
          <p:cNvPr id="22531" name="Rectangle 3"/>
          <p:cNvSpPr>
            <a:spLocks noGrp="1"/>
          </p:cNvSpPr>
          <p:nvPr>
            <p:ph idx="1"/>
          </p:nvPr>
        </p:nvSpPr>
        <p:spPr>
          <a:xfrm>
            <a:off x="183515" y="1909445"/>
            <a:ext cx="7772400" cy="4419600"/>
          </a:xfrm>
        </p:spPr>
        <p:txBody>
          <a:bodyPr vert="horz" wrap="square" lIns="91440" tIns="45720" rIns="91440" bIns="45720" anchor="t" anchorCtr="0"/>
          <a:lstStyle/>
          <a:p>
            <a:pPr algn="just" eaLnBrk="1" hangingPunct="1">
              <a:spcBef>
                <a:spcPct val="25000"/>
              </a:spcBef>
              <a:buNone/>
            </a:pPr>
            <a:r>
              <a:rPr lang="zh-CN" altLang="en-US" sz="2400" b="1" dirty="0">
                <a:solidFill>
                  <a:srgbClr val="7030A0"/>
                </a:solidFill>
              </a:rPr>
              <a:t>有向树</a:t>
            </a:r>
            <a:r>
              <a:rPr lang="zh-CN" altLang="en-US" sz="2400" b="1" dirty="0"/>
              <a:t>: 略去方向后为无向树的有向图</a:t>
            </a:r>
          </a:p>
          <a:p>
            <a:pPr algn="just" eaLnBrk="1" hangingPunct="1">
              <a:spcBef>
                <a:spcPct val="25000"/>
              </a:spcBef>
              <a:buNone/>
            </a:pPr>
            <a:r>
              <a:rPr lang="zh-CN" altLang="en-US" sz="2400" b="1" dirty="0">
                <a:solidFill>
                  <a:srgbClr val="7030A0"/>
                </a:solidFill>
              </a:rPr>
              <a:t>根树</a:t>
            </a:r>
            <a:r>
              <a:rPr lang="zh-CN" altLang="en-US" sz="2400" b="1" dirty="0"/>
              <a:t>: 有</a:t>
            </a:r>
            <a:r>
              <a:rPr lang="en-US" altLang="zh-CN" sz="2400" b="1" dirty="0">
                <a:solidFill>
                  <a:srgbClr val="FF0000"/>
                </a:solidFill>
              </a:rPr>
              <a:t>1</a:t>
            </a:r>
            <a:r>
              <a:rPr lang="zh-CN" altLang="en-US" sz="2400" b="1" dirty="0"/>
              <a:t>个顶点入度为</a:t>
            </a:r>
            <a:r>
              <a:rPr lang="zh-CN" altLang="en-US" sz="2400" b="1" dirty="0">
                <a:solidFill>
                  <a:srgbClr val="FF0000"/>
                </a:solidFill>
              </a:rPr>
              <a:t>0</a:t>
            </a:r>
            <a:r>
              <a:rPr lang="zh-CN" altLang="en-US" sz="2400" b="1" dirty="0"/>
              <a:t>, 其余的入度</a:t>
            </a:r>
          </a:p>
          <a:p>
            <a:pPr algn="just" eaLnBrk="1" hangingPunct="1">
              <a:spcBef>
                <a:spcPct val="25000"/>
              </a:spcBef>
              <a:buNone/>
            </a:pPr>
            <a:r>
              <a:rPr lang="zh-CN" altLang="en-US" sz="2400" b="1" dirty="0"/>
              <a:t> </a:t>
            </a:r>
            <a:r>
              <a:rPr lang="en-US" altLang="zh-CN" sz="2400" b="1" dirty="0"/>
              <a:t>         </a:t>
            </a:r>
            <a:r>
              <a:rPr lang="zh-CN" altLang="en-US" sz="2400" b="1" dirty="0"/>
              <a:t>均为</a:t>
            </a:r>
            <a:r>
              <a:rPr lang="zh-CN" altLang="en-US" sz="2400" b="1" dirty="0">
                <a:solidFill>
                  <a:srgbClr val="FF0000"/>
                </a:solidFill>
              </a:rPr>
              <a:t>1</a:t>
            </a:r>
            <a:r>
              <a:rPr lang="zh-CN" altLang="en-US" sz="2400" b="1" dirty="0"/>
              <a:t>的</a:t>
            </a:r>
            <a:r>
              <a:rPr lang="zh-CN" altLang="en-US" sz="2400" b="1" dirty="0">
                <a:solidFill>
                  <a:srgbClr val="FF0000"/>
                </a:solidFill>
              </a:rPr>
              <a:t>非平凡</a:t>
            </a:r>
            <a:r>
              <a:rPr lang="zh-CN" altLang="en-US" sz="2400" b="1" dirty="0"/>
              <a:t>的有向树</a:t>
            </a:r>
          </a:p>
          <a:p>
            <a:pPr algn="just" eaLnBrk="1" hangingPunct="1">
              <a:spcBef>
                <a:spcPct val="25000"/>
              </a:spcBef>
              <a:buNone/>
            </a:pPr>
            <a:r>
              <a:rPr lang="zh-CN" altLang="en-US" sz="2400" b="1" dirty="0">
                <a:solidFill>
                  <a:srgbClr val="7030A0"/>
                </a:solidFill>
              </a:rPr>
              <a:t>树根</a:t>
            </a:r>
            <a:r>
              <a:rPr lang="zh-CN" altLang="en-US" sz="2400" b="1" dirty="0"/>
              <a:t>: </a:t>
            </a:r>
            <a:r>
              <a:rPr lang="zh-CN" altLang="en-US" sz="2400" b="1" dirty="0">
                <a:solidFill>
                  <a:srgbClr val="FF0000"/>
                </a:solidFill>
              </a:rPr>
              <a:t>有向树</a:t>
            </a:r>
            <a:r>
              <a:rPr lang="zh-CN" altLang="en-US" sz="2400" b="1" dirty="0"/>
              <a:t>中入度为0的顶点</a:t>
            </a:r>
          </a:p>
          <a:p>
            <a:pPr algn="just" eaLnBrk="1" hangingPunct="1">
              <a:spcBef>
                <a:spcPct val="25000"/>
              </a:spcBef>
              <a:buNone/>
            </a:pPr>
            <a:r>
              <a:rPr lang="zh-CN" altLang="en-US" sz="2400" b="1" dirty="0">
                <a:solidFill>
                  <a:srgbClr val="7030A0"/>
                </a:solidFill>
              </a:rPr>
              <a:t>树叶</a:t>
            </a:r>
            <a:r>
              <a:rPr lang="zh-CN" altLang="en-US" sz="2400" b="1" dirty="0"/>
              <a:t>: </a:t>
            </a:r>
            <a:r>
              <a:rPr lang="zh-CN" altLang="en-US" sz="2400" b="1" dirty="0">
                <a:solidFill>
                  <a:srgbClr val="FF0000"/>
                </a:solidFill>
              </a:rPr>
              <a:t>有向树</a:t>
            </a:r>
            <a:r>
              <a:rPr lang="zh-CN" altLang="en-US" sz="2400" b="1" dirty="0"/>
              <a:t>中入度为1, 出度为0的顶点</a:t>
            </a:r>
          </a:p>
          <a:p>
            <a:pPr algn="just" eaLnBrk="1" hangingPunct="1">
              <a:spcBef>
                <a:spcPct val="25000"/>
              </a:spcBef>
              <a:buNone/>
            </a:pPr>
            <a:r>
              <a:rPr lang="zh-CN" altLang="en-US" sz="2400" b="1" dirty="0">
                <a:solidFill>
                  <a:srgbClr val="7030A0"/>
                </a:solidFill>
              </a:rPr>
              <a:t>内点</a:t>
            </a:r>
            <a:r>
              <a:rPr lang="zh-CN" altLang="en-US" sz="2400" b="1" dirty="0"/>
              <a:t>: </a:t>
            </a:r>
            <a:r>
              <a:rPr lang="zh-CN" altLang="en-US" sz="2400" b="1" dirty="0">
                <a:solidFill>
                  <a:srgbClr val="FF0000"/>
                </a:solidFill>
              </a:rPr>
              <a:t>有向树</a:t>
            </a:r>
            <a:r>
              <a:rPr lang="zh-CN" altLang="en-US" sz="2400" b="1" dirty="0"/>
              <a:t>中入度为1, 出度大于0的顶点</a:t>
            </a:r>
          </a:p>
          <a:p>
            <a:pPr algn="just" eaLnBrk="1" hangingPunct="1">
              <a:spcBef>
                <a:spcPct val="25000"/>
              </a:spcBef>
              <a:buNone/>
            </a:pPr>
            <a:r>
              <a:rPr lang="zh-CN" altLang="en-US" sz="2400" b="1" dirty="0">
                <a:solidFill>
                  <a:srgbClr val="7030A0"/>
                </a:solidFill>
              </a:rPr>
              <a:t>分支点</a:t>
            </a:r>
            <a:r>
              <a:rPr lang="zh-CN" altLang="en-US" sz="2400" b="1" dirty="0"/>
              <a:t>: 树根与内点的总称</a:t>
            </a:r>
          </a:p>
          <a:p>
            <a:pPr algn="just" eaLnBrk="1" hangingPunct="1">
              <a:spcBef>
                <a:spcPct val="25000"/>
              </a:spcBef>
              <a:buNone/>
            </a:pPr>
            <a:r>
              <a:rPr lang="zh-CN" altLang="en-US" sz="2400" b="1" dirty="0">
                <a:solidFill>
                  <a:srgbClr val="7030A0"/>
                </a:solidFill>
              </a:rPr>
              <a:t>顶点</a:t>
            </a:r>
            <a:r>
              <a:rPr lang="en-US" altLang="zh-CN" sz="2400" b="1" i="1" dirty="0">
                <a:solidFill>
                  <a:srgbClr val="7030A0"/>
                </a:solidFill>
              </a:rPr>
              <a:t>v</a:t>
            </a:r>
            <a:r>
              <a:rPr lang="zh-CN" altLang="en-US" sz="2400" b="1" dirty="0">
                <a:solidFill>
                  <a:srgbClr val="7030A0"/>
                </a:solidFill>
              </a:rPr>
              <a:t>的层数</a:t>
            </a:r>
            <a:r>
              <a:rPr lang="zh-CN" altLang="en-US" sz="2400" b="1" dirty="0"/>
              <a:t>: 从树根到</a:t>
            </a:r>
            <a:r>
              <a:rPr lang="en-US" altLang="zh-CN" sz="2400" b="1" i="1" dirty="0"/>
              <a:t>v</a:t>
            </a:r>
            <a:r>
              <a:rPr lang="zh-CN" altLang="en-US" sz="2400" b="1" dirty="0"/>
              <a:t>的通路长度</a:t>
            </a:r>
            <a:r>
              <a:rPr lang="en-US" altLang="zh-CN" sz="2400" b="1" dirty="0"/>
              <a:t>(0</a:t>
            </a:r>
            <a:r>
              <a:rPr lang="zh-CN" altLang="en-US" sz="2400" b="1" dirty="0"/>
              <a:t>起点</a:t>
            </a:r>
            <a:r>
              <a:rPr lang="en-US" altLang="zh-CN" sz="2400" b="1" dirty="0"/>
              <a:t>)</a:t>
            </a:r>
            <a:endParaRPr lang="zh-CN" altLang="en-US" sz="2400" b="1" dirty="0"/>
          </a:p>
          <a:p>
            <a:pPr algn="just" eaLnBrk="1" hangingPunct="1">
              <a:spcBef>
                <a:spcPct val="25000"/>
              </a:spcBef>
              <a:buNone/>
            </a:pPr>
            <a:r>
              <a:rPr lang="zh-CN" altLang="en-US" sz="2400" b="1" dirty="0">
                <a:solidFill>
                  <a:srgbClr val="7030A0"/>
                </a:solidFill>
              </a:rPr>
              <a:t>树高</a:t>
            </a:r>
            <a:r>
              <a:rPr lang="zh-CN" altLang="en-US" sz="2400" b="1" dirty="0"/>
              <a:t>: 有向树中顶点的最大层数</a:t>
            </a:r>
          </a:p>
        </p:txBody>
      </p:sp>
      <p:sp>
        <p:nvSpPr>
          <p:cNvPr id="16391" name="Rectangle 2"/>
          <p:cNvSpPr>
            <a:spLocks noGrp="1"/>
          </p:cNvSpPr>
          <p:nvPr/>
        </p:nvSpPr>
        <p:spPr>
          <a:xfrm>
            <a:off x="255905" y="896938"/>
            <a:ext cx="7772400" cy="1143000"/>
          </a:xfrm>
          <a:prstGeom prst="rect">
            <a:avLst/>
          </a:prstGeom>
          <a:noFill/>
          <a:ln w="9525">
            <a:noFill/>
          </a:ln>
        </p:spPr>
        <p:txBody>
          <a:bodyPr wrap="square" lIns="91440" tIns="45720" rIns="91440" bIns="45720" anchor="ctr" anchorCtr="0"/>
          <a:lstStyle/>
          <a:p>
            <a:pPr marL="571500" indent="-571500">
              <a:buFont typeface="Wingdings" panose="05000000000000000000" charset="0"/>
              <a:buChar char="p"/>
            </a:pPr>
            <a:r>
              <a:rPr lang="zh-CN" altLang="en-US" sz="3600" b="1" dirty="0">
                <a:solidFill>
                  <a:srgbClr val="800000"/>
                </a:solidFill>
                <a:latin typeface="宋体" panose="02010600030101010101" pitchFamily="2" charset="-122"/>
                <a:ea typeface="宋体" panose="02010600030101010101" pitchFamily="2" charset="-122"/>
              </a:rPr>
              <a:t>相关定义</a:t>
            </a:r>
          </a:p>
        </p:txBody>
      </p:sp>
      <p:pic>
        <p:nvPicPr>
          <p:cNvPr id="23556" name="Picture 5" descr="16-12(1)"/>
          <p:cNvPicPr>
            <a:picLocks noChangeAspect="1"/>
          </p:cNvPicPr>
          <p:nvPr>
            <p:custDataLst>
              <p:tags r:id="rId1"/>
            </p:custDataLst>
          </p:nvPr>
        </p:nvPicPr>
        <p:blipFill>
          <a:blip r:embed="rId4"/>
          <a:stretch>
            <a:fillRect/>
          </a:stretch>
        </p:blipFill>
        <p:spPr>
          <a:xfrm>
            <a:off x="6553200" y="117475"/>
            <a:ext cx="1966595" cy="3582670"/>
          </a:xfrm>
          <a:prstGeom prst="rect">
            <a:avLst/>
          </a:prstGeom>
          <a:noFill/>
          <a:ln w="9525">
            <a:noFill/>
          </a:ln>
        </p:spPr>
      </p:pic>
      <p:sp>
        <p:nvSpPr>
          <p:cNvPr id="23555" name="Rectangle 3"/>
          <p:cNvSpPr>
            <a:spLocks noGrp="1"/>
          </p:cNvSpPr>
          <p:nvPr/>
        </p:nvSpPr>
        <p:spPr>
          <a:xfrm>
            <a:off x="6156176" y="3463558"/>
            <a:ext cx="3401060" cy="3027680"/>
          </a:xfrm>
          <a:prstGeom prst="rect">
            <a:avLst/>
          </a:prstGeom>
          <a:solidFill>
            <a:schemeClr val="bg1"/>
          </a:solid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eaLnBrk="1" hangingPunct="1">
              <a:buNone/>
            </a:pPr>
            <a:r>
              <a:rPr lang="en-US" altLang="zh-CN" sz="2400" b="1" i="1" dirty="0"/>
              <a:t>a</a:t>
            </a:r>
            <a:r>
              <a:rPr lang="zh-CN" altLang="en-US" sz="2400" b="1" dirty="0">
                <a:latin typeface="宋体" panose="02010600030101010101" pitchFamily="2" charset="-122"/>
              </a:rPr>
              <a:t>是树根</a:t>
            </a:r>
            <a:r>
              <a:rPr lang="en-US" altLang="zh-CN" sz="2400" b="1" dirty="0">
                <a:latin typeface="宋体" panose="02010600030101010101" pitchFamily="2" charset="-122"/>
              </a:rPr>
              <a:t>,</a:t>
            </a:r>
            <a:r>
              <a:rPr lang="en-US" altLang="zh-CN" sz="2400" b="1" i="1" dirty="0"/>
              <a:t>b,e,f,h,i</a:t>
            </a:r>
            <a:r>
              <a:rPr lang="zh-CN" altLang="en-US" sz="2400" b="1" dirty="0">
                <a:latin typeface="宋体" panose="02010600030101010101" pitchFamily="2" charset="-122"/>
              </a:rPr>
              <a:t>是树叶</a:t>
            </a:r>
          </a:p>
          <a:p>
            <a:pPr algn="just" eaLnBrk="1" hangingPunct="1">
              <a:buNone/>
            </a:pPr>
            <a:r>
              <a:rPr lang="en-US" altLang="zh-CN" sz="2400" b="1" i="1" dirty="0"/>
              <a:t>c,d,g</a:t>
            </a:r>
            <a:r>
              <a:rPr lang="zh-CN" altLang="en-US" sz="2400" b="1" dirty="0"/>
              <a:t>是内点</a:t>
            </a:r>
          </a:p>
          <a:p>
            <a:pPr algn="just" eaLnBrk="1" hangingPunct="1">
              <a:buNone/>
            </a:pPr>
            <a:r>
              <a:rPr lang="en-US" altLang="zh-CN" sz="2400" b="1" i="1" dirty="0"/>
              <a:t>a,c,d,g</a:t>
            </a:r>
            <a:r>
              <a:rPr lang="zh-CN" altLang="en-US" sz="2400" b="1" dirty="0"/>
              <a:t>是分支点</a:t>
            </a:r>
          </a:p>
          <a:p>
            <a:pPr algn="just" eaLnBrk="1" hangingPunct="1">
              <a:buNone/>
            </a:pPr>
            <a:r>
              <a:rPr lang="zh-CN" altLang="en-US" sz="2400" b="1" dirty="0"/>
              <a:t>0层有</a:t>
            </a:r>
            <a:r>
              <a:rPr lang="en-US" altLang="zh-CN" sz="2400" b="1" dirty="0"/>
              <a:t>0</a:t>
            </a:r>
            <a:r>
              <a:rPr lang="zh-CN" altLang="en-US" sz="2400" b="1" dirty="0"/>
              <a:t>;1层有</a:t>
            </a:r>
            <a:r>
              <a:rPr lang="en-US" altLang="zh-CN" sz="2400" b="1" i="1" dirty="0"/>
              <a:t>b,c</a:t>
            </a:r>
            <a:r>
              <a:rPr lang="en-US" altLang="zh-CN" sz="2400" b="1" dirty="0"/>
              <a:t> </a:t>
            </a:r>
          </a:p>
          <a:p>
            <a:pPr algn="just" eaLnBrk="1" hangingPunct="1">
              <a:buNone/>
            </a:pPr>
            <a:r>
              <a:rPr lang="en-US" altLang="zh-CN" sz="2400" b="1" dirty="0"/>
              <a:t>2</a:t>
            </a:r>
            <a:r>
              <a:rPr lang="zh-CN" altLang="en-US" sz="2400" b="1" dirty="0"/>
              <a:t>层有</a:t>
            </a:r>
            <a:r>
              <a:rPr lang="en-US" altLang="zh-CN" sz="2400" b="1" i="1" dirty="0"/>
              <a:t>d,e,f</a:t>
            </a:r>
            <a:r>
              <a:rPr lang="en-US" altLang="zh-CN" sz="2400" b="1" dirty="0"/>
              <a:t>; 3</a:t>
            </a:r>
            <a:r>
              <a:rPr lang="zh-CN" altLang="en-US" sz="2400" b="1" dirty="0"/>
              <a:t>层有</a:t>
            </a:r>
            <a:r>
              <a:rPr lang="en-US" altLang="zh-CN" sz="2400" b="1" i="1" dirty="0"/>
              <a:t>g,h</a:t>
            </a:r>
            <a:r>
              <a:rPr lang="en-US" altLang="zh-CN" sz="2400" b="1" dirty="0"/>
              <a:t> </a:t>
            </a:r>
          </a:p>
          <a:p>
            <a:pPr algn="just" eaLnBrk="1" hangingPunct="1">
              <a:buNone/>
            </a:pPr>
            <a:r>
              <a:rPr lang="en-US" altLang="zh-CN" sz="2400" b="1" dirty="0"/>
              <a:t>4</a:t>
            </a:r>
            <a:r>
              <a:rPr lang="zh-CN" altLang="en-US" sz="2400" b="1" dirty="0"/>
              <a:t>层有</a:t>
            </a:r>
            <a:r>
              <a:rPr lang="en-US" altLang="zh-CN" sz="2400" b="1" i="1" dirty="0"/>
              <a:t>i</a:t>
            </a:r>
          </a:p>
          <a:p>
            <a:pPr algn="just" eaLnBrk="1" hangingPunct="1">
              <a:buNone/>
            </a:pPr>
            <a:r>
              <a:rPr lang="zh-CN" altLang="en-US" sz="2400" b="1" dirty="0"/>
              <a:t>树高为4</a:t>
            </a:r>
          </a:p>
        </p:txBody>
      </p:sp>
      <p:sp>
        <p:nvSpPr>
          <p:cNvPr id="5" name="文本框 4"/>
          <p:cNvSpPr txBox="1"/>
          <p:nvPr/>
        </p:nvSpPr>
        <p:spPr>
          <a:xfrm>
            <a:off x="2988945" y="116205"/>
            <a:ext cx="3447415" cy="768350"/>
          </a:xfrm>
          <a:prstGeom prst="rect">
            <a:avLst/>
          </a:prstGeom>
          <a:noFill/>
        </p:spPr>
        <p:txBody>
          <a:bodyPr wrap="square" rtlCol="0" anchor="t">
            <a:spAutoFit/>
          </a:bodyPr>
          <a:lstStyle/>
          <a:p>
            <a:r>
              <a:rPr lang="zh-CN" altLang="en-US" sz="2200" b="1" dirty="0">
                <a:solidFill>
                  <a:srgbClr val="FF0000"/>
                </a:solidFill>
                <a:latin typeface="仿宋" panose="02010609060101010101" charset="-122"/>
                <a:ea typeface="仿宋" panose="02010609060101010101" charset="-122"/>
                <a:cs typeface="仿宋" panose="02010609060101010101" charset="-122"/>
                <a:sym typeface="+mn-ea"/>
              </a:rPr>
              <a:t>根树的画法:树根放最上方,省去所有有向边上的箭头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7" dur="500"/>
                                        <p:tgtEl>
                                          <p:spTgt spid="225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0" dur="500"/>
                                        <p:tgtEl>
                                          <p:spTgt spid="225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15" dur="500"/>
                                        <p:tgtEl>
                                          <p:spTgt spid="2253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0" dur="500"/>
                                        <p:tgtEl>
                                          <p:spTgt spid="2253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25" dur="500"/>
                                        <p:tgtEl>
                                          <p:spTgt spid="2253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30" dur="500"/>
                                        <p:tgtEl>
                                          <p:spTgt spid="2253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2531">
                                            <p:txEl>
                                              <p:pRg st="7" end="7"/>
                                            </p:txEl>
                                          </p:spTgt>
                                        </p:tgtEl>
                                        <p:attrNameLst>
                                          <p:attrName>style.visibility</p:attrName>
                                        </p:attrNameLst>
                                      </p:cBhvr>
                                      <p:to>
                                        <p:strVal val="visible"/>
                                      </p:to>
                                    </p:set>
                                    <p:animEffect transition="in" filter="blinds(horizontal)">
                                      <p:cBhvr>
                                        <p:cTn id="35" dur="500"/>
                                        <p:tgtEl>
                                          <p:spTgt spid="22531">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2531">
                                            <p:txEl>
                                              <p:pRg st="8" end="8"/>
                                            </p:txEl>
                                          </p:spTgt>
                                        </p:tgtEl>
                                        <p:attrNameLst>
                                          <p:attrName>style.visibility</p:attrName>
                                        </p:attrNameLst>
                                      </p:cBhvr>
                                      <p:to>
                                        <p:strVal val="visible"/>
                                      </p:to>
                                    </p:set>
                                    <p:animEffect transition="in" filter="blinds(horizontal)">
                                      <p:cBhvr>
                                        <p:cTn id="40" dur="500"/>
                                        <p:tgtEl>
                                          <p:spTgt spid="22531">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3555"/>
                                        </p:tgtEl>
                                        <p:attrNameLst>
                                          <p:attrName>style.visibility</p:attrName>
                                        </p:attrNameLst>
                                      </p:cBhvr>
                                      <p:to>
                                        <p:strVal val="visible"/>
                                      </p:to>
                                    </p:set>
                                    <p:animEffect transition="in" filter="blinds(horizontal)">
                                      <p:cBhvr>
                                        <p:cTn id="45"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ldLvl="0" animBg="1"/>
      <p:bldP spid="2355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18</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4578" name="Rectangle 2"/>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800000"/>
                </a:solidFill>
              </a:rPr>
              <a:t>家族树</a:t>
            </a:r>
          </a:p>
        </p:txBody>
      </p:sp>
      <p:sp>
        <p:nvSpPr>
          <p:cNvPr id="24579" name="Rectangle 3"/>
          <p:cNvSpPr>
            <a:spLocks noGrp="1"/>
          </p:cNvSpPr>
          <p:nvPr>
            <p:ph idx="1"/>
          </p:nvPr>
        </p:nvSpPr>
        <p:spPr>
          <a:xfrm>
            <a:off x="470535" y="1909445"/>
            <a:ext cx="7772400" cy="4343400"/>
          </a:xfrm>
        </p:spPr>
        <p:txBody>
          <a:bodyPr vert="horz" wrap="square" lIns="91440" tIns="45720" rIns="91440" bIns="45720" anchor="t" anchorCtr="0"/>
          <a:lstStyle/>
          <a:p>
            <a:pPr algn="just" eaLnBrk="1" hangingPunct="1">
              <a:buNone/>
            </a:pPr>
            <a:r>
              <a:rPr lang="zh-CN" altLang="en-US" sz="2400" b="1" dirty="0"/>
              <a:t>把根树看作一棵</a:t>
            </a:r>
            <a:r>
              <a:rPr lang="zh-CN" altLang="en-US" sz="2400" b="1" dirty="0">
                <a:solidFill>
                  <a:srgbClr val="7030A0"/>
                </a:solidFill>
              </a:rPr>
              <a:t>家族树</a:t>
            </a:r>
            <a:r>
              <a:rPr lang="zh-CN" altLang="en-US" sz="2400" b="1" dirty="0"/>
              <a:t>:</a:t>
            </a:r>
          </a:p>
          <a:p>
            <a:pPr algn="just" eaLnBrk="1" hangingPunct="1">
              <a:buNone/>
            </a:pPr>
            <a:r>
              <a:rPr lang="zh-CN" altLang="en-US" sz="2400" b="1" dirty="0"/>
              <a:t>若顶点</a:t>
            </a:r>
            <a:r>
              <a:rPr lang="en-US" altLang="zh-CN" sz="2400" b="1" i="1" dirty="0"/>
              <a:t>a</a:t>
            </a:r>
            <a:r>
              <a:rPr lang="zh-CN" altLang="en-US" sz="2400" b="1" dirty="0"/>
              <a:t>邻接到顶点</a:t>
            </a:r>
            <a:r>
              <a:rPr lang="en-US" altLang="zh-CN" sz="2400" b="1" i="1" dirty="0"/>
              <a:t>b</a:t>
            </a:r>
            <a:r>
              <a:rPr lang="en-US" altLang="zh-CN" sz="2400" b="1" dirty="0"/>
              <a:t>, </a:t>
            </a:r>
            <a:r>
              <a:rPr lang="zh-CN" altLang="en-US" sz="2400" b="1" dirty="0"/>
              <a:t>则称</a:t>
            </a:r>
            <a:r>
              <a:rPr lang="en-US" altLang="zh-CN" sz="2400" b="1" i="1" dirty="0"/>
              <a:t>b</a:t>
            </a:r>
            <a:r>
              <a:rPr lang="zh-CN" altLang="en-US" sz="2400" b="1" dirty="0"/>
              <a:t>是</a:t>
            </a:r>
            <a:r>
              <a:rPr lang="en-US" altLang="zh-CN" sz="2400" b="1" i="1" dirty="0"/>
              <a:t>a</a:t>
            </a:r>
            <a:r>
              <a:rPr lang="zh-CN" altLang="en-US" sz="2400" b="1" dirty="0"/>
              <a:t>的</a:t>
            </a:r>
            <a:r>
              <a:rPr lang="zh-CN" altLang="en-US" sz="2400" b="1" dirty="0">
                <a:solidFill>
                  <a:srgbClr val="7030A0"/>
                </a:solidFill>
              </a:rPr>
              <a:t>儿子</a:t>
            </a:r>
            <a:r>
              <a:rPr lang="zh-CN" altLang="en-US" sz="2400" b="1" dirty="0"/>
              <a:t>, </a:t>
            </a:r>
            <a:r>
              <a:rPr lang="en-US" altLang="zh-CN" sz="2400" b="1" i="1" dirty="0"/>
              <a:t>a</a:t>
            </a:r>
            <a:r>
              <a:rPr lang="zh-CN" altLang="en-US" sz="2400" b="1" dirty="0"/>
              <a:t>是</a:t>
            </a:r>
            <a:r>
              <a:rPr lang="en-US" altLang="zh-CN" sz="2400" b="1" i="1" dirty="0"/>
              <a:t>b</a:t>
            </a:r>
            <a:r>
              <a:rPr lang="zh-CN" altLang="en-US" sz="2400" b="1" dirty="0"/>
              <a:t>的</a:t>
            </a:r>
            <a:r>
              <a:rPr lang="zh-CN" altLang="en-US" sz="2400" b="1" dirty="0">
                <a:solidFill>
                  <a:srgbClr val="7030A0"/>
                </a:solidFill>
              </a:rPr>
              <a:t>父亲</a:t>
            </a:r>
            <a:endParaRPr lang="zh-CN" altLang="en-US" sz="2400" b="1" dirty="0"/>
          </a:p>
          <a:p>
            <a:pPr algn="just" eaLnBrk="1" hangingPunct="1">
              <a:buNone/>
            </a:pPr>
            <a:r>
              <a:rPr lang="zh-CN" altLang="en-US" sz="2400" b="1" dirty="0"/>
              <a:t>若</a:t>
            </a:r>
            <a:r>
              <a:rPr lang="en-US" altLang="zh-CN" sz="2400" b="1" i="1" dirty="0"/>
              <a:t>b</a:t>
            </a:r>
            <a:r>
              <a:rPr lang="zh-CN" altLang="en-US" sz="2400" b="1" dirty="0"/>
              <a:t>和</a:t>
            </a:r>
            <a:r>
              <a:rPr lang="en-US" altLang="zh-CN" sz="2400" b="1" i="1" dirty="0"/>
              <a:t>c</a:t>
            </a:r>
            <a:r>
              <a:rPr lang="zh-CN" altLang="en-US" sz="2400" b="1" dirty="0"/>
              <a:t>为同一个顶点的儿子, 则称</a:t>
            </a:r>
            <a:r>
              <a:rPr lang="en-US" altLang="zh-CN" sz="2400" b="1" i="1" dirty="0"/>
              <a:t>b</a:t>
            </a:r>
            <a:r>
              <a:rPr lang="zh-CN" altLang="en-US" sz="2400" b="1" dirty="0"/>
              <a:t>和</a:t>
            </a:r>
            <a:r>
              <a:rPr lang="en-US" altLang="zh-CN" sz="2400" b="1" i="1" dirty="0"/>
              <a:t>c</a:t>
            </a:r>
            <a:r>
              <a:rPr lang="zh-CN" altLang="en-US" sz="2400" b="1" dirty="0"/>
              <a:t>是</a:t>
            </a:r>
            <a:r>
              <a:rPr lang="zh-CN" altLang="en-US" sz="2400" b="1" dirty="0">
                <a:solidFill>
                  <a:srgbClr val="7030A0"/>
                </a:solidFill>
              </a:rPr>
              <a:t>兄弟</a:t>
            </a:r>
            <a:endParaRPr lang="zh-CN" altLang="en-US" sz="2400" b="1" dirty="0"/>
          </a:p>
          <a:p>
            <a:pPr algn="just" eaLnBrk="1" hangingPunct="1">
              <a:buNone/>
            </a:pPr>
            <a:r>
              <a:rPr lang="zh-CN" altLang="en-US" sz="2400" b="1" dirty="0"/>
              <a:t>若</a:t>
            </a:r>
            <a:r>
              <a:rPr lang="en-US" altLang="zh-CN" sz="2400" b="1" i="1" dirty="0"/>
              <a:t>a</a:t>
            </a:r>
            <a:r>
              <a:rPr lang="en-US" altLang="zh-CN" sz="2400" b="1" dirty="0">
                <a:sym typeface="Symbol" panose="05050102010706020507" pitchFamily="18" charset="2"/>
              </a:rPr>
              <a:t></a:t>
            </a:r>
            <a:r>
              <a:rPr lang="en-US" altLang="zh-CN" sz="2400" b="1" i="1" dirty="0"/>
              <a:t>b</a:t>
            </a:r>
            <a:r>
              <a:rPr lang="zh-CN" altLang="en-US" sz="2400" b="1" dirty="0"/>
              <a:t>且</a:t>
            </a:r>
            <a:r>
              <a:rPr lang="en-US" altLang="zh-CN" sz="2400" b="1" i="1" dirty="0"/>
              <a:t>a</a:t>
            </a:r>
            <a:r>
              <a:rPr lang="zh-CN" altLang="en-US" sz="2400" b="1" dirty="0"/>
              <a:t>可达</a:t>
            </a:r>
            <a:r>
              <a:rPr lang="en-US" altLang="zh-CN" sz="2400" b="1" i="1" dirty="0"/>
              <a:t>b</a:t>
            </a:r>
            <a:r>
              <a:rPr lang="en-US" altLang="zh-CN" sz="2400" b="1" dirty="0"/>
              <a:t>, </a:t>
            </a:r>
            <a:r>
              <a:rPr lang="zh-CN" altLang="en-US" sz="2400" b="1" dirty="0"/>
              <a:t>则称</a:t>
            </a:r>
            <a:r>
              <a:rPr lang="en-US" altLang="zh-CN" sz="2400" b="1" i="1" dirty="0"/>
              <a:t>a</a:t>
            </a:r>
            <a:r>
              <a:rPr lang="zh-CN" altLang="en-US" sz="2400" b="1" dirty="0"/>
              <a:t>是</a:t>
            </a:r>
            <a:r>
              <a:rPr lang="en-US" altLang="zh-CN" sz="2400" b="1" i="1" dirty="0"/>
              <a:t>b</a:t>
            </a:r>
            <a:r>
              <a:rPr lang="zh-CN" altLang="en-US" sz="2400" b="1" dirty="0"/>
              <a:t>的</a:t>
            </a:r>
            <a:r>
              <a:rPr lang="zh-CN" altLang="en-US" sz="2400" b="1" dirty="0">
                <a:solidFill>
                  <a:srgbClr val="7030A0"/>
                </a:solidFill>
              </a:rPr>
              <a:t>祖先</a:t>
            </a:r>
            <a:r>
              <a:rPr lang="zh-CN" altLang="en-US" sz="2400" b="1" dirty="0"/>
              <a:t>, </a:t>
            </a:r>
            <a:r>
              <a:rPr lang="en-US" altLang="zh-CN" sz="2400" b="1" i="1" dirty="0"/>
              <a:t>b</a:t>
            </a:r>
            <a:r>
              <a:rPr lang="zh-CN" altLang="en-US" sz="2400" b="1" dirty="0"/>
              <a:t>是</a:t>
            </a:r>
            <a:r>
              <a:rPr lang="en-US" altLang="zh-CN" sz="2400" b="1" i="1" dirty="0"/>
              <a:t>a</a:t>
            </a:r>
            <a:r>
              <a:rPr lang="zh-CN" altLang="en-US" sz="2400" b="1" dirty="0"/>
              <a:t>的</a:t>
            </a:r>
            <a:r>
              <a:rPr lang="zh-CN" altLang="en-US" sz="2400" b="1" dirty="0">
                <a:solidFill>
                  <a:srgbClr val="7030A0"/>
                </a:solidFill>
              </a:rPr>
              <a:t>后代</a:t>
            </a:r>
            <a:endParaRPr lang="zh-CN" altLang="en-US" sz="2400" b="1" dirty="0"/>
          </a:p>
          <a:p>
            <a:pPr algn="just" eaLnBrk="1" hangingPunct="1">
              <a:buNone/>
            </a:pPr>
            <a:endParaRPr lang="zh-CN" altLang="en-US" sz="2400" b="1" dirty="0"/>
          </a:p>
          <a:p>
            <a:pPr eaLnBrk="1" hangingPunct="1">
              <a:buNone/>
            </a:pPr>
            <a:r>
              <a:rPr lang="zh-CN" altLang="en-US" sz="2400" b="1" dirty="0"/>
              <a:t>设</a:t>
            </a:r>
            <a:r>
              <a:rPr lang="en-US" altLang="zh-CN" sz="2400" b="1" i="1" dirty="0"/>
              <a:t>v</a:t>
            </a:r>
            <a:r>
              <a:rPr lang="zh-CN" altLang="en-US" sz="2400" b="1" dirty="0"/>
              <a:t>为根树的一个顶点且不是树根, 称</a:t>
            </a:r>
            <a:r>
              <a:rPr lang="en-US" altLang="zh-CN" sz="2400" b="1" i="1" dirty="0"/>
              <a:t>v</a:t>
            </a:r>
            <a:r>
              <a:rPr lang="zh-CN" altLang="en-US" sz="2400" b="1" dirty="0"/>
              <a:t>及其</a:t>
            </a:r>
            <a:r>
              <a:rPr lang="zh-CN" altLang="en-US" sz="2400" b="1" dirty="0">
                <a:solidFill>
                  <a:srgbClr val="FF0000"/>
                </a:solidFill>
              </a:rPr>
              <a:t>所有</a:t>
            </a:r>
            <a:r>
              <a:rPr lang="zh-CN" altLang="en-US" sz="2400" b="1" dirty="0"/>
              <a:t>后代的导</a:t>
            </a:r>
          </a:p>
          <a:p>
            <a:pPr eaLnBrk="1" hangingPunct="1">
              <a:buNone/>
            </a:pPr>
            <a:r>
              <a:rPr lang="zh-CN" altLang="en-US" sz="2400" b="1" dirty="0"/>
              <a:t>出子图为以</a:t>
            </a:r>
            <a:r>
              <a:rPr lang="en-US" altLang="zh-CN" sz="2400" b="1" i="1" dirty="0"/>
              <a:t>v</a:t>
            </a:r>
            <a:r>
              <a:rPr lang="zh-CN" altLang="en-US" sz="2400" b="1" dirty="0"/>
              <a:t>为根的</a:t>
            </a:r>
            <a:r>
              <a:rPr lang="zh-CN" altLang="en-US" sz="2400" b="1" dirty="0">
                <a:solidFill>
                  <a:srgbClr val="7030A0"/>
                </a:solidFill>
              </a:rPr>
              <a:t>根子树</a:t>
            </a:r>
            <a:endParaRPr lang="zh-CN" altLang="en-US" sz="2400" b="1" dirty="0"/>
          </a:p>
          <a:p>
            <a:pPr eaLnBrk="1" hangingPunct="1">
              <a:buNone/>
            </a:pPr>
            <a:endParaRPr lang="zh-CN" altLang="en-US" sz="2400" b="1" dirty="0"/>
          </a:p>
          <a:p>
            <a:pPr eaLnBrk="1" hangingPunct="1">
              <a:buNone/>
            </a:pPr>
            <a:r>
              <a:rPr lang="zh-CN" altLang="en-US" sz="2400" b="1" dirty="0"/>
              <a:t>将根树每一层上的顶点规定次序后称作</a:t>
            </a:r>
            <a:r>
              <a:rPr lang="zh-CN" altLang="en-US" sz="2400" b="1" dirty="0">
                <a:solidFill>
                  <a:srgbClr val="7030A0"/>
                </a:solidFill>
              </a:rPr>
              <a:t>有序树</a:t>
            </a:r>
            <a:endParaRPr lang="en-US" altLang="zh-CN" sz="2400" b="1" dirty="0">
              <a:solidFill>
                <a:srgbClr val="7030A0"/>
              </a:solidFill>
            </a:endParaRPr>
          </a:p>
        </p:txBody>
      </p:sp>
      <p:pic>
        <p:nvPicPr>
          <p:cNvPr id="23556" name="Picture 5" descr="16-12(1)"/>
          <p:cNvPicPr>
            <a:picLocks noChangeAspect="1"/>
          </p:cNvPicPr>
          <p:nvPr>
            <p:custDataLst>
              <p:tags r:id="rId1"/>
            </p:custDataLst>
          </p:nvPr>
        </p:nvPicPr>
        <p:blipFill>
          <a:blip r:embed="rId4"/>
          <a:stretch>
            <a:fillRect/>
          </a:stretch>
        </p:blipFill>
        <p:spPr>
          <a:xfrm>
            <a:off x="7055485" y="117475"/>
            <a:ext cx="1966595" cy="358267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7" dur="500"/>
                                        <p:tgtEl>
                                          <p:spTgt spid="2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7" dur="500"/>
                                        <p:tgtEl>
                                          <p:spTgt spid="245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22" dur="500"/>
                                        <p:tgtEl>
                                          <p:spTgt spid="24579">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5" dur="500"/>
                                        <p:tgtEl>
                                          <p:spTgt spid="2457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4579">
                                            <p:txEl>
                                              <p:pRg st="8" end="8"/>
                                            </p:txEl>
                                          </p:spTgt>
                                        </p:tgtEl>
                                        <p:attrNameLst>
                                          <p:attrName>style.visibility</p:attrName>
                                        </p:attrNameLst>
                                      </p:cBhvr>
                                      <p:to>
                                        <p:strVal val="visible"/>
                                      </p:to>
                                    </p:set>
                                    <p:animEffect transition="in" filter="blinds(horizontal)">
                                      <p:cBhvr>
                                        <p:cTn id="30" dur="500"/>
                                        <p:tgtEl>
                                          <p:spTgt spid="24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19</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5602" name="Rectangle 2"/>
          <p:cNvSpPr>
            <a:spLocks noGrp="1"/>
          </p:cNvSpPr>
          <p:nvPr>
            <p:ph type="title"/>
          </p:nvPr>
        </p:nvSpPr>
        <p:spPr>
          <a:xfrm>
            <a:off x="685800" y="753110"/>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根树的分类</a:t>
            </a:r>
          </a:p>
        </p:txBody>
      </p:sp>
      <p:sp>
        <p:nvSpPr>
          <p:cNvPr id="25603" name="Rectangle 3"/>
          <p:cNvSpPr>
            <a:spLocks noGrp="1"/>
          </p:cNvSpPr>
          <p:nvPr>
            <p:ph idx="1"/>
          </p:nvPr>
        </p:nvSpPr>
        <p:spPr>
          <a:xfrm>
            <a:off x="709295" y="2052955"/>
            <a:ext cx="8251190" cy="4267200"/>
          </a:xfrm>
        </p:spPr>
        <p:txBody>
          <a:bodyPr vert="horz" wrap="square" lIns="91440" tIns="45720" rIns="91440" bIns="45720" anchor="t" anchorCtr="0"/>
          <a:lstStyle/>
          <a:p>
            <a:pPr algn="just" eaLnBrk="1" hangingPunct="1">
              <a:spcBef>
                <a:spcPct val="45000"/>
              </a:spcBef>
              <a:buNone/>
            </a:pPr>
            <a:r>
              <a:rPr lang="en-US" altLang="zh-CN" sz="2400" b="1" i="1" dirty="0">
                <a:solidFill>
                  <a:srgbClr val="7030A0"/>
                </a:solidFill>
              </a:rPr>
              <a:t>r</a:t>
            </a:r>
            <a:r>
              <a:rPr lang="zh-CN" altLang="en-US" sz="2400" b="1" dirty="0">
                <a:solidFill>
                  <a:srgbClr val="7030A0"/>
                </a:solidFill>
              </a:rPr>
              <a:t>元树</a:t>
            </a:r>
            <a:r>
              <a:rPr lang="zh-CN" altLang="en-US" sz="2400" b="1" dirty="0"/>
              <a:t>:根树的每个分支点至多有</a:t>
            </a:r>
            <a:r>
              <a:rPr lang="en-US" altLang="zh-CN" sz="2400" b="1" i="1" dirty="0"/>
              <a:t>r</a:t>
            </a:r>
            <a:r>
              <a:rPr lang="zh-CN" altLang="en-US" sz="2400" b="1" dirty="0"/>
              <a:t>个儿子</a:t>
            </a:r>
            <a:r>
              <a:rPr lang="en-US" altLang="zh-CN" sz="2400" b="1" dirty="0"/>
              <a:t> (</a:t>
            </a:r>
            <a:r>
              <a:rPr lang="en-US" altLang="zh-CN" sz="2400" b="1" dirty="0">
                <a:sym typeface="+mn-ea"/>
              </a:rPr>
              <a:t>2</a:t>
            </a:r>
            <a:r>
              <a:rPr lang="zh-CN" altLang="en-US" sz="2400" b="1" dirty="0">
                <a:sym typeface="+mn-ea"/>
              </a:rPr>
              <a:t>元树</a:t>
            </a:r>
            <a:r>
              <a:rPr lang="en-US" altLang="zh-CN" sz="2400" b="1" dirty="0"/>
              <a:t>)</a:t>
            </a:r>
            <a:endParaRPr lang="zh-CN" altLang="en-US" sz="2400" b="1" dirty="0"/>
          </a:p>
          <a:p>
            <a:pPr algn="just" eaLnBrk="1" hangingPunct="1">
              <a:spcBef>
                <a:spcPct val="45000"/>
              </a:spcBef>
              <a:buNone/>
            </a:pPr>
            <a:r>
              <a:rPr lang="en-US" altLang="zh-CN" sz="2400" b="1" i="1" dirty="0">
                <a:solidFill>
                  <a:srgbClr val="7030A0"/>
                </a:solidFill>
              </a:rPr>
              <a:t>r</a:t>
            </a:r>
            <a:r>
              <a:rPr lang="zh-CN" altLang="en-US" sz="2400" b="1" dirty="0">
                <a:solidFill>
                  <a:srgbClr val="7030A0"/>
                </a:solidFill>
              </a:rPr>
              <a:t>元正则树</a:t>
            </a:r>
            <a:r>
              <a:rPr lang="zh-CN" altLang="en-US" sz="2400" b="1" dirty="0"/>
              <a:t>: 根树的每个分支点</a:t>
            </a:r>
            <a:r>
              <a:rPr lang="zh-CN" altLang="en-US" sz="2400" b="1" dirty="0">
                <a:solidFill>
                  <a:srgbClr val="FF0000"/>
                </a:solidFill>
              </a:rPr>
              <a:t>恰有</a:t>
            </a:r>
            <a:r>
              <a:rPr lang="en-US" altLang="zh-CN" sz="2400" b="1" i="1" dirty="0"/>
              <a:t>r</a:t>
            </a:r>
            <a:r>
              <a:rPr lang="zh-CN" altLang="en-US" sz="2400" b="1" dirty="0"/>
              <a:t>个儿子</a:t>
            </a:r>
          </a:p>
          <a:p>
            <a:pPr algn="just" eaLnBrk="1" hangingPunct="1">
              <a:spcBef>
                <a:spcPct val="45000"/>
              </a:spcBef>
              <a:buNone/>
            </a:pPr>
            <a:r>
              <a:rPr lang="en-US" altLang="zh-CN" sz="2400" b="1" i="1" dirty="0">
                <a:solidFill>
                  <a:srgbClr val="7030A0"/>
                </a:solidFill>
              </a:rPr>
              <a:t>r</a:t>
            </a:r>
            <a:r>
              <a:rPr lang="zh-CN" altLang="en-US" sz="2400" b="1" dirty="0">
                <a:solidFill>
                  <a:srgbClr val="7030A0"/>
                </a:solidFill>
              </a:rPr>
              <a:t>元</a:t>
            </a:r>
            <a:r>
              <a:rPr lang="zh-CN" altLang="en-US" sz="2400" b="1" dirty="0">
                <a:solidFill>
                  <a:srgbClr val="FF0000"/>
                </a:solidFill>
              </a:rPr>
              <a:t>完全</a:t>
            </a:r>
            <a:r>
              <a:rPr lang="zh-CN" altLang="en-US" sz="2400" b="1" dirty="0">
                <a:solidFill>
                  <a:srgbClr val="7030A0"/>
                </a:solidFill>
              </a:rPr>
              <a:t>正则树</a:t>
            </a:r>
            <a:r>
              <a:rPr lang="zh-CN" altLang="en-US" sz="2400" b="1" dirty="0"/>
              <a:t>: 所有树叶层数相同的</a:t>
            </a:r>
            <a:r>
              <a:rPr lang="en-US" altLang="zh-CN" sz="2400" b="1" i="1" dirty="0"/>
              <a:t>r</a:t>
            </a:r>
            <a:r>
              <a:rPr lang="zh-CN" altLang="en-US" sz="2400" b="1" dirty="0"/>
              <a:t>元正则树</a:t>
            </a:r>
          </a:p>
          <a:p>
            <a:pPr algn="just" eaLnBrk="1" hangingPunct="1">
              <a:spcBef>
                <a:spcPct val="45000"/>
              </a:spcBef>
              <a:buNone/>
            </a:pPr>
            <a:r>
              <a:rPr lang="en-US" altLang="zh-CN" sz="2400" b="1" i="1" dirty="0">
                <a:solidFill>
                  <a:srgbClr val="7030A0"/>
                </a:solidFill>
              </a:rPr>
              <a:t>r</a:t>
            </a:r>
            <a:r>
              <a:rPr lang="zh-CN" altLang="en-US" sz="2400" b="1" dirty="0">
                <a:solidFill>
                  <a:srgbClr val="7030A0"/>
                </a:solidFill>
              </a:rPr>
              <a:t>元有序树</a:t>
            </a:r>
            <a:r>
              <a:rPr lang="zh-CN" altLang="en-US" sz="2400" b="1" dirty="0"/>
              <a:t>: 有序</a:t>
            </a:r>
            <a:r>
              <a:rPr lang="en-US" altLang="zh-CN" sz="2400" b="1" dirty="0"/>
              <a:t>(</a:t>
            </a:r>
            <a:r>
              <a:rPr lang="zh-CN" altLang="en-US" sz="2400" b="1" dirty="0"/>
              <a:t>规定层数</a:t>
            </a:r>
            <a:r>
              <a:rPr lang="en-US" altLang="zh-CN" sz="2400" b="1" dirty="0"/>
              <a:t>)</a:t>
            </a:r>
            <a:r>
              <a:rPr lang="zh-CN" altLang="en-US" sz="2400" b="1" dirty="0"/>
              <a:t>的</a:t>
            </a:r>
            <a:r>
              <a:rPr lang="en-US" altLang="zh-CN" sz="2400" b="1" i="1" dirty="0"/>
              <a:t>r</a:t>
            </a:r>
            <a:r>
              <a:rPr lang="zh-CN" altLang="en-US" sz="2400" b="1" dirty="0"/>
              <a:t>元树</a:t>
            </a:r>
          </a:p>
          <a:p>
            <a:pPr eaLnBrk="1" hangingPunct="1">
              <a:spcBef>
                <a:spcPct val="45000"/>
              </a:spcBef>
              <a:buNone/>
            </a:pPr>
            <a:r>
              <a:rPr lang="en-US" altLang="zh-CN" sz="2400" b="1" i="1" dirty="0">
                <a:solidFill>
                  <a:srgbClr val="7030A0"/>
                </a:solidFill>
              </a:rPr>
              <a:t>r</a:t>
            </a:r>
            <a:r>
              <a:rPr lang="zh-CN" altLang="en-US" sz="2400" b="1" dirty="0">
                <a:solidFill>
                  <a:srgbClr val="7030A0"/>
                </a:solidFill>
              </a:rPr>
              <a:t>元正则有序树</a:t>
            </a:r>
            <a:r>
              <a:rPr lang="zh-CN" altLang="en-US" sz="2400" b="1" dirty="0"/>
              <a:t>: 有序的</a:t>
            </a:r>
            <a:r>
              <a:rPr lang="en-US" altLang="zh-CN" sz="2400" b="1" i="1" dirty="0"/>
              <a:t>r</a:t>
            </a:r>
            <a:r>
              <a:rPr lang="zh-CN" altLang="en-US" sz="2400" b="1" dirty="0"/>
              <a:t>元正则树</a:t>
            </a:r>
            <a:endParaRPr lang="zh-CN" altLang="en-US" sz="2400" b="1" i="1" dirty="0">
              <a:solidFill>
                <a:srgbClr val="FF0066"/>
              </a:solidFill>
            </a:endParaRPr>
          </a:p>
          <a:p>
            <a:pPr eaLnBrk="1" hangingPunct="1">
              <a:spcBef>
                <a:spcPct val="45000"/>
              </a:spcBef>
              <a:buNone/>
            </a:pPr>
            <a:r>
              <a:rPr lang="en-US" altLang="zh-CN" sz="2400" b="1" i="1" dirty="0">
                <a:solidFill>
                  <a:srgbClr val="7030A0"/>
                </a:solidFill>
              </a:rPr>
              <a:t>r</a:t>
            </a:r>
            <a:r>
              <a:rPr lang="zh-CN" altLang="en-US" sz="2400" b="1" dirty="0">
                <a:solidFill>
                  <a:srgbClr val="7030A0"/>
                </a:solidFill>
              </a:rPr>
              <a:t>元完全正则有序树</a:t>
            </a:r>
            <a:r>
              <a:rPr lang="zh-CN" altLang="en-US" sz="2400" b="1" dirty="0"/>
              <a:t>: 有序的</a:t>
            </a:r>
            <a:r>
              <a:rPr lang="en-US" altLang="zh-CN" sz="2400" b="1" i="1" dirty="0"/>
              <a:t>r</a:t>
            </a:r>
            <a:r>
              <a:rPr lang="zh-CN" altLang="en-US" sz="2400" b="1" dirty="0"/>
              <a:t>元完全正则树</a:t>
            </a:r>
          </a:p>
          <a:p>
            <a:pPr eaLnBrk="1" hangingPunct="1">
              <a:spcBef>
                <a:spcPct val="45000"/>
              </a:spcBef>
              <a:buNone/>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7" dur="500"/>
                                        <p:tgtEl>
                                          <p:spTgt spid="2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2" dur="500"/>
                                        <p:tgtEl>
                                          <p:spTgt spid="25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7" dur="500"/>
                                        <p:tgtEl>
                                          <p:spTgt spid="2560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0" dur="500"/>
                                        <p:tgtEl>
                                          <p:spTgt spid="2560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23"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5122" name="Rectangle 2"/>
          <p:cNvSpPr>
            <a:spLocks noGrp="1"/>
          </p:cNvSpPr>
          <p:nvPr>
            <p:ph type="title"/>
          </p:nvPr>
        </p:nvSpPr>
        <p:spPr/>
        <p:txBody>
          <a:bodyPr vert="horz" wrap="square" lIns="91440" tIns="45720" rIns="91440" bIns="45720" anchor="ctr" anchorCtr="0"/>
          <a:lstStyle/>
          <a:p>
            <a:pPr eaLnBrk="1" hangingPunct="1"/>
            <a:r>
              <a:rPr lang="zh-CN" altLang="en-US" sz="4800" dirty="0">
                <a:solidFill>
                  <a:srgbClr val="800000"/>
                </a:solidFill>
                <a:ea typeface="黑体" panose="02010609060101010101" pitchFamily="49" charset="-122"/>
              </a:rPr>
              <a:t>7.1</a:t>
            </a:r>
            <a:r>
              <a:rPr lang="zh-CN" altLang="en-US" sz="4800" dirty="0">
                <a:solidFill>
                  <a:srgbClr val="800000"/>
                </a:solidFill>
                <a:latin typeface="黑体" panose="02010609060101010101" pitchFamily="49" charset="-122"/>
                <a:ea typeface="黑体" panose="02010609060101010101" pitchFamily="49" charset="-122"/>
              </a:rPr>
              <a:t> 无向树</a:t>
            </a:r>
          </a:p>
        </p:txBody>
      </p:sp>
      <p:sp>
        <p:nvSpPr>
          <p:cNvPr id="5123" name="Rectangle 3"/>
          <p:cNvSpPr>
            <a:spLocks noGrp="1"/>
          </p:cNvSpPr>
          <p:nvPr>
            <p:ph idx="1"/>
          </p:nvPr>
        </p:nvSpPr>
        <p:spPr>
          <a:xfrm>
            <a:off x="685800" y="1981200"/>
            <a:ext cx="7772400" cy="2590800"/>
          </a:xfrm>
        </p:spPr>
        <p:txBody>
          <a:bodyPr vert="horz" wrap="square" lIns="91440" tIns="45720" rIns="91440" bIns="45720" anchor="t" anchorCtr="0"/>
          <a:lstStyle/>
          <a:p>
            <a:pPr eaLnBrk="1" hangingPunct="1">
              <a:spcBef>
                <a:spcPct val="60000"/>
              </a:spcBef>
            </a:pPr>
            <a:r>
              <a:rPr lang="zh-CN" altLang="en-US" b="1" dirty="0"/>
              <a:t>7.1.1 无向树的定义及其性质</a:t>
            </a:r>
          </a:p>
          <a:p>
            <a:pPr eaLnBrk="1" hangingPunct="1">
              <a:spcBef>
                <a:spcPct val="60000"/>
              </a:spcBef>
            </a:pPr>
            <a:r>
              <a:rPr lang="zh-CN" altLang="en-US" b="1" dirty="0"/>
              <a:t>7.1.2 生成树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20</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6626" name="Rectangle 2"/>
          <p:cNvSpPr>
            <a:spLocks noGrp="1"/>
          </p:cNvSpPr>
          <p:nvPr>
            <p:ph type="title"/>
          </p:nvPr>
        </p:nvSpPr>
        <p:spPr>
          <a:xfrm>
            <a:off x="529590" y="179070"/>
            <a:ext cx="7856855"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最优二元树与哈夫曼算法</a:t>
            </a:r>
          </a:p>
        </p:txBody>
      </p:sp>
      <p:grpSp>
        <p:nvGrpSpPr>
          <p:cNvPr id="26627" name="Group 14"/>
          <p:cNvGrpSpPr/>
          <p:nvPr/>
        </p:nvGrpSpPr>
        <p:grpSpPr>
          <a:xfrm>
            <a:off x="457200" y="1752600"/>
            <a:ext cx="8001000" cy="2159000"/>
            <a:chOff x="288" y="1152"/>
            <a:chExt cx="5040" cy="1360"/>
          </a:xfrm>
        </p:grpSpPr>
        <p:sp>
          <p:nvSpPr>
            <p:cNvPr id="26628" name="Text Box 7"/>
            <p:cNvSpPr txBox="1"/>
            <p:nvPr/>
          </p:nvSpPr>
          <p:spPr>
            <a:xfrm>
              <a:off x="288" y="1152"/>
              <a:ext cx="5040" cy="1360"/>
            </a:xfrm>
            <a:prstGeom prst="rect">
              <a:avLst/>
            </a:prstGeom>
            <a:noFill/>
            <a:ln w="9525">
              <a:noFill/>
            </a:ln>
          </p:spPr>
          <p:txBody>
            <a:bodyPr anchor="t" anchorCtr="0">
              <a:spAutoFit/>
            </a:bodyPr>
            <a:lstStyle/>
            <a:p>
              <a:pPr>
                <a:spcBef>
                  <a:spcPct val="80000"/>
                </a:spcBef>
                <a:buClr>
                  <a:schemeClr val="bg2"/>
                </a:buClr>
                <a:buSzPct val="75000"/>
                <a:buFont typeface="Wingdings" panose="05000000000000000000" pitchFamily="2" charset="2"/>
              </a:pPr>
              <a:r>
                <a:rPr lang="zh-CN" altLang="en-US" sz="2400" b="1" dirty="0">
                  <a:solidFill>
                    <a:srgbClr val="7030A0"/>
                  </a:solidFill>
                  <a:latin typeface="Times New Roman" panose="02020603050405020304" pitchFamily="18" charset="0"/>
                  <a:ea typeface="宋体" panose="02010600030101010101" pitchFamily="2" charset="-122"/>
                </a:rPr>
                <a:t>定义7.10</a:t>
              </a:r>
              <a:r>
                <a:rPr lang="zh-CN" altLang="en-US" sz="2400" b="1" dirty="0">
                  <a:solidFill>
                    <a:srgbClr val="FF3300"/>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设2元树</a:t>
              </a:r>
              <a:r>
                <a:rPr lang="en-US" altLang="zh-CN" sz="2400" b="1" i="1" dirty="0">
                  <a:solidFill>
                    <a:schemeClr val="tx1"/>
                  </a:solidFill>
                  <a:latin typeface="Times New Roman" panose="02020603050405020304" pitchFamily="18" charset="0"/>
                  <a:ea typeface="宋体" panose="02010600030101010101" pitchFamily="2" charset="-122"/>
                </a:rPr>
                <a:t>T</a:t>
              </a:r>
              <a:r>
                <a:rPr lang="zh-CN" altLang="en-US" sz="2400" b="1" dirty="0">
                  <a:solidFill>
                    <a:schemeClr val="tx1"/>
                  </a:solidFill>
                  <a:latin typeface="Times New Roman" panose="02020603050405020304" pitchFamily="18" charset="0"/>
                  <a:ea typeface="宋体" panose="02010600030101010101" pitchFamily="2" charset="-122"/>
                </a:rPr>
                <a:t>有</a:t>
              </a:r>
              <a:r>
                <a:rPr lang="en-US" altLang="zh-CN" sz="2400" b="1" i="1" dirty="0">
                  <a:solidFill>
                    <a:schemeClr val="tx1"/>
                  </a:solidFill>
                  <a:latin typeface="Times New Roman" panose="02020603050405020304" pitchFamily="18" charset="0"/>
                  <a:ea typeface="宋体" panose="02010600030101010101" pitchFamily="2" charset="-122"/>
                </a:rPr>
                <a:t>t</a:t>
              </a:r>
              <a:r>
                <a:rPr lang="zh-CN" altLang="en-US" sz="2400" b="1" dirty="0">
                  <a:solidFill>
                    <a:schemeClr val="tx1"/>
                  </a:solidFill>
                  <a:latin typeface="Times New Roman" panose="02020603050405020304" pitchFamily="18" charset="0"/>
                  <a:ea typeface="宋体" panose="02010600030101010101" pitchFamily="2" charset="-122"/>
                </a:rPr>
                <a:t>片树叶</a:t>
              </a:r>
              <a:r>
                <a:rPr lang="en-US" altLang="zh-CN" sz="2400" b="1" i="1" dirty="0">
                  <a:solidFill>
                    <a:schemeClr val="tx1"/>
                  </a:solidFill>
                  <a:latin typeface="Times New Roman" panose="02020603050405020304" pitchFamily="18" charset="0"/>
                  <a:ea typeface="宋体" panose="02010600030101010101" pitchFamily="2" charset="-122"/>
                </a:rPr>
                <a:t>v</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v</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v</a:t>
              </a:r>
              <a:r>
                <a:rPr lang="en-US" altLang="zh-CN" sz="2400" b="1" i="1" baseline="-30000" dirty="0">
                  <a:solidFill>
                    <a:schemeClr val="tx1"/>
                  </a:solidFill>
                  <a:latin typeface="Times New Roman" panose="02020603050405020304" pitchFamily="18" charset="0"/>
                  <a:ea typeface="宋体" panose="02010600030101010101" pitchFamily="2" charset="-122"/>
                </a:rPr>
                <a:t>t</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树叶的权分别为</a:t>
              </a:r>
            </a:p>
            <a:p>
              <a:pPr>
                <a:spcBef>
                  <a:spcPct val="60000"/>
                </a:spcBef>
                <a:buClr>
                  <a:schemeClr val="bg2"/>
                </a:buClr>
                <a:buSzPct val="75000"/>
                <a:buFont typeface="Wingdings" panose="05000000000000000000" pitchFamily="2" charset="2"/>
              </a:pP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i="1" baseline="-30000" dirty="0">
                  <a:solidFill>
                    <a:schemeClr val="tx1"/>
                  </a:solidFill>
                  <a:latin typeface="Times New Roman" panose="02020603050405020304" pitchFamily="18" charset="0"/>
                  <a:ea typeface="宋体" panose="02010600030101010101" pitchFamily="2" charset="-122"/>
                </a:rPr>
                <a:t>t</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称                             为</a:t>
              </a:r>
              <a:r>
                <a:rPr lang="en-US" altLang="zh-CN" sz="2400" b="1" i="1" dirty="0">
                  <a:solidFill>
                    <a:srgbClr val="7030A0"/>
                  </a:solidFill>
                  <a:latin typeface="Times New Roman" panose="02020603050405020304" pitchFamily="18" charset="0"/>
                  <a:ea typeface="宋体" panose="02010600030101010101" pitchFamily="2" charset="-122"/>
                </a:rPr>
                <a:t>T</a:t>
              </a:r>
              <a:r>
                <a:rPr lang="zh-CN" altLang="en-US" sz="2400" b="1" dirty="0">
                  <a:solidFill>
                    <a:srgbClr val="7030A0"/>
                  </a:solidFill>
                  <a:latin typeface="Times New Roman" panose="02020603050405020304" pitchFamily="18" charset="0"/>
                  <a:ea typeface="宋体" panose="02010600030101010101" pitchFamily="2" charset="-122"/>
                </a:rPr>
                <a:t>的权</a:t>
              </a:r>
              <a:r>
                <a:rPr lang="zh-CN" altLang="en-US" sz="2400" b="1" dirty="0">
                  <a:solidFill>
                    <a:schemeClr val="tx1"/>
                  </a:solidFill>
                  <a:latin typeface="Times New Roman" panose="02020603050405020304" pitchFamily="18" charset="0"/>
                  <a:ea typeface="宋体" panose="02010600030101010101" pitchFamily="2" charset="-122"/>
                </a:rPr>
                <a:t>, 记作</a:t>
              </a:r>
              <a:r>
                <a:rPr lang="en-US" altLang="zh-CN" sz="2400" b="1" i="1" dirty="0">
                  <a:solidFill>
                    <a:srgbClr val="FF0000"/>
                  </a:solidFill>
                  <a:latin typeface="Times New Roman" panose="02020603050405020304" pitchFamily="18" charset="0"/>
                  <a:ea typeface="宋体" panose="02010600030101010101" pitchFamily="2" charset="-122"/>
                </a:rPr>
                <a:t>W</a:t>
              </a:r>
              <a:r>
                <a:rPr lang="en-US" altLang="zh-CN" sz="2400" b="1" dirty="0">
                  <a:solidFill>
                    <a:srgbClr val="FF0000"/>
                  </a:solidFill>
                  <a:latin typeface="Times New Roman" panose="02020603050405020304" pitchFamily="18" charset="0"/>
                  <a:ea typeface="宋体" panose="02010600030101010101" pitchFamily="2" charset="-122"/>
                </a:rPr>
                <a:t>(</a:t>
              </a:r>
              <a:r>
                <a:rPr lang="en-US" altLang="zh-CN" sz="2400" b="1" i="1" dirty="0">
                  <a:solidFill>
                    <a:srgbClr val="FF0000"/>
                  </a:solidFill>
                  <a:latin typeface="Times New Roman" panose="02020603050405020304" pitchFamily="18" charset="0"/>
                  <a:ea typeface="宋体" panose="02010600030101010101" pitchFamily="2" charset="-122"/>
                </a:rPr>
                <a:t>T</a:t>
              </a:r>
              <a:r>
                <a:rPr lang="en-US" altLang="zh-CN"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其中</a:t>
              </a:r>
            </a:p>
            <a:p>
              <a:pPr>
                <a:spcBef>
                  <a:spcPct val="60000"/>
                </a:spcBef>
                <a:buClr>
                  <a:schemeClr val="bg2"/>
                </a:buClr>
                <a:buSzPct val="75000"/>
                <a:buFont typeface="Wingdings" panose="05000000000000000000" pitchFamily="2" charset="2"/>
              </a:pPr>
              <a:r>
                <a:rPr lang="en-US" altLang="zh-CN" sz="2400" b="1" i="1" dirty="0">
                  <a:solidFill>
                    <a:schemeClr val="tx1"/>
                  </a:solidFill>
                  <a:latin typeface="Times New Roman" panose="02020603050405020304" pitchFamily="18" charset="0"/>
                  <a:ea typeface="宋体" panose="02010600030101010101" pitchFamily="2" charset="-122"/>
                </a:rPr>
                <a:t>l</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v</a:t>
              </a:r>
              <a:r>
                <a:rPr lang="en-US" altLang="zh-CN" sz="2400" b="1" i="1" baseline="-30000" dirty="0">
                  <a:solidFill>
                    <a:schemeClr val="tx1"/>
                  </a:solidFill>
                  <a:latin typeface="Times New Roman" panose="02020603050405020304" pitchFamily="18" charset="0"/>
                  <a:ea typeface="宋体" panose="02010600030101010101" pitchFamily="2" charset="-122"/>
                </a:rPr>
                <a:t>i</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是</a:t>
              </a:r>
              <a:r>
                <a:rPr lang="en-US" altLang="zh-CN" sz="2400" b="1" i="1" dirty="0">
                  <a:solidFill>
                    <a:schemeClr val="tx1"/>
                  </a:solidFill>
                  <a:latin typeface="Times New Roman" panose="02020603050405020304" pitchFamily="18" charset="0"/>
                  <a:ea typeface="宋体" panose="02010600030101010101" pitchFamily="2" charset="-122"/>
                </a:rPr>
                <a:t>v</a:t>
              </a:r>
              <a:r>
                <a:rPr lang="en-US" altLang="zh-CN" sz="2400" b="1" i="1" baseline="-30000" dirty="0">
                  <a:solidFill>
                    <a:schemeClr val="tx1"/>
                  </a:solidFill>
                  <a:latin typeface="Times New Roman" panose="02020603050405020304" pitchFamily="18" charset="0"/>
                  <a:ea typeface="宋体" panose="02010600030101010101" pitchFamily="2" charset="-122"/>
                </a:rPr>
                <a:t>i</a:t>
              </a:r>
              <a:r>
                <a:rPr lang="zh-CN" altLang="en-US" sz="2400" b="1" dirty="0">
                  <a:solidFill>
                    <a:schemeClr val="tx1"/>
                  </a:solidFill>
                  <a:latin typeface="Times New Roman" panose="02020603050405020304" pitchFamily="18" charset="0"/>
                  <a:ea typeface="宋体" panose="02010600030101010101" pitchFamily="2" charset="-122"/>
                </a:rPr>
                <a:t>的层数. 在所有有</a:t>
              </a:r>
              <a:r>
                <a:rPr lang="en-US" altLang="zh-CN" sz="2400" b="1" i="1" dirty="0">
                  <a:solidFill>
                    <a:schemeClr val="tx1"/>
                  </a:solidFill>
                  <a:latin typeface="Times New Roman" panose="02020603050405020304" pitchFamily="18" charset="0"/>
                  <a:ea typeface="宋体" panose="02010600030101010101" pitchFamily="2" charset="-122"/>
                </a:rPr>
                <a:t>t</a:t>
              </a:r>
              <a:r>
                <a:rPr lang="zh-CN" altLang="en-US" sz="2400" b="1" dirty="0">
                  <a:solidFill>
                    <a:schemeClr val="tx1"/>
                  </a:solidFill>
                  <a:latin typeface="Times New Roman" panose="02020603050405020304" pitchFamily="18" charset="0"/>
                  <a:ea typeface="宋体" panose="02010600030101010101" pitchFamily="2" charset="-122"/>
                </a:rPr>
                <a:t>片树叶, 带权</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i="1" baseline="-30000" dirty="0">
                  <a:solidFill>
                    <a:schemeClr val="tx1"/>
                  </a:solidFill>
                  <a:latin typeface="Times New Roman" panose="02020603050405020304" pitchFamily="18" charset="0"/>
                  <a:ea typeface="宋体" panose="02010600030101010101" pitchFamily="2" charset="-122"/>
                </a:rPr>
                <a:t>t </a:t>
              </a:r>
              <a:r>
                <a:rPr lang="zh-CN" altLang="en-US" sz="2400" b="1" dirty="0">
                  <a:solidFill>
                    <a:schemeClr val="tx1"/>
                  </a:solidFill>
                  <a:latin typeface="Times New Roman" panose="02020603050405020304" pitchFamily="18" charset="0"/>
                  <a:ea typeface="宋体" panose="02010600030101010101" pitchFamily="2" charset="-122"/>
                </a:rPr>
                <a:t>的 2元</a:t>
              </a:r>
            </a:p>
            <a:p>
              <a:pPr>
                <a:spcBef>
                  <a:spcPct val="40000"/>
                </a:spcBef>
                <a:buClr>
                  <a:schemeClr val="bg2"/>
                </a:buClr>
                <a:buSzPct val="75000"/>
                <a:buFont typeface="Wingdings" panose="05000000000000000000" pitchFamily="2" charset="2"/>
              </a:pPr>
              <a:r>
                <a:rPr lang="zh-CN" altLang="en-US" sz="2400" b="1" dirty="0">
                  <a:solidFill>
                    <a:schemeClr val="tx1"/>
                  </a:solidFill>
                  <a:latin typeface="Times New Roman" panose="02020603050405020304" pitchFamily="18" charset="0"/>
                  <a:ea typeface="宋体" panose="02010600030101010101" pitchFamily="2" charset="-122"/>
                </a:rPr>
                <a:t>树中, 权最小的2元树称为</a:t>
              </a:r>
              <a:r>
                <a:rPr lang="zh-CN" altLang="en-US" sz="2400" b="1" dirty="0">
                  <a:solidFill>
                    <a:srgbClr val="7030A0"/>
                  </a:solidFill>
                  <a:latin typeface="Times New Roman" panose="02020603050405020304" pitchFamily="18" charset="0"/>
                  <a:ea typeface="宋体" panose="02010600030101010101" pitchFamily="2" charset="-122"/>
                </a:rPr>
                <a:t>最优2元树</a:t>
              </a:r>
              <a:r>
                <a:rPr lang="en-US" altLang="zh-CN" sz="2400" b="1" dirty="0">
                  <a:solidFill>
                    <a:srgbClr val="7030A0"/>
                  </a:solidFill>
                  <a:latin typeface="Times New Roman" panose="02020603050405020304" pitchFamily="18" charset="0"/>
                  <a:ea typeface="宋体" panose="02010600030101010101" pitchFamily="2" charset="-122"/>
                </a:rPr>
                <a:t>.</a:t>
              </a:r>
            </a:p>
          </p:txBody>
        </p:sp>
        <p:graphicFrame>
          <p:nvGraphicFramePr>
            <p:cNvPr id="26629" name="Object 0"/>
            <p:cNvGraphicFramePr/>
            <p:nvPr/>
          </p:nvGraphicFramePr>
          <p:xfrm>
            <a:off x="1680" y="1392"/>
            <a:ext cx="1392" cy="548"/>
          </p:xfrm>
          <a:graphic>
            <a:graphicData uri="http://schemas.openxmlformats.org/presentationml/2006/ole">
              <mc:AlternateContent xmlns:mc="http://schemas.openxmlformats.org/markup-compatibility/2006">
                <mc:Choice xmlns:v="urn:schemas-microsoft-com:vml" Requires="v">
                  <p:oleObj spid="_x0000_s4099" r:id="rId4" imgW="1104265" imgH="431800" progId="Equation.3">
                    <p:embed/>
                  </p:oleObj>
                </mc:Choice>
                <mc:Fallback>
                  <p:oleObj r:id="rId4" imgW="1104265" imgH="431800" progId="Equation.3">
                    <p:embed/>
                    <p:pic>
                      <p:nvPicPr>
                        <p:cNvPr id="0" name="图片 3075"/>
                        <p:cNvPicPr/>
                        <p:nvPr/>
                      </p:nvPicPr>
                      <p:blipFill>
                        <a:blip r:embed="rId5"/>
                        <a:stretch>
                          <a:fillRect/>
                        </a:stretch>
                      </p:blipFill>
                      <p:spPr>
                        <a:xfrm>
                          <a:off x="1680" y="1392"/>
                          <a:ext cx="1392" cy="548"/>
                        </a:xfrm>
                        <a:prstGeom prst="rect">
                          <a:avLst/>
                        </a:prstGeom>
                        <a:noFill/>
                        <a:ln w="38100">
                          <a:noFill/>
                          <a:miter/>
                        </a:ln>
                      </p:spPr>
                    </p:pic>
                  </p:oleObj>
                </mc:Fallback>
              </mc:AlternateContent>
            </a:graphicData>
          </a:graphic>
        </p:graphicFrame>
      </p:grpSp>
      <p:sp>
        <p:nvSpPr>
          <p:cNvPr id="26631" name="Text Box 4"/>
          <p:cNvSpPr txBox="1"/>
          <p:nvPr/>
        </p:nvSpPr>
        <p:spPr>
          <a:xfrm>
            <a:off x="457200" y="4114800"/>
            <a:ext cx="7848600" cy="2209800"/>
          </a:xfrm>
          <a:prstGeom prst="rect">
            <a:avLst/>
          </a:prstGeom>
          <a:solidFill>
            <a:schemeClr val="bg1"/>
          </a:solidFill>
          <a:ln w="6350">
            <a:noFill/>
          </a:ln>
        </p:spPr>
        <p:txBody>
          <a:bodyPr anchor="t" anchorCtr="0">
            <a:spAutoFit/>
          </a:bodyPr>
          <a:lstStyle/>
          <a:p>
            <a:pPr>
              <a:spcBef>
                <a:spcPct val="50000"/>
              </a:spcBef>
            </a:pPr>
            <a:r>
              <a:rPr lang="zh-CN" altLang="en-US" sz="2400" b="1" dirty="0">
                <a:solidFill>
                  <a:srgbClr val="0000FF"/>
                </a:solidFill>
                <a:latin typeface="Times New Roman" panose="02020603050405020304" pitchFamily="18" charset="0"/>
                <a:ea typeface="宋体" panose="02010600030101010101" pitchFamily="2" charset="-122"/>
              </a:rPr>
              <a:t>例如</a:t>
            </a:r>
          </a:p>
          <a:p>
            <a:pPr>
              <a:lnSpc>
                <a:spcPct val="110000"/>
              </a:lnSpc>
              <a:spcBef>
                <a:spcPct val="50000"/>
              </a:spcBef>
            </a:pPr>
            <a:endParaRPr lang="zh-CN" altLang="en-US" sz="2400" b="1" dirty="0">
              <a:solidFill>
                <a:srgbClr val="0000FF"/>
              </a:solidFill>
              <a:latin typeface="Times New Roman" panose="02020603050405020304" pitchFamily="18" charset="0"/>
              <a:ea typeface="宋体" panose="02010600030101010101" pitchFamily="2" charset="-122"/>
            </a:endParaRPr>
          </a:p>
          <a:p>
            <a:pPr>
              <a:lnSpc>
                <a:spcPct val="110000"/>
              </a:lnSpc>
              <a:spcBef>
                <a:spcPct val="50000"/>
              </a:spcBef>
            </a:pPr>
            <a:endParaRPr lang="zh-CN" altLang="en-US" sz="2400" b="1" dirty="0">
              <a:solidFill>
                <a:srgbClr val="0000FF"/>
              </a:solidFill>
              <a:latin typeface="Times New Roman" panose="02020603050405020304" pitchFamily="18" charset="0"/>
              <a:ea typeface="宋体" panose="02010600030101010101" pitchFamily="2" charset="-122"/>
            </a:endParaRPr>
          </a:p>
          <a:p>
            <a:pPr>
              <a:lnSpc>
                <a:spcPct val="110000"/>
              </a:lnSpc>
              <a:spcBef>
                <a:spcPct val="50000"/>
              </a:spcBef>
            </a:pPr>
            <a:endParaRPr lang="zh-CN" altLang="en-US" sz="2400" b="1" dirty="0">
              <a:solidFill>
                <a:srgbClr val="0000FF"/>
              </a:solidFill>
              <a:latin typeface="Times New Roman" panose="02020603050405020304" pitchFamily="18" charset="0"/>
              <a:ea typeface="宋体" panose="02010600030101010101" pitchFamily="2" charset="-122"/>
            </a:endParaRPr>
          </a:p>
        </p:txBody>
      </p:sp>
      <p:grpSp>
        <p:nvGrpSpPr>
          <p:cNvPr id="26632" name="Group 30"/>
          <p:cNvGrpSpPr/>
          <p:nvPr/>
        </p:nvGrpSpPr>
        <p:grpSpPr>
          <a:xfrm>
            <a:off x="914400" y="4191000"/>
            <a:ext cx="1905000" cy="1752600"/>
            <a:chOff x="768" y="2832"/>
            <a:chExt cx="1200" cy="1104"/>
          </a:xfrm>
        </p:grpSpPr>
        <p:pic>
          <p:nvPicPr>
            <p:cNvPr id="26633" name="Picture 10" descr="E:\插图\离散\图7-10(1).tif"/>
            <p:cNvPicPr>
              <a:picLocks noChangeAspect="1"/>
            </p:cNvPicPr>
            <p:nvPr/>
          </p:nvPicPr>
          <p:blipFill>
            <a:blip r:embed="rId6"/>
            <a:stretch>
              <a:fillRect/>
            </a:stretch>
          </p:blipFill>
          <p:spPr>
            <a:xfrm>
              <a:off x="864" y="2832"/>
              <a:ext cx="983" cy="864"/>
            </a:xfrm>
            <a:prstGeom prst="rect">
              <a:avLst/>
            </a:prstGeom>
            <a:noFill/>
            <a:ln w="9525">
              <a:noFill/>
            </a:ln>
          </p:spPr>
        </p:pic>
        <p:sp>
          <p:nvSpPr>
            <p:cNvPr id="26634" name="Text Box 15"/>
            <p:cNvSpPr txBox="1"/>
            <p:nvPr/>
          </p:nvSpPr>
          <p:spPr>
            <a:xfrm>
              <a:off x="1680" y="3360"/>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sp>
          <p:nvSpPr>
            <p:cNvPr id="26635" name="Text Box 18"/>
            <p:cNvSpPr txBox="1"/>
            <p:nvPr/>
          </p:nvSpPr>
          <p:spPr>
            <a:xfrm>
              <a:off x="1104" y="3648"/>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sp>
          <p:nvSpPr>
            <p:cNvPr id="26636" name="Text Box 21"/>
            <p:cNvSpPr txBox="1"/>
            <p:nvPr/>
          </p:nvSpPr>
          <p:spPr>
            <a:xfrm>
              <a:off x="1200" y="3360"/>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26637" name="Text Box 24"/>
            <p:cNvSpPr txBox="1"/>
            <p:nvPr/>
          </p:nvSpPr>
          <p:spPr>
            <a:xfrm>
              <a:off x="1392" y="3360"/>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5</a:t>
              </a:r>
            </a:p>
          </p:txBody>
        </p:sp>
        <p:sp>
          <p:nvSpPr>
            <p:cNvPr id="26638" name="Text Box 27"/>
            <p:cNvSpPr txBox="1"/>
            <p:nvPr/>
          </p:nvSpPr>
          <p:spPr>
            <a:xfrm>
              <a:off x="768" y="3648"/>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6</a:t>
              </a:r>
            </a:p>
          </p:txBody>
        </p:sp>
      </p:grpSp>
      <p:grpSp>
        <p:nvGrpSpPr>
          <p:cNvPr id="26639" name="Group 31"/>
          <p:cNvGrpSpPr/>
          <p:nvPr/>
        </p:nvGrpSpPr>
        <p:grpSpPr>
          <a:xfrm>
            <a:off x="3352800" y="4114800"/>
            <a:ext cx="1758950" cy="2286000"/>
            <a:chOff x="2304" y="2640"/>
            <a:chExt cx="1108" cy="1440"/>
          </a:xfrm>
        </p:grpSpPr>
        <p:pic>
          <p:nvPicPr>
            <p:cNvPr id="26640" name="Picture 11" descr="E:\插图\离散\图7-10(2).tif"/>
            <p:cNvPicPr>
              <a:picLocks noChangeAspect="1"/>
            </p:cNvPicPr>
            <p:nvPr/>
          </p:nvPicPr>
          <p:blipFill>
            <a:blip r:embed="rId7"/>
            <a:stretch>
              <a:fillRect/>
            </a:stretch>
          </p:blipFill>
          <p:spPr>
            <a:xfrm>
              <a:off x="2400" y="2640"/>
              <a:ext cx="1012" cy="1227"/>
            </a:xfrm>
            <a:prstGeom prst="rect">
              <a:avLst/>
            </a:prstGeom>
            <a:noFill/>
            <a:ln w="9525">
              <a:noFill/>
            </a:ln>
          </p:spPr>
        </p:pic>
        <p:sp>
          <p:nvSpPr>
            <p:cNvPr id="26641" name="Text Box 16"/>
            <p:cNvSpPr txBox="1"/>
            <p:nvPr/>
          </p:nvSpPr>
          <p:spPr>
            <a:xfrm>
              <a:off x="2304" y="3792"/>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sp>
          <p:nvSpPr>
            <p:cNvPr id="26642" name="Text Box 19"/>
            <p:cNvSpPr txBox="1"/>
            <p:nvPr/>
          </p:nvSpPr>
          <p:spPr>
            <a:xfrm>
              <a:off x="3072" y="2976"/>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sp>
          <p:nvSpPr>
            <p:cNvPr id="26643" name="Text Box 22"/>
            <p:cNvSpPr txBox="1"/>
            <p:nvPr/>
          </p:nvSpPr>
          <p:spPr>
            <a:xfrm>
              <a:off x="2928" y="3216"/>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26644" name="Text Box 25"/>
            <p:cNvSpPr txBox="1"/>
            <p:nvPr/>
          </p:nvSpPr>
          <p:spPr>
            <a:xfrm>
              <a:off x="2784" y="3552"/>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5</a:t>
              </a:r>
            </a:p>
          </p:txBody>
        </p:sp>
        <p:sp>
          <p:nvSpPr>
            <p:cNvPr id="26645" name="Text Box 28"/>
            <p:cNvSpPr txBox="1"/>
            <p:nvPr/>
          </p:nvSpPr>
          <p:spPr>
            <a:xfrm>
              <a:off x="2640" y="3792"/>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6</a:t>
              </a:r>
            </a:p>
          </p:txBody>
        </p:sp>
      </p:grpSp>
      <p:grpSp>
        <p:nvGrpSpPr>
          <p:cNvPr id="26646" name="Group 32"/>
          <p:cNvGrpSpPr/>
          <p:nvPr/>
        </p:nvGrpSpPr>
        <p:grpSpPr>
          <a:xfrm>
            <a:off x="6096000" y="4191000"/>
            <a:ext cx="1905000" cy="1752600"/>
            <a:chOff x="3840" y="2880"/>
            <a:chExt cx="1200" cy="1104"/>
          </a:xfrm>
        </p:grpSpPr>
        <p:pic>
          <p:nvPicPr>
            <p:cNvPr id="26647" name="Picture 12" descr="E:\插图\离散\图7-10(3).tif"/>
            <p:cNvPicPr>
              <a:picLocks noChangeAspect="1"/>
            </p:cNvPicPr>
            <p:nvPr/>
          </p:nvPicPr>
          <p:blipFill>
            <a:blip r:embed="rId8"/>
            <a:stretch>
              <a:fillRect/>
            </a:stretch>
          </p:blipFill>
          <p:spPr>
            <a:xfrm>
              <a:off x="3865" y="2880"/>
              <a:ext cx="1031" cy="885"/>
            </a:xfrm>
            <a:prstGeom prst="rect">
              <a:avLst/>
            </a:prstGeom>
            <a:noFill/>
            <a:ln w="9525">
              <a:noFill/>
            </a:ln>
          </p:spPr>
        </p:pic>
        <p:sp>
          <p:nvSpPr>
            <p:cNvPr id="26648" name="Text Box 17"/>
            <p:cNvSpPr txBox="1"/>
            <p:nvPr/>
          </p:nvSpPr>
          <p:spPr>
            <a:xfrm>
              <a:off x="4464" y="3696"/>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sp>
          <p:nvSpPr>
            <p:cNvPr id="26649" name="Text Box 20"/>
            <p:cNvSpPr txBox="1"/>
            <p:nvPr/>
          </p:nvSpPr>
          <p:spPr>
            <a:xfrm>
              <a:off x="4128" y="3408"/>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sp>
          <p:nvSpPr>
            <p:cNvPr id="26650" name="Text Box 23"/>
            <p:cNvSpPr txBox="1"/>
            <p:nvPr/>
          </p:nvSpPr>
          <p:spPr>
            <a:xfrm>
              <a:off x="4752" y="3696"/>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26651" name="Text Box 26"/>
            <p:cNvSpPr txBox="1"/>
            <p:nvPr/>
          </p:nvSpPr>
          <p:spPr>
            <a:xfrm>
              <a:off x="4320" y="3408"/>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5</a:t>
              </a:r>
            </a:p>
          </p:txBody>
        </p:sp>
        <p:sp>
          <p:nvSpPr>
            <p:cNvPr id="26652" name="Text Box 29"/>
            <p:cNvSpPr txBox="1"/>
            <p:nvPr/>
          </p:nvSpPr>
          <p:spPr>
            <a:xfrm>
              <a:off x="3840" y="3408"/>
              <a:ext cx="288"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6</a:t>
              </a:r>
            </a:p>
          </p:txBody>
        </p:sp>
      </p:grpSp>
      <p:sp>
        <p:nvSpPr>
          <p:cNvPr id="26653" name="Text Box 33"/>
          <p:cNvSpPr txBox="1"/>
          <p:nvPr/>
        </p:nvSpPr>
        <p:spPr>
          <a:xfrm>
            <a:off x="1219200" y="5791200"/>
            <a:ext cx="1752600" cy="457200"/>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T</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)=47</a:t>
            </a:r>
          </a:p>
        </p:txBody>
      </p:sp>
      <p:sp>
        <p:nvSpPr>
          <p:cNvPr id="26654" name="Text Box 34"/>
          <p:cNvSpPr txBox="1"/>
          <p:nvPr/>
        </p:nvSpPr>
        <p:spPr>
          <a:xfrm>
            <a:off x="4419600" y="5791200"/>
            <a:ext cx="1752600" cy="457200"/>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T</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)=54</a:t>
            </a:r>
          </a:p>
        </p:txBody>
      </p:sp>
      <p:sp>
        <p:nvSpPr>
          <p:cNvPr id="26655" name="Text Box 35"/>
          <p:cNvSpPr txBox="1"/>
          <p:nvPr/>
        </p:nvSpPr>
        <p:spPr>
          <a:xfrm>
            <a:off x="6248400" y="5791200"/>
            <a:ext cx="1752600" cy="457200"/>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T</a:t>
            </a:r>
            <a:r>
              <a:rPr lang="en-US" altLang="zh-CN" sz="2400" b="1" baseline="-25000" dirty="0">
                <a:solidFill>
                  <a:schemeClr val="tx1"/>
                </a:solidFill>
                <a:latin typeface="Times New Roman" panose="02020603050405020304" pitchFamily="18" charset="0"/>
                <a:ea typeface="宋体" panose="02010600030101010101" pitchFamily="2" charset="-122"/>
              </a:rPr>
              <a:t>3</a:t>
            </a:r>
            <a:r>
              <a:rPr lang="en-US" altLang="zh-CN" sz="2400" b="1" dirty="0">
                <a:solidFill>
                  <a:schemeClr val="tx1"/>
                </a:solidFill>
                <a:latin typeface="Times New Roman" panose="02020603050405020304" pitchFamily="18" charset="0"/>
                <a:ea typeface="宋体" panose="02010600030101010101" pitchFamily="2" charset="-122"/>
              </a:rPr>
              <a:t>)=43</a:t>
            </a:r>
          </a:p>
        </p:txBody>
      </p:sp>
      <p:sp>
        <p:nvSpPr>
          <p:cNvPr id="25602" name="Rectangle 2"/>
          <p:cNvSpPr>
            <a:spLocks noGrp="1"/>
          </p:cNvSpPr>
          <p:nvPr/>
        </p:nvSpPr>
        <p:spPr>
          <a:xfrm>
            <a:off x="470535" y="824865"/>
            <a:ext cx="77724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marL="571500" indent="-571500" algn="l" eaLnBrk="1" hangingPunct="1">
              <a:buFont typeface="Wingdings" panose="05000000000000000000" charset="0"/>
              <a:buChar char="p"/>
            </a:pPr>
            <a:r>
              <a:rPr lang="zh-CN" altLang="en-US" sz="3600" dirty="0">
                <a:solidFill>
                  <a:srgbClr val="800000"/>
                </a:solidFill>
              </a:rPr>
              <a:t>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53"/>
                                        </p:tgtEl>
                                        <p:attrNameLst>
                                          <p:attrName>style.visibility</p:attrName>
                                        </p:attrNameLst>
                                      </p:cBhvr>
                                      <p:to>
                                        <p:strVal val="visible"/>
                                      </p:to>
                                    </p:set>
                                    <p:anim calcmode="lin" valueType="num">
                                      <p:cBhvr additive="base">
                                        <p:cTn id="7" dur="500" fill="hold"/>
                                        <p:tgtEl>
                                          <p:spTgt spid="26653"/>
                                        </p:tgtEl>
                                        <p:attrNameLst>
                                          <p:attrName>ppt_x</p:attrName>
                                        </p:attrNameLst>
                                      </p:cBhvr>
                                      <p:tavLst>
                                        <p:tav tm="0">
                                          <p:val>
                                            <p:strVal val="#ppt_x"/>
                                          </p:val>
                                        </p:tav>
                                        <p:tav tm="100000">
                                          <p:val>
                                            <p:strVal val="#ppt_x"/>
                                          </p:val>
                                        </p:tav>
                                      </p:tavLst>
                                    </p:anim>
                                    <p:anim calcmode="lin" valueType="num">
                                      <p:cBhvr additive="base">
                                        <p:cTn id="8" dur="500" fill="hold"/>
                                        <p:tgtEl>
                                          <p:spTgt spid="266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54"/>
                                        </p:tgtEl>
                                        <p:attrNameLst>
                                          <p:attrName>style.visibility</p:attrName>
                                        </p:attrNameLst>
                                      </p:cBhvr>
                                      <p:to>
                                        <p:strVal val="visible"/>
                                      </p:to>
                                    </p:set>
                                    <p:anim calcmode="lin" valueType="num">
                                      <p:cBhvr additive="base">
                                        <p:cTn id="13" dur="500" fill="hold"/>
                                        <p:tgtEl>
                                          <p:spTgt spid="26654"/>
                                        </p:tgtEl>
                                        <p:attrNameLst>
                                          <p:attrName>ppt_x</p:attrName>
                                        </p:attrNameLst>
                                      </p:cBhvr>
                                      <p:tavLst>
                                        <p:tav tm="0">
                                          <p:val>
                                            <p:strVal val="#ppt_x"/>
                                          </p:val>
                                        </p:tav>
                                        <p:tav tm="100000">
                                          <p:val>
                                            <p:strVal val="#ppt_x"/>
                                          </p:val>
                                        </p:tav>
                                      </p:tavLst>
                                    </p:anim>
                                    <p:anim calcmode="lin" valueType="num">
                                      <p:cBhvr additive="base">
                                        <p:cTn id="14" dur="500" fill="hold"/>
                                        <p:tgtEl>
                                          <p:spTgt spid="266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55"/>
                                        </p:tgtEl>
                                        <p:attrNameLst>
                                          <p:attrName>style.visibility</p:attrName>
                                        </p:attrNameLst>
                                      </p:cBhvr>
                                      <p:to>
                                        <p:strVal val="visible"/>
                                      </p:to>
                                    </p:set>
                                    <p:anim calcmode="lin" valueType="num">
                                      <p:cBhvr additive="base">
                                        <p:cTn id="19" dur="500" fill="hold"/>
                                        <p:tgtEl>
                                          <p:spTgt spid="26655"/>
                                        </p:tgtEl>
                                        <p:attrNameLst>
                                          <p:attrName>ppt_x</p:attrName>
                                        </p:attrNameLst>
                                      </p:cBhvr>
                                      <p:tavLst>
                                        <p:tav tm="0">
                                          <p:val>
                                            <p:strVal val="#ppt_x"/>
                                          </p:val>
                                        </p:tav>
                                        <p:tav tm="100000">
                                          <p:val>
                                            <p:strVal val="#ppt_x"/>
                                          </p:val>
                                        </p:tav>
                                      </p:tavLst>
                                    </p:anim>
                                    <p:anim calcmode="lin" valueType="num">
                                      <p:cBhvr additive="base">
                                        <p:cTn id="20" dur="500" fill="hold"/>
                                        <p:tgtEl>
                                          <p:spTgt spid="266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3" grpId="0"/>
      <p:bldP spid="26653" grpId="1"/>
      <p:bldP spid="26654" grpId="0"/>
      <p:bldP spid="26654" grpId="1"/>
      <p:bldP spid="26655" grpId="0"/>
      <p:bldP spid="2665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21</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7650" name="Rectangle 2"/>
          <p:cNvSpPr>
            <a:spLocks noGrp="1"/>
          </p:cNvSpPr>
          <p:nvPr>
            <p:ph type="title"/>
          </p:nvPr>
        </p:nvSpPr>
        <p:spPr>
          <a:xfrm>
            <a:off x="614045" y="753110"/>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构造最优2元树</a:t>
            </a:r>
          </a:p>
        </p:txBody>
      </p:sp>
      <p:sp>
        <p:nvSpPr>
          <p:cNvPr id="27651" name="Rectangle 3"/>
          <p:cNvSpPr>
            <a:spLocks noGrp="1"/>
          </p:cNvSpPr>
          <p:nvPr>
            <p:ph idx="1"/>
          </p:nvPr>
        </p:nvSpPr>
        <p:spPr>
          <a:xfrm>
            <a:off x="685800" y="1837690"/>
            <a:ext cx="7772400" cy="4038600"/>
          </a:xfrm>
        </p:spPr>
        <p:txBody>
          <a:bodyPr vert="horz" wrap="square" lIns="91440" tIns="45720" rIns="91440" bIns="45720" anchor="t" anchorCtr="0"/>
          <a:lstStyle/>
          <a:p>
            <a:pPr algn="just" eaLnBrk="1" hangingPunct="1">
              <a:lnSpc>
                <a:spcPct val="115000"/>
              </a:lnSpc>
              <a:buNone/>
            </a:pPr>
            <a:r>
              <a:rPr lang="zh-CN" altLang="en-US" sz="3000" b="1" dirty="0">
                <a:solidFill>
                  <a:srgbClr val="7030A0"/>
                </a:solidFill>
              </a:rPr>
              <a:t>哈夫曼(</a:t>
            </a:r>
            <a:r>
              <a:rPr lang="en-US" altLang="zh-CN" sz="3000" b="1" dirty="0">
                <a:solidFill>
                  <a:srgbClr val="7030A0"/>
                </a:solidFill>
              </a:rPr>
              <a:t>Huffman)</a:t>
            </a:r>
            <a:r>
              <a:rPr lang="zh-CN" altLang="en-US" sz="3000" b="1" dirty="0">
                <a:solidFill>
                  <a:srgbClr val="7030A0"/>
                </a:solidFill>
              </a:rPr>
              <a:t>算法</a:t>
            </a:r>
          </a:p>
          <a:p>
            <a:pPr algn="just" eaLnBrk="1" hangingPunct="1">
              <a:lnSpc>
                <a:spcPct val="115000"/>
              </a:lnSpc>
              <a:buNone/>
            </a:pPr>
            <a:r>
              <a:rPr lang="zh-CN" altLang="en-US" sz="2400" b="1" dirty="0"/>
              <a:t>给定实数</a:t>
            </a:r>
            <a:r>
              <a:rPr lang="en-US" altLang="zh-CN" sz="2400" b="1" i="1" dirty="0"/>
              <a:t>w</a:t>
            </a:r>
            <a:r>
              <a:rPr lang="en-US" altLang="zh-CN" sz="2400" b="1" baseline="-30000" dirty="0"/>
              <a:t>1</a:t>
            </a:r>
            <a:r>
              <a:rPr lang="en-US" altLang="zh-CN" sz="2400" b="1" dirty="0"/>
              <a:t>, </a:t>
            </a:r>
            <a:r>
              <a:rPr lang="en-US" altLang="zh-CN" sz="2400" b="1" i="1" dirty="0"/>
              <a:t>w</a:t>
            </a:r>
            <a:r>
              <a:rPr lang="en-US" altLang="zh-CN" sz="2400" b="1" baseline="-30000" dirty="0"/>
              <a:t>2</a:t>
            </a:r>
            <a:r>
              <a:rPr lang="en-US" altLang="zh-CN" sz="2400" b="1" dirty="0"/>
              <a:t>, …, </a:t>
            </a:r>
            <a:r>
              <a:rPr lang="en-US" altLang="zh-CN" sz="2400" b="1" i="1" dirty="0"/>
              <a:t>w</a:t>
            </a:r>
            <a:r>
              <a:rPr lang="en-US" altLang="zh-CN" sz="2400" b="1" i="1" baseline="-30000" dirty="0"/>
              <a:t>t</a:t>
            </a:r>
            <a:r>
              <a:rPr lang="en-US" altLang="zh-CN" sz="2400" b="1" dirty="0"/>
              <a:t> </a:t>
            </a:r>
          </a:p>
          <a:p>
            <a:pPr algn="just" eaLnBrk="1" hangingPunct="1">
              <a:lnSpc>
                <a:spcPct val="115000"/>
              </a:lnSpc>
              <a:buNone/>
            </a:pPr>
            <a:r>
              <a:rPr lang="en-US" altLang="zh-CN" sz="2400" b="1" dirty="0"/>
              <a:t>① </a:t>
            </a:r>
            <a:r>
              <a:rPr lang="zh-CN" altLang="en-US" sz="2400" b="1" dirty="0"/>
              <a:t>作</a:t>
            </a:r>
            <a:r>
              <a:rPr lang="en-US" altLang="zh-CN" sz="2400" b="1" i="1" dirty="0"/>
              <a:t>t</a:t>
            </a:r>
            <a:r>
              <a:rPr lang="zh-CN" altLang="en-US" sz="2400" b="1" dirty="0"/>
              <a:t>片树叶, 分别以</a:t>
            </a:r>
            <a:r>
              <a:rPr lang="en-US" altLang="zh-CN" sz="2400" b="1" i="1" dirty="0"/>
              <a:t>w</a:t>
            </a:r>
            <a:r>
              <a:rPr lang="en-US" altLang="zh-CN" sz="2400" b="1" baseline="-30000" dirty="0"/>
              <a:t>1</a:t>
            </a:r>
            <a:r>
              <a:rPr lang="en-US" altLang="zh-CN" sz="2400" b="1" dirty="0"/>
              <a:t>, </a:t>
            </a:r>
            <a:r>
              <a:rPr lang="en-US" altLang="zh-CN" sz="2400" b="1" i="1" dirty="0"/>
              <a:t>w</a:t>
            </a:r>
            <a:r>
              <a:rPr lang="en-US" altLang="zh-CN" sz="2400" b="1" baseline="-30000" dirty="0"/>
              <a:t>2</a:t>
            </a:r>
            <a:r>
              <a:rPr lang="en-US" altLang="zh-CN" sz="2400" b="1" dirty="0"/>
              <a:t>, …, </a:t>
            </a:r>
            <a:r>
              <a:rPr lang="en-US" altLang="zh-CN" sz="2400" b="1" i="1" dirty="0"/>
              <a:t>w</a:t>
            </a:r>
            <a:r>
              <a:rPr lang="en-US" altLang="zh-CN" sz="2400" b="1" i="1" baseline="-30000" dirty="0"/>
              <a:t>t</a:t>
            </a:r>
            <a:r>
              <a:rPr lang="zh-CN" altLang="en-US" sz="2400" b="1" dirty="0"/>
              <a:t>为权</a:t>
            </a:r>
          </a:p>
          <a:p>
            <a:pPr algn="just" eaLnBrk="1" hangingPunct="1">
              <a:lnSpc>
                <a:spcPct val="115000"/>
              </a:lnSpc>
              <a:buNone/>
            </a:pPr>
            <a:r>
              <a:rPr lang="zh-CN" altLang="en-US" sz="2400" b="1" dirty="0"/>
              <a:t>② 在</a:t>
            </a:r>
            <a:r>
              <a:rPr lang="zh-CN" altLang="en-US" sz="2400" b="1" dirty="0">
                <a:solidFill>
                  <a:srgbClr val="FF0000"/>
                </a:solidFill>
              </a:rPr>
              <a:t>当前</a:t>
            </a:r>
            <a:r>
              <a:rPr lang="zh-CN" altLang="en-US" sz="2400" b="1" dirty="0"/>
              <a:t>所有入度为0的顶点(不一定是树叶)中选出两个权最小的顶点, 添加一个新分支点, 以这2个顶点为儿子, 其权等于这2个儿子的权之和</a:t>
            </a:r>
          </a:p>
          <a:p>
            <a:pPr eaLnBrk="1" hangingPunct="1">
              <a:lnSpc>
                <a:spcPct val="115000"/>
              </a:lnSpc>
              <a:buNone/>
            </a:pPr>
            <a:r>
              <a:rPr lang="zh-CN" altLang="en-US" sz="2400" b="1" dirty="0"/>
              <a:t>③ 重复②, 直到只有1个入度为0 的顶点为止 </a:t>
            </a:r>
          </a:p>
          <a:p>
            <a:pPr eaLnBrk="1" latinLnBrk="0" hangingPunct="1">
              <a:lnSpc>
                <a:spcPct val="115000"/>
              </a:lnSpc>
              <a:spcBef>
                <a:spcPts val="1500"/>
              </a:spcBef>
              <a:buNone/>
            </a:pPr>
            <a:r>
              <a:rPr lang="en-US" altLang="zh-CN" sz="2400" b="1" i="1" dirty="0"/>
              <a:t>W</a:t>
            </a:r>
            <a:r>
              <a:rPr lang="en-US" altLang="zh-CN" sz="2400" b="1" dirty="0"/>
              <a:t>(</a:t>
            </a:r>
            <a:r>
              <a:rPr lang="en-US" altLang="zh-CN" sz="2400" b="1" i="1" dirty="0"/>
              <a:t>T</a:t>
            </a:r>
            <a:r>
              <a:rPr lang="en-US" altLang="zh-CN" sz="2400" b="1" dirty="0"/>
              <a:t>)</a:t>
            </a:r>
            <a:r>
              <a:rPr lang="zh-CN" altLang="en-US" sz="2400" b="1" dirty="0"/>
              <a:t>等于所有</a:t>
            </a:r>
            <a:r>
              <a:rPr lang="zh-CN" altLang="en-US" sz="2400" b="1" dirty="0">
                <a:solidFill>
                  <a:srgbClr val="FF0000"/>
                </a:solidFill>
              </a:rPr>
              <a:t>分支点</a:t>
            </a:r>
            <a:r>
              <a:rPr lang="zh-CN" altLang="en-US" sz="2400" b="1" dirty="0"/>
              <a:t>的权之和</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22</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8674" name="Rectangle 2"/>
          <p:cNvSpPr>
            <a:spLocks noGrp="1"/>
          </p:cNvSpPr>
          <p:nvPr>
            <p:ph type="title"/>
          </p:nvPr>
        </p:nvSpPr>
        <p:spPr>
          <a:xfrm>
            <a:off x="467360" y="116840"/>
            <a:ext cx="7772400" cy="1143000"/>
          </a:xfrm>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28675" name="Rectangle 3"/>
          <p:cNvSpPr>
            <a:spLocks noGrp="1"/>
          </p:cNvSpPr>
          <p:nvPr>
            <p:ph idx="1"/>
          </p:nvPr>
        </p:nvSpPr>
        <p:spPr>
          <a:xfrm>
            <a:off x="539750" y="1125220"/>
            <a:ext cx="7772400" cy="914400"/>
          </a:xfrm>
        </p:spPr>
        <p:txBody>
          <a:bodyPr vert="horz" wrap="square" lIns="91440" tIns="45720" rIns="91440" bIns="45720" anchor="t" anchorCtr="0"/>
          <a:lstStyle/>
          <a:p>
            <a:pPr eaLnBrk="1" hangingPunct="1">
              <a:buNone/>
            </a:pPr>
            <a:r>
              <a:rPr lang="zh-CN" altLang="en-US" sz="2400" b="1" dirty="0">
                <a:solidFill>
                  <a:srgbClr val="0000FF"/>
                </a:solidFill>
              </a:rPr>
              <a:t>例1</a:t>
            </a:r>
            <a:r>
              <a:rPr lang="zh-CN" altLang="en-US" sz="2400" b="1" dirty="0"/>
              <a:t> </a:t>
            </a:r>
            <a:r>
              <a:rPr lang="zh-CN" altLang="en-US" sz="2400" b="1" dirty="0">
                <a:solidFill>
                  <a:srgbClr val="002060"/>
                </a:solidFill>
              </a:rPr>
              <a:t>求以1,</a:t>
            </a:r>
            <a:r>
              <a:rPr lang="en-US" altLang="zh-CN" sz="2400" b="1" dirty="0">
                <a:solidFill>
                  <a:srgbClr val="002060"/>
                </a:solidFill>
              </a:rPr>
              <a:t> </a:t>
            </a:r>
            <a:r>
              <a:rPr lang="zh-CN" altLang="en-US" sz="2400" b="1" dirty="0">
                <a:solidFill>
                  <a:srgbClr val="002060"/>
                </a:solidFill>
              </a:rPr>
              <a:t>3,</a:t>
            </a:r>
            <a:r>
              <a:rPr lang="en-US" altLang="zh-CN" sz="2400" b="1" dirty="0">
                <a:solidFill>
                  <a:srgbClr val="002060"/>
                </a:solidFill>
              </a:rPr>
              <a:t> </a:t>
            </a:r>
            <a:r>
              <a:rPr lang="zh-CN" altLang="en-US" sz="2400" b="1" dirty="0">
                <a:solidFill>
                  <a:srgbClr val="002060"/>
                </a:solidFill>
              </a:rPr>
              <a:t>4,</a:t>
            </a:r>
            <a:r>
              <a:rPr lang="en-US" altLang="zh-CN" sz="2400" b="1" dirty="0">
                <a:solidFill>
                  <a:srgbClr val="002060"/>
                </a:solidFill>
              </a:rPr>
              <a:t> </a:t>
            </a:r>
            <a:r>
              <a:rPr lang="zh-CN" altLang="en-US" sz="2400" b="1" dirty="0">
                <a:solidFill>
                  <a:srgbClr val="002060"/>
                </a:solidFill>
              </a:rPr>
              <a:t>5,</a:t>
            </a:r>
            <a:r>
              <a:rPr lang="en-US" altLang="zh-CN" sz="2400" b="1" dirty="0">
                <a:solidFill>
                  <a:srgbClr val="002060"/>
                </a:solidFill>
              </a:rPr>
              <a:t> </a:t>
            </a:r>
            <a:r>
              <a:rPr lang="zh-CN" altLang="en-US" sz="2400" b="1" dirty="0">
                <a:solidFill>
                  <a:srgbClr val="002060"/>
                </a:solidFill>
              </a:rPr>
              <a:t>6为权的最优2元树, 并计算它的权</a:t>
            </a:r>
          </a:p>
          <a:p>
            <a:pPr eaLnBrk="1" hangingPunct="1">
              <a:buNone/>
            </a:pPr>
            <a:r>
              <a:rPr lang="zh-CN" altLang="en-US" sz="2400" b="1" dirty="0"/>
              <a:t>解</a:t>
            </a:r>
          </a:p>
        </p:txBody>
      </p:sp>
      <p:grpSp>
        <p:nvGrpSpPr>
          <p:cNvPr id="2" name="组合 52"/>
          <p:cNvGrpSpPr/>
          <p:nvPr/>
        </p:nvGrpSpPr>
        <p:grpSpPr>
          <a:xfrm>
            <a:off x="427038" y="3065780"/>
            <a:ext cx="2143125" cy="833438"/>
            <a:chOff x="500034" y="4500570"/>
            <a:chExt cx="2143140" cy="833430"/>
          </a:xfrm>
        </p:grpSpPr>
        <p:sp>
          <p:nvSpPr>
            <p:cNvPr id="28677" name="Text Box 4"/>
            <p:cNvSpPr txBox="1"/>
            <p:nvPr/>
          </p:nvSpPr>
          <p:spPr>
            <a:xfrm>
              <a:off x="547662" y="4572000"/>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sp>
          <p:nvSpPr>
            <p:cNvPr id="28678" name="Text Box 12"/>
            <p:cNvSpPr txBox="1"/>
            <p:nvPr/>
          </p:nvSpPr>
          <p:spPr>
            <a:xfrm>
              <a:off x="1000100" y="4572000"/>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sp>
          <p:nvSpPr>
            <p:cNvPr id="28679" name="Text Box 16"/>
            <p:cNvSpPr txBox="1"/>
            <p:nvPr/>
          </p:nvSpPr>
          <p:spPr>
            <a:xfrm>
              <a:off x="1357290" y="4572008"/>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28680" name="Text Box 33"/>
            <p:cNvSpPr txBox="1"/>
            <p:nvPr/>
          </p:nvSpPr>
          <p:spPr>
            <a:xfrm>
              <a:off x="1247756" y="4876800"/>
              <a:ext cx="6096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a:t>
              </a:r>
            </a:p>
          </p:txBody>
        </p:sp>
        <p:pic>
          <p:nvPicPr>
            <p:cNvPr id="28681" name="Picture 5" descr="E:\插图\离散\图7-11(a).tif"/>
            <p:cNvPicPr>
              <a:picLocks noChangeAspect="1"/>
            </p:cNvPicPr>
            <p:nvPr/>
          </p:nvPicPr>
          <p:blipFill>
            <a:blip r:embed="rId3"/>
            <a:srcRect l="58389" t="87891"/>
            <a:stretch>
              <a:fillRect/>
            </a:stretch>
          </p:blipFill>
          <p:spPr>
            <a:xfrm>
              <a:off x="1357290" y="4500570"/>
              <a:ext cx="285752" cy="142876"/>
            </a:xfrm>
            <a:prstGeom prst="rect">
              <a:avLst/>
            </a:prstGeom>
            <a:noFill/>
            <a:ln w="9525">
              <a:noFill/>
            </a:ln>
          </p:spPr>
        </p:pic>
        <p:pic>
          <p:nvPicPr>
            <p:cNvPr id="28682" name="Picture 5" descr="E:\插图\离散\图7-11(a).tif"/>
            <p:cNvPicPr>
              <a:picLocks noChangeAspect="1"/>
            </p:cNvPicPr>
            <p:nvPr/>
          </p:nvPicPr>
          <p:blipFill>
            <a:blip r:embed="rId3"/>
            <a:srcRect l="58389" t="87891"/>
            <a:stretch>
              <a:fillRect/>
            </a:stretch>
          </p:blipFill>
          <p:spPr>
            <a:xfrm>
              <a:off x="928662" y="4500570"/>
              <a:ext cx="285752" cy="142876"/>
            </a:xfrm>
            <a:prstGeom prst="rect">
              <a:avLst/>
            </a:prstGeom>
            <a:noFill/>
            <a:ln w="9525">
              <a:noFill/>
            </a:ln>
          </p:spPr>
        </p:pic>
        <p:pic>
          <p:nvPicPr>
            <p:cNvPr id="28683" name="Picture 5" descr="E:\插图\离散\图7-11(a).tif"/>
            <p:cNvPicPr>
              <a:picLocks noChangeAspect="1"/>
            </p:cNvPicPr>
            <p:nvPr/>
          </p:nvPicPr>
          <p:blipFill>
            <a:blip r:embed="rId3"/>
            <a:srcRect l="58389" t="87891"/>
            <a:stretch>
              <a:fillRect/>
            </a:stretch>
          </p:blipFill>
          <p:spPr>
            <a:xfrm>
              <a:off x="2214546" y="4500570"/>
              <a:ext cx="285752" cy="142876"/>
            </a:xfrm>
            <a:prstGeom prst="rect">
              <a:avLst/>
            </a:prstGeom>
            <a:noFill/>
            <a:ln w="9525">
              <a:noFill/>
            </a:ln>
          </p:spPr>
        </p:pic>
        <p:pic>
          <p:nvPicPr>
            <p:cNvPr id="28684" name="Picture 5" descr="E:\插图\离散\图7-11(a).tif"/>
            <p:cNvPicPr>
              <a:picLocks noChangeAspect="1"/>
            </p:cNvPicPr>
            <p:nvPr/>
          </p:nvPicPr>
          <p:blipFill>
            <a:blip r:embed="rId3"/>
            <a:srcRect l="58389" t="87891"/>
            <a:stretch>
              <a:fillRect/>
            </a:stretch>
          </p:blipFill>
          <p:spPr>
            <a:xfrm>
              <a:off x="1785918" y="4500570"/>
              <a:ext cx="285752" cy="142876"/>
            </a:xfrm>
            <a:prstGeom prst="rect">
              <a:avLst/>
            </a:prstGeom>
            <a:noFill/>
            <a:ln w="9525">
              <a:noFill/>
            </a:ln>
          </p:spPr>
        </p:pic>
        <p:pic>
          <p:nvPicPr>
            <p:cNvPr id="28685" name="Picture 5" descr="E:\插图\离散\图7-11(a).tif"/>
            <p:cNvPicPr>
              <a:picLocks noChangeAspect="1"/>
            </p:cNvPicPr>
            <p:nvPr/>
          </p:nvPicPr>
          <p:blipFill>
            <a:blip r:embed="rId3"/>
            <a:srcRect l="58389" t="87891"/>
            <a:stretch>
              <a:fillRect/>
            </a:stretch>
          </p:blipFill>
          <p:spPr>
            <a:xfrm>
              <a:off x="928662" y="4500570"/>
              <a:ext cx="285752" cy="142876"/>
            </a:xfrm>
            <a:prstGeom prst="rect">
              <a:avLst/>
            </a:prstGeom>
            <a:noFill/>
            <a:ln w="9525">
              <a:noFill/>
            </a:ln>
          </p:spPr>
        </p:pic>
        <p:pic>
          <p:nvPicPr>
            <p:cNvPr id="28686" name="Picture 5" descr="E:\插图\离散\图7-11(a).tif"/>
            <p:cNvPicPr>
              <a:picLocks noChangeAspect="1"/>
            </p:cNvPicPr>
            <p:nvPr/>
          </p:nvPicPr>
          <p:blipFill>
            <a:blip r:embed="rId3"/>
            <a:srcRect l="58389" t="87891"/>
            <a:stretch>
              <a:fillRect/>
            </a:stretch>
          </p:blipFill>
          <p:spPr>
            <a:xfrm>
              <a:off x="500034" y="4500570"/>
              <a:ext cx="285752" cy="142876"/>
            </a:xfrm>
            <a:prstGeom prst="rect">
              <a:avLst/>
            </a:prstGeom>
            <a:noFill/>
            <a:ln w="9525">
              <a:noFill/>
            </a:ln>
          </p:spPr>
        </p:pic>
        <p:sp>
          <p:nvSpPr>
            <p:cNvPr id="28687" name="Text Box 16"/>
            <p:cNvSpPr txBox="1"/>
            <p:nvPr/>
          </p:nvSpPr>
          <p:spPr>
            <a:xfrm>
              <a:off x="1833546" y="4572008"/>
              <a:ext cx="381000" cy="457200"/>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5</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28688" name="Text Box 16"/>
            <p:cNvSpPr txBox="1"/>
            <p:nvPr/>
          </p:nvSpPr>
          <p:spPr>
            <a:xfrm>
              <a:off x="2262174" y="4572008"/>
              <a:ext cx="381000" cy="457200"/>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6</a:t>
              </a:r>
              <a:endParaRPr lang="zh-CN" altLang="en-US" sz="2400" b="1" dirty="0">
                <a:solidFill>
                  <a:schemeClr val="tx1"/>
                </a:solidFill>
                <a:latin typeface="Times New Roman" panose="02020603050405020304" pitchFamily="18" charset="0"/>
                <a:ea typeface="宋体" panose="02010600030101010101" pitchFamily="2" charset="-122"/>
              </a:endParaRPr>
            </a:p>
          </p:txBody>
        </p:sp>
      </p:grpSp>
      <p:grpSp>
        <p:nvGrpSpPr>
          <p:cNvPr id="3" name="组合 53"/>
          <p:cNvGrpSpPr/>
          <p:nvPr/>
        </p:nvGrpSpPr>
        <p:grpSpPr>
          <a:xfrm>
            <a:off x="3143250" y="2018030"/>
            <a:ext cx="2271713" cy="1905000"/>
            <a:chOff x="3729038" y="3276600"/>
            <a:chExt cx="2271722" cy="1905000"/>
          </a:xfrm>
        </p:grpSpPr>
        <p:sp>
          <p:nvSpPr>
            <p:cNvPr id="28690" name="Text Box 4"/>
            <p:cNvSpPr txBox="1"/>
            <p:nvPr/>
          </p:nvSpPr>
          <p:spPr>
            <a:xfrm>
              <a:off x="3729038" y="4419600"/>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pic>
          <p:nvPicPr>
            <p:cNvPr id="28691" name="Picture 5" descr="E:\插图\离散\图7-11(a).tif"/>
            <p:cNvPicPr>
              <a:picLocks noChangeAspect="1"/>
            </p:cNvPicPr>
            <p:nvPr/>
          </p:nvPicPr>
          <p:blipFill>
            <a:blip r:embed="rId4"/>
            <a:stretch>
              <a:fillRect/>
            </a:stretch>
          </p:blipFill>
          <p:spPr>
            <a:xfrm>
              <a:off x="3805238" y="3276600"/>
              <a:ext cx="703263" cy="1219200"/>
            </a:xfrm>
            <a:prstGeom prst="rect">
              <a:avLst/>
            </a:prstGeom>
            <a:noFill/>
            <a:ln w="9525">
              <a:noFill/>
            </a:ln>
          </p:spPr>
        </p:pic>
        <p:sp>
          <p:nvSpPr>
            <p:cNvPr id="28692" name="Text Box 12"/>
            <p:cNvSpPr txBox="1"/>
            <p:nvPr/>
          </p:nvSpPr>
          <p:spPr>
            <a:xfrm>
              <a:off x="4262438" y="4419600"/>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sp>
          <p:nvSpPr>
            <p:cNvPr id="28693" name="Text Box 16"/>
            <p:cNvSpPr txBox="1"/>
            <p:nvPr/>
          </p:nvSpPr>
          <p:spPr>
            <a:xfrm>
              <a:off x="3957638" y="3429000"/>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28694" name="Text Box 33"/>
            <p:cNvSpPr txBox="1"/>
            <p:nvPr/>
          </p:nvSpPr>
          <p:spPr>
            <a:xfrm>
              <a:off x="4605342" y="4724400"/>
              <a:ext cx="6096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b)</a:t>
              </a:r>
            </a:p>
          </p:txBody>
        </p:sp>
        <p:pic>
          <p:nvPicPr>
            <p:cNvPr id="28695" name="Picture 5" descr="E:\插图\离散\图7-11(a).tif"/>
            <p:cNvPicPr>
              <a:picLocks noChangeAspect="1"/>
            </p:cNvPicPr>
            <p:nvPr/>
          </p:nvPicPr>
          <p:blipFill>
            <a:blip r:embed="rId3"/>
            <a:srcRect l="58389" t="87891"/>
            <a:stretch>
              <a:fillRect/>
            </a:stretch>
          </p:blipFill>
          <p:spPr>
            <a:xfrm>
              <a:off x="4714876" y="4357694"/>
              <a:ext cx="285752" cy="142876"/>
            </a:xfrm>
            <a:prstGeom prst="rect">
              <a:avLst/>
            </a:prstGeom>
            <a:noFill/>
            <a:ln w="9525">
              <a:noFill/>
            </a:ln>
          </p:spPr>
        </p:pic>
        <p:pic>
          <p:nvPicPr>
            <p:cNvPr id="28696" name="Picture 5" descr="E:\插图\离散\图7-11(a).tif"/>
            <p:cNvPicPr>
              <a:picLocks noChangeAspect="1"/>
            </p:cNvPicPr>
            <p:nvPr/>
          </p:nvPicPr>
          <p:blipFill>
            <a:blip r:embed="rId3"/>
            <a:srcRect l="58389" t="87891"/>
            <a:stretch>
              <a:fillRect/>
            </a:stretch>
          </p:blipFill>
          <p:spPr>
            <a:xfrm>
              <a:off x="5572132" y="4357694"/>
              <a:ext cx="285752" cy="142876"/>
            </a:xfrm>
            <a:prstGeom prst="rect">
              <a:avLst/>
            </a:prstGeom>
            <a:noFill/>
            <a:ln w="9525">
              <a:noFill/>
            </a:ln>
          </p:spPr>
        </p:pic>
        <p:pic>
          <p:nvPicPr>
            <p:cNvPr id="28697" name="Picture 5" descr="E:\插图\离散\图7-11(a).tif"/>
            <p:cNvPicPr>
              <a:picLocks noChangeAspect="1"/>
            </p:cNvPicPr>
            <p:nvPr/>
          </p:nvPicPr>
          <p:blipFill>
            <a:blip r:embed="rId3"/>
            <a:srcRect l="58389" t="87891"/>
            <a:stretch>
              <a:fillRect/>
            </a:stretch>
          </p:blipFill>
          <p:spPr>
            <a:xfrm>
              <a:off x="5143504" y="4357694"/>
              <a:ext cx="285752" cy="142876"/>
            </a:xfrm>
            <a:prstGeom prst="rect">
              <a:avLst/>
            </a:prstGeom>
            <a:noFill/>
            <a:ln w="9525">
              <a:noFill/>
            </a:ln>
          </p:spPr>
        </p:pic>
        <p:sp>
          <p:nvSpPr>
            <p:cNvPr id="28698" name="Text Box 16"/>
            <p:cNvSpPr txBox="1"/>
            <p:nvPr/>
          </p:nvSpPr>
          <p:spPr>
            <a:xfrm>
              <a:off x="4714876" y="4429132"/>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28699" name="Text Box 16"/>
            <p:cNvSpPr txBox="1"/>
            <p:nvPr/>
          </p:nvSpPr>
          <p:spPr>
            <a:xfrm>
              <a:off x="5191132" y="4429132"/>
              <a:ext cx="381000" cy="457200"/>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5</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28700" name="Text Box 16"/>
            <p:cNvSpPr txBox="1"/>
            <p:nvPr/>
          </p:nvSpPr>
          <p:spPr>
            <a:xfrm>
              <a:off x="5619760" y="4429132"/>
              <a:ext cx="381000" cy="457200"/>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6</a:t>
              </a:r>
              <a:endParaRPr lang="zh-CN" altLang="en-US" sz="2400" b="1" dirty="0">
                <a:solidFill>
                  <a:schemeClr val="tx1"/>
                </a:solidFill>
                <a:latin typeface="Times New Roman" panose="02020603050405020304" pitchFamily="18" charset="0"/>
                <a:ea typeface="宋体" panose="02010600030101010101" pitchFamily="2" charset="-122"/>
              </a:endParaRPr>
            </a:p>
          </p:txBody>
        </p:sp>
      </p:grpSp>
      <p:grpSp>
        <p:nvGrpSpPr>
          <p:cNvPr id="4" name="组合 54"/>
          <p:cNvGrpSpPr/>
          <p:nvPr/>
        </p:nvGrpSpPr>
        <p:grpSpPr>
          <a:xfrm>
            <a:off x="6145848" y="1637030"/>
            <a:ext cx="2076450" cy="2286000"/>
            <a:chOff x="6138863" y="2895600"/>
            <a:chExt cx="2076475" cy="2286000"/>
          </a:xfrm>
        </p:grpSpPr>
        <p:pic>
          <p:nvPicPr>
            <p:cNvPr id="28702" name="Picture 6" descr="E:\插图\离散\图7-11(b).tif"/>
            <p:cNvPicPr>
              <a:picLocks noChangeAspect="1"/>
            </p:cNvPicPr>
            <p:nvPr/>
          </p:nvPicPr>
          <p:blipFill>
            <a:blip r:embed="rId5"/>
            <a:stretch>
              <a:fillRect/>
            </a:stretch>
          </p:blipFill>
          <p:spPr>
            <a:xfrm>
              <a:off x="6215063" y="3276600"/>
              <a:ext cx="989013" cy="1219200"/>
            </a:xfrm>
            <a:prstGeom prst="rect">
              <a:avLst/>
            </a:prstGeom>
            <a:noFill/>
            <a:ln w="9525">
              <a:noFill/>
            </a:ln>
          </p:spPr>
        </p:pic>
        <p:sp>
          <p:nvSpPr>
            <p:cNvPr id="28703" name="Text Box 9"/>
            <p:cNvSpPr txBox="1"/>
            <p:nvPr/>
          </p:nvSpPr>
          <p:spPr>
            <a:xfrm>
              <a:off x="6138863" y="4419600"/>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sp>
          <p:nvSpPr>
            <p:cNvPr id="28704" name="Text Box 13"/>
            <p:cNvSpPr txBox="1"/>
            <p:nvPr/>
          </p:nvSpPr>
          <p:spPr>
            <a:xfrm>
              <a:off x="6672263" y="4419600"/>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sp>
          <p:nvSpPr>
            <p:cNvPr id="28705" name="Text Box 17"/>
            <p:cNvSpPr txBox="1"/>
            <p:nvPr/>
          </p:nvSpPr>
          <p:spPr>
            <a:xfrm>
              <a:off x="6291263" y="3505200"/>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28706" name="Text Box 20"/>
            <p:cNvSpPr txBox="1"/>
            <p:nvPr/>
          </p:nvSpPr>
          <p:spPr>
            <a:xfrm>
              <a:off x="6977063" y="3886200"/>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28707" name="Text Box 27"/>
            <p:cNvSpPr txBox="1"/>
            <p:nvPr/>
          </p:nvSpPr>
          <p:spPr>
            <a:xfrm>
              <a:off x="6672263" y="2895600"/>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8</a:t>
              </a:r>
            </a:p>
          </p:txBody>
        </p:sp>
        <p:sp>
          <p:nvSpPr>
            <p:cNvPr id="28708" name="Text Box 34"/>
            <p:cNvSpPr txBox="1"/>
            <p:nvPr/>
          </p:nvSpPr>
          <p:spPr>
            <a:xfrm>
              <a:off x="6891358" y="4724400"/>
              <a:ext cx="6096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c)</a:t>
              </a:r>
            </a:p>
          </p:txBody>
        </p:sp>
        <p:pic>
          <p:nvPicPr>
            <p:cNvPr id="28709" name="Picture 5" descr="E:\插图\离散\图7-11(a).tif"/>
            <p:cNvPicPr>
              <a:picLocks noChangeAspect="1"/>
            </p:cNvPicPr>
            <p:nvPr/>
          </p:nvPicPr>
          <p:blipFill>
            <a:blip r:embed="rId3"/>
            <a:srcRect l="58389" t="87891"/>
            <a:stretch>
              <a:fillRect/>
            </a:stretch>
          </p:blipFill>
          <p:spPr>
            <a:xfrm>
              <a:off x="7786710" y="3829056"/>
              <a:ext cx="285752" cy="142876"/>
            </a:xfrm>
            <a:prstGeom prst="rect">
              <a:avLst/>
            </a:prstGeom>
            <a:noFill/>
            <a:ln w="9525">
              <a:noFill/>
            </a:ln>
          </p:spPr>
        </p:pic>
        <p:pic>
          <p:nvPicPr>
            <p:cNvPr id="28710" name="Picture 5" descr="E:\插图\离散\图7-11(a).tif"/>
            <p:cNvPicPr>
              <a:picLocks noChangeAspect="1"/>
            </p:cNvPicPr>
            <p:nvPr/>
          </p:nvPicPr>
          <p:blipFill>
            <a:blip r:embed="rId3"/>
            <a:srcRect l="58389" t="87891"/>
            <a:stretch>
              <a:fillRect/>
            </a:stretch>
          </p:blipFill>
          <p:spPr>
            <a:xfrm>
              <a:off x="7358082" y="3829056"/>
              <a:ext cx="285752" cy="142876"/>
            </a:xfrm>
            <a:prstGeom prst="rect">
              <a:avLst/>
            </a:prstGeom>
            <a:noFill/>
            <a:ln w="9525">
              <a:noFill/>
            </a:ln>
          </p:spPr>
        </p:pic>
        <p:sp>
          <p:nvSpPr>
            <p:cNvPr id="28711" name="Text Box 16"/>
            <p:cNvSpPr txBox="1"/>
            <p:nvPr/>
          </p:nvSpPr>
          <p:spPr>
            <a:xfrm>
              <a:off x="7405710" y="3900494"/>
              <a:ext cx="381000" cy="457200"/>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5</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28712" name="Text Box 16"/>
            <p:cNvSpPr txBox="1"/>
            <p:nvPr/>
          </p:nvSpPr>
          <p:spPr>
            <a:xfrm>
              <a:off x="7834338" y="3900494"/>
              <a:ext cx="381000" cy="457200"/>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6</a:t>
              </a:r>
              <a:endParaRPr lang="zh-CN" altLang="en-US" sz="2400" b="1" dirty="0">
                <a:solidFill>
                  <a:schemeClr val="tx1"/>
                </a:solidFill>
                <a:latin typeface="Times New Roman" panose="02020603050405020304" pitchFamily="18" charset="0"/>
                <a:ea typeface="宋体" panose="02010600030101010101" pitchFamily="2" charset="-122"/>
              </a:endParaRPr>
            </a:p>
          </p:txBody>
        </p:sp>
      </p:grpSp>
      <p:grpSp>
        <p:nvGrpSpPr>
          <p:cNvPr id="6" name="Group 39"/>
          <p:cNvGrpSpPr/>
          <p:nvPr/>
        </p:nvGrpSpPr>
        <p:grpSpPr>
          <a:xfrm>
            <a:off x="1642745" y="4313238"/>
            <a:ext cx="2209800" cy="2362200"/>
            <a:chOff x="2448" y="2208"/>
            <a:chExt cx="1392" cy="1488"/>
          </a:xfrm>
        </p:grpSpPr>
        <p:pic>
          <p:nvPicPr>
            <p:cNvPr id="7" name="Picture 7" descr="E:\插图\离散\图7-11(c).tif"/>
            <p:cNvPicPr>
              <a:picLocks noChangeAspect="1"/>
            </p:cNvPicPr>
            <p:nvPr/>
          </p:nvPicPr>
          <p:blipFill>
            <a:blip r:embed="rId6"/>
            <a:stretch>
              <a:fillRect/>
            </a:stretch>
          </p:blipFill>
          <p:spPr>
            <a:xfrm>
              <a:off x="2496" y="2432"/>
              <a:ext cx="1248" cy="832"/>
            </a:xfrm>
            <a:prstGeom prst="rect">
              <a:avLst/>
            </a:prstGeom>
            <a:noFill/>
            <a:ln w="9525">
              <a:noFill/>
            </a:ln>
          </p:spPr>
        </p:pic>
        <p:sp>
          <p:nvSpPr>
            <p:cNvPr id="8" name="Text Box 10"/>
            <p:cNvSpPr txBox="1"/>
            <p:nvPr/>
          </p:nvSpPr>
          <p:spPr>
            <a:xfrm>
              <a:off x="2448" y="3216"/>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sp>
          <p:nvSpPr>
            <p:cNvPr id="9" name="Text Box 14"/>
            <p:cNvSpPr txBox="1"/>
            <p:nvPr/>
          </p:nvSpPr>
          <p:spPr>
            <a:xfrm>
              <a:off x="2832" y="3216"/>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sp>
          <p:nvSpPr>
            <p:cNvPr id="10" name="Text Box 18"/>
            <p:cNvSpPr txBox="1"/>
            <p:nvPr/>
          </p:nvSpPr>
          <p:spPr>
            <a:xfrm>
              <a:off x="2544" y="2592"/>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11" name="Text Box 21"/>
            <p:cNvSpPr txBox="1"/>
            <p:nvPr/>
          </p:nvSpPr>
          <p:spPr>
            <a:xfrm>
              <a:off x="2976" y="2832"/>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12" name="Text Box 23"/>
            <p:cNvSpPr txBox="1"/>
            <p:nvPr/>
          </p:nvSpPr>
          <p:spPr>
            <a:xfrm>
              <a:off x="3216" y="2880"/>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5</a:t>
              </a:r>
            </a:p>
          </p:txBody>
        </p:sp>
        <p:sp>
          <p:nvSpPr>
            <p:cNvPr id="13" name="Text Box 25"/>
            <p:cNvSpPr txBox="1"/>
            <p:nvPr/>
          </p:nvSpPr>
          <p:spPr>
            <a:xfrm>
              <a:off x="3600" y="2880"/>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6</a:t>
              </a:r>
            </a:p>
          </p:txBody>
        </p:sp>
        <p:sp>
          <p:nvSpPr>
            <p:cNvPr id="14" name="Text Box 28"/>
            <p:cNvSpPr txBox="1"/>
            <p:nvPr/>
          </p:nvSpPr>
          <p:spPr>
            <a:xfrm>
              <a:off x="2784" y="2208"/>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8</a:t>
              </a:r>
            </a:p>
          </p:txBody>
        </p:sp>
        <p:sp>
          <p:nvSpPr>
            <p:cNvPr id="15" name="Text Box 30"/>
            <p:cNvSpPr txBox="1"/>
            <p:nvPr/>
          </p:nvSpPr>
          <p:spPr>
            <a:xfrm>
              <a:off x="3360" y="2208"/>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11</a:t>
              </a:r>
            </a:p>
          </p:txBody>
        </p:sp>
        <p:sp>
          <p:nvSpPr>
            <p:cNvPr id="16" name="Text Box 35"/>
            <p:cNvSpPr txBox="1"/>
            <p:nvPr/>
          </p:nvSpPr>
          <p:spPr>
            <a:xfrm>
              <a:off x="3024" y="3408"/>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d)</a:t>
              </a:r>
            </a:p>
          </p:txBody>
        </p:sp>
      </p:grpSp>
      <p:grpSp>
        <p:nvGrpSpPr>
          <p:cNvPr id="17" name="Group 40"/>
          <p:cNvGrpSpPr/>
          <p:nvPr/>
        </p:nvGrpSpPr>
        <p:grpSpPr>
          <a:xfrm>
            <a:off x="4500245" y="4008438"/>
            <a:ext cx="2057400" cy="2667000"/>
            <a:chOff x="3936" y="1968"/>
            <a:chExt cx="1296" cy="1680"/>
          </a:xfrm>
        </p:grpSpPr>
        <p:pic>
          <p:nvPicPr>
            <p:cNvPr id="18" name="Picture 8" descr="E:\插图\离散\图7-11(d).tif"/>
            <p:cNvPicPr>
              <a:picLocks noChangeAspect="1"/>
            </p:cNvPicPr>
            <p:nvPr/>
          </p:nvPicPr>
          <p:blipFill>
            <a:blip r:embed="rId7"/>
            <a:stretch>
              <a:fillRect/>
            </a:stretch>
          </p:blipFill>
          <p:spPr>
            <a:xfrm>
              <a:off x="3984" y="2256"/>
              <a:ext cx="1152" cy="1013"/>
            </a:xfrm>
            <a:prstGeom prst="rect">
              <a:avLst/>
            </a:prstGeom>
            <a:noFill/>
            <a:ln w="9525">
              <a:noFill/>
            </a:ln>
          </p:spPr>
        </p:pic>
        <p:sp>
          <p:nvSpPr>
            <p:cNvPr id="19" name="Text Box 11"/>
            <p:cNvSpPr txBox="1"/>
            <p:nvPr/>
          </p:nvSpPr>
          <p:spPr>
            <a:xfrm>
              <a:off x="3936" y="3216"/>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sp>
          <p:nvSpPr>
            <p:cNvPr id="20" name="Text Box 15"/>
            <p:cNvSpPr txBox="1"/>
            <p:nvPr/>
          </p:nvSpPr>
          <p:spPr>
            <a:xfrm>
              <a:off x="4272" y="3216"/>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sp>
          <p:nvSpPr>
            <p:cNvPr id="21" name="Text Box 19"/>
            <p:cNvSpPr txBox="1"/>
            <p:nvPr/>
          </p:nvSpPr>
          <p:spPr>
            <a:xfrm>
              <a:off x="4032" y="2640"/>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22" name="Text Box 22"/>
            <p:cNvSpPr txBox="1"/>
            <p:nvPr/>
          </p:nvSpPr>
          <p:spPr>
            <a:xfrm>
              <a:off x="4416" y="2880"/>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sp>
          <p:nvSpPr>
            <p:cNvPr id="23" name="Text Box 24"/>
            <p:cNvSpPr txBox="1"/>
            <p:nvPr/>
          </p:nvSpPr>
          <p:spPr>
            <a:xfrm>
              <a:off x="4608" y="2880"/>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5</a:t>
              </a:r>
            </a:p>
          </p:txBody>
        </p:sp>
        <p:sp>
          <p:nvSpPr>
            <p:cNvPr id="24" name="Text Box 26"/>
            <p:cNvSpPr txBox="1"/>
            <p:nvPr/>
          </p:nvSpPr>
          <p:spPr>
            <a:xfrm>
              <a:off x="4992" y="2880"/>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6</a:t>
              </a:r>
            </a:p>
          </p:txBody>
        </p:sp>
        <p:sp>
          <p:nvSpPr>
            <p:cNvPr id="25" name="Text Box 29"/>
            <p:cNvSpPr txBox="1"/>
            <p:nvPr/>
          </p:nvSpPr>
          <p:spPr>
            <a:xfrm>
              <a:off x="4224" y="2304"/>
              <a:ext cx="240"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8</a:t>
              </a:r>
            </a:p>
          </p:txBody>
        </p:sp>
        <p:sp>
          <p:nvSpPr>
            <p:cNvPr id="26" name="Text Box 31"/>
            <p:cNvSpPr txBox="1"/>
            <p:nvPr/>
          </p:nvSpPr>
          <p:spPr>
            <a:xfrm>
              <a:off x="4848" y="2304"/>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11</a:t>
              </a:r>
            </a:p>
          </p:txBody>
        </p:sp>
        <p:sp>
          <p:nvSpPr>
            <p:cNvPr id="27" name="Text Box 32"/>
            <p:cNvSpPr txBox="1"/>
            <p:nvPr/>
          </p:nvSpPr>
          <p:spPr>
            <a:xfrm>
              <a:off x="4512" y="1968"/>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19</a:t>
              </a:r>
            </a:p>
          </p:txBody>
        </p:sp>
        <p:sp>
          <p:nvSpPr>
            <p:cNvPr id="28" name="Text Box 36"/>
            <p:cNvSpPr txBox="1"/>
            <p:nvPr/>
          </p:nvSpPr>
          <p:spPr>
            <a:xfrm>
              <a:off x="4464" y="3360"/>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e)</a:t>
              </a:r>
            </a:p>
          </p:txBody>
        </p:sp>
      </p:grpSp>
      <p:sp>
        <p:nvSpPr>
          <p:cNvPr id="30" name="文本框 29"/>
          <p:cNvSpPr txBox="1"/>
          <p:nvPr/>
        </p:nvSpPr>
        <p:spPr>
          <a:xfrm>
            <a:off x="6181090" y="4011930"/>
            <a:ext cx="2915285" cy="460375"/>
          </a:xfrm>
          <a:prstGeom prst="rect">
            <a:avLst/>
          </a:prstGeom>
          <a:noFill/>
        </p:spPr>
        <p:txBody>
          <a:bodyPr wrap="none" rtlCol="0">
            <a:spAutoFit/>
          </a:bodyPr>
          <a:lstStyle/>
          <a:p>
            <a:pPr algn="l">
              <a:spcBef>
                <a:spcPct val="50000"/>
              </a:spcBef>
            </a:pPr>
            <a:r>
              <a:rPr lang="en-US" altLang="zh-CN" sz="2400" b="1" i="1" dirty="0">
                <a:solidFill>
                  <a:schemeClr val="accent2"/>
                </a:solidFill>
                <a:latin typeface="Times New Roman" panose="02020603050405020304" pitchFamily="18" charset="0"/>
                <a:ea typeface="宋体" panose="02010600030101010101" pitchFamily="2" charset="-122"/>
                <a:sym typeface="+mn-ea"/>
              </a:rPr>
              <a:t>W</a:t>
            </a:r>
            <a:r>
              <a:rPr lang="en-US" altLang="zh-CN" sz="2400" b="1" dirty="0">
                <a:solidFill>
                  <a:schemeClr val="accent2"/>
                </a:solidFill>
                <a:latin typeface="Times New Roman" panose="02020603050405020304" pitchFamily="18" charset="0"/>
                <a:ea typeface="宋体" panose="02010600030101010101" pitchFamily="2" charset="-122"/>
                <a:sym typeface="+mn-ea"/>
              </a:rPr>
              <a:t>(</a:t>
            </a:r>
            <a:r>
              <a:rPr lang="en-US" altLang="zh-CN" sz="2400" b="1" i="1" dirty="0">
                <a:solidFill>
                  <a:schemeClr val="accent2"/>
                </a:solidFill>
                <a:latin typeface="Times New Roman" panose="02020603050405020304" pitchFamily="18" charset="0"/>
                <a:ea typeface="宋体" panose="02010600030101010101" pitchFamily="2" charset="-122"/>
                <a:sym typeface="+mn-ea"/>
              </a:rPr>
              <a:t>T</a:t>
            </a:r>
            <a:r>
              <a:rPr lang="en-US" altLang="zh-CN" sz="2400" b="1" dirty="0">
                <a:solidFill>
                  <a:schemeClr val="accent2"/>
                </a:solidFill>
                <a:latin typeface="Times New Roman" panose="02020603050405020304" pitchFamily="18" charset="0"/>
                <a:ea typeface="宋体" panose="02010600030101010101" pitchFamily="2" charset="-122"/>
                <a:sym typeface="+mn-ea"/>
              </a:rPr>
              <a:t>)=4+8+11+19=42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23</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0722" name="Rectangle 2"/>
          <p:cNvSpPr>
            <a:spLocks noGrp="1"/>
          </p:cNvSpPr>
          <p:nvPr>
            <p:ph type="title"/>
          </p:nvPr>
        </p:nvSpPr>
        <p:spPr>
          <a:xfrm>
            <a:off x="685800" y="681355"/>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最佳前缀码</a:t>
            </a:r>
          </a:p>
        </p:txBody>
      </p:sp>
      <p:sp>
        <p:nvSpPr>
          <p:cNvPr id="30723" name="Rectangle 3"/>
          <p:cNvSpPr>
            <a:spLocks noGrp="1"/>
          </p:cNvSpPr>
          <p:nvPr>
            <p:ph idx="1"/>
          </p:nvPr>
        </p:nvSpPr>
        <p:spPr>
          <a:xfrm>
            <a:off x="685800" y="1909445"/>
            <a:ext cx="7772400" cy="4343400"/>
          </a:xfrm>
        </p:spPr>
        <p:txBody>
          <a:bodyPr vert="horz" wrap="square" lIns="91440" tIns="45720" rIns="91440" bIns="45720" anchor="t" anchorCtr="0"/>
          <a:lstStyle/>
          <a:p>
            <a:pPr algn="just" eaLnBrk="1" hangingPunct="1">
              <a:buNone/>
            </a:pPr>
            <a:r>
              <a:rPr lang="zh-CN" altLang="en-US" sz="2400" b="1" dirty="0">
                <a:solidFill>
                  <a:srgbClr val="7030A0"/>
                </a:solidFill>
              </a:rPr>
              <a:t>定义7.11</a:t>
            </a:r>
            <a:r>
              <a:rPr lang="zh-CN" altLang="en-US" sz="2400" b="1" dirty="0"/>
              <a:t> 设</a:t>
            </a:r>
            <a:r>
              <a:rPr lang="zh-CN" altLang="en-US" sz="2400" b="1" i="1" dirty="0">
                <a:sym typeface="Symbol" panose="05050102010706020507" pitchFamily="18" charset="2"/>
              </a:rPr>
              <a:t></a:t>
            </a:r>
            <a:r>
              <a:rPr lang="zh-CN" altLang="en-US" sz="2400" b="1" dirty="0"/>
              <a:t>=</a:t>
            </a:r>
            <a:r>
              <a:rPr lang="zh-CN" altLang="en-US" sz="2400" b="1" i="1" dirty="0">
                <a:sym typeface="Symbol" panose="05050102010706020507" pitchFamily="18" charset="2"/>
              </a:rPr>
              <a:t></a:t>
            </a:r>
            <a:r>
              <a:rPr lang="zh-CN" altLang="en-US" sz="2400" b="1" baseline="-30000" dirty="0"/>
              <a:t>1</a:t>
            </a:r>
            <a:r>
              <a:rPr lang="zh-CN" altLang="en-US" sz="2400" b="1" i="1" dirty="0">
                <a:sym typeface="Symbol" panose="05050102010706020507" pitchFamily="18" charset="2"/>
              </a:rPr>
              <a:t></a:t>
            </a:r>
            <a:r>
              <a:rPr lang="zh-CN" altLang="en-US" sz="2400" b="1" baseline="-30000" dirty="0"/>
              <a:t>2</a:t>
            </a:r>
            <a:r>
              <a:rPr lang="zh-CN" altLang="en-US" sz="2400" b="1" dirty="0"/>
              <a:t>…</a:t>
            </a:r>
            <a:r>
              <a:rPr lang="zh-CN" altLang="en-US" sz="2400" b="1" i="1" dirty="0">
                <a:sym typeface="Symbol" panose="05050102010706020507" pitchFamily="18" charset="2"/>
              </a:rPr>
              <a:t></a:t>
            </a:r>
            <a:r>
              <a:rPr lang="en-US" altLang="zh-CN" sz="2400" b="1" i="1" baseline="-30000" dirty="0"/>
              <a:t>n</a:t>
            </a:r>
            <a:r>
              <a:rPr lang="en-US" altLang="zh-CN" sz="2400" b="1" baseline="-30000" dirty="0"/>
              <a:t>-1</a:t>
            </a:r>
            <a:r>
              <a:rPr lang="en-US" altLang="zh-CN" sz="2400" b="1" i="1" dirty="0">
                <a:sym typeface="Symbol" panose="05050102010706020507" pitchFamily="18" charset="2"/>
              </a:rPr>
              <a:t></a:t>
            </a:r>
            <a:r>
              <a:rPr lang="en-US" altLang="zh-CN" sz="2400" b="1" i="1" baseline="-30000" dirty="0"/>
              <a:t>n</a:t>
            </a:r>
            <a:r>
              <a:rPr lang="zh-CN" altLang="en-US" sz="2400" b="1" dirty="0"/>
              <a:t>是长度为</a:t>
            </a:r>
            <a:r>
              <a:rPr lang="en-US" altLang="zh-CN" sz="2400" b="1" i="1" dirty="0"/>
              <a:t>n</a:t>
            </a:r>
            <a:r>
              <a:rPr lang="zh-CN" altLang="en-US" sz="2400" b="1" dirty="0"/>
              <a:t>的符号串, </a:t>
            </a:r>
            <a:r>
              <a:rPr lang="zh-CN" altLang="en-US" sz="2400" b="1" i="1" dirty="0">
                <a:sym typeface="Symbol" panose="05050102010706020507" pitchFamily="18" charset="2"/>
              </a:rPr>
              <a:t></a:t>
            </a:r>
            <a:r>
              <a:rPr lang="zh-CN" altLang="en-US" sz="2400" b="1" baseline="-30000" dirty="0"/>
              <a:t>1</a:t>
            </a:r>
            <a:r>
              <a:rPr lang="zh-CN" altLang="en-US" sz="2400" b="1" i="1" dirty="0">
                <a:sym typeface="Symbol" panose="05050102010706020507" pitchFamily="18" charset="2"/>
              </a:rPr>
              <a:t></a:t>
            </a:r>
            <a:r>
              <a:rPr lang="zh-CN" altLang="en-US" sz="2400" b="1" baseline="-30000" dirty="0"/>
              <a:t>2</a:t>
            </a:r>
            <a:r>
              <a:rPr lang="zh-CN" altLang="en-US" sz="2400" b="1" dirty="0"/>
              <a:t>…</a:t>
            </a:r>
            <a:r>
              <a:rPr lang="zh-CN" altLang="en-US" sz="2400" b="1" i="1" dirty="0">
                <a:sym typeface="Symbol" panose="05050102010706020507" pitchFamily="18" charset="2"/>
              </a:rPr>
              <a:t></a:t>
            </a:r>
            <a:r>
              <a:rPr lang="en-US" altLang="zh-CN" sz="2400" b="1" i="1" baseline="-30000" dirty="0"/>
              <a:t>k</a:t>
            </a:r>
            <a:r>
              <a:rPr lang="zh-CN" altLang="en-US" sz="2400" b="1" dirty="0"/>
              <a:t>称作</a:t>
            </a:r>
            <a:r>
              <a:rPr lang="zh-CN" altLang="en-US" sz="2400" b="1" i="1" dirty="0">
                <a:sym typeface="Symbol" panose="05050102010706020507" pitchFamily="18" charset="2"/>
              </a:rPr>
              <a:t></a:t>
            </a:r>
            <a:r>
              <a:rPr lang="zh-CN" altLang="en-US" sz="2400" b="1" dirty="0">
                <a:sym typeface="Symbol" panose="05050102010706020507" pitchFamily="18" charset="2"/>
              </a:rPr>
              <a:t>的长度为</a:t>
            </a:r>
            <a:r>
              <a:rPr lang="en-US" altLang="zh-CN" sz="2400" b="1" i="1" dirty="0">
                <a:sym typeface="Symbol" panose="05050102010706020507" pitchFamily="18" charset="2"/>
              </a:rPr>
              <a:t>k</a:t>
            </a:r>
            <a:r>
              <a:rPr lang="zh-CN" altLang="en-US" sz="2400" b="1" dirty="0">
                <a:sym typeface="Symbol" panose="05050102010706020507" pitchFamily="18" charset="2"/>
              </a:rPr>
              <a:t>的</a:t>
            </a:r>
            <a:r>
              <a:rPr lang="zh-CN" altLang="en-US" sz="2400" b="1" dirty="0">
                <a:solidFill>
                  <a:srgbClr val="7030A0"/>
                </a:solidFill>
              </a:rPr>
              <a:t>前缀</a:t>
            </a:r>
            <a:r>
              <a:rPr lang="en-US" altLang="zh-CN" sz="2400" b="1" dirty="0"/>
              <a:t>, </a:t>
            </a:r>
            <a:r>
              <a:rPr lang="en-US" altLang="zh-CN" sz="2400" b="1" i="1" dirty="0"/>
              <a:t>k</a:t>
            </a:r>
            <a:r>
              <a:rPr lang="en-US" altLang="zh-CN" sz="2400" b="1" dirty="0"/>
              <a:t>=1, 2, …, </a:t>
            </a:r>
            <a:r>
              <a:rPr lang="en-US" altLang="zh-CN" sz="2400" b="1" i="1" dirty="0"/>
              <a:t>n</a:t>
            </a:r>
            <a:r>
              <a:rPr lang="en-US" altLang="zh-CN" sz="2400" b="1" dirty="0"/>
              <a:t>-1.</a:t>
            </a:r>
            <a:r>
              <a:rPr lang="en-US" altLang="zh-CN" sz="2400" b="1" baseline="-30000" dirty="0"/>
              <a:t> </a:t>
            </a:r>
            <a:endParaRPr lang="en-US" altLang="zh-CN" sz="2400" b="1" dirty="0"/>
          </a:p>
          <a:p>
            <a:pPr algn="just" eaLnBrk="1" latinLnBrk="0" hangingPunct="1">
              <a:spcBef>
                <a:spcPts val="1200"/>
              </a:spcBef>
              <a:buNone/>
            </a:pPr>
            <a:r>
              <a:rPr lang="zh-CN" altLang="en-US" sz="2400" b="1" dirty="0"/>
              <a:t>若非空字符串</a:t>
            </a:r>
            <a:r>
              <a:rPr lang="zh-CN" altLang="en-US" sz="2400" b="1" i="1" dirty="0">
                <a:sym typeface="Symbol" panose="05050102010706020507" pitchFamily="18" charset="2"/>
              </a:rPr>
              <a:t></a:t>
            </a:r>
            <a:r>
              <a:rPr lang="zh-CN" altLang="en-US" sz="2400" b="1" baseline="-30000" dirty="0"/>
              <a:t>1</a:t>
            </a:r>
            <a:r>
              <a:rPr lang="zh-CN" altLang="en-US" sz="2400" b="1" dirty="0"/>
              <a:t>, </a:t>
            </a:r>
            <a:r>
              <a:rPr lang="zh-CN" altLang="en-US" sz="2400" b="1" i="1" dirty="0">
                <a:sym typeface="Symbol" panose="05050102010706020507" pitchFamily="18" charset="2"/>
              </a:rPr>
              <a:t></a:t>
            </a:r>
            <a:r>
              <a:rPr lang="zh-CN" altLang="en-US" sz="2400" b="1" baseline="-30000" dirty="0"/>
              <a:t>2</a:t>
            </a:r>
            <a:r>
              <a:rPr lang="zh-CN" altLang="en-US" sz="2400" b="1" dirty="0"/>
              <a:t>, …, </a:t>
            </a:r>
            <a:r>
              <a:rPr lang="zh-CN" altLang="en-US" sz="2400" b="1" i="1" dirty="0">
                <a:sym typeface="Symbol" panose="05050102010706020507" pitchFamily="18" charset="2"/>
              </a:rPr>
              <a:t></a:t>
            </a:r>
            <a:r>
              <a:rPr lang="en-US" altLang="zh-CN" sz="2400" b="1" i="1" baseline="-30000" dirty="0"/>
              <a:t>m</a:t>
            </a:r>
            <a:r>
              <a:rPr lang="zh-CN" altLang="en-US" sz="2400" b="1" dirty="0"/>
              <a:t>中任何两个互不为前缀, 则称{</a:t>
            </a:r>
            <a:r>
              <a:rPr lang="zh-CN" altLang="en-US" sz="2400" b="1" i="1" dirty="0">
                <a:sym typeface="Symbol" panose="05050102010706020507" pitchFamily="18" charset="2"/>
              </a:rPr>
              <a:t></a:t>
            </a:r>
            <a:r>
              <a:rPr lang="zh-CN" altLang="en-US" sz="2400" b="1" baseline="-30000" dirty="0"/>
              <a:t>1</a:t>
            </a:r>
            <a:r>
              <a:rPr lang="zh-CN" altLang="en-US" sz="2400" b="1" dirty="0"/>
              <a:t>, </a:t>
            </a:r>
            <a:r>
              <a:rPr lang="zh-CN" altLang="en-US" sz="2400" b="1" i="1" dirty="0">
                <a:sym typeface="Symbol" panose="05050102010706020507" pitchFamily="18" charset="2"/>
              </a:rPr>
              <a:t></a:t>
            </a:r>
            <a:r>
              <a:rPr lang="zh-CN" altLang="en-US" sz="2400" b="1" baseline="-30000" dirty="0"/>
              <a:t>2</a:t>
            </a:r>
            <a:r>
              <a:rPr lang="zh-CN" altLang="en-US" sz="2400" b="1" dirty="0"/>
              <a:t>, …, </a:t>
            </a:r>
            <a:r>
              <a:rPr lang="zh-CN" altLang="en-US" sz="2400" b="1" i="1" dirty="0">
                <a:sym typeface="Symbol" panose="05050102010706020507" pitchFamily="18" charset="2"/>
              </a:rPr>
              <a:t></a:t>
            </a:r>
            <a:r>
              <a:rPr lang="en-US" altLang="zh-CN" sz="2400" b="1" i="1" baseline="-30000" dirty="0"/>
              <a:t>m</a:t>
            </a:r>
            <a:r>
              <a:rPr lang="en-US" altLang="zh-CN" sz="2400" b="1" dirty="0"/>
              <a:t>}</a:t>
            </a:r>
            <a:r>
              <a:rPr lang="zh-CN" altLang="en-US" sz="2400" b="1" dirty="0"/>
              <a:t>为</a:t>
            </a:r>
            <a:r>
              <a:rPr lang="zh-CN" altLang="en-US" sz="2400" b="1" dirty="0">
                <a:solidFill>
                  <a:srgbClr val="7030A0"/>
                </a:solidFill>
              </a:rPr>
              <a:t>前缀码</a:t>
            </a:r>
            <a:endParaRPr lang="zh-CN" altLang="en-US" sz="2400" b="1" dirty="0"/>
          </a:p>
          <a:p>
            <a:pPr eaLnBrk="1" latinLnBrk="0" hangingPunct="1">
              <a:spcBef>
                <a:spcPts val="1200"/>
              </a:spcBef>
              <a:buNone/>
            </a:pPr>
            <a:r>
              <a:rPr lang="zh-CN" altLang="en-US" sz="2400" b="1" dirty="0"/>
              <a:t>只出现两个符号(如0与1)的前缀码称作</a:t>
            </a:r>
            <a:r>
              <a:rPr lang="zh-CN" altLang="en-US" sz="2400" b="1" dirty="0">
                <a:solidFill>
                  <a:srgbClr val="7030A0"/>
                </a:solidFill>
              </a:rPr>
              <a:t>2元前缀码</a:t>
            </a:r>
            <a:endParaRPr lang="zh-CN" altLang="en-US" sz="2400" b="1" dirty="0"/>
          </a:p>
          <a:p>
            <a:pPr eaLnBrk="1" hangingPunct="1">
              <a:buNone/>
            </a:pPr>
            <a:endParaRPr lang="zh-CN" altLang="en-US" sz="2400" b="1" dirty="0"/>
          </a:p>
          <a:p>
            <a:pPr eaLnBrk="1" hangingPunct="1">
              <a:buNone/>
            </a:pPr>
            <a:r>
              <a:rPr lang="zh-CN" altLang="en-US" sz="2400" b="1" dirty="0">
                <a:solidFill>
                  <a:srgbClr val="663300"/>
                </a:solidFill>
              </a:rPr>
              <a:t>例如</a:t>
            </a:r>
            <a:r>
              <a:rPr lang="zh-CN" altLang="en-US" sz="2400" b="1" dirty="0">
                <a:solidFill>
                  <a:schemeClr val="bg2"/>
                </a:solidFill>
              </a:rPr>
              <a:t>   </a:t>
            </a:r>
            <a:r>
              <a:rPr lang="zh-CN" altLang="en-US" sz="2400" b="1" dirty="0">
                <a:solidFill>
                  <a:srgbClr val="000066"/>
                </a:solidFill>
              </a:rPr>
              <a:t>{0,</a:t>
            </a:r>
            <a:r>
              <a:rPr lang="en-US" altLang="zh-CN" sz="2400" b="1" dirty="0">
                <a:solidFill>
                  <a:srgbClr val="000066"/>
                </a:solidFill>
              </a:rPr>
              <a:t> </a:t>
            </a:r>
            <a:r>
              <a:rPr lang="zh-CN" altLang="en-US" sz="2400" b="1" dirty="0">
                <a:solidFill>
                  <a:srgbClr val="000066"/>
                </a:solidFill>
              </a:rPr>
              <a:t>10,</a:t>
            </a:r>
            <a:r>
              <a:rPr lang="en-US" altLang="zh-CN" sz="2400" b="1" dirty="0">
                <a:solidFill>
                  <a:srgbClr val="000066"/>
                </a:solidFill>
              </a:rPr>
              <a:t> </a:t>
            </a:r>
            <a:r>
              <a:rPr lang="zh-CN" altLang="en-US" sz="2400" b="1" dirty="0">
                <a:solidFill>
                  <a:srgbClr val="000066"/>
                </a:solidFill>
              </a:rPr>
              <a:t>110, 1111}, {10,</a:t>
            </a:r>
            <a:r>
              <a:rPr lang="en-US" altLang="zh-CN" sz="2400" b="1" dirty="0">
                <a:solidFill>
                  <a:srgbClr val="000066"/>
                </a:solidFill>
              </a:rPr>
              <a:t> </a:t>
            </a:r>
            <a:r>
              <a:rPr lang="zh-CN" altLang="en-US" sz="2400" b="1" dirty="0">
                <a:solidFill>
                  <a:srgbClr val="000066"/>
                </a:solidFill>
              </a:rPr>
              <a:t>01,</a:t>
            </a:r>
            <a:r>
              <a:rPr lang="en-US" altLang="zh-CN" sz="2400" b="1" dirty="0">
                <a:solidFill>
                  <a:srgbClr val="000066"/>
                </a:solidFill>
              </a:rPr>
              <a:t> </a:t>
            </a:r>
            <a:r>
              <a:rPr lang="zh-CN" altLang="en-US" sz="2400" b="1" dirty="0">
                <a:solidFill>
                  <a:srgbClr val="000066"/>
                </a:solidFill>
              </a:rPr>
              <a:t>001,</a:t>
            </a:r>
            <a:r>
              <a:rPr lang="en-US" altLang="zh-CN" sz="2400" b="1" dirty="0">
                <a:solidFill>
                  <a:srgbClr val="000066"/>
                </a:solidFill>
              </a:rPr>
              <a:t> </a:t>
            </a:r>
            <a:r>
              <a:rPr lang="zh-CN" altLang="en-US" sz="2400" b="1" dirty="0">
                <a:solidFill>
                  <a:srgbClr val="000066"/>
                </a:solidFill>
              </a:rPr>
              <a:t>110}是2元前缀码</a:t>
            </a:r>
          </a:p>
          <a:p>
            <a:pPr eaLnBrk="1" hangingPunct="1">
              <a:buNone/>
            </a:pPr>
            <a:r>
              <a:rPr lang="zh-CN" altLang="en-US" sz="2400" b="1" dirty="0">
                <a:solidFill>
                  <a:srgbClr val="000066"/>
                </a:solidFill>
              </a:rPr>
              <a:t>           {0,</a:t>
            </a:r>
            <a:r>
              <a:rPr lang="en-US" altLang="zh-CN" sz="2400" b="1" dirty="0">
                <a:solidFill>
                  <a:srgbClr val="000066"/>
                </a:solidFill>
              </a:rPr>
              <a:t> </a:t>
            </a:r>
            <a:r>
              <a:rPr lang="zh-CN" altLang="en-US" sz="2400" b="1" dirty="0">
                <a:solidFill>
                  <a:srgbClr val="000066"/>
                </a:solidFill>
              </a:rPr>
              <a:t>10,</a:t>
            </a:r>
            <a:r>
              <a:rPr lang="en-US" altLang="zh-CN" sz="2400" b="1" dirty="0">
                <a:solidFill>
                  <a:srgbClr val="000066"/>
                </a:solidFill>
              </a:rPr>
              <a:t> </a:t>
            </a:r>
            <a:r>
              <a:rPr lang="zh-CN" altLang="en-US" sz="2400" b="1" dirty="0">
                <a:solidFill>
                  <a:srgbClr val="000066"/>
                </a:solidFill>
              </a:rPr>
              <a:t>010, 1010} 不是</a:t>
            </a:r>
            <a:r>
              <a:rPr lang="en-US" altLang="zh-CN" sz="2400" b="1" dirty="0">
                <a:solidFill>
                  <a:srgbClr val="000066"/>
                </a:solidFill>
              </a:rPr>
              <a:t>2</a:t>
            </a:r>
            <a:r>
              <a:rPr lang="zh-CN" altLang="en-US" sz="2400" b="1" dirty="0">
                <a:solidFill>
                  <a:srgbClr val="000066"/>
                </a:solidFill>
              </a:rPr>
              <a:t>元前缀码</a:t>
            </a:r>
          </a:p>
          <a:p>
            <a:pPr eaLnBrk="1" hangingPunct="1">
              <a:buNone/>
            </a:pPr>
            <a:endParaRPr lang="en-US" altLang="zh-CN" sz="2400" b="1" dirty="0">
              <a:solidFill>
                <a:srgbClr val="0000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24</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1746" name="Rectangle 2"/>
          <p:cNvSpPr>
            <a:spLocks noGrp="1"/>
          </p:cNvSpPr>
          <p:nvPr>
            <p:ph type="title"/>
          </p:nvPr>
        </p:nvSpPr>
        <p:spPr>
          <a:xfrm>
            <a:off x="542290" y="609600"/>
            <a:ext cx="7772400" cy="1143000"/>
          </a:xfrm>
        </p:spPr>
        <p:txBody>
          <a:bodyPr vert="horz" wrap="square" lIns="91440" tIns="45720" rIns="91440" bIns="45720" anchor="ctr" anchorCtr="0"/>
          <a:lstStyle/>
          <a:p>
            <a:pPr algn="l" eaLnBrk="1" hangingPunct="1"/>
            <a:r>
              <a:rPr lang="zh-CN" altLang="en-US" sz="3600" dirty="0">
                <a:solidFill>
                  <a:srgbClr val="800000"/>
                </a:solidFill>
              </a:rPr>
              <a:t>基于2元树产生2元前缀码</a:t>
            </a:r>
          </a:p>
        </p:txBody>
      </p:sp>
      <p:sp>
        <p:nvSpPr>
          <p:cNvPr id="31747" name="Rectangle 3"/>
          <p:cNvSpPr>
            <a:spLocks noGrp="1"/>
          </p:cNvSpPr>
          <p:nvPr>
            <p:ph idx="1"/>
          </p:nvPr>
        </p:nvSpPr>
        <p:spPr>
          <a:xfrm>
            <a:off x="490220" y="1685290"/>
            <a:ext cx="8206105" cy="1905000"/>
          </a:xfrm>
        </p:spPr>
        <p:txBody>
          <a:bodyPr vert="horz" wrap="square" lIns="91440" tIns="45720" rIns="91440" bIns="45720" anchor="t" anchorCtr="0"/>
          <a:lstStyle/>
          <a:p>
            <a:pPr algn="just" eaLnBrk="1" hangingPunct="1">
              <a:lnSpc>
                <a:spcPct val="110000"/>
              </a:lnSpc>
              <a:spcBef>
                <a:spcPct val="0"/>
              </a:spcBef>
              <a:buNone/>
            </a:pPr>
            <a:r>
              <a:rPr lang="zh-CN" altLang="en-US" sz="2400" b="1" dirty="0"/>
              <a:t>对每个分支点, 若关联2条边, 则给左边标0, 右边标1; </a:t>
            </a:r>
          </a:p>
          <a:p>
            <a:pPr algn="just" eaLnBrk="1" hangingPunct="1">
              <a:lnSpc>
                <a:spcPct val="110000"/>
              </a:lnSpc>
              <a:spcBef>
                <a:spcPct val="0"/>
              </a:spcBef>
              <a:buNone/>
            </a:pPr>
            <a:r>
              <a:rPr lang="zh-CN" altLang="en-US" sz="2400" b="1" dirty="0"/>
              <a:t>若只关联1条边, 则可标0(看作左边), 也可标1(看作右边)</a:t>
            </a:r>
            <a:r>
              <a:rPr lang="en-US" altLang="zh-CN" sz="2400" b="1" dirty="0"/>
              <a:t>.</a:t>
            </a:r>
            <a:endParaRPr lang="zh-CN" altLang="en-US" sz="2400" b="1" dirty="0"/>
          </a:p>
          <a:p>
            <a:pPr algn="just" eaLnBrk="1" latinLnBrk="0" hangingPunct="1">
              <a:lnSpc>
                <a:spcPct val="110000"/>
              </a:lnSpc>
              <a:spcBef>
                <a:spcPts val="1500"/>
              </a:spcBef>
              <a:buNone/>
            </a:pPr>
            <a:r>
              <a:rPr lang="zh-CN" altLang="en-US" sz="2400" b="1" dirty="0"/>
              <a:t>将从树根到每一片树叶的路径上标的数字组成的字符串记在</a:t>
            </a:r>
          </a:p>
          <a:p>
            <a:pPr algn="just" eaLnBrk="1" latinLnBrk="0" hangingPunct="1">
              <a:lnSpc>
                <a:spcPct val="110000"/>
              </a:lnSpc>
              <a:spcBef>
                <a:spcPts val="0"/>
              </a:spcBef>
              <a:buNone/>
            </a:pPr>
            <a:r>
              <a:rPr lang="zh-CN" altLang="en-US" sz="2400" b="1" dirty="0"/>
              <a:t>树叶处, 所得的字符串构成一个前缀码.</a:t>
            </a:r>
          </a:p>
        </p:txBody>
      </p:sp>
      <p:sp>
        <p:nvSpPr>
          <p:cNvPr id="31748" name="Text Box 4"/>
          <p:cNvSpPr txBox="1"/>
          <p:nvPr/>
        </p:nvSpPr>
        <p:spPr>
          <a:xfrm>
            <a:off x="542290" y="3733800"/>
            <a:ext cx="7924800" cy="2647950"/>
          </a:xfrm>
          <a:prstGeom prst="rect">
            <a:avLst/>
          </a:prstGeom>
          <a:solidFill>
            <a:schemeClr val="bg1"/>
          </a:solidFill>
          <a:ln w="6350">
            <a:noFill/>
          </a:ln>
        </p:spPr>
        <p:txBody>
          <a:bodyPr anchor="t" anchorCtr="0">
            <a:spAutoFit/>
          </a:bodyPr>
          <a:lstStyle/>
          <a:p>
            <a:pPr>
              <a:spcBef>
                <a:spcPct val="50000"/>
              </a:spcBef>
            </a:pPr>
            <a:r>
              <a:rPr lang="zh-CN" altLang="en-US" sz="2400" b="1" dirty="0">
                <a:solidFill>
                  <a:srgbClr val="0000FF"/>
                </a:solidFill>
                <a:latin typeface="Times New Roman" panose="02020603050405020304" pitchFamily="18" charset="0"/>
                <a:ea typeface="宋体" panose="02010600030101010101" pitchFamily="2" charset="-122"/>
              </a:rPr>
              <a:t>例如</a:t>
            </a:r>
          </a:p>
          <a:p>
            <a:pPr>
              <a:spcBef>
                <a:spcPct val="50000"/>
              </a:spcBef>
            </a:pPr>
            <a:endParaRPr lang="zh-CN" altLang="en-US" sz="2400" b="1" dirty="0">
              <a:solidFill>
                <a:srgbClr val="663300"/>
              </a:solidFill>
              <a:latin typeface="Times New Roman" panose="02020603050405020304" pitchFamily="18" charset="0"/>
              <a:ea typeface="宋体" panose="02010600030101010101" pitchFamily="2" charset="-122"/>
            </a:endParaRPr>
          </a:p>
          <a:p>
            <a:pPr>
              <a:spcBef>
                <a:spcPct val="50000"/>
              </a:spcBef>
            </a:pPr>
            <a:endParaRPr lang="zh-CN" altLang="en-US" sz="2400" b="1" dirty="0">
              <a:solidFill>
                <a:srgbClr val="663300"/>
              </a:solidFill>
              <a:latin typeface="Times New Roman" panose="02020603050405020304" pitchFamily="18" charset="0"/>
              <a:ea typeface="宋体" panose="02010600030101010101" pitchFamily="2" charset="-122"/>
            </a:endParaRPr>
          </a:p>
          <a:p>
            <a:pPr>
              <a:spcBef>
                <a:spcPct val="50000"/>
              </a:spcBef>
            </a:pPr>
            <a:endParaRPr lang="zh-CN" altLang="en-US" sz="2400" b="1" dirty="0">
              <a:solidFill>
                <a:srgbClr val="663300"/>
              </a:solidFill>
              <a:latin typeface="Times New Roman" panose="02020603050405020304" pitchFamily="18" charset="0"/>
              <a:ea typeface="宋体" panose="02010600030101010101" pitchFamily="2" charset="-122"/>
            </a:endParaRPr>
          </a:p>
          <a:p>
            <a:pPr>
              <a:spcBef>
                <a:spcPct val="50000"/>
              </a:spcBef>
            </a:pPr>
            <a:endParaRPr lang="zh-CN" altLang="en-US" sz="2400" b="1" dirty="0">
              <a:solidFill>
                <a:srgbClr val="663300"/>
              </a:solidFill>
              <a:latin typeface="Times New Roman" panose="02020603050405020304" pitchFamily="18" charset="0"/>
              <a:ea typeface="宋体" panose="02010600030101010101" pitchFamily="2" charset="-122"/>
            </a:endParaRPr>
          </a:p>
        </p:txBody>
      </p:sp>
      <p:pic>
        <p:nvPicPr>
          <p:cNvPr id="31749" name="Picture 5" descr="16-10(1)"/>
          <p:cNvPicPr>
            <a:picLocks noChangeAspect="1"/>
          </p:cNvPicPr>
          <p:nvPr/>
        </p:nvPicPr>
        <p:blipFill>
          <a:blip r:embed="rId3">
            <a:clrChange>
              <a:clrFrom>
                <a:srgbClr val="FFFFFF"/>
              </a:clrFrom>
              <a:clrTo>
                <a:srgbClr val="FFFFFF">
                  <a:alpha val="0"/>
                </a:srgbClr>
              </a:clrTo>
            </a:clrChange>
          </a:blip>
          <a:stretch>
            <a:fillRect/>
          </a:stretch>
        </p:blipFill>
        <p:spPr>
          <a:xfrm>
            <a:off x="2057400" y="3962400"/>
            <a:ext cx="2362200" cy="2335213"/>
          </a:xfrm>
          <a:prstGeom prst="rect">
            <a:avLst/>
          </a:prstGeom>
          <a:noFill/>
          <a:ln w="9525">
            <a:noFill/>
          </a:ln>
        </p:spPr>
      </p:pic>
      <p:sp>
        <p:nvSpPr>
          <p:cNvPr id="31750" name="Text Box 6"/>
          <p:cNvSpPr txBox="1"/>
          <p:nvPr/>
        </p:nvSpPr>
        <p:spPr>
          <a:xfrm>
            <a:off x="4876800" y="4800600"/>
            <a:ext cx="2895600" cy="89535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前缀码</a:t>
            </a:r>
          </a:p>
          <a:p>
            <a:pPr>
              <a:spcBef>
                <a:spcPct val="20000"/>
              </a:spcBef>
            </a:pPr>
            <a:r>
              <a:rPr lang="zh-CN" altLang="en-US" sz="2400" b="1" dirty="0">
                <a:solidFill>
                  <a:schemeClr val="tx1"/>
                </a:solidFill>
                <a:latin typeface="Times New Roman" panose="02020603050405020304" pitchFamily="18" charset="0"/>
                <a:ea typeface="宋体" panose="02010600030101010101" pitchFamily="2" charset="-122"/>
              </a:rPr>
              <a:t>{00, 11, 011, 0100}</a:t>
            </a:r>
          </a:p>
        </p:txBody>
      </p:sp>
      <p:sp>
        <p:nvSpPr>
          <p:cNvPr id="2" name="文本框 1"/>
          <p:cNvSpPr txBox="1"/>
          <p:nvPr/>
        </p:nvSpPr>
        <p:spPr>
          <a:xfrm>
            <a:off x="3851910" y="5877560"/>
            <a:ext cx="4767580" cy="368300"/>
          </a:xfrm>
          <a:prstGeom prst="rect">
            <a:avLst/>
          </a:prstGeom>
          <a:noFill/>
        </p:spPr>
        <p:txBody>
          <a:bodyPr wrap="none" rtlCol="0" anchor="t">
            <a:spAutoFit/>
          </a:bodyPr>
          <a:lstStyle/>
          <a:p>
            <a:r>
              <a:rPr lang="zh-CN" altLang="en-US" b="1">
                <a:solidFill>
                  <a:srgbClr val="FF0000"/>
                </a:solidFill>
                <a:latin typeface="华文宋体" panose="02010600040101010101" charset="-122"/>
                <a:ea typeface="华文宋体" panose="02010600040101010101" charset="-122"/>
                <a:sym typeface="+mn-ea"/>
              </a:rPr>
              <a:t>每个树叶上的二进制串长度等于该树叶的层数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25</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2770" name="Rectangle 2"/>
          <p:cNvSpPr>
            <a:spLocks noGrp="1"/>
          </p:cNvSpPr>
          <p:nvPr>
            <p:ph type="title"/>
          </p:nvPr>
        </p:nvSpPr>
        <p:spPr>
          <a:xfrm>
            <a:off x="685800" y="250825"/>
            <a:ext cx="7772400" cy="1143000"/>
          </a:xfrm>
        </p:spPr>
        <p:txBody>
          <a:bodyPr vert="horz" wrap="square" lIns="91440" tIns="45720" rIns="91440" bIns="45720" anchor="ctr" anchorCtr="0"/>
          <a:lstStyle/>
          <a:p>
            <a:pPr algn="l" eaLnBrk="1" hangingPunct="1"/>
            <a:r>
              <a:rPr lang="zh-CN" altLang="en-US" sz="3600" dirty="0">
                <a:solidFill>
                  <a:srgbClr val="800000"/>
                </a:solidFill>
              </a:rPr>
              <a:t>最佳前缀码</a:t>
            </a:r>
          </a:p>
        </p:txBody>
      </p:sp>
      <p:sp>
        <p:nvSpPr>
          <p:cNvPr id="32771" name="Rectangle 3"/>
          <p:cNvSpPr>
            <a:spLocks noGrp="1"/>
          </p:cNvSpPr>
          <p:nvPr>
            <p:ph idx="1"/>
          </p:nvPr>
        </p:nvSpPr>
        <p:spPr>
          <a:xfrm>
            <a:off x="370840" y="1263650"/>
            <a:ext cx="8087360" cy="5115560"/>
          </a:xfrm>
        </p:spPr>
        <p:txBody>
          <a:bodyPr vert="horz" wrap="square" lIns="91440" tIns="45720" rIns="91440" bIns="45720" anchor="t" anchorCtr="0"/>
          <a:lstStyle/>
          <a:p>
            <a:pPr algn="just" eaLnBrk="1" hangingPunct="1">
              <a:lnSpc>
                <a:spcPct val="110000"/>
              </a:lnSpc>
              <a:buNone/>
            </a:pPr>
            <a:r>
              <a:rPr lang="zh-CN" altLang="en-US" sz="2400" b="1" dirty="0">
                <a:solidFill>
                  <a:srgbClr val="0000FF"/>
                </a:solidFill>
              </a:rPr>
              <a:t>例2</a:t>
            </a:r>
            <a:r>
              <a:rPr lang="zh-CN" altLang="en-US" sz="2400" b="1" dirty="0">
                <a:solidFill>
                  <a:srgbClr val="7030A0"/>
                </a:solidFill>
              </a:rPr>
              <a:t> </a:t>
            </a:r>
            <a:r>
              <a:rPr lang="zh-CN" altLang="en-US" sz="2400" b="1" dirty="0">
                <a:solidFill>
                  <a:srgbClr val="002060"/>
                </a:solidFill>
              </a:rPr>
              <a:t> 在通信中,设八进制数字出现的频率如下:</a:t>
            </a:r>
          </a:p>
          <a:p>
            <a:pPr algn="just" eaLnBrk="1" hangingPunct="1">
              <a:lnSpc>
                <a:spcPct val="110000"/>
              </a:lnSpc>
              <a:buNone/>
            </a:pPr>
            <a:r>
              <a:rPr lang="zh-CN" altLang="en-US" sz="2400" b="1" dirty="0">
                <a:solidFill>
                  <a:srgbClr val="002060"/>
                </a:solidFill>
              </a:rPr>
              <a:t>      0: 25</a:t>
            </a:r>
            <a:r>
              <a:rPr lang="zh-CN" altLang="en-US" sz="2400" b="1" dirty="0">
                <a:solidFill>
                  <a:srgbClr val="002060"/>
                </a:solidFill>
                <a:sym typeface="+mn-ea"/>
              </a:rPr>
              <a:t>%</a:t>
            </a:r>
            <a:r>
              <a:rPr lang="zh-CN" altLang="en-US" sz="2400" b="1" dirty="0">
                <a:solidFill>
                  <a:srgbClr val="002060"/>
                </a:solidFill>
              </a:rPr>
              <a:t>,  1: 20</a:t>
            </a:r>
            <a:r>
              <a:rPr lang="zh-CN" altLang="en-US" sz="2400" b="1" dirty="0">
                <a:solidFill>
                  <a:srgbClr val="002060"/>
                </a:solidFill>
                <a:sym typeface="+mn-ea"/>
              </a:rPr>
              <a:t>%</a:t>
            </a:r>
            <a:r>
              <a:rPr lang="zh-CN" altLang="en-US" sz="2400" b="1" dirty="0">
                <a:solidFill>
                  <a:srgbClr val="002060"/>
                </a:solidFill>
              </a:rPr>
              <a:t>,  2: 15</a:t>
            </a:r>
            <a:r>
              <a:rPr lang="zh-CN" altLang="en-US" sz="2400" b="1" dirty="0">
                <a:solidFill>
                  <a:srgbClr val="002060"/>
                </a:solidFill>
                <a:sym typeface="+mn-ea"/>
              </a:rPr>
              <a:t>%</a:t>
            </a:r>
            <a:r>
              <a:rPr lang="zh-CN" altLang="en-US" sz="2400" b="1" dirty="0">
                <a:solidFill>
                  <a:srgbClr val="002060"/>
                </a:solidFill>
              </a:rPr>
              <a:t>,  3: 10</a:t>
            </a:r>
            <a:r>
              <a:rPr lang="zh-CN" altLang="en-US" sz="2400" b="1" dirty="0">
                <a:solidFill>
                  <a:srgbClr val="002060"/>
                </a:solidFill>
                <a:sym typeface="+mn-ea"/>
              </a:rPr>
              <a:t>%</a:t>
            </a:r>
            <a:r>
              <a:rPr lang="zh-CN" altLang="en-US" sz="2400" b="1" dirty="0">
                <a:solidFill>
                  <a:srgbClr val="002060"/>
                </a:solidFill>
              </a:rPr>
              <a:t>, </a:t>
            </a:r>
          </a:p>
          <a:p>
            <a:pPr algn="just" eaLnBrk="1" hangingPunct="1">
              <a:lnSpc>
                <a:spcPct val="110000"/>
              </a:lnSpc>
              <a:buNone/>
            </a:pPr>
            <a:r>
              <a:rPr lang="zh-CN" altLang="en-US" sz="2400" b="1" dirty="0">
                <a:solidFill>
                  <a:srgbClr val="002060"/>
                </a:solidFill>
              </a:rPr>
              <a:t> </a:t>
            </a:r>
            <a:r>
              <a:rPr lang="en-US" altLang="zh-CN" sz="2400" b="1" dirty="0">
                <a:solidFill>
                  <a:srgbClr val="002060"/>
                </a:solidFill>
              </a:rPr>
              <a:t>     </a:t>
            </a:r>
            <a:r>
              <a:rPr lang="zh-CN" altLang="en-US" sz="2400" b="1" dirty="0">
                <a:solidFill>
                  <a:srgbClr val="002060"/>
                </a:solidFill>
              </a:rPr>
              <a:t>4: 10</a:t>
            </a:r>
            <a:r>
              <a:rPr lang="zh-CN" altLang="en-US" sz="2400" b="1" dirty="0">
                <a:solidFill>
                  <a:srgbClr val="002060"/>
                </a:solidFill>
                <a:sym typeface="+mn-ea"/>
              </a:rPr>
              <a:t>%</a:t>
            </a:r>
            <a:r>
              <a:rPr lang="zh-CN" altLang="en-US" sz="2400" b="1" dirty="0">
                <a:solidFill>
                  <a:srgbClr val="002060"/>
                </a:solidFill>
              </a:rPr>
              <a:t>,  5: 10</a:t>
            </a:r>
            <a:r>
              <a:rPr lang="zh-CN" altLang="en-US" sz="2400" b="1" dirty="0">
                <a:solidFill>
                  <a:srgbClr val="002060"/>
                </a:solidFill>
                <a:sym typeface="+mn-ea"/>
              </a:rPr>
              <a:t>%</a:t>
            </a:r>
            <a:r>
              <a:rPr lang="zh-CN" altLang="en-US" sz="2400" b="1" dirty="0">
                <a:solidFill>
                  <a:srgbClr val="002060"/>
                </a:solidFill>
              </a:rPr>
              <a:t>,  6: 5</a:t>
            </a:r>
            <a:r>
              <a:rPr lang="zh-CN" altLang="en-US" sz="2400" b="1" dirty="0">
                <a:solidFill>
                  <a:srgbClr val="002060"/>
                </a:solidFill>
                <a:sym typeface="+mn-ea"/>
              </a:rPr>
              <a:t>%</a:t>
            </a:r>
            <a:r>
              <a:rPr lang="zh-CN" altLang="en-US" sz="2400" b="1" dirty="0">
                <a:solidFill>
                  <a:srgbClr val="002060"/>
                </a:solidFill>
              </a:rPr>
              <a:t>,  7: 5</a:t>
            </a:r>
            <a:r>
              <a:rPr lang="zh-CN" altLang="en-US" sz="2400" b="1" dirty="0">
                <a:solidFill>
                  <a:srgbClr val="002060"/>
                </a:solidFill>
                <a:sym typeface="+mn-ea"/>
              </a:rPr>
              <a:t>%</a:t>
            </a:r>
            <a:endParaRPr lang="zh-CN" altLang="en-US" sz="2400" b="1" dirty="0">
              <a:solidFill>
                <a:srgbClr val="002060"/>
              </a:solidFill>
            </a:endParaRPr>
          </a:p>
          <a:p>
            <a:pPr eaLnBrk="1" hangingPunct="1">
              <a:lnSpc>
                <a:spcPct val="110000"/>
              </a:lnSpc>
              <a:buNone/>
            </a:pPr>
            <a:r>
              <a:rPr lang="zh-CN" altLang="en-US" sz="2400" b="1" dirty="0">
                <a:solidFill>
                  <a:srgbClr val="002060"/>
                </a:solidFill>
              </a:rPr>
              <a:t>采用2元前缀码, 求传输数字最少的2元前缀码 (称作</a:t>
            </a:r>
            <a:r>
              <a:rPr lang="zh-CN" altLang="en-US" sz="2400" b="1" dirty="0">
                <a:solidFill>
                  <a:srgbClr val="7030A0"/>
                </a:solidFill>
              </a:rPr>
              <a:t>最佳</a:t>
            </a:r>
          </a:p>
          <a:p>
            <a:pPr eaLnBrk="1" hangingPunct="1">
              <a:lnSpc>
                <a:spcPct val="110000"/>
              </a:lnSpc>
              <a:buNone/>
            </a:pPr>
            <a:r>
              <a:rPr lang="zh-CN" altLang="en-US" sz="2400" b="1" dirty="0">
                <a:solidFill>
                  <a:srgbClr val="7030A0"/>
                </a:solidFill>
              </a:rPr>
              <a:t>前缀码</a:t>
            </a:r>
            <a:r>
              <a:rPr lang="zh-CN" altLang="en-US" sz="2400" b="1" dirty="0">
                <a:solidFill>
                  <a:srgbClr val="002060"/>
                </a:solidFill>
              </a:rPr>
              <a:t>), 并求传输100</a:t>
            </a:r>
            <a:r>
              <a:rPr lang="en-US" altLang="zh-CN" sz="2400" b="1" dirty="0">
                <a:solidFill>
                  <a:srgbClr val="002060"/>
                </a:solidFill>
              </a:rPr>
              <a:t>0</a:t>
            </a:r>
            <a:r>
              <a:rPr lang="zh-CN" altLang="en-US" sz="2400" b="1" dirty="0">
                <a:solidFill>
                  <a:srgbClr val="002060"/>
                </a:solidFill>
              </a:rPr>
              <a:t>个按上述比例出现的八进制数字</a:t>
            </a:r>
          </a:p>
          <a:p>
            <a:pPr eaLnBrk="1" hangingPunct="1">
              <a:lnSpc>
                <a:spcPct val="110000"/>
              </a:lnSpc>
              <a:buNone/>
            </a:pPr>
            <a:r>
              <a:rPr lang="zh-CN" altLang="en-US" sz="2400" b="1" dirty="0">
                <a:solidFill>
                  <a:srgbClr val="002060"/>
                </a:solidFill>
              </a:rPr>
              <a:t>需要多少个二进制数字？若用等长的 (长为3) 的码字传输</a:t>
            </a:r>
          </a:p>
          <a:p>
            <a:pPr eaLnBrk="1" hangingPunct="1">
              <a:lnSpc>
                <a:spcPct val="110000"/>
              </a:lnSpc>
              <a:buNone/>
            </a:pPr>
            <a:r>
              <a:rPr lang="zh-CN" altLang="en-US" sz="2400" b="1" dirty="0">
                <a:solidFill>
                  <a:srgbClr val="002060"/>
                </a:solidFill>
              </a:rPr>
              <a:t>需要多少个二进制数字?</a:t>
            </a:r>
          </a:p>
          <a:p>
            <a:pPr eaLnBrk="1" latinLnBrk="0" hangingPunct="1">
              <a:lnSpc>
                <a:spcPct val="110000"/>
              </a:lnSpc>
              <a:spcBef>
                <a:spcPts val="1500"/>
              </a:spcBef>
              <a:buNone/>
            </a:pPr>
            <a:r>
              <a:rPr lang="zh-CN" altLang="en-US" sz="2400" b="1" dirty="0">
                <a:solidFill>
                  <a:srgbClr val="002060"/>
                </a:solidFill>
              </a:rPr>
              <a:t>解  用</a:t>
            </a:r>
            <a:r>
              <a:rPr lang="en-US" altLang="zh-CN" sz="2400" b="1" dirty="0">
                <a:solidFill>
                  <a:srgbClr val="002060"/>
                </a:solidFill>
              </a:rPr>
              <a:t>Huffman</a:t>
            </a:r>
            <a:r>
              <a:rPr lang="zh-CN" altLang="en-US" sz="2400" b="1" dirty="0">
                <a:solidFill>
                  <a:srgbClr val="002060"/>
                </a:solidFill>
              </a:rPr>
              <a:t>算法求以频率(乘以100)为权的最优2元树. </a:t>
            </a:r>
          </a:p>
          <a:p>
            <a:pPr eaLnBrk="1" hangingPunct="1">
              <a:lnSpc>
                <a:spcPct val="110000"/>
              </a:lnSpc>
              <a:buNone/>
            </a:pPr>
            <a:r>
              <a:rPr lang="zh-CN" altLang="en-US" sz="2400" b="1" dirty="0">
                <a:solidFill>
                  <a:srgbClr val="002060"/>
                </a:solidFill>
              </a:rPr>
              <a:t>这里</a:t>
            </a:r>
            <a:r>
              <a:rPr lang="en-US" altLang="zh-CN" sz="2400" b="1" i="1" dirty="0">
                <a:solidFill>
                  <a:srgbClr val="002060"/>
                </a:solidFill>
              </a:rPr>
              <a:t>w</a:t>
            </a:r>
            <a:r>
              <a:rPr lang="en-US" altLang="zh-CN" sz="2400" b="1" baseline="-30000" dirty="0">
                <a:solidFill>
                  <a:srgbClr val="002060"/>
                </a:solidFill>
              </a:rPr>
              <a:t>1</a:t>
            </a:r>
            <a:r>
              <a:rPr lang="en-US" altLang="zh-CN" sz="2400" b="1" dirty="0">
                <a:solidFill>
                  <a:srgbClr val="002060"/>
                </a:solidFill>
              </a:rPr>
              <a:t>=5, </a:t>
            </a:r>
            <a:r>
              <a:rPr lang="en-US" altLang="zh-CN" sz="2400" b="1" i="1" dirty="0">
                <a:solidFill>
                  <a:srgbClr val="002060"/>
                </a:solidFill>
              </a:rPr>
              <a:t>w</a:t>
            </a:r>
            <a:r>
              <a:rPr lang="en-US" altLang="zh-CN" sz="2400" b="1" baseline="-30000" dirty="0">
                <a:solidFill>
                  <a:srgbClr val="002060"/>
                </a:solidFill>
              </a:rPr>
              <a:t>2</a:t>
            </a:r>
            <a:r>
              <a:rPr lang="en-US" altLang="zh-CN" sz="2400" b="1" dirty="0">
                <a:solidFill>
                  <a:srgbClr val="002060"/>
                </a:solidFill>
              </a:rPr>
              <a:t>=5, </a:t>
            </a:r>
            <a:r>
              <a:rPr lang="en-US" altLang="zh-CN" sz="2400" b="1" i="1" dirty="0">
                <a:solidFill>
                  <a:srgbClr val="002060"/>
                </a:solidFill>
              </a:rPr>
              <a:t>w</a:t>
            </a:r>
            <a:r>
              <a:rPr lang="en-US" altLang="zh-CN" sz="2400" b="1" baseline="-30000" dirty="0">
                <a:solidFill>
                  <a:srgbClr val="002060"/>
                </a:solidFill>
              </a:rPr>
              <a:t>3</a:t>
            </a:r>
            <a:r>
              <a:rPr lang="en-US" altLang="zh-CN" sz="2400" b="1" dirty="0">
                <a:solidFill>
                  <a:srgbClr val="002060"/>
                </a:solidFill>
              </a:rPr>
              <a:t>=10, </a:t>
            </a:r>
            <a:r>
              <a:rPr lang="en-US" altLang="zh-CN" sz="2400" b="1" i="1" dirty="0">
                <a:solidFill>
                  <a:srgbClr val="002060"/>
                </a:solidFill>
              </a:rPr>
              <a:t>w</a:t>
            </a:r>
            <a:r>
              <a:rPr lang="en-US" altLang="zh-CN" sz="2400" b="1" baseline="-30000" dirty="0">
                <a:solidFill>
                  <a:srgbClr val="002060"/>
                </a:solidFill>
              </a:rPr>
              <a:t>4</a:t>
            </a:r>
            <a:r>
              <a:rPr lang="en-US" altLang="zh-CN" sz="2400" b="1" dirty="0">
                <a:solidFill>
                  <a:srgbClr val="002060"/>
                </a:solidFill>
              </a:rPr>
              <a:t>=10, </a:t>
            </a:r>
            <a:r>
              <a:rPr lang="en-US" altLang="zh-CN" sz="2400" b="1" i="1" dirty="0">
                <a:solidFill>
                  <a:srgbClr val="002060"/>
                </a:solidFill>
              </a:rPr>
              <a:t>w</a:t>
            </a:r>
            <a:r>
              <a:rPr lang="en-US" altLang="zh-CN" sz="2400" b="1" baseline="-30000" dirty="0">
                <a:solidFill>
                  <a:srgbClr val="002060"/>
                </a:solidFill>
              </a:rPr>
              <a:t>5</a:t>
            </a:r>
            <a:r>
              <a:rPr lang="en-US" altLang="zh-CN" sz="2400" b="1" dirty="0">
                <a:solidFill>
                  <a:srgbClr val="002060"/>
                </a:solidFill>
              </a:rPr>
              <a:t>=10, </a:t>
            </a:r>
            <a:r>
              <a:rPr lang="en-US" altLang="zh-CN" sz="2400" b="1" i="1" dirty="0">
                <a:solidFill>
                  <a:srgbClr val="002060"/>
                </a:solidFill>
              </a:rPr>
              <a:t>w</a:t>
            </a:r>
            <a:r>
              <a:rPr lang="en-US" altLang="zh-CN" sz="2400" b="1" baseline="-30000" dirty="0">
                <a:solidFill>
                  <a:srgbClr val="002060"/>
                </a:solidFill>
              </a:rPr>
              <a:t>6</a:t>
            </a:r>
            <a:r>
              <a:rPr lang="en-US" altLang="zh-CN" sz="2400" b="1" dirty="0">
                <a:solidFill>
                  <a:srgbClr val="002060"/>
                </a:solidFill>
              </a:rPr>
              <a:t>=15, </a:t>
            </a:r>
            <a:r>
              <a:rPr lang="en-US" altLang="zh-CN" sz="2400" b="1" i="1" dirty="0">
                <a:solidFill>
                  <a:srgbClr val="002060"/>
                </a:solidFill>
              </a:rPr>
              <a:t>w</a:t>
            </a:r>
            <a:r>
              <a:rPr lang="en-US" altLang="zh-CN" sz="2400" b="1" baseline="-30000" dirty="0">
                <a:solidFill>
                  <a:srgbClr val="002060"/>
                </a:solidFill>
              </a:rPr>
              <a:t>7</a:t>
            </a:r>
            <a:r>
              <a:rPr lang="en-US" altLang="zh-CN" sz="2400" b="1" dirty="0">
                <a:solidFill>
                  <a:srgbClr val="002060"/>
                </a:solidFill>
              </a:rPr>
              <a:t>=20, </a:t>
            </a:r>
            <a:r>
              <a:rPr lang="en-US" altLang="zh-CN" sz="2400" b="1" i="1" dirty="0">
                <a:solidFill>
                  <a:srgbClr val="002060"/>
                </a:solidFill>
              </a:rPr>
              <a:t>w</a:t>
            </a:r>
            <a:r>
              <a:rPr lang="en-US" altLang="zh-CN" sz="2400" b="1" baseline="-30000" dirty="0">
                <a:solidFill>
                  <a:srgbClr val="002060"/>
                </a:solidFill>
              </a:rPr>
              <a:t>8</a:t>
            </a:r>
            <a:r>
              <a:rPr lang="en-US" altLang="zh-CN" sz="2400" b="1" dirty="0">
                <a:solidFill>
                  <a:srgbClr val="002060"/>
                </a:solidFill>
              </a:rPr>
              <a:t>=25.</a:t>
            </a:r>
          </a:p>
          <a:p>
            <a:pPr eaLnBrk="1" hangingPunct="1">
              <a:lnSpc>
                <a:spcPct val="110000"/>
              </a:lnSpc>
              <a:buNone/>
            </a:pPr>
            <a:r>
              <a:rPr lang="en-US" altLang="zh-CN" sz="2400" b="1" dirty="0">
                <a:solidFill>
                  <a:schemeClr val="accent2"/>
                </a:solidFill>
              </a:rPr>
              <a:t>           6          7        3          4          5            2         1            0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1020" y="5009515"/>
            <a:ext cx="1002665" cy="706755"/>
          </a:xfrm>
          <a:prstGeom prst="rect">
            <a:avLst/>
          </a:prstGeom>
          <a:noFill/>
        </p:spPr>
        <p:txBody>
          <a:bodyPr wrap="none" rtlCol="0" anchor="t">
            <a:spAutoFit/>
          </a:bodyPr>
          <a:lstStyle/>
          <a:p>
            <a:pPr algn="l"/>
            <a:r>
              <a:rPr lang="en-US" altLang="zh-CN" sz="2000" b="1" i="1" dirty="0">
                <a:solidFill>
                  <a:srgbClr val="002060"/>
                </a:solidFill>
                <a:latin typeface="Times New Roman" panose="02020603050405020304" pitchFamily="18" charset="0"/>
                <a:cs typeface="Times New Roman" panose="02020603050405020304" pitchFamily="18" charset="0"/>
                <a:sym typeface="+mn-ea"/>
              </a:rPr>
              <a:t>w</a:t>
            </a:r>
            <a:r>
              <a:rPr lang="en-US" altLang="zh-CN" sz="2000" b="1" baseline="-30000" dirty="0">
                <a:solidFill>
                  <a:srgbClr val="002060"/>
                </a:solidFill>
                <a:latin typeface="Times New Roman" panose="02020603050405020304" pitchFamily="18" charset="0"/>
                <a:cs typeface="Times New Roman" panose="02020603050405020304" pitchFamily="18" charset="0"/>
                <a:sym typeface="+mn-ea"/>
              </a:rPr>
              <a:t>1</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dirty="0">
                <a:solidFill>
                  <a:srgbClr val="002060"/>
                </a:solidFill>
                <a:latin typeface="Times New Roman" panose="02020603050405020304" pitchFamily="18" charset="0"/>
                <a:cs typeface="Times New Roman" panose="02020603050405020304" pitchFamily="18" charset="0"/>
                <a:sym typeface="+mn-ea"/>
              </a:rPr>
              <a:t>6</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b="1" dirty="0">
                <a:solidFill>
                  <a:srgbClr val="002060"/>
                </a:solidFill>
                <a:latin typeface="Times New Roman" panose="02020603050405020304" pitchFamily="18" charset="0"/>
                <a:cs typeface="Times New Roman" panose="02020603050405020304" pitchFamily="18" charset="0"/>
                <a:sym typeface="+mn-ea"/>
              </a:rPr>
              <a:t>=5</a:t>
            </a:r>
          </a:p>
          <a:p>
            <a:pPr algn="l"/>
            <a:r>
              <a:rPr lang="en-US" altLang="zh-CN" sz="2000">
                <a:latin typeface="Times New Roman" panose="02020603050405020304" pitchFamily="18" charset="0"/>
                <a:cs typeface="Times New Roman" panose="02020603050405020304" pitchFamily="18" charset="0"/>
              </a:rPr>
              <a:t>0000</a:t>
            </a:r>
            <a:endParaRPr lang="zh-CN" altLang="en-US" sz="2000">
              <a:latin typeface="Times New Roman" panose="02020603050405020304" pitchFamily="18" charset="0"/>
              <a:cs typeface="Times New Roman" panose="02020603050405020304" pitchFamily="18" charset="0"/>
            </a:endParaRPr>
          </a:p>
        </p:txBody>
      </p:sp>
      <p:sp>
        <p:nvSpPr>
          <p:cNvPr id="5" name="文本框 4"/>
          <p:cNvSpPr txBox="1"/>
          <p:nvPr/>
        </p:nvSpPr>
        <p:spPr>
          <a:xfrm>
            <a:off x="1617980" y="5010785"/>
            <a:ext cx="1002665" cy="706755"/>
          </a:xfrm>
          <a:prstGeom prst="rect">
            <a:avLst/>
          </a:prstGeom>
          <a:noFill/>
        </p:spPr>
        <p:txBody>
          <a:bodyPr wrap="none" rtlCol="0" anchor="t">
            <a:spAutoFit/>
          </a:bodyPr>
          <a:lstStyle/>
          <a:p>
            <a:pPr algn="l"/>
            <a:r>
              <a:rPr lang="en-US" altLang="zh-CN" sz="2000" b="1" i="1" dirty="0">
                <a:solidFill>
                  <a:srgbClr val="002060"/>
                </a:solidFill>
                <a:latin typeface="Times New Roman" panose="02020603050405020304" pitchFamily="18" charset="0"/>
                <a:cs typeface="Times New Roman" panose="02020603050405020304" pitchFamily="18" charset="0"/>
                <a:sym typeface="+mn-ea"/>
              </a:rPr>
              <a:t>w</a:t>
            </a:r>
            <a:r>
              <a:rPr lang="en-US" altLang="zh-CN" sz="2000" b="1" baseline="-30000" dirty="0">
                <a:solidFill>
                  <a:srgbClr val="002060"/>
                </a:solidFill>
                <a:latin typeface="Times New Roman" panose="02020603050405020304" pitchFamily="18" charset="0"/>
                <a:cs typeface="Times New Roman" panose="02020603050405020304" pitchFamily="18" charset="0"/>
                <a:sym typeface="+mn-ea"/>
              </a:rPr>
              <a:t>2</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dirty="0">
                <a:solidFill>
                  <a:srgbClr val="002060"/>
                </a:solidFill>
                <a:latin typeface="Times New Roman" panose="02020603050405020304" pitchFamily="18" charset="0"/>
                <a:cs typeface="Times New Roman" panose="02020603050405020304" pitchFamily="18" charset="0"/>
                <a:sym typeface="+mn-ea"/>
              </a:rPr>
              <a:t>7</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b="1" dirty="0">
                <a:solidFill>
                  <a:srgbClr val="002060"/>
                </a:solidFill>
                <a:latin typeface="Times New Roman" panose="02020603050405020304" pitchFamily="18" charset="0"/>
                <a:cs typeface="Times New Roman" panose="02020603050405020304" pitchFamily="18" charset="0"/>
                <a:sym typeface="+mn-ea"/>
              </a:rPr>
              <a:t>=5</a:t>
            </a:r>
          </a:p>
          <a:p>
            <a:pPr algn="l"/>
            <a:r>
              <a:rPr lang="en-US" altLang="zh-CN" sz="2000">
                <a:latin typeface="Times New Roman" panose="02020603050405020304" pitchFamily="18" charset="0"/>
                <a:cs typeface="Times New Roman" panose="02020603050405020304" pitchFamily="18" charset="0"/>
              </a:rPr>
              <a:t>0001</a:t>
            </a:r>
          </a:p>
        </p:txBody>
      </p:sp>
      <p:sp>
        <p:nvSpPr>
          <p:cNvPr id="6" name="文本框 5"/>
          <p:cNvSpPr txBox="1"/>
          <p:nvPr/>
        </p:nvSpPr>
        <p:spPr>
          <a:xfrm>
            <a:off x="2694305" y="5010785"/>
            <a:ext cx="1129665" cy="706755"/>
          </a:xfrm>
          <a:prstGeom prst="rect">
            <a:avLst/>
          </a:prstGeom>
          <a:noFill/>
        </p:spPr>
        <p:txBody>
          <a:bodyPr wrap="none" rtlCol="0" anchor="t">
            <a:spAutoFit/>
          </a:bodyPr>
          <a:lstStyle/>
          <a:p>
            <a:pPr algn="l"/>
            <a:r>
              <a:rPr lang="en-US" altLang="zh-CN" sz="2000" b="1" i="1" dirty="0">
                <a:solidFill>
                  <a:srgbClr val="002060"/>
                </a:solidFill>
                <a:latin typeface="Times New Roman" panose="02020603050405020304" pitchFamily="18" charset="0"/>
                <a:cs typeface="Times New Roman" panose="02020603050405020304" pitchFamily="18" charset="0"/>
                <a:sym typeface="+mn-ea"/>
              </a:rPr>
              <a:t>w</a:t>
            </a:r>
            <a:r>
              <a:rPr lang="en-US" altLang="zh-CN" sz="2000" b="1" baseline="-30000" dirty="0">
                <a:solidFill>
                  <a:srgbClr val="002060"/>
                </a:solidFill>
                <a:latin typeface="Times New Roman" panose="02020603050405020304" pitchFamily="18" charset="0"/>
                <a:cs typeface="Times New Roman" panose="02020603050405020304" pitchFamily="18" charset="0"/>
                <a:sym typeface="+mn-ea"/>
              </a:rPr>
              <a:t>3</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dirty="0">
                <a:solidFill>
                  <a:srgbClr val="002060"/>
                </a:solidFill>
                <a:latin typeface="Times New Roman" panose="02020603050405020304" pitchFamily="18" charset="0"/>
                <a:cs typeface="Times New Roman" panose="02020603050405020304" pitchFamily="18" charset="0"/>
                <a:sym typeface="+mn-ea"/>
              </a:rPr>
              <a:t>3</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b="1" dirty="0">
                <a:solidFill>
                  <a:srgbClr val="002060"/>
                </a:solidFill>
                <a:latin typeface="Times New Roman" panose="02020603050405020304" pitchFamily="18" charset="0"/>
                <a:cs typeface="Times New Roman" panose="02020603050405020304" pitchFamily="18" charset="0"/>
                <a:sym typeface="+mn-ea"/>
              </a:rPr>
              <a:t>=10</a:t>
            </a:r>
          </a:p>
          <a:p>
            <a:pPr algn="l"/>
            <a:r>
              <a:rPr lang="en-US" altLang="zh-CN" sz="2000">
                <a:latin typeface="Times New Roman" panose="02020603050405020304" pitchFamily="18" charset="0"/>
                <a:cs typeface="Times New Roman" panose="02020603050405020304" pitchFamily="18" charset="0"/>
              </a:rPr>
              <a:t>001</a:t>
            </a:r>
          </a:p>
        </p:txBody>
      </p:sp>
      <p:sp>
        <p:nvSpPr>
          <p:cNvPr id="7" name="文本框 6"/>
          <p:cNvSpPr txBox="1"/>
          <p:nvPr/>
        </p:nvSpPr>
        <p:spPr>
          <a:xfrm>
            <a:off x="3825875" y="5009515"/>
            <a:ext cx="1129665" cy="706755"/>
          </a:xfrm>
          <a:prstGeom prst="rect">
            <a:avLst/>
          </a:prstGeom>
          <a:noFill/>
        </p:spPr>
        <p:txBody>
          <a:bodyPr wrap="none" rtlCol="0" anchor="t">
            <a:spAutoFit/>
          </a:bodyPr>
          <a:lstStyle/>
          <a:p>
            <a:pPr algn="l"/>
            <a:r>
              <a:rPr lang="en-US" altLang="zh-CN" sz="2000" b="1" i="1" dirty="0">
                <a:solidFill>
                  <a:srgbClr val="002060"/>
                </a:solidFill>
                <a:latin typeface="Times New Roman" panose="02020603050405020304" pitchFamily="18" charset="0"/>
                <a:cs typeface="Times New Roman" panose="02020603050405020304" pitchFamily="18" charset="0"/>
                <a:sym typeface="+mn-ea"/>
              </a:rPr>
              <a:t>w</a:t>
            </a:r>
            <a:r>
              <a:rPr lang="en-US" altLang="zh-CN" sz="2000" b="1" baseline="-30000" dirty="0">
                <a:solidFill>
                  <a:srgbClr val="002060"/>
                </a:solidFill>
                <a:latin typeface="Times New Roman" panose="02020603050405020304" pitchFamily="18" charset="0"/>
                <a:cs typeface="Times New Roman" panose="02020603050405020304" pitchFamily="18" charset="0"/>
                <a:sym typeface="+mn-ea"/>
              </a:rPr>
              <a:t>4</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dirty="0">
                <a:solidFill>
                  <a:srgbClr val="002060"/>
                </a:solidFill>
                <a:latin typeface="Times New Roman" panose="02020603050405020304" pitchFamily="18" charset="0"/>
                <a:cs typeface="Times New Roman" panose="02020603050405020304" pitchFamily="18" charset="0"/>
                <a:sym typeface="+mn-ea"/>
              </a:rPr>
              <a:t>4</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b="1" dirty="0">
                <a:solidFill>
                  <a:srgbClr val="002060"/>
                </a:solidFill>
                <a:latin typeface="Times New Roman" panose="02020603050405020304" pitchFamily="18" charset="0"/>
                <a:cs typeface="Times New Roman" panose="02020603050405020304" pitchFamily="18" charset="0"/>
                <a:sym typeface="+mn-ea"/>
              </a:rPr>
              <a:t>=10</a:t>
            </a:r>
          </a:p>
          <a:p>
            <a:pPr algn="l"/>
            <a:r>
              <a:rPr lang="en-US" altLang="zh-CN" sz="2000">
                <a:latin typeface="Times New Roman" panose="02020603050405020304" pitchFamily="18" charset="0"/>
                <a:cs typeface="Times New Roman" panose="02020603050405020304" pitchFamily="18" charset="0"/>
              </a:rPr>
              <a:t>010</a:t>
            </a:r>
          </a:p>
        </p:txBody>
      </p:sp>
      <p:sp>
        <p:nvSpPr>
          <p:cNvPr id="8" name="文本框 7"/>
          <p:cNvSpPr txBox="1"/>
          <p:nvPr/>
        </p:nvSpPr>
        <p:spPr>
          <a:xfrm>
            <a:off x="4892675" y="5013325"/>
            <a:ext cx="1129665" cy="706755"/>
          </a:xfrm>
          <a:prstGeom prst="rect">
            <a:avLst/>
          </a:prstGeom>
          <a:noFill/>
        </p:spPr>
        <p:txBody>
          <a:bodyPr wrap="none" rtlCol="0" anchor="t">
            <a:spAutoFit/>
          </a:bodyPr>
          <a:lstStyle/>
          <a:p>
            <a:pPr algn="l"/>
            <a:r>
              <a:rPr lang="en-US" altLang="zh-CN" sz="2000" b="1" i="1" dirty="0">
                <a:solidFill>
                  <a:srgbClr val="002060"/>
                </a:solidFill>
                <a:latin typeface="Times New Roman" panose="02020603050405020304" pitchFamily="18" charset="0"/>
                <a:cs typeface="Times New Roman" panose="02020603050405020304" pitchFamily="18" charset="0"/>
                <a:sym typeface="+mn-ea"/>
              </a:rPr>
              <a:t>w</a:t>
            </a:r>
            <a:r>
              <a:rPr lang="en-US" altLang="zh-CN" sz="2000" b="1" baseline="-30000" dirty="0">
                <a:solidFill>
                  <a:srgbClr val="002060"/>
                </a:solidFill>
                <a:latin typeface="Times New Roman" panose="02020603050405020304" pitchFamily="18" charset="0"/>
                <a:cs typeface="Times New Roman" panose="02020603050405020304" pitchFamily="18" charset="0"/>
                <a:sym typeface="+mn-ea"/>
              </a:rPr>
              <a:t>5</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dirty="0">
                <a:solidFill>
                  <a:srgbClr val="002060"/>
                </a:solidFill>
                <a:latin typeface="Times New Roman" panose="02020603050405020304" pitchFamily="18" charset="0"/>
                <a:cs typeface="Times New Roman" panose="02020603050405020304" pitchFamily="18" charset="0"/>
                <a:sym typeface="+mn-ea"/>
              </a:rPr>
              <a:t>5</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b="1" dirty="0">
                <a:solidFill>
                  <a:srgbClr val="002060"/>
                </a:solidFill>
                <a:latin typeface="Times New Roman" panose="02020603050405020304" pitchFamily="18" charset="0"/>
                <a:cs typeface="Times New Roman" panose="02020603050405020304" pitchFamily="18" charset="0"/>
                <a:sym typeface="+mn-ea"/>
              </a:rPr>
              <a:t>=10</a:t>
            </a:r>
          </a:p>
          <a:p>
            <a:pPr algn="l"/>
            <a:r>
              <a:rPr lang="en-US" altLang="zh-CN" sz="2000">
                <a:latin typeface="Times New Roman" panose="02020603050405020304" pitchFamily="18" charset="0"/>
                <a:cs typeface="Times New Roman" panose="02020603050405020304" pitchFamily="18" charset="0"/>
              </a:rPr>
              <a:t>011</a:t>
            </a:r>
          </a:p>
        </p:txBody>
      </p:sp>
      <p:sp>
        <p:nvSpPr>
          <p:cNvPr id="9" name="文本框 8"/>
          <p:cNvSpPr txBox="1"/>
          <p:nvPr/>
        </p:nvSpPr>
        <p:spPr>
          <a:xfrm>
            <a:off x="5868035" y="5013325"/>
            <a:ext cx="1129665" cy="706755"/>
          </a:xfrm>
          <a:prstGeom prst="rect">
            <a:avLst/>
          </a:prstGeom>
          <a:noFill/>
        </p:spPr>
        <p:txBody>
          <a:bodyPr wrap="none" rtlCol="0" anchor="t">
            <a:spAutoFit/>
          </a:bodyPr>
          <a:lstStyle/>
          <a:p>
            <a:pPr algn="l"/>
            <a:r>
              <a:rPr lang="en-US" altLang="zh-CN" sz="2000" b="1" i="1" dirty="0">
                <a:solidFill>
                  <a:srgbClr val="002060"/>
                </a:solidFill>
                <a:latin typeface="Times New Roman" panose="02020603050405020304" pitchFamily="18" charset="0"/>
                <a:cs typeface="Times New Roman" panose="02020603050405020304" pitchFamily="18" charset="0"/>
                <a:sym typeface="+mn-ea"/>
              </a:rPr>
              <a:t>w</a:t>
            </a:r>
            <a:r>
              <a:rPr lang="en-US" altLang="zh-CN" sz="2000" b="1" baseline="-30000" dirty="0">
                <a:solidFill>
                  <a:srgbClr val="002060"/>
                </a:solidFill>
                <a:latin typeface="Times New Roman" panose="02020603050405020304" pitchFamily="18" charset="0"/>
                <a:cs typeface="Times New Roman" panose="02020603050405020304" pitchFamily="18" charset="0"/>
                <a:sym typeface="+mn-ea"/>
              </a:rPr>
              <a:t>6</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dirty="0">
                <a:solidFill>
                  <a:srgbClr val="002060"/>
                </a:solidFill>
                <a:latin typeface="Times New Roman" panose="02020603050405020304" pitchFamily="18" charset="0"/>
                <a:cs typeface="Times New Roman" panose="02020603050405020304" pitchFamily="18" charset="0"/>
                <a:sym typeface="+mn-ea"/>
              </a:rPr>
              <a:t>2</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b="1" dirty="0">
                <a:solidFill>
                  <a:srgbClr val="002060"/>
                </a:solidFill>
                <a:latin typeface="Times New Roman" panose="02020603050405020304" pitchFamily="18" charset="0"/>
                <a:cs typeface="Times New Roman" panose="02020603050405020304" pitchFamily="18" charset="0"/>
                <a:sym typeface="+mn-ea"/>
              </a:rPr>
              <a:t>=15</a:t>
            </a:r>
          </a:p>
          <a:p>
            <a:pPr algn="l"/>
            <a:r>
              <a:rPr lang="en-US" altLang="zh-CN" sz="2000">
                <a:latin typeface="Times New Roman" panose="02020603050405020304" pitchFamily="18" charset="0"/>
                <a:cs typeface="Times New Roman" panose="02020603050405020304" pitchFamily="18" charset="0"/>
              </a:rPr>
              <a:t>100</a:t>
            </a:r>
          </a:p>
        </p:txBody>
      </p:sp>
      <p:sp>
        <p:nvSpPr>
          <p:cNvPr id="10" name="文本框 9"/>
          <p:cNvSpPr txBox="1"/>
          <p:nvPr/>
        </p:nvSpPr>
        <p:spPr>
          <a:xfrm>
            <a:off x="6875780" y="5013325"/>
            <a:ext cx="1129665" cy="706755"/>
          </a:xfrm>
          <a:prstGeom prst="rect">
            <a:avLst/>
          </a:prstGeom>
          <a:noFill/>
        </p:spPr>
        <p:txBody>
          <a:bodyPr wrap="none" rtlCol="0" anchor="t">
            <a:spAutoFit/>
          </a:bodyPr>
          <a:lstStyle/>
          <a:p>
            <a:pPr algn="l"/>
            <a:r>
              <a:rPr lang="en-US" altLang="zh-CN" sz="2000" b="1" i="1" dirty="0">
                <a:solidFill>
                  <a:srgbClr val="002060"/>
                </a:solidFill>
                <a:latin typeface="Times New Roman" panose="02020603050405020304" pitchFamily="18" charset="0"/>
                <a:cs typeface="Times New Roman" panose="02020603050405020304" pitchFamily="18" charset="0"/>
                <a:sym typeface="+mn-ea"/>
              </a:rPr>
              <a:t>w</a:t>
            </a:r>
            <a:r>
              <a:rPr lang="en-US" altLang="zh-CN" sz="2000" b="1" baseline="-30000" dirty="0">
                <a:solidFill>
                  <a:srgbClr val="002060"/>
                </a:solidFill>
                <a:latin typeface="Times New Roman" panose="02020603050405020304" pitchFamily="18" charset="0"/>
                <a:cs typeface="Times New Roman" panose="02020603050405020304" pitchFamily="18" charset="0"/>
                <a:sym typeface="+mn-ea"/>
              </a:rPr>
              <a:t>7</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dirty="0">
                <a:solidFill>
                  <a:srgbClr val="002060"/>
                </a:solidFill>
                <a:latin typeface="Times New Roman" panose="02020603050405020304" pitchFamily="18" charset="0"/>
                <a:cs typeface="Times New Roman" panose="02020603050405020304" pitchFamily="18" charset="0"/>
                <a:sym typeface="+mn-ea"/>
              </a:rPr>
              <a:t>1</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b="1" dirty="0">
                <a:solidFill>
                  <a:srgbClr val="002060"/>
                </a:solidFill>
                <a:latin typeface="Times New Roman" panose="02020603050405020304" pitchFamily="18" charset="0"/>
                <a:cs typeface="Times New Roman" panose="02020603050405020304" pitchFamily="18" charset="0"/>
                <a:sym typeface="+mn-ea"/>
              </a:rPr>
              <a:t>=20</a:t>
            </a:r>
          </a:p>
          <a:p>
            <a:pPr algn="l"/>
            <a:r>
              <a:rPr lang="en-US" altLang="zh-CN" sz="2000">
                <a:latin typeface="Times New Roman" panose="02020603050405020304" pitchFamily="18" charset="0"/>
                <a:cs typeface="Times New Roman" panose="02020603050405020304" pitchFamily="18" charset="0"/>
              </a:rPr>
              <a:t>101</a:t>
            </a:r>
          </a:p>
        </p:txBody>
      </p:sp>
      <p:sp>
        <p:nvSpPr>
          <p:cNvPr id="11" name="文本框 10"/>
          <p:cNvSpPr txBox="1"/>
          <p:nvPr/>
        </p:nvSpPr>
        <p:spPr>
          <a:xfrm>
            <a:off x="7910195" y="5013325"/>
            <a:ext cx="1129665" cy="706755"/>
          </a:xfrm>
          <a:prstGeom prst="rect">
            <a:avLst/>
          </a:prstGeom>
          <a:noFill/>
        </p:spPr>
        <p:txBody>
          <a:bodyPr wrap="none" rtlCol="0" anchor="t">
            <a:spAutoFit/>
          </a:bodyPr>
          <a:lstStyle/>
          <a:p>
            <a:pPr algn="l"/>
            <a:r>
              <a:rPr lang="en-US" altLang="zh-CN" sz="2000" b="1" i="1" dirty="0">
                <a:solidFill>
                  <a:srgbClr val="002060"/>
                </a:solidFill>
                <a:latin typeface="Times New Roman" panose="02020603050405020304" pitchFamily="18" charset="0"/>
                <a:cs typeface="Times New Roman" panose="02020603050405020304" pitchFamily="18" charset="0"/>
                <a:sym typeface="+mn-ea"/>
              </a:rPr>
              <a:t>w</a:t>
            </a:r>
            <a:r>
              <a:rPr lang="en-US" altLang="zh-CN" sz="2000" b="1" baseline="-30000" dirty="0">
                <a:solidFill>
                  <a:srgbClr val="002060"/>
                </a:solidFill>
                <a:latin typeface="Times New Roman" panose="02020603050405020304" pitchFamily="18" charset="0"/>
                <a:cs typeface="Times New Roman" panose="02020603050405020304" pitchFamily="18" charset="0"/>
                <a:sym typeface="+mn-ea"/>
              </a:rPr>
              <a:t>8</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dirty="0">
                <a:solidFill>
                  <a:srgbClr val="002060"/>
                </a:solidFill>
                <a:latin typeface="Times New Roman" panose="02020603050405020304" pitchFamily="18" charset="0"/>
                <a:cs typeface="Times New Roman" panose="02020603050405020304" pitchFamily="18" charset="0"/>
                <a:sym typeface="+mn-ea"/>
              </a:rPr>
              <a:t>0</a:t>
            </a:r>
            <a:r>
              <a:rPr lang="zh-CN" altLang="en-US" sz="2000" dirty="0">
                <a:solidFill>
                  <a:srgbClr val="002060"/>
                </a:solidFill>
                <a:latin typeface="Times New Roman" panose="02020603050405020304" pitchFamily="18" charset="0"/>
                <a:cs typeface="Times New Roman" panose="02020603050405020304" pitchFamily="18" charset="0"/>
                <a:sym typeface="+mn-ea"/>
              </a:rPr>
              <a:t>)</a:t>
            </a:r>
            <a:r>
              <a:rPr lang="en-US" altLang="zh-CN" sz="2000" b="1" dirty="0">
                <a:solidFill>
                  <a:srgbClr val="002060"/>
                </a:solidFill>
                <a:latin typeface="Times New Roman" panose="02020603050405020304" pitchFamily="18" charset="0"/>
                <a:cs typeface="Times New Roman" panose="02020603050405020304" pitchFamily="18" charset="0"/>
                <a:sym typeface="+mn-ea"/>
              </a:rPr>
              <a:t>=25</a:t>
            </a:r>
          </a:p>
          <a:p>
            <a:pPr algn="l"/>
            <a:r>
              <a:rPr lang="en-US" altLang="zh-CN" sz="2000">
                <a:latin typeface="Times New Roman" panose="02020603050405020304" pitchFamily="18" charset="0"/>
                <a:cs typeface="Times New Roman" panose="02020603050405020304" pitchFamily="18" charset="0"/>
              </a:rPr>
              <a:t>11</a:t>
            </a:r>
          </a:p>
        </p:txBody>
      </p:sp>
      <p:cxnSp>
        <p:nvCxnSpPr>
          <p:cNvPr id="12" name="直接连接符 11"/>
          <p:cNvCxnSpPr/>
          <p:nvPr/>
        </p:nvCxnSpPr>
        <p:spPr>
          <a:xfrm flipV="1">
            <a:off x="894715" y="4436745"/>
            <a:ext cx="436880" cy="644525"/>
          </a:xfrm>
          <a:prstGeom prst="line">
            <a:avLst/>
          </a:prstGeom>
          <a:ln>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 name="直接连接符 12"/>
          <p:cNvCxnSpPr/>
          <p:nvPr/>
        </p:nvCxnSpPr>
        <p:spPr>
          <a:xfrm flipH="1" flipV="1">
            <a:off x="1331595" y="4436745"/>
            <a:ext cx="461645" cy="609600"/>
          </a:xfrm>
          <a:prstGeom prst="line">
            <a:avLst/>
          </a:prstGeom>
          <a:ln>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 name="直接连接符 13"/>
          <p:cNvCxnSpPr/>
          <p:nvPr/>
        </p:nvCxnSpPr>
        <p:spPr>
          <a:xfrm flipV="1">
            <a:off x="1437005" y="3429000"/>
            <a:ext cx="542290" cy="774700"/>
          </a:xfrm>
          <a:prstGeom prst="line">
            <a:avLst/>
          </a:prstGeom>
          <a:ln>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5" name="直接连接符 14"/>
          <p:cNvCxnSpPr>
            <a:stCxn id="6" idx="0"/>
          </p:cNvCxnSpPr>
          <p:nvPr/>
        </p:nvCxnSpPr>
        <p:spPr>
          <a:xfrm flipH="1" flipV="1">
            <a:off x="2127885" y="3429000"/>
            <a:ext cx="1131570" cy="1581785"/>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16" name="直接连接符 15"/>
          <p:cNvCxnSpPr/>
          <p:nvPr/>
        </p:nvCxnSpPr>
        <p:spPr>
          <a:xfrm flipV="1">
            <a:off x="4152265" y="4364990"/>
            <a:ext cx="419735" cy="650875"/>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17" name="直接连接符 16"/>
          <p:cNvCxnSpPr/>
          <p:nvPr/>
        </p:nvCxnSpPr>
        <p:spPr>
          <a:xfrm flipH="1" flipV="1">
            <a:off x="4572000" y="4364990"/>
            <a:ext cx="734695" cy="690880"/>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18" name="直接连接符 17"/>
          <p:cNvCxnSpPr/>
          <p:nvPr/>
        </p:nvCxnSpPr>
        <p:spPr>
          <a:xfrm flipV="1">
            <a:off x="6228080" y="4293235"/>
            <a:ext cx="360045" cy="863600"/>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19" name="直接连接符 18"/>
          <p:cNvCxnSpPr/>
          <p:nvPr/>
        </p:nvCxnSpPr>
        <p:spPr>
          <a:xfrm flipH="1" flipV="1">
            <a:off x="6588125" y="4293235"/>
            <a:ext cx="808990" cy="742950"/>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20" name="直接连接符 19"/>
          <p:cNvCxnSpPr/>
          <p:nvPr/>
        </p:nvCxnSpPr>
        <p:spPr>
          <a:xfrm flipV="1">
            <a:off x="2051685" y="2060575"/>
            <a:ext cx="935990" cy="1146810"/>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21" name="直接连接符 20"/>
          <p:cNvCxnSpPr/>
          <p:nvPr/>
        </p:nvCxnSpPr>
        <p:spPr>
          <a:xfrm flipH="1" flipV="1">
            <a:off x="2987675" y="2060575"/>
            <a:ext cx="1492885" cy="2137410"/>
          </a:xfrm>
          <a:prstGeom prst="line">
            <a:avLst/>
          </a:prstGeom>
          <a:ln>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2" name="直接连接符 21"/>
          <p:cNvCxnSpPr/>
          <p:nvPr/>
        </p:nvCxnSpPr>
        <p:spPr>
          <a:xfrm flipV="1">
            <a:off x="6660515" y="2924810"/>
            <a:ext cx="431800" cy="1151890"/>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23" name="直接连接符 22"/>
          <p:cNvCxnSpPr>
            <a:stCxn id="11" idx="0"/>
          </p:cNvCxnSpPr>
          <p:nvPr/>
        </p:nvCxnSpPr>
        <p:spPr>
          <a:xfrm flipH="1" flipV="1">
            <a:off x="7240270" y="2924810"/>
            <a:ext cx="1235075" cy="2088515"/>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24" name="直接连接符 23"/>
          <p:cNvCxnSpPr/>
          <p:nvPr/>
        </p:nvCxnSpPr>
        <p:spPr>
          <a:xfrm flipV="1">
            <a:off x="3060065" y="856615"/>
            <a:ext cx="1470025" cy="1036955"/>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25" name="直接连接符 24"/>
          <p:cNvCxnSpPr/>
          <p:nvPr/>
        </p:nvCxnSpPr>
        <p:spPr>
          <a:xfrm flipH="1" flipV="1">
            <a:off x="4572000" y="836930"/>
            <a:ext cx="2520315" cy="1871980"/>
          </a:xfrm>
          <a:prstGeom prst="line">
            <a:avLst/>
          </a:prstGeom>
          <a:solidFill>
            <a:schemeClr val="accent1"/>
          </a:solidFill>
          <a:ln w="6350" cap="flat" cmpd="sng" algn="ctr">
            <a:solidFill>
              <a:srgbClr val="FF0000"/>
            </a:solidFill>
            <a:prstDash val="solid"/>
            <a:round/>
            <a:headEnd type="none" w="med" len="med"/>
            <a:tailEnd type="none" w="med" len="med"/>
          </a:ln>
        </p:spPr>
      </p:cxnSp>
      <p:sp>
        <p:nvSpPr>
          <p:cNvPr id="26" name="文本框 25"/>
          <p:cNvSpPr txBox="1"/>
          <p:nvPr/>
        </p:nvSpPr>
        <p:spPr>
          <a:xfrm>
            <a:off x="1098550" y="4131945"/>
            <a:ext cx="436880" cy="398780"/>
          </a:xfrm>
          <a:prstGeom prst="rect">
            <a:avLst/>
          </a:prstGeom>
          <a:noFill/>
        </p:spPr>
        <p:txBody>
          <a:bodyPr wrap="none" rtlCol="0" anchor="t">
            <a:spAutoFit/>
          </a:bodyPr>
          <a:lstStyle/>
          <a:p>
            <a:r>
              <a:rPr lang="en-US" altLang="zh-CN" sz="2000" b="1" dirty="0">
                <a:solidFill>
                  <a:srgbClr val="002060"/>
                </a:solidFill>
                <a:latin typeface="Times New Roman" panose="02020603050405020304" pitchFamily="18" charset="0"/>
                <a:cs typeface="Times New Roman" panose="02020603050405020304" pitchFamily="18" charset="0"/>
                <a:sym typeface="+mn-ea"/>
              </a:rPr>
              <a:t>10</a:t>
            </a:r>
            <a:endParaRPr lang="en-US" altLang="zh-CN" sz="2000">
              <a:latin typeface="Times New Roman" panose="02020603050405020304" pitchFamily="18" charset="0"/>
              <a:cs typeface="Times New Roman" panose="02020603050405020304" pitchFamily="18" charset="0"/>
            </a:endParaRPr>
          </a:p>
        </p:txBody>
      </p:sp>
      <p:sp>
        <p:nvSpPr>
          <p:cNvPr id="27" name="文本框 26"/>
          <p:cNvSpPr txBox="1"/>
          <p:nvPr/>
        </p:nvSpPr>
        <p:spPr>
          <a:xfrm>
            <a:off x="1799590" y="3110865"/>
            <a:ext cx="436880" cy="398780"/>
          </a:xfrm>
          <a:prstGeom prst="rect">
            <a:avLst/>
          </a:prstGeom>
          <a:noFill/>
        </p:spPr>
        <p:txBody>
          <a:bodyPr wrap="none" rtlCol="0" anchor="t">
            <a:spAutoFit/>
          </a:bodyPr>
          <a:lstStyle/>
          <a:p>
            <a:r>
              <a:rPr lang="en-US" altLang="zh-CN" sz="2000" b="1" dirty="0">
                <a:solidFill>
                  <a:srgbClr val="002060"/>
                </a:solidFill>
                <a:latin typeface="Times New Roman" panose="02020603050405020304" pitchFamily="18" charset="0"/>
                <a:cs typeface="Times New Roman" panose="02020603050405020304" pitchFamily="18" charset="0"/>
                <a:sym typeface="+mn-ea"/>
              </a:rPr>
              <a:t>20</a:t>
            </a:r>
            <a:endParaRPr lang="en-US" altLang="zh-CN" sz="2000">
              <a:latin typeface="Times New Roman" panose="02020603050405020304" pitchFamily="18" charset="0"/>
              <a:cs typeface="Times New Roman" panose="02020603050405020304" pitchFamily="18" charset="0"/>
            </a:endParaRPr>
          </a:p>
        </p:txBody>
      </p:sp>
      <p:sp>
        <p:nvSpPr>
          <p:cNvPr id="28" name="文本框 27"/>
          <p:cNvSpPr txBox="1"/>
          <p:nvPr/>
        </p:nvSpPr>
        <p:spPr>
          <a:xfrm>
            <a:off x="4311015" y="4043680"/>
            <a:ext cx="436880" cy="398780"/>
          </a:xfrm>
          <a:prstGeom prst="rect">
            <a:avLst/>
          </a:prstGeom>
          <a:noFill/>
        </p:spPr>
        <p:txBody>
          <a:bodyPr wrap="none" rtlCol="0" anchor="t">
            <a:spAutoFit/>
          </a:bodyPr>
          <a:lstStyle/>
          <a:p>
            <a:r>
              <a:rPr lang="en-US" altLang="zh-CN" sz="2000" b="1" dirty="0">
                <a:solidFill>
                  <a:srgbClr val="002060"/>
                </a:solidFill>
                <a:latin typeface="Times New Roman" panose="02020603050405020304" pitchFamily="18" charset="0"/>
                <a:cs typeface="Times New Roman" panose="02020603050405020304" pitchFamily="18" charset="0"/>
                <a:sym typeface="+mn-ea"/>
              </a:rPr>
              <a:t>20</a:t>
            </a:r>
            <a:endParaRPr lang="en-US" altLang="zh-CN" sz="2000">
              <a:latin typeface="Times New Roman" panose="02020603050405020304" pitchFamily="18" charset="0"/>
              <a:cs typeface="Times New Roman" panose="02020603050405020304" pitchFamily="18" charset="0"/>
            </a:endParaRPr>
          </a:p>
        </p:txBody>
      </p:sp>
      <p:sp>
        <p:nvSpPr>
          <p:cNvPr id="29" name="文本框 28"/>
          <p:cNvSpPr txBox="1"/>
          <p:nvPr/>
        </p:nvSpPr>
        <p:spPr>
          <a:xfrm>
            <a:off x="6391910" y="3971925"/>
            <a:ext cx="436880" cy="398780"/>
          </a:xfrm>
          <a:prstGeom prst="rect">
            <a:avLst/>
          </a:prstGeom>
          <a:noFill/>
        </p:spPr>
        <p:txBody>
          <a:bodyPr wrap="none" rtlCol="0" anchor="t">
            <a:spAutoFit/>
          </a:bodyPr>
          <a:lstStyle/>
          <a:p>
            <a:r>
              <a:rPr lang="en-US" altLang="zh-CN" sz="2000" b="1" dirty="0">
                <a:solidFill>
                  <a:srgbClr val="002060"/>
                </a:solidFill>
                <a:latin typeface="Times New Roman" panose="02020603050405020304" pitchFamily="18" charset="0"/>
                <a:cs typeface="Times New Roman" panose="02020603050405020304" pitchFamily="18" charset="0"/>
                <a:sym typeface="+mn-ea"/>
              </a:rPr>
              <a:t>35</a:t>
            </a:r>
            <a:endParaRPr lang="en-US" altLang="zh-CN" sz="2000">
              <a:latin typeface="Times New Roman" panose="02020603050405020304" pitchFamily="18" charset="0"/>
              <a:cs typeface="Times New Roman" panose="02020603050405020304" pitchFamily="18" charset="0"/>
            </a:endParaRPr>
          </a:p>
        </p:txBody>
      </p:sp>
      <p:sp>
        <p:nvSpPr>
          <p:cNvPr id="30" name="文本框 29"/>
          <p:cNvSpPr txBox="1"/>
          <p:nvPr/>
        </p:nvSpPr>
        <p:spPr>
          <a:xfrm>
            <a:off x="2732405" y="1747520"/>
            <a:ext cx="436880" cy="398780"/>
          </a:xfrm>
          <a:prstGeom prst="rect">
            <a:avLst/>
          </a:prstGeom>
          <a:noFill/>
        </p:spPr>
        <p:txBody>
          <a:bodyPr wrap="none" rtlCol="0" anchor="t">
            <a:spAutoFit/>
          </a:bodyPr>
          <a:lstStyle/>
          <a:p>
            <a:r>
              <a:rPr lang="en-US" altLang="zh-CN" sz="2000" b="1" dirty="0">
                <a:solidFill>
                  <a:srgbClr val="002060"/>
                </a:solidFill>
                <a:latin typeface="Times New Roman" panose="02020603050405020304" pitchFamily="18" charset="0"/>
                <a:cs typeface="Times New Roman" panose="02020603050405020304" pitchFamily="18" charset="0"/>
                <a:sym typeface="+mn-ea"/>
              </a:rPr>
              <a:t>40</a:t>
            </a:r>
            <a:endParaRPr lang="en-US" altLang="zh-CN" sz="2000">
              <a:latin typeface="Times New Roman" panose="02020603050405020304" pitchFamily="18" charset="0"/>
              <a:cs typeface="Times New Roman" panose="02020603050405020304" pitchFamily="18" charset="0"/>
            </a:endParaRPr>
          </a:p>
        </p:txBody>
      </p:sp>
      <p:sp>
        <p:nvSpPr>
          <p:cNvPr id="31" name="文本框 30"/>
          <p:cNvSpPr txBox="1"/>
          <p:nvPr/>
        </p:nvSpPr>
        <p:spPr>
          <a:xfrm>
            <a:off x="6894195" y="2608580"/>
            <a:ext cx="436880" cy="398780"/>
          </a:xfrm>
          <a:prstGeom prst="rect">
            <a:avLst/>
          </a:prstGeom>
          <a:noFill/>
        </p:spPr>
        <p:txBody>
          <a:bodyPr wrap="none" rtlCol="0" anchor="t">
            <a:spAutoFit/>
          </a:bodyPr>
          <a:lstStyle/>
          <a:p>
            <a:r>
              <a:rPr lang="en-US" altLang="zh-CN" sz="2000" b="1" dirty="0">
                <a:solidFill>
                  <a:srgbClr val="002060"/>
                </a:solidFill>
                <a:latin typeface="Times New Roman" panose="02020603050405020304" pitchFamily="18" charset="0"/>
                <a:cs typeface="Times New Roman" panose="02020603050405020304" pitchFamily="18" charset="0"/>
                <a:sym typeface="+mn-ea"/>
              </a:rPr>
              <a:t>60</a:t>
            </a:r>
            <a:endParaRPr lang="en-US" altLang="zh-CN" sz="2000">
              <a:latin typeface="Times New Roman" panose="02020603050405020304" pitchFamily="18" charset="0"/>
              <a:cs typeface="Times New Roman" panose="02020603050405020304" pitchFamily="18" charset="0"/>
            </a:endParaRPr>
          </a:p>
        </p:txBody>
      </p:sp>
      <p:sp>
        <p:nvSpPr>
          <p:cNvPr id="32" name="文本框 31"/>
          <p:cNvSpPr txBox="1"/>
          <p:nvPr/>
        </p:nvSpPr>
        <p:spPr>
          <a:xfrm>
            <a:off x="4311015" y="455930"/>
            <a:ext cx="563880" cy="398780"/>
          </a:xfrm>
          <a:prstGeom prst="rect">
            <a:avLst/>
          </a:prstGeom>
          <a:noFill/>
        </p:spPr>
        <p:txBody>
          <a:bodyPr wrap="none" rtlCol="0" anchor="t">
            <a:spAutoFit/>
          </a:bodyPr>
          <a:lstStyle/>
          <a:p>
            <a:r>
              <a:rPr lang="en-US" altLang="zh-CN" sz="2000" b="1" dirty="0">
                <a:solidFill>
                  <a:srgbClr val="002060"/>
                </a:solidFill>
                <a:latin typeface="Times New Roman" panose="02020603050405020304" pitchFamily="18" charset="0"/>
                <a:cs typeface="Times New Roman" panose="02020603050405020304" pitchFamily="18" charset="0"/>
                <a:sym typeface="+mn-ea"/>
              </a:rPr>
              <a:t>100</a:t>
            </a:r>
            <a:endParaRPr lang="en-US" altLang="zh-CN" sz="2000">
              <a:latin typeface="Times New Roman" panose="02020603050405020304" pitchFamily="18" charset="0"/>
              <a:cs typeface="Times New Roman" panose="02020603050405020304" pitchFamily="18" charset="0"/>
            </a:endParaRPr>
          </a:p>
        </p:txBody>
      </p:sp>
      <p:sp>
        <p:nvSpPr>
          <p:cNvPr id="33" name="文本框 32"/>
          <p:cNvSpPr txBox="1"/>
          <p:nvPr/>
        </p:nvSpPr>
        <p:spPr>
          <a:xfrm>
            <a:off x="723265" y="4474210"/>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0</a:t>
            </a:r>
          </a:p>
        </p:txBody>
      </p:sp>
      <p:sp>
        <p:nvSpPr>
          <p:cNvPr id="34" name="文本框 33"/>
          <p:cNvSpPr txBox="1"/>
          <p:nvPr/>
        </p:nvSpPr>
        <p:spPr>
          <a:xfrm>
            <a:off x="1352550" y="3596640"/>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0</a:t>
            </a:r>
          </a:p>
        </p:txBody>
      </p:sp>
      <p:sp>
        <p:nvSpPr>
          <p:cNvPr id="35" name="文本框 34"/>
          <p:cNvSpPr txBox="1"/>
          <p:nvPr/>
        </p:nvSpPr>
        <p:spPr>
          <a:xfrm>
            <a:off x="2141855" y="2376805"/>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0</a:t>
            </a:r>
          </a:p>
        </p:txBody>
      </p:sp>
      <p:sp>
        <p:nvSpPr>
          <p:cNvPr id="36" name="文本框 35"/>
          <p:cNvSpPr txBox="1"/>
          <p:nvPr/>
        </p:nvSpPr>
        <p:spPr>
          <a:xfrm>
            <a:off x="3361690" y="1013460"/>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0</a:t>
            </a:r>
          </a:p>
        </p:txBody>
      </p:sp>
      <p:sp>
        <p:nvSpPr>
          <p:cNvPr id="37" name="文本框 36"/>
          <p:cNvSpPr txBox="1"/>
          <p:nvPr/>
        </p:nvSpPr>
        <p:spPr>
          <a:xfrm>
            <a:off x="3935730" y="4457700"/>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0</a:t>
            </a:r>
          </a:p>
        </p:txBody>
      </p:sp>
      <p:sp>
        <p:nvSpPr>
          <p:cNvPr id="38" name="文本框 37"/>
          <p:cNvSpPr txBox="1"/>
          <p:nvPr/>
        </p:nvSpPr>
        <p:spPr>
          <a:xfrm>
            <a:off x="5944870" y="4601210"/>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0</a:t>
            </a:r>
          </a:p>
        </p:txBody>
      </p:sp>
      <p:sp>
        <p:nvSpPr>
          <p:cNvPr id="39" name="文本框 38"/>
          <p:cNvSpPr txBox="1"/>
          <p:nvPr/>
        </p:nvSpPr>
        <p:spPr>
          <a:xfrm>
            <a:off x="6303645" y="3237865"/>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0</a:t>
            </a:r>
          </a:p>
        </p:txBody>
      </p:sp>
      <p:sp>
        <p:nvSpPr>
          <p:cNvPr id="40" name="文本框 39"/>
          <p:cNvSpPr txBox="1"/>
          <p:nvPr/>
        </p:nvSpPr>
        <p:spPr>
          <a:xfrm>
            <a:off x="1711325" y="4457700"/>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1</a:t>
            </a:r>
          </a:p>
        </p:txBody>
      </p:sp>
      <p:sp>
        <p:nvSpPr>
          <p:cNvPr id="41" name="文本框 40"/>
          <p:cNvSpPr txBox="1"/>
          <p:nvPr/>
        </p:nvSpPr>
        <p:spPr>
          <a:xfrm>
            <a:off x="2484120" y="3795395"/>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1</a:t>
            </a:r>
          </a:p>
        </p:txBody>
      </p:sp>
      <p:sp>
        <p:nvSpPr>
          <p:cNvPr id="42" name="文本框 41"/>
          <p:cNvSpPr txBox="1"/>
          <p:nvPr/>
        </p:nvSpPr>
        <p:spPr>
          <a:xfrm>
            <a:off x="3632200" y="2575560"/>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1</a:t>
            </a:r>
          </a:p>
        </p:txBody>
      </p:sp>
      <p:sp>
        <p:nvSpPr>
          <p:cNvPr id="43" name="文本框 42"/>
          <p:cNvSpPr txBox="1"/>
          <p:nvPr/>
        </p:nvSpPr>
        <p:spPr>
          <a:xfrm>
            <a:off x="7076440" y="4369435"/>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1</a:t>
            </a:r>
          </a:p>
        </p:txBody>
      </p:sp>
      <p:sp>
        <p:nvSpPr>
          <p:cNvPr id="44" name="文本框 43"/>
          <p:cNvSpPr txBox="1"/>
          <p:nvPr/>
        </p:nvSpPr>
        <p:spPr>
          <a:xfrm>
            <a:off x="7865745" y="3723640"/>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1</a:t>
            </a:r>
          </a:p>
        </p:txBody>
      </p:sp>
      <p:sp>
        <p:nvSpPr>
          <p:cNvPr id="45" name="文本框 44"/>
          <p:cNvSpPr txBox="1"/>
          <p:nvPr/>
        </p:nvSpPr>
        <p:spPr>
          <a:xfrm>
            <a:off x="5928360" y="1427480"/>
            <a:ext cx="309880" cy="398780"/>
          </a:xfrm>
          <a:prstGeom prst="rect">
            <a:avLst/>
          </a:prstGeom>
          <a:noFill/>
        </p:spPr>
        <p:txBody>
          <a:bodyPr wrap="none" rtlCol="0" anchor="t">
            <a:spAutoFit/>
          </a:bodyPr>
          <a:lstStyle/>
          <a:p>
            <a:r>
              <a:rPr lang="en-US" altLang="zh-CN" sz="2000" b="1" dirty="0">
                <a:solidFill>
                  <a:srgbClr val="7030A0"/>
                </a:solidFill>
                <a:latin typeface="Times New Roman" panose="02020603050405020304" pitchFamily="18" charset="0"/>
                <a:cs typeface="Times New Roman" panose="02020603050405020304" pitchFamily="18" charset="0"/>
                <a:sym typeface="+mn-ea"/>
              </a:rPr>
              <a:t>1</a:t>
            </a:r>
          </a:p>
        </p:txBody>
      </p:sp>
      <p:sp>
        <p:nvSpPr>
          <p:cNvPr id="33796" name="Text Box 4"/>
          <p:cNvSpPr txBox="1"/>
          <p:nvPr/>
        </p:nvSpPr>
        <p:spPr>
          <a:xfrm>
            <a:off x="609600" y="5777865"/>
            <a:ext cx="7772400" cy="829945"/>
          </a:xfrm>
          <a:prstGeom prst="rect">
            <a:avLst/>
          </a:prstGeom>
          <a:noFill/>
          <a:ln w="6350">
            <a:noFill/>
          </a:ln>
        </p:spPr>
        <p:txBody>
          <a:bodyPr anchor="t" anchorCtr="0">
            <a:spAutoFit/>
          </a:bodyPr>
          <a:lstStyle/>
          <a:p>
            <a:pPr>
              <a:spcBef>
                <a:spcPct val="20000"/>
              </a:spcBef>
              <a:buClr>
                <a:schemeClr val="bg2"/>
              </a:buClr>
              <a:buSzPct val="75000"/>
              <a:buFont typeface="Wingdings" panose="05000000000000000000" pitchFamily="2" charset="2"/>
            </a:pPr>
            <a:r>
              <a:rPr lang="zh-CN" altLang="en-US" sz="2400" b="1" dirty="0">
                <a:solidFill>
                  <a:schemeClr val="tx1"/>
                </a:solidFill>
                <a:latin typeface="Times New Roman" panose="02020603050405020304" pitchFamily="18" charset="0"/>
                <a:ea typeface="宋体" panose="02010600030101010101" pitchFamily="2" charset="-122"/>
              </a:rPr>
              <a:t>传10</a:t>
            </a:r>
            <a:r>
              <a:rPr lang="en-US" altLang="zh-CN" sz="2400" b="1" dirty="0">
                <a:solidFill>
                  <a:schemeClr val="tx1"/>
                </a:solidFill>
                <a:latin typeface="Times New Roman" panose="02020603050405020304" pitchFamily="18" charset="0"/>
                <a:ea typeface="宋体" panose="02010600030101010101" pitchFamily="2" charset="-122"/>
              </a:rPr>
              <a:t>00</a:t>
            </a:r>
            <a:r>
              <a:rPr lang="zh-CN" altLang="en-US" sz="2400" b="1" dirty="0">
                <a:solidFill>
                  <a:schemeClr val="tx1"/>
                </a:solidFill>
                <a:latin typeface="Times New Roman" panose="02020603050405020304" pitchFamily="18" charset="0"/>
                <a:ea typeface="宋体" panose="02010600030101010101" pitchFamily="2" charset="-122"/>
              </a:rPr>
              <a:t>个按比例出现的八进制数字需</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T</a:t>
            </a:r>
            <a:r>
              <a:rPr lang="en-US" altLang="zh-CN" sz="2400" b="1" dirty="0">
                <a:solidFill>
                  <a:schemeClr val="tx1"/>
                </a:solidFill>
                <a:latin typeface="Times New Roman" panose="02020603050405020304" pitchFamily="18" charset="0"/>
                <a:ea typeface="宋体" panose="02010600030101010101" pitchFamily="2" charset="-122"/>
              </a:rPr>
              <a:t>)=2850</a:t>
            </a:r>
            <a:r>
              <a:rPr lang="zh-CN" altLang="en-US" sz="2400" b="1" dirty="0">
                <a:solidFill>
                  <a:schemeClr val="tx1"/>
                </a:solidFill>
                <a:latin typeface="Times New Roman" panose="02020603050405020304" pitchFamily="18" charset="0"/>
                <a:ea typeface="宋体" panose="02010600030101010101" pitchFamily="2" charset="-122"/>
              </a:rPr>
              <a:t>个二进制数字, 用等长码(长为3)需要用 30</a:t>
            </a:r>
            <a:r>
              <a:rPr lang="en-US" altLang="zh-CN" sz="2400" b="1" dirty="0">
                <a:solidFill>
                  <a:schemeClr val="tx1"/>
                </a:solidFill>
                <a:latin typeface="Times New Roman" panose="02020603050405020304" pitchFamily="18" charset="0"/>
                <a:ea typeface="宋体" panose="02010600030101010101" pitchFamily="2" charset="-122"/>
              </a:rPr>
              <a:t>00</a:t>
            </a:r>
            <a:r>
              <a:rPr lang="zh-CN" altLang="en-US" sz="2400" b="1" dirty="0">
                <a:solidFill>
                  <a:schemeClr val="tx1"/>
                </a:solidFill>
                <a:latin typeface="Times New Roman" panose="02020603050405020304" pitchFamily="18" charset="0"/>
                <a:ea typeface="宋体" panose="02010600030101010101" pitchFamily="2" charset="-122"/>
              </a:rPr>
              <a:t>个数字.</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27</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3795" name="Rectangle 3"/>
          <p:cNvSpPr>
            <a:spLocks noGrp="1"/>
          </p:cNvSpPr>
          <p:nvPr>
            <p:ph idx="1"/>
          </p:nvPr>
        </p:nvSpPr>
        <p:spPr>
          <a:xfrm>
            <a:off x="6324600" y="1694180"/>
            <a:ext cx="1600200" cy="3505200"/>
          </a:xfrm>
        </p:spPr>
        <p:txBody>
          <a:bodyPr vert="horz" wrap="square" lIns="91440" tIns="45720" rIns="91440" bIns="45720" anchor="t" anchorCtr="0"/>
          <a:lstStyle/>
          <a:p>
            <a:pPr algn="just" eaLnBrk="1" hangingPunct="1">
              <a:lnSpc>
                <a:spcPct val="80000"/>
              </a:lnSpc>
              <a:buNone/>
            </a:pPr>
            <a:r>
              <a:rPr lang="zh-CN" altLang="en-US" sz="2400" b="1" dirty="0"/>
              <a:t>编码:</a:t>
            </a:r>
          </a:p>
          <a:p>
            <a:pPr algn="just" eaLnBrk="1" hangingPunct="1">
              <a:lnSpc>
                <a:spcPct val="80000"/>
              </a:lnSpc>
              <a:buNone/>
            </a:pPr>
            <a:r>
              <a:rPr lang="zh-CN" altLang="en-US" sz="2400" b="1" dirty="0"/>
              <a:t>0---01          </a:t>
            </a:r>
          </a:p>
          <a:p>
            <a:pPr algn="just" eaLnBrk="1" hangingPunct="1">
              <a:lnSpc>
                <a:spcPct val="80000"/>
              </a:lnSpc>
              <a:buNone/>
            </a:pPr>
            <a:r>
              <a:rPr lang="zh-CN" altLang="en-US" sz="2400" b="1" dirty="0"/>
              <a:t>1---11</a:t>
            </a:r>
          </a:p>
          <a:p>
            <a:pPr algn="just" eaLnBrk="1" hangingPunct="1">
              <a:lnSpc>
                <a:spcPct val="80000"/>
              </a:lnSpc>
              <a:buNone/>
            </a:pPr>
            <a:r>
              <a:rPr lang="zh-CN" altLang="en-US" sz="2400" b="1" dirty="0"/>
              <a:t>2---001</a:t>
            </a:r>
          </a:p>
          <a:p>
            <a:pPr algn="just" eaLnBrk="1" hangingPunct="1">
              <a:lnSpc>
                <a:spcPct val="80000"/>
              </a:lnSpc>
              <a:buNone/>
            </a:pPr>
            <a:r>
              <a:rPr lang="zh-CN" altLang="en-US" sz="2400" b="1" dirty="0"/>
              <a:t>3---100</a:t>
            </a:r>
          </a:p>
          <a:p>
            <a:pPr algn="just" eaLnBrk="1" hangingPunct="1">
              <a:lnSpc>
                <a:spcPct val="80000"/>
              </a:lnSpc>
              <a:buNone/>
            </a:pPr>
            <a:r>
              <a:rPr lang="zh-CN" altLang="en-US" sz="2400" b="1" dirty="0"/>
              <a:t>4---101</a:t>
            </a:r>
          </a:p>
          <a:p>
            <a:pPr algn="just" eaLnBrk="1" hangingPunct="1">
              <a:lnSpc>
                <a:spcPct val="80000"/>
              </a:lnSpc>
              <a:buNone/>
            </a:pPr>
            <a:r>
              <a:rPr lang="zh-CN" altLang="en-US" sz="2400" b="1" dirty="0"/>
              <a:t>5---0001</a:t>
            </a:r>
          </a:p>
          <a:p>
            <a:pPr algn="just" eaLnBrk="1" hangingPunct="1">
              <a:lnSpc>
                <a:spcPct val="80000"/>
              </a:lnSpc>
              <a:buNone/>
            </a:pPr>
            <a:r>
              <a:rPr lang="zh-CN" altLang="en-US" sz="2400" b="1" dirty="0"/>
              <a:t>6---00000</a:t>
            </a:r>
          </a:p>
          <a:p>
            <a:pPr algn="just" eaLnBrk="1" hangingPunct="1">
              <a:lnSpc>
                <a:spcPct val="80000"/>
              </a:lnSpc>
              <a:buNone/>
            </a:pPr>
            <a:r>
              <a:rPr lang="zh-CN" altLang="en-US" sz="2400" b="1" dirty="0"/>
              <a:t>7---00001</a:t>
            </a:r>
          </a:p>
        </p:txBody>
      </p:sp>
      <p:sp>
        <p:nvSpPr>
          <p:cNvPr id="33796" name="Text Box 4"/>
          <p:cNvSpPr txBox="1"/>
          <p:nvPr/>
        </p:nvSpPr>
        <p:spPr>
          <a:xfrm>
            <a:off x="609600" y="5275580"/>
            <a:ext cx="7772400" cy="829945"/>
          </a:xfrm>
          <a:prstGeom prst="rect">
            <a:avLst/>
          </a:prstGeom>
          <a:noFill/>
          <a:ln w="6350">
            <a:noFill/>
          </a:ln>
        </p:spPr>
        <p:txBody>
          <a:bodyPr anchor="t" anchorCtr="0">
            <a:spAutoFit/>
          </a:bodyPr>
          <a:lstStyle/>
          <a:p>
            <a:pPr>
              <a:spcBef>
                <a:spcPct val="20000"/>
              </a:spcBef>
              <a:buClr>
                <a:schemeClr val="bg2"/>
              </a:buClr>
              <a:buSzPct val="75000"/>
              <a:buFont typeface="Wingdings" panose="05000000000000000000" pitchFamily="2" charset="2"/>
            </a:pPr>
            <a:r>
              <a:rPr lang="zh-CN" altLang="en-US" sz="2400" b="1" dirty="0">
                <a:solidFill>
                  <a:schemeClr val="tx1"/>
                </a:solidFill>
                <a:latin typeface="Times New Roman" panose="02020603050405020304" pitchFamily="18" charset="0"/>
                <a:ea typeface="宋体" panose="02010600030101010101" pitchFamily="2" charset="-122"/>
              </a:rPr>
              <a:t>传10</a:t>
            </a:r>
            <a:r>
              <a:rPr lang="en-US" altLang="zh-CN" sz="2400" b="1" dirty="0">
                <a:solidFill>
                  <a:schemeClr val="tx1"/>
                </a:solidFill>
                <a:latin typeface="Times New Roman" panose="02020603050405020304" pitchFamily="18" charset="0"/>
                <a:ea typeface="宋体" panose="02010600030101010101" pitchFamily="2" charset="-122"/>
              </a:rPr>
              <a:t>00</a:t>
            </a:r>
            <a:r>
              <a:rPr lang="zh-CN" altLang="en-US" sz="2400" b="1" dirty="0">
                <a:solidFill>
                  <a:schemeClr val="tx1"/>
                </a:solidFill>
                <a:latin typeface="Times New Roman" panose="02020603050405020304" pitchFamily="18" charset="0"/>
                <a:ea typeface="宋体" panose="02010600030101010101" pitchFamily="2" charset="-122"/>
              </a:rPr>
              <a:t>个按比例出现的八进制数字需</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T</a:t>
            </a:r>
            <a:r>
              <a:rPr lang="en-US" altLang="zh-CN" sz="2400" b="1" dirty="0">
                <a:solidFill>
                  <a:schemeClr val="tx1"/>
                </a:solidFill>
                <a:latin typeface="Times New Roman" panose="02020603050405020304" pitchFamily="18" charset="0"/>
                <a:ea typeface="宋体" panose="02010600030101010101" pitchFamily="2" charset="-122"/>
              </a:rPr>
              <a:t>)=2850</a:t>
            </a:r>
            <a:r>
              <a:rPr lang="zh-CN" altLang="en-US" sz="2400" b="1" dirty="0">
                <a:solidFill>
                  <a:schemeClr val="tx1"/>
                </a:solidFill>
                <a:latin typeface="Times New Roman" panose="02020603050405020304" pitchFamily="18" charset="0"/>
                <a:ea typeface="宋体" panose="02010600030101010101" pitchFamily="2" charset="-122"/>
              </a:rPr>
              <a:t>个二进制数字, 用等长码(长为3)需要用 30</a:t>
            </a:r>
            <a:r>
              <a:rPr lang="en-US" altLang="zh-CN" sz="2400" b="1" dirty="0">
                <a:solidFill>
                  <a:schemeClr val="tx1"/>
                </a:solidFill>
                <a:latin typeface="Times New Roman" panose="02020603050405020304" pitchFamily="18" charset="0"/>
                <a:ea typeface="宋体" panose="02010600030101010101" pitchFamily="2" charset="-122"/>
              </a:rPr>
              <a:t>00</a:t>
            </a:r>
            <a:r>
              <a:rPr lang="zh-CN" altLang="en-US" sz="2400" b="1" dirty="0">
                <a:solidFill>
                  <a:schemeClr val="tx1"/>
                </a:solidFill>
                <a:latin typeface="Times New Roman" panose="02020603050405020304" pitchFamily="18" charset="0"/>
                <a:ea typeface="宋体" panose="02010600030101010101" pitchFamily="2" charset="-122"/>
              </a:rPr>
              <a:t>个数字.</a:t>
            </a:r>
          </a:p>
        </p:txBody>
      </p:sp>
      <p:pic>
        <p:nvPicPr>
          <p:cNvPr id="33797" name="Picture 6" descr="E:\插图\离散\16-11(1).tif"/>
          <p:cNvPicPr>
            <a:picLocks noChangeAspect="1"/>
          </p:cNvPicPr>
          <p:nvPr/>
        </p:nvPicPr>
        <p:blipFill>
          <a:blip r:embed="rId2"/>
          <a:stretch>
            <a:fillRect/>
          </a:stretch>
        </p:blipFill>
        <p:spPr>
          <a:xfrm>
            <a:off x="611505" y="1412875"/>
            <a:ext cx="5160010" cy="3773805"/>
          </a:xfrm>
          <a:prstGeom prst="rect">
            <a:avLst/>
          </a:prstGeom>
          <a:noFill/>
          <a:ln w="9525">
            <a:noFill/>
          </a:ln>
        </p:spPr>
      </p:pic>
      <p:sp>
        <p:nvSpPr>
          <p:cNvPr id="2" name="文本框 1"/>
          <p:cNvSpPr txBox="1"/>
          <p:nvPr/>
        </p:nvSpPr>
        <p:spPr>
          <a:xfrm>
            <a:off x="3848100" y="3531870"/>
            <a:ext cx="443230" cy="368300"/>
          </a:xfrm>
          <a:prstGeom prst="rect">
            <a:avLst/>
          </a:prstGeom>
          <a:noFill/>
        </p:spPr>
        <p:txBody>
          <a:bodyPr wrap="none" rtlCol="0" anchor="t">
            <a:spAutoFit/>
          </a:bodyPr>
          <a:lstStyle/>
          <a:p>
            <a:r>
              <a:rPr lang="en-US" altLang="zh-CN" b="1" i="1" dirty="0">
                <a:solidFill>
                  <a:srgbClr val="002060"/>
                </a:solidFill>
                <a:sym typeface="+mn-ea"/>
              </a:rPr>
              <a:t>w</a:t>
            </a:r>
            <a:r>
              <a:rPr lang="en-US" altLang="zh-CN" b="1" baseline="-30000" dirty="0">
                <a:solidFill>
                  <a:srgbClr val="002060"/>
                </a:solidFill>
                <a:sym typeface="+mn-ea"/>
              </a:rPr>
              <a:t>1</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28</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4818" name="Rectangle 2"/>
          <p:cNvSpPr>
            <a:spLocks noGrp="1"/>
          </p:cNvSpPr>
          <p:nvPr>
            <p:ph type="title"/>
          </p:nvPr>
        </p:nvSpPr>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根树的周游及其应用</a:t>
            </a:r>
          </a:p>
        </p:txBody>
      </p:sp>
      <p:sp>
        <p:nvSpPr>
          <p:cNvPr id="34819" name="Rectangle 3"/>
          <p:cNvSpPr>
            <a:spLocks noGrp="1"/>
          </p:cNvSpPr>
          <p:nvPr>
            <p:ph idx="1"/>
          </p:nvPr>
        </p:nvSpPr>
        <p:spPr>
          <a:xfrm>
            <a:off x="757555" y="2483485"/>
            <a:ext cx="7944485" cy="3574415"/>
          </a:xfrm>
        </p:spPr>
        <p:txBody>
          <a:bodyPr vert="horz" wrap="square" lIns="91440" tIns="45720" rIns="91440" bIns="45720" anchor="t" anchorCtr="0"/>
          <a:lstStyle/>
          <a:p>
            <a:pPr algn="just" eaLnBrk="1" hangingPunct="1">
              <a:buNone/>
            </a:pPr>
            <a:r>
              <a:rPr lang="zh-CN" altLang="en-US" sz="2400" b="1" dirty="0"/>
              <a:t>对根树的</a:t>
            </a:r>
            <a:r>
              <a:rPr lang="zh-CN" altLang="en-US" sz="2400" b="1" dirty="0">
                <a:solidFill>
                  <a:srgbClr val="7030A0"/>
                </a:solidFill>
              </a:rPr>
              <a:t>行遍</a:t>
            </a:r>
            <a:r>
              <a:rPr lang="zh-CN" altLang="en-US" sz="2400" b="1" dirty="0"/>
              <a:t>或</a:t>
            </a:r>
            <a:r>
              <a:rPr lang="zh-CN" altLang="en-US" sz="2400" b="1" dirty="0">
                <a:solidFill>
                  <a:srgbClr val="7030A0"/>
                </a:solidFill>
              </a:rPr>
              <a:t>周游</a:t>
            </a:r>
            <a:r>
              <a:rPr lang="en-US" altLang="zh-CN" sz="2400" b="1" dirty="0"/>
              <a:t>: </a:t>
            </a:r>
            <a:r>
              <a:rPr lang="zh-CN" altLang="en-US" sz="2400" b="1" dirty="0"/>
              <a:t>系统地以一定方式对每个顶点访问一次且仅访问一次</a:t>
            </a:r>
          </a:p>
          <a:p>
            <a:pPr algn="just" eaLnBrk="1" hangingPunct="1">
              <a:buNone/>
            </a:pPr>
            <a:endParaRPr lang="zh-CN" altLang="en-US" sz="2400" b="1" dirty="0"/>
          </a:p>
          <a:p>
            <a:pPr algn="just" eaLnBrk="1" hangingPunct="1">
              <a:buNone/>
            </a:pPr>
            <a:r>
              <a:rPr lang="zh-CN" altLang="en-US" sz="2400" b="1" dirty="0"/>
              <a:t>行遍2元有序正则树的方式：</a:t>
            </a:r>
          </a:p>
          <a:p>
            <a:pPr algn="just" eaLnBrk="1" hangingPunct="1">
              <a:buNone/>
            </a:pPr>
            <a:r>
              <a:rPr lang="zh-CN" altLang="en-US" sz="2400" b="1" dirty="0"/>
              <a:t>① </a:t>
            </a:r>
            <a:r>
              <a:rPr lang="zh-CN" altLang="en-US" sz="2400" b="1" dirty="0">
                <a:solidFill>
                  <a:srgbClr val="7030A0"/>
                </a:solidFill>
              </a:rPr>
              <a:t>中序行遍法</a:t>
            </a:r>
            <a:r>
              <a:rPr lang="zh-CN" altLang="en-US" sz="2400" b="1" dirty="0"/>
              <a:t>: 左子树、树根、右子树</a:t>
            </a:r>
          </a:p>
          <a:p>
            <a:pPr algn="just" eaLnBrk="1" hangingPunct="1">
              <a:buNone/>
            </a:pPr>
            <a:r>
              <a:rPr lang="zh-CN" altLang="en-US" sz="2400" b="1" dirty="0"/>
              <a:t>② </a:t>
            </a:r>
            <a:r>
              <a:rPr lang="zh-CN" altLang="en-US" sz="2400" b="1" dirty="0">
                <a:solidFill>
                  <a:srgbClr val="7030A0"/>
                </a:solidFill>
              </a:rPr>
              <a:t>前序行遍法</a:t>
            </a:r>
            <a:r>
              <a:rPr lang="zh-CN" altLang="en-US" sz="2400" b="1" dirty="0"/>
              <a:t>:树根、左子树、右子树</a:t>
            </a:r>
          </a:p>
          <a:p>
            <a:pPr eaLnBrk="1" hangingPunct="1">
              <a:buNone/>
            </a:pPr>
            <a:r>
              <a:rPr lang="zh-CN" altLang="en-US" sz="2400" b="1" dirty="0"/>
              <a:t>③ </a:t>
            </a:r>
            <a:r>
              <a:rPr lang="zh-CN" altLang="en-US" sz="2400" b="1" dirty="0">
                <a:solidFill>
                  <a:srgbClr val="7030A0"/>
                </a:solidFill>
              </a:rPr>
              <a:t>后序行遍法</a:t>
            </a:r>
            <a:r>
              <a:rPr lang="zh-CN" altLang="en-US" sz="2400" b="1" dirty="0"/>
              <a:t>: 左子树、右子树、树根</a:t>
            </a:r>
          </a:p>
        </p:txBody>
      </p:sp>
      <p:sp>
        <p:nvSpPr>
          <p:cNvPr id="35842" name="Rectangle 2"/>
          <p:cNvSpPr>
            <a:spLocks noGrp="1"/>
          </p:cNvSpPr>
          <p:nvPr/>
        </p:nvSpPr>
        <p:spPr>
          <a:xfrm>
            <a:off x="741045" y="1310640"/>
            <a:ext cx="77724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marL="571500" indent="-571500" algn="l" eaLnBrk="1" hangingPunct="1">
              <a:buFont typeface="Wingdings" panose="05000000000000000000" charset="0"/>
              <a:buChar char="p"/>
            </a:pPr>
            <a:r>
              <a:rPr lang="zh-CN" altLang="en-US" sz="3600" dirty="0">
                <a:solidFill>
                  <a:srgbClr val="800000"/>
                </a:solidFill>
                <a:sym typeface="+mn-ea"/>
              </a:rPr>
              <a:t>周游</a:t>
            </a:r>
            <a:r>
              <a:rPr lang="zh-CN" altLang="en-US" sz="3600" dirty="0">
                <a:solidFill>
                  <a:srgbClr val="800000"/>
                </a:solidFill>
              </a:rPr>
              <a:t>根树概念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29</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5842" name="Rectangle 2"/>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35843" name="Rectangle 3"/>
          <p:cNvSpPr>
            <a:spLocks noGrp="1"/>
          </p:cNvSpPr>
          <p:nvPr>
            <p:ph idx="1"/>
          </p:nvPr>
        </p:nvSpPr>
        <p:spPr>
          <a:xfrm>
            <a:off x="685800" y="1981200"/>
            <a:ext cx="7772400" cy="3505200"/>
          </a:xfrm>
          <a:solidFill>
            <a:schemeClr val="bg1"/>
          </a:solidFill>
        </p:spPr>
        <p:txBody>
          <a:bodyPr vert="horz" wrap="square" lIns="91440" tIns="45720" rIns="91440" bIns="45720" anchor="t" anchorCtr="0"/>
          <a:lstStyle/>
          <a:p>
            <a:pPr algn="just" eaLnBrk="1" hangingPunct="1">
              <a:buNone/>
            </a:pPr>
            <a:r>
              <a:rPr lang="zh-CN" altLang="en-US" sz="2400" b="1" dirty="0">
                <a:solidFill>
                  <a:srgbClr val="0000FF"/>
                </a:solidFill>
              </a:rPr>
              <a:t>例3</a:t>
            </a:r>
          </a:p>
        </p:txBody>
      </p:sp>
      <p:sp>
        <p:nvSpPr>
          <p:cNvPr id="35844" name="Text Box 4"/>
          <p:cNvSpPr txBox="1"/>
          <p:nvPr/>
        </p:nvSpPr>
        <p:spPr>
          <a:xfrm>
            <a:off x="3962400" y="2590800"/>
            <a:ext cx="1752600" cy="1552575"/>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中序行遍:</a:t>
            </a:r>
          </a:p>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前序行遍:</a:t>
            </a:r>
          </a:p>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后序行遍:</a:t>
            </a:r>
          </a:p>
        </p:txBody>
      </p:sp>
      <p:pic>
        <p:nvPicPr>
          <p:cNvPr id="35845" name="Picture 5" descr="16-12"/>
          <p:cNvPicPr>
            <a:picLocks noChangeAspect="1"/>
          </p:cNvPicPr>
          <p:nvPr/>
        </p:nvPicPr>
        <p:blipFill>
          <a:blip r:embed="rId3"/>
          <a:srcRect b="33833"/>
          <a:stretch>
            <a:fillRect/>
          </a:stretch>
        </p:blipFill>
        <p:spPr>
          <a:xfrm>
            <a:off x="1658938" y="2362200"/>
            <a:ext cx="1922462" cy="2438400"/>
          </a:xfrm>
          <a:prstGeom prst="rect">
            <a:avLst/>
          </a:prstGeom>
          <a:noFill/>
          <a:ln w="9525">
            <a:noFill/>
          </a:ln>
        </p:spPr>
      </p:pic>
      <p:sp>
        <p:nvSpPr>
          <p:cNvPr id="338950" name="Text Box 6"/>
          <p:cNvSpPr txBox="1"/>
          <p:nvPr/>
        </p:nvSpPr>
        <p:spPr>
          <a:xfrm>
            <a:off x="5486400" y="2590800"/>
            <a:ext cx="2819400" cy="457200"/>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u="sng" dirty="0">
                <a:solidFill>
                  <a:schemeClr val="tx1"/>
                </a:solidFill>
                <a:latin typeface="Times New Roman" panose="02020603050405020304" pitchFamily="18" charset="0"/>
                <a:ea typeface="宋体" panose="02010600030101010101" pitchFamily="2" charset="-122"/>
              </a:rPr>
              <a:t>a</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f</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u="sng" dirty="0">
                <a:solidFill>
                  <a:schemeClr val="tx1"/>
                </a:solidFill>
                <a:latin typeface="Times New Roman" panose="02020603050405020304" pitchFamily="18" charset="0"/>
                <a:ea typeface="宋体" panose="02010600030101010101" pitchFamily="2" charset="-122"/>
              </a:rPr>
              <a:t>d</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g</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u="sng"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e</a:t>
            </a:r>
            <a:r>
              <a:rPr lang="en-US" altLang="zh-CN" sz="2400" b="1" dirty="0">
                <a:solidFill>
                  <a:schemeClr val="tx1"/>
                </a:solidFill>
                <a:latin typeface="Times New Roman" panose="02020603050405020304" pitchFamily="18" charset="0"/>
                <a:ea typeface="宋体" panose="0201060003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338951" name="Text Box 7"/>
          <p:cNvSpPr txBox="1"/>
          <p:nvPr/>
        </p:nvSpPr>
        <p:spPr>
          <a:xfrm>
            <a:off x="5486400" y="3124200"/>
            <a:ext cx="2819400" cy="457200"/>
          </a:xfrm>
          <a:prstGeom prst="rect">
            <a:avLst/>
          </a:prstGeom>
          <a:noFill/>
          <a:ln w="6350">
            <a:noFill/>
          </a:ln>
        </p:spPr>
        <p:txBody>
          <a:bodyPr anchor="t" anchorCtr="0">
            <a:spAutoFit/>
          </a:bodyPr>
          <a:lstStyle/>
          <a:p>
            <a:pPr>
              <a:spcBef>
                <a:spcPct val="50000"/>
              </a:spcBef>
            </a:pPr>
            <a:r>
              <a:rPr lang="en-US" altLang="zh-CN" sz="2400" b="1" i="1" u="sng" dirty="0">
                <a:solidFill>
                  <a:schemeClr val="tx1"/>
                </a:solidFill>
                <a:latin typeface="Times New Roman" panose="02020603050405020304" pitchFamily="18" charset="0"/>
                <a:ea typeface="宋体" panose="02010600030101010101" pitchFamily="2" charset="-122"/>
              </a:rPr>
              <a:t>a</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u="sng"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u="sng" dirty="0">
                <a:solidFill>
                  <a:schemeClr val="tx1"/>
                </a:solidFill>
                <a:latin typeface="Times New Roman" panose="02020603050405020304" pitchFamily="18" charset="0"/>
                <a:ea typeface="宋体" panose="02010600030101010101" pitchFamily="2" charset="-122"/>
              </a:rPr>
              <a:t>d</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f</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g</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e</a:t>
            </a:r>
            <a:r>
              <a:rPr lang="en-US" altLang="zh-CN" sz="2400" b="1" dirty="0">
                <a:solidFill>
                  <a:schemeClr val="tx1"/>
                </a:solidFill>
                <a:latin typeface="Times New Roman" panose="02020603050405020304" pitchFamily="18" charset="0"/>
                <a:ea typeface="宋体" panose="0201060003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338952" name="Text Box 8"/>
          <p:cNvSpPr txBox="1"/>
          <p:nvPr/>
        </p:nvSpPr>
        <p:spPr>
          <a:xfrm>
            <a:off x="5486400" y="3657600"/>
            <a:ext cx="2819400" cy="457200"/>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f</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g</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u="sng" dirty="0">
                <a:solidFill>
                  <a:schemeClr val="tx1"/>
                </a:solidFill>
                <a:latin typeface="Times New Roman" panose="02020603050405020304" pitchFamily="18" charset="0"/>
                <a:ea typeface="宋体" panose="02010600030101010101" pitchFamily="2" charset="-122"/>
              </a:rPr>
              <a:t>d</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e</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u="sng"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u="sng" dirty="0">
                <a:solidFill>
                  <a:schemeClr val="tx1"/>
                </a:solidFill>
                <a:latin typeface="Times New Roman" panose="02020603050405020304" pitchFamily="18" charset="0"/>
                <a:ea typeface="宋体" panose="02010600030101010101" pitchFamily="2" charset="-122"/>
              </a:rPr>
              <a:t>a</a:t>
            </a:r>
            <a:endParaRPr lang="zh-CN" altLang="en-US" sz="2400" b="1" i="1" u="sng" dirty="0">
              <a:solidFill>
                <a:schemeClr val="tx1"/>
              </a:solidFill>
              <a:latin typeface="Times New Roman" panose="02020603050405020304" pitchFamily="18" charset="0"/>
              <a:ea typeface="宋体" panose="02010600030101010101" pitchFamily="2" charset="-122"/>
            </a:endParaRPr>
          </a:p>
        </p:txBody>
      </p:sp>
      <p:sp>
        <p:nvSpPr>
          <p:cNvPr id="338953" name="Text Box 9"/>
          <p:cNvSpPr txBox="1"/>
          <p:nvPr/>
        </p:nvSpPr>
        <p:spPr>
          <a:xfrm>
            <a:off x="3962400" y="4267200"/>
            <a:ext cx="3505200" cy="89535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带下划线的是(子)树根,</a:t>
            </a:r>
          </a:p>
          <a:p>
            <a:pPr>
              <a:spcBef>
                <a:spcPct val="20000"/>
              </a:spcBef>
            </a:pPr>
            <a:r>
              <a:rPr lang="zh-CN" altLang="en-US" sz="2400" b="1" dirty="0">
                <a:solidFill>
                  <a:schemeClr val="tx1"/>
                </a:solidFill>
                <a:latin typeface="Times New Roman" panose="02020603050405020304" pitchFamily="18" charset="0"/>
                <a:ea typeface="宋体" panose="02010600030101010101" pitchFamily="2" charset="-122"/>
              </a:rPr>
              <a:t> 一对括号内是一棵子树</a:t>
            </a:r>
            <a:endParaRPr lang="en-US" altLang="zh-CN" sz="24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8950"/>
                                        </p:tgtEl>
                                        <p:attrNameLst>
                                          <p:attrName>style.visibility</p:attrName>
                                        </p:attrNameLst>
                                      </p:cBhvr>
                                      <p:to>
                                        <p:strVal val="visible"/>
                                      </p:to>
                                    </p:set>
                                    <p:anim calcmode="lin" valueType="num">
                                      <p:cBhvr additive="base">
                                        <p:cTn id="7" dur="500" fill="hold"/>
                                        <p:tgtEl>
                                          <p:spTgt spid="338950"/>
                                        </p:tgtEl>
                                        <p:attrNameLst>
                                          <p:attrName>ppt_x</p:attrName>
                                        </p:attrNameLst>
                                      </p:cBhvr>
                                      <p:tavLst>
                                        <p:tav tm="0">
                                          <p:val>
                                            <p:strVal val="0-#ppt_w/2"/>
                                          </p:val>
                                        </p:tav>
                                        <p:tav tm="100000">
                                          <p:val>
                                            <p:strVal val="#ppt_x"/>
                                          </p:val>
                                        </p:tav>
                                      </p:tavLst>
                                    </p:anim>
                                    <p:anim calcmode="lin" valueType="num">
                                      <p:cBhvr additive="base">
                                        <p:cTn id="8" dur="500" fill="hold"/>
                                        <p:tgtEl>
                                          <p:spTgt spid="3389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8951"/>
                                        </p:tgtEl>
                                        <p:attrNameLst>
                                          <p:attrName>style.visibility</p:attrName>
                                        </p:attrNameLst>
                                      </p:cBhvr>
                                      <p:to>
                                        <p:strVal val="visible"/>
                                      </p:to>
                                    </p:set>
                                    <p:anim calcmode="lin" valueType="num">
                                      <p:cBhvr additive="base">
                                        <p:cTn id="13" dur="500" fill="hold"/>
                                        <p:tgtEl>
                                          <p:spTgt spid="338951"/>
                                        </p:tgtEl>
                                        <p:attrNameLst>
                                          <p:attrName>ppt_x</p:attrName>
                                        </p:attrNameLst>
                                      </p:cBhvr>
                                      <p:tavLst>
                                        <p:tav tm="0">
                                          <p:val>
                                            <p:strVal val="0-#ppt_w/2"/>
                                          </p:val>
                                        </p:tav>
                                        <p:tav tm="100000">
                                          <p:val>
                                            <p:strVal val="#ppt_x"/>
                                          </p:val>
                                        </p:tav>
                                      </p:tavLst>
                                    </p:anim>
                                    <p:anim calcmode="lin" valueType="num">
                                      <p:cBhvr additive="base">
                                        <p:cTn id="14" dur="500" fill="hold"/>
                                        <p:tgtEl>
                                          <p:spTgt spid="3389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8952"/>
                                        </p:tgtEl>
                                        <p:attrNameLst>
                                          <p:attrName>style.visibility</p:attrName>
                                        </p:attrNameLst>
                                      </p:cBhvr>
                                      <p:to>
                                        <p:strVal val="visible"/>
                                      </p:to>
                                    </p:set>
                                    <p:anim calcmode="lin" valueType="num">
                                      <p:cBhvr additive="base">
                                        <p:cTn id="19" dur="500" fill="hold"/>
                                        <p:tgtEl>
                                          <p:spTgt spid="338952"/>
                                        </p:tgtEl>
                                        <p:attrNameLst>
                                          <p:attrName>ppt_x</p:attrName>
                                        </p:attrNameLst>
                                      </p:cBhvr>
                                      <p:tavLst>
                                        <p:tav tm="0">
                                          <p:val>
                                            <p:strVal val="0-#ppt_w/2"/>
                                          </p:val>
                                        </p:tav>
                                        <p:tav tm="100000">
                                          <p:val>
                                            <p:strVal val="#ppt_x"/>
                                          </p:val>
                                        </p:tav>
                                      </p:tavLst>
                                    </p:anim>
                                    <p:anim calcmode="lin" valueType="num">
                                      <p:cBhvr additive="base">
                                        <p:cTn id="20" dur="500" fill="hold"/>
                                        <p:tgtEl>
                                          <p:spTgt spid="33895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338953"/>
                                        </p:tgtEl>
                                        <p:attrNameLst>
                                          <p:attrName>style.visibility</p:attrName>
                                        </p:attrNameLst>
                                      </p:cBhvr>
                                      <p:to>
                                        <p:strVal val="visible"/>
                                      </p:to>
                                    </p:set>
                                    <p:anim calcmode="lin" valueType="num">
                                      <p:cBhvr additive="base">
                                        <p:cTn id="24" dur="500" fill="hold"/>
                                        <p:tgtEl>
                                          <p:spTgt spid="338953"/>
                                        </p:tgtEl>
                                        <p:attrNameLst>
                                          <p:attrName>ppt_x</p:attrName>
                                        </p:attrNameLst>
                                      </p:cBhvr>
                                      <p:tavLst>
                                        <p:tav tm="0">
                                          <p:val>
                                            <p:strVal val="0-#ppt_w/2"/>
                                          </p:val>
                                        </p:tav>
                                        <p:tav tm="100000">
                                          <p:val>
                                            <p:strVal val="#ppt_x"/>
                                          </p:val>
                                        </p:tav>
                                      </p:tavLst>
                                    </p:anim>
                                    <p:anim calcmode="lin" valueType="num">
                                      <p:cBhvr additive="base">
                                        <p:cTn id="25" dur="500" fill="hold"/>
                                        <p:tgtEl>
                                          <p:spTgt spid="3389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0" grpId="0"/>
      <p:bldP spid="338951" grpId="0"/>
      <p:bldP spid="338952" grpId="0"/>
      <p:bldP spid="3389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6146" name="Rectangle 2"/>
          <p:cNvSpPr>
            <a:spLocks noGrp="1"/>
          </p:cNvSpPr>
          <p:nvPr>
            <p:ph type="title"/>
          </p:nvPr>
        </p:nvSpPr>
        <p:spPr>
          <a:xfrm>
            <a:off x="614045" y="179070"/>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无向树</a:t>
            </a:r>
          </a:p>
        </p:txBody>
      </p:sp>
      <p:sp>
        <p:nvSpPr>
          <p:cNvPr id="6147" name="Rectangle 3"/>
          <p:cNvSpPr>
            <a:spLocks noGrp="1"/>
          </p:cNvSpPr>
          <p:nvPr>
            <p:ph idx="1"/>
          </p:nvPr>
        </p:nvSpPr>
        <p:spPr>
          <a:xfrm>
            <a:off x="542290" y="1828800"/>
            <a:ext cx="8335010" cy="2286000"/>
          </a:xfrm>
        </p:spPr>
        <p:txBody>
          <a:bodyPr vert="horz" wrap="square" lIns="91440" tIns="45720" rIns="91440" bIns="45720" anchor="t" anchorCtr="0"/>
          <a:lstStyle/>
          <a:p>
            <a:pPr marL="342900" marR="0" indent="-342900" algn="just" defTabSz="914400" rtl="0" eaLnBrk="1" fontAlgn="base" latinLnBrk="0" hangingPunct="1">
              <a:lnSpc>
                <a:spcPct val="100000"/>
              </a:lnSpc>
              <a:spcBef>
                <a:spcPct val="20000"/>
              </a:spcBef>
              <a:spcAft>
                <a:spcPct val="0"/>
              </a:spcAft>
              <a:buClrTx/>
              <a:buSzTx/>
              <a:buFontTx/>
              <a:buNone/>
            </a:pPr>
            <a:r>
              <a:rPr kumimoji="1" lang="zh-CN" altLang="en-US" sz="2400" b="1" i="0" u="none" strike="noStrike" kern="0" cap="none" spc="0" normalizeH="0" baseline="0" noProof="1">
                <a:solidFill>
                  <a:srgbClr val="7030A0"/>
                </a:solidFill>
                <a:latin typeface="+mn-lt"/>
                <a:ea typeface="+mn-ea"/>
                <a:cs typeface="+mn-cs"/>
              </a:rPr>
              <a:t>无向树</a:t>
            </a:r>
            <a:r>
              <a:rPr kumimoji="1" lang="zh-CN" altLang="en-US" sz="2400" b="1" i="0" u="none" strike="noStrike" kern="0" cap="none" spc="0" normalizeH="0" baseline="0" noProof="1">
                <a:solidFill>
                  <a:schemeClr val="tx1"/>
                </a:solidFill>
                <a:latin typeface="+mn-lt"/>
                <a:ea typeface="+mn-ea"/>
                <a:cs typeface="+mn-cs"/>
              </a:rPr>
              <a:t>: 连通</a:t>
            </a:r>
            <a:r>
              <a:rPr kumimoji="1" lang="zh-CN" altLang="en-US" sz="2400" b="1" i="0" u="none" strike="noStrike" kern="0" cap="none" spc="0" normalizeH="0" baseline="0" noProof="1">
                <a:solidFill>
                  <a:srgbClr val="FF0000"/>
                </a:solidFill>
                <a:latin typeface="+mn-lt"/>
                <a:ea typeface="+mn-ea"/>
                <a:cs typeface="+mn-cs"/>
              </a:rPr>
              <a:t>无任何回路（简单回路或初级回路）</a:t>
            </a:r>
            <a:r>
              <a:rPr kumimoji="1" lang="zh-CN" altLang="en-US" sz="2400" b="1" i="0" u="none" strike="noStrike" kern="0" cap="none" spc="0" normalizeH="0" baseline="0" noProof="1">
                <a:solidFill>
                  <a:schemeClr val="tx1"/>
                </a:solidFill>
                <a:latin typeface="+mn-lt"/>
                <a:ea typeface="+mn-ea"/>
                <a:cs typeface="+mn-cs"/>
              </a:rPr>
              <a:t>的</a:t>
            </a:r>
            <a:r>
              <a:rPr kumimoji="1" lang="zh-CN" altLang="en-US" sz="2400" b="1" i="0" u="none" strike="noStrike" kern="0" cap="none" spc="0" normalizeH="0" baseline="0" noProof="1">
                <a:solidFill>
                  <a:schemeClr val="accent4"/>
                </a:solidFill>
                <a:latin typeface="+mn-lt"/>
                <a:ea typeface="+mn-ea"/>
                <a:cs typeface="+mn-cs"/>
              </a:rPr>
              <a:t>无向图</a:t>
            </a:r>
            <a:endParaRPr kumimoji="1" lang="zh-CN" altLang="en-US" sz="2400" b="1" i="0" u="none" strike="noStrike" kern="0" cap="none" spc="0" normalizeH="0" baseline="0" noProof="1">
              <a:solidFill>
                <a:schemeClr val="tx1"/>
              </a:solidFill>
              <a:latin typeface="+mn-lt"/>
              <a:ea typeface="+mn-ea"/>
              <a:cs typeface="+mn-cs"/>
            </a:endParaRPr>
          </a:p>
          <a:p>
            <a:pPr marL="342900" marR="0" indent="-342900" algn="just" defTabSz="914400" rtl="0" eaLnBrk="1" fontAlgn="base" latinLnBrk="0" hangingPunct="1">
              <a:lnSpc>
                <a:spcPct val="100000"/>
              </a:lnSpc>
              <a:spcBef>
                <a:spcPct val="20000"/>
              </a:spcBef>
              <a:spcAft>
                <a:spcPct val="0"/>
              </a:spcAft>
              <a:buClrTx/>
              <a:buSzTx/>
              <a:buFontTx/>
              <a:buNone/>
            </a:pPr>
            <a:r>
              <a:rPr kumimoji="1" lang="zh-CN" altLang="en-US" sz="2400" b="1" i="0" u="none" strike="noStrike" kern="0" cap="none" spc="0" normalizeH="0" baseline="0" noProof="1">
                <a:solidFill>
                  <a:srgbClr val="7030A0"/>
                </a:solidFill>
                <a:latin typeface="+mn-lt"/>
                <a:ea typeface="+mn-ea"/>
                <a:cs typeface="+mn-cs"/>
              </a:rPr>
              <a:t>平凡树</a:t>
            </a:r>
            <a:r>
              <a:rPr kumimoji="1" lang="zh-CN" altLang="en-US" sz="2400" b="1" i="0" u="none" strike="noStrike" kern="0" cap="none" spc="0" normalizeH="0" baseline="0" noProof="1">
                <a:solidFill>
                  <a:schemeClr val="tx1"/>
                </a:solidFill>
                <a:latin typeface="+mn-lt"/>
                <a:ea typeface="+mn-ea"/>
                <a:cs typeface="+mn-cs"/>
              </a:rPr>
              <a:t>: 平凡图</a:t>
            </a:r>
          </a:p>
          <a:p>
            <a:pPr marL="342900" marR="0" indent="-342900" algn="just" defTabSz="914400" rtl="0" eaLnBrk="1" fontAlgn="base" latinLnBrk="0" hangingPunct="1">
              <a:lnSpc>
                <a:spcPct val="100000"/>
              </a:lnSpc>
              <a:spcBef>
                <a:spcPct val="20000"/>
              </a:spcBef>
              <a:spcAft>
                <a:spcPct val="0"/>
              </a:spcAft>
              <a:buClrTx/>
              <a:buSzTx/>
              <a:buFontTx/>
              <a:buNone/>
            </a:pPr>
            <a:r>
              <a:rPr kumimoji="1" lang="zh-CN" altLang="en-US" sz="2400" b="1" i="0" u="none" strike="noStrike" kern="0" cap="none" spc="0" normalizeH="0" baseline="0" noProof="1">
                <a:solidFill>
                  <a:srgbClr val="7030A0"/>
                </a:solidFill>
                <a:latin typeface="+mn-lt"/>
                <a:ea typeface="+mn-ea"/>
                <a:cs typeface="+mn-cs"/>
              </a:rPr>
              <a:t>森林</a:t>
            </a:r>
            <a:r>
              <a:rPr kumimoji="1" lang="zh-CN" altLang="en-US" sz="2400" b="1" i="0" u="none" strike="noStrike" kern="0" cap="none" spc="0" normalizeH="0" baseline="0" noProof="1">
                <a:solidFill>
                  <a:schemeClr val="tx1"/>
                </a:solidFill>
                <a:latin typeface="+mn-lt"/>
                <a:ea typeface="+mn-ea"/>
                <a:cs typeface="+mn-cs"/>
              </a:rPr>
              <a:t>: 每个连通分支都是树的非连通的无向图</a:t>
            </a:r>
          </a:p>
          <a:p>
            <a:pPr marL="342900" marR="0" indent="-342900" algn="just" defTabSz="914400" rtl="0" eaLnBrk="1" fontAlgn="base" latinLnBrk="0" hangingPunct="1">
              <a:lnSpc>
                <a:spcPct val="100000"/>
              </a:lnSpc>
              <a:spcBef>
                <a:spcPct val="20000"/>
              </a:spcBef>
              <a:spcAft>
                <a:spcPct val="0"/>
              </a:spcAft>
              <a:buClrTx/>
              <a:buSzTx/>
              <a:buFontTx/>
              <a:buNone/>
            </a:pPr>
            <a:r>
              <a:rPr kumimoji="1" lang="zh-CN" altLang="en-US" sz="2400" b="1" i="0" u="none" strike="noStrike" kern="0" cap="none" spc="0" normalizeH="0" baseline="0" noProof="1">
                <a:solidFill>
                  <a:srgbClr val="7030A0"/>
                </a:solidFill>
                <a:latin typeface="+mn-lt"/>
                <a:ea typeface="+mn-ea"/>
                <a:cs typeface="+mn-cs"/>
              </a:rPr>
              <a:t>树叶</a:t>
            </a:r>
            <a:r>
              <a:rPr kumimoji="1" lang="zh-CN" altLang="en-US" sz="2400" b="1" i="0" u="none" strike="noStrike" kern="0" cap="none" spc="0" normalizeH="0" baseline="0" noProof="1">
                <a:solidFill>
                  <a:schemeClr val="tx1"/>
                </a:solidFill>
                <a:latin typeface="+mn-lt"/>
                <a:ea typeface="+mn-ea"/>
                <a:cs typeface="+mn-cs"/>
              </a:rPr>
              <a:t>: 树中度数为1的顶点（包括只有一个顶点的连通分支）</a:t>
            </a:r>
          </a:p>
          <a:p>
            <a:pPr marL="342900" marR="0" indent="-342900" algn="just" defTabSz="914400" rtl="0" eaLnBrk="1" fontAlgn="base" latinLnBrk="0" hangingPunct="1">
              <a:lnSpc>
                <a:spcPct val="100000"/>
              </a:lnSpc>
              <a:spcBef>
                <a:spcPct val="20000"/>
              </a:spcBef>
              <a:spcAft>
                <a:spcPct val="0"/>
              </a:spcAft>
              <a:buClrTx/>
              <a:buSzTx/>
              <a:buFontTx/>
              <a:buNone/>
            </a:pPr>
            <a:r>
              <a:rPr kumimoji="1" lang="zh-CN" altLang="en-US" sz="2400" b="1" i="0" u="none" strike="noStrike" kern="0" cap="none" spc="0" normalizeH="0" baseline="0" noProof="1">
                <a:solidFill>
                  <a:srgbClr val="7030A0"/>
                </a:solidFill>
                <a:latin typeface="+mn-lt"/>
                <a:ea typeface="+mn-ea"/>
                <a:cs typeface="+mn-cs"/>
              </a:rPr>
              <a:t>分支点</a:t>
            </a:r>
            <a:r>
              <a:rPr kumimoji="1" lang="zh-CN" altLang="en-US" sz="2400" b="1" i="0" u="none" strike="noStrike" kern="0" cap="none" spc="0" normalizeH="0" baseline="0" noProof="1">
                <a:solidFill>
                  <a:schemeClr val="tx1"/>
                </a:solidFill>
                <a:latin typeface="+mn-lt"/>
                <a:ea typeface="+mn-ea"/>
                <a:cs typeface="+mn-cs"/>
              </a:rPr>
              <a:t>: 树中度数</a:t>
            </a:r>
            <a:r>
              <a:rPr kumimoji="1" lang="zh-CN" altLang="en-US" sz="2400" b="1" i="0" u="none" strike="noStrike" kern="0" cap="none" spc="0" normalizeH="0" baseline="0" noProof="1">
                <a:solidFill>
                  <a:schemeClr val="tx1"/>
                </a:solidFill>
                <a:latin typeface="+mn-lt"/>
                <a:ea typeface="+mn-ea"/>
                <a:cs typeface="+mn-cs"/>
                <a:sym typeface="Symbol" panose="05050102010706020507" pitchFamily="18" charset="2"/>
              </a:rPr>
              <a:t></a:t>
            </a:r>
            <a:r>
              <a:rPr kumimoji="1" lang="zh-CN" altLang="en-US" sz="2400" b="1" i="0" u="none" strike="noStrike" kern="0" cap="none" spc="0" normalizeH="0" baseline="0" noProof="1">
                <a:solidFill>
                  <a:schemeClr val="tx1"/>
                </a:solidFill>
                <a:latin typeface="+mn-lt"/>
                <a:ea typeface="+mn-ea"/>
                <a:cs typeface="+mn-cs"/>
              </a:rPr>
              <a:t>2的顶点</a:t>
            </a:r>
          </a:p>
        </p:txBody>
      </p:sp>
      <p:sp>
        <p:nvSpPr>
          <p:cNvPr id="6149" name="Text Box 4"/>
          <p:cNvSpPr txBox="1"/>
          <p:nvPr/>
        </p:nvSpPr>
        <p:spPr>
          <a:xfrm>
            <a:off x="581025" y="4352925"/>
            <a:ext cx="1053465" cy="2122805"/>
          </a:xfrm>
          <a:prstGeom prst="rect">
            <a:avLst/>
          </a:prstGeom>
          <a:solidFill>
            <a:schemeClr val="bg1"/>
          </a:solidFill>
          <a:ln w="6350">
            <a:noFill/>
          </a:ln>
        </p:spPr>
        <p:txBody>
          <a:bodyPr wrap="square" anchor="t" anchorCtr="0">
            <a:spAutoFit/>
          </a:bodyPr>
          <a:lstStyle/>
          <a:p>
            <a:pPr>
              <a:spcBef>
                <a:spcPct val="50000"/>
              </a:spcBef>
            </a:pPr>
            <a:r>
              <a:rPr lang="zh-CN" altLang="en-US" sz="2400" b="1" dirty="0">
                <a:solidFill>
                  <a:srgbClr val="0000FF"/>
                </a:solidFill>
                <a:latin typeface="Times New Roman" panose="02020603050405020304" pitchFamily="18" charset="0"/>
                <a:ea typeface="宋体" panose="02010600030101010101" pitchFamily="2" charset="-122"/>
              </a:rPr>
              <a:t>例如</a:t>
            </a:r>
          </a:p>
          <a:p>
            <a:pPr>
              <a:spcBef>
                <a:spcPct val="50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50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50000"/>
              </a:spcBef>
            </a:pPr>
            <a:endParaRPr lang="zh-CN" altLang="en-US" sz="2400" b="1" dirty="0">
              <a:solidFill>
                <a:schemeClr val="tx1"/>
              </a:solidFill>
              <a:latin typeface="Times New Roman" panose="02020603050405020304" pitchFamily="18" charset="0"/>
              <a:ea typeface="宋体" panose="02010600030101010101" pitchFamily="2" charset="-122"/>
            </a:endParaRPr>
          </a:p>
        </p:txBody>
      </p:sp>
      <p:pic>
        <p:nvPicPr>
          <p:cNvPr id="6150" name="Picture 5" descr="森林"/>
          <p:cNvPicPr>
            <a:picLocks noChangeAspect="1"/>
          </p:cNvPicPr>
          <p:nvPr/>
        </p:nvPicPr>
        <p:blipFill>
          <a:blip r:embed="rId3"/>
          <a:stretch>
            <a:fillRect/>
          </a:stretch>
        </p:blipFill>
        <p:spPr>
          <a:xfrm>
            <a:off x="4919980" y="4505325"/>
            <a:ext cx="2895600" cy="1431925"/>
          </a:xfrm>
          <a:prstGeom prst="rect">
            <a:avLst/>
          </a:prstGeom>
          <a:noFill/>
          <a:ln w="9525">
            <a:noFill/>
          </a:ln>
        </p:spPr>
      </p:pic>
      <p:pic>
        <p:nvPicPr>
          <p:cNvPr id="6151" name="Picture 6" descr="树"/>
          <p:cNvPicPr>
            <a:picLocks noChangeAspect="1"/>
          </p:cNvPicPr>
          <p:nvPr/>
        </p:nvPicPr>
        <p:blipFill>
          <a:blip r:embed="rId4"/>
          <a:stretch>
            <a:fillRect/>
          </a:stretch>
        </p:blipFill>
        <p:spPr>
          <a:xfrm>
            <a:off x="2051685" y="4478020"/>
            <a:ext cx="1358900" cy="1524000"/>
          </a:xfrm>
          <a:prstGeom prst="rect">
            <a:avLst/>
          </a:prstGeom>
          <a:noFill/>
          <a:ln w="9525">
            <a:noFill/>
          </a:ln>
        </p:spPr>
      </p:pic>
      <p:sp>
        <p:nvSpPr>
          <p:cNvPr id="6152" name="Text Box 7"/>
          <p:cNvSpPr txBox="1"/>
          <p:nvPr/>
        </p:nvSpPr>
        <p:spPr>
          <a:xfrm>
            <a:off x="2562225" y="6163945"/>
            <a:ext cx="6858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a:t>
            </a:r>
          </a:p>
        </p:txBody>
      </p:sp>
      <p:sp>
        <p:nvSpPr>
          <p:cNvPr id="6153" name="Text Box 8"/>
          <p:cNvSpPr txBox="1"/>
          <p:nvPr/>
        </p:nvSpPr>
        <p:spPr>
          <a:xfrm>
            <a:off x="6062980" y="5876925"/>
            <a:ext cx="6858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b)</a:t>
            </a:r>
          </a:p>
        </p:txBody>
      </p:sp>
      <p:sp>
        <p:nvSpPr>
          <p:cNvPr id="6154" name="Rectangle 2"/>
          <p:cNvSpPr>
            <a:spLocks noGrp="1"/>
          </p:cNvSpPr>
          <p:nvPr/>
        </p:nvSpPr>
        <p:spPr>
          <a:xfrm>
            <a:off x="614045" y="896938"/>
            <a:ext cx="7772400" cy="1143000"/>
          </a:xfrm>
          <a:prstGeom prst="rect">
            <a:avLst/>
          </a:prstGeom>
          <a:noFill/>
          <a:ln w="9525">
            <a:noFill/>
          </a:ln>
        </p:spPr>
        <p:txBody>
          <a:bodyPr wrap="square" lIns="91440" tIns="45720" rIns="91440" bIns="45720" anchor="ctr" anchorCtr="0"/>
          <a:lstStyle/>
          <a:p>
            <a:pPr marL="571500" indent="-571500">
              <a:buFont typeface="Wingdings" panose="05000000000000000000" charset="0"/>
              <a:buChar char="p"/>
            </a:pPr>
            <a:r>
              <a:rPr lang="zh-CN" altLang="en-US" sz="3600" b="1" dirty="0">
                <a:solidFill>
                  <a:srgbClr val="800000"/>
                </a:solidFill>
                <a:latin typeface="Times New Roman" panose="02020603050405020304" pitchFamily="18" charset="0"/>
                <a:ea typeface="宋体" panose="02010600030101010101" pitchFamily="2" charset="-122"/>
              </a:rPr>
              <a:t>无向树定义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blinds(horizontal)">
                                      <p:cBhvr>
                                        <p:cTn id="17" dur="500"/>
                                        <p:tgtEl>
                                          <p:spTgt spid="615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153"/>
                                        </p:tgtEl>
                                        <p:attrNameLst>
                                          <p:attrName>style.visibility</p:attrName>
                                        </p:attrNameLst>
                                      </p:cBhvr>
                                      <p:to>
                                        <p:strVal val="visible"/>
                                      </p:to>
                                    </p:set>
                                    <p:animEffect transition="in" filter="blinds(horizontal)">
                                      <p:cBhvr>
                                        <p:cTn id="20" dur="500"/>
                                        <p:tgtEl>
                                          <p:spTgt spid="615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5" dur="500"/>
                                        <p:tgtEl>
                                          <p:spTgt spid="614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147">
                                            <p:txEl>
                                              <p:pRg st="4" end="4"/>
                                            </p:txEl>
                                          </p:spTgt>
                                        </p:tgtEl>
                                        <p:attrNameLst>
                                          <p:attrName>style.visibility</p:attrName>
                                        </p:attrNameLst>
                                      </p:cBhvr>
                                      <p:to>
                                        <p:strVal val="visible"/>
                                      </p:to>
                                    </p:set>
                                    <p:animEffect transition="in" filter="blinds(horizontal)">
                                      <p:cBhvr>
                                        <p:cTn id="30"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p:bldP spid="6153"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30</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6866" name="Rectangle 2"/>
          <p:cNvSpPr>
            <a:spLocks noGrp="1"/>
          </p:cNvSpPr>
          <p:nvPr>
            <p:ph type="title"/>
          </p:nvPr>
        </p:nvSpPr>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latin typeface="宋体" panose="02010600030101010101" pitchFamily="2" charset="-122"/>
              </a:rPr>
              <a:t>波兰符号法与逆波兰符号法</a:t>
            </a:r>
          </a:p>
        </p:txBody>
      </p:sp>
      <p:sp>
        <p:nvSpPr>
          <p:cNvPr id="36867" name="Rectangle 3"/>
          <p:cNvSpPr>
            <a:spLocks noGrp="1"/>
          </p:cNvSpPr>
          <p:nvPr>
            <p:ph idx="1"/>
          </p:nvPr>
        </p:nvSpPr>
        <p:spPr>
          <a:xfrm>
            <a:off x="685800" y="1752600"/>
            <a:ext cx="7772400" cy="1905000"/>
          </a:xfrm>
        </p:spPr>
        <p:txBody>
          <a:bodyPr vert="horz" wrap="square" lIns="91440" tIns="45720" rIns="91440" bIns="45720" anchor="t" anchorCtr="0"/>
          <a:lstStyle/>
          <a:p>
            <a:pPr algn="just" eaLnBrk="1" hangingPunct="1">
              <a:buNone/>
            </a:pPr>
            <a:r>
              <a:rPr lang="zh-CN" altLang="en-US" sz="2400" b="1" dirty="0"/>
              <a:t>用2元有序正则树表示算术运算算式如下: 以中序行遍方</a:t>
            </a:r>
          </a:p>
          <a:p>
            <a:pPr algn="just" eaLnBrk="1" hangingPunct="1">
              <a:buNone/>
            </a:pPr>
            <a:r>
              <a:rPr lang="zh-CN" altLang="en-US" sz="2400" b="1" dirty="0"/>
              <a:t>式将运算符和数标记在顶点上, 即将运算符放在分支点上, </a:t>
            </a:r>
          </a:p>
          <a:p>
            <a:pPr algn="just" eaLnBrk="1" hangingPunct="1">
              <a:buNone/>
            </a:pPr>
            <a:r>
              <a:rPr lang="zh-CN" altLang="en-US" sz="2400" b="1" dirty="0"/>
              <a:t>数放在树叶上, 每个运算符对它所在分支点的2棵子树进</a:t>
            </a:r>
          </a:p>
          <a:p>
            <a:pPr algn="just" eaLnBrk="1" hangingPunct="1">
              <a:buNone/>
            </a:pPr>
            <a:r>
              <a:rPr lang="zh-CN" altLang="en-US" sz="2400" b="1" dirty="0"/>
              <a:t>行运算, 并</a:t>
            </a:r>
            <a:r>
              <a:rPr lang="zh-CN" altLang="en-US" sz="2400" b="1" dirty="0">
                <a:solidFill>
                  <a:srgbClr val="FF0000"/>
                </a:solidFill>
              </a:rPr>
              <a:t>规定左子树是被除数或被减数</a:t>
            </a:r>
            <a:r>
              <a:rPr lang="zh-CN" altLang="en-US" sz="2400" b="1" dirty="0"/>
              <a:t>.</a:t>
            </a:r>
          </a:p>
        </p:txBody>
      </p:sp>
      <p:sp>
        <p:nvSpPr>
          <p:cNvPr id="36868" name="Text Box 4"/>
          <p:cNvSpPr txBox="1"/>
          <p:nvPr/>
        </p:nvSpPr>
        <p:spPr>
          <a:xfrm>
            <a:off x="762000" y="3733800"/>
            <a:ext cx="7620000" cy="2647950"/>
          </a:xfrm>
          <a:prstGeom prst="rect">
            <a:avLst/>
          </a:prstGeom>
          <a:solidFill>
            <a:schemeClr val="bg1"/>
          </a:solidFill>
          <a:ln w="6350">
            <a:noFill/>
          </a:ln>
        </p:spPr>
        <p:txBody>
          <a:bodyPr anchor="t" anchorCtr="0">
            <a:spAutoFit/>
          </a:bodyPr>
          <a:lstStyle/>
          <a:p>
            <a:pPr algn="just">
              <a:spcBef>
                <a:spcPct val="20000"/>
              </a:spcBef>
              <a:buClr>
                <a:schemeClr val="bg2"/>
              </a:buClr>
              <a:buSzPct val="75000"/>
              <a:buFont typeface="Wingdings" panose="05000000000000000000" pitchFamily="2" charset="2"/>
            </a:pPr>
            <a:r>
              <a:rPr lang="zh-CN" altLang="en-US" sz="2400" b="1" dirty="0">
                <a:solidFill>
                  <a:srgbClr val="0000FF"/>
                </a:solidFill>
                <a:latin typeface="Times New Roman" panose="02020603050405020304" pitchFamily="18" charset="0"/>
                <a:ea typeface="宋体" panose="02010600030101010101" pitchFamily="2" charset="-122"/>
              </a:rPr>
              <a:t>例4</a:t>
            </a:r>
            <a:r>
              <a:rPr lang="zh-CN" altLang="en-US" sz="2400" b="1" dirty="0">
                <a:solidFill>
                  <a:srgbClr val="663300"/>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 右图表示算式</a:t>
            </a:r>
          </a:p>
          <a:p>
            <a:pPr algn="just">
              <a:spcBef>
                <a:spcPct val="20000"/>
              </a:spcBef>
              <a:buClr>
                <a:schemeClr val="bg2"/>
              </a:buClr>
              <a:buSzPct val="75000"/>
              <a:buFont typeface="Wingdings" panose="05000000000000000000" pitchFamily="2" charset="2"/>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d</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e</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f</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g</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i</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j</a:t>
            </a:r>
            <a:r>
              <a:rPr lang="en-US" altLang="zh-CN" sz="2400" b="1" dirty="0">
                <a:solidFill>
                  <a:schemeClr val="tx1"/>
                </a:solidFill>
                <a:latin typeface="Times New Roman" panose="02020603050405020304" pitchFamily="18" charset="0"/>
                <a:ea typeface="宋体" panose="02010600030101010101" pitchFamily="2" charset="-122"/>
              </a:rPr>
              <a:t>))</a:t>
            </a:r>
          </a:p>
          <a:p>
            <a:pPr algn="just">
              <a:spcBef>
                <a:spcPct val="20000"/>
              </a:spcBef>
              <a:buClr>
                <a:schemeClr val="bg2"/>
              </a:buClr>
              <a:buSzPct val="75000"/>
              <a:buFont typeface="Wingdings" panose="05000000000000000000" pitchFamily="2" charset="2"/>
            </a:pPr>
            <a:endParaRPr lang="zh-CN" altLang="en-US" sz="2400" b="1" dirty="0">
              <a:solidFill>
                <a:schemeClr val="tx1"/>
              </a:solidFill>
              <a:latin typeface="Times New Roman" panose="02020603050405020304" pitchFamily="18" charset="0"/>
              <a:ea typeface="宋体" panose="02010600030101010101" pitchFamily="2" charset="-122"/>
            </a:endParaRPr>
          </a:p>
          <a:p>
            <a:pPr algn="just">
              <a:spcBef>
                <a:spcPct val="20000"/>
              </a:spcBef>
              <a:buClr>
                <a:schemeClr val="bg2"/>
              </a:buClr>
              <a:buSzPct val="75000"/>
              <a:buFont typeface="Wingdings" panose="05000000000000000000" pitchFamily="2" charset="2"/>
            </a:pPr>
            <a:endParaRPr lang="zh-CN" altLang="en-US" sz="2400" b="1" dirty="0">
              <a:solidFill>
                <a:schemeClr val="tx1"/>
              </a:solidFill>
              <a:latin typeface="Times New Roman" panose="02020603050405020304" pitchFamily="18" charset="0"/>
              <a:ea typeface="宋体" panose="02010600030101010101" pitchFamily="2" charset="-122"/>
            </a:endParaRPr>
          </a:p>
          <a:p>
            <a:pPr algn="just">
              <a:spcBef>
                <a:spcPct val="20000"/>
              </a:spcBef>
              <a:buClr>
                <a:schemeClr val="bg2"/>
              </a:buClr>
              <a:buSzPct val="75000"/>
              <a:buFont typeface="Wingdings" panose="05000000000000000000" pitchFamily="2" charset="2"/>
            </a:pPr>
            <a:endParaRPr lang="zh-CN" altLang="en-US" sz="2400" b="1" dirty="0">
              <a:solidFill>
                <a:schemeClr val="tx1"/>
              </a:solidFill>
              <a:latin typeface="Times New Roman" panose="02020603050405020304" pitchFamily="18" charset="0"/>
              <a:ea typeface="宋体" panose="02010600030101010101" pitchFamily="2" charset="-122"/>
            </a:endParaRPr>
          </a:p>
          <a:p>
            <a:pPr algn="just">
              <a:spcBef>
                <a:spcPct val="20000"/>
              </a:spcBef>
              <a:buClr>
                <a:schemeClr val="bg2"/>
              </a:buClr>
              <a:buSzPct val="75000"/>
              <a:buFont typeface="Wingdings" panose="05000000000000000000" pitchFamily="2" charset="2"/>
            </a:pPr>
            <a:endParaRPr lang="zh-CN" altLang="en-US" sz="2400" b="1" dirty="0">
              <a:solidFill>
                <a:schemeClr val="tx1"/>
              </a:solidFill>
              <a:latin typeface="Times New Roman" panose="02020603050405020304" pitchFamily="18" charset="0"/>
              <a:ea typeface="宋体" panose="02010600030101010101" pitchFamily="2" charset="-122"/>
            </a:endParaRPr>
          </a:p>
        </p:txBody>
      </p:sp>
      <p:pic>
        <p:nvPicPr>
          <p:cNvPr id="36869" name="Picture 5" descr="16-13"/>
          <p:cNvPicPr>
            <a:picLocks noChangeAspect="1"/>
          </p:cNvPicPr>
          <p:nvPr/>
        </p:nvPicPr>
        <p:blipFill>
          <a:blip r:embed="rId3">
            <a:clrChange>
              <a:clrFrom>
                <a:srgbClr val="FFFFFF"/>
              </a:clrFrom>
              <a:clrTo>
                <a:srgbClr val="FFFFFF">
                  <a:alpha val="0"/>
                </a:srgbClr>
              </a:clrTo>
            </a:clrChange>
          </a:blip>
          <a:srcRect l="28239" r="14951" b="47244"/>
          <a:stretch>
            <a:fillRect/>
          </a:stretch>
        </p:blipFill>
        <p:spPr>
          <a:xfrm>
            <a:off x="5181600" y="3763963"/>
            <a:ext cx="3109913" cy="2636837"/>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31</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7891" name="Rectangle 3"/>
          <p:cNvSpPr>
            <a:spLocks noGrp="1"/>
          </p:cNvSpPr>
          <p:nvPr>
            <p:ph idx="1"/>
          </p:nvPr>
        </p:nvSpPr>
        <p:spPr>
          <a:xfrm>
            <a:off x="683260" y="765810"/>
            <a:ext cx="8207375" cy="1828800"/>
          </a:xfrm>
        </p:spPr>
        <p:txBody>
          <a:bodyPr vert="horz" wrap="square" lIns="91440" tIns="45720" rIns="91440" bIns="45720" anchor="t" anchorCtr="0"/>
          <a:lstStyle/>
          <a:p>
            <a:pPr algn="just" eaLnBrk="1" hangingPunct="1">
              <a:buNone/>
            </a:pPr>
            <a:r>
              <a:rPr lang="zh-CN" altLang="en-US" sz="2400" b="1" dirty="0">
                <a:solidFill>
                  <a:srgbClr val="7030A0"/>
                </a:solidFill>
              </a:rPr>
              <a:t>波兰符号法(前缀符号法)</a:t>
            </a:r>
            <a:r>
              <a:rPr lang="zh-CN" altLang="en-US" sz="2400" b="1" dirty="0"/>
              <a:t>: 按前序行遍法访问, 不加括号</a:t>
            </a:r>
            <a:r>
              <a:rPr lang="en-US" altLang="zh-CN" sz="2400" b="1" dirty="0"/>
              <a:t>.</a:t>
            </a:r>
          </a:p>
          <a:p>
            <a:pPr algn="just" eaLnBrk="1" hangingPunct="1">
              <a:buNone/>
            </a:pPr>
            <a:r>
              <a:rPr lang="zh-CN" altLang="en-US" sz="2400" b="1" dirty="0"/>
              <a:t>从右到左进行</a:t>
            </a:r>
            <a:r>
              <a:rPr lang="en-US" altLang="zh-CN" sz="2400" b="1" dirty="0"/>
              <a:t>, </a:t>
            </a:r>
            <a:r>
              <a:rPr lang="zh-CN" altLang="en-US" sz="2400" b="1" dirty="0"/>
              <a:t>每个运算符对其后面紧邻两个数进行运算. </a:t>
            </a:r>
          </a:p>
          <a:p>
            <a:pPr algn="just" eaLnBrk="1" latinLnBrk="0" hangingPunct="1">
              <a:spcBef>
                <a:spcPts val="1200"/>
              </a:spcBef>
              <a:buNone/>
            </a:pPr>
            <a:r>
              <a:rPr lang="zh-CN" altLang="en-US" sz="2400" b="1" dirty="0">
                <a:solidFill>
                  <a:srgbClr val="7030A0"/>
                </a:solidFill>
              </a:rPr>
              <a:t>逆波兰符号法(后缀符号法)</a:t>
            </a:r>
            <a:r>
              <a:rPr lang="zh-CN" altLang="en-US" sz="2400" b="1" dirty="0"/>
              <a:t>: 按后序行遍法访问, 不加括号</a:t>
            </a:r>
            <a:r>
              <a:rPr lang="en-US" altLang="zh-CN" sz="2400" b="1" dirty="0"/>
              <a:t>.</a:t>
            </a:r>
          </a:p>
          <a:p>
            <a:pPr algn="just" eaLnBrk="1" hangingPunct="1">
              <a:buNone/>
            </a:pPr>
            <a:r>
              <a:rPr lang="zh-CN" altLang="en-US" sz="2400" b="1" dirty="0"/>
              <a:t>从左到右进行</a:t>
            </a:r>
            <a:r>
              <a:rPr lang="en-US" altLang="zh-CN" sz="2400" b="1" dirty="0"/>
              <a:t>, </a:t>
            </a:r>
            <a:r>
              <a:rPr lang="zh-CN" altLang="en-US" sz="2400" b="1" dirty="0"/>
              <a:t>每个运算符对前面紧邻两数运算. </a:t>
            </a:r>
            <a:endParaRPr lang="zh-CN" altLang="en-US" sz="2400" b="1" dirty="0">
              <a:solidFill>
                <a:schemeClr val="bg2"/>
              </a:solidFill>
              <a:sym typeface="Symbol" panose="05050102010706020507" pitchFamily="18" charset="2"/>
            </a:endParaRPr>
          </a:p>
        </p:txBody>
      </p:sp>
      <p:grpSp>
        <p:nvGrpSpPr>
          <p:cNvPr id="2" name="Group 11"/>
          <p:cNvGrpSpPr/>
          <p:nvPr/>
        </p:nvGrpSpPr>
        <p:grpSpPr>
          <a:xfrm>
            <a:off x="681355" y="3088005"/>
            <a:ext cx="7848600" cy="2667000"/>
            <a:chOff x="384" y="2400"/>
            <a:chExt cx="4944" cy="1680"/>
          </a:xfrm>
        </p:grpSpPr>
        <p:grpSp>
          <p:nvGrpSpPr>
            <p:cNvPr id="37893" name="Group 8"/>
            <p:cNvGrpSpPr/>
            <p:nvPr/>
          </p:nvGrpSpPr>
          <p:grpSpPr>
            <a:xfrm>
              <a:off x="384" y="2400"/>
              <a:ext cx="4944" cy="1680"/>
              <a:chOff x="384" y="2352"/>
              <a:chExt cx="4944" cy="1680"/>
            </a:xfrm>
          </p:grpSpPr>
          <p:sp>
            <p:nvSpPr>
              <p:cNvPr id="37894" name="Text Box 4"/>
              <p:cNvSpPr txBox="1"/>
              <p:nvPr/>
            </p:nvSpPr>
            <p:spPr>
              <a:xfrm>
                <a:off x="384" y="2352"/>
                <a:ext cx="4944" cy="1668"/>
              </a:xfrm>
              <a:prstGeom prst="rect">
                <a:avLst/>
              </a:prstGeom>
              <a:solidFill>
                <a:schemeClr val="bg1"/>
              </a:solidFill>
              <a:ln w="6350">
                <a:noFill/>
              </a:ln>
            </p:spPr>
            <p:txBody>
              <a:bodyPr anchor="t" anchorCtr="0">
                <a:spAutoFit/>
              </a:bodyPr>
              <a:lstStyle/>
              <a:p>
                <a:pPr>
                  <a:spcBef>
                    <a:spcPct val="50000"/>
                  </a:spcBef>
                </a:pPr>
                <a:r>
                  <a:rPr lang="zh-CN" altLang="en-US" sz="2400" b="1" dirty="0">
                    <a:solidFill>
                      <a:srgbClr val="0000FF"/>
                    </a:solidFill>
                    <a:latin typeface="Times New Roman" panose="02020603050405020304" pitchFamily="18" charset="0"/>
                    <a:ea typeface="宋体" panose="02010600030101010101" pitchFamily="2" charset="-122"/>
                  </a:rPr>
                  <a:t>例4(续)</a:t>
                </a:r>
              </a:p>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波兰符号法</a:t>
                </a:r>
              </a:p>
              <a:p>
                <a:pPr>
                  <a:spcBef>
                    <a:spcPct val="50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逆波兰符号法</a:t>
                </a:r>
              </a:p>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  </a:t>
                </a:r>
              </a:p>
            </p:txBody>
          </p:sp>
          <p:pic>
            <p:nvPicPr>
              <p:cNvPr id="37895" name="Picture 7" descr="16-13"/>
              <p:cNvPicPr>
                <a:picLocks noChangeAspect="1"/>
              </p:cNvPicPr>
              <p:nvPr/>
            </p:nvPicPr>
            <p:blipFill>
              <a:blip r:embed="rId2">
                <a:clrChange>
                  <a:clrFrom>
                    <a:srgbClr val="FFFFFF"/>
                  </a:clrFrom>
                  <a:clrTo>
                    <a:srgbClr val="FFFFFF">
                      <a:alpha val="0"/>
                    </a:srgbClr>
                  </a:clrTo>
                </a:clrChange>
              </a:blip>
              <a:srcRect l="28239" r="14951" b="47244"/>
              <a:stretch>
                <a:fillRect/>
              </a:stretch>
            </p:blipFill>
            <p:spPr>
              <a:xfrm>
                <a:off x="3264" y="2371"/>
                <a:ext cx="1959" cy="1661"/>
              </a:xfrm>
              <a:prstGeom prst="rect">
                <a:avLst/>
              </a:prstGeom>
              <a:noFill/>
              <a:ln w="9525">
                <a:noFill/>
              </a:ln>
            </p:spPr>
          </p:pic>
        </p:grpSp>
        <p:sp>
          <p:nvSpPr>
            <p:cNvPr id="37896" name="Text Box 9"/>
            <p:cNvSpPr txBox="1"/>
            <p:nvPr/>
          </p:nvSpPr>
          <p:spPr>
            <a:xfrm>
              <a:off x="384" y="3072"/>
              <a:ext cx="2832"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zh-CN" altLang="en-US"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d</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e</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f</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g</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i</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j</a:t>
              </a:r>
              <a:r>
                <a:rPr lang="en-US" altLang="zh-CN" sz="2400" b="1" dirty="0">
                  <a:solidFill>
                    <a:schemeClr val="tx1"/>
                  </a:solidFill>
                  <a:latin typeface="Times New Roman" panose="02020603050405020304" pitchFamily="18" charset="0"/>
                  <a:ea typeface="宋体" panose="02010600030101010101" pitchFamily="2" charset="-122"/>
                </a:rPr>
                <a:t> </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37897" name="Text Box 10"/>
            <p:cNvSpPr txBox="1"/>
            <p:nvPr/>
          </p:nvSpPr>
          <p:spPr>
            <a:xfrm>
              <a:off x="432" y="3744"/>
              <a:ext cx="2832" cy="288"/>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d</a:t>
              </a:r>
              <a:r>
                <a:rPr lang="en-US" altLang="zh-CN" sz="2400" b="1" dirty="0">
                  <a:solidFill>
                    <a:schemeClr val="tx1"/>
                  </a:solidFill>
                  <a:latin typeface="Times New Roman" panose="02020603050405020304" pitchFamily="18" charset="0"/>
                  <a:ea typeface="宋体" panose="02010600030101010101" pitchFamily="2" charset="-122"/>
                </a:rPr>
                <a:t> + +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e</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f</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g</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i</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j</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4</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8194" name="Rectangle 2"/>
          <p:cNvSpPr>
            <a:spLocks noGrp="1"/>
          </p:cNvSpPr>
          <p:nvPr>
            <p:ph type="title"/>
          </p:nvPr>
        </p:nvSpPr>
        <p:spPr>
          <a:xfrm>
            <a:off x="685800" y="466725"/>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无向树的性质</a:t>
            </a:r>
          </a:p>
        </p:txBody>
      </p:sp>
      <p:sp>
        <p:nvSpPr>
          <p:cNvPr id="8195" name="Rectangle 3"/>
          <p:cNvSpPr>
            <a:spLocks noGrp="1"/>
          </p:cNvSpPr>
          <p:nvPr>
            <p:ph idx="1"/>
          </p:nvPr>
        </p:nvSpPr>
        <p:spPr>
          <a:xfrm>
            <a:off x="685800" y="1622425"/>
            <a:ext cx="7772400" cy="4419600"/>
          </a:xfrm>
        </p:spPr>
        <p:txBody>
          <a:bodyPr vert="horz" wrap="square" lIns="91440" tIns="45720" rIns="91440" bIns="45720" anchor="t" anchorCtr="0"/>
          <a:lstStyle/>
          <a:p>
            <a:pPr algn="just" eaLnBrk="1" hangingPunct="1">
              <a:spcBef>
                <a:spcPct val="30000"/>
              </a:spcBef>
              <a:buNone/>
            </a:pPr>
            <a:r>
              <a:rPr lang="zh-CN" altLang="en-US" sz="2400" b="1" dirty="0">
                <a:solidFill>
                  <a:srgbClr val="7030A0"/>
                </a:solidFill>
              </a:rPr>
              <a:t>定理7.1</a:t>
            </a:r>
            <a:r>
              <a:rPr lang="zh-CN" altLang="en-US" sz="2400" b="1" dirty="0"/>
              <a:t> </a:t>
            </a:r>
            <a:r>
              <a:rPr lang="zh-CN" altLang="en-US" sz="2400" b="1" dirty="0">
                <a:solidFill>
                  <a:schemeClr val="accent2"/>
                </a:solidFill>
              </a:rPr>
              <a:t>设</a:t>
            </a:r>
            <a:r>
              <a:rPr lang="en-US" altLang="zh-CN" sz="2400" b="1" i="1" dirty="0">
                <a:solidFill>
                  <a:schemeClr val="accent2"/>
                </a:solidFill>
              </a:rPr>
              <a:t>G</a:t>
            </a:r>
            <a:r>
              <a:rPr lang="en-US" altLang="zh-CN" sz="2400" b="1" dirty="0">
                <a:solidFill>
                  <a:schemeClr val="accent2"/>
                </a:solidFill>
              </a:rPr>
              <a:t>=&lt;</a:t>
            </a:r>
            <a:r>
              <a:rPr lang="en-US" altLang="zh-CN" sz="2400" b="1" i="1" dirty="0">
                <a:solidFill>
                  <a:schemeClr val="accent2"/>
                </a:solidFill>
              </a:rPr>
              <a:t>V</a:t>
            </a:r>
            <a:r>
              <a:rPr lang="en-US" altLang="zh-CN" sz="2400" b="1" dirty="0">
                <a:solidFill>
                  <a:schemeClr val="accent2"/>
                </a:solidFill>
              </a:rPr>
              <a:t>, </a:t>
            </a:r>
            <a:r>
              <a:rPr lang="en-US" altLang="zh-CN" sz="2400" b="1" i="1" dirty="0">
                <a:solidFill>
                  <a:schemeClr val="accent2"/>
                </a:solidFill>
              </a:rPr>
              <a:t>E</a:t>
            </a:r>
            <a:r>
              <a:rPr lang="en-US" altLang="zh-CN" sz="2400" b="1" dirty="0">
                <a:solidFill>
                  <a:schemeClr val="accent2"/>
                </a:solidFill>
              </a:rPr>
              <a:t>&gt;</a:t>
            </a:r>
            <a:r>
              <a:rPr lang="zh-CN" altLang="en-US" sz="2400" b="1" dirty="0">
                <a:solidFill>
                  <a:schemeClr val="accent2"/>
                </a:solidFill>
              </a:rPr>
              <a:t>是</a:t>
            </a:r>
            <a:r>
              <a:rPr lang="en-US" altLang="zh-CN" sz="2400" b="1" i="1" dirty="0">
                <a:solidFill>
                  <a:schemeClr val="accent2"/>
                </a:solidFill>
              </a:rPr>
              <a:t>n</a:t>
            </a:r>
            <a:r>
              <a:rPr lang="zh-CN" altLang="en-US" sz="2400" b="1" dirty="0">
                <a:solidFill>
                  <a:schemeClr val="accent2"/>
                </a:solidFill>
              </a:rPr>
              <a:t>阶</a:t>
            </a:r>
            <a:r>
              <a:rPr lang="en-US" altLang="zh-CN" sz="2400" b="1" i="1" dirty="0">
                <a:solidFill>
                  <a:schemeClr val="accent2"/>
                </a:solidFill>
              </a:rPr>
              <a:t>m</a:t>
            </a:r>
            <a:r>
              <a:rPr lang="zh-CN" altLang="en-US" sz="2400" b="1" dirty="0">
                <a:solidFill>
                  <a:schemeClr val="accent2"/>
                </a:solidFill>
              </a:rPr>
              <a:t>条边的无向图, 下面各命题是</a:t>
            </a:r>
          </a:p>
          <a:p>
            <a:pPr algn="just" eaLnBrk="1" hangingPunct="1">
              <a:spcBef>
                <a:spcPct val="30000"/>
              </a:spcBef>
              <a:buNone/>
            </a:pPr>
            <a:r>
              <a:rPr lang="zh-CN" altLang="en-US" sz="2400" b="1" dirty="0">
                <a:solidFill>
                  <a:schemeClr val="accent2"/>
                </a:solidFill>
              </a:rPr>
              <a:t>等价的：</a:t>
            </a:r>
          </a:p>
          <a:p>
            <a:pPr algn="just" eaLnBrk="1" hangingPunct="1">
              <a:spcBef>
                <a:spcPct val="30000"/>
              </a:spcBef>
              <a:buNone/>
            </a:pPr>
            <a:r>
              <a:rPr lang="zh-CN" altLang="en-US" sz="2400" b="1" dirty="0">
                <a:solidFill>
                  <a:schemeClr val="accent2"/>
                </a:solidFill>
              </a:rPr>
              <a:t>(1) </a:t>
            </a:r>
            <a:r>
              <a:rPr lang="en-US" altLang="zh-CN" sz="2400" b="1" i="1" dirty="0">
                <a:solidFill>
                  <a:schemeClr val="accent2"/>
                </a:solidFill>
              </a:rPr>
              <a:t>G</a:t>
            </a:r>
            <a:r>
              <a:rPr lang="zh-CN" altLang="en-US" sz="2400" b="1" dirty="0">
                <a:solidFill>
                  <a:schemeClr val="accent2"/>
                </a:solidFill>
              </a:rPr>
              <a:t>是树(连通无回路);</a:t>
            </a:r>
          </a:p>
          <a:p>
            <a:pPr algn="just" eaLnBrk="1" hangingPunct="1">
              <a:spcBef>
                <a:spcPct val="30000"/>
              </a:spcBef>
              <a:buNone/>
            </a:pPr>
            <a:r>
              <a:rPr lang="zh-CN" altLang="en-US" sz="2400" b="1" dirty="0">
                <a:solidFill>
                  <a:schemeClr val="accent2"/>
                </a:solidFill>
              </a:rPr>
              <a:t>(2) </a:t>
            </a:r>
            <a:r>
              <a:rPr lang="en-US" altLang="zh-CN" sz="2400" b="1" i="1" dirty="0">
                <a:solidFill>
                  <a:schemeClr val="accent2"/>
                </a:solidFill>
              </a:rPr>
              <a:t>G</a:t>
            </a:r>
            <a:r>
              <a:rPr lang="zh-CN" altLang="en-US" sz="2400" b="1" dirty="0">
                <a:solidFill>
                  <a:schemeClr val="accent2"/>
                </a:solidFill>
              </a:rPr>
              <a:t>中任意两个顶点之间存在</a:t>
            </a:r>
            <a:r>
              <a:rPr lang="zh-CN" altLang="en-US" sz="2400" b="1" dirty="0">
                <a:solidFill>
                  <a:srgbClr val="FF0000"/>
                </a:solidFill>
              </a:rPr>
              <a:t>唯一</a:t>
            </a:r>
            <a:r>
              <a:rPr lang="zh-CN" altLang="en-US" sz="2400" b="1" dirty="0">
                <a:solidFill>
                  <a:schemeClr val="accent2"/>
                </a:solidFill>
              </a:rPr>
              <a:t>的</a:t>
            </a:r>
            <a:r>
              <a:rPr lang="zh-CN" altLang="en-US" sz="2400" b="1" dirty="0">
                <a:solidFill>
                  <a:srgbClr val="FF0000"/>
                </a:solidFill>
              </a:rPr>
              <a:t>路径</a:t>
            </a:r>
            <a:r>
              <a:rPr lang="zh-CN" altLang="en-US" sz="2400" b="1" dirty="0">
                <a:solidFill>
                  <a:schemeClr val="accent2"/>
                </a:solidFill>
              </a:rPr>
              <a:t>;</a:t>
            </a:r>
          </a:p>
          <a:p>
            <a:pPr algn="just" eaLnBrk="1" hangingPunct="1">
              <a:spcBef>
                <a:spcPct val="30000"/>
              </a:spcBef>
              <a:buNone/>
            </a:pPr>
            <a:r>
              <a:rPr lang="zh-CN" altLang="en-US" sz="2400" b="1" dirty="0">
                <a:solidFill>
                  <a:schemeClr val="accent2"/>
                </a:solidFill>
              </a:rPr>
              <a:t>(3) </a:t>
            </a:r>
            <a:r>
              <a:rPr lang="en-US" altLang="zh-CN" sz="2400" b="1" i="1" dirty="0">
                <a:solidFill>
                  <a:schemeClr val="accent2"/>
                </a:solidFill>
              </a:rPr>
              <a:t>G</a:t>
            </a:r>
            <a:r>
              <a:rPr lang="zh-CN" altLang="en-US" sz="2400" b="1" dirty="0">
                <a:solidFill>
                  <a:schemeClr val="accent2"/>
                </a:solidFill>
              </a:rPr>
              <a:t>是连通的且</a:t>
            </a:r>
            <a:r>
              <a:rPr lang="en-US" altLang="zh-CN" sz="2400" b="1" i="1" dirty="0">
                <a:solidFill>
                  <a:srgbClr val="FF0000"/>
                </a:solidFill>
              </a:rPr>
              <a:t>m</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sym typeface="Symbol" panose="05050102010706020507" pitchFamily="18" charset="2"/>
              </a:rPr>
              <a:t></a:t>
            </a:r>
            <a:r>
              <a:rPr lang="en-US" altLang="zh-CN" sz="2400" b="1" dirty="0">
                <a:solidFill>
                  <a:srgbClr val="FF0000"/>
                </a:solidFill>
              </a:rPr>
              <a:t>1</a:t>
            </a:r>
            <a:r>
              <a:rPr lang="en-US" altLang="zh-CN" sz="2400" b="1" dirty="0">
                <a:solidFill>
                  <a:schemeClr val="accent2"/>
                </a:solidFill>
              </a:rPr>
              <a:t>;</a:t>
            </a:r>
          </a:p>
          <a:p>
            <a:pPr algn="just" eaLnBrk="1" hangingPunct="1">
              <a:spcBef>
                <a:spcPct val="30000"/>
              </a:spcBef>
              <a:buNone/>
            </a:pPr>
            <a:r>
              <a:rPr lang="en-US" altLang="zh-CN" sz="2400" b="1" dirty="0">
                <a:solidFill>
                  <a:schemeClr val="accent2"/>
                </a:solidFill>
              </a:rPr>
              <a:t>(4) </a:t>
            </a:r>
            <a:r>
              <a:rPr lang="en-US" altLang="zh-CN" sz="2400" b="1" i="1" dirty="0">
                <a:solidFill>
                  <a:schemeClr val="accent2"/>
                </a:solidFill>
              </a:rPr>
              <a:t>G</a:t>
            </a:r>
            <a:r>
              <a:rPr lang="zh-CN" altLang="en-US" sz="2400" b="1" dirty="0">
                <a:solidFill>
                  <a:schemeClr val="accent2"/>
                </a:solidFill>
              </a:rPr>
              <a:t>中无回路且</a:t>
            </a:r>
            <a:r>
              <a:rPr lang="en-US" altLang="zh-CN" sz="2400" b="1" i="1" dirty="0">
                <a:solidFill>
                  <a:srgbClr val="FF0000"/>
                </a:solidFill>
              </a:rPr>
              <a:t>m</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sym typeface="Symbol" panose="05050102010706020507" pitchFamily="18" charset="2"/>
              </a:rPr>
              <a:t></a:t>
            </a:r>
            <a:r>
              <a:rPr lang="en-US" altLang="zh-CN" sz="2400" b="1" dirty="0">
                <a:solidFill>
                  <a:srgbClr val="FF0000"/>
                </a:solidFill>
              </a:rPr>
              <a:t>1</a:t>
            </a:r>
            <a:r>
              <a:rPr lang="en-US" altLang="zh-CN" sz="2400" b="1" dirty="0">
                <a:solidFill>
                  <a:schemeClr val="accent2"/>
                </a:solidFill>
              </a:rPr>
              <a:t>;</a:t>
            </a:r>
          </a:p>
          <a:p>
            <a:pPr algn="just" eaLnBrk="1" hangingPunct="1">
              <a:spcBef>
                <a:spcPct val="30000"/>
              </a:spcBef>
              <a:buNone/>
            </a:pPr>
            <a:r>
              <a:rPr lang="zh-CN" altLang="en-US" sz="2400" b="1" dirty="0">
                <a:solidFill>
                  <a:schemeClr val="accent2"/>
                </a:solidFill>
              </a:rPr>
              <a:t>(5) </a:t>
            </a:r>
            <a:r>
              <a:rPr lang="en-US" altLang="zh-CN" sz="2400" b="1" i="1" dirty="0">
                <a:solidFill>
                  <a:schemeClr val="accent2"/>
                </a:solidFill>
              </a:rPr>
              <a:t>G</a:t>
            </a:r>
            <a:r>
              <a:rPr lang="zh-CN" altLang="en-US" sz="2400" b="1" dirty="0">
                <a:solidFill>
                  <a:schemeClr val="accent2"/>
                </a:solidFill>
              </a:rPr>
              <a:t>中无回路, 但在任何两个不相邻的顶点之间加一条边</a:t>
            </a:r>
          </a:p>
          <a:p>
            <a:pPr algn="just" eaLnBrk="1" hangingPunct="1">
              <a:spcBef>
                <a:spcPct val="30000"/>
              </a:spcBef>
              <a:buNone/>
            </a:pPr>
            <a:r>
              <a:rPr lang="zh-CN" altLang="en-US" sz="2400" b="1" dirty="0">
                <a:solidFill>
                  <a:schemeClr val="accent2"/>
                </a:solidFill>
              </a:rPr>
              <a:t>      所得图中有</a:t>
            </a:r>
            <a:r>
              <a:rPr lang="zh-CN" altLang="en-US" sz="2400" b="1" dirty="0">
                <a:solidFill>
                  <a:srgbClr val="FF0000"/>
                </a:solidFill>
              </a:rPr>
              <a:t>唯一</a:t>
            </a:r>
            <a:r>
              <a:rPr lang="zh-CN" altLang="en-US" sz="2400" b="1" dirty="0">
                <a:solidFill>
                  <a:schemeClr val="accent2"/>
                </a:solidFill>
              </a:rPr>
              <a:t>的一条</a:t>
            </a:r>
            <a:r>
              <a:rPr lang="zh-CN" altLang="en-US" sz="2400" b="1" dirty="0">
                <a:solidFill>
                  <a:srgbClr val="FF0000"/>
                </a:solidFill>
              </a:rPr>
              <a:t>初级回路</a:t>
            </a:r>
            <a:r>
              <a:rPr lang="zh-CN" altLang="en-US" sz="2400" b="1" dirty="0">
                <a:solidFill>
                  <a:schemeClr val="accent2"/>
                </a:solidFill>
              </a:rPr>
              <a:t>.</a:t>
            </a:r>
          </a:p>
          <a:p>
            <a:pPr eaLnBrk="1" hangingPunct="1">
              <a:spcBef>
                <a:spcPct val="30000"/>
              </a:spcBef>
              <a:buNone/>
            </a:pPr>
            <a:r>
              <a:rPr lang="en-US" altLang="zh-CN" sz="2400" b="1" dirty="0">
                <a:solidFill>
                  <a:schemeClr val="accent2"/>
                </a:solidFill>
              </a:rPr>
              <a:t>(6) </a:t>
            </a:r>
            <a:r>
              <a:rPr lang="en-US" altLang="zh-CN" sz="2400" b="1" i="1" dirty="0">
                <a:solidFill>
                  <a:schemeClr val="accent2"/>
                </a:solidFill>
              </a:rPr>
              <a:t>G</a:t>
            </a:r>
            <a:r>
              <a:rPr lang="zh-CN" altLang="en-US" sz="2400" b="1" dirty="0">
                <a:solidFill>
                  <a:schemeClr val="accent2"/>
                </a:solidFill>
              </a:rPr>
              <a:t>是连通的且</a:t>
            </a:r>
            <a:r>
              <a:rPr lang="en-US" altLang="zh-CN" sz="2400" b="1" i="1" dirty="0">
                <a:solidFill>
                  <a:schemeClr val="accent2"/>
                </a:solidFill>
              </a:rPr>
              <a:t>G</a:t>
            </a:r>
            <a:r>
              <a:rPr lang="zh-CN" altLang="en-US" sz="2400" b="1" dirty="0">
                <a:solidFill>
                  <a:schemeClr val="accent2"/>
                </a:solidFill>
              </a:rPr>
              <a:t>中任意一条边均为</a:t>
            </a:r>
            <a:r>
              <a:rPr lang="zh-CN" altLang="en-US" sz="2400" b="1" dirty="0">
                <a:solidFill>
                  <a:srgbClr val="FF0000"/>
                </a:solidFill>
              </a:rPr>
              <a:t>桥</a:t>
            </a:r>
            <a:r>
              <a:rPr lang="zh-CN" altLang="en-US" sz="2400" b="1" dirty="0">
                <a:solidFill>
                  <a:schemeClr val="accent2"/>
                </a:solidFill>
              </a:rPr>
              <a:t>.</a:t>
            </a:r>
          </a:p>
        </p:txBody>
      </p:sp>
      <p:pic>
        <p:nvPicPr>
          <p:cNvPr id="6151" name="Picture 6" descr="树"/>
          <p:cNvPicPr>
            <a:picLocks noChangeAspect="1"/>
          </p:cNvPicPr>
          <p:nvPr/>
        </p:nvPicPr>
        <p:blipFill>
          <a:blip r:embed="rId3"/>
          <a:stretch>
            <a:fillRect/>
          </a:stretch>
        </p:blipFill>
        <p:spPr>
          <a:xfrm>
            <a:off x="6948805" y="2204085"/>
            <a:ext cx="1784350" cy="200088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5</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0242" name="Rectangle 2"/>
          <p:cNvSpPr>
            <a:spLocks noGrp="1"/>
          </p:cNvSpPr>
          <p:nvPr>
            <p:ph type="title"/>
          </p:nvPr>
        </p:nvSpPr>
        <p:spPr>
          <a:xfrm>
            <a:off x="327025" y="179388"/>
            <a:ext cx="7772400" cy="1143000"/>
          </a:xfrm>
        </p:spPr>
        <p:txBody>
          <a:bodyPr vert="horz" wrap="square" lIns="91440" tIns="45720" rIns="91440" bIns="45720" anchor="ctr" anchorCtr="0"/>
          <a:lstStyle/>
          <a:p>
            <a:pPr algn="l" eaLnBrk="1" hangingPunct="1"/>
            <a:r>
              <a:rPr lang="zh-CN" altLang="en-US" sz="3600" dirty="0">
                <a:solidFill>
                  <a:srgbClr val="800000"/>
                </a:solidFill>
              </a:rPr>
              <a:t>定理7.1的证明</a:t>
            </a:r>
          </a:p>
        </p:txBody>
      </p:sp>
      <p:sp>
        <p:nvSpPr>
          <p:cNvPr id="8195" name="Rectangle 3"/>
          <p:cNvSpPr>
            <a:spLocks noGrp="1"/>
          </p:cNvSpPr>
          <p:nvPr>
            <p:ph idx="1"/>
          </p:nvPr>
        </p:nvSpPr>
        <p:spPr>
          <a:xfrm>
            <a:off x="254000" y="1401445"/>
            <a:ext cx="8647430" cy="1344930"/>
          </a:xfrm>
        </p:spPr>
        <p:txBody>
          <a:bodyPr vert="horz" wrap="square" lIns="91440" tIns="45720" rIns="91440" bIns="45720" anchor="t" anchorCtr="0"/>
          <a:lstStyle/>
          <a:p>
            <a:pPr marL="609600" indent="-609600" eaLnBrk="1" hangingPunct="1">
              <a:buNone/>
            </a:pPr>
            <a:r>
              <a:rPr lang="en-US" altLang="zh-CN" sz="2400" b="1" dirty="0">
                <a:sym typeface="Symbol" panose="05050102010706020507" pitchFamily="18" charset="2"/>
              </a:rPr>
              <a:t>(1)(2) </a:t>
            </a:r>
            <a:r>
              <a:rPr lang="zh-CN" altLang="en-US" sz="2400" b="1" dirty="0">
                <a:sym typeface="Symbol" panose="05050102010706020507" pitchFamily="18" charset="2"/>
              </a:rPr>
              <a:t>由连通性, 任意2个顶点之间有一条路径. 假设</a:t>
            </a:r>
          </a:p>
          <a:p>
            <a:pPr marL="609600" indent="-609600" eaLnBrk="1" hangingPunct="1">
              <a:buNone/>
            </a:pPr>
            <a:r>
              <a:rPr lang="zh-CN" altLang="en-US" sz="2400" b="1" dirty="0">
                <a:sym typeface="Symbol" panose="05050102010706020507" pitchFamily="18" charset="2"/>
              </a:rPr>
              <a:t>某2个顶点之间有2条路径, 则这2条路径可组合成一条回</a:t>
            </a:r>
          </a:p>
          <a:p>
            <a:pPr marL="609600" indent="-609600" eaLnBrk="1" hangingPunct="1">
              <a:buNone/>
            </a:pPr>
            <a:r>
              <a:rPr lang="zh-CN" altLang="en-US" sz="2400" b="1" dirty="0">
                <a:sym typeface="Symbol" panose="05050102010706020507" pitchFamily="18" charset="2"/>
              </a:rPr>
              <a:t>路, 与树的定义矛盾.</a:t>
            </a:r>
          </a:p>
          <a:p>
            <a:pPr marL="609600" indent="-609600" eaLnBrk="1" latinLnBrk="0" hangingPunct="1">
              <a:spcBef>
                <a:spcPts val="2000"/>
              </a:spcBef>
              <a:buNone/>
            </a:pPr>
            <a:endParaRPr lang="en-US" altLang="zh-CN" sz="2400" b="1" dirty="0">
              <a:sym typeface="Symbol" panose="05050102010706020507" pitchFamily="18" charset="2"/>
            </a:endParaRPr>
          </a:p>
        </p:txBody>
      </p:sp>
      <p:sp>
        <p:nvSpPr>
          <p:cNvPr id="8" name="圆角矩形 7"/>
          <p:cNvSpPr/>
          <p:nvPr/>
        </p:nvSpPr>
        <p:spPr>
          <a:xfrm>
            <a:off x="3708400" y="188913"/>
            <a:ext cx="5184775" cy="122396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noProof="1">
              <a:ln>
                <a:noFill/>
              </a:ln>
              <a:solidFill>
                <a:schemeClr val="accent2"/>
              </a:solidFill>
              <a:effectLst/>
              <a:latin typeface="Arial" panose="020B0604020202020204" pitchFamily="34" charset="0"/>
              <a:ea typeface="华文行楷" panose="02010800040101010101" pitchFamily="2" charset="-122"/>
            </a:endParaRPr>
          </a:p>
        </p:txBody>
      </p:sp>
      <p:sp>
        <p:nvSpPr>
          <p:cNvPr id="10245" name="Rectangle 3"/>
          <p:cNvSpPr>
            <a:spLocks noGrp="1"/>
          </p:cNvSpPr>
          <p:nvPr/>
        </p:nvSpPr>
        <p:spPr>
          <a:xfrm>
            <a:off x="3794125" y="187325"/>
            <a:ext cx="6184900" cy="1573213"/>
          </a:xfrm>
          <a:prstGeom prst="rect">
            <a:avLst/>
          </a:prstGeom>
          <a:noFill/>
          <a:ln w="9525">
            <a:noFill/>
          </a:ln>
        </p:spPr>
        <p:txBody>
          <a:bodyPr wrap="square" lIns="91440" tIns="45720" rIns="91440" bIns="45720" anchor="t" anchorCtr="0"/>
          <a:lstStyle/>
          <a:p>
            <a:pPr marL="342900" indent="-342900" algn="just">
              <a:spcBef>
                <a:spcPct val="30000"/>
              </a:spcBef>
            </a:pPr>
            <a:r>
              <a:rPr lang="zh-CN" altLang="en-US" sz="2000" b="1" dirty="0">
                <a:latin typeface="Times New Roman" panose="02020603050405020304" pitchFamily="18" charset="0"/>
                <a:ea typeface="宋体" panose="02010600030101010101" pitchFamily="2" charset="-122"/>
              </a:rPr>
              <a:t>(1) </a:t>
            </a:r>
            <a:r>
              <a:rPr lang="en-US" altLang="zh-CN" sz="2000" b="1" i="1" dirty="0">
                <a:latin typeface="Times New Roman" panose="02020603050405020304" pitchFamily="18" charset="0"/>
                <a:ea typeface="宋体" panose="02010600030101010101" pitchFamily="2" charset="-122"/>
              </a:rPr>
              <a:t>G</a:t>
            </a:r>
            <a:r>
              <a:rPr lang="zh-CN" altLang="en-US" sz="2000" b="1" dirty="0">
                <a:latin typeface="Times New Roman" panose="02020603050405020304" pitchFamily="18" charset="0"/>
                <a:ea typeface="宋体" panose="02010600030101010101" pitchFamily="2" charset="-122"/>
              </a:rPr>
              <a:t>是树(连通无回路);</a:t>
            </a:r>
          </a:p>
          <a:p>
            <a:pPr marL="342900" indent="-342900" algn="just">
              <a:spcBef>
                <a:spcPct val="30000"/>
              </a:spcBef>
            </a:pPr>
            <a:r>
              <a:rPr lang="zh-CN" altLang="en-US" sz="2000" b="1" dirty="0">
                <a:latin typeface="Times New Roman" panose="02020603050405020304" pitchFamily="18" charset="0"/>
                <a:ea typeface="宋体" panose="02010600030101010101" pitchFamily="2" charset="-122"/>
              </a:rPr>
              <a:t>(2) </a:t>
            </a:r>
            <a:r>
              <a:rPr lang="en-US" altLang="zh-CN" sz="2000" b="1" i="1" dirty="0">
                <a:latin typeface="Times New Roman" panose="02020603050405020304" pitchFamily="18" charset="0"/>
                <a:ea typeface="宋体" panose="02010600030101010101" pitchFamily="2" charset="-122"/>
              </a:rPr>
              <a:t>G</a:t>
            </a:r>
            <a:r>
              <a:rPr lang="zh-CN" altLang="en-US" sz="2000" b="1" dirty="0">
                <a:latin typeface="Times New Roman" panose="02020603050405020304" pitchFamily="18" charset="0"/>
                <a:ea typeface="宋体" panose="02010600030101010101" pitchFamily="2" charset="-122"/>
              </a:rPr>
              <a:t>中任意两个顶点之间存在惟一的路径;</a:t>
            </a:r>
          </a:p>
          <a:p>
            <a:pPr marL="342900" indent="-342900" algn="just">
              <a:spcBef>
                <a:spcPct val="30000"/>
              </a:spcBef>
            </a:pPr>
            <a:r>
              <a:rPr lang="zh-CN" altLang="en-US" sz="2000" b="1" dirty="0">
                <a:latin typeface="Times New Roman" panose="02020603050405020304" pitchFamily="18" charset="0"/>
                <a:ea typeface="宋体" panose="02010600030101010101" pitchFamily="2" charset="-122"/>
              </a:rPr>
              <a:t>(3) </a:t>
            </a:r>
            <a:r>
              <a:rPr lang="en-US" altLang="zh-CN" sz="2000" b="1" i="1" dirty="0">
                <a:latin typeface="Times New Roman" panose="02020603050405020304" pitchFamily="18" charset="0"/>
                <a:ea typeface="宋体" panose="02010600030101010101" pitchFamily="2" charset="-122"/>
              </a:rPr>
              <a:t>G</a:t>
            </a:r>
            <a:r>
              <a:rPr lang="zh-CN" altLang="en-US" sz="2000" b="1" dirty="0">
                <a:latin typeface="Times New Roman" panose="02020603050405020304" pitchFamily="18" charset="0"/>
                <a:ea typeface="宋体" panose="02010600030101010101" pitchFamily="2" charset="-122"/>
              </a:rPr>
              <a:t>是连通的且</a:t>
            </a:r>
            <a:r>
              <a:rPr lang="en-US" altLang="zh-CN" sz="2000" b="1" i="1" dirty="0">
                <a:solidFill>
                  <a:srgbClr val="FF0000"/>
                </a:solidFill>
                <a:latin typeface="Times New Roman" panose="02020603050405020304" pitchFamily="18" charset="0"/>
                <a:ea typeface="宋体" panose="02010600030101010101" pitchFamily="2" charset="-122"/>
              </a:rPr>
              <a:t>m</a:t>
            </a:r>
            <a:r>
              <a:rPr lang="en-US" altLang="zh-CN" sz="2000" b="1" dirty="0">
                <a:solidFill>
                  <a:srgbClr val="FF0000"/>
                </a:solidFill>
                <a:latin typeface="Times New Roman" panose="02020603050405020304" pitchFamily="18" charset="0"/>
                <a:ea typeface="宋体" panose="02010600030101010101" pitchFamily="2" charset="-122"/>
              </a:rPr>
              <a:t>=</a:t>
            </a:r>
            <a:r>
              <a:rPr lang="en-US" altLang="zh-CN" sz="2000" b="1" i="1" dirty="0">
                <a:solidFill>
                  <a:srgbClr val="FF0000"/>
                </a:solidFill>
                <a:latin typeface="Times New Roman" panose="02020603050405020304" pitchFamily="18" charset="0"/>
                <a:ea typeface="宋体" panose="02010600030101010101" pitchFamily="2" charset="-122"/>
              </a:rPr>
              <a:t>n</a:t>
            </a:r>
            <a:r>
              <a:rPr lang="en-US" altLang="zh-CN" sz="20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solidFill>
                  <a:srgbClr val="FF0000"/>
                </a:solidFill>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
        <p:nvSpPr>
          <p:cNvPr id="2" name="Rectangle 3"/>
          <p:cNvSpPr>
            <a:spLocks noGrp="1"/>
          </p:cNvSpPr>
          <p:nvPr/>
        </p:nvSpPr>
        <p:spPr>
          <a:xfrm>
            <a:off x="254000" y="2908301"/>
            <a:ext cx="8647113" cy="3617044"/>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609600" indent="-609600" eaLnBrk="1" latinLnBrk="0" hangingPunct="1">
              <a:spcBef>
                <a:spcPts val="2000"/>
              </a:spcBef>
              <a:buNone/>
            </a:pPr>
            <a:r>
              <a:rPr lang="zh-CN" altLang="en-US" sz="2400" b="1" dirty="0">
                <a:sym typeface="Symbol" panose="05050102010706020507" pitchFamily="18" charset="2"/>
              </a:rPr>
              <a:t>(2)</a:t>
            </a:r>
            <a:r>
              <a:rPr lang="en-US" altLang="zh-CN" sz="2400" b="1" dirty="0">
                <a:sym typeface="Symbol" panose="05050102010706020507" pitchFamily="18" charset="2"/>
              </a:rPr>
              <a:t>(3) </a:t>
            </a:r>
            <a:r>
              <a:rPr lang="zh-CN" altLang="en-US" sz="2400" b="1" dirty="0">
                <a:sym typeface="Symbol" panose="05050102010706020507" pitchFamily="18" charset="2"/>
              </a:rPr>
              <a:t>显然连通, 要证</a:t>
            </a:r>
            <a:r>
              <a:rPr lang="en-US" altLang="zh-CN" sz="2400" b="1" i="1" dirty="0"/>
              <a:t>m</a:t>
            </a:r>
            <a:r>
              <a:rPr lang="en-US" altLang="zh-CN" sz="2400" b="1" dirty="0"/>
              <a:t>=</a:t>
            </a:r>
            <a:r>
              <a:rPr lang="en-US" altLang="zh-CN" sz="2400" b="1" i="1" dirty="0"/>
              <a:t>n</a:t>
            </a:r>
            <a:r>
              <a:rPr lang="en-US" altLang="zh-CN" sz="2400" b="1" dirty="0">
                <a:sym typeface="Symbol" panose="05050102010706020507" pitchFamily="18" charset="2"/>
              </a:rPr>
              <a:t></a:t>
            </a:r>
            <a:r>
              <a:rPr lang="en-US" altLang="zh-CN" sz="2400" b="1" dirty="0"/>
              <a:t>1. </a:t>
            </a:r>
            <a:r>
              <a:rPr lang="zh-CN" altLang="en-US" sz="2400" b="1" dirty="0"/>
              <a:t>对</a:t>
            </a:r>
            <a:r>
              <a:rPr lang="en-US" altLang="zh-CN" sz="2400" b="1" i="1" dirty="0">
                <a:solidFill>
                  <a:srgbClr val="FF0000"/>
                </a:solidFill>
              </a:rPr>
              <a:t>n</a:t>
            </a:r>
            <a:r>
              <a:rPr lang="zh-CN" altLang="en-US" sz="2400" b="1" dirty="0"/>
              <a:t>作归纳证明（</a:t>
            </a:r>
            <a:r>
              <a:rPr lang="zh-CN" altLang="en-US" sz="2400" b="1" dirty="0">
                <a:solidFill>
                  <a:srgbClr val="7030A0"/>
                </a:solidFill>
              </a:rPr>
              <a:t>第二归纳法</a:t>
            </a:r>
            <a:r>
              <a:rPr lang="zh-CN" altLang="en-US" sz="2400" b="1" dirty="0"/>
              <a:t>）. </a:t>
            </a:r>
          </a:p>
          <a:p>
            <a:pPr marL="609600" indent="-609600" eaLnBrk="1" hangingPunct="1">
              <a:buNone/>
            </a:pPr>
            <a:r>
              <a:rPr lang="zh-CN" altLang="en-US" sz="2400" b="1" dirty="0"/>
              <a:t>当</a:t>
            </a:r>
            <a:r>
              <a:rPr lang="en-US" altLang="zh-CN" sz="2400" b="1" i="1" dirty="0"/>
              <a:t>n</a:t>
            </a:r>
            <a:r>
              <a:rPr lang="en-US" altLang="zh-CN" sz="2400" b="1" dirty="0"/>
              <a:t>=1</a:t>
            </a:r>
            <a:r>
              <a:rPr lang="zh-CN" altLang="en-US" sz="2400" b="1" dirty="0"/>
              <a:t>时, 显然</a:t>
            </a:r>
            <a:r>
              <a:rPr lang="en-US" altLang="zh-CN" sz="2400" b="1" i="1" dirty="0"/>
              <a:t>m</a:t>
            </a:r>
            <a:r>
              <a:rPr lang="en-US" altLang="zh-CN" sz="2400" b="1" dirty="0"/>
              <a:t>=0, </a:t>
            </a:r>
            <a:r>
              <a:rPr lang="zh-CN" altLang="en-US" sz="2400" b="1" dirty="0"/>
              <a:t>结论成立. </a:t>
            </a:r>
          </a:p>
          <a:p>
            <a:pPr marL="609600" indent="-609600" eaLnBrk="1" hangingPunct="1">
              <a:buNone/>
            </a:pPr>
            <a:r>
              <a:rPr lang="zh-CN" altLang="en-US" sz="2400" b="1" dirty="0"/>
              <a:t>假设当</a:t>
            </a:r>
            <a:r>
              <a:rPr lang="en-US" altLang="zh-CN" sz="2400" b="1" i="1" dirty="0"/>
              <a:t>n</a:t>
            </a:r>
            <a:r>
              <a:rPr lang="en-US" altLang="zh-CN" sz="2400" b="1" dirty="0">
                <a:sym typeface="Symbol" panose="05050102010706020507" pitchFamily="18" charset="2"/>
              </a:rPr>
              <a:t></a:t>
            </a:r>
            <a:r>
              <a:rPr lang="en-US" altLang="zh-CN" sz="2400" b="1" i="1" dirty="0">
                <a:sym typeface="Symbol" panose="05050102010706020507" pitchFamily="18" charset="2"/>
              </a:rPr>
              <a:t>k</a:t>
            </a:r>
            <a:r>
              <a:rPr lang="en-US" altLang="zh-CN" sz="2400" b="1" dirty="0">
                <a:sym typeface="Symbol" panose="05050102010706020507" pitchFamily="18" charset="2"/>
              </a:rPr>
              <a:t>(</a:t>
            </a:r>
            <a:r>
              <a:rPr lang="en-US" altLang="zh-CN" sz="2400" b="1" i="1" dirty="0">
                <a:sym typeface="Symbol" panose="05050102010706020507" pitchFamily="18" charset="2"/>
              </a:rPr>
              <a:t>k</a:t>
            </a:r>
            <a:r>
              <a:rPr lang="en-US" altLang="zh-CN" sz="2400" b="1" dirty="0">
                <a:sym typeface="Symbol" panose="05050102010706020507" pitchFamily="18" charset="2"/>
              </a:rPr>
              <a:t>1)</a:t>
            </a:r>
            <a:r>
              <a:rPr lang="zh-CN" altLang="en-US" sz="2400" b="1" dirty="0">
                <a:sym typeface="Symbol" panose="05050102010706020507" pitchFamily="18" charset="2"/>
              </a:rPr>
              <a:t>时结论成立, 考虑</a:t>
            </a:r>
            <a:r>
              <a:rPr lang="en-US" altLang="zh-CN" sz="2400" b="1" i="1" dirty="0"/>
              <a:t>n</a:t>
            </a:r>
            <a:r>
              <a:rPr lang="en-US" altLang="zh-CN" sz="2400" b="1" dirty="0">
                <a:sym typeface="Symbol" panose="05050102010706020507" pitchFamily="18" charset="2"/>
              </a:rPr>
              <a:t>=</a:t>
            </a:r>
            <a:r>
              <a:rPr lang="en-US" altLang="zh-CN" sz="2400" b="1" i="1" dirty="0">
                <a:sym typeface="Symbol" panose="05050102010706020507" pitchFamily="18" charset="2"/>
              </a:rPr>
              <a:t>k</a:t>
            </a:r>
            <a:r>
              <a:rPr lang="zh-CN" altLang="en-US" sz="2400" b="1" dirty="0">
                <a:sym typeface="Symbol" panose="05050102010706020507" pitchFamily="18" charset="2"/>
              </a:rPr>
              <a:t>+1. </a:t>
            </a:r>
          </a:p>
          <a:p>
            <a:pPr marL="609600" indent="-609600" eaLnBrk="1" hangingPunct="1">
              <a:buNone/>
            </a:pPr>
            <a:r>
              <a:rPr lang="zh-CN" altLang="en-US" sz="2400" b="1" dirty="0">
                <a:sym typeface="Symbol" panose="05050102010706020507" pitchFamily="18" charset="2"/>
              </a:rPr>
              <a:t>任取一条边</a:t>
            </a:r>
            <a:r>
              <a:rPr lang="en-US" altLang="zh-CN" sz="2400" b="1" i="1" dirty="0">
                <a:sym typeface="Symbol" panose="05050102010706020507" pitchFamily="18" charset="2"/>
              </a:rPr>
              <a:t>e</a:t>
            </a:r>
            <a:r>
              <a:rPr lang="en-US" altLang="zh-CN" sz="2400" b="1" dirty="0">
                <a:sym typeface="Symbol" panose="05050102010706020507" pitchFamily="18" charset="2"/>
              </a:rPr>
              <a:t>=(</a:t>
            </a:r>
            <a:r>
              <a:rPr lang="en-US" altLang="zh-CN" sz="2400" b="1" i="1" dirty="0">
                <a:sym typeface="Symbol" panose="05050102010706020507" pitchFamily="18" charset="2"/>
              </a:rPr>
              <a:t>u, v</a:t>
            </a:r>
            <a:r>
              <a:rPr lang="en-US" altLang="zh-CN" sz="2400" b="1" dirty="0">
                <a:sym typeface="Symbol" panose="05050102010706020507" pitchFamily="18" charset="2"/>
              </a:rPr>
              <a:t>), </a:t>
            </a:r>
            <a:r>
              <a:rPr lang="zh-CN" altLang="en-US" sz="2400" b="1" dirty="0">
                <a:sym typeface="Symbol" panose="05050102010706020507" pitchFamily="18" charset="2"/>
              </a:rPr>
              <a:t>它是</a:t>
            </a:r>
            <a:r>
              <a:rPr lang="en-US" altLang="zh-CN" sz="2400" b="1" i="1" dirty="0">
                <a:sym typeface="Symbol" panose="05050102010706020507" pitchFamily="18" charset="2"/>
              </a:rPr>
              <a:t>u, v</a:t>
            </a:r>
            <a:r>
              <a:rPr lang="zh-CN" altLang="en-US" sz="2400" b="1" dirty="0">
                <a:sym typeface="Symbol" panose="05050102010706020507" pitchFamily="18" charset="2"/>
              </a:rPr>
              <a:t>之间</a:t>
            </a:r>
            <a:r>
              <a:rPr lang="zh-CN" altLang="en-US" sz="2400" b="1" dirty="0">
                <a:solidFill>
                  <a:srgbClr val="FF0000"/>
                </a:solidFill>
                <a:sym typeface="Symbol" panose="05050102010706020507" pitchFamily="18" charset="2"/>
              </a:rPr>
              <a:t>惟一的路径</a:t>
            </a:r>
            <a:r>
              <a:rPr lang="zh-CN" altLang="en-US" sz="2400" b="1" dirty="0">
                <a:sym typeface="Symbol" panose="05050102010706020507" pitchFamily="18" charset="2"/>
              </a:rPr>
              <a:t>，</a:t>
            </a:r>
          </a:p>
          <a:p>
            <a:pPr marL="609600" indent="-609600" eaLnBrk="1" hangingPunct="1">
              <a:buNone/>
            </a:pPr>
            <a:r>
              <a:rPr lang="zh-CN" altLang="en-US" sz="2400" b="1" dirty="0">
                <a:sym typeface="Symbol" panose="05050102010706020507" pitchFamily="18" charset="2"/>
              </a:rPr>
              <a:t>删去</a:t>
            </a:r>
            <a:r>
              <a:rPr lang="en-US" altLang="zh-CN" sz="2400" b="1" i="1" dirty="0">
                <a:sym typeface="Symbol" panose="05050102010706020507" pitchFamily="18" charset="2"/>
              </a:rPr>
              <a:t>e</a:t>
            </a:r>
            <a:r>
              <a:rPr lang="en-US" altLang="zh-CN" sz="2400" b="1" dirty="0">
                <a:sym typeface="Symbol" panose="05050102010706020507" pitchFamily="18" charset="2"/>
              </a:rPr>
              <a:t>, </a:t>
            </a:r>
            <a:r>
              <a:rPr lang="en-US" altLang="zh-CN" sz="2400" b="1" i="1" dirty="0">
                <a:sym typeface="Symbol" panose="05050102010706020507" pitchFamily="18" charset="2"/>
              </a:rPr>
              <a:t>G</a:t>
            </a:r>
            <a:r>
              <a:rPr lang="zh-CN" altLang="en-US" sz="2400" b="1" dirty="0">
                <a:sym typeface="Symbol" panose="05050102010706020507" pitchFamily="18" charset="2"/>
              </a:rPr>
              <a:t>被分成2个连通分支, 设分别有</a:t>
            </a:r>
            <a:r>
              <a:rPr lang="en-US" altLang="zh-CN" sz="2400" b="1" i="1" dirty="0">
                <a:sym typeface="Symbol" panose="05050102010706020507" pitchFamily="18" charset="2"/>
              </a:rPr>
              <a:t>n</a:t>
            </a:r>
            <a:r>
              <a:rPr lang="en-US" altLang="zh-CN" sz="2400" b="1" baseline="-25000" dirty="0">
                <a:sym typeface="Symbol" panose="05050102010706020507" pitchFamily="18" charset="2"/>
              </a:rPr>
              <a:t>1</a:t>
            </a:r>
            <a:r>
              <a:rPr lang="en-US" altLang="zh-CN" sz="2400" b="1" dirty="0">
                <a:sym typeface="Symbol" panose="05050102010706020507" pitchFamily="18" charset="2"/>
              </a:rPr>
              <a:t>, </a:t>
            </a:r>
            <a:r>
              <a:rPr lang="en-US" altLang="zh-CN" sz="2400" b="1" i="1" dirty="0">
                <a:sym typeface="Symbol" panose="05050102010706020507" pitchFamily="18" charset="2"/>
              </a:rPr>
              <a:t>n</a:t>
            </a:r>
            <a:r>
              <a:rPr lang="en-US" altLang="zh-CN" sz="2400" b="1" baseline="-25000" dirty="0">
                <a:sym typeface="Symbol" panose="05050102010706020507" pitchFamily="18" charset="2"/>
              </a:rPr>
              <a:t>2</a:t>
            </a:r>
            <a:r>
              <a:rPr lang="zh-CN" altLang="en-US" sz="2400" b="1" dirty="0">
                <a:sym typeface="Symbol" panose="05050102010706020507" pitchFamily="18" charset="2"/>
              </a:rPr>
              <a:t>个顶点和</a:t>
            </a:r>
            <a:r>
              <a:rPr lang="en-US" altLang="zh-CN" sz="2400" b="1" i="1" dirty="0">
                <a:sym typeface="Symbol" panose="05050102010706020507" pitchFamily="18" charset="2"/>
              </a:rPr>
              <a:t>m</a:t>
            </a:r>
            <a:r>
              <a:rPr lang="en-US" altLang="zh-CN" sz="2400" b="1" baseline="-25000" dirty="0">
                <a:sym typeface="Symbol" panose="05050102010706020507" pitchFamily="18" charset="2"/>
              </a:rPr>
              <a:t>1</a:t>
            </a:r>
            <a:r>
              <a:rPr lang="en-US" altLang="zh-CN" sz="2400" b="1" dirty="0">
                <a:sym typeface="Symbol" panose="05050102010706020507" pitchFamily="18" charset="2"/>
              </a:rPr>
              <a:t>, </a:t>
            </a:r>
            <a:r>
              <a:rPr lang="en-US" altLang="zh-CN" sz="2400" b="1" i="1" dirty="0">
                <a:sym typeface="Symbol" panose="05050102010706020507" pitchFamily="18" charset="2"/>
              </a:rPr>
              <a:t>m</a:t>
            </a:r>
            <a:r>
              <a:rPr lang="en-US" altLang="zh-CN" sz="2400" b="1" baseline="-25000" dirty="0">
                <a:sym typeface="Symbol" panose="05050102010706020507" pitchFamily="18" charset="2"/>
              </a:rPr>
              <a:t>2</a:t>
            </a:r>
            <a:r>
              <a:rPr lang="zh-CN" altLang="en-US" sz="2400" b="1" dirty="0">
                <a:sym typeface="Symbol" panose="05050102010706020507" pitchFamily="18" charset="2"/>
              </a:rPr>
              <a:t>条边, </a:t>
            </a:r>
          </a:p>
          <a:p>
            <a:pPr marL="609600" indent="-609600" eaLnBrk="1" hangingPunct="1">
              <a:buNone/>
            </a:pPr>
            <a:r>
              <a:rPr lang="en-US" altLang="zh-CN" sz="2400" b="1" i="1" dirty="0">
                <a:sym typeface="Symbol" panose="05050102010706020507" pitchFamily="18" charset="2"/>
              </a:rPr>
              <a:t>n</a:t>
            </a:r>
            <a:r>
              <a:rPr lang="en-US" altLang="zh-CN" sz="2400" b="1" baseline="-25000" dirty="0">
                <a:sym typeface="Symbol" panose="05050102010706020507" pitchFamily="18" charset="2"/>
              </a:rPr>
              <a:t>1</a:t>
            </a:r>
            <a:r>
              <a:rPr lang="en-US" altLang="zh-CN" sz="2400" b="1" dirty="0">
                <a:sym typeface="Symbol" panose="05050102010706020507" pitchFamily="18" charset="2"/>
              </a:rPr>
              <a:t></a:t>
            </a:r>
            <a:r>
              <a:rPr lang="en-US" altLang="zh-CN" sz="2400" b="1" i="1" dirty="0">
                <a:sym typeface="Symbol" panose="05050102010706020507" pitchFamily="18" charset="2"/>
              </a:rPr>
              <a:t>k,</a:t>
            </a:r>
            <a:r>
              <a:rPr lang="en-US" altLang="zh-CN" sz="2400" b="1" dirty="0">
                <a:sym typeface="Symbol" panose="05050102010706020507" pitchFamily="18" charset="2"/>
              </a:rPr>
              <a:t> </a:t>
            </a:r>
            <a:r>
              <a:rPr lang="en-US" altLang="zh-CN" sz="2400" b="1" i="1" dirty="0">
                <a:sym typeface="Symbol" panose="05050102010706020507" pitchFamily="18" charset="2"/>
              </a:rPr>
              <a:t>n</a:t>
            </a:r>
            <a:r>
              <a:rPr lang="en-US" altLang="zh-CN" sz="2400" b="1" baseline="-25000" dirty="0">
                <a:sym typeface="Symbol" panose="05050102010706020507" pitchFamily="18" charset="2"/>
              </a:rPr>
              <a:t>2</a:t>
            </a:r>
            <a:r>
              <a:rPr lang="en-US" altLang="zh-CN" sz="2400" b="1" dirty="0">
                <a:sym typeface="Symbol" panose="05050102010706020507" pitchFamily="18" charset="2"/>
              </a:rPr>
              <a:t></a:t>
            </a:r>
            <a:r>
              <a:rPr lang="en-US" altLang="zh-CN" sz="2400" b="1" i="1" dirty="0">
                <a:sym typeface="Symbol" panose="05050102010706020507" pitchFamily="18" charset="2"/>
              </a:rPr>
              <a:t>k. </a:t>
            </a:r>
          </a:p>
          <a:p>
            <a:pPr marL="609600" indent="-609600" eaLnBrk="1" hangingPunct="1">
              <a:buNone/>
            </a:pPr>
            <a:r>
              <a:rPr lang="zh-CN" altLang="en-US" sz="2400" b="1" dirty="0">
                <a:sym typeface="Symbol" panose="05050102010706020507" pitchFamily="18" charset="2"/>
              </a:rPr>
              <a:t>由归纳假设, </a:t>
            </a:r>
            <a:r>
              <a:rPr lang="en-US" altLang="zh-CN" sz="2400" b="1" i="1" dirty="0">
                <a:sym typeface="Symbol" panose="05050102010706020507" pitchFamily="18" charset="2"/>
              </a:rPr>
              <a:t>m</a:t>
            </a:r>
            <a:r>
              <a:rPr lang="en-US" altLang="zh-CN" sz="2400" b="1" baseline="-25000" dirty="0">
                <a:sym typeface="Symbol" panose="05050102010706020507" pitchFamily="18" charset="2"/>
              </a:rPr>
              <a:t>1</a:t>
            </a:r>
            <a:r>
              <a:rPr lang="zh-CN" altLang="en-US" sz="2400" b="1" dirty="0">
                <a:sym typeface="Symbol" panose="05050102010706020507" pitchFamily="18" charset="2"/>
              </a:rPr>
              <a:t>=</a:t>
            </a:r>
            <a:r>
              <a:rPr lang="en-US" altLang="zh-CN" sz="2400" b="1" i="1" dirty="0">
                <a:sym typeface="Symbol" panose="05050102010706020507" pitchFamily="18" charset="2"/>
              </a:rPr>
              <a:t>n</a:t>
            </a:r>
            <a:r>
              <a:rPr lang="en-US" altLang="zh-CN" sz="2400" b="1" baseline="-25000" dirty="0">
                <a:sym typeface="Symbol" panose="05050102010706020507" pitchFamily="18" charset="2"/>
              </a:rPr>
              <a:t>1</a:t>
            </a:r>
            <a:r>
              <a:rPr lang="zh-CN" altLang="en-US" sz="2400" b="1" dirty="0">
                <a:sym typeface="Symbol" panose="05050102010706020507" pitchFamily="18" charset="2"/>
              </a:rPr>
              <a:t>-1, </a:t>
            </a:r>
            <a:r>
              <a:rPr lang="en-US" altLang="zh-CN" sz="2400" b="1" i="1" dirty="0">
                <a:sym typeface="Symbol" panose="05050102010706020507" pitchFamily="18" charset="2"/>
              </a:rPr>
              <a:t>m</a:t>
            </a:r>
            <a:r>
              <a:rPr lang="en-US" altLang="zh-CN" sz="2400" b="1" baseline="-25000" dirty="0">
                <a:sym typeface="Symbol" panose="05050102010706020507" pitchFamily="18" charset="2"/>
              </a:rPr>
              <a:t>2</a:t>
            </a:r>
            <a:r>
              <a:rPr lang="zh-CN" altLang="en-US" sz="2400" b="1" dirty="0">
                <a:sym typeface="Symbol" panose="05050102010706020507" pitchFamily="18" charset="2"/>
              </a:rPr>
              <a:t>=</a:t>
            </a:r>
            <a:r>
              <a:rPr lang="en-US" altLang="zh-CN" sz="2400" b="1" i="1" dirty="0">
                <a:sym typeface="Symbol" panose="05050102010706020507" pitchFamily="18" charset="2"/>
              </a:rPr>
              <a:t>n</a:t>
            </a:r>
            <a:r>
              <a:rPr lang="en-US" altLang="zh-CN" sz="2400" b="1" baseline="-25000" dirty="0">
                <a:sym typeface="Symbol" panose="05050102010706020507" pitchFamily="18" charset="2"/>
              </a:rPr>
              <a:t>2</a:t>
            </a:r>
            <a:r>
              <a:rPr lang="zh-CN" altLang="en-US" sz="2400" b="1" dirty="0">
                <a:sym typeface="Symbol" panose="05050102010706020507" pitchFamily="18" charset="2"/>
              </a:rPr>
              <a:t>-1, 得</a:t>
            </a:r>
            <a:r>
              <a:rPr lang="en-US" altLang="zh-CN" sz="2400" b="1" i="1" dirty="0">
                <a:sym typeface="Symbol" panose="05050102010706020507" pitchFamily="18" charset="2"/>
              </a:rPr>
              <a:t>m</a:t>
            </a:r>
            <a:r>
              <a:rPr lang="en-US" altLang="zh-CN" sz="2400" b="1" baseline="-25000" dirty="0">
                <a:sym typeface="Symbol" panose="05050102010706020507" pitchFamily="18" charset="2"/>
              </a:rPr>
              <a:t>1</a:t>
            </a:r>
            <a:r>
              <a:rPr lang="en-US" altLang="zh-CN" sz="2400" b="1" dirty="0">
                <a:sym typeface="Symbol" panose="05050102010706020507" pitchFamily="18" charset="2"/>
              </a:rPr>
              <a:t>+</a:t>
            </a:r>
            <a:r>
              <a:rPr lang="en-US" altLang="zh-CN" sz="2400" b="1" i="1" dirty="0">
                <a:sym typeface="Symbol" panose="05050102010706020507" pitchFamily="18" charset="2"/>
              </a:rPr>
              <a:t>m</a:t>
            </a:r>
            <a:r>
              <a:rPr lang="en-US" altLang="zh-CN" sz="2400" b="1" baseline="-25000" dirty="0">
                <a:sym typeface="Symbol" panose="05050102010706020507" pitchFamily="18" charset="2"/>
              </a:rPr>
              <a:t>2</a:t>
            </a:r>
            <a:r>
              <a:rPr lang="en-US" altLang="zh-CN" sz="2400" b="1" dirty="0">
                <a:sym typeface="Symbol" panose="05050102010706020507" pitchFamily="18" charset="2"/>
              </a:rPr>
              <a:t>= </a:t>
            </a:r>
            <a:r>
              <a:rPr lang="en-US" altLang="zh-CN" sz="2400" b="1" i="1" dirty="0">
                <a:sym typeface="Symbol" panose="05050102010706020507" pitchFamily="18" charset="2"/>
              </a:rPr>
              <a:t>k</a:t>
            </a:r>
            <a:r>
              <a:rPr lang="en-US" altLang="zh-CN" sz="2400" b="1" dirty="0">
                <a:sym typeface="Symbol" panose="05050102010706020507" pitchFamily="18" charset="2"/>
              </a:rPr>
              <a:t>-1, </a:t>
            </a:r>
            <a:r>
              <a:rPr lang="zh-CN" altLang="en-US" sz="2400" b="1" dirty="0">
                <a:sym typeface="Symbol" panose="05050102010706020507" pitchFamily="18" charset="2"/>
              </a:rPr>
              <a:t>即</a:t>
            </a:r>
            <a:r>
              <a:rPr lang="en-US" altLang="zh-CN" sz="2400" b="1" i="1" dirty="0">
                <a:sym typeface="Symbol" panose="05050102010706020507" pitchFamily="18" charset="2"/>
              </a:rPr>
              <a:t>m</a:t>
            </a:r>
            <a:r>
              <a:rPr lang="en-US" altLang="zh-CN" sz="2400" b="1" dirty="0">
                <a:sym typeface="Symbol" panose="05050102010706020507" pitchFamily="18" charset="2"/>
              </a:rPr>
              <a:t>=</a:t>
            </a:r>
            <a:r>
              <a:rPr lang="en-US" altLang="zh-CN" sz="2400" b="1" i="1" dirty="0">
                <a:sym typeface="Symbol" panose="05050102010706020507" pitchFamily="18" charset="2"/>
              </a:rPr>
              <a:t>m</a:t>
            </a:r>
            <a:r>
              <a:rPr lang="en-US" altLang="zh-CN" sz="2400" b="1" baseline="-25000" dirty="0">
                <a:sym typeface="Symbol" panose="05050102010706020507" pitchFamily="18" charset="2"/>
              </a:rPr>
              <a:t>1</a:t>
            </a:r>
            <a:r>
              <a:rPr lang="en-US" altLang="zh-CN" sz="2400" b="1" dirty="0">
                <a:sym typeface="Symbol" panose="05050102010706020507" pitchFamily="18" charset="2"/>
              </a:rPr>
              <a:t>+</a:t>
            </a:r>
            <a:r>
              <a:rPr lang="en-US" altLang="zh-CN" sz="2400" b="1" i="1" dirty="0">
                <a:sym typeface="Symbol" panose="05050102010706020507" pitchFamily="18" charset="2"/>
              </a:rPr>
              <a:t>m</a:t>
            </a:r>
            <a:r>
              <a:rPr lang="en-US" altLang="zh-CN" sz="2400" b="1" baseline="-25000" dirty="0">
                <a:sym typeface="Symbol" panose="05050102010706020507" pitchFamily="18" charset="2"/>
              </a:rPr>
              <a:t>2</a:t>
            </a:r>
            <a:r>
              <a:rPr lang="en-US" altLang="zh-CN" sz="2400" b="1" dirty="0">
                <a:sym typeface="Symbol" panose="05050102010706020507" pitchFamily="18" charset="2"/>
              </a:rPr>
              <a:t>+1=</a:t>
            </a:r>
            <a:r>
              <a:rPr lang="en-US" altLang="zh-CN" sz="2400" b="1" i="1" dirty="0">
                <a:sym typeface="Symbol" panose="05050102010706020507" pitchFamily="18" charset="2"/>
              </a:rPr>
              <a:t>k</a:t>
            </a:r>
            <a:r>
              <a:rPr lang="en-US" altLang="zh-CN" sz="2400" b="1" dirty="0">
                <a:sym typeface="Symbol" panose="05050102010706020507" pitchFamily="18" charset="2"/>
              </a:rPr>
              <a:t>.</a:t>
            </a:r>
          </a:p>
          <a:p>
            <a:pPr marL="609600" indent="-609600" eaLnBrk="1" hangingPunct="1">
              <a:buNone/>
            </a:pPr>
            <a:r>
              <a:rPr lang="zh-CN" altLang="en-US" sz="2400" b="1" dirty="0">
                <a:sym typeface="Symbol" panose="05050102010706020507" pitchFamily="18" charset="2"/>
              </a:rPr>
              <a:t>得证</a:t>
            </a:r>
            <a:r>
              <a:rPr lang="en-US" altLang="zh-CN" sz="2400" b="1"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charRg st="73" end="73"/>
                                            </p:txEl>
                                          </p:spTgt>
                                        </p:tgtEl>
                                        <p:attrNameLst>
                                          <p:attrName>style.visibility</p:attrName>
                                        </p:attrNameLst>
                                      </p:cBhvr>
                                      <p:to>
                                        <p:strVal val="visible"/>
                                      </p:to>
                                    </p:set>
                                    <p:anim calcmode="lin" valueType="num">
                                      <p:cBhvr additive="base">
                                        <p:cTn id="7" dur="500" fill="hold"/>
                                        <p:tgtEl>
                                          <p:spTgt spid="8195">
                                            <p:txEl>
                                              <p:charRg st="73" end="7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charRg st="73" end="7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5">
                                            <p:txEl>
                                              <p:charRg st="73" end="73"/>
                                            </p:txEl>
                                          </p:spTgt>
                                        </p:tgtEl>
                                        <p:attrNameLst>
                                          <p:attrName>style.visibility</p:attrName>
                                        </p:attrNameLst>
                                      </p:cBhvr>
                                      <p:to>
                                        <p:strVal val="visible"/>
                                      </p:to>
                                    </p:set>
                                    <p:anim calcmode="lin" valueType="num">
                                      <p:cBhvr additive="base">
                                        <p:cTn id="11" dur="500" fill="hold"/>
                                        <p:tgtEl>
                                          <p:spTgt spid="8195">
                                            <p:txEl>
                                              <p:charRg st="73" end="7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charRg st="73" end="7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5">
                                            <p:txEl>
                                              <p:charRg st="73" end="73"/>
                                            </p:txEl>
                                          </p:spTgt>
                                        </p:tgtEl>
                                        <p:attrNameLst>
                                          <p:attrName>style.visibility</p:attrName>
                                        </p:attrNameLst>
                                      </p:cBhvr>
                                      <p:to>
                                        <p:strVal val="visible"/>
                                      </p:to>
                                    </p:set>
                                    <p:anim calcmode="lin" valueType="num">
                                      <p:cBhvr additive="base">
                                        <p:cTn id="15" dur="500" fill="hold"/>
                                        <p:tgtEl>
                                          <p:spTgt spid="8195">
                                            <p:txEl>
                                              <p:charRg st="73" end="7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charRg st="73" end="7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195">
                                            <p:txEl>
                                              <p:charRg st="73" end="73"/>
                                            </p:txEl>
                                          </p:spTgt>
                                        </p:tgtEl>
                                        <p:attrNameLst>
                                          <p:attrName>style.visibility</p:attrName>
                                        </p:attrNameLst>
                                      </p:cBhvr>
                                      <p:to>
                                        <p:strVal val="visible"/>
                                      </p:to>
                                    </p:set>
                                    <p:anim calcmode="lin" valueType="num">
                                      <p:cBhvr additive="base">
                                        <p:cTn id="19" dur="500" fill="hold"/>
                                        <p:tgtEl>
                                          <p:spTgt spid="8195">
                                            <p:txEl>
                                              <p:charRg st="73" end="7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charRg st="73" end="7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5">
                                            <p:txEl>
                                              <p:charRg st="73" end="73"/>
                                            </p:txEl>
                                          </p:spTgt>
                                        </p:tgtEl>
                                        <p:attrNameLst>
                                          <p:attrName>style.visibility</p:attrName>
                                        </p:attrNameLst>
                                      </p:cBhvr>
                                      <p:to>
                                        <p:strVal val="visible"/>
                                      </p:to>
                                    </p:set>
                                    <p:anim calcmode="lin" valueType="num">
                                      <p:cBhvr additive="base">
                                        <p:cTn id="23" dur="500" fill="hold"/>
                                        <p:tgtEl>
                                          <p:spTgt spid="8195">
                                            <p:txEl>
                                              <p:charRg st="73" end="7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charRg st="73" end="7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195">
                                            <p:txEl>
                                              <p:charRg st="73" end="73"/>
                                            </p:txEl>
                                          </p:spTgt>
                                        </p:tgtEl>
                                        <p:attrNameLst>
                                          <p:attrName>style.visibility</p:attrName>
                                        </p:attrNameLst>
                                      </p:cBhvr>
                                      <p:to>
                                        <p:strVal val="visible"/>
                                      </p:to>
                                    </p:set>
                                    <p:anim calcmode="lin" valueType="num">
                                      <p:cBhvr additive="base">
                                        <p:cTn id="27" dur="500" fill="hold"/>
                                        <p:tgtEl>
                                          <p:spTgt spid="8195">
                                            <p:txEl>
                                              <p:charRg st="73" end="7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5">
                                            <p:txEl>
                                              <p:charRg st="73" end="7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195">
                                            <p:txEl>
                                              <p:charRg st="73" end="73"/>
                                            </p:txEl>
                                          </p:spTgt>
                                        </p:tgtEl>
                                        <p:attrNameLst>
                                          <p:attrName>style.visibility</p:attrName>
                                        </p:attrNameLst>
                                      </p:cBhvr>
                                      <p:to>
                                        <p:strVal val="visible"/>
                                      </p:to>
                                    </p:set>
                                    <p:anim calcmode="lin" valueType="num">
                                      <p:cBhvr additive="base">
                                        <p:cTn id="31" dur="500" fill="hold"/>
                                        <p:tgtEl>
                                          <p:spTgt spid="8195">
                                            <p:txEl>
                                              <p:charRg st="73" end="7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charRg st="73" end="7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195">
                                            <p:txEl>
                                              <p:charRg st="73" end="73"/>
                                            </p:txEl>
                                          </p:spTgt>
                                        </p:tgtEl>
                                        <p:attrNameLst>
                                          <p:attrName>style.visibility</p:attrName>
                                        </p:attrNameLst>
                                      </p:cBhvr>
                                      <p:to>
                                        <p:strVal val="visible"/>
                                      </p:to>
                                    </p:set>
                                    <p:anim calcmode="lin" valueType="num">
                                      <p:cBhvr additive="base">
                                        <p:cTn id="35" dur="500" fill="hold"/>
                                        <p:tgtEl>
                                          <p:spTgt spid="8195">
                                            <p:txEl>
                                              <p:charRg st="73" end="7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charRg st="73" end="7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charRg st="229" end="230"/>
                                            </p:txEl>
                                          </p:spTgt>
                                        </p:tgtEl>
                                        <p:attrNameLst>
                                          <p:attrName>style.visibility</p:attrName>
                                        </p:attrNameLst>
                                      </p:cBhvr>
                                      <p:to>
                                        <p:strVal val="visible"/>
                                      </p:to>
                                    </p:set>
                                    <p:anim calcmode="lin" valueType="num">
                                      <p:cBhvr additive="base">
                                        <p:cTn id="39" dur="500" fill="hold"/>
                                        <p:tgtEl>
                                          <p:spTgt spid="2">
                                            <p:txEl>
                                              <p:charRg st="229" end="23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charRg st="229" end="23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charRg st="230" end="230"/>
                                            </p:txEl>
                                          </p:spTgt>
                                        </p:tgtEl>
                                        <p:attrNameLst>
                                          <p:attrName>style.visibility</p:attrName>
                                        </p:attrNameLst>
                                      </p:cBhvr>
                                      <p:to>
                                        <p:strVal val="visible"/>
                                      </p:to>
                                    </p:set>
                                    <p:anim calcmode="lin" valueType="num">
                                      <p:cBhvr additive="base">
                                        <p:cTn id="43" dur="500" fill="hold"/>
                                        <p:tgtEl>
                                          <p:spTgt spid="2">
                                            <p:txEl>
                                              <p:charRg st="230" end="23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charRg st="230" end="23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xEl>
                                              <p:charRg st="230" end="230"/>
                                            </p:txEl>
                                          </p:spTgt>
                                        </p:tgtEl>
                                        <p:attrNameLst>
                                          <p:attrName>style.visibility</p:attrName>
                                        </p:attrNameLst>
                                      </p:cBhvr>
                                      <p:to>
                                        <p:strVal val="visible"/>
                                      </p:to>
                                    </p:set>
                                    <p:anim calcmode="lin" valueType="num">
                                      <p:cBhvr additive="base">
                                        <p:cTn id="47" dur="500" fill="hold"/>
                                        <p:tgtEl>
                                          <p:spTgt spid="2">
                                            <p:txEl>
                                              <p:charRg st="230" end="23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charRg st="230" end="23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blinds(horizontal)">
                                      <p:cBhvr>
                                        <p:cTn id="53" dur="500"/>
                                        <p:tgtEl>
                                          <p:spTgt spid="2">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
                                            <p:txEl>
                                              <p:pRg st="1" end="1"/>
                                            </p:txEl>
                                          </p:spTgt>
                                        </p:tgtEl>
                                        <p:attrNameLst>
                                          <p:attrName>style.visibility</p:attrName>
                                        </p:attrNameLst>
                                      </p:cBhvr>
                                      <p:to>
                                        <p:strVal val="visible"/>
                                      </p:to>
                                    </p:set>
                                    <p:animEffect transition="in" filter="blinds(horizontal)">
                                      <p:cBhvr>
                                        <p:cTn id="58" dur="500"/>
                                        <p:tgtEl>
                                          <p:spTgt spid="2">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
                                            <p:txEl>
                                              <p:pRg st="2" end="2"/>
                                            </p:txEl>
                                          </p:spTgt>
                                        </p:tgtEl>
                                        <p:attrNameLst>
                                          <p:attrName>style.visibility</p:attrName>
                                        </p:attrNameLst>
                                      </p:cBhvr>
                                      <p:to>
                                        <p:strVal val="visible"/>
                                      </p:to>
                                    </p:set>
                                    <p:animEffect transition="in" filter="blinds(horizontal)">
                                      <p:cBhvr>
                                        <p:cTn id="63" dur="500"/>
                                        <p:tgtEl>
                                          <p:spTgt spid="2">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
                                            <p:txEl>
                                              <p:pRg st="3" end="3"/>
                                            </p:txEl>
                                          </p:spTgt>
                                        </p:tgtEl>
                                        <p:attrNameLst>
                                          <p:attrName>style.visibility</p:attrName>
                                        </p:attrNameLst>
                                      </p:cBhvr>
                                      <p:to>
                                        <p:strVal val="visible"/>
                                      </p:to>
                                    </p:set>
                                    <p:animEffect transition="in" filter="blinds(horizontal)">
                                      <p:cBhvr>
                                        <p:cTn id="68" dur="500"/>
                                        <p:tgtEl>
                                          <p:spTgt spid="2">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
                                            <p:txEl>
                                              <p:pRg st="4" end="4"/>
                                            </p:txEl>
                                          </p:spTgt>
                                        </p:tgtEl>
                                        <p:attrNameLst>
                                          <p:attrName>style.visibility</p:attrName>
                                        </p:attrNameLst>
                                      </p:cBhvr>
                                      <p:to>
                                        <p:strVal val="visible"/>
                                      </p:to>
                                    </p:set>
                                    <p:animEffect transition="in" filter="blinds(horizontal)">
                                      <p:cBhvr>
                                        <p:cTn id="73" dur="500"/>
                                        <p:tgtEl>
                                          <p:spTgt spid="2">
                                            <p:txEl>
                                              <p:pRg st="4" end="4"/>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2">
                                            <p:txEl>
                                              <p:pRg st="5" end="5"/>
                                            </p:txEl>
                                          </p:spTgt>
                                        </p:tgtEl>
                                        <p:attrNameLst>
                                          <p:attrName>style.visibility</p:attrName>
                                        </p:attrNameLst>
                                      </p:cBhvr>
                                      <p:to>
                                        <p:strVal val="visible"/>
                                      </p:to>
                                    </p:set>
                                    <p:animEffect transition="in" filter="blinds(horizontal)">
                                      <p:cBhvr>
                                        <p:cTn id="76" dur="500"/>
                                        <p:tgtEl>
                                          <p:spTgt spid="2">
                                            <p:txEl>
                                              <p:pRg st="5" end="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
                                            <p:txEl>
                                              <p:pRg st="6" end="6"/>
                                            </p:txEl>
                                          </p:spTgt>
                                        </p:tgtEl>
                                        <p:attrNameLst>
                                          <p:attrName>style.visibility</p:attrName>
                                        </p:attrNameLst>
                                      </p:cBhvr>
                                      <p:to>
                                        <p:strVal val="visible"/>
                                      </p:to>
                                    </p:set>
                                    <p:animEffect transition="in" filter="blinds(horizontal)">
                                      <p:cBhvr>
                                        <p:cTn id="81" dur="500"/>
                                        <p:tgtEl>
                                          <p:spTgt spid="2">
                                            <p:txEl>
                                              <p:pRg st="6" end="6"/>
                                            </p:txEl>
                                          </p:spTgt>
                                        </p:tgtEl>
                                      </p:cBhvr>
                                    </p:animEffect>
                                  </p:childTnLst>
                                </p:cTn>
                              </p:par>
                              <p:par>
                                <p:cTn id="82" presetID="3" presetClass="entr" presetSubtype="10" fill="hold" nodeType="withEffect">
                                  <p:stCondLst>
                                    <p:cond delay="0"/>
                                  </p:stCondLst>
                                  <p:childTnLst>
                                    <p:set>
                                      <p:cBhvr>
                                        <p:cTn id="83" dur="1" fill="hold">
                                          <p:stCondLst>
                                            <p:cond delay="0"/>
                                          </p:stCondLst>
                                        </p:cTn>
                                        <p:tgtEl>
                                          <p:spTgt spid="2">
                                            <p:txEl>
                                              <p:pRg st="7" end="7"/>
                                            </p:txEl>
                                          </p:spTgt>
                                        </p:tgtEl>
                                        <p:attrNameLst>
                                          <p:attrName>style.visibility</p:attrName>
                                        </p:attrNameLst>
                                      </p:cBhvr>
                                      <p:to>
                                        <p:strVal val="visible"/>
                                      </p:to>
                                    </p:set>
                                    <p:animEffect transition="in" filter="blinds(horizontal)">
                                      <p:cBhvr>
                                        <p:cTn id="8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p:cNvSpPr>
          <p:nvPr>
            <p:ph idx="1"/>
          </p:nvPr>
        </p:nvSpPr>
        <p:spPr>
          <a:xfrm>
            <a:off x="204788" y="1047750"/>
            <a:ext cx="8794750" cy="5534025"/>
          </a:xfrm>
        </p:spPr>
        <p:txBody>
          <a:bodyPr vert="horz" wrap="square" lIns="91440" tIns="45720" rIns="91440" bIns="45720" anchor="t" anchorCtr="0"/>
          <a:lstStyle/>
          <a:p>
            <a:pPr eaLnBrk="1" hangingPunct="1">
              <a:buNone/>
            </a:pPr>
            <a:r>
              <a:rPr lang="zh-CN" altLang="en-US" sz="2400" b="1" dirty="0">
                <a:sym typeface="Symbol" panose="05050102010706020507" pitchFamily="18" charset="2"/>
              </a:rPr>
              <a:t>(3)</a:t>
            </a:r>
            <a:r>
              <a:rPr lang="en-US" altLang="zh-CN" sz="2400" b="1" dirty="0">
                <a:sym typeface="Symbol" panose="05050102010706020507" pitchFamily="18" charset="2"/>
              </a:rPr>
              <a:t>(4) </a:t>
            </a:r>
            <a:r>
              <a:rPr lang="zh-CN" altLang="en-US" sz="2400" b="1" dirty="0">
                <a:solidFill>
                  <a:srgbClr val="FF0000"/>
                </a:solidFill>
                <a:sym typeface="Symbol" panose="05050102010706020507" pitchFamily="18" charset="2"/>
              </a:rPr>
              <a:t>归谬法</a:t>
            </a:r>
            <a:r>
              <a:rPr lang="en-US" altLang="zh-CN" sz="2400" b="1" dirty="0">
                <a:solidFill>
                  <a:srgbClr val="FF0000"/>
                </a:solidFill>
                <a:sym typeface="Symbol" panose="05050102010706020507" pitchFamily="18" charset="2"/>
              </a:rPr>
              <a:t>, </a:t>
            </a:r>
            <a:r>
              <a:rPr lang="zh-CN" altLang="en-US" sz="2400" b="1" dirty="0">
                <a:sym typeface="Symbol" panose="05050102010706020507" pitchFamily="18" charset="2"/>
              </a:rPr>
              <a:t>假设有回路</a:t>
            </a:r>
            <a:r>
              <a:rPr lang="en-US" altLang="zh-CN" sz="2400" b="1" dirty="0">
                <a:sym typeface="Symbol" panose="05050102010706020507" pitchFamily="18" charset="2"/>
              </a:rPr>
              <a:t>.</a:t>
            </a:r>
          </a:p>
          <a:p>
            <a:pPr eaLnBrk="1" hangingPunct="1">
              <a:buNone/>
            </a:pPr>
            <a:r>
              <a:rPr lang="zh-CN" altLang="en-US" sz="2400" b="1" dirty="0">
                <a:sym typeface="Symbol" panose="05050102010706020507" pitchFamily="18" charset="2"/>
              </a:rPr>
              <a:t>任取一个回路, 删去回路中的一条边, 所得图仍是连通的. </a:t>
            </a:r>
          </a:p>
          <a:p>
            <a:pPr eaLnBrk="1" hangingPunct="1">
              <a:buNone/>
            </a:pPr>
            <a:r>
              <a:rPr lang="zh-CN" altLang="en-US" sz="2400" b="1" dirty="0">
                <a:sym typeface="Symbol" panose="05050102010706020507" pitchFamily="18" charset="2"/>
              </a:rPr>
              <a:t>重复这个做法, 直到没有回路为止, </a:t>
            </a:r>
            <a:r>
              <a:rPr lang="zh-CN" altLang="en-US" sz="2400" b="1" dirty="0">
                <a:solidFill>
                  <a:srgbClr val="FF0000"/>
                </a:solidFill>
                <a:sym typeface="Symbol" panose="05050102010706020507" pitchFamily="18" charset="2"/>
              </a:rPr>
              <a:t>得到一棵树</a:t>
            </a:r>
            <a:r>
              <a:rPr lang="en-US" altLang="zh-CN" sz="2400" b="1" dirty="0">
                <a:solidFill>
                  <a:srgbClr val="FF0000"/>
                </a:solidFill>
                <a:sym typeface="Symbol" panose="05050102010706020507" pitchFamily="18" charset="2"/>
              </a:rPr>
              <a:t>, </a:t>
            </a:r>
            <a:r>
              <a:rPr lang="zh-CN" altLang="en-US" sz="2400" b="1" dirty="0">
                <a:sym typeface="Symbol" panose="05050102010706020507" pitchFamily="18" charset="2"/>
              </a:rPr>
              <a:t>它有</a:t>
            </a:r>
            <a:r>
              <a:rPr lang="en-US" altLang="zh-CN" sz="2400" b="1" i="1" dirty="0">
                <a:sym typeface="Symbol" panose="05050102010706020507" pitchFamily="18" charset="2"/>
              </a:rPr>
              <a:t>n</a:t>
            </a:r>
            <a:r>
              <a:rPr lang="zh-CN" altLang="en-US" sz="2400" b="1" dirty="0">
                <a:sym typeface="Symbol" panose="05050102010706020507" pitchFamily="18" charset="2"/>
              </a:rPr>
              <a:t>个顶点</a:t>
            </a:r>
          </a:p>
          <a:p>
            <a:pPr eaLnBrk="1" hangingPunct="1">
              <a:buNone/>
            </a:pPr>
            <a:r>
              <a:rPr lang="en-US" altLang="zh-CN" sz="2400" b="1" i="1" dirty="0">
                <a:sym typeface="Symbol" panose="05050102010706020507" pitchFamily="18" charset="2"/>
              </a:rPr>
              <a:t>m-r</a:t>
            </a:r>
            <a:r>
              <a:rPr lang="zh-CN" altLang="en-US" sz="2400" b="1" dirty="0">
                <a:sym typeface="Symbol" panose="05050102010706020507" pitchFamily="18" charset="2"/>
              </a:rPr>
              <a:t>条边, </a:t>
            </a:r>
            <a:r>
              <a:rPr lang="en-US" altLang="zh-CN" sz="2400" b="1" i="1" dirty="0">
                <a:sym typeface="Symbol" panose="05050102010706020507" pitchFamily="18" charset="2"/>
              </a:rPr>
              <a:t>r</a:t>
            </a:r>
            <a:r>
              <a:rPr lang="en-US" altLang="zh-CN" sz="2400" b="1" dirty="0">
                <a:sym typeface="Symbol" panose="05050102010706020507" pitchFamily="18" charset="2"/>
              </a:rPr>
              <a:t>&gt;0. </a:t>
            </a:r>
          </a:p>
          <a:p>
            <a:pPr eaLnBrk="1" hangingPunct="1">
              <a:buNone/>
            </a:pPr>
            <a:r>
              <a:rPr lang="zh-CN" altLang="en-US" sz="2400" b="1" dirty="0">
                <a:sym typeface="Symbol" panose="05050102010706020507" pitchFamily="18" charset="2"/>
              </a:rPr>
              <a:t>由(1)</a:t>
            </a:r>
            <a:r>
              <a:rPr lang="en-US" altLang="zh-CN" sz="2400" b="1" dirty="0">
                <a:sym typeface="Symbol" panose="05050102010706020507" pitchFamily="18" charset="2"/>
              </a:rPr>
              <a:t>(2)(3), </a:t>
            </a:r>
            <a:r>
              <a:rPr lang="zh-CN" altLang="en-US" sz="2400" b="1" dirty="0">
                <a:sym typeface="Symbol" panose="05050102010706020507" pitchFamily="18" charset="2"/>
              </a:rPr>
              <a:t>得</a:t>
            </a:r>
            <a:r>
              <a:rPr lang="en-US" altLang="zh-CN" sz="2400" b="1" i="1" dirty="0">
                <a:sym typeface="Symbol" panose="05050102010706020507" pitchFamily="18" charset="2"/>
              </a:rPr>
              <a:t>m-r</a:t>
            </a:r>
            <a:r>
              <a:rPr lang="zh-CN" altLang="en-US" sz="2400" b="1" dirty="0">
                <a:sym typeface="Symbol" panose="05050102010706020507" pitchFamily="18" charset="2"/>
              </a:rPr>
              <a:t> =</a:t>
            </a:r>
            <a:r>
              <a:rPr lang="en-US" altLang="zh-CN" sz="2400" b="1" i="1" dirty="0">
                <a:sym typeface="Symbol" panose="05050102010706020507" pitchFamily="18" charset="2"/>
              </a:rPr>
              <a:t>n</a:t>
            </a:r>
            <a:r>
              <a:rPr lang="en-US" altLang="zh-CN" sz="2400" b="1" dirty="0">
                <a:sym typeface="Symbol" panose="05050102010706020507" pitchFamily="18" charset="2"/>
              </a:rPr>
              <a:t>-1, </a:t>
            </a:r>
            <a:r>
              <a:rPr lang="zh-CN" altLang="en-US" sz="2400" b="1" dirty="0">
                <a:sym typeface="Symbol" panose="05050102010706020507" pitchFamily="18" charset="2"/>
              </a:rPr>
              <a:t>矛盾.</a:t>
            </a:r>
          </a:p>
          <a:p>
            <a:pPr eaLnBrk="1" hangingPunct="1">
              <a:buNone/>
            </a:pPr>
            <a:endParaRPr lang="zh-CN" altLang="en-US" sz="2400" b="1" dirty="0">
              <a:sym typeface="Symbol" panose="05050102010706020507" pitchFamily="18" charset="2"/>
            </a:endParaRPr>
          </a:p>
          <a:p>
            <a:pPr eaLnBrk="1" hangingPunct="1">
              <a:buNone/>
            </a:pPr>
            <a:r>
              <a:rPr lang="zh-CN" altLang="en-US" sz="2400" b="1" dirty="0">
                <a:sym typeface="Symbol" panose="05050102010706020507" pitchFamily="18" charset="2"/>
              </a:rPr>
              <a:t>(4)</a:t>
            </a:r>
            <a:r>
              <a:rPr lang="en-US" altLang="zh-CN" sz="2400" b="1" dirty="0">
                <a:sym typeface="Symbol" panose="05050102010706020507" pitchFamily="18" charset="2"/>
              </a:rPr>
              <a:t>(1) </a:t>
            </a:r>
            <a:r>
              <a:rPr lang="zh-CN" altLang="en-US" sz="2400" b="1" dirty="0">
                <a:sym typeface="Symbol" panose="05050102010706020507" pitchFamily="18" charset="2"/>
              </a:rPr>
              <a:t>只需证</a:t>
            </a:r>
            <a:r>
              <a:rPr lang="en-US" altLang="zh-CN" sz="2400" b="1" i="1" dirty="0">
                <a:sym typeface="Symbol" panose="05050102010706020507" pitchFamily="18" charset="2"/>
              </a:rPr>
              <a:t>G</a:t>
            </a:r>
            <a:r>
              <a:rPr lang="zh-CN" altLang="en-US" sz="2400" b="1" dirty="0">
                <a:sym typeface="Symbol" panose="05050102010706020507" pitchFamily="18" charset="2"/>
              </a:rPr>
              <a:t>连通. </a:t>
            </a:r>
          </a:p>
          <a:p>
            <a:pPr eaLnBrk="1" hangingPunct="1">
              <a:buNone/>
            </a:pPr>
            <a:r>
              <a:rPr lang="zh-CN" altLang="en-US" sz="2400" b="1" dirty="0">
                <a:sym typeface="Symbol" panose="05050102010706020507" pitchFamily="18" charset="2"/>
              </a:rPr>
              <a:t>归谬法，假设</a:t>
            </a:r>
            <a:r>
              <a:rPr lang="en-US" altLang="zh-CN" sz="2400" b="1" i="1" dirty="0">
                <a:sym typeface="Symbol" panose="05050102010706020507" pitchFamily="18" charset="2"/>
              </a:rPr>
              <a:t>G</a:t>
            </a:r>
            <a:r>
              <a:rPr lang="zh-CN" altLang="en-US" sz="2400" b="1" dirty="0">
                <a:sym typeface="Symbol" panose="05050102010706020507" pitchFamily="18" charset="2"/>
              </a:rPr>
              <a:t>不连通, 有</a:t>
            </a:r>
            <a:r>
              <a:rPr lang="en-US" altLang="zh-CN" sz="2400" b="1" i="1" dirty="0">
                <a:sym typeface="Symbol" panose="05050102010706020507" pitchFamily="18" charset="2"/>
              </a:rPr>
              <a:t>p</a:t>
            </a:r>
            <a:r>
              <a:rPr lang="en-US" altLang="zh-CN" sz="2400" b="1" dirty="0">
                <a:sym typeface="Symbol" panose="05050102010706020507" pitchFamily="18" charset="2"/>
              </a:rPr>
              <a:t>(</a:t>
            </a:r>
            <a:r>
              <a:rPr lang="en-US" altLang="zh-CN" sz="2400" b="1" i="1" dirty="0">
                <a:sym typeface="Symbol" panose="05050102010706020507" pitchFamily="18" charset="2"/>
              </a:rPr>
              <a:t>p</a:t>
            </a:r>
            <a:r>
              <a:rPr lang="en-US" altLang="zh-CN" sz="2400" b="1" dirty="0">
                <a:sym typeface="Symbol" panose="05050102010706020507" pitchFamily="18" charset="2"/>
              </a:rPr>
              <a:t>&gt;1)</a:t>
            </a:r>
            <a:r>
              <a:rPr lang="zh-CN" altLang="en-US" sz="2400" b="1" dirty="0">
                <a:sym typeface="Symbol" panose="05050102010706020507" pitchFamily="18" charset="2"/>
              </a:rPr>
              <a:t>个连通分支.</a:t>
            </a:r>
          </a:p>
          <a:p>
            <a:pPr eaLnBrk="1" hangingPunct="1">
              <a:buNone/>
            </a:pPr>
            <a:r>
              <a:rPr lang="zh-CN" altLang="en-US" sz="2400" b="1" dirty="0">
                <a:sym typeface="Symbol" panose="05050102010706020507" pitchFamily="18" charset="2"/>
              </a:rPr>
              <a:t>设第</a:t>
            </a:r>
            <a:r>
              <a:rPr lang="en-US" altLang="zh-CN" sz="2400" b="1" i="1" dirty="0">
                <a:sym typeface="Symbol" panose="05050102010706020507" pitchFamily="18" charset="2"/>
              </a:rPr>
              <a:t>k</a:t>
            </a:r>
            <a:r>
              <a:rPr lang="zh-CN" altLang="en-US" sz="2400" b="1" dirty="0">
                <a:sym typeface="Symbol" panose="05050102010706020507" pitchFamily="18" charset="2"/>
              </a:rPr>
              <a:t>个连通分支有</a:t>
            </a:r>
            <a:r>
              <a:rPr lang="en-US" altLang="zh-CN" sz="2400" b="1" i="1" dirty="0">
                <a:sym typeface="Symbol" panose="05050102010706020507" pitchFamily="18" charset="2"/>
              </a:rPr>
              <a:t>n</a:t>
            </a:r>
            <a:r>
              <a:rPr lang="en-US" altLang="zh-CN" sz="2400" b="1" i="1" baseline="-25000" dirty="0">
                <a:sym typeface="Symbol" panose="05050102010706020507" pitchFamily="18" charset="2"/>
              </a:rPr>
              <a:t>k</a:t>
            </a:r>
            <a:r>
              <a:rPr lang="zh-CN" altLang="en-US" sz="2400" b="1" dirty="0">
                <a:sym typeface="Symbol" panose="05050102010706020507" pitchFamily="18" charset="2"/>
              </a:rPr>
              <a:t>个顶点和</a:t>
            </a:r>
            <a:r>
              <a:rPr lang="en-US" altLang="zh-CN" sz="2400" b="1" i="1" dirty="0">
                <a:sym typeface="Symbol" panose="05050102010706020507" pitchFamily="18" charset="2"/>
              </a:rPr>
              <a:t>m</a:t>
            </a:r>
            <a:r>
              <a:rPr lang="en-US" altLang="zh-CN" sz="2400" b="1" i="1" baseline="-25000" dirty="0">
                <a:sym typeface="Symbol" panose="05050102010706020507" pitchFamily="18" charset="2"/>
              </a:rPr>
              <a:t>k</a:t>
            </a:r>
            <a:r>
              <a:rPr lang="zh-CN" altLang="en-US" sz="2400" b="1" dirty="0">
                <a:sym typeface="Symbol" panose="05050102010706020507" pitchFamily="18" charset="2"/>
              </a:rPr>
              <a:t>条边, 由(1)</a:t>
            </a:r>
            <a:r>
              <a:rPr lang="en-US" altLang="zh-CN" sz="2400" b="1" dirty="0">
                <a:sym typeface="Symbol" panose="05050102010706020507" pitchFamily="18" charset="2"/>
              </a:rPr>
              <a:t>(2)(3), </a:t>
            </a:r>
            <a:r>
              <a:rPr lang="en-US" altLang="zh-CN" sz="2400" b="1" i="1" dirty="0">
                <a:sym typeface="Symbol" panose="05050102010706020507" pitchFamily="18" charset="2"/>
              </a:rPr>
              <a:t>m</a:t>
            </a:r>
            <a:r>
              <a:rPr lang="en-US" altLang="zh-CN" sz="2400" b="1" i="1" baseline="-25000" dirty="0">
                <a:sym typeface="Symbol" panose="05050102010706020507" pitchFamily="18" charset="2"/>
              </a:rPr>
              <a:t>k</a:t>
            </a:r>
            <a:r>
              <a:rPr lang="zh-CN" altLang="en-US" sz="2400" b="1" dirty="0">
                <a:sym typeface="Symbol" panose="05050102010706020507" pitchFamily="18" charset="2"/>
              </a:rPr>
              <a:t>= </a:t>
            </a:r>
            <a:r>
              <a:rPr lang="en-US" altLang="zh-CN" sz="2400" b="1" i="1" dirty="0">
                <a:sym typeface="Symbol" panose="05050102010706020507" pitchFamily="18" charset="2"/>
              </a:rPr>
              <a:t>n</a:t>
            </a:r>
            <a:r>
              <a:rPr lang="en-US" altLang="zh-CN" sz="2400" b="1" i="1" baseline="-25000" dirty="0">
                <a:sym typeface="Symbol" panose="05050102010706020507" pitchFamily="18" charset="2"/>
              </a:rPr>
              <a:t>k</a:t>
            </a:r>
            <a:r>
              <a:rPr lang="zh-CN" altLang="en-US" sz="2400" b="1" dirty="0">
                <a:sym typeface="Symbol" panose="05050102010706020507" pitchFamily="18" charset="2"/>
              </a:rPr>
              <a:t>-1. </a:t>
            </a:r>
          </a:p>
          <a:p>
            <a:pPr eaLnBrk="1" hangingPunct="1">
              <a:buNone/>
            </a:pPr>
            <a:r>
              <a:rPr lang="zh-CN" altLang="en-US" sz="2400" b="1" dirty="0">
                <a:sym typeface="Symbol" panose="05050102010706020507" pitchFamily="18" charset="2"/>
              </a:rPr>
              <a:t>得到</a:t>
            </a:r>
            <a:r>
              <a:rPr lang="en-US" altLang="zh-CN" sz="2400" b="1" i="1" dirty="0">
                <a:sym typeface="Symbol" panose="05050102010706020507" pitchFamily="18" charset="2"/>
              </a:rPr>
              <a:t>m</a:t>
            </a:r>
            <a:r>
              <a:rPr lang="zh-CN" altLang="en-US" sz="2400" b="1" dirty="0">
                <a:sym typeface="Symbol" panose="05050102010706020507" pitchFamily="18" charset="2"/>
              </a:rPr>
              <a:t>= </a:t>
            </a:r>
            <a:r>
              <a:rPr lang="en-US" altLang="zh-CN" sz="2400" b="1" i="1" dirty="0">
                <a:sym typeface="Symbol" panose="05050102010706020507" pitchFamily="18" charset="2"/>
              </a:rPr>
              <a:t>n-p</a:t>
            </a:r>
            <a:r>
              <a:rPr lang="zh-CN" altLang="en-US" sz="2400" b="1" dirty="0">
                <a:sym typeface="Symbol" panose="05050102010706020507" pitchFamily="18" charset="2"/>
              </a:rPr>
              <a:t>, 矛盾.</a:t>
            </a:r>
          </a:p>
          <a:p>
            <a:pPr eaLnBrk="1" hangingPunct="1">
              <a:buNone/>
            </a:pPr>
            <a:endParaRPr lang="en-US" altLang="zh-CN" sz="2400" b="1" dirty="0">
              <a:sym typeface="Symbol" panose="05050102010706020507" pitchFamily="18" charset="2"/>
            </a:endParaRPr>
          </a:p>
          <a:p>
            <a:pPr eaLnBrk="1" hangingPunct="1">
              <a:buNone/>
            </a:pPr>
            <a:r>
              <a:rPr lang="zh-CN" altLang="en-US" sz="2400" b="1" dirty="0">
                <a:solidFill>
                  <a:srgbClr val="FF0000"/>
                </a:solidFill>
                <a:sym typeface="Symbol" panose="05050102010706020507" pitchFamily="18" charset="2"/>
              </a:rPr>
              <a:t>因为</a:t>
            </a:r>
            <a:r>
              <a:rPr lang="en-US" altLang="zh-CN" sz="2400" b="1" dirty="0">
                <a:solidFill>
                  <a:srgbClr val="FF0000"/>
                </a:solidFill>
                <a:sym typeface="Symbol" panose="05050102010706020507" pitchFamily="18" charset="2"/>
              </a:rPr>
              <a:t>(1)(2)(3)(4)(1)</a:t>
            </a:r>
            <a:r>
              <a:rPr lang="zh-CN" altLang="en-US" sz="2400" b="1" dirty="0">
                <a:solidFill>
                  <a:srgbClr val="FF0000"/>
                </a:solidFill>
                <a:sym typeface="Symbol" panose="05050102010706020507" pitchFamily="18" charset="2"/>
              </a:rPr>
              <a:t>，因此</a:t>
            </a:r>
            <a:r>
              <a:rPr lang="en-US" altLang="zh-CN" sz="2400" b="1" dirty="0">
                <a:solidFill>
                  <a:srgbClr val="FF0000"/>
                </a:solidFill>
                <a:sym typeface="Symbol" panose="05050102010706020507" pitchFamily="18" charset="2"/>
              </a:rPr>
              <a:t> (1)-(4)</a:t>
            </a:r>
            <a:r>
              <a:rPr lang="zh-CN" altLang="en-US" sz="2400" b="1" dirty="0">
                <a:solidFill>
                  <a:srgbClr val="FF0000"/>
                </a:solidFill>
                <a:sym typeface="Symbol" panose="05050102010706020507" pitchFamily="18" charset="2"/>
              </a:rPr>
              <a:t>之间是相互等价的。</a:t>
            </a:r>
          </a:p>
        </p:txBody>
      </p:sp>
      <p:sp>
        <p:nvSpPr>
          <p:cNvPr id="11266"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6</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7" name="圆角矩形 6"/>
          <p:cNvSpPr/>
          <p:nvPr/>
        </p:nvSpPr>
        <p:spPr>
          <a:xfrm>
            <a:off x="4645025" y="188913"/>
            <a:ext cx="3095625" cy="1295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noProof="1">
              <a:ln>
                <a:noFill/>
              </a:ln>
              <a:solidFill>
                <a:schemeClr val="accent2"/>
              </a:solidFill>
              <a:effectLst/>
              <a:latin typeface="Arial" panose="020B0604020202020204" pitchFamily="34" charset="0"/>
              <a:ea typeface="华文行楷" panose="02010800040101010101" pitchFamily="2" charset="-122"/>
            </a:endParaRPr>
          </a:p>
        </p:txBody>
      </p:sp>
      <p:sp>
        <p:nvSpPr>
          <p:cNvPr id="11268" name="Rectangle 3"/>
          <p:cNvSpPr>
            <a:spLocks noGrp="1"/>
          </p:cNvSpPr>
          <p:nvPr/>
        </p:nvSpPr>
        <p:spPr>
          <a:xfrm>
            <a:off x="4716463" y="188913"/>
            <a:ext cx="3819525" cy="1543050"/>
          </a:xfrm>
          <a:prstGeom prst="rect">
            <a:avLst/>
          </a:prstGeom>
          <a:noFill/>
          <a:ln w="9525">
            <a:noFill/>
          </a:ln>
        </p:spPr>
        <p:txBody>
          <a:bodyPr wrap="square" lIns="91440" tIns="45720" rIns="91440" bIns="45720" anchor="t" anchorCtr="0"/>
          <a:lstStyle/>
          <a:p>
            <a:pPr marL="342900" indent="-342900" algn="just">
              <a:spcBef>
                <a:spcPct val="30000"/>
              </a:spcBef>
            </a:pPr>
            <a:r>
              <a:rPr lang="zh-CN" altLang="en-US" sz="2000" b="1" dirty="0">
                <a:latin typeface="Times New Roman" panose="02020603050405020304" pitchFamily="18" charset="0"/>
                <a:ea typeface="宋体" panose="02010600030101010101" pitchFamily="2" charset="-122"/>
              </a:rPr>
              <a:t>(1) </a:t>
            </a:r>
            <a:r>
              <a:rPr lang="en-US" altLang="zh-CN" sz="2000" b="1" i="1" dirty="0">
                <a:latin typeface="Times New Roman" panose="02020603050405020304" pitchFamily="18" charset="0"/>
                <a:ea typeface="宋体" panose="02010600030101010101" pitchFamily="2" charset="-122"/>
              </a:rPr>
              <a:t>G</a:t>
            </a:r>
            <a:r>
              <a:rPr lang="zh-CN" altLang="en-US" sz="2000" b="1" dirty="0">
                <a:latin typeface="Times New Roman" panose="02020603050405020304" pitchFamily="18" charset="0"/>
                <a:ea typeface="宋体" panose="02010600030101010101" pitchFamily="2" charset="-122"/>
              </a:rPr>
              <a:t>是树(连通无回路);</a:t>
            </a:r>
          </a:p>
          <a:p>
            <a:pPr marL="342900" indent="-342900" algn="just">
              <a:spcBef>
                <a:spcPct val="30000"/>
              </a:spcBef>
            </a:pPr>
            <a:r>
              <a:rPr lang="zh-CN" altLang="en-US" sz="2000" b="1" dirty="0">
                <a:latin typeface="Times New Roman" panose="02020603050405020304" pitchFamily="18" charset="0"/>
                <a:ea typeface="宋体" panose="02010600030101010101" pitchFamily="2" charset="-122"/>
              </a:rPr>
              <a:t>(3) </a:t>
            </a:r>
            <a:r>
              <a:rPr lang="en-US" altLang="zh-CN" sz="2000" b="1" i="1" dirty="0">
                <a:latin typeface="Times New Roman" panose="02020603050405020304" pitchFamily="18" charset="0"/>
                <a:ea typeface="宋体" panose="02010600030101010101" pitchFamily="2" charset="-122"/>
              </a:rPr>
              <a:t>G</a:t>
            </a:r>
            <a:r>
              <a:rPr lang="zh-CN" altLang="en-US" sz="2000" b="1" dirty="0">
                <a:latin typeface="Times New Roman" panose="02020603050405020304" pitchFamily="18" charset="0"/>
                <a:ea typeface="宋体" panose="02010600030101010101" pitchFamily="2" charset="-122"/>
              </a:rPr>
              <a:t>是连通的且</a:t>
            </a:r>
            <a:r>
              <a:rPr lang="en-US" altLang="zh-CN" sz="2000" b="1" i="1" dirty="0">
                <a:solidFill>
                  <a:srgbClr val="FF0000"/>
                </a:solidFill>
                <a:latin typeface="Times New Roman" panose="02020603050405020304" pitchFamily="18" charset="0"/>
                <a:ea typeface="宋体" panose="02010600030101010101" pitchFamily="2" charset="-122"/>
              </a:rPr>
              <a:t>m</a:t>
            </a:r>
            <a:r>
              <a:rPr lang="en-US" altLang="zh-CN" sz="2000" b="1" dirty="0">
                <a:solidFill>
                  <a:srgbClr val="FF0000"/>
                </a:solidFill>
                <a:latin typeface="Times New Roman" panose="02020603050405020304" pitchFamily="18" charset="0"/>
                <a:ea typeface="宋体" panose="02010600030101010101" pitchFamily="2" charset="-122"/>
              </a:rPr>
              <a:t>=</a:t>
            </a:r>
            <a:r>
              <a:rPr lang="en-US" altLang="zh-CN" sz="2000" b="1" i="1" dirty="0">
                <a:solidFill>
                  <a:srgbClr val="FF0000"/>
                </a:solidFill>
                <a:latin typeface="Times New Roman" panose="02020603050405020304" pitchFamily="18" charset="0"/>
                <a:ea typeface="宋体" panose="02010600030101010101" pitchFamily="2" charset="-122"/>
              </a:rPr>
              <a:t>n</a:t>
            </a:r>
            <a:r>
              <a:rPr lang="en-US" altLang="zh-CN" sz="20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solidFill>
                  <a:srgbClr val="FF0000"/>
                </a:solidFill>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a:t>
            </a:r>
          </a:p>
          <a:p>
            <a:pPr marL="342900" indent="-342900" algn="just">
              <a:spcBef>
                <a:spcPct val="30000"/>
              </a:spcBef>
            </a:pPr>
            <a:r>
              <a:rPr lang="en-US" altLang="zh-CN" sz="2000" b="1" dirty="0">
                <a:latin typeface="Times New Roman" panose="02020603050405020304" pitchFamily="18" charset="0"/>
                <a:ea typeface="宋体" panose="02010600030101010101" pitchFamily="2" charset="-122"/>
              </a:rPr>
              <a:t>(4) </a:t>
            </a:r>
            <a:r>
              <a:rPr lang="en-US" altLang="zh-CN" sz="2000" b="1" i="1" dirty="0">
                <a:latin typeface="Times New Roman" panose="02020603050405020304" pitchFamily="18" charset="0"/>
                <a:ea typeface="宋体" panose="02010600030101010101" pitchFamily="2" charset="-122"/>
              </a:rPr>
              <a:t>G</a:t>
            </a:r>
            <a:r>
              <a:rPr lang="zh-CN" altLang="en-US" sz="2000" b="1" dirty="0">
                <a:latin typeface="Times New Roman" panose="02020603050405020304" pitchFamily="18" charset="0"/>
                <a:ea typeface="宋体" panose="02010600030101010101" pitchFamily="2" charset="-122"/>
              </a:rPr>
              <a:t>中无回路且</a:t>
            </a:r>
            <a:r>
              <a:rPr lang="en-US" altLang="zh-CN" sz="2000" b="1" i="1" dirty="0">
                <a:solidFill>
                  <a:srgbClr val="FF0000"/>
                </a:solidFill>
                <a:latin typeface="Times New Roman" panose="02020603050405020304" pitchFamily="18" charset="0"/>
                <a:ea typeface="宋体" panose="02010600030101010101" pitchFamily="2" charset="-122"/>
              </a:rPr>
              <a:t>m</a:t>
            </a:r>
            <a:r>
              <a:rPr lang="en-US" altLang="zh-CN" sz="2000" b="1" dirty="0">
                <a:solidFill>
                  <a:srgbClr val="FF0000"/>
                </a:solidFill>
                <a:latin typeface="Times New Roman" panose="02020603050405020304" pitchFamily="18" charset="0"/>
                <a:ea typeface="宋体" panose="02010600030101010101" pitchFamily="2" charset="-122"/>
              </a:rPr>
              <a:t>=</a:t>
            </a:r>
            <a:r>
              <a:rPr lang="en-US" altLang="zh-CN" sz="2000" b="1" i="1" dirty="0">
                <a:solidFill>
                  <a:srgbClr val="FF0000"/>
                </a:solidFill>
                <a:latin typeface="Times New Roman" panose="02020603050405020304" pitchFamily="18" charset="0"/>
                <a:ea typeface="宋体" panose="02010600030101010101" pitchFamily="2" charset="-122"/>
              </a:rPr>
              <a:t>n</a:t>
            </a:r>
            <a:r>
              <a:rPr lang="en-US" altLang="zh-CN" sz="20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solidFill>
                  <a:srgbClr val="FF0000"/>
                </a:solidFill>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a:t>
            </a:r>
          </a:p>
          <a:p>
            <a:pPr marL="342900" indent="-342900" algn="just">
              <a:spcBef>
                <a:spcPct val="30000"/>
              </a:spcBef>
            </a:pP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6" end="6"/>
                                            </p:txEl>
                                          </p:spTgt>
                                        </p:tgtEl>
                                        <p:attrNameLst>
                                          <p:attrName>style.visibility</p:attrName>
                                        </p:attrNameLst>
                                      </p:cBhvr>
                                      <p:to>
                                        <p:strVal val="visible"/>
                                      </p:to>
                                    </p:set>
                                    <p:anim calcmode="lin" valueType="num">
                                      <p:cBhvr additive="base">
                                        <p:cTn id="7"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9">
                                            <p:txEl>
                                              <p:pRg st="7" end="7"/>
                                            </p:txEl>
                                          </p:spTgt>
                                        </p:tgtEl>
                                        <p:attrNameLst>
                                          <p:attrName>style.visibility</p:attrName>
                                        </p:attrNameLst>
                                      </p:cBhvr>
                                      <p:to>
                                        <p:strVal val="visible"/>
                                      </p:to>
                                    </p:set>
                                    <p:anim calcmode="lin" valueType="num">
                                      <p:cBhvr additive="base">
                                        <p:cTn id="11"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9">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9">
                                            <p:txEl>
                                              <p:pRg st="8" end="8"/>
                                            </p:txEl>
                                          </p:spTgt>
                                        </p:tgtEl>
                                        <p:attrNameLst>
                                          <p:attrName>style.visibility</p:attrName>
                                        </p:attrNameLst>
                                      </p:cBhvr>
                                      <p:to>
                                        <p:strVal val="visible"/>
                                      </p:to>
                                    </p:set>
                                    <p:anim calcmode="lin" valueType="num">
                                      <p:cBhvr additive="base">
                                        <p:cTn id="15"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9">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219">
                                            <p:txEl>
                                              <p:pRg st="9" end="9"/>
                                            </p:txEl>
                                          </p:spTgt>
                                        </p:tgtEl>
                                        <p:attrNameLst>
                                          <p:attrName>style.visibility</p:attrName>
                                        </p:attrNameLst>
                                      </p:cBhvr>
                                      <p:to>
                                        <p:strVal val="visible"/>
                                      </p:to>
                                    </p:set>
                                    <p:anim calcmode="lin" valueType="num">
                                      <p:cBhvr additive="base">
                                        <p:cTn id="19" dur="500" fill="hold"/>
                                        <p:tgtEl>
                                          <p:spTgt spid="9219">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11" end="11"/>
                                            </p:txEl>
                                          </p:spTgt>
                                        </p:tgtEl>
                                        <p:attrNameLst>
                                          <p:attrName>style.visibility</p:attrName>
                                        </p:attrNameLst>
                                      </p:cBhvr>
                                      <p:to>
                                        <p:strVal val="visible"/>
                                      </p:to>
                                    </p:set>
                                    <p:anim calcmode="lin" valueType="num">
                                      <p:cBhvr additive="base">
                                        <p:cTn id="25" dur="5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7</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0243" name="Rectangle 3"/>
          <p:cNvSpPr>
            <a:spLocks noGrp="1"/>
          </p:cNvSpPr>
          <p:nvPr>
            <p:ph idx="1"/>
          </p:nvPr>
        </p:nvSpPr>
        <p:spPr>
          <a:xfrm>
            <a:off x="685800" y="1536700"/>
            <a:ext cx="7772400" cy="4243388"/>
          </a:xfrm>
        </p:spPr>
        <p:txBody>
          <a:bodyPr vert="horz" wrap="square" lIns="91440" tIns="45720" rIns="91440" bIns="45720" anchor="t" anchorCtr="0"/>
          <a:lstStyle/>
          <a:p>
            <a:pPr eaLnBrk="1" hangingPunct="1">
              <a:buNone/>
            </a:pPr>
            <a:r>
              <a:rPr lang="zh-CN" altLang="en-US" sz="2400" b="1" dirty="0">
                <a:sym typeface="Symbol" panose="05050102010706020507" pitchFamily="18" charset="2"/>
              </a:rPr>
              <a:t>(1)</a:t>
            </a:r>
            <a:r>
              <a:rPr lang="en-US" altLang="zh-CN" sz="2400" b="1" dirty="0">
                <a:sym typeface="Symbol" panose="05050102010706020507" pitchFamily="18" charset="2"/>
              </a:rPr>
              <a:t>(5) </a:t>
            </a:r>
            <a:r>
              <a:rPr lang="zh-CN" altLang="en-US" sz="2400" b="1" dirty="0">
                <a:sym typeface="Symbol" panose="05050102010706020507" pitchFamily="18" charset="2"/>
              </a:rPr>
              <a:t>由(1)</a:t>
            </a:r>
            <a:r>
              <a:rPr lang="en-US" altLang="zh-CN" sz="2400" b="1" dirty="0">
                <a:sym typeface="Symbol" panose="05050102010706020507" pitchFamily="18" charset="2"/>
              </a:rPr>
              <a:t>(2), </a:t>
            </a:r>
            <a:r>
              <a:rPr lang="zh-CN" altLang="en-US" sz="2400" b="1" dirty="0">
                <a:solidFill>
                  <a:srgbClr val="FF0000"/>
                </a:solidFill>
                <a:sym typeface="Symbol" panose="05050102010706020507" pitchFamily="18" charset="2"/>
              </a:rPr>
              <a:t>任意2个不相邻的顶点之间有一条惟</a:t>
            </a:r>
          </a:p>
          <a:p>
            <a:pPr eaLnBrk="1" hangingPunct="1">
              <a:buNone/>
            </a:pPr>
            <a:r>
              <a:rPr lang="zh-CN" altLang="en-US" sz="2400" b="1" dirty="0">
                <a:solidFill>
                  <a:srgbClr val="FF0000"/>
                </a:solidFill>
                <a:sym typeface="Symbol" panose="05050102010706020507" pitchFamily="18" charset="2"/>
              </a:rPr>
              <a:t>一的路径</a:t>
            </a:r>
            <a:r>
              <a:rPr lang="zh-CN" altLang="en-US" sz="2400" b="1" dirty="0">
                <a:sym typeface="Symbol" panose="05050102010706020507" pitchFamily="18" charset="2"/>
              </a:rPr>
              <a:t>, 故在这2个顶点之间添加一条新边, 必得到一条</a:t>
            </a:r>
          </a:p>
          <a:p>
            <a:pPr eaLnBrk="1" hangingPunct="1">
              <a:buNone/>
            </a:pPr>
            <a:r>
              <a:rPr lang="zh-CN" altLang="en-US" sz="2400" b="1" dirty="0">
                <a:sym typeface="Symbol" panose="05050102010706020507" pitchFamily="18" charset="2"/>
              </a:rPr>
              <a:t>惟一的初级回路.</a:t>
            </a:r>
          </a:p>
          <a:p>
            <a:pPr eaLnBrk="1" latinLnBrk="0" hangingPunct="1">
              <a:spcBef>
                <a:spcPts val="1500"/>
              </a:spcBef>
              <a:buNone/>
            </a:pPr>
            <a:r>
              <a:rPr lang="zh-CN" altLang="en-US" sz="2400" b="1" dirty="0">
                <a:sym typeface="Symbol" panose="05050102010706020507" pitchFamily="18" charset="2"/>
              </a:rPr>
              <a:t>(5)</a:t>
            </a:r>
            <a:r>
              <a:rPr lang="en-US" altLang="zh-CN" sz="2400" b="1" dirty="0">
                <a:sym typeface="Symbol" panose="05050102010706020507" pitchFamily="18" charset="2"/>
              </a:rPr>
              <a:t>(6) </a:t>
            </a:r>
          </a:p>
          <a:p>
            <a:pPr eaLnBrk="1" hangingPunct="1">
              <a:buNone/>
            </a:pPr>
            <a:r>
              <a:rPr lang="zh-CN" altLang="en-US" sz="2400" b="1" dirty="0">
                <a:sym typeface="Symbol" panose="05050102010706020507" pitchFamily="18" charset="2"/>
              </a:rPr>
              <a:t>首先, 任2个不相邻的顶点之间都有一条通路, 否则在它们之间添加一条新边不可能构成回路, 故</a:t>
            </a:r>
            <a:r>
              <a:rPr lang="en-US" altLang="zh-CN" sz="2400" b="1" i="1" dirty="0">
                <a:sym typeface="Symbol" panose="05050102010706020507" pitchFamily="18" charset="2"/>
              </a:rPr>
              <a:t>G</a:t>
            </a:r>
            <a:r>
              <a:rPr lang="zh-CN" altLang="en-US" sz="2400" b="1" dirty="0">
                <a:sym typeface="Symbol" panose="05050102010706020507" pitchFamily="18" charset="2"/>
              </a:rPr>
              <a:t>连通.</a:t>
            </a:r>
          </a:p>
          <a:p>
            <a:pPr eaLnBrk="1" hangingPunct="1">
              <a:buNone/>
            </a:pPr>
            <a:r>
              <a:rPr lang="zh-CN" altLang="en-US" sz="2400" b="1" dirty="0">
                <a:sym typeface="Symbol" panose="05050102010706020507" pitchFamily="18" charset="2"/>
              </a:rPr>
              <a:t>其次, 若删去一条边</a:t>
            </a:r>
            <a:r>
              <a:rPr lang="en-US" altLang="zh-CN" sz="2400" b="1" i="1" dirty="0">
                <a:sym typeface="Symbol" panose="05050102010706020507" pitchFamily="18" charset="2"/>
              </a:rPr>
              <a:t>G</a:t>
            </a:r>
            <a:r>
              <a:rPr lang="zh-CN" altLang="en-US" sz="2400" b="1" dirty="0">
                <a:sym typeface="Symbol" panose="05050102010706020507" pitchFamily="18" charset="2"/>
              </a:rPr>
              <a:t>仍是连通的, 这条边必在一条回路上,与</a:t>
            </a:r>
            <a:r>
              <a:rPr lang="en-US" altLang="zh-CN" sz="2400" b="1" i="1" dirty="0">
                <a:sym typeface="Symbol" panose="05050102010706020507" pitchFamily="18" charset="2"/>
              </a:rPr>
              <a:t>G</a:t>
            </a:r>
            <a:r>
              <a:rPr lang="zh-CN" altLang="en-US" sz="2400" b="1" dirty="0">
                <a:sym typeface="Symbol" panose="05050102010706020507" pitchFamily="18" charset="2"/>
              </a:rPr>
              <a:t>中无回路矛盾.</a:t>
            </a:r>
          </a:p>
          <a:p>
            <a:pPr eaLnBrk="1" latinLnBrk="0" hangingPunct="1">
              <a:spcBef>
                <a:spcPts val="1500"/>
              </a:spcBef>
              <a:buNone/>
            </a:pPr>
            <a:r>
              <a:rPr lang="zh-CN" altLang="en-US" sz="2400" b="1" dirty="0">
                <a:sym typeface="Symbol" panose="05050102010706020507" pitchFamily="18" charset="2"/>
              </a:rPr>
              <a:t>(6)</a:t>
            </a:r>
            <a:r>
              <a:rPr lang="en-US" altLang="zh-CN" sz="2400" b="1" dirty="0">
                <a:sym typeface="Symbol" panose="05050102010706020507" pitchFamily="18" charset="2"/>
              </a:rPr>
              <a:t>(1) </a:t>
            </a:r>
            <a:r>
              <a:rPr lang="en-US" altLang="zh-CN" sz="2400" b="1" i="1" dirty="0">
                <a:sym typeface="Symbol" panose="05050102010706020507" pitchFamily="18" charset="2"/>
              </a:rPr>
              <a:t>G</a:t>
            </a:r>
            <a:r>
              <a:rPr lang="zh-CN" altLang="en-US" sz="2400" b="1" dirty="0">
                <a:sym typeface="Symbol" panose="05050102010706020507" pitchFamily="18" charset="2"/>
              </a:rPr>
              <a:t>中无回路, 否则删去回路上任意条边, </a:t>
            </a:r>
            <a:r>
              <a:rPr lang="en-US" altLang="zh-CN" sz="2400" b="1" i="1" dirty="0">
                <a:sym typeface="Symbol" panose="05050102010706020507" pitchFamily="18" charset="2"/>
              </a:rPr>
              <a:t>G</a:t>
            </a:r>
            <a:r>
              <a:rPr lang="zh-CN" altLang="en-US" sz="2400" b="1" dirty="0">
                <a:sym typeface="Symbol" panose="05050102010706020507" pitchFamily="18" charset="2"/>
              </a:rPr>
              <a:t>仍连通.</a:t>
            </a:r>
          </a:p>
        </p:txBody>
      </p:sp>
      <p:sp>
        <p:nvSpPr>
          <p:cNvPr id="9219" name="Rectangle 3"/>
          <p:cNvSpPr>
            <a:spLocks noGrp="1"/>
          </p:cNvSpPr>
          <p:nvPr/>
        </p:nvSpPr>
        <p:spPr>
          <a:xfrm>
            <a:off x="684213" y="5948363"/>
            <a:ext cx="8794750" cy="649287"/>
          </a:xfrm>
          <a:prstGeom prst="rect">
            <a:avLst/>
          </a:prstGeom>
          <a:noFill/>
          <a:ln w="9525">
            <a:noFill/>
          </a:ln>
        </p:spPr>
        <p:txBody>
          <a:bodyPr wrap="square" lIns="91440" tIns="45720" rIns="91440" bIns="45720" anchor="t" anchorCtr="0"/>
          <a:lstStyle/>
          <a:p>
            <a:pPr marL="342900" indent="-342900">
              <a:spcBef>
                <a:spcPct val="20000"/>
              </a:spcBef>
            </a:pP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因为</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(1)(5)(6)(1)</a:t>
            </a: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，因此</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(1)-(6)</a:t>
            </a: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之间是相互等价的</a:t>
            </a:r>
          </a:p>
        </p:txBody>
      </p:sp>
      <p:sp>
        <p:nvSpPr>
          <p:cNvPr id="5" name="圆角矩形 4"/>
          <p:cNvSpPr/>
          <p:nvPr/>
        </p:nvSpPr>
        <p:spPr>
          <a:xfrm>
            <a:off x="827088" y="260350"/>
            <a:ext cx="8066088" cy="129698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noProof="1">
              <a:ln>
                <a:noFill/>
              </a:ln>
              <a:solidFill>
                <a:schemeClr val="accent2"/>
              </a:solidFill>
              <a:effectLst/>
              <a:latin typeface="Arial" panose="020B0604020202020204" pitchFamily="34" charset="0"/>
              <a:ea typeface="华文行楷" panose="02010800040101010101" pitchFamily="2" charset="-122"/>
            </a:endParaRPr>
          </a:p>
        </p:txBody>
      </p:sp>
      <p:sp>
        <p:nvSpPr>
          <p:cNvPr id="12293" name="Rectangle 3"/>
          <p:cNvSpPr>
            <a:spLocks noGrp="1"/>
          </p:cNvSpPr>
          <p:nvPr/>
        </p:nvSpPr>
        <p:spPr>
          <a:xfrm>
            <a:off x="793750" y="260350"/>
            <a:ext cx="9572625" cy="1609725"/>
          </a:xfrm>
          <a:prstGeom prst="rect">
            <a:avLst/>
          </a:prstGeom>
          <a:noFill/>
          <a:ln w="9525">
            <a:noFill/>
          </a:ln>
        </p:spPr>
        <p:txBody>
          <a:bodyPr wrap="square" lIns="91440" tIns="45720" rIns="91440" bIns="45720" anchor="t" anchorCtr="0"/>
          <a:lstStyle/>
          <a:p>
            <a:pPr marL="342900" indent="-342900" algn="just">
              <a:spcBef>
                <a:spcPct val="30000"/>
              </a:spcBef>
            </a:pPr>
            <a:r>
              <a:rPr lang="zh-CN" altLang="en-US" sz="2000" b="1" dirty="0">
                <a:latin typeface="Times New Roman" panose="02020603050405020304" pitchFamily="18" charset="0"/>
                <a:ea typeface="宋体" panose="02010600030101010101" pitchFamily="2" charset="-122"/>
              </a:rPr>
              <a:t>(1) </a:t>
            </a:r>
            <a:r>
              <a:rPr lang="en-US" altLang="zh-CN" sz="2000" b="1" i="1" dirty="0">
                <a:latin typeface="Times New Roman" panose="02020603050405020304" pitchFamily="18" charset="0"/>
                <a:ea typeface="宋体" panose="02010600030101010101" pitchFamily="2" charset="-122"/>
              </a:rPr>
              <a:t>G</a:t>
            </a:r>
            <a:r>
              <a:rPr lang="zh-CN" altLang="en-US" sz="2000" b="1" dirty="0">
                <a:latin typeface="Times New Roman" panose="02020603050405020304" pitchFamily="18" charset="0"/>
                <a:ea typeface="宋体" panose="02010600030101010101" pitchFamily="2" charset="-122"/>
              </a:rPr>
              <a:t>是树(连通无回路);</a:t>
            </a:r>
          </a:p>
          <a:p>
            <a:pPr marL="342900" indent="-342900" algn="just">
              <a:spcBef>
                <a:spcPct val="30000"/>
              </a:spcBef>
            </a:pPr>
            <a:r>
              <a:rPr lang="zh-CN" altLang="en-US" sz="2000" b="1" dirty="0">
                <a:latin typeface="Times New Roman" panose="02020603050405020304" pitchFamily="18" charset="0"/>
                <a:ea typeface="宋体" panose="02010600030101010101" pitchFamily="2" charset="-122"/>
              </a:rPr>
              <a:t>(5) </a:t>
            </a:r>
            <a:r>
              <a:rPr lang="en-US" altLang="zh-CN" sz="2000" b="1" i="1" dirty="0">
                <a:latin typeface="Times New Roman" panose="02020603050405020304" pitchFamily="18" charset="0"/>
                <a:ea typeface="宋体" panose="02010600030101010101" pitchFamily="2" charset="-122"/>
              </a:rPr>
              <a:t>G</a:t>
            </a:r>
            <a:r>
              <a:rPr lang="zh-CN" altLang="en-US" sz="2000" b="1" dirty="0">
                <a:latin typeface="Times New Roman" panose="02020603050405020304" pitchFamily="18" charset="0"/>
                <a:ea typeface="宋体" panose="02010600030101010101" pitchFamily="2" charset="-122"/>
              </a:rPr>
              <a:t>中无回路, 在任两个不相邻的顶点之间加一边得惟一的初级回路.</a:t>
            </a:r>
          </a:p>
          <a:p>
            <a:pPr marL="342900" indent="-342900">
              <a:spcBef>
                <a:spcPct val="30000"/>
              </a:spcBef>
            </a:pPr>
            <a:r>
              <a:rPr lang="en-US" altLang="zh-CN" sz="2000" b="1" dirty="0">
                <a:latin typeface="Times New Roman" panose="02020603050405020304" pitchFamily="18" charset="0"/>
                <a:ea typeface="宋体" panose="02010600030101010101" pitchFamily="2" charset="-122"/>
              </a:rPr>
              <a:t>(6) </a:t>
            </a:r>
            <a:r>
              <a:rPr lang="en-US" altLang="zh-CN" sz="2000" b="1" i="1" dirty="0">
                <a:latin typeface="Times New Roman" panose="02020603050405020304" pitchFamily="18" charset="0"/>
                <a:ea typeface="宋体" panose="02010600030101010101" pitchFamily="2" charset="-122"/>
              </a:rPr>
              <a:t>G</a:t>
            </a:r>
            <a:r>
              <a:rPr lang="zh-CN" altLang="en-US" sz="2000" b="1" dirty="0">
                <a:latin typeface="Times New Roman" panose="02020603050405020304" pitchFamily="18" charset="0"/>
                <a:ea typeface="宋体" panose="02010600030101010101" pitchFamily="2" charset="-122"/>
              </a:rPr>
              <a:t>是连通的且</a:t>
            </a:r>
            <a:r>
              <a:rPr lang="en-US" altLang="zh-CN" sz="2000" b="1" i="1" dirty="0">
                <a:latin typeface="Times New Roman" panose="02020603050405020304" pitchFamily="18" charset="0"/>
                <a:ea typeface="宋体" panose="02010600030101010101" pitchFamily="2" charset="-122"/>
              </a:rPr>
              <a:t>G</a:t>
            </a:r>
            <a:r>
              <a:rPr lang="zh-CN" altLang="en-US" sz="2000" b="1" dirty="0">
                <a:latin typeface="Times New Roman" panose="02020603050405020304" pitchFamily="18" charset="0"/>
                <a:ea typeface="宋体" panose="02010600030101010101" pitchFamily="2" charset="-122"/>
              </a:rPr>
              <a:t>中任意一条边均为桥.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 calcmode="lin" valueType="num">
                                      <p:cBhvr additive="base">
                                        <p:cTn id="7"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anim calcmode="lin" valueType="num">
                                      <p:cBhvr additive="base">
                                        <p:cTn id="11"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3">
                                            <p:txEl>
                                              <p:pRg st="5" end="5"/>
                                            </p:txEl>
                                          </p:spTgt>
                                        </p:tgtEl>
                                        <p:attrNameLst>
                                          <p:attrName>style.visibility</p:attrName>
                                        </p:attrNameLst>
                                      </p:cBhvr>
                                      <p:to>
                                        <p:strVal val="visible"/>
                                      </p:to>
                                    </p:set>
                                    <p:anim calcmode="lin" valueType="num">
                                      <p:cBhvr additive="base">
                                        <p:cTn id="15"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anim calcmode="lin" valueType="num">
                                      <p:cBhvr additive="base">
                                        <p:cTn id="21"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219"/>
                                        </p:tgtEl>
                                        <p:attrNameLst>
                                          <p:attrName>style.visibility</p:attrName>
                                        </p:attrNameLst>
                                      </p:cBhvr>
                                      <p:to>
                                        <p:strVal val="visible"/>
                                      </p:to>
                                    </p:set>
                                    <p:anim calcmode="lin" valueType="num">
                                      <p:cBhvr additive="base">
                                        <p:cTn id="27" dur="500" fill="hold"/>
                                        <p:tgtEl>
                                          <p:spTgt spid="9219"/>
                                        </p:tgtEl>
                                        <p:attrNameLst>
                                          <p:attrName>ppt_x</p:attrName>
                                        </p:attrNameLst>
                                      </p:cBhvr>
                                      <p:tavLst>
                                        <p:tav tm="0">
                                          <p:val>
                                            <p:strVal val="#ppt_x"/>
                                          </p:val>
                                        </p:tav>
                                        <p:tav tm="100000">
                                          <p:val>
                                            <p:strVal val="#ppt_x"/>
                                          </p:val>
                                        </p:tav>
                                      </p:tavLst>
                                    </p:anim>
                                    <p:anim calcmode="lin" valueType="num">
                                      <p:cBhvr additive="base">
                                        <p:cTn id="2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1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p:nvPr/>
        </p:nvSpPr>
        <p:spPr>
          <a:xfrm>
            <a:off x="533400" y="2479040"/>
            <a:ext cx="8001000" cy="2011045"/>
          </a:xfrm>
          <a:prstGeom prst="rect">
            <a:avLst/>
          </a:prstGeom>
          <a:noFill/>
          <a:ln w="9525">
            <a:noFill/>
          </a:ln>
        </p:spPr>
        <p:txBody>
          <a:bodyPr anchor="t" anchorCtr="0">
            <a:spAutoFit/>
          </a:bodyPr>
          <a:lstStyle/>
          <a:p>
            <a:pPr algn="just">
              <a:spcBef>
                <a:spcPct val="40000"/>
              </a:spcBef>
              <a:buClr>
                <a:schemeClr val="bg2"/>
              </a:buClr>
              <a:buSzPct val="75000"/>
              <a:buFont typeface="Wingdings" panose="05000000000000000000" pitchFamily="2" charset="2"/>
            </a:pPr>
            <a:r>
              <a:rPr lang="zh-CN" altLang="en-US" sz="2400" b="1" dirty="0">
                <a:solidFill>
                  <a:schemeClr val="tx1"/>
                </a:solidFill>
                <a:latin typeface="Times New Roman" panose="02020603050405020304" pitchFamily="18" charset="0"/>
                <a:ea typeface="宋体" panose="02010600030101010101" pitchFamily="2" charset="-122"/>
              </a:rPr>
              <a:t>证  设有</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&gt;1)</a:t>
            </a:r>
            <a:r>
              <a:rPr lang="zh-CN" altLang="en-US" sz="2400" b="1" dirty="0">
                <a:solidFill>
                  <a:schemeClr val="tx1"/>
                </a:solidFill>
                <a:latin typeface="Times New Roman" panose="02020603050405020304" pitchFamily="18" charset="0"/>
                <a:ea typeface="宋体" panose="02010600030101010101" pitchFamily="2" charset="-122"/>
              </a:rPr>
              <a:t>个顶点, </a:t>
            </a:r>
            <a:r>
              <a:rPr lang="en-US" altLang="zh-CN" sz="2400" b="1" i="1" dirty="0">
                <a:solidFill>
                  <a:schemeClr val="tx1"/>
                </a:solidFill>
                <a:latin typeface="Times New Roman" panose="02020603050405020304" pitchFamily="18" charset="0"/>
                <a:ea typeface="宋体" panose="02010600030101010101" pitchFamily="2" charset="-122"/>
              </a:rPr>
              <a:t>x</a:t>
            </a:r>
            <a:r>
              <a:rPr lang="zh-CN" altLang="en-US" sz="2400" b="1" dirty="0">
                <a:solidFill>
                  <a:schemeClr val="tx1"/>
                </a:solidFill>
                <a:latin typeface="Times New Roman" panose="02020603050405020304" pitchFamily="18" charset="0"/>
                <a:ea typeface="宋体" panose="02010600030101010101" pitchFamily="2" charset="-122"/>
              </a:rPr>
              <a:t>片树叶, 由握手定理和定理7.1, 有</a:t>
            </a:r>
          </a:p>
          <a:p>
            <a:pPr algn="just">
              <a:spcBef>
                <a:spcPct val="40000"/>
              </a:spcBef>
              <a:buClr>
                <a:schemeClr val="bg2"/>
              </a:buClr>
              <a:buSzPct val="75000"/>
              <a:buFont typeface="Wingdings" panose="05000000000000000000" pitchFamily="2" charset="2"/>
            </a:pPr>
            <a:r>
              <a:rPr lang="zh-CN" altLang="en-US" sz="2400" b="1" dirty="0">
                <a:solidFill>
                  <a:schemeClr val="tx1"/>
                </a:solidFill>
                <a:latin typeface="Times New Roman" panose="02020603050405020304" pitchFamily="18" charset="0"/>
                <a:ea typeface="宋体" panose="02010600030101010101" pitchFamily="2" charset="-122"/>
              </a:rPr>
              <a:t>      </a:t>
            </a:r>
          </a:p>
          <a:p>
            <a:pPr>
              <a:spcBef>
                <a:spcPct val="40000"/>
              </a:spcBef>
              <a:buClr>
                <a:schemeClr val="bg2"/>
              </a:buClr>
              <a:buSzPct val="75000"/>
              <a:buFont typeface="Wingdings" panose="05000000000000000000" pitchFamily="2" charset="2"/>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40000"/>
              </a:spcBef>
              <a:buClr>
                <a:schemeClr val="bg2"/>
              </a:buClr>
              <a:buSzPct val="75000"/>
              <a:buFont typeface="Wingdings" panose="05000000000000000000" pitchFamily="2" charset="2"/>
            </a:pPr>
            <a:r>
              <a:rPr lang="zh-CN" altLang="en-US" sz="2400" b="1" dirty="0">
                <a:solidFill>
                  <a:schemeClr val="tx1"/>
                </a:solidFill>
                <a:latin typeface="Times New Roman" panose="02020603050405020304" pitchFamily="18" charset="0"/>
                <a:ea typeface="宋体" panose="02010600030101010101" pitchFamily="2" charset="-122"/>
              </a:rPr>
              <a:t>解得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2.</a:t>
            </a:r>
          </a:p>
        </p:txBody>
      </p:sp>
      <p:sp>
        <p:nvSpPr>
          <p:cNvPr id="13313"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8</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3315" name="Text Box 8"/>
          <p:cNvSpPr txBox="1"/>
          <p:nvPr/>
        </p:nvSpPr>
        <p:spPr>
          <a:xfrm>
            <a:off x="533400" y="1905000"/>
            <a:ext cx="8001000" cy="460375"/>
          </a:xfrm>
          <a:prstGeom prst="rect">
            <a:avLst/>
          </a:prstGeom>
          <a:noFill/>
          <a:ln w="9525">
            <a:noFill/>
          </a:ln>
        </p:spPr>
        <p:txBody>
          <a:bodyPr anchor="t" anchorCtr="0">
            <a:spAutoFit/>
          </a:bodyPr>
          <a:lstStyle/>
          <a:p>
            <a:pPr algn="just">
              <a:spcBef>
                <a:spcPct val="40000"/>
              </a:spcBef>
              <a:buClr>
                <a:schemeClr val="bg2"/>
              </a:buClr>
              <a:buSzPct val="75000"/>
              <a:buFont typeface="Wingdings" panose="05000000000000000000" pitchFamily="2" charset="2"/>
            </a:pPr>
            <a:r>
              <a:rPr lang="zh-CN" altLang="en-US" sz="2400" b="1" dirty="0">
                <a:solidFill>
                  <a:srgbClr val="7030A0"/>
                </a:solidFill>
                <a:latin typeface="Times New Roman" panose="02020603050405020304" pitchFamily="18" charset="0"/>
                <a:ea typeface="宋体" panose="02010600030101010101" pitchFamily="2" charset="-122"/>
              </a:rPr>
              <a:t>定理7.2</a:t>
            </a:r>
            <a:r>
              <a:rPr lang="zh-CN" altLang="en-US" sz="2400" b="1" dirty="0">
                <a:solidFill>
                  <a:srgbClr val="FF0066"/>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非平凡的无向树至少有两片树叶 </a:t>
            </a:r>
            <a:endParaRPr lang="en-US" altLang="zh-CN" sz="2400" b="1" dirty="0">
              <a:solidFill>
                <a:schemeClr val="tx1"/>
              </a:solidFill>
              <a:latin typeface="Times New Roman" panose="02020603050405020304" pitchFamily="18" charset="0"/>
              <a:ea typeface="宋体" panose="02010600030101010101" pitchFamily="2" charset="-122"/>
            </a:endParaRPr>
          </a:p>
        </p:txBody>
      </p:sp>
      <p:graphicFrame>
        <p:nvGraphicFramePr>
          <p:cNvPr id="13316" name="Object 1024"/>
          <p:cNvGraphicFramePr/>
          <p:nvPr/>
        </p:nvGraphicFramePr>
        <p:xfrm>
          <a:off x="1743075" y="2894330"/>
          <a:ext cx="5076825" cy="951230"/>
        </p:xfrm>
        <a:graphic>
          <a:graphicData uri="http://schemas.openxmlformats.org/presentationml/2006/ole">
            <mc:AlternateContent xmlns:mc="http://schemas.openxmlformats.org/markup-compatibility/2006">
              <mc:Choice xmlns:v="urn:schemas-microsoft-com:vml" Requires="v">
                <p:oleObj spid="_x0000_s3080" r:id="rId4" imgW="2349500" imgH="431800" progId="Equation.3">
                  <p:embed/>
                </p:oleObj>
              </mc:Choice>
              <mc:Fallback>
                <p:oleObj r:id="rId4" imgW="2349500" imgH="431800" progId="Equation.3">
                  <p:embed/>
                  <p:pic>
                    <p:nvPicPr>
                      <p:cNvPr id="0" name="图片 3075"/>
                      <p:cNvPicPr/>
                      <p:nvPr/>
                    </p:nvPicPr>
                    <p:blipFill>
                      <a:blip r:embed="rId5"/>
                      <a:stretch>
                        <a:fillRect/>
                      </a:stretch>
                    </p:blipFill>
                    <p:spPr>
                      <a:xfrm>
                        <a:off x="1743075" y="2894330"/>
                        <a:ext cx="5076825" cy="95123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13316"/>
                                        </p:tgtEl>
                                        <p:attrNameLst>
                                          <p:attrName>style.visibility</p:attrName>
                                        </p:attrNameLst>
                                      </p:cBhvr>
                                      <p:to>
                                        <p:strVal val="visible"/>
                                      </p:to>
                                    </p:set>
                                    <p:animEffect transition="in" filter="blinds(horizontal)">
                                      <p:cBhvr>
                                        <p:cTn id="10"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p:cNvSpPr>
            <a:spLocks noGrp="1"/>
          </p:cNvSpPr>
          <p:nvPr>
            <p:ph type="sldNum" sz="quarter" idx="12"/>
          </p:nvPr>
        </p:nvSpPr>
        <p:spPr/>
        <p:txBody>
          <a:bodyPr vert="horz"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9</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4338" name="Rectangle 2"/>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14339" name="Rectangle 3"/>
          <p:cNvSpPr>
            <a:spLocks noGrp="1"/>
          </p:cNvSpPr>
          <p:nvPr>
            <p:ph idx="1"/>
          </p:nvPr>
        </p:nvSpPr>
        <p:spPr>
          <a:xfrm>
            <a:off x="685800" y="1981200"/>
            <a:ext cx="7772400" cy="1447800"/>
          </a:xfrm>
        </p:spPr>
        <p:txBody>
          <a:bodyPr vert="horz" wrap="square" lIns="91440" tIns="45720" rIns="91440" bIns="45720" anchor="t" anchorCtr="0"/>
          <a:lstStyle/>
          <a:p>
            <a:pPr algn="just" eaLnBrk="1" hangingPunct="1">
              <a:buNone/>
            </a:pPr>
            <a:r>
              <a:rPr lang="zh-CN" altLang="en-US" sz="2400" b="1" dirty="0">
                <a:solidFill>
                  <a:srgbClr val="0000FF"/>
                </a:solidFill>
              </a:rPr>
              <a:t>例1</a:t>
            </a:r>
            <a:r>
              <a:rPr lang="zh-CN" altLang="en-US" sz="2400" b="1" dirty="0"/>
              <a:t> </a:t>
            </a:r>
            <a:r>
              <a:rPr lang="zh-CN" altLang="en-US" sz="2400" b="1" dirty="0">
                <a:solidFill>
                  <a:srgbClr val="002060"/>
                </a:solidFill>
              </a:rPr>
              <a:t>已知无向树</a:t>
            </a:r>
            <a:r>
              <a:rPr lang="en-US" altLang="zh-CN" sz="2400" b="1" i="1" dirty="0">
                <a:solidFill>
                  <a:srgbClr val="002060"/>
                </a:solidFill>
              </a:rPr>
              <a:t>T</a:t>
            </a:r>
            <a:r>
              <a:rPr lang="zh-CN" altLang="en-US" sz="2400" b="1" dirty="0">
                <a:solidFill>
                  <a:srgbClr val="002060"/>
                </a:solidFill>
              </a:rPr>
              <a:t>中, 有1个3度顶点, 2个2度顶点, 其余顶</a:t>
            </a:r>
          </a:p>
          <a:p>
            <a:pPr algn="just" eaLnBrk="1" hangingPunct="1">
              <a:buNone/>
            </a:pPr>
            <a:r>
              <a:rPr lang="zh-CN" altLang="en-US" sz="2400" b="1" dirty="0">
                <a:solidFill>
                  <a:srgbClr val="002060"/>
                </a:solidFill>
              </a:rPr>
              <a:t>点全是树叶. 试求树叶数, 并画出满足要求的非同构的无</a:t>
            </a:r>
          </a:p>
          <a:p>
            <a:pPr algn="just" eaLnBrk="1" hangingPunct="1">
              <a:buNone/>
            </a:pPr>
            <a:r>
              <a:rPr lang="zh-CN" altLang="en-US" sz="2400" b="1" dirty="0">
                <a:solidFill>
                  <a:srgbClr val="002060"/>
                </a:solidFill>
              </a:rPr>
              <a:t>向树. </a:t>
            </a:r>
          </a:p>
        </p:txBody>
      </p:sp>
      <p:sp>
        <p:nvSpPr>
          <p:cNvPr id="317444" name="Text Box 4"/>
          <p:cNvSpPr txBox="1"/>
          <p:nvPr/>
        </p:nvSpPr>
        <p:spPr>
          <a:xfrm>
            <a:off x="685800" y="3352800"/>
            <a:ext cx="2667000" cy="457200"/>
          </a:xfrm>
          <a:prstGeom prst="rect">
            <a:avLst/>
          </a:prstGeom>
          <a:noFill/>
          <a:ln w="6350">
            <a:noFill/>
          </a:ln>
        </p:spPr>
        <p:txBody>
          <a:bodyPr anchor="t" anchorCtr="0">
            <a:spAutoFit/>
          </a:bodyPr>
          <a:lstStyle/>
          <a:p>
            <a:pPr algn="just">
              <a:spcBef>
                <a:spcPct val="20000"/>
              </a:spcBef>
            </a:pPr>
            <a:r>
              <a:rPr lang="zh-CN" altLang="en-US" sz="2400" b="1" dirty="0">
                <a:solidFill>
                  <a:srgbClr val="002060"/>
                </a:solidFill>
                <a:latin typeface="Times New Roman" panose="02020603050405020304" pitchFamily="18" charset="0"/>
                <a:ea typeface="宋体" panose="02010600030101010101" pitchFamily="2" charset="-122"/>
              </a:rPr>
              <a:t>解  设有</a:t>
            </a:r>
            <a:r>
              <a:rPr lang="en-US" altLang="zh-CN" sz="2400" b="1" i="1" dirty="0">
                <a:solidFill>
                  <a:srgbClr val="002060"/>
                </a:solidFill>
                <a:latin typeface="Times New Roman" panose="02020603050405020304" pitchFamily="18" charset="0"/>
                <a:ea typeface="宋体" panose="02010600030101010101" pitchFamily="2" charset="-122"/>
              </a:rPr>
              <a:t>x</a:t>
            </a:r>
            <a:r>
              <a:rPr lang="zh-CN" altLang="en-US" sz="2400" b="1" dirty="0">
                <a:solidFill>
                  <a:srgbClr val="002060"/>
                </a:solidFill>
                <a:latin typeface="Times New Roman" panose="02020603050405020304" pitchFamily="18" charset="0"/>
                <a:ea typeface="宋体" panose="02010600030101010101" pitchFamily="2" charset="-122"/>
              </a:rPr>
              <a:t>片树叶,</a:t>
            </a:r>
          </a:p>
        </p:txBody>
      </p:sp>
      <p:sp>
        <p:nvSpPr>
          <p:cNvPr id="317445" name="Text Box 5"/>
          <p:cNvSpPr txBox="1"/>
          <p:nvPr/>
        </p:nvSpPr>
        <p:spPr>
          <a:xfrm>
            <a:off x="1143000" y="3810000"/>
            <a:ext cx="3429000" cy="457200"/>
          </a:xfrm>
          <a:prstGeom prst="rect">
            <a:avLst/>
          </a:prstGeom>
          <a:noFill/>
          <a:ln w="6350">
            <a:noFill/>
          </a:ln>
        </p:spPr>
        <p:txBody>
          <a:bodyPr anchor="t" anchorCtr="0">
            <a:spAutoFit/>
          </a:bodyPr>
          <a:lstStyle/>
          <a:p>
            <a:pPr algn="just">
              <a:spcBef>
                <a:spcPct val="20000"/>
              </a:spcBef>
            </a:pPr>
            <a:r>
              <a:rPr lang="en-US" altLang="zh-CN" sz="2400" b="1" dirty="0">
                <a:solidFill>
                  <a:srgbClr val="002060"/>
                </a:solidFill>
                <a:latin typeface="Times New Roman" panose="02020603050405020304" pitchFamily="18" charset="0"/>
                <a:ea typeface="宋体" panose="02010600030101010101" pitchFamily="2" charset="-122"/>
              </a:rPr>
              <a:t>2</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002060"/>
                </a:solidFill>
                <a:latin typeface="Times New Roman" panose="02020603050405020304" pitchFamily="18" charset="0"/>
                <a:ea typeface="宋体" panose="02010600030101010101" pitchFamily="2" charset="-122"/>
              </a:rPr>
              <a:t>(2+</a:t>
            </a:r>
            <a:r>
              <a:rPr lang="en-US" altLang="zh-CN" sz="2400" b="1" i="1" dirty="0">
                <a:solidFill>
                  <a:srgbClr val="002060"/>
                </a:solidFill>
                <a:latin typeface="Times New Roman" panose="02020603050405020304" pitchFamily="18" charset="0"/>
                <a:ea typeface="宋体" panose="02010600030101010101" pitchFamily="2" charset="-122"/>
              </a:rPr>
              <a:t>x</a:t>
            </a:r>
            <a:r>
              <a:rPr lang="en-US" altLang="zh-CN" sz="2400" b="1" dirty="0">
                <a:solidFill>
                  <a:srgbClr val="002060"/>
                </a:solidFill>
                <a:latin typeface="Times New Roman" panose="02020603050405020304" pitchFamily="18" charset="0"/>
                <a:ea typeface="宋体" panose="02010600030101010101" pitchFamily="2" charset="-122"/>
              </a:rPr>
              <a:t>)=1</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002060"/>
                </a:solidFill>
                <a:latin typeface="Times New Roman" panose="02020603050405020304" pitchFamily="18" charset="0"/>
                <a:ea typeface="宋体" panose="02010600030101010101" pitchFamily="2" charset="-122"/>
              </a:rPr>
              <a:t>3+2</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002060"/>
                </a:solidFill>
                <a:latin typeface="Times New Roman" panose="02020603050405020304" pitchFamily="18" charset="0"/>
                <a:ea typeface="宋体" panose="02010600030101010101" pitchFamily="2" charset="-122"/>
              </a:rPr>
              <a:t>2+</a:t>
            </a:r>
            <a:r>
              <a:rPr lang="en-US" altLang="zh-CN" sz="2400" b="1" i="1" dirty="0">
                <a:solidFill>
                  <a:srgbClr val="002060"/>
                </a:solidFill>
                <a:latin typeface="Times New Roman" panose="02020603050405020304" pitchFamily="18" charset="0"/>
                <a:ea typeface="宋体" panose="02010600030101010101" pitchFamily="2" charset="-122"/>
              </a:rPr>
              <a:t>x</a:t>
            </a:r>
          </a:p>
        </p:txBody>
      </p:sp>
      <p:sp>
        <p:nvSpPr>
          <p:cNvPr id="317446" name="Text Box 6"/>
          <p:cNvSpPr txBox="1"/>
          <p:nvPr/>
        </p:nvSpPr>
        <p:spPr>
          <a:xfrm>
            <a:off x="685800" y="4267200"/>
            <a:ext cx="3581400" cy="457200"/>
          </a:xfrm>
          <a:prstGeom prst="rect">
            <a:avLst/>
          </a:prstGeom>
          <a:noFill/>
          <a:ln w="6350">
            <a:noFill/>
          </a:ln>
        </p:spPr>
        <p:txBody>
          <a:bodyPr anchor="t" anchorCtr="0">
            <a:spAutoFit/>
          </a:bodyPr>
          <a:lstStyle/>
          <a:p>
            <a:pPr algn="just">
              <a:spcBef>
                <a:spcPct val="20000"/>
              </a:spcBef>
            </a:pPr>
            <a:r>
              <a:rPr lang="zh-CN" altLang="en-US" sz="2400" b="1" dirty="0">
                <a:solidFill>
                  <a:srgbClr val="002060"/>
                </a:solidFill>
                <a:latin typeface="Times New Roman" panose="02020603050405020304" pitchFamily="18" charset="0"/>
                <a:ea typeface="宋体" panose="02010600030101010101" pitchFamily="2" charset="-122"/>
              </a:rPr>
              <a:t>解得</a:t>
            </a:r>
            <a:r>
              <a:rPr lang="en-US" altLang="zh-CN" sz="2400" b="1" i="1" dirty="0">
                <a:solidFill>
                  <a:srgbClr val="002060"/>
                </a:solidFill>
                <a:latin typeface="Times New Roman" panose="02020603050405020304" pitchFamily="18" charset="0"/>
                <a:ea typeface="宋体" panose="02010600030101010101" pitchFamily="2" charset="-122"/>
              </a:rPr>
              <a:t>x</a:t>
            </a:r>
            <a:r>
              <a:rPr lang="en-US" altLang="zh-CN" sz="2400" b="1" dirty="0">
                <a:solidFill>
                  <a:srgbClr val="002060"/>
                </a:solidFill>
                <a:latin typeface="Times New Roman" panose="02020603050405020304" pitchFamily="18" charset="0"/>
                <a:ea typeface="宋体" panose="02010600030101010101" pitchFamily="2" charset="-122"/>
              </a:rPr>
              <a:t>=3，</a:t>
            </a:r>
            <a:r>
              <a:rPr lang="zh-CN" altLang="en-US" sz="2400" b="1" dirty="0">
                <a:solidFill>
                  <a:srgbClr val="002060"/>
                </a:solidFill>
                <a:latin typeface="Times New Roman" panose="02020603050405020304" pitchFamily="18" charset="0"/>
                <a:ea typeface="宋体" panose="02010600030101010101" pitchFamily="2" charset="-122"/>
              </a:rPr>
              <a:t>故</a:t>
            </a:r>
            <a:r>
              <a:rPr lang="en-US" altLang="zh-CN" sz="2400" b="1" i="1" dirty="0">
                <a:solidFill>
                  <a:srgbClr val="002060"/>
                </a:solidFill>
                <a:latin typeface="Times New Roman" panose="02020603050405020304" pitchFamily="18" charset="0"/>
                <a:ea typeface="宋体" panose="02010600030101010101" pitchFamily="2" charset="-122"/>
              </a:rPr>
              <a:t>T</a:t>
            </a:r>
            <a:r>
              <a:rPr lang="zh-CN" altLang="en-US" sz="2400" b="1" dirty="0">
                <a:solidFill>
                  <a:srgbClr val="002060"/>
                </a:solidFill>
                <a:latin typeface="Times New Roman" panose="02020603050405020304" pitchFamily="18" charset="0"/>
                <a:ea typeface="宋体" panose="02010600030101010101" pitchFamily="2" charset="-122"/>
              </a:rPr>
              <a:t>有3片树叶.</a:t>
            </a:r>
          </a:p>
        </p:txBody>
      </p:sp>
      <p:sp>
        <p:nvSpPr>
          <p:cNvPr id="317447" name="Text Box 7"/>
          <p:cNvSpPr txBox="1"/>
          <p:nvPr/>
        </p:nvSpPr>
        <p:spPr>
          <a:xfrm>
            <a:off x="685800" y="4876800"/>
            <a:ext cx="3733800" cy="457200"/>
          </a:xfrm>
          <a:prstGeom prst="rect">
            <a:avLst/>
          </a:prstGeom>
          <a:noFill/>
          <a:ln w="6350">
            <a:noFill/>
          </a:ln>
        </p:spPr>
        <p:txBody>
          <a:bodyPr anchor="t" anchorCtr="0">
            <a:spAutoFit/>
          </a:bodyPr>
          <a:lstStyle/>
          <a:p>
            <a:pPr algn="just">
              <a:spcBef>
                <a:spcPct val="20000"/>
              </a:spcBef>
            </a:pPr>
            <a:r>
              <a:rPr lang="en-US" altLang="zh-CN" sz="2400" b="1" i="1" dirty="0">
                <a:solidFill>
                  <a:srgbClr val="002060"/>
                </a:solidFill>
                <a:latin typeface="Times New Roman" panose="02020603050405020304" pitchFamily="18" charset="0"/>
                <a:ea typeface="宋体" panose="02010600030101010101" pitchFamily="2" charset="-122"/>
              </a:rPr>
              <a:t>T</a:t>
            </a:r>
            <a:r>
              <a:rPr lang="zh-CN" altLang="en-US" sz="2400" b="1" dirty="0">
                <a:solidFill>
                  <a:srgbClr val="002060"/>
                </a:solidFill>
                <a:latin typeface="Times New Roman" panose="02020603050405020304" pitchFamily="18" charset="0"/>
                <a:ea typeface="宋体" panose="02010600030101010101" pitchFamily="2" charset="-122"/>
              </a:rPr>
              <a:t>的度数列为1, 1, 1, 2, 2, 3</a:t>
            </a:r>
          </a:p>
        </p:txBody>
      </p:sp>
      <p:pic>
        <p:nvPicPr>
          <p:cNvPr id="317448" name="Picture 8" descr="E:\插图\离散\例7-1(1).tif"/>
          <p:cNvPicPr>
            <a:picLocks noChangeAspect="1"/>
          </p:cNvPicPr>
          <p:nvPr/>
        </p:nvPicPr>
        <p:blipFill>
          <a:blip r:embed="rId3"/>
          <a:stretch>
            <a:fillRect/>
          </a:stretch>
        </p:blipFill>
        <p:spPr>
          <a:xfrm>
            <a:off x="5360988" y="3581400"/>
            <a:ext cx="1420812" cy="2209800"/>
          </a:xfrm>
          <a:prstGeom prst="rect">
            <a:avLst/>
          </a:prstGeom>
          <a:noFill/>
          <a:ln w="9525">
            <a:noFill/>
          </a:ln>
        </p:spPr>
      </p:pic>
      <p:pic>
        <p:nvPicPr>
          <p:cNvPr id="317449" name="Picture 9" descr="E:\插图\离散\例7-1(2).tif"/>
          <p:cNvPicPr>
            <a:picLocks noChangeAspect="1"/>
          </p:cNvPicPr>
          <p:nvPr/>
        </p:nvPicPr>
        <p:blipFill>
          <a:blip r:embed="rId4"/>
          <a:stretch>
            <a:fillRect/>
          </a:stretch>
        </p:blipFill>
        <p:spPr>
          <a:xfrm>
            <a:off x="7148513" y="3581400"/>
            <a:ext cx="928687" cy="2209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44"/>
                                        </p:tgtEl>
                                        <p:attrNameLst>
                                          <p:attrName>style.visibility</p:attrName>
                                        </p:attrNameLst>
                                      </p:cBhvr>
                                      <p:to>
                                        <p:strVal val="visible"/>
                                      </p:to>
                                    </p:set>
                                    <p:anim calcmode="lin" valueType="num">
                                      <p:cBhvr additive="base">
                                        <p:cTn id="7" dur="500" fill="hold"/>
                                        <p:tgtEl>
                                          <p:spTgt spid="317444"/>
                                        </p:tgtEl>
                                        <p:attrNameLst>
                                          <p:attrName>ppt_x</p:attrName>
                                        </p:attrNameLst>
                                      </p:cBhvr>
                                      <p:tavLst>
                                        <p:tav tm="0">
                                          <p:val>
                                            <p:strVal val="0-#ppt_w/2"/>
                                          </p:val>
                                        </p:tav>
                                        <p:tav tm="100000">
                                          <p:val>
                                            <p:strVal val="#ppt_x"/>
                                          </p:val>
                                        </p:tav>
                                      </p:tavLst>
                                    </p:anim>
                                    <p:anim calcmode="lin" valueType="num">
                                      <p:cBhvr additive="base">
                                        <p:cTn id="8" dur="500" fill="hold"/>
                                        <p:tgtEl>
                                          <p:spTgt spid="3174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45"/>
                                        </p:tgtEl>
                                        <p:attrNameLst>
                                          <p:attrName>style.visibility</p:attrName>
                                        </p:attrNameLst>
                                      </p:cBhvr>
                                      <p:to>
                                        <p:strVal val="visible"/>
                                      </p:to>
                                    </p:set>
                                    <p:anim calcmode="lin" valueType="num">
                                      <p:cBhvr additive="base">
                                        <p:cTn id="13" dur="500" fill="hold"/>
                                        <p:tgtEl>
                                          <p:spTgt spid="317445"/>
                                        </p:tgtEl>
                                        <p:attrNameLst>
                                          <p:attrName>ppt_x</p:attrName>
                                        </p:attrNameLst>
                                      </p:cBhvr>
                                      <p:tavLst>
                                        <p:tav tm="0">
                                          <p:val>
                                            <p:strVal val="0-#ppt_w/2"/>
                                          </p:val>
                                        </p:tav>
                                        <p:tav tm="100000">
                                          <p:val>
                                            <p:strVal val="#ppt_x"/>
                                          </p:val>
                                        </p:tav>
                                      </p:tavLst>
                                    </p:anim>
                                    <p:anim calcmode="lin" valueType="num">
                                      <p:cBhvr additive="base">
                                        <p:cTn id="14" dur="500" fill="hold"/>
                                        <p:tgtEl>
                                          <p:spTgt spid="3174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46"/>
                                        </p:tgtEl>
                                        <p:attrNameLst>
                                          <p:attrName>style.visibility</p:attrName>
                                        </p:attrNameLst>
                                      </p:cBhvr>
                                      <p:to>
                                        <p:strVal val="visible"/>
                                      </p:to>
                                    </p:set>
                                    <p:anim calcmode="lin" valueType="num">
                                      <p:cBhvr additive="base">
                                        <p:cTn id="19" dur="500" fill="hold"/>
                                        <p:tgtEl>
                                          <p:spTgt spid="317446"/>
                                        </p:tgtEl>
                                        <p:attrNameLst>
                                          <p:attrName>ppt_x</p:attrName>
                                        </p:attrNameLst>
                                      </p:cBhvr>
                                      <p:tavLst>
                                        <p:tav tm="0">
                                          <p:val>
                                            <p:strVal val="0-#ppt_w/2"/>
                                          </p:val>
                                        </p:tav>
                                        <p:tav tm="100000">
                                          <p:val>
                                            <p:strVal val="#ppt_x"/>
                                          </p:val>
                                        </p:tav>
                                      </p:tavLst>
                                    </p:anim>
                                    <p:anim calcmode="lin" valueType="num">
                                      <p:cBhvr additive="base">
                                        <p:cTn id="20" dur="500" fill="hold"/>
                                        <p:tgtEl>
                                          <p:spTgt spid="3174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47"/>
                                        </p:tgtEl>
                                        <p:attrNameLst>
                                          <p:attrName>style.visibility</p:attrName>
                                        </p:attrNameLst>
                                      </p:cBhvr>
                                      <p:to>
                                        <p:strVal val="visible"/>
                                      </p:to>
                                    </p:set>
                                    <p:anim calcmode="lin" valueType="num">
                                      <p:cBhvr additive="base">
                                        <p:cTn id="25" dur="500" fill="hold"/>
                                        <p:tgtEl>
                                          <p:spTgt spid="317447"/>
                                        </p:tgtEl>
                                        <p:attrNameLst>
                                          <p:attrName>ppt_x</p:attrName>
                                        </p:attrNameLst>
                                      </p:cBhvr>
                                      <p:tavLst>
                                        <p:tav tm="0">
                                          <p:val>
                                            <p:strVal val="0-#ppt_w/2"/>
                                          </p:val>
                                        </p:tav>
                                        <p:tav tm="100000">
                                          <p:val>
                                            <p:strVal val="#ppt_x"/>
                                          </p:val>
                                        </p:tav>
                                      </p:tavLst>
                                    </p:anim>
                                    <p:anim calcmode="lin" valueType="num">
                                      <p:cBhvr additive="base">
                                        <p:cTn id="26" dur="500" fill="hold"/>
                                        <p:tgtEl>
                                          <p:spTgt spid="3174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17448"/>
                                        </p:tgtEl>
                                        <p:attrNameLst>
                                          <p:attrName>style.visibility</p:attrName>
                                        </p:attrNameLst>
                                      </p:cBhvr>
                                      <p:to>
                                        <p:strVal val="visible"/>
                                      </p:to>
                                    </p:set>
                                    <p:anim calcmode="lin" valueType="num">
                                      <p:cBhvr additive="base">
                                        <p:cTn id="31" dur="500" fill="hold"/>
                                        <p:tgtEl>
                                          <p:spTgt spid="317448"/>
                                        </p:tgtEl>
                                        <p:attrNameLst>
                                          <p:attrName>ppt_x</p:attrName>
                                        </p:attrNameLst>
                                      </p:cBhvr>
                                      <p:tavLst>
                                        <p:tav tm="0">
                                          <p:val>
                                            <p:strVal val="0-#ppt_w/2"/>
                                          </p:val>
                                        </p:tav>
                                        <p:tav tm="100000">
                                          <p:val>
                                            <p:strVal val="#ppt_x"/>
                                          </p:val>
                                        </p:tav>
                                      </p:tavLst>
                                    </p:anim>
                                    <p:anim calcmode="lin" valueType="num">
                                      <p:cBhvr additive="base">
                                        <p:cTn id="32" dur="500" fill="hold"/>
                                        <p:tgtEl>
                                          <p:spTgt spid="31744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17449"/>
                                        </p:tgtEl>
                                        <p:attrNameLst>
                                          <p:attrName>style.visibility</p:attrName>
                                        </p:attrNameLst>
                                      </p:cBhvr>
                                      <p:to>
                                        <p:strVal val="visible"/>
                                      </p:to>
                                    </p:set>
                                    <p:anim calcmode="lin" valueType="num">
                                      <p:cBhvr additive="base">
                                        <p:cTn id="37" dur="500" fill="hold"/>
                                        <p:tgtEl>
                                          <p:spTgt spid="317449"/>
                                        </p:tgtEl>
                                        <p:attrNameLst>
                                          <p:attrName>ppt_x</p:attrName>
                                        </p:attrNameLst>
                                      </p:cBhvr>
                                      <p:tavLst>
                                        <p:tav tm="0">
                                          <p:val>
                                            <p:strVal val="0-#ppt_w/2"/>
                                          </p:val>
                                        </p:tav>
                                        <p:tav tm="100000">
                                          <p:val>
                                            <p:strVal val="#ppt_x"/>
                                          </p:val>
                                        </p:tav>
                                      </p:tavLst>
                                    </p:anim>
                                    <p:anim calcmode="lin" valueType="num">
                                      <p:cBhvr additive="base">
                                        <p:cTn id="38" dur="500" fill="hold"/>
                                        <p:tgtEl>
                                          <p:spTgt spid="3174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p:bldP spid="317445" grpId="0"/>
      <p:bldP spid="317446" grpId="0"/>
      <p:bldP spid="317447"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IxY2JkMzdlODQ5OWY1NmYxODMwY2M0YzkyYjhjOW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000,&quot;width&quot;:3295}"/>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642,&quot;width&quot;:3097}"/>
</p:tagLst>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Data\Microsoft\Templates\清华版教材展示.pot</Template>
  <TotalTime>67</TotalTime>
  <Words>4667</Words>
  <Application>Microsoft Office PowerPoint</Application>
  <PresentationFormat>全屏显示(4:3)</PresentationFormat>
  <Paragraphs>497</Paragraphs>
  <Slides>31</Slides>
  <Notes>26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3" baseType="lpstr">
      <vt:lpstr>仿宋</vt:lpstr>
      <vt:lpstr>黑体</vt:lpstr>
      <vt:lpstr>华文宋体</vt:lpstr>
      <vt:lpstr>华文行楷</vt:lpstr>
      <vt:lpstr>宋体</vt:lpstr>
      <vt:lpstr>微软雅黑</vt:lpstr>
      <vt:lpstr>Arial</vt:lpstr>
      <vt:lpstr>Symbol</vt:lpstr>
      <vt:lpstr>Times New Roman</vt:lpstr>
      <vt:lpstr>Wingdings</vt:lpstr>
      <vt:lpstr>清华版教材展示</vt:lpstr>
      <vt:lpstr>Equation.3</vt:lpstr>
      <vt:lpstr>第7章 树及其应用</vt:lpstr>
      <vt:lpstr>7.1 无向树</vt:lpstr>
      <vt:lpstr>无向树</vt:lpstr>
      <vt:lpstr>无向树的性质</vt:lpstr>
      <vt:lpstr>定理7.1的证明</vt:lpstr>
      <vt:lpstr>PowerPoint 演示文稿</vt:lpstr>
      <vt:lpstr>PowerPoint 演示文稿</vt:lpstr>
      <vt:lpstr>PowerPoint 演示文稿</vt:lpstr>
      <vt:lpstr>实例</vt:lpstr>
      <vt:lpstr>PowerPoint 演示文稿</vt:lpstr>
      <vt:lpstr>生成树</vt:lpstr>
      <vt:lpstr>生成树的存在性</vt:lpstr>
      <vt:lpstr>最小生成树</vt:lpstr>
      <vt:lpstr>PowerPoint 演示文稿</vt:lpstr>
      <vt:lpstr>PowerPoint 演示文稿</vt:lpstr>
      <vt:lpstr>7.2 根树及其应用</vt:lpstr>
      <vt:lpstr>根树</vt:lpstr>
      <vt:lpstr>家族树</vt:lpstr>
      <vt:lpstr>根树的分类</vt:lpstr>
      <vt:lpstr>最优二元树与哈夫曼算法</vt:lpstr>
      <vt:lpstr>构造最优2元树</vt:lpstr>
      <vt:lpstr>实例</vt:lpstr>
      <vt:lpstr>最佳前缀码</vt:lpstr>
      <vt:lpstr>基于2元树产生2元前缀码</vt:lpstr>
      <vt:lpstr>最佳前缀码</vt:lpstr>
      <vt:lpstr>PowerPoint 演示文稿</vt:lpstr>
      <vt:lpstr>PowerPoint 演示文稿</vt:lpstr>
      <vt:lpstr>根树的周游及其应用</vt:lpstr>
      <vt:lpstr>实例</vt:lpstr>
      <vt:lpstr>波兰符号法与逆波兰符号法</vt:lpstr>
      <vt:lpstr>PowerPoint 演示文稿</vt:lpstr>
    </vt:vector>
  </TitlesOfParts>
  <Company>tup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成骏焘</cp:lastModifiedBy>
  <cp:revision>58</cp:revision>
  <dcterms:created xsi:type="dcterms:W3CDTF">2003-05-27T06:14:00Z</dcterms:created>
  <dcterms:modified xsi:type="dcterms:W3CDTF">2022-06-10T08:53:41Z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8AC368CC67974F12B973F79D46DE9418</vt:lpwstr>
  </property>
</Properties>
</file>