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44"/>
  </p:handoutMasterIdLst>
  <p:sldIdLst>
    <p:sldId id="257" r:id="rId4"/>
    <p:sldId id="282" r:id="rId5"/>
    <p:sldId id="284" r:id="rId6"/>
    <p:sldId id="258" r:id="rId7"/>
    <p:sldId id="259" r:id="rId8"/>
    <p:sldId id="260" r:id="rId9"/>
    <p:sldId id="285" r:id="rId11"/>
    <p:sldId id="262" r:id="rId12"/>
    <p:sldId id="263" r:id="rId13"/>
    <p:sldId id="265" r:id="rId14"/>
    <p:sldId id="264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79" r:id="rId25"/>
    <p:sldId id="280" r:id="rId26"/>
    <p:sldId id="286" r:id="rId27"/>
    <p:sldId id="281" r:id="rId28"/>
    <p:sldId id="283" r:id="rId29"/>
    <p:sldId id="299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23" r:id="rId41"/>
    <p:sldId id="297" r:id="rId42"/>
    <p:sldId id="324" r:id="rId4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800000"/>
    <a:srgbClr val="FF3300"/>
    <a:srgbClr val="9900FF"/>
    <a:srgbClr val="DDDDDD"/>
    <a:srgbClr val="663300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/>
    <p:restoredTop sz="93231"/>
  </p:normalViewPr>
  <p:slideViewPr>
    <p:cSldViewPr showGuides="1">
      <p:cViewPr varScale="1">
        <p:scale>
          <a:sx n="65" d="100"/>
          <a:sy n="65" d="100"/>
        </p:scale>
        <p:origin x="-840" y="-114"/>
      </p:cViewPr>
      <p:guideLst>
        <p:guide orient="horz" pos="2097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6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要说明怎么作用于</a:t>
            </a:r>
            <a:r>
              <a:rPr lang="zh-CN" altLang="en-US"/>
              <a:t>个体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4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可以作为思考要求证明</a:t>
            </a:r>
            <a:r>
              <a:rPr lang="zh-CN" altLang="en-US"/>
              <a:t>相等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0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要强调下原子</a:t>
            </a:r>
            <a:r>
              <a:rPr lang="zh-CN" altLang="en-US"/>
              <a:t>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先讲解释，再演示赋值后可判断</a:t>
            </a:r>
            <a:r>
              <a:rPr lang="zh-CN" altLang="en-US"/>
              <a:t>真假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18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8914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等值并不等于合式公式是命题</a:t>
            </a:r>
            <a:r>
              <a:rPr lang="zh-CN" altLang="en-US"/>
              <a:t>公式</a:t>
            </a:r>
            <a:endParaRPr lang="zh-CN" altLang="en-US"/>
          </a:p>
          <a:p>
            <a:pPr lvl="0"/>
            <a:r>
              <a:rPr lang="zh-CN" altLang="en-US"/>
              <a:t>具体</a:t>
            </a:r>
            <a:r>
              <a:rPr lang="zh-CN" altLang="en-US"/>
              <a:t>解释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2" name="文本占位符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注意只能其中之一含</a:t>
            </a:r>
            <a:r>
              <a:rPr lang="zh-CN" altLang="en-US"/>
              <a:t>变项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0" Type="http://schemas.openxmlformats.org/officeDocument/2006/relationships/notesSlide" Target="../notesSlides/notesSlide5.xml"/><Relationship Id="rId1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01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第3章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一阶逻辑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685800" y="2341563"/>
            <a:ext cx="7772400" cy="2311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60000"/>
              </a:spcBef>
            </a:pPr>
            <a:r>
              <a:rPr lang="zh-CN" altLang="en-US" b="1" dirty="0"/>
              <a:t>3.1 一阶逻辑基本概念</a:t>
            </a:r>
            <a:endParaRPr lang="zh-CN" altLang="en-US" b="1" dirty="0"/>
          </a:p>
          <a:p>
            <a:pPr eaLnBrk="1" hangingPunct="1">
              <a:lnSpc>
                <a:spcPct val="200000"/>
              </a:lnSpc>
              <a:spcBef>
                <a:spcPct val="60000"/>
              </a:spcBef>
            </a:pPr>
            <a:r>
              <a:rPr lang="zh-CN" altLang="en-US" b="1" dirty="0"/>
              <a:t>3.2 一阶逻辑等值演算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85800" y="1546225"/>
            <a:ext cx="7772400" cy="41910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将下列命题符号化, 并讨论其真值: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对任意的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均有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-3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+2=(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-1)(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-2)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存在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使得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+5=3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分别取</a:t>
            </a:r>
            <a:r>
              <a:rPr lang="zh-CN" altLang="en-US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dirty="0">
                <a:solidFill>
                  <a:srgbClr val="7030A0"/>
                </a:solidFill>
              </a:rPr>
              <a:t>a)</a:t>
            </a:r>
            <a:r>
              <a:rPr lang="zh-CN" altLang="en-US" sz="2400" b="1" dirty="0">
                <a:solidFill>
                  <a:srgbClr val="7030A0"/>
                </a:solidFill>
              </a:rPr>
              <a:t>个体域</a:t>
            </a:r>
            <a:r>
              <a:rPr lang="en-US" altLang="zh-CN" sz="2400" b="1" i="1" dirty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>
                <a:solidFill>
                  <a:srgbClr val="7030A0"/>
                </a:solidFill>
              </a:rPr>
              <a:t>=N, (b)</a:t>
            </a:r>
            <a:r>
              <a:rPr lang="zh-CN" altLang="en-US" sz="2400" b="1" dirty="0">
                <a:solidFill>
                  <a:srgbClr val="7030A0"/>
                </a:solidFill>
              </a:rPr>
              <a:t>个体域</a:t>
            </a:r>
            <a:r>
              <a:rPr lang="en-US" altLang="zh-CN" sz="2400" b="1" i="1" dirty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>
                <a:solidFill>
                  <a:srgbClr val="7030A0"/>
                </a:solidFill>
              </a:rPr>
              <a:t>=R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记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-3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+2=(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-1)(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-2), </a:t>
            </a:r>
            <a:r>
              <a:rPr lang="en-US" altLang="zh-CN" sz="2400" b="1" i="1" dirty="0">
                <a:solidFill>
                  <a:srgbClr val="002060"/>
                </a:solidFill>
              </a:rPr>
              <a:t> 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+5=3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(a) (1)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 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        </a:t>
            </a:r>
            <a:r>
              <a:rPr lang="zh-CN" altLang="en-US" sz="2400" b="1" dirty="0">
                <a:solidFill>
                  <a:srgbClr val="002060"/>
                </a:solidFill>
              </a:rPr>
              <a:t>真值为1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(2)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x 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        </a:t>
            </a:r>
            <a:r>
              <a:rPr lang="zh-CN" altLang="en-US" sz="2400" b="1" dirty="0">
                <a:solidFill>
                  <a:srgbClr val="002060"/>
                </a:solidFill>
              </a:rPr>
              <a:t>真值为0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</a:rPr>
              <a:t>b) (1)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 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        </a:t>
            </a:r>
            <a:r>
              <a:rPr lang="zh-CN" altLang="en-US" sz="2400" b="1" dirty="0">
                <a:solidFill>
                  <a:srgbClr val="002060"/>
                </a:solidFill>
              </a:rPr>
              <a:t>真值为1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latinLnBrk="0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(2)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x 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        </a:t>
            </a:r>
            <a:r>
              <a:rPr lang="zh-CN" altLang="en-US" sz="2400" b="1" dirty="0">
                <a:solidFill>
                  <a:srgbClr val="002060"/>
                </a:solidFill>
              </a:rPr>
              <a:t>真值为1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609600" indent="-609600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5363" name="Rectangle 2"/>
          <p:cNvSpPr>
            <a:spLocks noGrp="1"/>
          </p:cNvSpPr>
          <p:nvPr/>
        </p:nvSpPr>
        <p:spPr>
          <a:xfrm>
            <a:off x="692150" y="4762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一阶逻辑命题符号化</a:t>
            </a:r>
            <a:endParaRPr lang="zh-CN" altLang="en-US" sz="36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charRg st="14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charRg st="14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9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charRg st="19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charRg st="19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2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charRg st="22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charRg st="22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044575" y="976313"/>
            <a:ext cx="7772400" cy="502126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在一阶逻辑中将下面命题符号化: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 人</a:t>
            </a:r>
            <a:r>
              <a:rPr lang="zh-CN" altLang="en-US" sz="2400" b="1" dirty="0">
                <a:solidFill>
                  <a:srgbClr val="FF0000"/>
                </a:solidFill>
              </a:rPr>
              <a:t>都</a:t>
            </a:r>
            <a:r>
              <a:rPr lang="zh-CN" altLang="en-US" sz="2400" b="1" dirty="0">
                <a:solidFill>
                  <a:srgbClr val="002060"/>
                </a:solidFill>
              </a:rPr>
              <a:t>爱美;  (2) </a:t>
            </a:r>
            <a:r>
              <a:rPr lang="zh-CN" altLang="en-US" sz="2400" b="1" dirty="0">
                <a:solidFill>
                  <a:srgbClr val="FF0000"/>
                </a:solidFill>
              </a:rPr>
              <a:t>有人</a:t>
            </a:r>
            <a:r>
              <a:rPr lang="zh-CN" altLang="en-US" sz="2400" b="1" dirty="0">
                <a:solidFill>
                  <a:srgbClr val="002060"/>
                </a:solidFill>
              </a:rPr>
              <a:t>用左手写字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个体域分别取</a:t>
            </a:r>
            <a:r>
              <a:rPr lang="zh-CN" altLang="en-US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) </a:t>
            </a:r>
            <a:r>
              <a:rPr lang="zh-CN" altLang="en-US" sz="2400" b="1" dirty="0">
                <a:solidFill>
                  <a:srgbClr val="7030A0"/>
                </a:solidFill>
              </a:rPr>
              <a:t>人类集合,  (</a:t>
            </a:r>
            <a:r>
              <a:rPr lang="en-US" altLang="zh-CN" sz="2400" b="1" i="1" dirty="0">
                <a:solidFill>
                  <a:srgbClr val="7030A0"/>
                </a:solidFill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</a:rPr>
              <a:t>) </a:t>
            </a:r>
            <a:r>
              <a:rPr lang="zh-CN" altLang="en-US" sz="2400" b="1" dirty="0">
                <a:solidFill>
                  <a:srgbClr val="7030A0"/>
                </a:solidFill>
              </a:rPr>
              <a:t>全总个体域 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解: (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) (1) </a:t>
            </a:r>
            <a:r>
              <a:rPr lang="zh-CN" altLang="en-US" sz="2400" b="1" dirty="0">
                <a:solidFill>
                  <a:srgbClr val="002060"/>
                </a:solidFill>
              </a:rPr>
              <a:t>设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爱美,   符号化为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 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   (2) </a:t>
            </a:r>
            <a:r>
              <a:rPr lang="zh-CN" altLang="en-US" sz="2400" b="1" dirty="0">
                <a:solidFill>
                  <a:srgbClr val="002060"/>
                </a:solidFill>
              </a:rPr>
              <a:t>设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用左手写字,  符号化为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x 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(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</a:rPr>
              <a:t>设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为人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与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同上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(1)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 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   (2)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x 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           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</a:rPr>
              <a:t>特性谓词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7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charRg st="7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charRg st="7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1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charRg st="11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charRg st="11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9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charRg st="19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charRg st="19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5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charRg st="25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charRg st="257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714875" y="4941888"/>
            <a:ext cx="4394200" cy="14398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27025" y="658813"/>
            <a:ext cx="7772400" cy="5224462"/>
          </a:xfrm>
          <a:ln/>
        </p:spPr>
        <p:txBody>
          <a:bodyPr vert="horz" wrap="square" lIns="91440" tIns="45720" rIns="91440" bIns="45720" anchor="t" anchorCtr="0"/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例5</a:t>
            </a: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将下面命题符号化: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兔子比乌龟跑得快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有的兔子比所有的乌龟跑得快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并不是所有的兔子都比乌龟跑得快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(4) 不存在跑得一样快的兔子和乌龟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533400" indent="-533400" algn="just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用</a:t>
            </a:r>
            <a:r>
              <a:rPr lang="zh-CN" altLang="en-US" sz="2400" b="1" dirty="0">
                <a:solidFill>
                  <a:srgbClr val="FF0000"/>
                </a:solidFill>
              </a:rPr>
              <a:t>全总个体域</a:t>
            </a:r>
            <a:r>
              <a:rPr lang="zh-CN" altLang="en-US" sz="2400" b="1" dirty="0">
                <a:solidFill>
                  <a:srgbClr val="002060"/>
                </a:solidFill>
              </a:rPr>
              <a:t>,  令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是兔子, 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是乌龟,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H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比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跑得快,   </a:t>
            </a:r>
            <a:r>
              <a:rPr lang="en-US" altLang="zh-CN" sz="2400" b="1" i="1" dirty="0">
                <a:solidFill>
                  <a:srgbClr val="002060"/>
                </a:solidFill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和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跑得一样快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(1)  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H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(</a:t>
            </a:r>
            <a:r>
              <a:rPr lang="en-US" altLang="zh-CN" sz="2400" b="1" i="1" dirty="0">
                <a:solidFill>
                  <a:srgbClr val="002060"/>
                </a:solidFill>
              </a:rPr>
              <a:t>y 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H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(3)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H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533400" indent="-533400"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(4)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/>
        </p:nvSpPr>
        <p:spPr>
          <a:xfrm>
            <a:off x="4719638" y="4930775"/>
            <a:ext cx="4367212" cy="13763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9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charRg st="19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charRg st="19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27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charRg st="227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charRg st="227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25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charRg st="25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charRg st="25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2" grpId="0" animBg="1"/>
      <p:bldP spid="17411" grpId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注意！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5800" y="1533525"/>
            <a:ext cx="77724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/>
              <a:t>(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) </a:t>
            </a:r>
            <a:r>
              <a:rPr lang="zh-CN" altLang="en-US" sz="2400" b="1" dirty="0">
                <a:solidFill>
                  <a:schemeClr val="tx2"/>
                </a:solidFill>
              </a:rPr>
              <a:t>全称量词和存在量词的区别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endParaRPr lang="zh-CN" altLang="en-US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(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) 多个量词出现时, </a:t>
            </a:r>
            <a:r>
              <a:rPr lang="zh-CN" altLang="en-US" sz="2400" b="1" dirty="0">
                <a:solidFill>
                  <a:srgbClr val="FF0000"/>
                </a:solidFill>
              </a:rPr>
              <a:t>不能随意交换顺序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如 在个体域</a:t>
            </a:r>
            <a:r>
              <a:rPr lang="en-US" altLang="zh-CN" sz="2400" b="1" dirty="0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</a:rPr>
              <a:t>中, 记</a:t>
            </a:r>
            <a:r>
              <a:rPr lang="en-US" altLang="zh-CN" sz="2400" b="1" i="1" dirty="0">
                <a:solidFill>
                  <a:srgbClr val="000066"/>
                </a:solidFill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</a:rPr>
              <a:t>): </a:t>
            </a:r>
            <a:r>
              <a:rPr lang="en-US" altLang="zh-CN" sz="2400" b="1" i="1" dirty="0">
                <a:solidFill>
                  <a:srgbClr val="000066"/>
                </a:solidFill>
              </a:rPr>
              <a:t>x+y</a:t>
            </a:r>
            <a:r>
              <a:rPr lang="en-US" altLang="zh-CN" sz="2400" b="1" dirty="0">
                <a:solidFill>
                  <a:srgbClr val="000066"/>
                </a:solidFill>
              </a:rPr>
              <a:t>=10    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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0066"/>
                </a:solidFill>
              </a:rPr>
              <a:t>y H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</a:t>
            </a:r>
            <a:r>
              <a:rPr lang="zh-CN" altLang="en-US" sz="2400" b="1" dirty="0">
                <a:solidFill>
                  <a:srgbClr val="000066"/>
                </a:solidFill>
              </a:rPr>
              <a:t>真值为1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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</a:rPr>
              <a:t>x H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</a:t>
            </a:r>
            <a:r>
              <a:rPr lang="zh-CN" altLang="en-US" sz="2400" b="1" dirty="0">
                <a:solidFill>
                  <a:srgbClr val="000066"/>
                </a:solidFill>
              </a:rPr>
              <a:t>真值为0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(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) 命题的符号化不唯一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如例5 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charRg st="107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4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charRg st="14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828675" y="752475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一阶语言</a:t>
            </a:r>
            <a:r>
              <a:rPr lang="en-US" altLang="zh-CN" sz="4000" i="1" dirty="0">
                <a:solidFill>
                  <a:schemeClr val="accent2"/>
                </a:solidFill>
                <a:latin typeface="Palace Script MT" panose="030303020206070C0B05" pitchFamily="66" charset="0"/>
              </a:rPr>
              <a:t>L</a:t>
            </a:r>
            <a:r>
              <a:rPr lang="zh-CN" altLang="en-US" sz="4000" dirty="0">
                <a:solidFill>
                  <a:schemeClr val="accent2"/>
                </a:solidFill>
              </a:rPr>
              <a:t> </a:t>
            </a:r>
            <a:r>
              <a:rPr lang="en-US" altLang="zh-CN" sz="4000" b="0" i="1" dirty="0">
                <a:solidFill>
                  <a:schemeClr val="accent2"/>
                </a:solidFill>
              </a:rPr>
              <a:t> </a:t>
            </a:r>
            <a:endParaRPr lang="en-US" altLang="zh-CN" sz="4000" b="0" i="1" dirty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28675" y="1987550"/>
            <a:ext cx="7772400" cy="3962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定义3.1 一阶语言</a:t>
            </a:r>
            <a:r>
              <a:rPr lang="en-US" altLang="zh-CN" sz="2400" b="1" i="1" dirty="0">
                <a:solidFill>
                  <a:srgbClr val="7030A0"/>
                </a:solidFill>
                <a:latin typeface="Palace Script MT" panose="030303020206070C0B05" pitchFamily="66" charset="0"/>
              </a:rPr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的字母表</a:t>
            </a:r>
            <a:r>
              <a:rPr lang="zh-CN" altLang="en-US" sz="2400" b="1" dirty="0"/>
              <a:t>定义如下：</a:t>
            </a: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/>
              <a:t>(1) 个体常项：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个体变项：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x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1 </a:t>
            </a:r>
            <a:endParaRPr lang="en-US" altLang="zh-CN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函数符号：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h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f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h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/>
              <a:t>(4) </a:t>
            </a:r>
            <a:r>
              <a:rPr lang="zh-CN" altLang="en-US" sz="2400" b="1" dirty="0"/>
              <a:t>谓词符号：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H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F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H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/>
              <a:t>(5) </a:t>
            </a:r>
            <a:r>
              <a:rPr lang="zh-CN" altLang="en-US" sz="2400" b="1" dirty="0"/>
              <a:t>量词符号：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/>
              <a:t>(6) 联结词符号：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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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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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hangingPunct="1">
              <a:spcBef>
                <a:spcPct val="35000"/>
              </a:spcBef>
              <a:buNone/>
            </a:pPr>
            <a:r>
              <a:rPr lang="zh-CN" altLang="en-US" sz="2400" b="1" dirty="0"/>
              <a:t>(7) 括号与逗号：( ), 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685800" y="1479550"/>
            <a:ext cx="7772400" cy="40386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定义3.2 </a:t>
            </a:r>
            <a:r>
              <a:rPr lang="en-US" altLang="zh-CN" sz="2400" b="1" i="1" dirty="0">
                <a:latin typeface="Palace Script MT" panose="030303020206070C0B05" pitchFamily="66" charset="0"/>
              </a:rPr>
              <a:t>L</a:t>
            </a:r>
            <a:r>
              <a:rPr lang="en-US" altLang="zh-CN" sz="2400" b="1" i="1" dirty="0">
                <a:latin typeface="English111 Vivace BT" pitchFamily="66" charset="0"/>
              </a:rPr>
              <a:t>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项</a:t>
            </a:r>
            <a:r>
              <a:rPr lang="zh-CN" altLang="en-US" sz="2400" b="1" dirty="0"/>
              <a:t>的定义如下：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/>
              <a:t>(1) 个体常项和个体变项是项.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/>
              <a:t>(2) 若</a:t>
            </a:r>
            <a:r>
              <a:rPr lang="zh-CN" altLang="en-US" sz="2400" b="1" i="1" dirty="0">
                <a:sym typeface="Symbol" panose="05050102010706020507" pitchFamily="18" charset="2"/>
              </a:rPr>
              <a:t>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x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是任意的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元函数，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t</a:t>
            </a:r>
            <a:r>
              <a:rPr lang="en-US" altLang="zh-CN" sz="2400" b="1" i="1" baseline="-30000" dirty="0"/>
              <a:t>n</a:t>
            </a:r>
            <a:r>
              <a:rPr lang="zh-CN" altLang="en-US" sz="2400" b="1" dirty="0"/>
              <a:t>是任意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/>
              <a:t>      的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个项，则</a:t>
            </a:r>
            <a:r>
              <a:rPr lang="zh-CN" altLang="en-US" sz="2400" b="1" i="1" dirty="0">
                <a:sym typeface="Symbol" panose="05050102010706020507" pitchFamily="18" charset="2"/>
              </a:rPr>
              <a:t>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t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是项.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/>
              <a:t>(3) 所有的项都是有限次使用 (1), (2) 得到的.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定义3.3</a:t>
            </a:r>
            <a:r>
              <a:rPr lang="zh-CN" altLang="en-US" sz="2400" b="1" dirty="0"/>
              <a:t> 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Palace Script MT" panose="030303020206070C0B05" pitchFamily="66" charset="0"/>
              </a:rPr>
              <a:t>L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的任意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元谓词，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t</a:t>
            </a:r>
            <a:r>
              <a:rPr lang="en-US" altLang="zh-CN" sz="2400" b="1" i="1" baseline="-30000" dirty="0"/>
              <a:t>n</a:t>
            </a:r>
            <a:endParaRPr lang="en-US" altLang="zh-CN" sz="2400" b="1" i="1" baseline="-30000" dirty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Palace Script MT" panose="030303020206070C0B05" pitchFamily="66" charset="0"/>
              </a:rPr>
              <a:t>L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的任意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</a:t>
            </a:r>
            <a:r>
              <a:rPr lang="zh-CN" altLang="en-US" sz="2400" b="1" dirty="0">
                <a:solidFill>
                  <a:srgbClr val="FF0000"/>
                </a:solidFill>
              </a:rPr>
              <a:t>项</a:t>
            </a:r>
            <a:r>
              <a:rPr lang="zh-CN" altLang="en-US" sz="2400" b="1" dirty="0"/>
              <a:t>，则称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t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原子公式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7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charRg st="178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828675" y="1120775"/>
            <a:ext cx="7772400" cy="45402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定义3.4  </a:t>
            </a:r>
            <a:r>
              <a:rPr lang="en-US" altLang="zh-CN" sz="2400" b="1" i="1" dirty="0">
                <a:solidFill>
                  <a:srgbClr val="7030A0"/>
                </a:solidFill>
                <a:latin typeface="Palace Script MT" panose="030303020206070C0B05" pitchFamily="66" charset="0"/>
              </a:rPr>
              <a:t>L </a:t>
            </a:r>
            <a:r>
              <a:rPr lang="zh-CN" altLang="en-US" sz="2400" b="1" dirty="0">
                <a:solidFill>
                  <a:srgbClr val="7030A0"/>
                </a:solidFill>
              </a:rPr>
              <a:t>的合式公式</a:t>
            </a:r>
            <a:r>
              <a:rPr lang="zh-CN" altLang="en-US" sz="2400" b="1" dirty="0"/>
              <a:t>定义如下：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(1) 原子公式是合式公式 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(2) 若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是合式公式, 则 (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也是合式公式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(3) 若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是合式公式, 则(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也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      是合式公式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(4) 若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是合式公式, 则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xA</a:t>
            </a:r>
            <a:r>
              <a:rPr lang="zh-CN" altLang="en-US" sz="2400" b="1" dirty="0"/>
              <a:t>也是合式公式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(5) 只有有限次地应用(1)~(4)形成的符号串才是合式公式.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合式公式又称</a:t>
            </a:r>
            <a:r>
              <a:rPr lang="zh-CN" altLang="en-US" sz="2400" b="1" dirty="0">
                <a:solidFill>
                  <a:srgbClr val="7030A0"/>
                </a:solidFill>
              </a:rPr>
              <a:t>谓词公式</a:t>
            </a:r>
            <a:r>
              <a:rPr lang="zh-CN" altLang="en-US" sz="2400" b="1" dirty="0"/>
              <a:t>, 简称</a:t>
            </a:r>
            <a:r>
              <a:rPr lang="zh-CN" altLang="en-US" sz="2400" b="1" dirty="0">
                <a:solidFill>
                  <a:srgbClr val="7030A0"/>
                </a:solidFill>
              </a:rPr>
              <a:t>公式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98463" y="250825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量词的辖域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392113" y="1473200"/>
            <a:ext cx="8564562" cy="529113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定义3.5 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在公式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xA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xA</a:t>
            </a:r>
            <a:r>
              <a:rPr lang="zh-CN" altLang="en-US" sz="2400" b="1" dirty="0"/>
              <a:t>中, 称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指导变元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为相应量词的</a:t>
            </a:r>
            <a:r>
              <a:rPr lang="zh-CN" altLang="en-US" sz="2400" b="1" dirty="0">
                <a:solidFill>
                  <a:srgbClr val="7030A0"/>
                </a:solidFill>
              </a:rPr>
              <a:t>辖域</a:t>
            </a:r>
            <a:r>
              <a:rPr lang="zh-CN" altLang="en-US" sz="2400" b="1" dirty="0"/>
              <a:t>.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在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的辖域中,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的所有出现称为</a:t>
            </a:r>
            <a:r>
              <a:rPr lang="zh-CN" altLang="en-US" sz="2400" b="1" dirty="0">
                <a:solidFill>
                  <a:srgbClr val="7030A0"/>
                </a:solidFill>
              </a:rPr>
              <a:t>约束出现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中不是约束出现的其他变项称为</a:t>
            </a:r>
            <a:r>
              <a:rPr lang="zh-CN" altLang="en-US" sz="2400" b="1" dirty="0">
                <a:solidFill>
                  <a:srgbClr val="7030A0"/>
                </a:solidFill>
              </a:rPr>
              <a:t>自由出现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闭式</a:t>
            </a:r>
            <a:r>
              <a:rPr lang="zh-CN" altLang="en-US" sz="2400" b="1" dirty="0"/>
              <a:t>: 不含自由出现的个体变项的公式。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例6</a:t>
            </a:r>
            <a:r>
              <a:rPr lang="zh-CN" altLang="en-US" sz="2400" b="1" dirty="0">
                <a:solidFill>
                  <a:srgbClr val="000066"/>
                </a:solidFill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公式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yG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的辖域: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2060"/>
                </a:solidFill>
              </a:rPr>
              <a:t>yG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)), 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指导变元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的辖域: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，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为指导变元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的两次出现均为约束出现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的第一次出现为自由出现, 第二次出现为约束出现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zh-CN" altLang="en-US" sz="2400" b="1" dirty="0">
                <a:solidFill>
                  <a:srgbClr val="002060"/>
                </a:solidFill>
              </a:rPr>
              <a:t>为自由出现。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0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108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4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charRg st="14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7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charRg st="177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03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charRg st="203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17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charRg st="217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43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243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505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例7</a:t>
            </a:r>
            <a:r>
              <a:rPr lang="zh-CN" altLang="en-US" sz="2400" b="1" dirty="0">
                <a:solidFill>
                  <a:srgbClr val="000066"/>
                </a:solidFill>
              </a:rPr>
              <a:t>  </a:t>
            </a:r>
            <a:r>
              <a:rPr lang="zh-CN" altLang="en-US" sz="2400" b="1" dirty="0"/>
              <a:t>公式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的辖域: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)),</a:t>
            </a:r>
            <a:r>
              <a:rPr lang="zh-CN" altLang="en-US" sz="2400" b="1" dirty="0"/>
              <a:t> 指导变元为</a:t>
            </a:r>
            <a:r>
              <a:rPr lang="en-US" altLang="zh-CN" sz="2400" b="1" i="1" dirty="0"/>
              <a:t>x</a:t>
            </a:r>
            <a:endParaRPr lang="en-US" altLang="zh-CN" sz="2400" b="1" i="1" dirty="0"/>
          </a:p>
          <a:p>
            <a:pPr algn="just"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的辖域: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指导变元为</a:t>
            </a:r>
            <a:r>
              <a:rPr lang="en-US" altLang="zh-CN" sz="2400" b="1" i="1" dirty="0"/>
              <a:t>x</a:t>
            </a:r>
            <a:endParaRPr lang="en-US" altLang="zh-CN" sz="2400" b="1" i="1" dirty="0"/>
          </a:p>
          <a:p>
            <a:pPr algn="just" eaLnBrk="1" hangingPunct="1">
              <a:buNone/>
            </a:pPr>
            <a:endParaRPr lang="en-US" altLang="zh-CN" sz="2400" b="1" i="1" dirty="0"/>
          </a:p>
          <a:p>
            <a:pPr algn="just" eaLnBrk="1" hangingPunct="1">
              <a:buNone/>
            </a:pPr>
            <a:r>
              <a:rPr lang="en-US" altLang="zh-CN" sz="2400" b="1" i="1" dirty="0"/>
              <a:t>x</a:t>
            </a:r>
            <a:r>
              <a:rPr lang="zh-CN" altLang="en-US" sz="2400" b="1" dirty="0"/>
              <a:t>的两次出现均为约束出现.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但是, 第一次出现的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</a:t>
            </a:r>
            <a:r>
              <a:rPr lang="en-US" altLang="zh-CN" sz="2400" b="1" i="1" dirty="0"/>
              <a:t>x,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第二次出现的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中的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. 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107950"/>
            <a:ext cx="7772400" cy="1033463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解释与赋值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6627" name="Text Box 4"/>
          <p:cNvSpPr txBox="1"/>
          <p:nvPr/>
        </p:nvSpPr>
        <p:spPr>
          <a:xfrm>
            <a:off x="609600" y="1054100"/>
            <a:ext cx="7848600" cy="42275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定义3.7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设一阶语言</a:t>
            </a:r>
            <a:r>
              <a:rPr lang="en-US" altLang="zh-CN" sz="2400" b="1" i="1" dirty="0">
                <a:solidFill>
                  <a:schemeClr val="tx1"/>
                </a:solidFill>
                <a:latin typeface="Palace Script MT" panose="030303020206070C0B05" pitchFamily="66" charset="0"/>
              </a:rPr>
              <a:t>L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的个体常项集{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1},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函数符号集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1},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谓词符号集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1}, </a:t>
            </a:r>
            <a:r>
              <a:rPr lang="en-US" altLang="zh-CN" sz="2400" b="1" i="1" dirty="0">
                <a:solidFill>
                  <a:schemeClr val="tx1"/>
                </a:solidFill>
                <a:latin typeface="Palace Script MT" panose="030303020206070C0B05" pitchFamily="66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解释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由下面4部分组成: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非空个体域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对每一个个体常项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称作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中的解释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对每一个函数符号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设其为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元的,     是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称作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中的解释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对每一个谓词符号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设其为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元的,     是一个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元谓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词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称作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中的解释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6628" name="Object 6"/>
          <p:cNvGraphicFramePr/>
          <p:nvPr/>
        </p:nvGraphicFramePr>
        <p:xfrm>
          <a:off x="4216400" y="2598738"/>
          <a:ext cx="315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52400" imgH="228600" progId="Equation.3">
                  <p:embed/>
                </p:oleObj>
              </mc:Choice>
              <mc:Fallback>
                <p:oleObj name="" r:id="rId1" imgW="1524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0" y="2598738"/>
                        <a:ext cx="3159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/>
          <p:cNvGraphicFramePr/>
          <p:nvPr/>
        </p:nvGraphicFramePr>
        <p:xfrm>
          <a:off x="6145213" y="3073400"/>
          <a:ext cx="422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03200" imgH="241300" progId="Equation.3">
                  <p:embed/>
                </p:oleObj>
              </mc:Choice>
              <mc:Fallback>
                <p:oleObj name="" r:id="rId3" imgW="2032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5213" y="3073400"/>
                        <a:ext cx="4222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8"/>
          <p:cNvGraphicFramePr/>
          <p:nvPr/>
        </p:nvGraphicFramePr>
        <p:xfrm>
          <a:off x="6170613" y="4211638"/>
          <a:ext cx="4746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28600" imgH="241300" progId="Equation.3">
                  <p:embed/>
                </p:oleObj>
              </mc:Choice>
              <mc:Fallback>
                <p:oleObj name="" r:id="rId5" imgW="2286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613" y="4211638"/>
                        <a:ext cx="4746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4"/>
          <p:cNvSpPr txBox="1"/>
          <p:nvPr/>
        </p:nvSpPr>
        <p:spPr>
          <a:xfrm>
            <a:off x="896938" y="5554663"/>
            <a:ext cx="7848600" cy="21240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(5)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对每一个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自由出现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的个体变项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指定个体域中的一个值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赋值</a:t>
            </a:r>
            <a:r>
              <a:rPr lang="zh-CN" alt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95738" y="333375"/>
            <a:ext cx="4968875" cy="5746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6633" name="文本框 1"/>
          <p:cNvSpPr txBox="1"/>
          <p:nvPr/>
        </p:nvSpPr>
        <p:spPr>
          <a:xfrm>
            <a:off x="4022725" y="439738"/>
            <a:ext cx="490537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任何公式在给定的解释和赋值下都是命题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ea typeface="黑体" panose="02010609060101010101" pitchFamily="2" charset="-122"/>
              </a:rPr>
              <a:t>3.1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一阶逻辑基本概念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3962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3.1.1 命题逻辑的局限性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3.1.2 个体词、谓词与量词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b="1" dirty="0"/>
              <a:t>个体常项、个体变项、个体域、全总个体域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谓词常项、谓词变项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全称量词、存在量词</a:t>
            </a:r>
            <a:endParaRPr lang="zh-CN" altLang="en-US" b="1" dirty="0"/>
          </a:p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3.1.3 一阶逻辑命题符号化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3937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27651" name="组合 11"/>
          <p:cNvGrpSpPr/>
          <p:nvPr/>
        </p:nvGrpSpPr>
        <p:grpSpPr>
          <a:xfrm>
            <a:off x="611188" y="1358900"/>
            <a:ext cx="7416800" cy="4078288"/>
            <a:chOff x="611188" y="1717675"/>
            <a:chExt cx="7416800" cy="4078215"/>
          </a:xfrm>
        </p:grpSpPr>
        <p:sp>
          <p:nvSpPr>
            <p:cNvPr id="27652" name="Text Box 6"/>
            <p:cNvSpPr txBox="1"/>
            <p:nvPr/>
          </p:nvSpPr>
          <p:spPr>
            <a:xfrm>
              <a:off x="611188" y="1717675"/>
              <a:ext cx="7416800" cy="4078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给定解释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如下:  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个体域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谓词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及赋值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: 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)=0,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)=1, 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)=2.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</a:pP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说明下列公式在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及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下的含义, 并讨论其真值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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xF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),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3" name="Object 7"/>
            <p:cNvGraphicFramePr/>
            <p:nvPr/>
          </p:nvGraphicFramePr>
          <p:xfrm>
            <a:off x="1447801" y="2708275"/>
            <a:ext cx="8683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367665" imgH="177800" progId="Equation.3">
                    <p:embed/>
                  </p:oleObj>
                </mc:Choice>
                <mc:Fallback>
                  <p:oleObj name="" r:id="rId1" imgW="367665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7801" y="2708275"/>
                          <a:ext cx="868363" cy="419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8"/>
            <p:cNvGraphicFramePr/>
            <p:nvPr/>
          </p:nvGraphicFramePr>
          <p:xfrm>
            <a:off x="1409701" y="3113088"/>
            <a:ext cx="40005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828800" imgH="228600" progId="Equation.3">
                    <p:embed/>
                  </p:oleObj>
                </mc:Choice>
                <mc:Fallback>
                  <p:oleObj name="" r:id="rId3" imgW="18288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09701" y="3113088"/>
                          <a:ext cx="4000500" cy="496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9"/>
            <p:cNvGraphicFramePr/>
            <p:nvPr/>
          </p:nvGraphicFramePr>
          <p:xfrm>
            <a:off x="2057401" y="3548063"/>
            <a:ext cx="208280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965200" imgH="228600" progId="Equation.3">
                    <p:embed/>
                  </p:oleObj>
                </mc:Choice>
                <mc:Fallback>
                  <p:oleObj name="" r:id="rId5" imgW="9652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7401" y="3548063"/>
                          <a:ext cx="2082800" cy="490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38" name="Text Box 10"/>
          <p:cNvSpPr txBox="1"/>
          <p:nvPr/>
        </p:nvSpPr>
        <p:spPr>
          <a:xfrm>
            <a:off x="1295400" y="5357813"/>
            <a:ext cx="4267200" cy="423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假命题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57" name="Rectangle 5"/>
          <p:cNvSpPr>
            <a:spLocks noGrp="1"/>
          </p:cNvSpPr>
          <p:nvPr>
            <p:ph idx="1"/>
          </p:nvPr>
        </p:nvSpPr>
        <p:spPr>
          <a:xfrm>
            <a:off x="611188" y="2136775"/>
            <a:ext cx="7777162" cy="57626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/>
              <a:t>(3)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zF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330759" name="Text Box 7"/>
          <p:cNvSpPr txBox="1"/>
          <p:nvPr/>
        </p:nvSpPr>
        <p:spPr>
          <a:xfrm>
            <a:off x="604838" y="4314825"/>
            <a:ext cx="4038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1" name="Text Box 9"/>
          <p:cNvSpPr txBox="1"/>
          <p:nvPr/>
        </p:nvSpPr>
        <p:spPr>
          <a:xfrm>
            <a:off x="601663" y="3328988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2" name="Text Box 10"/>
          <p:cNvSpPr txBox="1"/>
          <p:nvPr/>
        </p:nvSpPr>
        <p:spPr>
          <a:xfrm>
            <a:off x="1101725" y="3757613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+1=2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真命题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3" name="Text Box 11"/>
          <p:cNvSpPr txBox="1"/>
          <p:nvPr/>
        </p:nvSpPr>
        <p:spPr>
          <a:xfrm>
            <a:off x="1084263" y="261302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真命题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4" name="Text Box 12"/>
          <p:cNvSpPr txBox="1"/>
          <p:nvPr/>
        </p:nvSpPr>
        <p:spPr>
          <a:xfrm>
            <a:off x="552450" y="5353050"/>
            <a:ext cx="71437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5" name="Text Box 13"/>
          <p:cNvSpPr txBox="1"/>
          <p:nvPr/>
        </p:nvSpPr>
        <p:spPr>
          <a:xfrm>
            <a:off x="990600" y="5686425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+2=2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假命题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66" name="Text Box 14"/>
          <p:cNvSpPr txBox="1"/>
          <p:nvPr/>
        </p:nvSpPr>
        <p:spPr>
          <a:xfrm>
            <a:off x="1143000" y="4695825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2=1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真命题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Text Box 11"/>
          <p:cNvSpPr txBox="1"/>
          <p:nvPr/>
        </p:nvSpPr>
        <p:spPr>
          <a:xfrm>
            <a:off x="571500" y="927100"/>
            <a:ext cx="716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28700" y="1460500"/>
            <a:ext cx="5791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假命题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8" name="对象 2"/>
          <p:cNvGraphicFramePr/>
          <p:nvPr/>
        </p:nvGraphicFramePr>
        <p:xfrm>
          <a:off x="5149850" y="2613025"/>
          <a:ext cx="389096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68650" imgH="1289050" progId="Paint.Picture">
                  <p:embed/>
                </p:oleObj>
              </mc:Choice>
              <mc:Fallback>
                <p:oleObj name="" r:id="rId1" imgW="3168650" imgH="12890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9850" y="2613025"/>
                        <a:ext cx="3890963" cy="21113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30757" grpId="0" build="p"/>
      <p:bldP spid="330757" grpId="1" build="p"/>
      <p:bldP spid="330763" grpId="0"/>
      <p:bldP spid="330763" grpId="1"/>
      <p:bldP spid="330761" grpId="0"/>
      <p:bldP spid="330761" grpId="1"/>
      <p:bldP spid="330762" grpId="0"/>
      <p:bldP spid="330762" grpId="1"/>
      <p:bldP spid="330759" grpId="0"/>
      <p:bldP spid="330759" grpId="1"/>
      <p:bldP spid="330766" grpId="0"/>
      <p:bldP spid="330766" grpId="1"/>
      <p:bldP spid="330764" grpId="0"/>
      <p:bldP spid="330764" grpId="1"/>
      <p:bldP spid="330765" grpId="0"/>
      <p:bldP spid="33076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27025" y="6096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闭式的性质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52425" y="2057400"/>
            <a:ext cx="8455025" cy="2765425"/>
          </a:xfrm>
          <a:ln/>
        </p:spPr>
        <p:txBody>
          <a:bodyPr vert="horz" wrap="square" lIns="91440" tIns="45720" rIns="91440" bIns="45720" anchor="t" anchorCtr="0"/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定理3.1</a:t>
            </a:r>
            <a:r>
              <a:rPr lang="zh-CN" altLang="en-US" sz="2400" b="1" dirty="0"/>
              <a:t> 闭式（不含自由个体变项）在任何解释下都变成命题.</a:t>
            </a:r>
            <a:endParaRPr lang="zh-CN" altLang="en-US" sz="2400" b="1" dirty="0"/>
          </a:p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闭式只需给定解释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如例8(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)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(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)。</a:t>
            </a:r>
            <a:endParaRPr lang="zh-CN" altLang="en-US" sz="2400" b="1" dirty="0"/>
          </a:p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只给定解释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非闭式可能成为命题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但通常不能成为命题。</a:t>
            </a:r>
            <a:endParaRPr lang="en-US" altLang="zh-CN" sz="2400" b="1" dirty="0"/>
          </a:p>
          <a:p>
            <a:pPr algn="just" eaLnBrk="1" latinLnBrk="0" hangingPunct="1">
              <a:lnSpc>
                <a:spcPts val="33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只有给定解释和赋值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非闭式才能一定成为命题。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398463" y="6096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一阶逻辑公式的分类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285750" y="2133600"/>
            <a:ext cx="8648700" cy="3671888"/>
          </a:xfrm>
        </p:spPr>
        <p:txBody>
          <a:bodyPr vert="horz" wrap="square" lIns="91440" tIns="45720" rIns="91440" bIns="45720" anchor="t" anchorCtr="0"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7030A0"/>
                </a:solidFill>
                <a:latin typeface="宋体" panose="02010600030101010101" pitchFamily="2" charset="-122"/>
                <a:ea typeface="+mn-ea"/>
                <a:cs typeface="+mn-cs"/>
              </a:rPr>
              <a:t>永真式(逻辑有效式)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: 无成假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accent4"/>
                </a:solidFill>
                <a:latin typeface="宋体" panose="02010600030101010101" pitchFamily="2" charset="-122"/>
                <a:ea typeface="+mn-ea"/>
                <a:cs typeface="+mn-cs"/>
              </a:rPr>
              <a:t>解释和赋值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accent4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7030A0"/>
                </a:solidFill>
                <a:latin typeface="宋体" panose="02010600030101010101" pitchFamily="2" charset="-122"/>
                <a:ea typeface="+mn-ea"/>
                <a:cs typeface="+mn-cs"/>
              </a:rPr>
              <a:t>矛盾式(永假式)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: 无成真解释和赋值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7030A0"/>
                </a:solidFill>
                <a:latin typeface="宋体" panose="02010600030101010101" pitchFamily="2" charset="-122"/>
                <a:ea typeface="+mn-ea"/>
                <a:cs typeface="+mn-cs"/>
              </a:rPr>
              <a:t>可满足式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: 至少有一个成真解释和赋值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在一阶逻辑中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,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公式的可满足性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永真性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,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永假性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是不可判定的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,</a:t>
            </a: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即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不存在算法能在有限步内判断任给的公式是否是可满足式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永</a:t>
            </a:r>
            <a:endParaRPr kumimoji="1" lang="zh-CN" altLang="en-US" sz="2400" b="1" i="0" u="none" strike="noStrike" kern="0" cap="none" spc="0" normalizeH="0" baseline="0" noProof="1" dirty="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真式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,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矛盾式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1" dirty="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代换实例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685800" y="1838325"/>
            <a:ext cx="8153400" cy="424973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定义3.9</a:t>
            </a: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0</a:t>
            </a:r>
            <a:r>
              <a:rPr lang="zh-CN" altLang="en-US" sz="2400" b="1" dirty="0"/>
              <a:t>是含命题变项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</a:t>
            </a:r>
            <a:r>
              <a:rPr lang="en-US" altLang="zh-CN" sz="2400" b="1" i="1" dirty="0"/>
              <a:t>p</a:t>
            </a:r>
            <a:r>
              <a:rPr lang="en-US" altLang="zh-CN" sz="2400" b="1" i="1" baseline="-30000" dirty="0"/>
              <a:t>n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命题公式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,…, </a:t>
            </a:r>
            <a:endParaRPr lang="en-US" altLang="zh-CN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n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</a:t>
            </a:r>
            <a:r>
              <a:rPr lang="zh-CN" altLang="en-US" sz="2400" b="1" dirty="0">
                <a:solidFill>
                  <a:srgbClr val="FF0000"/>
                </a:solidFill>
              </a:rPr>
              <a:t>谓词公式</a:t>
            </a:r>
            <a:r>
              <a:rPr lang="zh-CN" altLang="en-US" sz="2400" b="1" dirty="0"/>
              <a:t>, 用</a:t>
            </a:r>
            <a:r>
              <a:rPr lang="en-US" altLang="zh-CN" sz="2400" b="1" i="1" dirty="0"/>
              <a:t>A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/>
              <a:t>处处代替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0</a:t>
            </a:r>
            <a:r>
              <a:rPr lang="zh-CN" altLang="en-US" sz="2400" b="1" dirty="0"/>
              <a:t>中的</a:t>
            </a:r>
            <a:r>
              <a:rPr lang="en-US" altLang="zh-CN" sz="2400" b="1" i="1" dirty="0"/>
              <a:t>p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(1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所得公式</a:t>
            </a: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i="1" dirty="0"/>
              <a:t>A</a:t>
            </a:r>
            <a:r>
              <a:rPr lang="zh-CN" altLang="en-US" sz="2400" b="1" dirty="0"/>
              <a:t>称为</a:t>
            </a:r>
            <a:r>
              <a:rPr lang="en-US" altLang="zh-CN" sz="2400" b="1" i="1" dirty="0"/>
              <a:t>A</a:t>
            </a:r>
            <a:r>
              <a:rPr lang="en-US" altLang="zh-CN" sz="2400" b="1" baseline="-30000" dirty="0"/>
              <a:t>0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代换实例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1D0F73"/>
                </a:solidFill>
              </a:rPr>
              <a:t>例如 </a:t>
            </a:r>
            <a:r>
              <a:rPr lang="en-US" altLang="zh-CN" sz="2400" b="1" i="1" dirty="0">
                <a:solidFill>
                  <a:srgbClr val="1D0F73"/>
                </a:solidFill>
              </a:rPr>
              <a:t>F</a:t>
            </a:r>
            <a:r>
              <a:rPr lang="en-US" altLang="zh-CN" sz="2400" b="1" dirty="0">
                <a:solidFill>
                  <a:srgbClr val="1D0F73"/>
                </a:solidFill>
              </a:rPr>
              <a:t>(</a:t>
            </a:r>
            <a:r>
              <a:rPr lang="en-US" altLang="zh-CN" sz="2400" b="1" i="1" dirty="0">
                <a:solidFill>
                  <a:srgbClr val="1D0F73"/>
                </a:solidFill>
              </a:rPr>
              <a:t>x</a:t>
            </a:r>
            <a:r>
              <a:rPr lang="en-US" altLang="zh-CN" sz="2400" b="1" dirty="0">
                <a:solidFill>
                  <a:srgbClr val="1D0F73"/>
                </a:solidFill>
              </a:rPr>
              <a:t>)</a:t>
            </a:r>
            <a:r>
              <a:rPr lang="en-US" altLang="zh-CN" sz="2400" b="1" dirty="0">
                <a:solidFill>
                  <a:srgbClr val="1D0F73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1D0F73"/>
                </a:solidFill>
              </a:rPr>
              <a:t>G</a:t>
            </a:r>
            <a:r>
              <a:rPr lang="en-US" altLang="zh-CN" sz="2400" b="1" dirty="0">
                <a:solidFill>
                  <a:srgbClr val="1D0F73"/>
                </a:solidFill>
              </a:rPr>
              <a:t>(</a:t>
            </a:r>
            <a:r>
              <a:rPr lang="en-US" altLang="zh-CN" sz="2400" b="1" i="1" dirty="0">
                <a:solidFill>
                  <a:srgbClr val="1D0F73"/>
                </a:solidFill>
              </a:rPr>
              <a:t>x</a:t>
            </a:r>
            <a:r>
              <a:rPr lang="en-US" altLang="zh-CN" sz="2400" b="1" dirty="0">
                <a:solidFill>
                  <a:srgbClr val="1D0F73"/>
                </a:solidFill>
              </a:rPr>
              <a:t>), </a:t>
            </a:r>
            <a:r>
              <a:rPr lang="en-US" altLang="zh-CN" sz="2400" b="1" dirty="0">
                <a:solidFill>
                  <a:srgbClr val="1D0F73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1D0F73"/>
                </a:solidFill>
              </a:rPr>
              <a:t>xF</a:t>
            </a:r>
            <a:r>
              <a:rPr lang="en-US" altLang="zh-CN" sz="2400" b="1" dirty="0">
                <a:solidFill>
                  <a:srgbClr val="1D0F73"/>
                </a:solidFill>
              </a:rPr>
              <a:t>(</a:t>
            </a:r>
            <a:r>
              <a:rPr lang="en-US" altLang="zh-CN" sz="2400" b="1" i="1" dirty="0">
                <a:solidFill>
                  <a:srgbClr val="1D0F73"/>
                </a:solidFill>
              </a:rPr>
              <a:t>x</a:t>
            </a:r>
            <a:r>
              <a:rPr lang="en-US" altLang="zh-CN" sz="2400" b="1" dirty="0">
                <a:solidFill>
                  <a:srgbClr val="1D0F73"/>
                </a:solidFill>
              </a:rPr>
              <a:t>)</a:t>
            </a:r>
            <a:r>
              <a:rPr lang="en-US" altLang="zh-CN" sz="2400" b="1" dirty="0">
                <a:solidFill>
                  <a:srgbClr val="1D0F73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rgbClr val="1D0F73"/>
                </a:solidFill>
              </a:rPr>
              <a:t>yG</a:t>
            </a:r>
            <a:r>
              <a:rPr lang="en-US" altLang="zh-CN" sz="2400" b="1" dirty="0">
                <a:solidFill>
                  <a:srgbClr val="1D0F73"/>
                </a:solidFill>
              </a:rPr>
              <a:t>(</a:t>
            </a:r>
            <a:r>
              <a:rPr lang="en-US" altLang="zh-CN" sz="2400" b="1" i="1" dirty="0">
                <a:solidFill>
                  <a:srgbClr val="1D0F73"/>
                </a:solidFill>
              </a:rPr>
              <a:t>y</a:t>
            </a:r>
            <a:r>
              <a:rPr lang="en-US" altLang="zh-CN" sz="2400" b="1" dirty="0">
                <a:solidFill>
                  <a:srgbClr val="1D0F73"/>
                </a:solidFill>
              </a:rPr>
              <a:t>) </a:t>
            </a:r>
            <a:r>
              <a:rPr lang="zh-CN" altLang="en-US" sz="2400" b="1" dirty="0">
                <a:solidFill>
                  <a:srgbClr val="1D0F73"/>
                </a:solidFill>
              </a:rPr>
              <a:t>等都是</a:t>
            </a:r>
            <a:r>
              <a:rPr lang="en-US" altLang="zh-CN" sz="2400" b="1" i="1" dirty="0">
                <a:solidFill>
                  <a:srgbClr val="1D0F73"/>
                </a:solidFill>
              </a:rPr>
              <a:t>p</a:t>
            </a:r>
            <a:r>
              <a:rPr lang="en-US" altLang="zh-CN" sz="2400" b="1" dirty="0">
                <a:solidFill>
                  <a:srgbClr val="1D0F73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1D0F73"/>
                </a:solidFill>
              </a:rPr>
              <a:t>q</a:t>
            </a:r>
            <a:r>
              <a:rPr lang="zh-CN" altLang="en-US" sz="2400" b="1" dirty="0">
                <a:solidFill>
                  <a:srgbClr val="1D0F73"/>
                </a:solidFill>
              </a:rPr>
              <a:t>的代换实例</a:t>
            </a:r>
            <a:endParaRPr lang="zh-CN" altLang="en-US" sz="2400" b="1" dirty="0">
              <a:solidFill>
                <a:srgbClr val="1D0F73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(x))</a:t>
            </a:r>
            <a:r>
              <a:rPr lang="zh-CN" altLang="en-US" sz="2400" b="1" dirty="0">
                <a:solidFill>
                  <a:srgbClr val="FF0000"/>
                </a:solidFill>
              </a:rPr>
              <a:t>不是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的代换实例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35000"/>
              </a:spcBef>
              <a:buNone/>
            </a:pP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定理3.2 </a:t>
            </a:r>
            <a:r>
              <a:rPr lang="zh-CN" altLang="en-US" sz="2400" b="1" dirty="0">
                <a:solidFill>
                  <a:srgbClr val="FF0066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重言式的代换实例都是永真式，矛盾式的代换实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例都是矛盾式。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160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charRg st="19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5800" y="1685925"/>
            <a:ext cx="7772400" cy="9906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例9</a:t>
            </a:r>
            <a:r>
              <a:rPr lang="zh-CN" altLang="en-US" sz="2400" b="1" dirty="0"/>
              <a:t> 判断下列公式的类型: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(1)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endParaRPr lang="zh-CN" altLang="en-US" sz="2400" b="1" dirty="0"/>
          </a:p>
        </p:txBody>
      </p:sp>
      <p:sp>
        <p:nvSpPr>
          <p:cNvPr id="33796" name="Text Box 7"/>
          <p:cNvSpPr txBox="1"/>
          <p:nvPr/>
        </p:nvSpPr>
        <p:spPr>
          <a:xfrm>
            <a:off x="685800" y="3505200"/>
            <a:ext cx="4114800" cy="4937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非永真式的可满足式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6" name="Text Box 8"/>
          <p:cNvSpPr txBox="1"/>
          <p:nvPr/>
        </p:nvSpPr>
        <p:spPr>
          <a:xfrm>
            <a:off x="685800" y="4002088"/>
            <a:ext cx="4114800" cy="4984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4857" name="Text Box 9"/>
          <p:cNvSpPr txBox="1"/>
          <p:nvPr/>
        </p:nvSpPr>
        <p:spPr>
          <a:xfrm>
            <a:off x="685800" y="4495800"/>
            <a:ext cx="5410200" cy="4937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的代换实例,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是重言式,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9" name="Group 19"/>
          <p:cNvGrpSpPr/>
          <p:nvPr/>
        </p:nvGrpSpPr>
        <p:grpSpPr>
          <a:xfrm>
            <a:off x="685800" y="2706688"/>
            <a:ext cx="8077200" cy="493712"/>
            <a:chOff x="432" y="1705"/>
            <a:chExt cx="5088" cy="311"/>
          </a:xfrm>
        </p:grpSpPr>
        <p:sp>
          <p:nvSpPr>
            <p:cNvPr id="33800" name="Text Box 5"/>
            <p:cNvSpPr txBox="1"/>
            <p:nvPr/>
          </p:nvSpPr>
          <p:spPr>
            <a:xfrm>
              <a:off x="432" y="1705"/>
              <a:ext cx="5088" cy="3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=R,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是整数,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是有理数,   真命题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1" name="Object 10"/>
            <p:cNvGraphicFramePr/>
            <p:nvPr/>
          </p:nvGraphicFramePr>
          <p:xfrm>
            <a:off x="1887" y="1742"/>
            <a:ext cx="42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355600" imgH="228600" progId="Equation.3">
                    <p:embed/>
                  </p:oleObj>
                </mc:Choice>
                <mc:Fallback>
                  <p:oleObj name="" r:id="rId1" imgW="3556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7" y="1742"/>
                          <a:ext cx="42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1"/>
            <p:cNvGraphicFramePr/>
            <p:nvPr/>
          </p:nvGraphicFramePr>
          <p:xfrm>
            <a:off x="3144" y="1728"/>
            <a:ext cx="45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381000" imgH="228600" progId="Equation.3">
                    <p:embed/>
                  </p:oleObj>
                </mc:Choice>
                <mc:Fallback>
                  <p:oleObj name="" r:id="rId3" imgW="3810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4" y="1728"/>
                          <a:ext cx="45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4860" name="Text Box 12"/>
          <p:cNvSpPr txBox="1"/>
          <p:nvPr/>
        </p:nvSpPr>
        <p:spPr>
          <a:xfrm>
            <a:off x="6781800" y="4495800"/>
            <a:ext cx="1219200" cy="4937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永真式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61" name="Text Box 13"/>
          <p:cNvSpPr txBox="1"/>
          <p:nvPr/>
        </p:nvSpPr>
        <p:spPr>
          <a:xfrm>
            <a:off x="685800" y="5029200"/>
            <a:ext cx="6934200" cy="49371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62" name="Text Box 14"/>
          <p:cNvSpPr txBox="1"/>
          <p:nvPr/>
        </p:nvSpPr>
        <p:spPr>
          <a:xfrm>
            <a:off x="685800" y="5526088"/>
            <a:ext cx="6553200" cy="4937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的代换实例,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是矛盾式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63" name="Text Box 15"/>
          <p:cNvSpPr txBox="1"/>
          <p:nvPr/>
        </p:nvSpPr>
        <p:spPr>
          <a:xfrm>
            <a:off x="7391400" y="5526088"/>
            <a:ext cx="1295400" cy="4937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矛盾式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07" name="Group 20"/>
          <p:cNvGrpSpPr/>
          <p:nvPr/>
        </p:nvGrpSpPr>
        <p:grpSpPr>
          <a:xfrm>
            <a:off x="685800" y="3124200"/>
            <a:ext cx="7848600" cy="511175"/>
            <a:chOff x="432" y="1968"/>
            <a:chExt cx="4944" cy="322"/>
          </a:xfrm>
        </p:grpSpPr>
        <p:sp>
          <p:nvSpPr>
            <p:cNvPr id="33808" name="Text Box 6"/>
            <p:cNvSpPr txBox="1"/>
            <p:nvPr/>
          </p:nvSpPr>
          <p:spPr>
            <a:xfrm>
              <a:off x="432" y="1968"/>
              <a:ext cx="4944" cy="3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=R,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是整数,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是自然数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假命题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9" name="Object 17"/>
            <p:cNvGraphicFramePr/>
            <p:nvPr/>
          </p:nvGraphicFramePr>
          <p:xfrm>
            <a:off x="1872" y="2016"/>
            <a:ext cx="45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381000" imgH="228600" progId="Equation.3">
                    <p:embed/>
                  </p:oleObj>
                </mc:Choice>
                <mc:Fallback>
                  <p:oleObj name="" r:id="rId5" imgW="381000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72" y="2016"/>
                          <a:ext cx="45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8"/>
            <p:cNvGraphicFramePr/>
            <p:nvPr/>
          </p:nvGraphicFramePr>
          <p:xfrm>
            <a:off x="3144" y="2016"/>
            <a:ext cx="45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381000" imgH="228600" progId="Equation.3">
                    <p:embed/>
                  </p:oleObj>
                </mc:Choice>
                <mc:Fallback>
                  <p:oleObj name="" r:id="rId7" imgW="3810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4" y="2016"/>
                          <a:ext cx="45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6" grpId="0"/>
      <p:bldP spid="334857" grpId="0"/>
      <p:bldP spid="334860" grpId="0"/>
      <p:bldP spid="334861" grpId="0"/>
      <p:bldP spid="334862" grpId="0"/>
      <p:bldP spid="3348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685800" y="1900238"/>
            <a:ext cx="7772400" cy="5286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/>
              <a:t>(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)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x,y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334855" name="Text Box 7"/>
          <p:cNvSpPr txBox="1"/>
          <p:nvPr/>
        </p:nvSpPr>
        <p:spPr>
          <a:xfrm>
            <a:off x="685800" y="3792538"/>
            <a:ext cx="4114800" cy="4937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非永真式的可满足式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685800" y="2643188"/>
            <a:ext cx="7315200" cy="498475"/>
            <a:chOff x="685800" y="2643182"/>
            <a:chExt cx="7315224" cy="498598"/>
          </a:xfrm>
        </p:grpSpPr>
        <p:sp>
          <p:nvSpPr>
            <p:cNvPr id="35845" name="Text Box 5"/>
            <p:cNvSpPr txBox="1"/>
            <p:nvPr/>
          </p:nvSpPr>
          <p:spPr>
            <a:xfrm>
              <a:off x="685800" y="2643182"/>
              <a:ext cx="7315224" cy="49859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=N,    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;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赋值</a:t>
              </a: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)=0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    真命题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6" name="Object 10"/>
            <p:cNvGraphicFramePr/>
            <p:nvPr/>
          </p:nvGraphicFramePr>
          <p:xfrm>
            <a:off x="2630481" y="2643182"/>
            <a:ext cx="10128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533400" imgH="228600" progId="Equation.3">
                    <p:embed/>
                  </p:oleObj>
                </mc:Choice>
                <mc:Fallback>
                  <p:oleObj name="" r:id="rId1" imgW="5334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0481" y="2643182"/>
                          <a:ext cx="1012825" cy="434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0"/>
          <p:cNvGrpSpPr/>
          <p:nvPr/>
        </p:nvGrpSpPr>
        <p:grpSpPr>
          <a:xfrm>
            <a:off x="685800" y="3216275"/>
            <a:ext cx="7029450" cy="498475"/>
            <a:chOff x="685800" y="3216154"/>
            <a:chExt cx="7029472" cy="498598"/>
          </a:xfrm>
        </p:grpSpPr>
        <p:sp>
          <p:nvSpPr>
            <p:cNvPr id="35848" name="Text Box 6"/>
            <p:cNvSpPr txBox="1"/>
            <p:nvPr/>
          </p:nvSpPr>
          <p:spPr>
            <a:xfrm>
              <a:off x="685800" y="3216154"/>
              <a:ext cx="7029472" cy="49859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=N,    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赋值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(y)=1,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假命题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9" name="Object 17"/>
            <p:cNvGraphicFramePr/>
            <p:nvPr/>
          </p:nvGraphicFramePr>
          <p:xfrm>
            <a:off x="2630481" y="3279777"/>
            <a:ext cx="10128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533400" imgH="228600" progId="Equation.3">
                    <p:embed/>
                  </p:oleObj>
                </mc:Choice>
                <mc:Fallback>
                  <p:oleObj name="" r:id="rId3" imgW="5334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30481" y="3279777"/>
                          <a:ext cx="1012825" cy="434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3.2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2" charset="-122"/>
              </a:rPr>
              <a:t>一阶逻辑等值演算</a:t>
            </a:r>
            <a:endParaRPr lang="en-US" altLang="zh-CN" sz="4800" dirty="0">
              <a:solidFill>
                <a:srgbClr val="800000"/>
              </a:solidFill>
              <a:ea typeface="黑体" panose="0201060906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3.2.1 一阶逻辑等值式与置换规则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b="1" dirty="0"/>
              <a:t>基本等值式</a:t>
            </a:r>
            <a:endParaRPr lang="zh-CN" altLang="en-US" b="1" dirty="0"/>
          </a:p>
          <a:p>
            <a:pPr lvl="1" eaLnBrk="1" hangingPunct="1">
              <a:spcBef>
                <a:spcPct val="40000"/>
              </a:spcBef>
            </a:pPr>
            <a:r>
              <a:rPr lang="zh-CN" altLang="en-US" b="1" dirty="0"/>
              <a:t>置换规则、换名规则</a:t>
            </a:r>
            <a:endParaRPr lang="zh-CN" altLang="en-US" b="1" dirty="0"/>
          </a:p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3.2.2 一阶逻辑前束范式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等值式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定义3.10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/>
              <a:t> 若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是永真式, 则称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等值</a:t>
            </a:r>
            <a:r>
              <a:rPr lang="zh-CN" altLang="en-US" sz="2400" b="1" dirty="0"/>
              <a:t>的, 记作 </a:t>
            </a:r>
            <a:endParaRPr lang="zh-CN" altLang="en-US" sz="2400" b="1" dirty="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B, </a:t>
            </a:r>
            <a:r>
              <a:rPr lang="zh-CN" altLang="en-US" sz="2400" b="1" dirty="0"/>
              <a:t>并称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等值式</a:t>
            </a:r>
            <a:endParaRPr lang="zh-CN" altLang="en-US" sz="2400" b="1" dirty="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/>
          </a:p>
        </p:txBody>
      </p:sp>
      <p:sp>
        <p:nvSpPr>
          <p:cNvPr id="37892" name="Rectangle 4"/>
          <p:cNvSpPr/>
          <p:nvPr/>
        </p:nvSpPr>
        <p:spPr>
          <a:xfrm>
            <a:off x="684213" y="2971800"/>
            <a:ext cx="7704137" cy="34290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基本等值式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命题逻辑中基本等值式的代换实例</a:t>
            </a:r>
            <a:endParaRPr lang="zh-CN" altLang="en-US" sz="2400" b="1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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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6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消去量词等值式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612775" y="1701800"/>
            <a:ext cx="7991475" cy="3725863"/>
          </a:xfrm>
          <a:solidFill>
            <a:srgbClr val="FFFFCC"/>
          </a:solidFill>
          <a:ln w="28575">
            <a:solidFill>
              <a:srgbClr val="FF6600"/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2400" b="1" dirty="0">
                <a:solidFill>
                  <a:srgbClr val="800000"/>
                </a:solidFill>
                <a:ea typeface="黑体" panose="02010609060101010101" pitchFamily="2" charset="-122"/>
              </a:rPr>
              <a:t>量词辖域收缩与扩张等值式</a:t>
            </a:r>
            <a:r>
              <a:rPr lang="zh-CN" altLang="en-US" sz="2400" b="1" dirty="0">
                <a:solidFill>
                  <a:srgbClr val="800000"/>
                </a:solidFill>
              </a:rPr>
              <a:t> </a:t>
            </a:r>
            <a:endParaRPr lang="zh-CN" altLang="en-US" sz="2400" b="1" dirty="0">
              <a:solidFill>
                <a:srgbClr val="800000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是含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自由出现的公式，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中不含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的出现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关于全称量词的：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</a:t>
            </a:r>
            <a:r>
              <a:rPr lang="en-US" altLang="zh-CN" sz="2400" b="1" i="1" dirty="0">
                <a:solidFill>
                  <a:srgbClr val="FF0000"/>
                </a:solidFill>
              </a:rPr>
              <a:t>xA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endParaRPr lang="en-US" altLang="zh-CN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</a:t>
            </a:r>
            <a:endParaRPr lang="en-US" altLang="zh-CN" sz="2400" b="1" dirty="0"/>
          </a:p>
        </p:txBody>
      </p:sp>
      <p:sp>
        <p:nvSpPr>
          <p:cNvPr id="39939" name="Text Box 4"/>
          <p:cNvSpPr txBox="1"/>
          <p:nvPr/>
        </p:nvSpPr>
        <p:spPr>
          <a:xfrm>
            <a:off x="4716463" y="2760663"/>
            <a:ext cx="3887787" cy="2501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关于存在量词的: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252413" y="1550988"/>
            <a:ext cx="8659812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3.1.4 一阶逻辑公式与分类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b="1" dirty="0"/>
              <a:t>一阶语言</a:t>
            </a:r>
            <a:r>
              <a:rPr lang="en-US" altLang="zh-CN" b="1" i="1" dirty="0">
                <a:latin typeface="Palace Script MT" panose="030303020206070C0B05" pitchFamily="66" charset="0"/>
              </a:rPr>
              <a:t>L</a:t>
            </a:r>
            <a:r>
              <a:rPr lang="zh-CN" altLang="en-US" b="1" dirty="0"/>
              <a:t> （字母表、项、原子公式、合式公式）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辖域和指导变元、约束出现和自由出现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闭式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一阶语言</a:t>
            </a:r>
            <a:r>
              <a:rPr lang="en-US" altLang="zh-CN" b="1" i="1" dirty="0">
                <a:latin typeface="Palace Script MT" panose="030303020206070C0B05" pitchFamily="66" charset="0"/>
              </a:rPr>
              <a:t>L</a:t>
            </a:r>
            <a:r>
              <a:rPr lang="en-US" altLang="zh-CN" b="1" i="1" dirty="0">
                <a:latin typeface="English111 Vivace BT" pitchFamily="66" charset="0"/>
              </a:rPr>
              <a:t>  </a:t>
            </a:r>
            <a:r>
              <a:rPr lang="zh-CN" altLang="en-US" b="1" dirty="0"/>
              <a:t>的解释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永真式、矛盾式、可满足式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代换实例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684213" y="465138"/>
            <a:ext cx="7777162" cy="5984875"/>
          </a:xfrm>
          <a:solidFill>
            <a:srgbClr val="FFFFCC"/>
          </a:solidFill>
          <a:ln w="28575">
            <a:solidFill>
              <a:srgbClr val="FF6600"/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2" charset="-122"/>
              </a:rPr>
              <a:t>4. </a:t>
            </a:r>
            <a:r>
              <a:rPr lang="zh-CN" altLang="en-US" sz="2400" b="1" dirty="0">
                <a:solidFill>
                  <a:srgbClr val="800000"/>
                </a:solidFill>
                <a:ea typeface="黑体" panose="02010609060101010101" pitchFamily="2" charset="-122"/>
              </a:rPr>
              <a:t>量词否定等值式（量词的德摩根律）</a:t>
            </a:r>
            <a:endParaRPr lang="zh-CN" altLang="en-US" sz="2400" b="1" dirty="0">
              <a:solidFill>
                <a:srgbClr val="800000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是含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自由出现的公式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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 </a:t>
            </a:r>
            <a:r>
              <a:rPr lang="en-US" altLang="zh-CN" sz="2400" b="1" i="1" dirty="0"/>
              <a:t>x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 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endParaRPr lang="zh-CN" altLang="en-US" sz="2400" b="1" dirty="0">
              <a:solidFill>
                <a:srgbClr val="003399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10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2" charset="-122"/>
              </a:rPr>
              <a:t>5. </a:t>
            </a:r>
            <a:r>
              <a:rPr lang="zh-CN" altLang="en-US" sz="2400" b="1" dirty="0">
                <a:solidFill>
                  <a:srgbClr val="800000"/>
                </a:solidFill>
                <a:ea typeface="黑体" panose="02010609060101010101" pitchFamily="2" charset="-122"/>
              </a:rPr>
              <a:t>量词分配等值式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r>
              <a:rPr lang="en-US" altLang="zh-CN" sz="2400" b="1" dirty="0">
                <a:sym typeface="Symbol" panose="05050102010706020507" pitchFamily="18" charset="2"/>
              </a:rPr>
              <a:t>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</a:t>
            </a:r>
            <a:r>
              <a:rPr lang="en-US" altLang="zh-CN" sz="2400" b="1" i="1" dirty="0"/>
              <a:t>xB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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r>
              <a:rPr lang="en-US" altLang="zh-CN" sz="2400" b="1" dirty="0">
                <a:sym typeface="Symbol" panose="05050102010706020507" pitchFamily="18" charset="2"/>
              </a:rPr>
              <a:t></a:t>
            </a:r>
            <a:r>
              <a:rPr lang="en-US" altLang="zh-CN" sz="2400" b="1" i="1" dirty="0"/>
              <a:t>xA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</a:t>
            </a:r>
            <a:r>
              <a:rPr lang="en-US" altLang="zh-CN" sz="2400" b="1" i="1" dirty="0"/>
              <a:t>xB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rgbClr val="FF0000"/>
                </a:solidFill>
              </a:rPr>
              <a:t>无分配律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))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</a:t>
            </a:r>
            <a:r>
              <a:rPr lang="en-US" altLang="zh-CN" sz="2400" b="1" i="1" dirty="0">
                <a:solidFill>
                  <a:srgbClr val="FF0000"/>
                </a:solidFill>
              </a:rPr>
              <a:t>xB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不等值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))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FF0000"/>
                </a:solidFill>
              </a:rPr>
              <a:t>xA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</a:t>
            </a:r>
            <a:r>
              <a:rPr lang="en-US" altLang="zh-CN" sz="2400" b="1" i="1" dirty="0">
                <a:solidFill>
                  <a:srgbClr val="FF0000"/>
                </a:solidFill>
              </a:rPr>
              <a:t>xB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不等值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置换规则、换名规则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685800" y="1747838"/>
            <a:ext cx="7772400" cy="3722687"/>
          </a:xfrm>
          <a:ln/>
        </p:spPr>
        <p:txBody>
          <a:bodyPr vert="horz" wrap="square" lIns="91440" tIns="45720" rIns="91440" bIns="45720" anchor="t" anchorCtr="0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置换规则 </a:t>
            </a:r>
            <a:r>
              <a:rPr lang="zh-CN" altLang="en-US" sz="2400" b="1" dirty="0"/>
              <a:t>  设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是含公式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的公式, 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是用公式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取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代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中的所有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得到的公式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, 则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换名规则 </a:t>
            </a:r>
            <a:r>
              <a:rPr lang="zh-CN" altLang="en-US" sz="2400" b="1" dirty="0"/>
              <a:t>  将公式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中某量词的指导变元及其在辖域内的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所有约束出现改成该量词辖域内未曾出现的某个个体变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项, 其余部分不变, 记所得公式为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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99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例1</a:t>
            </a:r>
            <a:r>
              <a:rPr lang="zh-CN" altLang="en-US" sz="2400" b="1" dirty="0"/>
              <a:t> 消去公式中既约束出现、又自由出现的个体变项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(1)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x,y,z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yG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x,y,z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349188" name="Text Box 4"/>
          <p:cNvSpPr txBox="1"/>
          <p:nvPr/>
        </p:nvSpPr>
        <p:spPr>
          <a:xfrm>
            <a:off x="1143000" y="2438400"/>
            <a:ext cx="6477000" cy="461963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Symbol" panose="05050102010706020507" pitchFamily="18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u,y,z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换名规则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9190" name="Rectangle 6"/>
          <p:cNvSpPr/>
          <p:nvPr/>
        </p:nvSpPr>
        <p:spPr>
          <a:xfrm>
            <a:off x="685800" y="40005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9191" name="Text Box 7"/>
          <p:cNvSpPr txBox="1"/>
          <p:nvPr/>
        </p:nvSpPr>
        <p:spPr>
          <a:xfrm>
            <a:off x="1066800" y="4500563"/>
            <a:ext cx="7239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x,t,z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换名规则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1143000" y="2928938"/>
            <a:ext cx="6477000" cy="46196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Symbol" panose="05050102010706020507" pitchFamily="18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u,y,z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x,v,z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换名规则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  <p:bldP spid="349190" grpId="0"/>
      <p:bldP spid="349191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685800" y="1165225"/>
            <a:ext cx="7772400" cy="91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例2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/>
              <a:t>设个体域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a,b,c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消去下面公式中的量词: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(1)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endParaRPr lang="zh-CN" altLang="en-US" sz="2400" b="1" dirty="0"/>
          </a:p>
        </p:txBody>
      </p:sp>
      <p:sp>
        <p:nvSpPr>
          <p:cNvPr id="350212" name="Text Box 4"/>
          <p:cNvSpPr txBox="1"/>
          <p:nvPr/>
        </p:nvSpPr>
        <p:spPr>
          <a:xfrm>
            <a:off x="1066800" y="2079625"/>
            <a:ext cx="7239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0213" name="Text Box 5"/>
          <p:cNvSpPr txBox="1"/>
          <p:nvPr/>
        </p:nvSpPr>
        <p:spPr>
          <a:xfrm>
            <a:off x="685800" y="2689225"/>
            <a:ext cx="4495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4" name="Text Box 6"/>
          <p:cNvSpPr txBox="1"/>
          <p:nvPr/>
        </p:nvSpPr>
        <p:spPr>
          <a:xfrm>
            <a:off x="990600" y="3165475"/>
            <a:ext cx="7239000" cy="8953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量词辖域收缩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5" name="Text Box 7"/>
          <p:cNvSpPr txBox="1"/>
          <p:nvPr/>
        </p:nvSpPr>
        <p:spPr>
          <a:xfrm>
            <a:off x="990600" y="4670425"/>
            <a:ext cx="7239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 typeface="Symbol" panose="05050102010706020507" pitchFamily="18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0216" name="Text Box 8"/>
          <p:cNvSpPr txBox="1"/>
          <p:nvPr/>
        </p:nvSpPr>
        <p:spPr>
          <a:xfrm>
            <a:off x="685800" y="4213225"/>
            <a:ext cx="4495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7" name="Text Box 9"/>
          <p:cNvSpPr txBox="1"/>
          <p:nvPr/>
        </p:nvSpPr>
        <p:spPr>
          <a:xfrm>
            <a:off x="990600" y="5146675"/>
            <a:ext cx="7239000" cy="8953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 typeface="Symbol" panose="05050102010706020507" pitchFamily="18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Font typeface="Symbol" panose="05050102010706020507" pitchFamily="18" charset="2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  <p:bldP spid="350213" grpId="0"/>
      <p:bldP spid="350214" grpId="0"/>
      <p:bldP spid="350215" grpId="0"/>
      <p:bldP spid="350216" grpId="0"/>
      <p:bldP spid="3502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35" name="Text Box 3"/>
          <p:cNvSpPr txBox="1"/>
          <p:nvPr/>
        </p:nvSpPr>
        <p:spPr>
          <a:xfrm>
            <a:off x="609600" y="2927350"/>
            <a:ext cx="7162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83" name="Group 4"/>
          <p:cNvGrpSpPr/>
          <p:nvPr/>
        </p:nvGrpSpPr>
        <p:grpSpPr>
          <a:xfrm>
            <a:off x="609600" y="1174750"/>
            <a:ext cx="7924800" cy="1789113"/>
            <a:chOff x="384" y="1056"/>
            <a:chExt cx="4992" cy="1127"/>
          </a:xfrm>
        </p:grpSpPr>
        <p:sp>
          <p:nvSpPr>
            <p:cNvPr id="46084" name="Text Box 5"/>
            <p:cNvSpPr txBox="1"/>
            <p:nvPr/>
          </p:nvSpPr>
          <p:spPr>
            <a:xfrm>
              <a:off x="384" y="1056"/>
              <a:ext cx="4992" cy="112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给定解释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(a)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={2, 3}, (b) 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indent="-457200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(c)          :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是奇数,               :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=2,               :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x=y.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下求下列各式的真值: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x, f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)))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85" name="Object 6"/>
            <p:cNvGraphicFramePr/>
            <p:nvPr/>
          </p:nvGraphicFramePr>
          <p:xfrm>
            <a:off x="3024" y="1056"/>
            <a:ext cx="177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422400" imgH="228600" progId="Equation.3">
                    <p:embed/>
                  </p:oleObj>
                </mc:Choice>
                <mc:Fallback>
                  <p:oleObj name="" r:id="rId1" imgW="14224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24" y="1056"/>
                          <a:ext cx="177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7"/>
            <p:cNvGraphicFramePr/>
            <p:nvPr/>
          </p:nvGraphicFramePr>
          <p:xfrm>
            <a:off x="1974" y="1344"/>
            <a:ext cx="66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533400" imgH="228600" progId="Equation.3">
                    <p:embed/>
                  </p:oleObj>
                </mc:Choice>
                <mc:Fallback>
                  <p:oleObj name="" r:id="rId3" imgW="5334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4" y="1344"/>
                          <a:ext cx="66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8"/>
            <p:cNvGraphicFramePr/>
            <p:nvPr/>
          </p:nvGraphicFramePr>
          <p:xfrm>
            <a:off x="3670" y="1344"/>
            <a:ext cx="65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520700" imgH="228600" progId="Equation.3">
                    <p:embed/>
                  </p:oleObj>
                </mc:Choice>
                <mc:Fallback>
                  <p:oleObj name="" r:id="rId5" imgW="520700" imgH="2286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70" y="1344"/>
                          <a:ext cx="65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9"/>
            <p:cNvGraphicFramePr/>
            <p:nvPr/>
          </p:nvGraphicFramePr>
          <p:xfrm>
            <a:off x="672" y="1344"/>
            <a:ext cx="4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381000" imgH="228600" progId="Equation.3">
                    <p:embed/>
                  </p:oleObj>
                </mc:Choice>
                <mc:Fallback>
                  <p:oleObj name="" r:id="rId7" imgW="3810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" y="1344"/>
                          <a:ext cx="47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1242" name="Text Box 10"/>
          <p:cNvSpPr txBox="1"/>
          <p:nvPr/>
        </p:nvSpPr>
        <p:spPr>
          <a:xfrm>
            <a:off x="609600" y="4070350"/>
            <a:ext cx="2819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43" name="Text Box 11"/>
          <p:cNvSpPr txBox="1"/>
          <p:nvPr/>
        </p:nvSpPr>
        <p:spPr>
          <a:xfrm>
            <a:off x="762000" y="3384550"/>
            <a:ext cx="31242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44" name="Text Box 12"/>
          <p:cNvSpPr txBox="1"/>
          <p:nvPr/>
        </p:nvSpPr>
        <p:spPr>
          <a:xfrm>
            <a:off x="609600" y="4451350"/>
            <a:ext cx="3581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 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45" name="Text Box 13"/>
          <p:cNvSpPr txBox="1"/>
          <p:nvPr/>
        </p:nvSpPr>
        <p:spPr>
          <a:xfrm>
            <a:off x="762000" y="4908550"/>
            <a:ext cx="654050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(2, 2)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 3))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(3, 2)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(3, 3))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246" name="Text Box 14"/>
          <p:cNvSpPr txBox="1"/>
          <p:nvPr/>
        </p:nvSpPr>
        <p:spPr>
          <a:xfrm>
            <a:off x="762000" y="5365750"/>
            <a:ext cx="4572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(10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(01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/>
      <p:bldP spid="351242" grpId="0"/>
      <p:bldP spid="351243" grpId="0"/>
      <p:bldP spid="351244" grpId="0"/>
      <p:bldP spid="351245" grpId="0"/>
      <p:bldP spid="3512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542925" y="6096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33400" y="1919288"/>
            <a:ext cx="7772400" cy="99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例4</a:t>
            </a:r>
            <a:r>
              <a:rPr lang="zh-CN" altLang="en-US" sz="2400" b="1" dirty="0"/>
              <a:t> 证明下列等值式: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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 </a:t>
            </a:r>
            <a:r>
              <a:rPr lang="en-US" altLang="zh-CN" sz="2400" b="1" dirty="0"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))</a:t>
            </a:r>
            <a:endParaRPr lang="zh-CN" altLang="en-US" sz="2400" b="1" dirty="0"/>
          </a:p>
        </p:txBody>
      </p:sp>
      <p:sp>
        <p:nvSpPr>
          <p:cNvPr id="47108" name="Text Box 4"/>
          <p:cNvSpPr txBox="1"/>
          <p:nvPr/>
        </p:nvSpPr>
        <p:spPr>
          <a:xfrm>
            <a:off x="533400" y="2909888"/>
            <a:ext cx="8001000" cy="5191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 左边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量词否定等值式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1676400" y="3367088"/>
            <a:ext cx="3352800" cy="5191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1676400" y="3824288"/>
            <a:ext cx="3581400" cy="519112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accent2"/>
                </a:solidFill>
              </a:rPr>
              <a:t>前束范式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定义3.11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为一个一阶逻辑公式, 若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具有如下形式</a:t>
            </a:r>
            <a:endParaRPr lang="zh-CN" altLang="en-US" sz="2400" b="1" dirty="0"/>
          </a:p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/>
              <a:t> Q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x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Q</a:t>
            </a:r>
            <a:r>
              <a:rPr lang="en-US" altLang="zh-CN" sz="2400" b="1" baseline="-30000" dirty="0"/>
              <a:t>2</a:t>
            </a:r>
            <a:r>
              <a:rPr lang="en-US" altLang="zh-CN" sz="2400" b="1" i="1" dirty="0"/>
              <a:t>x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Q</a:t>
            </a:r>
            <a:r>
              <a:rPr lang="en-US" altLang="zh-CN" sz="2400" b="1" i="1" baseline="-30000" dirty="0"/>
              <a:t>k</a:t>
            </a:r>
            <a:r>
              <a:rPr lang="en-US" altLang="zh-CN" sz="2400" b="1" i="1" dirty="0"/>
              <a:t>x</a:t>
            </a:r>
            <a:r>
              <a:rPr lang="en-US" altLang="zh-CN" sz="2400" b="1" i="1" baseline="-30000" dirty="0"/>
              <a:t>k </a:t>
            </a:r>
            <a:r>
              <a:rPr lang="en-US" altLang="zh-CN" sz="2400" b="1" i="1" dirty="0"/>
              <a:t>B</a:t>
            </a:r>
            <a:endParaRPr lang="en-US" altLang="zh-CN" sz="2400" b="1" i="1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则称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前束范式</a:t>
            </a:r>
            <a:r>
              <a:rPr lang="zh-CN" altLang="en-US" sz="2400" b="1" dirty="0"/>
              <a:t>, 其中</a:t>
            </a:r>
            <a:r>
              <a:rPr lang="en-US" altLang="zh-CN" sz="2400" b="1" i="1" dirty="0"/>
              <a:t>Q</a:t>
            </a:r>
            <a:r>
              <a:rPr lang="en-US" altLang="zh-CN" sz="2400" b="1" i="1" baseline="-30000" dirty="0"/>
              <a:t>i</a:t>
            </a:r>
            <a:r>
              <a:rPr lang="en-US" altLang="zh-CN" sz="2400" b="1" baseline="-30000" dirty="0"/>
              <a:t> 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ym typeface="Symbol" panose="05050102010706020507" pitchFamily="18" charset="2"/>
              </a:rPr>
              <a:t>, 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k</a:t>
            </a:r>
            <a:r>
              <a:rPr lang="zh-CN" altLang="en-US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为不含量词的</a:t>
            </a:r>
            <a:endParaRPr lang="zh-CN" altLang="en-US" sz="2400" b="1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公式.</a:t>
            </a:r>
            <a:endParaRPr lang="zh-CN" altLang="en-US" sz="2400" b="1" dirty="0"/>
          </a:p>
          <a:p>
            <a:pPr algn="just" eaLnBrk="1" hangingPunct="1">
              <a:spcBef>
                <a:spcPct val="80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)))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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是前束范式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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H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)))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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不是前束范式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8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8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1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charRg st="118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4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charRg st="145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5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charRg st="15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8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charRg st="189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1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charRg st="216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609600" y="895350"/>
            <a:ext cx="7772400" cy="838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400" b="1" dirty="0">
                <a:solidFill>
                  <a:srgbClr val="7030A0"/>
                </a:solidFill>
              </a:rPr>
              <a:t>3.3(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前束范式存在定理)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一阶逻辑中的任何公式都存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在与之等值的前束范式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3011" name="Text Box 4"/>
          <p:cNvSpPr txBox="1"/>
          <p:nvPr/>
        </p:nvSpPr>
        <p:spPr>
          <a:xfrm>
            <a:off x="609600" y="1814513"/>
            <a:ext cx="7620000" cy="8953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例5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求公式的前束范式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Text Box 5"/>
          <p:cNvSpPr txBox="1"/>
          <p:nvPr/>
        </p:nvSpPr>
        <p:spPr>
          <a:xfrm>
            <a:off x="609600" y="3016250"/>
            <a:ext cx="7391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量词否定等值式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Text Box 6"/>
          <p:cNvSpPr txBox="1"/>
          <p:nvPr/>
        </p:nvSpPr>
        <p:spPr>
          <a:xfrm>
            <a:off x="1228725" y="3544888"/>
            <a:ext cx="6629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量词分配等值式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609600" y="4289425"/>
            <a:ext cx="7391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解2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换名规则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6" name="Text Box 8"/>
          <p:cNvSpPr txBox="1"/>
          <p:nvPr/>
        </p:nvSpPr>
        <p:spPr>
          <a:xfrm>
            <a:off x="1219200" y="4746625"/>
            <a:ext cx="6629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量词否定等值式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7" name="Text Box 9"/>
          <p:cNvSpPr txBox="1"/>
          <p:nvPr/>
        </p:nvSpPr>
        <p:spPr>
          <a:xfrm>
            <a:off x="1219200" y="5203825"/>
            <a:ext cx="6629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量词辖域扩张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8" name="Text Box 10"/>
          <p:cNvSpPr txBox="1"/>
          <p:nvPr/>
        </p:nvSpPr>
        <p:spPr>
          <a:xfrm>
            <a:off x="1219200" y="5661025"/>
            <a:ext cx="6629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量词辖域扩张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2" grpId="1"/>
      <p:bldP spid="43013" grpId="0"/>
      <p:bldP spid="43013" grpId="1"/>
      <p:bldP spid="43015" grpId="0"/>
      <p:bldP spid="43015" grpId="1"/>
      <p:bldP spid="43016" grpId="0"/>
      <p:bldP spid="43016" grpId="1"/>
      <p:bldP spid="43017" grpId="0"/>
      <p:bldP spid="43017" grpId="1"/>
      <p:bldP spid="43018" grpId="0"/>
      <p:bldP spid="4301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614363" y="250825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附：量化命题的推理规则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aphicFrame>
        <p:nvGraphicFramePr>
          <p:cNvPr id="50179" name="对象 7"/>
          <p:cNvGraphicFramePr/>
          <p:nvPr/>
        </p:nvGraphicFramePr>
        <p:xfrm>
          <a:off x="655638" y="1517650"/>
          <a:ext cx="782637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5721350" imgH="2679700" progId="Paint.Picture">
                  <p:embed/>
                </p:oleObj>
              </mc:Choice>
              <mc:Fallback>
                <p:oleObj name="" r:id="rId1" imgW="5721350" imgH="2679700" progId="Paint.Picture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638" y="1517650"/>
                        <a:ext cx="7826375" cy="443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8801100" cy="45450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>
                <a:solidFill>
                  <a:srgbClr val="002060"/>
                </a:solidFill>
              </a:rPr>
              <a:t>推理: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凡偶数都能被2整除, 6是偶数, 所以6能被2整除.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设定域</a:t>
            </a:r>
            <a:r>
              <a:rPr lang="en-US" altLang="zh-CN" sz="2400" b="1" i="1" dirty="0">
                <a:solidFill>
                  <a:srgbClr val="002060"/>
                </a:solidFill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</a:rPr>
              <a:t>为实数。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表示</a:t>
            </a:r>
            <a:r>
              <a:rPr lang="en-US" altLang="zh-CN" sz="2400" b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为偶数，</a:t>
            </a:r>
            <a:r>
              <a:rPr lang="en-US" altLang="zh-CN" sz="2400" b="1" dirty="0">
                <a:solidFill>
                  <a:srgbClr val="002060"/>
                </a:solidFill>
              </a:rPr>
              <a:t>G(x)</a:t>
            </a:r>
            <a:r>
              <a:rPr lang="zh-CN" altLang="en-US" sz="2400" b="1" dirty="0">
                <a:solidFill>
                  <a:srgbClr val="002060"/>
                </a:solidFill>
              </a:rPr>
              <a:t>表示</a:t>
            </a:r>
            <a:r>
              <a:rPr lang="en-US" altLang="zh-CN" sz="2400" b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能被</a:t>
            </a:r>
            <a:r>
              <a:rPr lang="en-US" altLang="zh-CN" sz="2400" b="1" dirty="0">
                <a:solidFill>
                  <a:srgbClr val="002060"/>
                </a:solidFill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</a:rPr>
              <a:t>整除。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前提：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结论：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(6)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(1)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))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(2) 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(6)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(6)        </a:t>
            </a:r>
            <a:r>
              <a:rPr lang="zh-CN" altLang="en-US" sz="2400" b="1" dirty="0">
                <a:solidFill>
                  <a:srgbClr val="002060"/>
                </a:solidFill>
              </a:rPr>
              <a:t>全称实例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(3) </a:t>
            </a:r>
            <a:r>
              <a:rPr lang="en-US" altLang="zh-CN" sz="2400" b="1" i="1" dirty="0">
                <a:solidFill>
                  <a:srgbClr val="002060"/>
                </a:solidFill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</a:rPr>
              <a:t>(6)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前提引入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(4) 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(6)                     (2)</a:t>
            </a:r>
            <a:r>
              <a:rPr lang="zh-CN" altLang="en-US" sz="2400" b="1" dirty="0">
                <a:solidFill>
                  <a:srgbClr val="002060"/>
                </a:solidFill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(3)</a:t>
            </a:r>
            <a:r>
              <a:rPr lang="zh-CN" altLang="en-US" sz="2400" b="1" dirty="0">
                <a:solidFill>
                  <a:srgbClr val="002060"/>
                </a:solidFill>
              </a:rPr>
              <a:t>假言推理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推理结论得证。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51202" name="Text Box 4"/>
          <p:cNvSpPr txBox="1"/>
          <p:nvPr/>
        </p:nvSpPr>
        <p:spPr>
          <a:xfrm>
            <a:off x="1474788" y="2133600"/>
            <a:ext cx="76200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255588" y="752475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命题逻辑的局限性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244475" y="1981200"/>
            <a:ext cx="8801100" cy="45434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>
                <a:solidFill>
                  <a:srgbClr val="002060"/>
                </a:solidFill>
              </a:rPr>
              <a:t>推理: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凡偶数都能被2整除, 6是偶数, 所以6能被2整除.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命题逻辑，令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凡偶数都能被2整除,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 6</a:t>
            </a:r>
            <a:r>
              <a:rPr lang="zh-CN" altLang="en-US" sz="2400" b="1" dirty="0">
                <a:solidFill>
                  <a:srgbClr val="002060"/>
                </a:solidFill>
              </a:rPr>
              <a:t>是偶数,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: 6</a:t>
            </a:r>
            <a:r>
              <a:rPr lang="zh-CN" altLang="en-US" sz="2400" b="1" dirty="0">
                <a:solidFill>
                  <a:srgbClr val="002060"/>
                </a:solidFill>
              </a:rPr>
              <a:t>能被2整除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符号化为 ：  (</a:t>
            </a:r>
            <a:r>
              <a:rPr lang="en-US" altLang="zh-CN" sz="2400" b="1" i="1" dirty="0">
                <a:solidFill>
                  <a:srgbClr val="002060"/>
                </a:solidFill>
              </a:rPr>
              <a:t>p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 q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不能证明推理的正确性！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</a:t>
            </a:r>
            <a:r>
              <a:rPr lang="en-US" altLang="zh-CN" sz="2400" b="1" dirty="0"/>
              <a:t>. </a:t>
            </a:r>
            <a:r>
              <a:rPr lang="zh-CN" altLang="en-US" sz="2400" b="1" dirty="0">
                <a:solidFill>
                  <a:srgbClr val="002060"/>
                </a:solidFill>
              </a:rPr>
              <a:t>所有外国人都吃汉堡。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令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所有外国人都吃汉堡。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怎么表示</a:t>
            </a:r>
            <a:r>
              <a:rPr lang="en-US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不是所有外国人都吃汉堡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/>
              <a:t>（有些外国人不吃汉堡）？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charRg st="10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charRg st="10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3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charRg st="13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charRg st="13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一阶逻辑对陈述句的分解</a:t>
            </a:r>
            <a:endParaRPr lang="zh-CN" altLang="en-US" sz="4000" dirty="0">
              <a:solidFill>
                <a:srgbClr val="800000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685800" y="1909763"/>
            <a:ext cx="8077200" cy="44196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个体词</a:t>
            </a:r>
            <a:r>
              <a:rPr lang="zh-CN" altLang="en-US" sz="2400" b="1" dirty="0"/>
              <a:t>: 所研究对象中可以独立存在的具体或抽象的客体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</a:rPr>
              <a:t>个体常项</a:t>
            </a:r>
            <a:r>
              <a:rPr lang="zh-CN" altLang="en-US" sz="2400" b="1" dirty="0"/>
              <a:t>: 表示具体事物的个体词, 用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等表示</a:t>
            </a: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   </a:t>
            </a:r>
            <a:r>
              <a:rPr lang="zh-CN" altLang="en-US" sz="2400" b="1" dirty="0">
                <a:solidFill>
                  <a:srgbClr val="7030A0"/>
                </a:solidFill>
              </a:rPr>
              <a:t>个体变项</a:t>
            </a:r>
            <a:r>
              <a:rPr lang="zh-CN" altLang="en-US" sz="2400" b="1" dirty="0"/>
              <a:t>: 表示抽象事物的个体词, 用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zh-CN" altLang="en-US" sz="2400" b="1" dirty="0"/>
              <a:t>等表示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</a:t>
            </a:r>
            <a:r>
              <a:rPr lang="zh-CN" altLang="en-US" sz="2400" b="1" dirty="0">
                <a:solidFill>
                  <a:srgbClr val="7030A0"/>
                </a:solidFill>
              </a:rPr>
              <a:t> 个体域</a:t>
            </a:r>
            <a:r>
              <a:rPr lang="zh-CN" altLang="en-US" sz="2400" b="1" dirty="0"/>
              <a:t>: 个体变项的取值范围（有穷、无穷）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    </a:t>
            </a:r>
            <a:r>
              <a:rPr lang="zh-CN" altLang="en-US" sz="2400" b="1" dirty="0">
                <a:solidFill>
                  <a:srgbClr val="7030A0"/>
                </a:solidFill>
              </a:rPr>
              <a:t>全总个体域</a:t>
            </a:r>
            <a:r>
              <a:rPr lang="zh-CN" altLang="en-US" sz="2400" b="1" dirty="0"/>
              <a:t>:   </a:t>
            </a:r>
            <a:r>
              <a:rPr lang="zh-CN" altLang="en-US" sz="2400" b="1" dirty="0">
                <a:solidFill>
                  <a:srgbClr val="FF0000"/>
                </a:solidFill>
              </a:rPr>
              <a:t>宇宙间一切事物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</a:rPr>
              <a:t>“若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是偶数, 则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能被2整除.”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和2是个体词, 2是个体常项，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是个体变项。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个体域可以是自然数集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整数集</a:t>
            </a:r>
            <a:r>
              <a:rPr lang="en-US" altLang="zh-CN" sz="2400" b="1" i="1" dirty="0">
                <a:solidFill>
                  <a:srgbClr val="000066"/>
                </a:solidFill>
              </a:rPr>
              <a:t>Z</a:t>
            </a:r>
            <a:r>
              <a:rPr lang="en-US" altLang="zh-CN" sz="2400" b="1" dirty="0">
                <a:solidFill>
                  <a:srgbClr val="000066"/>
                </a:solidFill>
              </a:rPr>
              <a:t>,…, </a:t>
            </a:r>
            <a:r>
              <a:rPr lang="zh-CN" altLang="en-US" sz="2400" b="1" dirty="0">
                <a:solidFill>
                  <a:srgbClr val="000066"/>
                </a:solidFill>
              </a:rPr>
              <a:t>也可以是全总个体域。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9220" name="文本框 1"/>
          <p:cNvSpPr txBox="1"/>
          <p:nvPr/>
        </p:nvSpPr>
        <p:spPr>
          <a:xfrm>
            <a:off x="682625" y="1125538"/>
            <a:ext cx="33972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个体词与个体域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685925"/>
            <a:ext cx="8051800" cy="4495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谓词</a:t>
            </a:r>
            <a:r>
              <a:rPr lang="zh-CN" altLang="en-US" sz="2400" b="1" dirty="0"/>
              <a:t>: 表示个体词</a:t>
            </a:r>
            <a:r>
              <a:rPr lang="zh-CN" altLang="en-US" sz="2400" b="1" dirty="0">
                <a:solidFill>
                  <a:srgbClr val="FF0000"/>
                </a:solidFill>
              </a:rPr>
              <a:t>性质或相互之间关系</a:t>
            </a:r>
            <a:r>
              <a:rPr lang="zh-CN" altLang="en-US" sz="2400" b="1" dirty="0"/>
              <a:t>的词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   </a:t>
            </a:r>
            <a:r>
              <a:rPr lang="zh-CN" altLang="en-US" sz="2400" b="1" dirty="0">
                <a:solidFill>
                  <a:srgbClr val="7030A0"/>
                </a:solidFill>
              </a:rPr>
              <a:t>  谓词常项</a:t>
            </a:r>
            <a:r>
              <a:rPr lang="zh-CN" altLang="en-US" sz="2400" b="1" dirty="0"/>
              <a:t>: 表示具体性质或相互之间关系的谓词</a:t>
            </a:r>
            <a:endParaRPr lang="zh-CN" altLang="en-US" sz="2400" b="1" dirty="0">
              <a:solidFill>
                <a:schemeClr val="bg2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/>
              <a:t>     </a:t>
            </a:r>
            <a:r>
              <a:rPr lang="zh-CN" altLang="en-US" sz="2400" b="1" dirty="0">
                <a:solidFill>
                  <a:srgbClr val="7030A0"/>
                </a:solidFill>
              </a:rPr>
              <a:t>谓词变项</a:t>
            </a:r>
            <a:r>
              <a:rPr lang="zh-CN" altLang="en-US" sz="2400" b="1" dirty="0"/>
              <a:t>: 表示抽象性质或相互之间关系的谓词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谓词用</a:t>
            </a:r>
            <a:r>
              <a:rPr lang="en-US" altLang="zh-CN" sz="2400" b="1" i="1" dirty="0"/>
              <a:t>F, G, H, P</a:t>
            </a:r>
            <a:r>
              <a:rPr lang="zh-CN" altLang="en-US" sz="2400" b="1" dirty="0"/>
              <a:t>等大写字母表示 </a:t>
            </a:r>
            <a:endParaRPr lang="zh-CN" altLang="en-US" sz="2400" b="1" dirty="0"/>
          </a:p>
          <a:p>
            <a:pPr algn="just" eaLnBrk="1" hangingPunct="1">
              <a:buNone/>
            </a:pPr>
            <a:endParaRPr lang="en-US" altLang="zh-CN" sz="2400" b="1" i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</a:rPr>
              <a:t>元谓词</a:t>
            </a:r>
            <a:r>
              <a:rPr lang="en-US" altLang="zh-CN" sz="2400" b="1" i="1" dirty="0">
                <a:solidFill>
                  <a:srgbClr val="7030A0"/>
                </a:solidFill>
              </a:rPr>
              <a:t>P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>
                <a:solidFill>
                  <a:srgbClr val="7030A0"/>
                </a:solidFill>
              </a:rPr>
              <a:t>,…,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n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含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</a:t>
            </a:r>
            <a:r>
              <a:rPr lang="zh-CN" altLang="en-US" sz="2400" b="1" dirty="0">
                <a:solidFill>
                  <a:srgbClr val="FF0000"/>
                </a:solidFill>
              </a:rPr>
              <a:t>个体变项</a:t>
            </a:r>
            <a:r>
              <a:rPr lang="zh-CN" altLang="en-US" sz="2400" b="1" dirty="0"/>
              <a:t>的谓词</a:t>
            </a:r>
            <a:r>
              <a:rPr lang="zh-CN" altLang="en-US" sz="2400" b="1" dirty="0">
                <a:solidFill>
                  <a:srgbClr val="FF3300"/>
                </a:solidFill>
              </a:rPr>
              <a:t>    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    </a:t>
            </a:r>
            <a:r>
              <a:rPr lang="en-US" altLang="zh-CN" sz="2400" b="1" dirty="0">
                <a:solidFill>
                  <a:srgbClr val="7030A0"/>
                </a:solidFill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</a:rPr>
              <a:t>元谓词</a:t>
            </a:r>
            <a:r>
              <a:rPr lang="zh-CN" altLang="en-US" sz="2400" b="1" dirty="0"/>
              <a:t>: 不含个体变项的谓词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     1</a:t>
            </a:r>
            <a:r>
              <a:rPr lang="zh-CN" altLang="en-US" sz="2400" b="1" dirty="0">
                <a:solidFill>
                  <a:srgbClr val="7030A0"/>
                </a:solidFill>
              </a:rPr>
              <a:t>元谓词</a:t>
            </a:r>
            <a:r>
              <a:rPr lang="zh-CN" altLang="en-US" sz="2400" b="1" dirty="0"/>
              <a:t>: 表示事物的性质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</a:rPr>
              <a:t>多元谓词(</a:t>
            </a: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7030A0"/>
                </a:solidFill>
              </a:rPr>
              <a:t>2)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表示事物之间的关系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charRg st="141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charRg st="181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7772400" cy="10668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184275"/>
            <a:ext cx="7772400" cy="56737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例1</a:t>
            </a:r>
            <a:r>
              <a:rPr lang="zh-CN" altLang="en-US" sz="2400" b="1" dirty="0"/>
              <a:t>  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4是偶数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4是个体常项, “是偶数”是谓词常项, 符号化为: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(4)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小王和小李同岁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小王, 小李是个体常项, 同岁是谓词常项.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   </a:t>
            </a:r>
            <a:r>
              <a:rPr lang="zh-CN" altLang="en-US" sz="2400" b="1" dirty="0">
                <a:solidFill>
                  <a:srgbClr val="002060"/>
                </a:solidFill>
              </a:rPr>
              <a:t>记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小王,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</a:rPr>
              <a:t>小李, 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x, y</a:t>
            </a:r>
            <a:r>
              <a:rPr lang="en-US" altLang="zh-CN" sz="2400" b="1" dirty="0">
                <a:solidFill>
                  <a:srgbClr val="002060"/>
                </a:solidFill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与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zh-CN" altLang="en-US" sz="2400" b="1" dirty="0">
                <a:solidFill>
                  <a:srgbClr val="002060"/>
                </a:solidFill>
              </a:rPr>
              <a:t>同岁, 符号化为: </a:t>
            </a:r>
            <a:r>
              <a:rPr lang="en-US" altLang="zh-CN" sz="2400" b="1" i="1" dirty="0">
                <a:solidFill>
                  <a:srgbClr val="002060"/>
                </a:solidFill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a, b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</a:t>
            </a:r>
            <a:r>
              <a:rPr lang="en-US" altLang="zh-CN" sz="2400" b="1" i="1" dirty="0">
                <a:solidFill>
                  <a:srgbClr val="002060"/>
                </a:solidFill>
              </a:rPr>
              <a:t>x&lt; y</a:t>
            </a:r>
            <a:r>
              <a:rPr lang="en-US" altLang="zh-CN" sz="2400" b="1" dirty="0">
                <a:solidFill>
                  <a:srgbClr val="002060"/>
                </a:solidFill>
              </a:rPr>
              <a:t> 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CN" sz="2400" b="1" i="1" dirty="0">
                <a:solidFill>
                  <a:srgbClr val="002060"/>
                </a:solidFill>
              </a:rPr>
              <a:t>x, y</a:t>
            </a:r>
            <a:r>
              <a:rPr lang="zh-CN" altLang="en-US" sz="2400" b="1" dirty="0">
                <a:solidFill>
                  <a:srgbClr val="002060"/>
                </a:solidFill>
              </a:rPr>
              <a:t>是个体变项, &lt; 是谓词常项, 符号化为: </a:t>
            </a:r>
            <a:r>
              <a:rPr lang="en-US" altLang="zh-CN" sz="2400" b="1" i="1" dirty="0">
                <a:solidFill>
                  <a:srgbClr val="002060"/>
                </a:solidFill>
              </a:rPr>
              <a:t>L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x, y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(4)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具有某种性质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是个体变项,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zh-CN" altLang="en-US" sz="2400" b="1" dirty="0">
                <a:solidFill>
                  <a:srgbClr val="002060"/>
                </a:solidFill>
              </a:rPr>
              <a:t>是谓词变项, 符号化为: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5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charRg st="6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charRg st="150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charRg st="188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01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charRg st="201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Text Box 11"/>
          <p:cNvSpPr txBox="1"/>
          <p:nvPr/>
        </p:nvSpPr>
        <p:spPr>
          <a:xfrm>
            <a:off x="646113" y="1338263"/>
            <a:ext cx="8421687" cy="1981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将下述命题用0元谓词符号化, 并讨论它们的真值: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   是无理数, 而     是有理数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如果2&gt;3，则3&lt;4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15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Object 17"/>
          <p:cNvGraphicFramePr/>
          <p:nvPr/>
        </p:nvGraphicFramePr>
        <p:xfrm>
          <a:off x="1103313" y="1851025"/>
          <a:ext cx="45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1300" imgH="215900" progId="Equation.3">
                  <p:embed/>
                </p:oleObj>
              </mc:Choice>
              <mc:Fallback>
                <p:oleObj name="" r:id="rId1" imgW="241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3313" y="1851025"/>
                        <a:ext cx="4572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8"/>
          <p:cNvGraphicFramePr/>
          <p:nvPr/>
        </p:nvGraphicFramePr>
        <p:xfrm>
          <a:off x="3160713" y="1870075"/>
          <a:ext cx="4572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1300" imgH="228600" progId="Equation.3">
                  <p:embed/>
                </p:oleObj>
              </mc:Choice>
              <mc:Fallback>
                <p:oleObj name="" r:id="rId3" imgW="2413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0713" y="1870075"/>
                        <a:ext cx="45720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84213" y="2997200"/>
            <a:ext cx="6834187" cy="1419225"/>
            <a:chOff x="1755" y="4946"/>
            <a:chExt cx="10764" cy="2236"/>
          </a:xfrm>
        </p:grpSpPr>
        <p:graphicFrame>
          <p:nvGraphicFramePr>
            <p:cNvPr id="13318" name="Object 19"/>
            <p:cNvGraphicFramePr/>
            <p:nvPr/>
          </p:nvGraphicFramePr>
          <p:xfrm>
            <a:off x="3912" y="5705"/>
            <a:ext cx="3155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040765" imgH="241300" progId="Equation.3">
                    <p:embed/>
                  </p:oleObj>
                </mc:Choice>
                <mc:Fallback>
                  <p:oleObj name="" r:id="rId5" imgW="1040765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12" y="5705"/>
                          <a:ext cx="3155" cy="7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文本框 1"/>
            <p:cNvSpPr txBox="1"/>
            <p:nvPr/>
          </p:nvSpPr>
          <p:spPr>
            <a:xfrm>
              <a:off x="1755" y="4946"/>
              <a:ext cx="10765" cy="22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>
                <a:spcBef>
                  <a:spcPts val="15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  (1) 设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):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是无理数,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):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是有理数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符号化为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真值为0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84213" y="4654550"/>
            <a:ext cx="5357812" cy="14208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ts val="15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设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符号化为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(2, 3)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(3, 4)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真值为1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量词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量词</a:t>
            </a:r>
            <a:r>
              <a:rPr lang="zh-CN" altLang="en-US" sz="2400" b="1" dirty="0"/>
              <a:t>: 表示</a:t>
            </a:r>
            <a:r>
              <a:rPr lang="zh-CN" altLang="en-US" sz="2400" b="1" dirty="0">
                <a:solidFill>
                  <a:srgbClr val="FF0000"/>
                </a:solidFill>
              </a:rPr>
              <a:t>个体变项与论域</a:t>
            </a:r>
            <a:r>
              <a:rPr lang="zh-CN" altLang="en-US" sz="2400" b="1" dirty="0"/>
              <a:t>之间关系的词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     全称量词（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）</a:t>
            </a:r>
            <a:r>
              <a:rPr lang="zh-CN" altLang="en-US" sz="2400" b="1" dirty="0">
                <a:sym typeface="Symbol" panose="05050102010706020507" pitchFamily="18" charset="2"/>
              </a:rPr>
              <a:t>: 表示任意的, 所有的, 一切的等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rgbClr val="000066"/>
                </a:solidFill>
              </a:rPr>
              <a:t>如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</a:rPr>
              <a:t>x </a:t>
            </a:r>
            <a:r>
              <a:rPr lang="zh-CN" altLang="en-US" sz="2400" b="1" dirty="0">
                <a:solidFill>
                  <a:srgbClr val="000066"/>
                </a:solidFill>
              </a:rPr>
              <a:t>表示对个体域中所有的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 表示所有的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具有性质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    存在量词（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）</a:t>
            </a:r>
            <a:r>
              <a:rPr lang="zh-CN" altLang="en-US" sz="2400" b="1" dirty="0">
                <a:sym typeface="Symbol" panose="05050102010706020507" pitchFamily="18" charset="2"/>
              </a:rPr>
              <a:t>: 表示存在, 有的, 至少有一个等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rgbClr val="000066"/>
                </a:solidFill>
              </a:rPr>
              <a:t>如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表示在个体域中存在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FF0000"/>
                </a:solidFill>
              </a:rPr>
              <a:t>x 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表示存在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具有性质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endParaRPr lang="zh-CN" altLang="en-US" sz="24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7647</Words>
  <Application>WPS 演示</Application>
  <PresentationFormat>全屏显示(4:3)</PresentationFormat>
  <Paragraphs>552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39</vt:i4>
      </vt:variant>
    </vt:vector>
  </HeadingPairs>
  <TitlesOfParts>
    <vt:vector size="86" baseType="lpstr">
      <vt:lpstr>Arial</vt:lpstr>
      <vt:lpstr>宋体</vt:lpstr>
      <vt:lpstr>Wingdings</vt:lpstr>
      <vt:lpstr>华文行楷</vt:lpstr>
      <vt:lpstr>Times New Roman</vt:lpstr>
      <vt:lpstr>黑体</vt:lpstr>
      <vt:lpstr>Palace Script MT</vt:lpstr>
      <vt:lpstr>English111 Vivace BT</vt:lpstr>
      <vt:lpstr>Segoe Print</vt:lpstr>
      <vt:lpstr>AMGDT</vt:lpstr>
      <vt:lpstr>Symbol</vt:lpstr>
      <vt:lpstr>微软雅黑</vt:lpstr>
      <vt:lpstr>Arial Unicode MS</vt:lpstr>
      <vt:lpstr>Wingdings</vt:lpstr>
      <vt:lpstr>华文彩云</vt:lpstr>
      <vt:lpstr>华文中宋</vt:lpstr>
      <vt:lpstr>隶书</vt:lpstr>
      <vt:lpstr>Arial Rounded MT Bold</vt:lpstr>
      <vt:lpstr>华文细黑</vt:lpstr>
      <vt:lpstr>华文隶书</vt:lpstr>
      <vt:lpstr>Arial Narrow</vt:lpstr>
      <vt:lpstr>方正姚体</vt:lpstr>
      <vt:lpstr>等线</vt:lpstr>
      <vt:lpstr>华文宋体</vt:lpstr>
      <vt:lpstr>清华版教材展示</vt:lpstr>
      <vt:lpstr>1_清华版教材展示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67</cp:revision>
  <dcterms:created xsi:type="dcterms:W3CDTF">2003-05-27T06:14:28Z</dcterms:created>
  <dcterms:modified xsi:type="dcterms:W3CDTF">2022-03-25T11:18:37Z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B83758591EA54DE5AFF3A3DB7E11779B</vt:lpwstr>
  </property>
</Properties>
</file>