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9"/>
  </p:handoutMasterIdLst>
  <p:sldIdLst>
    <p:sldId id="258" r:id="rId3"/>
    <p:sldId id="257" r:id="rId4"/>
    <p:sldId id="263" r:id="rId5"/>
    <p:sldId id="264" r:id="rId7"/>
    <p:sldId id="287" r:id="rId8"/>
    <p:sldId id="265" r:id="rId9"/>
    <p:sldId id="266" r:id="rId10"/>
    <p:sldId id="267" r:id="rId11"/>
    <p:sldId id="268" r:id="rId12"/>
    <p:sldId id="269" r:id="rId13"/>
    <p:sldId id="288" r:id="rId14"/>
    <p:sldId id="275" r:id="rId15"/>
    <p:sldId id="276" r:id="rId16"/>
    <p:sldId id="277" r:id="rId17"/>
    <p:sldId id="292" r:id="rId18"/>
    <p:sldId id="291" r:id="rId19"/>
    <p:sldId id="289" r:id="rId20"/>
    <p:sldId id="279" r:id="rId21"/>
    <p:sldId id="314" r:id="rId22"/>
    <p:sldId id="280" r:id="rId23"/>
    <p:sldId id="281" r:id="rId24"/>
    <p:sldId id="310" r:id="rId25"/>
    <p:sldId id="311" r:id="rId26"/>
    <p:sldId id="284" r:id="rId27"/>
    <p:sldId id="285" r:id="rId28"/>
  </p:sldIdLst>
  <p:sldSz cx="9144000" cy="6858000" type="screen4x3"/>
  <p:notesSz cx="6858000" cy="9144000"/>
  <p:custDataLst>
    <p:tags r:id="rId33"/>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800000"/>
    <a:srgbClr val="9900FF"/>
    <a:srgbClr val="DDDDDD"/>
    <a:srgbClr val="663300"/>
    <a:srgbClr val="CC0000"/>
    <a:srgbClr val="D9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82005" autoAdjust="0"/>
  </p:normalViewPr>
  <p:slideViewPr>
    <p:cSldViewPr showGuides="1">
      <p:cViewPr varScale="1">
        <p:scale>
          <a:sx n="54" d="100"/>
          <a:sy n="54" d="100"/>
        </p:scale>
        <p:origin x="1568" y="52"/>
      </p:cViewPr>
      <p:guideLst>
        <p:guide orient="horz" pos="2271"/>
        <p:guide pos="28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页眉占位符 108545"/>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08547" name="日期占位符 108546"/>
          <p:cNvSpPr>
            <a:spLocks noGrp="1"/>
          </p:cNvSpPr>
          <p:nvPr>
            <p:ph type="dt" sz="quarter" idx="1"/>
          </p:nvPr>
        </p:nvSpPr>
        <p:spPr>
          <a:xfrm>
            <a:off x="3886200" y="0"/>
            <a:ext cx="2971800" cy="457200"/>
          </a:xfrm>
          <a:prstGeom prst="rect">
            <a:avLst/>
          </a:prstGeom>
          <a:noFill/>
          <a:ln w="9525">
            <a:noFill/>
          </a:ln>
        </p:spPr>
        <p:txBody>
          <a:bodyPr/>
          <a:lstStyle>
            <a:lvl1pPr algn="r">
              <a:defRPr sz="1200" noProof="1" dirty="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08548" name="页脚占位符 108547"/>
          <p:cNvSpPr>
            <a:spLocks noGrp="1"/>
          </p:cNvSpPr>
          <p:nvPr>
            <p:ph type="ftr" sz="quarter" idx="2"/>
          </p:nvPr>
        </p:nvSpPr>
        <p:spPr>
          <a:xfrm>
            <a:off x="0" y="8686800"/>
            <a:ext cx="2971800" cy="457200"/>
          </a:xfrm>
          <a:prstGeom prst="rect">
            <a:avLst/>
          </a:prstGeom>
          <a:noFill/>
          <a:ln w="9525">
            <a:noFill/>
          </a:ln>
        </p:spPr>
        <p:txBody>
          <a:bodyPr anchor="b"/>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08549" name="灯片编号占位符 108548"/>
          <p:cNvSpPr>
            <a:spLocks noGrp="1"/>
          </p:cNvSpPr>
          <p:nvPr>
            <p:ph type="sldNum" sz="quarter" idx="3"/>
          </p:nvPr>
        </p:nvSpPr>
        <p:spPr>
          <a:xfrm>
            <a:off x="3886200" y="8686800"/>
            <a:ext cx="2971800" cy="457200"/>
          </a:xfrm>
          <a:prstGeom prst="rect">
            <a:avLst/>
          </a:prstGeom>
          <a:noFill/>
          <a:ln w="9525">
            <a:noFill/>
          </a:ln>
        </p:spPr>
        <p:txBody>
          <a:bodyPr anchor="b"/>
          <a:lstStyle>
            <a:lvl1pPr algn="r">
              <a:defRPr sz="1200" noProof="1" dirty="0"/>
            </a:lvl1pPr>
          </a:lstStyle>
          <a:p>
            <a:pPr marL="0" marR="0" lvl="0" indent="0" algn="r" defTabSz="914400" rtl="0" eaLnBrk="1" fontAlgn="base" latinLnBrk="0" hangingPunct="1">
              <a:lnSpc>
                <a:spcPct val="100000"/>
              </a:lnSpc>
              <a:spcBef>
                <a:spcPct val="0"/>
              </a:spcBef>
              <a:spcAft>
                <a:spcPct val="0"/>
              </a:spcAft>
              <a:buClrTx/>
              <a:buSzTx/>
              <a:buFontTx/>
              <a:buNone/>
              <a:defRPr/>
            </a:pPr>
            <a:fld id="{A41A5930-F8A6-4075-B6B0-D4D769560729}" type="slidenum">
              <a:rPr kumimoji="0" lang="zh-CN" altLang="en-US" sz="1200" b="0" i="0" u="none" strike="noStrike" kern="1200" cap="none" spc="0" normalizeH="0" baseline="0" noProof="1" dirty="0">
                <a:ln>
                  <a:noFill/>
                </a:ln>
                <a:solidFill>
                  <a:schemeClr val="accent2"/>
                </a:solidFill>
                <a:effectLst/>
                <a:uLnTx/>
                <a:uFillTx/>
                <a:latin typeface="Arial" panose="020B0604020202020204" pitchFamily="34" charset="0"/>
                <a:ea typeface="华文行楷" panose="02010800040101010101" pitchFamily="2" charset="-122"/>
                <a:cs typeface="+mn-cs"/>
              </a:rPr>
            </a:fld>
            <a:endParaRPr kumimoji="0" lang="zh-CN" altLang="en-US" sz="1200" b="0" i="0" u="none" strike="noStrike" kern="1200" cap="none" spc="0" normalizeH="0" baseline="0" noProof="1">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页眉占位符 26625"/>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26627" name="日期占位符 26626"/>
          <p:cNvSpPr>
            <a:spLocks noGrp="1"/>
          </p:cNvSpPr>
          <p:nvPr>
            <p:ph type="dt" idx="1"/>
          </p:nvPr>
        </p:nvSpPr>
        <p:spPr>
          <a:xfrm>
            <a:off x="3886200" y="0"/>
            <a:ext cx="2971800" cy="457200"/>
          </a:xfrm>
          <a:prstGeom prst="rect">
            <a:avLst/>
          </a:prstGeom>
          <a:noFill/>
          <a:ln w="9525">
            <a:noFill/>
          </a:ln>
        </p:spPr>
        <p:txBody>
          <a:bodyPr/>
          <a:lstStyle>
            <a:lvl1pPr algn="r">
              <a:defRPr sz="1200" noProof="1" dirty="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2292" name="幻灯片图像占位符 26627"/>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3317" name="文本占位符 26628"/>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6630" name="页脚占位符 26629"/>
          <p:cNvSpPr>
            <a:spLocks noGrp="1"/>
          </p:cNvSpPr>
          <p:nvPr>
            <p:ph type="ftr" sz="quarter" idx="4"/>
          </p:nvPr>
        </p:nvSpPr>
        <p:spPr>
          <a:xfrm>
            <a:off x="0" y="8686800"/>
            <a:ext cx="2971800" cy="457200"/>
          </a:xfrm>
          <a:prstGeom prst="rect">
            <a:avLst/>
          </a:prstGeom>
          <a:noFill/>
          <a:ln w="9525">
            <a:noFill/>
          </a:ln>
        </p:spPr>
        <p:txBody>
          <a:bodyPr anchor="b"/>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26631" name="灯片编号占位符 26630"/>
          <p:cNvSpPr>
            <a:spLocks noGrp="1"/>
          </p:cNvSpPr>
          <p:nvPr>
            <p:ph type="sldNum" sz="quarter" idx="5"/>
          </p:nvPr>
        </p:nvSpPr>
        <p:spPr>
          <a:xfrm>
            <a:off x="3886200" y="8686800"/>
            <a:ext cx="2971800" cy="457200"/>
          </a:xfrm>
          <a:prstGeom prst="rect">
            <a:avLst/>
          </a:prstGeom>
          <a:noFill/>
          <a:ln w="9525">
            <a:noFill/>
          </a:ln>
        </p:spPr>
        <p:txBody>
          <a:bodyPr anchor="b"/>
          <a:lstStyle>
            <a:lvl1pPr algn="r">
              <a:defRPr sz="1200" noProof="1" dirty="0"/>
            </a:lvl1pPr>
          </a:lstStyle>
          <a:p>
            <a:pPr marL="0" marR="0" lvl="0" indent="0" algn="r" defTabSz="914400" rtl="0" eaLnBrk="1" fontAlgn="base" latinLnBrk="0" hangingPunct="1">
              <a:lnSpc>
                <a:spcPct val="100000"/>
              </a:lnSpc>
              <a:spcBef>
                <a:spcPct val="0"/>
              </a:spcBef>
              <a:spcAft>
                <a:spcPct val="0"/>
              </a:spcAft>
              <a:buClrTx/>
              <a:buSzTx/>
              <a:buFontTx/>
              <a:buNone/>
              <a:defRPr/>
            </a:pPr>
            <a:fld id="{457F62F3-29F9-42E4-85AB-C2A32599BB31}" type="slidenum">
              <a:rPr kumimoji="0" lang="zh-CN" altLang="en-US" sz="1200" b="0" i="0" u="none" strike="noStrike" kern="1200" cap="none" spc="0" normalizeH="0" baseline="0" noProof="1" dirty="0">
                <a:ln>
                  <a:noFill/>
                </a:ln>
                <a:solidFill>
                  <a:schemeClr val="accent2"/>
                </a:solidFill>
                <a:effectLst/>
                <a:uLnTx/>
                <a:uFillTx/>
                <a:latin typeface="Arial" panose="020B0604020202020204" pitchFamily="34" charset="0"/>
                <a:ea typeface="华文行楷" panose="02010800040101010101" pitchFamily="2" charset="-122"/>
                <a:cs typeface="+mn-cs"/>
              </a:rPr>
            </a:fld>
            <a:endParaRPr kumimoji="0" lang="zh-CN" altLang="en-US" sz="1200" b="0" i="0" u="none" strike="noStrike" kern="1200" cap="none" spc="0" normalizeH="0" baseline="0" noProof="1">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4294967295"/>
          </p:nvPr>
        </p:nvSpPr>
        <p:spPr/>
        <p:txBody>
          <a:bodyPr/>
          <a:lstStyle/>
          <a:p>
            <a:r>
              <a:rPr lang="zh-CN" altLang="en-US"/>
              <a:t>基本思想是：先不考虑重叠的情况，把包含于某内容中的所有对象的数目先计算出来，然后再把计数时重复计算的数目排斥出去，使得计算的结果既无遗漏又无重复，这种计数的方法称为容斥原理。</a:t>
            </a:r>
            <a:endParaRPr lang="zh-CN" altLang="en-US"/>
          </a:p>
          <a:p>
            <a:endParaRPr lang="zh-CN" altLang="en-US"/>
          </a:p>
          <a:p>
            <a:r>
              <a:rPr lang="zh-CN" altLang="en-US"/>
              <a:t>先考率一个简单情况。假设一集合</a:t>
            </a:r>
            <a:r>
              <a:rPr lang="en-US" altLang="zh-CN"/>
              <a:t>A</a:t>
            </a:r>
            <a:r>
              <a:rPr lang="zh-CN" altLang="en-US"/>
              <a:t>，具有性质</a:t>
            </a:r>
            <a:r>
              <a:rPr lang="en-US" altLang="zh-CN"/>
              <a:t>P1</a:t>
            </a:r>
            <a:r>
              <a:rPr lang="zh-CN" altLang="en-US"/>
              <a:t>的子集为</a:t>
            </a:r>
            <a:r>
              <a:rPr lang="en-US" altLang="zh-CN"/>
              <a:t>A1</a:t>
            </a:r>
            <a:r>
              <a:rPr lang="zh-CN" altLang="en-US"/>
              <a:t>，具有另外一种性质</a:t>
            </a:r>
            <a:r>
              <a:rPr lang="en-US" altLang="zh-CN"/>
              <a:t>P2</a:t>
            </a:r>
            <a:r>
              <a:rPr lang="zh-CN" altLang="en-US"/>
              <a:t>的子集为</a:t>
            </a:r>
            <a:r>
              <a:rPr lang="en-US" altLang="zh-CN"/>
              <a:t>A2</a:t>
            </a:r>
            <a:r>
              <a:rPr lang="zh-CN" altLang="en-US"/>
              <a:t>，那么即不具有性质</a:t>
            </a:r>
            <a:r>
              <a:rPr lang="en-US" altLang="zh-CN"/>
              <a:t>P1</a:t>
            </a:r>
            <a:r>
              <a:rPr lang="zh-CN" altLang="en-US"/>
              <a:t>也具有性质</a:t>
            </a:r>
            <a:r>
              <a:rPr lang="en-US" altLang="zh-CN"/>
              <a:t>P2</a:t>
            </a:r>
            <a:r>
              <a:rPr lang="zh-CN" altLang="en-US"/>
              <a:t>的元素所组成的集合为</a:t>
            </a:r>
            <a:r>
              <a:rPr lang="en-US" altLang="zh-CN"/>
              <a:t>A1_^A2_=S-(A1&amp;A2)</a:t>
            </a:r>
            <a:r>
              <a:rPr lang="zh-CN" altLang="en-US"/>
              <a:t>，元素个数有多少呢？</a:t>
            </a:r>
            <a:r>
              <a:rPr lang="en-US" altLang="zh-CN"/>
              <a:t>|</a:t>
            </a:r>
            <a:r>
              <a:rPr lang="en-US" altLang="zh-CN">
                <a:sym typeface="+mn-ea"/>
              </a:rPr>
              <a:t>A1_^A2_</a:t>
            </a:r>
            <a:r>
              <a:rPr lang="en-US" altLang="zh-CN"/>
              <a:t>|=1-|A1|-|A2|+|A1^A2|</a:t>
            </a:r>
            <a:r>
              <a:rPr lang="zh-CN" altLang="en-US"/>
              <a:t>。大家要注意，有些元素可能即具有性质</a:t>
            </a:r>
            <a:r>
              <a:rPr lang="en-US" altLang="zh-CN"/>
              <a:t>P1,</a:t>
            </a:r>
            <a:r>
              <a:rPr lang="zh-CN" altLang="en-US"/>
              <a:t>也具有性质</a:t>
            </a:r>
            <a:endParaRPr lang="zh-CN" altLang="en-US"/>
          </a:p>
          <a:p>
            <a:r>
              <a:rPr lang="en-US" altLang="zh-CN"/>
              <a:t>P2</a:t>
            </a:r>
            <a:r>
              <a:rPr lang="zh-CN" altLang="en-US"/>
              <a:t>，因此有可能减多了，需要多减的</a:t>
            </a:r>
            <a:r>
              <a:rPr lang="en-US" altLang="zh-CN"/>
              <a:t>|A1^A2|</a:t>
            </a:r>
            <a:r>
              <a:rPr lang="zh-CN" altLang="en-US"/>
              <a:t>加回去。</a:t>
            </a:r>
            <a:endParaRPr lang="zh-CN" altLang="en-US"/>
          </a:p>
          <a:p>
            <a:endParaRPr lang="zh-CN" altLang="en-US"/>
          </a:p>
          <a:p>
            <a:r>
              <a:rPr lang="zh-CN" altLang="en-US"/>
              <a:t>那么如果有</a:t>
            </a:r>
            <a:r>
              <a:rPr lang="en-US" altLang="zh-CN"/>
              <a:t>m</a:t>
            </a:r>
            <a:r>
              <a:rPr lang="zh-CN" altLang="en-US"/>
              <a:t>种性质，分别为</a:t>
            </a:r>
            <a:r>
              <a:rPr lang="en-US" altLang="zh-CN"/>
              <a:t>P1-Pm</a:t>
            </a:r>
            <a:r>
              <a:rPr lang="zh-CN" altLang="en-US"/>
              <a:t>，那么不具备所有这些性质的元素个数有多少个呢？这有定理</a:t>
            </a:r>
            <a:r>
              <a:rPr lang="en-US" altLang="zh-CN"/>
              <a:t>9.1</a:t>
            </a:r>
            <a:r>
              <a:rPr lang="zh-CN" altLang="en-US"/>
              <a:t>，即容拆原理。第一项为</a:t>
            </a:r>
            <a:r>
              <a:rPr lang="en-US" altLang="zh-CN"/>
              <a:t>S</a:t>
            </a:r>
            <a:r>
              <a:rPr lang="zh-CN" altLang="en-US"/>
              <a:t>集合大小，第二项中的</a:t>
            </a:r>
            <a:r>
              <a:rPr lang="en-US" altLang="zh-CN"/>
              <a:t>Ai</a:t>
            </a:r>
            <a:r>
              <a:rPr lang="zh-CN" altLang="en-US"/>
              <a:t>为具备某种性质</a:t>
            </a:r>
            <a:r>
              <a:rPr lang="en-US" altLang="zh-CN"/>
              <a:t>Pi</a:t>
            </a:r>
            <a:r>
              <a:rPr lang="zh-CN" altLang="en-US"/>
              <a:t>的元素个数，符号为减号。第三项目中</a:t>
            </a:r>
            <a:r>
              <a:rPr lang="en-US" altLang="zh-CN"/>
              <a:t>Ai^Aj</a:t>
            </a:r>
            <a:r>
              <a:rPr lang="zh-CN" altLang="en-US"/>
              <a:t>表示既有性质</a:t>
            </a:r>
            <a:r>
              <a:rPr lang="en-US" altLang="zh-CN"/>
              <a:t>Pi</a:t>
            </a:r>
            <a:r>
              <a:rPr lang="zh-CN" altLang="en-US"/>
              <a:t>又有性质</a:t>
            </a:r>
            <a:r>
              <a:rPr lang="en-US" altLang="zh-CN"/>
              <a:t>Pj</a:t>
            </a:r>
            <a:r>
              <a:rPr lang="zh-CN" altLang="en-US"/>
              <a:t>的元素个数，注意累加符号</a:t>
            </a:r>
            <a:r>
              <a:rPr lang="en-US" altLang="zh-CN"/>
              <a:t>i</a:t>
            </a:r>
            <a:r>
              <a:rPr lang="zh-CN" altLang="en-US"/>
              <a:t>要小于</a:t>
            </a:r>
            <a:r>
              <a:rPr lang="en-US" altLang="zh-CN"/>
              <a:t>j</a:t>
            </a:r>
            <a:r>
              <a:rPr lang="zh-CN" altLang="en-US"/>
              <a:t>，不能有相同，符号为加号。第三项中的绝对值表示同时具备</a:t>
            </a:r>
            <a:r>
              <a:rPr lang="en-US" altLang="zh-CN"/>
              <a:t>PiPjPk</a:t>
            </a:r>
            <a:r>
              <a:rPr lang="zh-CN" altLang="en-US"/>
              <a:t>性质的元素个数，符号为负。按照这种规律一致加上去，一直加到最后一项，求所有具备</a:t>
            </a:r>
            <a:r>
              <a:rPr lang="en-US" altLang="zh-CN"/>
              <a:t>P1-Pm</a:t>
            </a:r>
            <a:r>
              <a:rPr lang="zh-CN" altLang="en-US"/>
              <a:t>性质的元素个数，前面符号由</a:t>
            </a:r>
            <a:r>
              <a:rPr lang="en-US" altLang="zh-CN"/>
              <a:t>m</a:t>
            </a:r>
            <a:r>
              <a:rPr lang="zh-CN" altLang="en-US"/>
              <a:t>值</a:t>
            </a:r>
            <a:r>
              <a:rPr lang="zh-CN" altLang="en-US"/>
              <a:t>决定。</a:t>
            </a:r>
            <a:endParaRPr lang="zh-CN" altLang="en-US"/>
          </a:p>
          <a:p>
            <a:endParaRPr lang="zh-CN" altLang="en-US"/>
          </a:p>
          <a:p>
            <a:r>
              <a:rPr lang="zh-CN" altLang="en-US"/>
              <a:t>根据容拆原理，我们可以把求不具备某些性质的元素个数问题转化为求具备某些性质的元素个数问题，这在某些计数问题带来</a:t>
            </a:r>
            <a:r>
              <a:rPr lang="zh-CN" altLang="en-US"/>
              <a:t>方便。</a:t>
            </a:r>
            <a:endParaRPr lang="zh-CN" altLang="en-US"/>
          </a:p>
          <a:p>
            <a:r>
              <a:rPr lang="en-US" altLang="zh-CN"/>
              <a:t>3’</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en-US" altLang="zh-CN"/>
              <a:t>1-n</a:t>
            </a:r>
            <a:r>
              <a:rPr lang="zh-CN" altLang="en-US"/>
              <a:t>个数的排列与</a:t>
            </a:r>
            <a:r>
              <a:rPr lang="en-US" altLang="zh-CN"/>
              <a:t>n*n</a:t>
            </a:r>
            <a:r>
              <a:rPr lang="zh-CN" altLang="en-US"/>
              <a:t>棋盘布局具有一一对应</a:t>
            </a:r>
            <a:r>
              <a:rPr lang="zh-CN" altLang="en-US"/>
              <a:t>关系。</a:t>
            </a:r>
            <a:endParaRPr lang="zh-CN" altLang="en-US"/>
          </a:p>
          <a:p>
            <a:r>
              <a:rPr lang="zh-CN" altLang="en-US"/>
              <a:t>对一个给定的排列</a:t>
            </a:r>
            <a:r>
              <a:rPr lang="en-US" altLang="zh-CN" b="1" i="1" dirty="0">
                <a:sym typeface="Symbol" panose="05050102010706020507" pitchFamily="18" charset="2"/>
              </a:rPr>
              <a:t>i</a:t>
            </a:r>
            <a:r>
              <a:rPr lang="en-US" altLang="zh-CN" b="1" baseline="-25000" dirty="0">
                <a:sym typeface="Symbol" panose="05050102010706020507" pitchFamily="18" charset="2"/>
              </a:rPr>
              <a:t>1</a:t>
            </a:r>
            <a:r>
              <a:rPr lang="en-US" altLang="zh-CN" b="1" dirty="0">
                <a:sym typeface="Symbol" panose="05050102010706020507" pitchFamily="18" charset="2"/>
              </a:rPr>
              <a:t> </a:t>
            </a:r>
            <a:r>
              <a:rPr lang="en-US" altLang="zh-CN" b="1" i="1" dirty="0">
                <a:sym typeface="Symbol" panose="05050102010706020507" pitchFamily="18" charset="2"/>
              </a:rPr>
              <a:t>i</a:t>
            </a:r>
            <a:r>
              <a:rPr lang="en-US" altLang="zh-CN" b="1" baseline="-25000" dirty="0">
                <a:sym typeface="Symbol" panose="05050102010706020507" pitchFamily="18" charset="2"/>
              </a:rPr>
              <a:t>2</a:t>
            </a:r>
            <a:r>
              <a:rPr lang="en-US" altLang="zh-CN" b="1" dirty="0">
                <a:sym typeface="Symbol" panose="05050102010706020507" pitchFamily="18" charset="2"/>
              </a:rPr>
              <a:t> … </a:t>
            </a:r>
            <a:r>
              <a:rPr lang="en-US" altLang="zh-CN" b="1" i="1" dirty="0">
                <a:sym typeface="Symbol" panose="05050102010706020507" pitchFamily="18" charset="2"/>
              </a:rPr>
              <a:t>i</a:t>
            </a:r>
            <a:r>
              <a:rPr lang="en-US" altLang="zh-CN" b="1" i="1" baseline="-25000" dirty="0">
                <a:sym typeface="Symbol" panose="05050102010706020507" pitchFamily="18" charset="2"/>
              </a:rPr>
              <a:t>n</a:t>
            </a:r>
            <a:r>
              <a:rPr lang="en-US" altLang="zh-CN" b="1" dirty="0">
                <a:sym typeface="Symbol" panose="05050102010706020507" pitchFamily="18" charset="2"/>
              </a:rPr>
              <a:t> ,</a:t>
            </a:r>
            <a:r>
              <a:rPr lang="zh-CN" altLang="en-US" b="1" dirty="0">
                <a:sym typeface="Symbol" panose="05050102010706020507" pitchFamily="18" charset="2"/>
              </a:rPr>
              <a:t>他可以确定一个棋盘排列，第一行的棋子放在</a:t>
            </a:r>
            <a:r>
              <a:rPr lang="en-US" altLang="zh-CN" b="1" dirty="0">
                <a:sym typeface="Symbol" panose="05050102010706020507" pitchFamily="18" charset="2"/>
              </a:rPr>
              <a:t>i1</a:t>
            </a:r>
            <a:r>
              <a:rPr lang="zh-CN" altLang="en-US" b="1" dirty="0">
                <a:sym typeface="Symbol" panose="05050102010706020507" pitchFamily="18" charset="2"/>
              </a:rPr>
              <a:t>位置上，第二行的棋子放在</a:t>
            </a:r>
            <a:r>
              <a:rPr lang="en-US" altLang="zh-CN" b="1" dirty="0">
                <a:sym typeface="Symbol" panose="05050102010706020507" pitchFamily="18" charset="2"/>
              </a:rPr>
              <a:t>i2</a:t>
            </a:r>
            <a:r>
              <a:rPr lang="zh-CN" altLang="en-US" b="1" dirty="0">
                <a:sym typeface="Symbol" panose="05050102010706020507" pitchFamily="18" charset="2"/>
              </a:rPr>
              <a:t>位置上，其它以此</a:t>
            </a:r>
            <a:r>
              <a:rPr lang="zh-CN" altLang="en-US" b="1" dirty="0">
                <a:sym typeface="Symbol" panose="05050102010706020507" pitchFamily="18" charset="2"/>
              </a:rPr>
              <a:t>类推。如对这个排列，可以得到这么一个棋盘</a:t>
            </a:r>
            <a:r>
              <a:rPr lang="zh-CN" altLang="en-US" b="1" dirty="0">
                <a:sym typeface="Symbol" panose="05050102010706020507" pitchFamily="18" charset="2"/>
              </a:rPr>
              <a:t>布局。</a:t>
            </a:r>
            <a:endParaRPr lang="zh-CN" altLang="en-US" b="1" dirty="0">
              <a:sym typeface="Symbol" panose="05050102010706020507" pitchFamily="18" charset="2"/>
            </a:endParaRPr>
          </a:p>
          <a:p>
            <a:r>
              <a:rPr lang="zh-CN" altLang="en-US" b="1" dirty="0">
                <a:sym typeface="Symbol" panose="05050102010706020507" pitchFamily="18" charset="2"/>
              </a:rPr>
              <a:t>反过来，也可以由一个棋盘布局得到一个排列。第一行的棋子位置确定了排列的第一个数什么，第二行的棋子位置确定了排列的第二个书是什么，以此类推，可以得到一棋盘相应的</a:t>
            </a:r>
            <a:r>
              <a:rPr lang="zh-CN" altLang="en-US" b="1" dirty="0">
                <a:sym typeface="Symbol" panose="05050102010706020507" pitchFamily="18" charset="2"/>
              </a:rPr>
              <a:t>排列。</a:t>
            </a:r>
            <a:endParaRPr lang="zh-CN" altLang="en-US" b="1" dirty="0">
              <a:sym typeface="Symbol" panose="05050102010706020507" pitchFamily="18" charset="2"/>
            </a:endParaRPr>
          </a:p>
          <a:p>
            <a:r>
              <a:rPr lang="zh-CN" altLang="en-US" b="1" dirty="0">
                <a:sym typeface="Symbol" panose="05050102010706020507" pitchFamily="18" charset="2"/>
              </a:rPr>
              <a:t>因此棋盘布局和排列存在一一对应的关系。</a:t>
            </a:r>
            <a:endParaRPr lang="zh-CN" altLang="en-US" b="1" dirty="0">
              <a:sym typeface="Symbol" panose="05050102010706020507" pitchFamily="18" charset="2"/>
            </a:endParaRPr>
          </a:p>
          <a:p>
            <a:endParaRPr lang="zh-CN" altLang="en-US" b="1" dirty="0">
              <a:sym typeface="Symbol" panose="05050102010706020507" pitchFamily="18" charset="2"/>
            </a:endParaRPr>
          </a:p>
          <a:p>
            <a:r>
              <a:rPr lang="zh-CN" altLang="en-US" b="1" dirty="0">
                <a:sym typeface="Symbol" panose="05050102010706020507" pitchFamily="18" charset="2"/>
              </a:rPr>
              <a:t>如果排列有限制条件，可以在棋盘上设立禁区，在禁区内不准放入棋子，由此将位置有限制条件的排列与有禁区的棋盘布局建立对应对应</a:t>
            </a:r>
            <a:r>
              <a:rPr lang="zh-CN" altLang="en-US" b="1" dirty="0">
                <a:sym typeface="Symbol" panose="05050102010706020507" pitchFamily="18" charset="2"/>
              </a:rPr>
              <a:t>起来。</a:t>
            </a:r>
            <a:endParaRPr lang="zh-CN" altLang="en-US" b="1" dirty="0">
              <a:sym typeface="Symbol" panose="05050102010706020507" pitchFamily="18" charset="2"/>
            </a:endParaRPr>
          </a:p>
          <a:p>
            <a:r>
              <a:rPr lang="zh-CN" altLang="en-US" b="1" dirty="0">
                <a:sym typeface="Symbol" panose="05050102010706020507" pitchFamily="18" charset="2"/>
              </a:rPr>
              <a:t>例如要与错位排列对应起来，那么在这个棋盘的对角线上设计禁区，不允许放入棋子。在这个棋盘放入</a:t>
            </a:r>
            <a:r>
              <a:rPr lang="en-US" altLang="zh-CN" b="1" dirty="0">
                <a:sym typeface="Symbol" panose="05050102010706020507" pitchFamily="18" charset="2"/>
              </a:rPr>
              <a:t>n</a:t>
            </a:r>
            <a:r>
              <a:rPr lang="zh-CN" altLang="en-US" b="1" dirty="0">
                <a:sym typeface="Symbol" panose="05050102010706020507" pitchFamily="18" charset="2"/>
              </a:rPr>
              <a:t>个棋子形成一个合法的棋盘布局，这个布局所对应的排列肯定是符合错位排列要求</a:t>
            </a:r>
            <a:r>
              <a:rPr lang="zh-CN" altLang="en-US" b="1" dirty="0">
                <a:sym typeface="Symbol" panose="05050102010706020507" pitchFamily="18" charset="2"/>
              </a:rPr>
              <a:t>的。</a:t>
            </a:r>
            <a:endParaRPr lang="zh-CN" altLang="en-US" b="1" dirty="0">
              <a:sym typeface="Symbol" panose="05050102010706020507" pitchFamily="18" charset="2"/>
            </a:endParaRPr>
          </a:p>
          <a:p>
            <a:endParaRPr lang="zh-CN" altLang="en-US" b="1" dirty="0">
              <a:sym typeface="Symbol" panose="05050102010706020507" pitchFamily="18" charset="2"/>
            </a:endParaRPr>
          </a:p>
          <a:p>
            <a:r>
              <a:rPr lang="zh-CN" altLang="en-US" b="1" dirty="0">
                <a:sym typeface="Symbol" panose="05050102010706020507" pitchFamily="18" charset="2"/>
              </a:rPr>
              <a:t>因为棋盘布局方案与排列具有一一对应的关系，因此可以借助棋盘布局来处理带有复杂位置限制条件的排列问题。所有允许的布棋方案个数等同于允许的排列</a:t>
            </a:r>
            <a:r>
              <a:rPr lang="zh-CN" altLang="en-US" b="1" dirty="0">
                <a:sym typeface="Symbol" panose="05050102010706020507" pitchFamily="18" charset="2"/>
              </a:rPr>
              <a:t>个数。</a:t>
            </a:r>
            <a:endParaRPr lang="zh-CN" altLang="en-US" b="1" dirty="0">
              <a:sym typeface="Symbol" panose="05050102010706020507" pitchFamily="18" charset="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确定在比较大的</a:t>
            </a:r>
            <a:r>
              <a:rPr lang="en-US" altLang="zh-CN"/>
              <a:t>n*n</a:t>
            </a:r>
            <a:r>
              <a:rPr lang="zh-CN" altLang="en-US"/>
              <a:t>棋盘上放入</a:t>
            </a:r>
            <a:r>
              <a:rPr lang="en-US" altLang="zh-CN"/>
              <a:t>n</a:t>
            </a:r>
            <a:r>
              <a:rPr lang="zh-CN" altLang="en-US"/>
              <a:t>个棋子</a:t>
            </a:r>
            <a:r>
              <a:rPr lang="zh-CN" altLang="en-US"/>
              <a:t>的方案数困难</a:t>
            </a:r>
            <a:r>
              <a:rPr lang="zh-CN" altLang="en-US"/>
              <a:t>的。</a:t>
            </a:r>
            <a:endParaRPr lang="zh-CN" altLang="en-US"/>
          </a:p>
          <a:p>
            <a:endParaRPr lang="zh-CN" altLang="en-US"/>
          </a:p>
          <a:p>
            <a:r>
              <a:rPr lang="zh-CN" altLang="en-US"/>
              <a:t>我们需要借助棋盘多项式来比较简单地解决这个</a:t>
            </a:r>
            <a:r>
              <a:rPr lang="zh-CN" altLang="en-US"/>
              <a:t>问题。</a:t>
            </a:r>
            <a:endParaRPr lang="zh-CN" altLang="en-US"/>
          </a:p>
          <a:p>
            <a:endParaRPr lang="zh-CN" altLang="en-US"/>
          </a:p>
          <a:p>
            <a:r>
              <a:rPr lang="zh-CN" altLang="en-US"/>
              <a:t>首先定义</a:t>
            </a:r>
            <a:r>
              <a:rPr lang="en-US" altLang="zh-CN"/>
              <a:t>rk</a:t>
            </a:r>
            <a:r>
              <a:rPr lang="zh-CN" altLang="en-US"/>
              <a:t>表示在棋盘中放入</a:t>
            </a:r>
            <a:r>
              <a:rPr lang="en-US" altLang="zh-CN"/>
              <a:t>k</a:t>
            </a:r>
            <a:r>
              <a:rPr lang="zh-CN" altLang="en-US"/>
              <a:t>个棋子的</a:t>
            </a:r>
            <a:r>
              <a:rPr lang="zh-CN" altLang="en-US"/>
              <a:t>所有布棋方案数，在此基础上定义棋盘多项式。</a:t>
            </a:r>
            <a:endParaRPr lang="zh-CN" altLang="en-US"/>
          </a:p>
          <a:p>
            <a:endParaRPr lang="zh-CN" altLang="en-US"/>
          </a:p>
          <a:p>
            <a:r>
              <a:rPr lang="zh-CN" altLang="en-US"/>
              <a:t>可以组合思想，可以证明棋盘方案数具有这两个性质。</a:t>
            </a:r>
            <a:r>
              <a:rPr lang="en-US" altLang="zh-CN" u="heavy"/>
              <a:t> </a:t>
            </a:r>
            <a:r>
              <a:rPr lang="zh-CN" altLang="en-US" u="heavy"/>
              <a:t>这个什么意思呢？</a:t>
            </a:r>
            <a:endParaRPr lang="zh-CN" altLang="en-US" u="heavy"/>
          </a:p>
          <a:p>
            <a:r>
              <a:rPr lang="zh-CN" altLang="en-US" u="heavy"/>
              <a:t>在棋盘上设定一个格子，这个棋盘去掉这个格子所在的行和列所剩下的部分定义为</a:t>
            </a:r>
            <a:r>
              <a:rPr lang="en-US" altLang="zh-CN" u="heavy"/>
              <a:t>Ci</a:t>
            </a:r>
            <a:r>
              <a:rPr lang="zh-CN" altLang="en-US" u="heavy"/>
              <a:t>棋盘。原始棋盘</a:t>
            </a:r>
            <a:r>
              <a:rPr lang="en-US" altLang="zh-CN" u="heavy"/>
              <a:t>C</a:t>
            </a:r>
            <a:r>
              <a:rPr lang="zh-CN" altLang="en-US" u="heavy"/>
              <a:t>去掉选定格子后剩下的部分定义为</a:t>
            </a:r>
            <a:r>
              <a:rPr lang="en-US" altLang="zh-CN" u="heavy"/>
              <a:t>Cl</a:t>
            </a:r>
            <a:r>
              <a:rPr lang="zh-CN" altLang="en-US" u="heavy"/>
              <a:t>棋盘。</a:t>
            </a:r>
            <a:endParaRPr lang="zh-CN" altLang="en-US" u="heavy"/>
          </a:p>
          <a:p>
            <a:pPr algn="l"/>
            <a:r>
              <a:rPr lang="zh-CN" altLang="en-US" u="heavy"/>
              <a:t>那么这个公式表示</a:t>
            </a:r>
            <a:r>
              <a:rPr lang="en-US" altLang="zh-CN" u="heavy"/>
              <a:t>C</a:t>
            </a:r>
            <a:r>
              <a:rPr lang="zh-CN" altLang="en-US" u="heavy"/>
              <a:t>放入</a:t>
            </a:r>
            <a:r>
              <a:rPr lang="en-US" altLang="zh-CN" u="heavy"/>
              <a:t>k</a:t>
            </a:r>
            <a:r>
              <a:rPr lang="zh-CN" altLang="en-US" u="heavy"/>
              <a:t>个棋子的布棋方案数等于</a:t>
            </a:r>
            <a:r>
              <a:rPr lang="en-US" altLang="zh-CN" u="heavy"/>
              <a:t>Ci</a:t>
            </a:r>
            <a:r>
              <a:rPr lang="zh-CN" altLang="en-US" u="heavy"/>
              <a:t>棋盘放入</a:t>
            </a:r>
            <a:r>
              <a:rPr lang="en-US" altLang="zh-CN" u="heavy"/>
              <a:t>k-1</a:t>
            </a:r>
            <a:r>
              <a:rPr lang="zh-CN" altLang="en-US" u="heavy"/>
              <a:t>个棋子的布棋方案数加上</a:t>
            </a:r>
            <a:r>
              <a:rPr lang="en-US" altLang="zh-CN" u="heavy"/>
              <a:t>Cl</a:t>
            </a:r>
            <a:r>
              <a:rPr lang="zh-CN" altLang="en-US" u="heavy"/>
              <a:t>棋盘放入</a:t>
            </a:r>
            <a:r>
              <a:rPr lang="en-US" altLang="zh-CN" u="heavy"/>
              <a:t>k</a:t>
            </a:r>
            <a:r>
              <a:rPr lang="zh-CN" altLang="en-US" u="heavy"/>
              <a:t>个棋子的布棋方案数。</a:t>
            </a:r>
            <a:endParaRPr lang="zh-CN" altLang="en-US" u="heavy"/>
          </a:p>
          <a:p>
            <a:pPr algn="l"/>
            <a:r>
              <a:rPr lang="zh-CN" altLang="en-US" u="heavy"/>
              <a:t>如果一个棋盘可以分成两个子棋盘</a:t>
            </a:r>
            <a:r>
              <a:rPr lang="en-US" altLang="zh-CN" u="heavy"/>
              <a:t>C1</a:t>
            </a:r>
            <a:r>
              <a:rPr lang="zh-CN" altLang="en-US" u="heavy"/>
              <a:t>和</a:t>
            </a:r>
            <a:r>
              <a:rPr lang="en-US" altLang="zh-CN" u="heavy"/>
              <a:t>C2</a:t>
            </a:r>
            <a:r>
              <a:rPr lang="zh-CN" altLang="en-US" u="heavy"/>
              <a:t>，</a:t>
            </a:r>
            <a:r>
              <a:rPr lang="en-US" altLang="zh-CN" u="heavy"/>
              <a:t>C 1</a:t>
            </a:r>
            <a:r>
              <a:rPr lang="zh-CN" altLang="en-US" u="heavy"/>
              <a:t>和</a:t>
            </a:r>
            <a:r>
              <a:rPr lang="en-US" altLang="zh-CN" u="heavy"/>
              <a:t>C2</a:t>
            </a:r>
            <a:r>
              <a:rPr lang="zh-CN" altLang="en-US" u="heavy"/>
              <a:t>不存在共同的行和列，那么原始棋盘放入</a:t>
            </a:r>
            <a:r>
              <a:rPr lang="en-US" altLang="zh-CN" u="heavy"/>
              <a:t>k</a:t>
            </a:r>
            <a:r>
              <a:rPr lang="zh-CN" altLang="en-US" u="heavy"/>
              <a:t>个棋子的方案数等同于右边的累加，每个和等于在</a:t>
            </a:r>
            <a:r>
              <a:rPr lang="en-US" altLang="zh-CN" u="heavy"/>
              <a:t>C1</a:t>
            </a:r>
            <a:r>
              <a:rPr lang="zh-CN" altLang="en-US" u="heavy"/>
              <a:t>中放入</a:t>
            </a:r>
            <a:r>
              <a:rPr lang="en-US" altLang="zh-CN" u="heavy"/>
              <a:t>i</a:t>
            </a:r>
            <a:r>
              <a:rPr lang="zh-CN" altLang="en-US" u="heavy"/>
              <a:t>个棋子的布棋方案数乘以在</a:t>
            </a:r>
            <a:r>
              <a:rPr lang="en-US" altLang="zh-CN" u="heavy"/>
              <a:t>C2</a:t>
            </a:r>
            <a:r>
              <a:rPr lang="zh-CN" altLang="en-US" u="heavy"/>
              <a:t>中放入</a:t>
            </a:r>
            <a:r>
              <a:rPr lang="en-US" altLang="zh-CN" u="heavy"/>
              <a:t>k-i</a:t>
            </a:r>
            <a:r>
              <a:rPr lang="zh-CN" altLang="en-US" u="heavy"/>
              <a:t>个棋子的布棋方案数。</a:t>
            </a:r>
            <a:r>
              <a:rPr lang="en-US" altLang="zh-CN" u="heavy"/>
              <a:t>i</a:t>
            </a:r>
            <a:r>
              <a:rPr lang="zh-CN" altLang="en-US" u="heavy"/>
              <a:t>从</a:t>
            </a:r>
            <a:r>
              <a:rPr lang="en-US" altLang="zh-CN" u="heavy"/>
              <a:t>0</a:t>
            </a:r>
            <a:r>
              <a:rPr lang="zh-CN" altLang="en-US" u="heavy"/>
              <a:t>变到</a:t>
            </a:r>
            <a:r>
              <a:rPr lang="en-US" altLang="zh-CN" u="heavy"/>
              <a:t>k.</a:t>
            </a:r>
            <a:endParaRPr lang="zh-CN" altLang="en-US" u="heavy"/>
          </a:p>
          <a:p>
            <a:pPr algn="l"/>
            <a:endParaRPr lang="zh-CN" altLang="en-US" u="heavy"/>
          </a:p>
          <a:p>
            <a:pPr algn="l"/>
            <a:r>
              <a:rPr lang="zh-CN" altLang="en-US" u="heavy"/>
              <a:t>这使得比较大的棋盘放入</a:t>
            </a:r>
            <a:r>
              <a:rPr lang="en-US" altLang="zh-CN" u="heavy"/>
              <a:t>k</a:t>
            </a:r>
            <a:r>
              <a:rPr lang="zh-CN" altLang="en-US" u="heavy"/>
              <a:t>个棋子的方案数可以由较小的棋盘的布棋方案数来确定。</a:t>
            </a:r>
            <a:endParaRPr lang="zh-CN" altLang="en-US" u="heavy"/>
          </a:p>
          <a:p>
            <a:pPr algn="l"/>
            <a:endParaRPr lang="zh-CN" altLang="en-US" u="heavy"/>
          </a:p>
          <a:p>
            <a:pPr algn="l"/>
            <a:r>
              <a:rPr lang="zh-CN" altLang="en-US" u="heavy"/>
              <a:t>相应地，棋盘</a:t>
            </a:r>
            <a:r>
              <a:rPr lang="en-US" altLang="zh-CN" u="heavy"/>
              <a:t>C</a:t>
            </a:r>
            <a:r>
              <a:rPr lang="zh-CN" altLang="en-US" u="heavy"/>
              <a:t>的棋盘多项式与自棋盘的棋盘多项式具有这种关系。</a:t>
            </a:r>
            <a:endParaRPr lang="zh-CN" altLang="en-US" u="heavy"/>
          </a:p>
          <a:p>
            <a:pPr algn="l"/>
            <a:r>
              <a:rPr lang="zh-CN" altLang="en-US" u="heavy"/>
              <a:t>获得了一个棋盘的多项式后，我们就能确定放入</a:t>
            </a:r>
            <a:r>
              <a:rPr lang="en-US" altLang="zh-CN" u="heavy"/>
              <a:t>k</a:t>
            </a:r>
            <a:r>
              <a:rPr lang="zh-CN" altLang="en-US" u="heavy"/>
              <a:t>个棋子的布棋方案数，从而能确定排列数。</a:t>
            </a:r>
            <a:endParaRPr lang="zh-CN" altLang="en-US" u="heavy"/>
          </a:p>
          <a:p>
            <a:pPr algn="l"/>
            <a:endParaRPr lang="zh-CN" altLang="en-US" u="heavy"/>
          </a:p>
          <a:p>
            <a:pPr algn="l"/>
            <a:r>
              <a:rPr lang="zh-CN" altLang="en-US" u="heavy"/>
              <a:t>这些关系式不受棋盘的禁区形式影响，因此棋盘多项式鞥确定带有禁区的棋盘放入</a:t>
            </a:r>
            <a:r>
              <a:rPr lang="en-US" altLang="zh-CN" u="heavy"/>
              <a:t>k</a:t>
            </a:r>
            <a:r>
              <a:rPr lang="zh-CN" altLang="en-US" u="heavy"/>
              <a:t>个棋子的布棋方案数，也能确定相对有限制条件的排列数。</a:t>
            </a:r>
            <a:endParaRPr lang="zh-CN" altLang="en-US" u="heavy"/>
          </a:p>
          <a:p>
            <a:pPr algn="l"/>
            <a:endParaRPr lang="en-US" altLang="zh-CN" u="heavy"/>
          </a:p>
          <a:p>
            <a:endParaRPr lang="en-US" altLang="zh-CN" u="heavy"/>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如果棋盘比较大，即使可以通过分解为小棋盘来求棋盘多项式，这个过程仍然比较复杂，由此用此来确定带有限制条件的排列数是不方便</a:t>
            </a:r>
            <a:r>
              <a:rPr lang="zh-CN" altLang="en-US"/>
              <a:t>的。</a:t>
            </a:r>
            <a:endParaRPr lang="zh-CN" altLang="en-US"/>
          </a:p>
          <a:p>
            <a:r>
              <a:rPr lang="zh-CN" altLang="en-US"/>
              <a:t>但如果棋盘禁区比较小，那可以借助定理</a:t>
            </a:r>
            <a:r>
              <a:rPr lang="en-US" altLang="zh-CN"/>
              <a:t>9.2</a:t>
            </a:r>
            <a:r>
              <a:rPr lang="zh-CN" altLang="en-US"/>
              <a:t>来相对方便地确定有限制条件的排列</a:t>
            </a:r>
            <a:r>
              <a:rPr lang="zh-CN" altLang="en-US"/>
              <a:t>数。</a:t>
            </a:r>
            <a:endParaRPr lang="zh-CN" altLang="en-US"/>
          </a:p>
          <a:p>
            <a:endParaRPr lang="zh-CN" altLang="en-US"/>
          </a:p>
          <a:p>
            <a:r>
              <a:rPr lang="zh-CN" altLang="en-US"/>
              <a:t>这个定理假定</a:t>
            </a:r>
            <a:r>
              <a:rPr lang="en-US" altLang="zh-CN"/>
              <a:t>C</a:t>
            </a:r>
            <a:r>
              <a:rPr lang="zh-CN" altLang="en-US"/>
              <a:t>为</a:t>
            </a:r>
            <a:r>
              <a:rPr lang="en-US" altLang="zh-CN"/>
              <a:t>n*n</a:t>
            </a:r>
            <a:r>
              <a:rPr lang="zh-CN" altLang="en-US"/>
              <a:t>带有禁区的棋盘，那么这个棋盘布局</a:t>
            </a:r>
            <a:r>
              <a:rPr lang="en-US" altLang="zh-CN"/>
              <a:t>n</a:t>
            </a:r>
            <a:r>
              <a:rPr lang="zh-CN" altLang="en-US"/>
              <a:t>个棋子的方案数为。。。在</a:t>
            </a:r>
            <a:r>
              <a:rPr lang="en-US" altLang="zh-CN"/>
              <a:t>n!</a:t>
            </a:r>
            <a:r>
              <a:rPr lang="zh-CN" altLang="en-US"/>
              <a:t>后面跟着</a:t>
            </a:r>
            <a:r>
              <a:rPr lang="en-US" altLang="zh-CN"/>
              <a:t>n</a:t>
            </a:r>
            <a:r>
              <a:rPr lang="zh-CN" altLang="en-US"/>
              <a:t>项</a:t>
            </a:r>
            <a:endParaRPr lang="zh-CN" altLang="en-US"/>
          </a:p>
          <a:p>
            <a:r>
              <a:rPr lang="zh-CN" altLang="en-US"/>
              <a:t>这里的</a:t>
            </a:r>
            <a:r>
              <a:rPr lang="en-US" altLang="zh-CN"/>
              <a:t>ri</a:t>
            </a:r>
            <a:r>
              <a:rPr lang="zh-CN" altLang="en-US"/>
              <a:t>表示禁区作为一个棋盘时放入</a:t>
            </a:r>
            <a:r>
              <a:rPr lang="en-US" altLang="zh-CN"/>
              <a:t>i</a:t>
            </a:r>
            <a:r>
              <a:rPr lang="zh-CN" altLang="en-US"/>
              <a:t>格子棋子的布棋</a:t>
            </a:r>
            <a:r>
              <a:rPr lang="zh-CN" altLang="en-US"/>
              <a:t>方案数。</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如果棋盘比较大，即使可以通过分解为小棋盘来求棋盘多项式，这个过程仍然比较复杂，由此用此来确定带有限制条件的排列数是不方便</a:t>
            </a:r>
            <a:r>
              <a:rPr lang="zh-CN" altLang="en-US"/>
              <a:t>的。</a:t>
            </a:r>
            <a:endParaRPr lang="zh-CN" altLang="en-US"/>
          </a:p>
          <a:p>
            <a:r>
              <a:rPr lang="zh-CN" altLang="en-US"/>
              <a:t>但如果棋盘禁区比较小，那可以借助定理</a:t>
            </a:r>
            <a:r>
              <a:rPr lang="en-US" altLang="zh-CN"/>
              <a:t>9.2</a:t>
            </a:r>
            <a:r>
              <a:rPr lang="zh-CN" altLang="en-US"/>
              <a:t>来相对方便地确定有限制条件的排列</a:t>
            </a:r>
            <a:r>
              <a:rPr lang="zh-CN" altLang="en-US"/>
              <a:t>数。</a:t>
            </a:r>
            <a:endParaRPr lang="zh-CN" altLang="en-US"/>
          </a:p>
          <a:p>
            <a:endParaRPr lang="zh-CN" altLang="en-US"/>
          </a:p>
          <a:p>
            <a:r>
              <a:rPr lang="zh-CN" altLang="en-US"/>
              <a:t>这个定理假定</a:t>
            </a:r>
            <a:r>
              <a:rPr lang="en-US" altLang="zh-CN"/>
              <a:t>C</a:t>
            </a:r>
            <a:r>
              <a:rPr lang="zh-CN" altLang="en-US"/>
              <a:t>为</a:t>
            </a:r>
            <a:r>
              <a:rPr lang="en-US" altLang="zh-CN"/>
              <a:t>n*n</a:t>
            </a:r>
            <a:r>
              <a:rPr lang="zh-CN" altLang="en-US"/>
              <a:t>带有禁区的棋盘，那么这个棋盘布局</a:t>
            </a:r>
            <a:r>
              <a:rPr lang="en-US" altLang="zh-CN"/>
              <a:t>n</a:t>
            </a:r>
            <a:r>
              <a:rPr lang="zh-CN" altLang="en-US"/>
              <a:t>个棋子的方案数为。。。在</a:t>
            </a:r>
            <a:r>
              <a:rPr lang="en-US" altLang="zh-CN"/>
              <a:t>n!</a:t>
            </a:r>
            <a:r>
              <a:rPr lang="zh-CN" altLang="en-US"/>
              <a:t>后面跟着</a:t>
            </a:r>
            <a:r>
              <a:rPr lang="en-US" altLang="zh-CN"/>
              <a:t>n</a:t>
            </a:r>
            <a:r>
              <a:rPr lang="zh-CN" altLang="en-US"/>
              <a:t>项</a:t>
            </a:r>
            <a:endParaRPr lang="zh-CN" altLang="en-US"/>
          </a:p>
          <a:p>
            <a:r>
              <a:rPr lang="zh-CN" altLang="en-US"/>
              <a:t>这里的</a:t>
            </a:r>
            <a:r>
              <a:rPr lang="en-US" altLang="zh-CN"/>
              <a:t>ri</a:t>
            </a:r>
            <a:r>
              <a:rPr lang="zh-CN" altLang="en-US"/>
              <a:t>表示禁区作为一个棋盘时放入</a:t>
            </a:r>
            <a:r>
              <a:rPr lang="en-US" altLang="zh-CN"/>
              <a:t>i</a:t>
            </a:r>
            <a:r>
              <a:rPr lang="zh-CN" altLang="en-US"/>
              <a:t>格子棋子的布棋</a:t>
            </a:r>
            <a:r>
              <a:rPr lang="zh-CN" altLang="en-US"/>
              <a:t>方案数。</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如果棋盘比较大，即使可以通过分解为小棋盘来求棋盘多项式，这个过程仍然比较复杂，由此用此来确定带有限制条件的排列数是不方便</a:t>
            </a:r>
            <a:r>
              <a:rPr lang="zh-CN" altLang="en-US"/>
              <a:t>的。</a:t>
            </a:r>
            <a:endParaRPr lang="zh-CN" altLang="en-US"/>
          </a:p>
          <a:p>
            <a:r>
              <a:rPr lang="zh-CN" altLang="en-US"/>
              <a:t>但如果棋盘禁区比较小，那可以借助定理</a:t>
            </a:r>
            <a:r>
              <a:rPr lang="en-US" altLang="zh-CN"/>
              <a:t>9.2</a:t>
            </a:r>
            <a:r>
              <a:rPr lang="zh-CN" altLang="en-US"/>
              <a:t>来相对方便地确定有限制条件的排列</a:t>
            </a:r>
            <a:r>
              <a:rPr lang="zh-CN" altLang="en-US"/>
              <a:t>数。</a:t>
            </a:r>
            <a:endParaRPr lang="zh-CN" altLang="en-US"/>
          </a:p>
          <a:p>
            <a:endParaRPr lang="zh-CN" altLang="en-US"/>
          </a:p>
          <a:p>
            <a:r>
              <a:rPr lang="zh-CN" altLang="en-US"/>
              <a:t>这个定理假定</a:t>
            </a:r>
            <a:r>
              <a:rPr lang="en-US" altLang="zh-CN"/>
              <a:t>C</a:t>
            </a:r>
            <a:r>
              <a:rPr lang="zh-CN" altLang="en-US"/>
              <a:t>为</a:t>
            </a:r>
            <a:r>
              <a:rPr lang="en-US" altLang="zh-CN"/>
              <a:t>n*n</a:t>
            </a:r>
            <a:r>
              <a:rPr lang="zh-CN" altLang="en-US"/>
              <a:t>带有禁区的棋盘，那么这个棋盘布局</a:t>
            </a:r>
            <a:r>
              <a:rPr lang="en-US" altLang="zh-CN"/>
              <a:t>n</a:t>
            </a:r>
            <a:r>
              <a:rPr lang="zh-CN" altLang="en-US"/>
              <a:t>个棋子的方案数为。。。在</a:t>
            </a:r>
            <a:r>
              <a:rPr lang="en-US" altLang="zh-CN"/>
              <a:t>n!</a:t>
            </a:r>
            <a:r>
              <a:rPr lang="zh-CN" altLang="en-US"/>
              <a:t>后面跟着</a:t>
            </a:r>
            <a:r>
              <a:rPr lang="en-US" altLang="zh-CN"/>
              <a:t>n</a:t>
            </a:r>
            <a:r>
              <a:rPr lang="zh-CN" altLang="en-US"/>
              <a:t>项</a:t>
            </a:r>
            <a:endParaRPr lang="zh-CN" altLang="en-US"/>
          </a:p>
          <a:p>
            <a:r>
              <a:rPr lang="zh-CN" altLang="en-US"/>
              <a:t>这里的</a:t>
            </a:r>
            <a:r>
              <a:rPr lang="en-US" altLang="zh-CN"/>
              <a:t>ri</a:t>
            </a:r>
            <a:r>
              <a:rPr lang="zh-CN" altLang="en-US"/>
              <a:t>表示禁区作为一个棋盘时放入</a:t>
            </a:r>
            <a:r>
              <a:rPr lang="en-US" altLang="zh-CN"/>
              <a:t>i</a:t>
            </a:r>
            <a:r>
              <a:rPr lang="zh-CN" altLang="en-US"/>
              <a:t>格子棋子的布棋</a:t>
            </a:r>
            <a:r>
              <a:rPr lang="zh-CN" altLang="en-US"/>
              <a:t>方案数。</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4294967295"/>
          </p:nvPr>
        </p:nvSpPr>
        <p:spPr/>
        <p:txBody>
          <a:bodyPr/>
          <a:lstStyle/>
          <a:p>
            <a:r>
              <a:rPr lang="zh-CN" altLang="en-US" dirty="0"/>
              <a:t>对容拆原理，我们可以用数学归纳法进行证明，也可以用组合分析方法进行</a:t>
            </a:r>
            <a:r>
              <a:rPr lang="zh-CN" altLang="en-US" dirty="0"/>
              <a:t>证明。我们从组合分析角度进行证明</a:t>
            </a:r>
            <a:r>
              <a:rPr lang="zh-CN" altLang="en-US" dirty="0" smtClean="0"/>
              <a:t>。</a:t>
            </a:r>
            <a:endParaRPr lang="en-US" altLang="zh-CN" dirty="0" smtClean="0"/>
          </a:p>
          <a:p>
            <a:r>
              <a:rPr lang="zh-CN" altLang="en-US" dirty="0" smtClean="0"/>
              <a:t>从集合元素计数概念出发，右边可化为这种形似，他是每个元素所作</a:t>
            </a:r>
            <a:r>
              <a:rPr lang="zh-CN" altLang="en-US" dirty="0" smtClean="0"/>
              <a:t>计数贡献的和。</a:t>
            </a:r>
            <a:endParaRPr lang="zh-CN" altLang="en-US" dirty="0" smtClean="0"/>
          </a:p>
          <a:p>
            <a:r>
              <a:rPr lang="zh-CN" altLang="en-US" dirty="0" smtClean="0"/>
              <a:t>每个</a:t>
            </a:r>
            <a:r>
              <a:rPr lang="en-US" altLang="zh-CN" dirty="0" smtClean="0"/>
              <a:t>f</a:t>
            </a:r>
            <a:r>
              <a:rPr lang="zh-CN" altLang="en-US" dirty="0" smtClean="0"/>
              <a:t>与这些集合交的元素个数相对应。对某个</a:t>
            </a:r>
            <a:r>
              <a:rPr lang="en-US" altLang="zh-CN" dirty="0" smtClean="0"/>
              <a:t>f,</a:t>
            </a:r>
            <a:r>
              <a:rPr lang="zh-CN" altLang="en-US" dirty="0" smtClean="0"/>
              <a:t>如果</a:t>
            </a:r>
            <a:r>
              <a:rPr lang="en-US" altLang="zh-CN" dirty="0" smtClean="0"/>
              <a:t>x</a:t>
            </a:r>
            <a:r>
              <a:rPr lang="zh-CN" altLang="en-US" dirty="0" smtClean="0"/>
              <a:t>同时具备</a:t>
            </a:r>
            <a:r>
              <a:rPr lang="en-US" altLang="zh-CN" dirty="0" smtClean="0"/>
              <a:t>Pr1...Prl</a:t>
            </a:r>
            <a:r>
              <a:rPr lang="zh-CN" altLang="en-US" dirty="0" smtClean="0"/>
              <a:t>这些性质，那他等于</a:t>
            </a:r>
            <a:r>
              <a:rPr lang="en-US" altLang="zh-CN" dirty="0" smtClean="0"/>
              <a:t>1</a:t>
            </a:r>
            <a:r>
              <a:rPr lang="zh-CN" altLang="en-US" dirty="0" smtClean="0"/>
              <a:t>，否则等于</a:t>
            </a:r>
            <a:r>
              <a:rPr lang="en-US" altLang="zh-CN" dirty="0" smtClean="0"/>
              <a:t>0.</a:t>
            </a:r>
            <a:endParaRPr lang="zh-CN" altLang="en-US" dirty="0" smtClean="0"/>
          </a:p>
          <a:p>
            <a:r>
              <a:rPr lang="zh-CN" altLang="en-US" dirty="0" smtClean="0"/>
              <a:t>现在我们逐个考虑每个</a:t>
            </a:r>
            <a:r>
              <a:rPr lang="en-US" altLang="zh-CN" dirty="0" smtClean="0"/>
              <a:t>S</a:t>
            </a:r>
            <a:r>
              <a:rPr lang="zh-CN" altLang="en-US" dirty="0" smtClean="0"/>
              <a:t>中的元素。如果他不具备任何性质，那它对最终计数和的贡献为</a:t>
            </a:r>
            <a:r>
              <a:rPr lang="en-US" altLang="zh-CN" dirty="0" smtClean="0"/>
              <a:t>1.</a:t>
            </a:r>
            <a:endParaRPr lang="en-US" altLang="zh-CN" dirty="0" smtClean="0"/>
          </a:p>
          <a:p>
            <a:r>
              <a:rPr lang="zh-CN" altLang="en-US" dirty="0" smtClean="0"/>
              <a:t>如果</a:t>
            </a:r>
            <a:r>
              <a:rPr lang="en-US" altLang="zh-CN" dirty="0" smtClean="0"/>
              <a:t>xx</a:t>
            </a:r>
            <a:r>
              <a:rPr lang="zh-CN" altLang="en-US" dirty="0" smtClean="0"/>
              <a:t>具有</a:t>
            </a:r>
            <a:r>
              <a:rPr lang="en-US" altLang="zh-CN" dirty="0" smtClean="0"/>
              <a:t>n&lt;=m</a:t>
            </a:r>
            <a:r>
              <a:rPr lang="zh-CN" altLang="en-US" dirty="0" smtClean="0"/>
              <a:t>个性质，那么在这一项中会导致</a:t>
            </a:r>
            <a:r>
              <a:rPr lang="en-US" altLang="zh-CN" dirty="0" smtClean="0"/>
              <a:t>C(m,1)</a:t>
            </a:r>
            <a:r>
              <a:rPr lang="zh-CN" altLang="en-US" dirty="0" smtClean="0"/>
              <a:t>个</a:t>
            </a:r>
            <a:r>
              <a:rPr lang="en-US" altLang="zh-CN" dirty="0" smtClean="0"/>
              <a:t>f=1</a:t>
            </a:r>
            <a:r>
              <a:rPr lang="zh-CN" altLang="en-US" dirty="0" smtClean="0"/>
              <a:t>，在这项中会导致</a:t>
            </a:r>
            <a:r>
              <a:rPr lang="en-US" altLang="zh-CN" dirty="0" smtClean="0"/>
              <a:t>C(m,2)</a:t>
            </a:r>
            <a:r>
              <a:rPr lang="zh-CN" altLang="en-US" dirty="0" smtClean="0"/>
              <a:t>个</a:t>
            </a:r>
            <a:r>
              <a:rPr lang="en-US" altLang="zh-CN" dirty="0" smtClean="0"/>
              <a:t>f=1</a:t>
            </a:r>
            <a:r>
              <a:rPr lang="zh-CN" altLang="en-US" dirty="0" smtClean="0"/>
              <a:t>，按此规律一致累加下去，一直到</a:t>
            </a:r>
            <a:r>
              <a:rPr lang="en-US" altLang="zh-CN" dirty="0" smtClean="0"/>
              <a:t>fn</a:t>
            </a:r>
            <a:r>
              <a:rPr lang="zh-CN" altLang="en-US" dirty="0" smtClean="0"/>
              <a:t>项。在</a:t>
            </a:r>
            <a:r>
              <a:rPr lang="en-US" altLang="zh-CN" dirty="0" err="1" smtClean="0"/>
              <a:t>fn</a:t>
            </a:r>
            <a:r>
              <a:rPr lang="zh-CN" altLang="en-US" dirty="0" smtClean="0"/>
              <a:t>项目会导致</a:t>
            </a:r>
            <a:r>
              <a:rPr lang="en-US" altLang="zh-CN" dirty="0" smtClean="0"/>
              <a:t>C(</a:t>
            </a:r>
            <a:r>
              <a:rPr lang="en-US" altLang="zh-CN" dirty="0" err="1" smtClean="0"/>
              <a:t>n,n</a:t>
            </a:r>
            <a:r>
              <a:rPr lang="en-US" altLang="zh-CN" dirty="0" smtClean="0"/>
              <a:t>)</a:t>
            </a:r>
            <a:r>
              <a:rPr lang="zh-CN" altLang="en-US" dirty="0" smtClean="0"/>
              <a:t>个</a:t>
            </a:r>
            <a:r>
              <a:rPr lang="en-US" altLang="zh-CN" dirty="0" smtClean="0"/>
              <a:t>1,</a:t>
            </a:r>
            <a:r>
              <a:rPr lang="zh-CN" altLang="en-US" dirty="0" smtClean="0"/>
              <a:t>对更高项，</a:t>
            </a:r>
            <a:r>
              <a:rPr lang="en-US" altLang="zh-CN" dirty="0" smtClean="0"/>
              <a:t>x</a:t>
            </a:r>
            <a:r>
              <a:rPr lang="zh-CN" altLang="en-US" dirty="0" smtClean="0"/>
              <a:t>贡献为</a:t>
            </a:r>
            <a:r>
              <a:rPr lang="en-US" altLang="zh-CN" dirty="0" smtClean="0"/>
              <a:t>0.</a:t>
            </a:r>
            <a:endParaRPr lang="en-US" altLang="zh-CN" dirty="0" smtClean="0"/>
          </a:p>
          <a:p>
            <a:r>
              <a:rPr lang="zh-CN" altLang="en-US" dirty="0" smtClean="0"/>
              <a:t>因此具有</a:t>
            </a:r>
            <a:r>
              <a:rPr lang="en-US" altLang="zh-CN" dirty="0" smtClean="0"/>
              <a:t>n</a:t>
            </a:r>
            <a:r>
              <a:rPr lang="zh-CN" altLang="en-US" dirty="0" smtClean="0"/>
              <a:t>条性质的</a:t>
            </a:r>
            <a:r>
              <a:rPr lang="en-US" altLang="zh-CN" dirty="0" smtClean="0"/>
              <a:t>x</a:t>
            </a:r>
            <a:r>
              <a:rPr lang="zh-CN" altLang="en-US" dirty="0" smtClean="0"/>
              <a:t>，对和的贡献为</a:t>
            </a:r>
            <a:r>
              <a:rPr lang="en-US" altLang="zh-CN" smtClean="0"/>
              <a:t>0.</a:t>
            </a:r>
            <a:endParaRPr lang="en-US" altLang="zh-CN" smtClean="0"/>
          </a:p>
          <a:p>
            <a:r>
              <a:rPr lang="zh-CN" altLang="en-US" dirty="0" smtClean="0"/>
              <a:t>由此，右边等于不具备任何性质的</a:t>
            </a:r>
            <a:r>
              <a:rPr lang="zh-CN" altLang="en-US" dirty="0"/>
              <a:t>元素个数。</a:t>
            </a:r>
            <a:endParaRPr lang="zh-CN" altLang="en-US" dirty="0"/>
          </a:p>
          <a:p>
            <a:r>
              <a:rPr lang="zh-CN" altLang="en-US" dirty="0"/>
              <a:t>左边也明显等于不具备任何性质的元素个数。由此容拆定理得以</a:t>
            </a:r>
            <a:r>
              <a:rPr lang="zh-CN" altLang="en-US" dirty="0"/>
              <a:t>证明。</a:t>
            </a:r>
            <a:endParaRPr lang="zh-CN" altLang="en-US" dirty="0"/>
          </a:p>
          <a:p>
            <a:endParaRPr lang="zh-CN" altLang="en-US" dirty="0"/>
          </a:p>
          <a:p>
            <a:r>
              <a:rPr lang="en-US" altLang="zh-CN" dirty="0"/>
              <a:t>3’</a:t>
            </a:r>
            <a:endParaRPr lang="zh-CN" altLang="en-US" dirty="0"/>
          </a:p>
          <a:p>
            <a:endParaRPr lang="zh-CN" altLang="en-US" dirty="0"/>
          </a:p>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4294967295"/>
          </p:nvPr>
        </p:nvSpPr>
        <p:spPr/>
        <p:txBody>
          <a:bodyPr/>
          <a:lstStyle/>
          <a:p>
            <a:r>
              <a:rPr lang="zh-CN" altLang="en-US"/>
              <a:t>现在根据容拆原理来求多重集的</a:t>
            </a:r>
            <a:r>
              <a:rPr lang="en-US" altLang="zh-CN"/>
              <a:t>r</a:t>
            </a:r>
            <a:r>
              <a:rPr lang="zh-CN" altLang="en-US"/>
              <a:t>组合数，这种做法对任意的</a:t>
            </a:r>
            <a:r>
              <a:rPr lang="en-US" altLang="zh-CN"/>
              <a:t>r</a:t>
            </a:r>
            <a:r>
              <a:rPr lang="zh-CN" altLang="en-US"/>
              <a:t>适用。</a:t>
            </a:r>
            <a:endParaRPr lang="zh-CN" altLang="en-US"/>
          </a:p>
          <a:p>
            <a:r>
              <a:rPr lang="zh-CN" altLang="en-US"/>
              <a:t>因为容拆原理没有规定</a:t>
            </a:r>
            <a:r>
              <a:rPr lang="en-US" altLang="zh-CN"/>
              <a:t>S</a:t>
            </a:r>
            <a:r>
              <a:rPr lang="zh-CN" altLang="en-US"/>
              <a:t>集合来自于组合操作还是来自于排列操作，因此容拆原理即可以应用于组合问题，也可以应用于排列</a:t>
            </a:r>
            <a:r>
              <a:rPr lang="zh-CN" altLang="en-US"/>
              <a:t>问题。</a:t>
            </a:r>
            <a:endParaRPr lang="zh-CN" altLang="en-US"/>
          </a:p>
          <a:p>
            <a:endParaRPr lang="zh-CN" altLang="en-US"/>
          </a:p>
          <a:p>
            <a:r>
              <a:rPr lang="zh-CN" altLang="en-US"/>
              <a:t>这是一个多重集，直接求出</a:t>
            </a:r>
            <a:r>
              <a:rPr lang="en-US" altLang="zh-CN"/>
              <a:t>10</a:t>
            </a:r>
            <a:r>
              <a:rPr lang="zh-CN" altLang="en-US"/>
              <a:t>组合数会非常繁琐。但如果我么换种角度看待这个计数问题，就有</a:t>
            </a:r>
            <a:r>
              <a:rPr lang="zh-CN" altLang="en-US"/>
              <a:t>可能快捷地得到</a:t>
            </a:r>
            <a:r>
              <a:rPr lang="zh-CN" altLang="en-US"/>
              <a:t>结果。</a:t>
            </a:r>
            <a:endParaRPr lang="zh-CN" altLang="en-US"/>
          </a:p>
          <a:p>
            <a:r>
              <a:rPr lang="zh-CN" altLang="en-US"/>
              <a:t>建立在</a:t>
            </a:r>
            <a:r>
              <a:rPr lang="en-US" altLang="zh-CN"/>
              <a:t>B</a:t>
            </a:r>
            <a:r>
              <a:rPr lang="zh-CN" altLang="en-US"/>
              <a:t>上的</a:t>
            </a:r>
            <a:r>
              <a:rPr lang="en-US" altLang="zh-CN"/>
              <a:t>10</a:t>
            </a:r>
            <a:r>
              <a:rPr lang="zh-CN" altLang="en-US"/>
              <a:t>组合可以看做</a:t>
            </a:r>
            <a:r>
              <a:rPr lang="en-US" altLang="zh-CN"/>
              <a:t>S</a:t>
            </a:r>
            <a:r>
              <a:rPr lang="zh-CN" altLang="en-US"/>
              <a:t>集合的特殊子集。</a:t>
            </a:r>
            <a:endParaRPr lang="zh-CN" altLang="en-US"/>
          </a:p>
          <a:p>
            <a:r>
              <a:rPr lang="en-US" altLang="zh-CN"/>
              <a:t>S</a:t>
            </a:r>
            <a:r>
              <a:rPr lang="zh-CN" altLang="en-US"/>
              <a:t>定义为由</a:t>
            </a:r>
            <a:r>
              <a:rPr lang="zh-CN" altLang="en-US" b="1" dirty="0">
                <a:sym typeface="+mn-ea"/>
              </a:rPr>
              <a:t> </a:t>
            </a:r>
            <a:r>
              <a:rPr lang="en-US" altLang="zh-CN" b="1" i="1" dirty="0">
                <a:sym typeface="+mn-ea"/>
              </a:rPr>
              <a:t>a, b, c </a:t>
            </a:r>
            <a:r>
              <a:rPr lang="zh-CN" altLang="en-US" b="1" dirty="0">
                <a:sym typeface="+mn-ea"/>
              </a:rPr>
              <a:t>任意重复的</a:t>
            </a:r>
            <a:r>
              <a:rPr lang="en-US" altLang="zh-CN" b="1" dirty="0">
                <a:sym typeface="+mn-ea"/>
              </a:rPr>
              <a:t>10-</a:t>
            </a:r>
            <a:r>
              <a:rPr lang="zh-CN" altLang="en-US" b="1" dirty="0">
                <a:sym typeface="+mn-ea"/>
              </a:rPr>
              <a:t>组合</a:t>
            </a:r>
            <a:r>
              <a:rPr lang="zh-CN" altLang="en-US" b="1" dirty="0">
                <a:sym typeface="+mn-ea"/>
              </a:rPr>
              <a:t>集合。</a:t>
            </a:r>
            <a:endParaRPr lang="zh-CN" altLang="en-US" b="1" dirty="0">
              <a:sym typeface="+mn-ea"/>
            </a:endParaRPr>
          </a:p>
          <a:p>
            <a:r>
              <a:rPr lang="zh-CN" altLang="en-US" b="1" dirty="0">
                <a:sym typeface="+mn-ea"/>
              </a:rPr>
              <a:t>那么定义在</a:t>
            </a:r>
            <a:r>
              <a:rPr lang="en-US" altLang="zh-CN" b="1" dirty="0">
                <a:sym typeface="+mn-ea"/>
              </a:rPr>
              <a:t>B</a:t>
            </a:r>
            <a:r>
              <a:rPr lang="zh-CN" altLang="en-US" b="1" dirty="0">
                <a:sym typeface="+mn-ea"/>
              </a:rPr>
              <a:t>上的</a:t>
            </a:r>
            <a:r>
              <a:rPr lang="en-US" altLang="zh-CN" b="1" dirty="0">
                <a:sym typeface="+mn-ea"/>
              </a:rPr>
              <a:t>10</a:t>
            </a:r>
            <a:r>
              <a:rPr lang="zh-CN" altLang="en-US" b="1" dirty="0">
                <a:sym typeface="+mn-ea"/>
              </a:rPr>
              <a:t>组合集合等于</a:t>
            </a:r>
            <a:r>
              <a:rPr lang="en-US" altLang="zh-CN" b="1" dirty="0">
                <a:sym typeface="+mn-ea"/>
              </a:rPr>
              <a:t>S</a:t>
            </a:r>
            <a:r>
              <a:rPr lang="zh-CN" altLang="en-US" b="1" dirty="0">
                <a:sym typeface="+mn-ea"/>
              </a:rPr>
              <a:t>中</a:t>
            </a:r>
            <a:r>
              <a:rPr lang="en-US" altLang="zh-CN" b="1" dirty="0">
                <a:sym typeface="+mn-ea"/>
              </a:rPr>
              <a:t>a</a:t>
            </a:r>
            <a:r>
              <a:rPr lang="zh-CN" altLang="en-US" b="1" dirty="0">
                <a:sym typeface="+mn-ea"/>
              </a:rPr>
              <a:t>的个数不超过</a:t>
            </a:r>
            <a:r>
              <a:rPr lang="en-US" altLang="zh-CN" b="1" dirty="0">
                <a:sym typeface="+mn-ea"/>
              </a:rPr>
              <a:t>4</a:t>
            </a:r>
            <a:r>
              <a:rPr lang="zh-CN" altLang="en-US" b="1" dirty="0">
                <a:sym typeface="+mn-ea"/>
              </a:rPr>
              <a:t>，</a:t>
            </a:r>
            <a:r>
              <a:rPr lang="en-US" altLang="zh-CN" b="1" dirty="0">
                <a:sym typeface="+mn-ea"/>
              </a:rPr>
              <a:t>b</a:t>
            </a:r>
            <a:r>
              <a:rPr lang="zh-CN" altLang="en-US" b="1" dirty="0">
                <a:sym typeface="+mn-ea"/>
              </a:rPr>
              <a:t>的个数不超过</a:t>
            </a:r>
            <a:r>
              <a:rPr lang="en-US" altLang="zh-CN" b="1" dirty="0">
                <a:sym typeface="+mn-ea"/>
              </a:rPr>
              <a:t>5</a:t>
            </a:r>
            <a:r>
              <a:rPr lang="zh-CN" altLang="en-US" b="1" dirty="0">
                <a:sym typeface="+mn-ea"/>
              </a:rPr>
              <a:t>，</a:t>
            </a:r>
            <a:r>
              <a:rPr lang="en-US" altLang="zh-CN" b="1" dirty="0">
                <a:sym typeface="+mn-ea"/>
              </a:rPr>
              <a:t>c</a:t>
            </a:r>
            <a:r>
              <a:rPr lang="zh-CN" altLang="en-US" b="1" dirty="0">
                <a:sym typeface="+mn-ea"/>
              </a:rPr>
              <a:t>的个数不超</a:t>
            </a:r>
            <a:r>
              <a:rPr lang="en-US" altLang="zh-CN" b="1" dirty="0">
                <a:sym typeface="+mn-ea"/>
              </a:rPr>
              <a:t>6</a:t>
            </a:r>
            <a:r>
              <a:rPr lang="zh-CN" altLang="en-US" b="1" dirty="0">
                <a:sym typeface="+mn-ea"/>
              </a:rPr>
              <a:t>的不含有</a:t>
            </a:r>
            <a:r>
              <a:rPr lang="en-US" altLang="zh-CN" b="1" dirty="0">
                <a:sym typeface="+mn-ea"/>
              </a:rPr>
              <a:t>4</a:t>
            </a:r>
            <a:r>
              <a:rPr lang="zh-CN" altLang="en-US" b="1" dirty="0">
                <a:sym typeface="+mn-ea"/>
              </a:rPr>
              <a:t>个</a:t>
            </a:r>
            <a:r>
              <a:rPr lang="en-US" altLang="zh-CN" b="1" dirty="0">
                <a:sym typeface="+mn-ea"/>
              </a:rPr>
              <a:t>a</a:t>
            </a:r>
            <a:r>
              <a:rPr lang="zh-CN" altLang="en-US" b="1" dirty="0">
                <a:sym typeface="+mn-ea"/>
              </a:rPr>
              <a:t>那些组合所构成的集合，即</a:t>
            </a:r>
            <a:endParaRPr lang="zh-CN" altLang="en-US" b="1" dirty="0">
              <a:sym typeface="+mn-ea"/>
            </a:endParaRPr>
          </a:p>
          <a:p>
            <a:r>
              <a:rPr lang="en-US" altLang="zh-CN">
                <a:sym typeface="+mn-ea"/>
              </a:rPr>
              <a:t>S-(A1&amp;A2&amp;A3)=A1_^A2_^A3_</a:t>
            </a:r>
            <a:endParaRPr lang="en-US" altLang="zh-CN">
              <a:sym typeface="+mn-ea"/>
            </a:endParaRPr>
          </a:p>
          <a:p>
            <a:r>
              <a:rPr lang="zh-CN" altLang="en-US">
                <a:sym typeface="+mn-ea"/>
              </a:rPr>
              <a:t>这样我们就可以利用容拆原理来求解。</a:t>
            </a:r>
            <a:endParaRPr lang="en-US" altLang="zh-CN"/>
          </a:p>
          <a:p>
            <a:endParaRPr lang="zh-CN" altLang="en-US"/>
          </a:p>
          <a:p>
            <a:r>
              <a:rPr lang="zh-CN" altLang="en-US"/>
              <a:t>这个</a:t>
            </a:r>
            <a:r>
              <a:rPr lang="en-US" altLang="zh-CN"/>
              <a:t>B</a:t>
            </a:r>
            <a:r>
              <a:rPr lang="zh-CN" altLang="en-US"/>
              <a:t>上</a:t>
            </a:r>
            <a:r>
              <a:rPr lang="en-US" altLang="zh-CN"/>
              <a:t>10</a:t>
            </a:r>
            <a:r>
              <a:rPr lang="zh-CN" altLang="en-US"/>
              <a:t>组合集合实际上是任意</a:t>
            </a:r>
            <a:r>
              <a:rPr lang="en-US" altLang="zh-CN"/>
              <a:t>10</a:t>
            </a:r>
            <a:r>
              <a:rPr lang="zh-CN" altLang="en-US"/>
              <a:t>组合集合的特殊子集，他要求每个</a:t>
            </a:r>
            <a:r>
              <a:rPr lang="zh-CN" altLang="en-US"/>
              <a:t>组合不含</a:t>
            </a:r>
            <a:r>
              <a:rPr lang="en-US" altLang="zh-CN"/>
              <a:t>4</a:t>
            </a:r>
            <a:r>
              <a:rPr lang="zh-CN" altLang="en-US"/>
              <a:t>个</a:t>
            </a:r>
            <a:r>
              <a:rPr lang="en-US" altLang="zh-CN"/>
              <a:t>a</a:t>
            </a:r>
            <a:r>
              <a:rPr lang="zh-CN" altLang="en-US"/>
              <a:t>以上，不含</a:t>
            </a:r>
            <a:r>
              <a:rPr lang="en-US" altLang="zh-CN"/>
              <a:t>5</a:t>
            </a:r>
            <a:r>
              <a:rPr lang="zh-CN" altLang="en-US"/>
              <a:t>个</a:t>
            </a:r>
            <a:r>
              <a:rPr lang="en-US" altLang="zh-CN"/>
              <a:t>b</a:t>
            </a:r>
            <a:r>
              <a:rPr lang="zh-CN" altLang="en-US"/>
              <a:t>以上，</a:t>
            </a:r>
            <a:r>
              <a:rPr lang="zh-CN" altLang="en-US"/>
              <a:t>且不含</a:t>
            </a:r>
            <a:r>
              <a:rPr lang="en-US" altLang="zh-CN"/>
              <a:t>6</a:t>
            </a:r>
            <a:r>
              <a:rPr lang="zh-CN" altLang="en-US"/>
              <a:t>个</a:t>
            </a:r>
            <a:r>
              <a:rPr lang="en-US" altLang="zh-CN"/>
              <a:t>c</a:t>
            </a:r>
            <a:r>
              <a:rPr lang="zh-CN" altLang="en-US"/>
              <a:t>以上。</a:t>
            </a:r>
            <a:endParaRPr lang="zh-CN" altLang="en-US"/>
          </a:p>
          <a:p>
            <a:r>
              <a:rPr lang="zh-CN" altLang="en-US"/>
              <a:t>那么根据容拆原理，我们可以</a:t>
            </a:r>
            <a:r>
              <a:rPr lang="zh-CN" altLang="en-US"/>
              <a:t>设。。。</a:t>
            </a:r>
            <a:endParaRPr lang="zh-CN" altLang="en-US"/>
          </a:p>
          <a:p>
            <a:r>
              <a:rPr lang="en-US" altLang="zh-CN"/>
              <a:t>S-(A1&amp;A2&amp;A3)=A1_^A2_^A3_</a:t>
            </a:r>
            <a:endParaRPr lang="en-US" altLang="zh-CN"/>
          </a:p>
          <a:p>
            <a:r>
              <a:rPr lang="zh-CN" altLang="en-US"/>
              <a:t>我们用</a:t>
            </a:r>
            <a:r>
              <a:rPr lang="en-US" altLang="zh-CN"/>
              <a:t>x1+x2+x3=10</a:t>
            </a:r>
            <a:r>
              <a:rPr lang="zh-CN" altLang="en-US"/>
              <a:t>来表示这个问题，其中每个</a:t>
            </a:r>
            <a:r>
              <a:rPr lang="en-US" altLang="zh-CN"/>
              <a:t>x</a:t>
            </a:r>
            <a:r>
              <a:rPr lang="zh-CN" altLang="en-US"/>
              <a:t>可以取</a:t>
            </a:r>
            <a:r>
              <a:rPr lang="en-US" altLang="zh-CN"/>
              <a:t>0-10.</a:t>
            </a:r>
            <a:r>
              <a:rPr lang="zh-CN" altLang="en-US"/>
              <a:t>这变成不定方程可能解的个数问题。这个解为</a:t>
            </a:r>
            <a:r>
              <a:rPr lang="en-US" altLang="zh-CN"/>
              <a:t>C(10+3-1,10)</a:t>
            </a:r>
            <a:endParaRPr lang="en-US" altLang="zh-CN"/>
          </a:p>
          <a:p>
            <a:r>
              <a:rPr lang="en-US" altLang="zh-CN">
                <a:sym typeface="+mn-ea"/>
              </a:rPr>
              <a:t>A1</a:t>
            </a:r>
            <a:r>
              <a:rPr lang="zh-CN" altLang="en-US">
                <a:sym typeface="+mn-ea"/>
              </a:rPr>
              <a:t>的计数等价于。。。，这可以用不定方程解的计数模型来求。等于</a:t>
            </a:r>
            <a:r>
              <a:rPr lang="en-US" altLang="zh-CN">
                <a:sym typeface="+mn-ea"/>
              </a:rPr>
              <a:t>C</a:t>
            </a:r>
            <a:r>
              <a:rPr lang="zh-CN" altLang="en-US">
                <a:sym typeface="+mn-ea"/>
              </a:rPr>
              <a:t>（</a:t>
            </a:r>
            <a:r>
              <a:rPr lang="en-US" altLang="zh-CN">
                <a:sym typeface="+mn-ea"/>
              </a:rPr>
              <a:t>3+6-1,6</a:t>
            </a:r>
            <a:r>
              <a:rPr lang="zh-CN" altLang="en-US">
                <a:sym typeface="+mn-ea"/>
              </a:rPr>
              <a:t>）</a:t>
            </a:r>
            <a:endParaRPr lang="en-US" altLang="zh-CN"/>
          </a:p>
          <a:p>
            <a:endParaRPr lang="en-US" altLang="zh-CN"/>
          </a:p>
          <a:p>
            <a:endParaRPr lang="en-US" altLang="zh-CN"/>
          </a:p>
          <a:p>
            <a:r>
              <a:rPr lang="en-US" altLang="zh-CN"/>
              <a:t>x1+x2+x3=1</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pPr indent="306705" eaLnBrk="1" hangingPunct="1"/>
            <a:r>
              <a:rPr lang="zh-CN" altLang="en-US" b="1" dirty="0">
                <a:sym typeface="+mn-ea"/>
              </a:rPr>
              <a:t>注意：性质的设定与要求条件相反</a:t>
            </a:r>
            <a:endParaRPr lang="zh-CN" altLang="en-US" b="1" dirty="0">
              <a:solidFill>
                <a:schemeClr val="tx1"/>
              </a:solidFill>
              <a:latin typeface="Times New Roman" panose="02020603050405020304" pitchFamily="18" charset="0"/>
              <a:ea typeface="宋体" panose="02010600030101010101" pitchFamily="2" charset="-122"/>
            </a:endParaRPr>
          </a:p>
          <a:p>
            <a:pPr indent="306705" eaLnBrk="1" hangingPunct="1"/>
            <a:r>
              <a:rPr lang="zh-CN" altLang="en-US" b="1" dirty="0">
                <a:sym typeface="+mn-ea"/>
              </a:rPr>
              <a:t>            性质彼此独立，不同性质的元素计数互不影响</a:t>
            </a:r>
            <a:endParaRPr lang="zh-CN" altLang="en-US" b="1" dirty="0">
              <a:solidFill>
                <a:schemeClr val="tx1"/>
              </a:solidFill>
              <a:latin typeface="Times New Roman" panose="02020603050405020304" pitchFamily="18" charset="0"/>
              <a:ea typeface="宋体" panose="02010600030101010101" pitchFamily="2"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4294967295"/>
          </p:nvPr>
        </p:nvSpPr>
        <p:spPr/>
        <p:txBody>
          <a:bodyPr/>
          <a:lstStyle/>
          <a:p>
            <a:r>
              <a:rPr lang="zh-CN" altLang="en-US"/>
              <a:t>素数是指在大于1的自然数中，除了1和它本身以外不再有其他因数的自然数。合数是指在大于1的整数中除了能被1和本身整除外，还能被其他数（0除外）整除的数。</a:t>
            </a:r>
            <a:endParaRPr lang="zh-CN" altLang="en-US"/>
          </a:p>
          <a:p>
            <a:r>
              <a:rPr lang="zh-CN" altLang="en-US"/>
              <a:t>素数个数怎么决定？参考定理</a:t>
            </a:r>
            <a:r>
              <a:rPr lang="en-US" altLang="zh-CN"/>
              <a:t>11.1</a:t>
            </a:r>
            <a:r>
              <a:rPr lang="zh-CN" altLang="en-US"/>
              <a:t>。</a:t>
            </a:r>
            <a:endParaRPr lang="zh-CN" altLang="en-US"/>
          </a:p>
          <a:p>
            <a:endParaRPr lang="zh-CN" altLang="en-US"/>
          </a:p>
          <a:p>
            <a:r>
              <a:rPr lang="zh-CN" altLang="en-US"/>
              <a:t>任何一个数都可表示为某些素数的幂的乘积。因为</a:t>
            </a:r>
            <a:r>
              <a:rPr lang="en-US" altLang="zh-CN"/>
              <a:t>11^2&gt;120</a:t>
            </a:r>
            <a:r>
              <a:rPr lang="zh-CN" altLang="en-US"/>
              <a:t>，因此任何一个小于等于</a:t>
            </a:r>
            <a:r>
              <a:rPr lang="en-US" altLang="zh-CN"/>
              <a:t>120</a:t>
            </a:r>
            <a:r>
              <a:rPr lang="zh-CN" altLang="en-US"/>
              <a:t>的约数肯定能被</a:t>
            </a:r>
            <a:r>
              <a:rPr lang="en-US" altLang="zh-CN"/>
              <a:t>2</a:t>
            </a:r>
            <a:r>
              <a:rPr lang="zh-CN" altLang="en-US"/>
              <a:t>，</a:t>
            </a:r>
            <a:r>
              <a:rPr lang="en-US" altLang="zh-CN"/>
              <a:t>3</a:t>
            </a:r>
            <a:r>
              <a:rPr lang="zh-CN" altLang="en-US"/>
              <a:t>，</a:t>
            </a:r>
            <a:r>
              <a:rPr lang="en-US" altLang="zh-CN"/>
              <a:t>5</a:t>
            </a:r>
            <a:r>
              <a:rPr lang="zh-CN" altLang="en-US"/>
              <a:t>，</a:t>
            </a:r>
            <a:r>
              <a:rPr lang="en-US" altLang="zh-CN"/>
              <a:t>7</a:t>
            </a:r>
            <a:r>
              <a:rPr lang="zh-CN" altLang="en-US"/>
              <a:t>之中的一个整除。因此不超过</a:t>
            </a:r>
            <a:r>
              <a:rPr lang="en-US" altLang="zh-CN"/>
              <a:t>120</a:t>
            </a:r>
            <a:r>
              <a:rPr lang="zh-CN" altLang="en-US"/>
              <a:t>的素数等于｛</a:t>
            </a:r>
            <a:r>
              <a:rPr lang="en-US" altLang="zh-CN"/>
              <a:t>2</a:t>
            </a:r>
            <a:r>
              <a:rPr lang="zh-CN" altLang="en-US"/>
              <a:t>，</a:t>
            </a:r>
            <a:r>
              <a:rPr lang="en-US" altLang="zh-CN"/>
              <a:t>3</a:t>
            </a:r>
            <a:r>
              <a:rPr lang="zh-CN" altLang="en-US"/>
              <a:t>，</a:t>
            </a:r>
            <a:r>
              <a:rPr lang="en-US" altLang="zh-CN"/>
              <a:t>5</a:t>
            </a:r>
            <a:r>
              <a:rPr lang="zh-CN" altLang="en-US"/>
              <a:t>，</a:t>
            </a:r>
            <a:r>
              <a:rPr lang="en-US" altLang="zh-CN"/>
              <a:t>7</a:t>
            </a:r>
            <a:r>
              <a:rPr lang="zh-CN" altLang="en-US"/>
              <a:t>｝</a:t>
            </a:r>
            <a:r>
              <a:rPr lang="en-US" altLang="zh-CN"/>
              <a:t>+</a:t>
            </a:r>
            <a:r>
              <a:rPr lang="zh-CN" altLang="en-US"/>
              <a:t>｛不能被</a:t>
            </a:r>
            <a:r>
              <a:rPr lang="en-US" altLang="zh-CN"/>
              <a:t>2</a:t>
            </a:r>
            <a:r>
              <a:rPr lang="zh-CN" altLang="en-US"/>
              <a:t>，</a:t>
            </a:r>
            <a:r>
              <a:rPr lang="en-US" altLang="zh-CN"/>
              <a:t>3</a:t>
            </a:r>
            <a:r>
              <a:rPr lang="zh-CN" altLang="en-US"/>
              <a:t>，</a:t>
            </a:r>
            <a:r>
              <a:rPr lang="en-US" altLang="zh-CN"/>
              <a:t>5</a:t>
            </a:r>
            <a:r>
              <a:rPr lang="zh-CN" altLang="en-US"/>
              <a:t>，</a:t>
            </a:r>
            <a:r>
              <a:rPr lang="en-US" altLang="zh-CN"/>
              <a:t>7</a:t>
            </a:r>
            <a:r>
              <a:rPr lang="zh-CN" altLang="en-US"/>
              <a:t>其中之一整除的数｝</a:t>
            </a:r>
            <a:r>
              <a:rPr lang="en-US" altLang="zh-CN"/>
              <a:t>-</a:t>
            </a:r>
            <a:r>
              <a:rPr lang="zh-CN" altLang="en-US"/>
              <a:t>｛</a:t>
            </a:r>
            <a:r>
              <a:rPr lang="en-US" altLang="zh-CN"/>
              <a:t>1</a:t>
            </a:r>
            <a:r>
              <a:rPr lang="zh-CN" altLang="en-US"/>
              <a:t>｝</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我们观察容拆公式。如果每个累加号后的加数都是相同的，即由</a:t>
            </a:r>
            <a:r>
              <a:rPr lang="en-US" altLang="zh-CN"/>
              <a:t>k</a:t>
            </a:r>
            <a:r>
              <a:rPr lang="zh-CN" altLang="en-US"/>
              <a:t>个任意</a:t>
            </a:r>
            <a:r>
              <a:rPr lang="en-US" altLang="zh-CN"/>
              <a:t>Ai</a:t>
            </a:r>
            <a:r>
              <a:rPr lang="zh-CN" altLang="en-US"/>
              <a:t>的交集包含相同的元素个数，等于</a:t>
            </a:r>
            <a:r>
              <a:rPr lang="en-US" altLang="zh-CN"/>
              <a:t>Nk</a:t>
            </a:r>
            <a:r>
              <a:rPr lang="zh-CN" altLang="en-US"/>
              <a:t>。那么容拆公式可以变为对称筛</a:t>
            </a:r>
            <a:r>
              <a:rPr lang="zh-CN" altLang="en-US"/>
              <a:t>公式。</a:t>
            </a:r>
            <a:endParaRPr lang="zh-CN" altLang="en-US"/>
          </a:p>
          <a:p>
            <a:r>
              <a:rPr lang="zh-CN" altLang="en-US"/>
              <a:t>每个</a:t>
            </a:r>
            <a:r>
              <a:rPr lang="en-US" altLang="zh-CN"/>
              <a:t>N</a:t>
            </a:r>
            <a:r>
              <a:rPr lang="zh-CN" altLang="en-US"/>
              <a:t>前的二项式系数怎么来的呢？我们观察这项。每个</a:t>
            </a:r>
            <a:r>
              <a:rPr lang="en-US" altLang="zh-CN"/>
              <a:t>Ai</a:t>
            </a:r>
            <a:r>
              <a:rPr lang="zh-CN" altLang="en-US"/>
              <a:t>含有相同的元素个数</a:t>
            </a:r>
            <a:r>
              <a:rPr lang="en-US" altLang="zh-CN"/>
              <a:t>N1,N1</a:t>
            </a:r>
            <a:r>
              <a:rPr lang="zh-CN" altLang="en-US"/>
              <a:t>要累加</a:t>
            </a:r>
            <a:r>
              <a:rPr lang="en-US" altLang="zh-CN"/>
              <a:t>m</a:t>
            </a:r>
            <a:r>
              <a:rPr lang="zh-CN" altLang="en-US"/>
              <a:t>次，一次这个</a:t>
            </a:r>
            <a:r>
              <a:rPr lang="en-US" altLang="zh-CN"/>
              <a:t>N1</a:t>
            </a:r>
            <a:r>
              <a:rPr lang="zh-CN" altLang="en-US"/>
              <a:t>可以写上</a:t>
            </a:r>
            <a:r>
              <a:rPr lang="en-US" altLang="zh-CN"/>
              <a:t>(m,1).</a:t>
            </a:r>
            <a:endParaRPr lang="en-US" altLang="zh-CN"/>
          </a:p>
          <a:p>
            <a:r>
              <a:rPr lang="zh-CN" altLang="en-US"/>
              <a:t>再观察第三项，每个</a:t>
            </a:r>
            <a:r>
              <a:rPr lang="en-US" altLang="zh-CN"/>
              <a:t>Ai^Aj</a:t>
            </a:r>
            <a:r>
              <a:rPr lang="zh-CN" altLang="en-US"/>
              <a:t>的元素个数等于</a:t>
            </a:r>
            <a:r>
              <a:rPr lang="en-US" altLang="zh-CN"/>
              <a:t>N2</a:t>
            </a:r>
            <a:r>
              <a:rPr lang="zh-CN" altLang="en-US"/>
              <a:t>，这个</a:t>
            </a:r>
            <a:r>
              <a:rPr lang="en-US" altLang="zh-CN"/>
              <a:t>N2</a:t>
            </a:r>
            <a:r>
              <a:rPr lang="zh-CN" altLang="en-US"/>
              <a:t>要累加几次呢？有</a:t>
            </a:r>
            <a:r>
              <a:rPr lang="en-US" altLang="zh-CN"/>
              <a:t>m</a:t>
            </a:r>
            <a:r>
              <a:rPr lang="zh-CN" altLang="en-US"/>
              <a:t>个</a:t>
            </a:r>
            <a:r>
              <a:rPr lang="en-US" altLang="zh-CN"/>
              <a:t>A</a:t>
            </a:r>
            <a:r>
              <a:rPr lang="zh-CN" altLang="en-US"/>
              <a:t>，他可形成（</a:t>
            </a:r>
            <a:r>
              <a:rPr lang="en-US" altLang="zh-CN"/>
              <a:t>m,2</a:t>
            </a:r>
            <a:r>
              <a:rPr lang="zh-CN" altLang="en-US"/>
              <a:t>）个</a:t>
            </a:r>
            <a:r>
              <a:rPr lang="en-US" altLang="zh-CN"/>
              <a:t>Ai^Aj</a:t>
            </a:r>
            <a:r>
              <a:rPr lang="zh-CN" altLang="en-US"/>
              <a:t>个这样的组合，因此这个</a:t>
            </a:r>
            <a:r>
              <a:rPr lang="en-US" altLang="zh-CN"/>
              <a:t>N2</a:t>
            </a:r>
            <a:r>
              <a:rPr lang="zh-CN" altLang="en-US"/>
              <a:t>前要加上系数</a:t>
            </a:r>
            <a:r>
              <a:rPr lang="en-US" altLang="zh-CN"/>
              <a:t>(m,2)</a:t>
            </a:r>
            <a:r>
              <a:rPr lang="zh-CN" altLang="en-US"/>
              <a:t>。</a:t>
            </a:r>
            <a:endParaRPr lang="zh-CN" altLang="en-US"/>
          </a:p>
          <a:p>
            <a:r>
              <a:rPr lang="zh-CN" altLang="en-US"/>
              <a:t>对后面其它项目采取类似分析，。。。</a:t>
            </a:r>
            <a:endParaRPr lang="zh-CN" altLang="en-US"/>
          </a:p>
          <a:p>
            <a:endParaRPr lang="zh-CN" altLang="en-US"/>
          </a:p>
          <a:p>
            <a:r>
              <a:rPr lang="zh-CN" altLang="en-US"/>
              <a:t>对称筛公式适用于什么样的计数问题呢？一类典型的问题是错位排列计数问题，它满足对称筛的</a:t>
            </a:r>
            <a:r>
              <a:rPr lang="zh-CN" altLang="en-US"/>
              <a:t>要求。</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注意：容拆原理和对称公式是对集合</a:t>
            </a:r>
            <a:r>
              <a:rPr lang="en-US" altLang="zh-CN"/>
              <a:t>S</a:t>
            </a:r>
            <a:r>
              <a:rPr lang="zh-CN" altLang="en-US"/>
              <a:t>的某个子集进行计数计算。</a:t>
            </a:r>
            <a:endParaRPr lang="zh-CN" altLang="en-US"/>
          </a:p>
          <a:p>
            <a:r>
              <a:rPr lang="zh-CN" altLang="en-US"/>
              <a:t>错位排列就是</a:t>
            </a:r>
            <a:r>
              <a:rPr lang="en-US" altLang="zh-CN"/>
              <a:t>1-n</a:t>
            </a:r>
            <a:r>
              <a:rPr lang="zh-CN" altLang="en-US"/>
              <a:t>个数排列成一个队列时，要求任意数</a:t>
            </a:r>
            <a:r>
              <a:rPr lang="en-US" altLang="zh-CN"/>
              <a:t>i</a:t>
            </a:r>
            <a:r>
              <a:rPr lang="zh-CN" altLang="en-US"/>
              <a:t>不能排在第</a:t>
            </a:r>
            <a:r>
              <a:rPr lang="en-US" altLang="zh-CN"/>
              <a:t>i</a:t>
            </a:r>
            <a:r>
              <a:rPr lang="zh-CN" altLang="en-US"/>
              <a:t>位置上。所有允许的错位排列个数称为错位排列数，</a:t>
            </a:r>
            <a:r>
              <a:rPr lang="en-US" altLang="zh-CN"/>
              <a:t>Dn</a:t>
            </a:r>
            <a:r>
              <a:rPr lang="zh-CN" altLang="en-US"/>
              <a:t>。</a:t>
            </a:r>
            <a:endParaRPr lang="zh-CN" altLang="en-US"/>
          </a:p>
          <a:p>
            <a:r>
              <a:rPr lang="zh-CN" altLang="en-US"/>
              <a:t>为了求错位排列数，我们采用容拆原理来</a:t>
            </a:r>
            <a:r>
              <a:rPr lang="zh-CN" altLang="en-US"/>
              <a:t>求解。</a:t>
            </a:r>
            <a:endParaRPr lang="zh-CN" altLang="en-US"/>
          </a:p>
          <a:p>
            <a:r>
              <a:rPr lang="zh-CN" altLang="en-US"/>
              <a:t>我们设</a:t>
            </a:r>
            <a:r>
              <a:rPr lang="en-US" altLang="zh-CN"/>
              <a:t>Pi</a:t>
            </a:r>
            <a:r>
              <a:rPr lang="zh-CN" altLang="en-US"/>
              <a:t>表示</a:t>
            </a:r>
            <a:r>
              <a:rPr lang="en-US" altLang="zh-CN"/>
              <a:t>i</a:t>
            </a:r>
            <a:r>
              <a:rPr lang="zh-CN" altLang="en-US"/>
              <a:t>数排列在</a:t>
            </a:r>
            <a:r>
              <a:rPr lang="en-US" altLang="zh-CN"/>
              <a:t>i</a:t>
            </a:r>
            <a:r>
              <a:rPr lang="zh-CN" altLang="en-US"/>
              <a:t>位上，相应地</a:t>
            </a:r>
            <a:r>
              <a:rPr lang="en-US" altLang="zh-CN"/>
              <a:t>Ai</a:t>
            </a:r>
            <a:r>
              <a:rPr lang="zh-CN" altLang="en-US"/>
              <a:t>表示具有性质</a:t>
            </a:r>
            <a:r>
              <a:rPr lang="en-US" altLang="zh-CN"/>
              <a:t>Pi</a:t>
            </a:r>
            <a:r>
              <a:rPr lang="zh-CN" altLang="en-US"/>
              <a:t>的所有</a:t>
            </a:r>
            <a:r>
              <a:rPr lang="zh-CN" altLang="en-US"/>
              <a:t>排列。</a:t>
            </a:r>
            <a:endParaRPr lang="zh-CN" altLang="en-US"/>
          </a:p>
          <a:p>
            <a:r>
              <a:rPr lang="zh-CN" altLang="en-US"/>
              <a:t>因此错位排列数</a:t>
            </a:r>
            <a:r>
              <a:rPr lang="en-US" altLang="zh-CN"/>
              <a:t>D</a:t>
            </a:r>
            <a:r>
              <a:rPr lang="zh-CN" altLang="en-US"/>
              <a:t>等于</a:t>
            </a:r>
            <a:r>
              <a:rPr lang="en-US" altLang="zh-CN"/>
              <a:t>|...|</a:t>
            </a:r>
            <a:r>
              <a:rPr lang="zh-CN" altLang="en-US"/>
              <a:t>，他等于。。。</a:t>
            </a:r>
            <a:endParaRPr lang="zh-CN" altLang="en-US"/>
          </a:p>
          <a:p>
            <a:r>
              <a:rPr lang="en-US" altLang="zh-CN"/>
              <a:t>S</a:t>
            </a:r>
            <a:r>
              <a:rPr lang="zh-CN" altLang="en-US"/>
              <a:t>大小等于</a:t>
            </a:r>
            <a:r>
              <a:rPr lang="en-US" altLang="zh-CN"/>
              <a:t>n!</a:t>
            </a:r>
            <a:endParaRPr lang="zh-CN" altLang="en-US"/>
          </a:p>
          <a:p>
            <a:r>
              <a:rPr lang="zh-CN" altLang="en-US"/>
              <a:t>根据</a:t>
            </a:r>
            <a:r>
              <a:rPr lang="en-US" altLang="zh-CN"/>
              <a:t>Ai</a:t>
            </a:r>
            <a:r>
              <a:rPr lang="zh-CN" altLang="en-US"/>
              <a:t>定义，我们知道每个</a:t>
            </a:r>
            <a:r>
              <a:rPr lang="en-US" altLang="zh-CN"/>
              <a:t>Ai</a:t>
            </a:r>
            <a:r>
              <a:rPr lang="zh-CN" altLang="en-US"/>
              <a:t>的大小是相同的，都等于</a:t>
            </a:r>
            <a:r>
              <a:rPr lang="en-US" altLang="zh-CN"/>
              <a:t>(n-1)</a:t>
            </a:r>
            <a:r>
              <a:rPr lang="zh-CN" altLang="en-US"/>
              <a:t>！一共有</a:t>
            </a:r>
            <a:r>
              <a:rPr lang="en-US" altLang="zh-CN"/>
              <a:t>n</a:t>
            </a:r>
            <a:r>
              <a:rPr lang="zh-CN" altLang="en-US"/>
              <a:t>个</a:t>
            </a:r>
            <a:r>
              <a:rPr lang="en-US" altLang="zh-CN"/>
              <a:t>Ai,n</a:t>
            </a:r>
            <a:r>
              <a:rPr lang="zh-CN" altLang="en-US"/>
              <a:t>可写成</a:t>
            </a:r>
            <a:r>
              <a:rPr lang="en-US" altLang="zh-CN"/>
              <a:t>(n,1).</a:t>
            </a:r>
            <a:endParaRPr lang="en-US" altLang="zh-CN"/>
          </a:p>
          <a:p>
            <a:r>
              <a:rPr lang="zh-CN" altLang="en-US"/>
              <a:t>每个</a:t>
            </a:r>
            <a:r>
              <a:rPr lang="en-US" altLang="zh-CN"/>
              <a:t>Ai</a:t>
            </a:r>
            <a:r>
              <a:rPr lang="zh-CN" altLang="en-US"/>
              <a:t>与</a:t>
            </a:r>
            <a:r>
              <a:rPr lang="en-US" altLang="zh-CN"/>
              <a:t>Aj</a:t>
            </a:r>
            <a:r>
              <a:rPr lang="zh-CN" altLang="en-US"/>
              <a:t>交的大小也是相同的，</a:t>
            </a:r>
            <a:r>
              <a:rPr lang="en-US" altLang="zh-CN"/>
              <a:t>Ai</a:t>
            </a:r>
            <a:r>
              <a:rPr lang="zh-CN" altLang="en-US"/>
              <a:t>与</a:t>
            </a:r>
            <a:r>
              <a:rPr lang="en-US" altLang="zh-CN"/>
              <a:t>Aj</a:t>
            </a:r>
            <a:r>
              <a:rPr lang="zh-CN" altLang="en-US"/>
              <a:t>的交表示数</a:t>
            </a:r>
            <a:r>
              <a:rPr lang="en-US" altLang="zh-CN"/>
              <a:t>i</a:t>
            </a:r>
            <a:r>
              <a:rPr lang="zh-CN" altLang="en-US"/>
              <a:t>排在第</a:t>
            </a:r>
            <a:r>
              <a:rPr lang="en-US" altLang="zh-CN"/>
              <a:t>i</a:t>
            </a:r>
            <a:r>
              <a:rPr lang="zh-CN" altLang="en-US"/>
              <a:t>位置，</a:t>
            </a:r>
            <a:r>
              <a:rPr lang="en-US" altLang="zh-CN"/>
              <a:t>j</a:t>
            </a:r>
            <a:r>
              <a:rPr lang="zh-CN" altLang="en-US"/>
              <a:t>数排在第</a:t>
            </a:r>
            <a:r>
              <a:rPr lang="en-US" altLang="zh-CN"/>
              <a:t>j</a:t>
            </a:r>
            <a:r>
              <a:rPr lang="zh-CN" altLang="en-US"/>
              <a:t>位置的所有排列，大小等于</a:t>
            </a:r>
            <a:r>
              <a:rPr lang="en-US" altLang="zh-CN"/>
              <a:t>N2=(n-2)!</a:t>
            </a:r>
            <a:r>
              <a:rPr lang="zh-CN" altLang="en-US"/>
              <a:t>有多少个</a:t>
            </a:r>
            <a:r>
              <a:rPr lang="en-US" altLang="zh-CN"/>
              <a:t>Ai</a:t>
            </a:r>
            <a:r>
              <a:rPr lang="zh-CN" altLang="en-US"/>
              <a:t>与</a:t>
            </a:r>
            <a:r>
              <a:rPr lang="en-US" altLang="zh-CN"/>
              <a:t>Aj</a:t>
            </a:r>
            <a:r>
              <a:rPr lang="zh-CN" altLang="en-US"/>
              <a:t>的交呢（注意</a:t>
            </a:r>
            <a:r>
              <a:rPr lang="en-US" altLang="zh-CN"/>
              <a:t>i&lt;j</a:t>
            </a:r>
            <a:r>
              <a:rPr lang="zh-CN" altLang="en-US"/>
              <a:t>）</a:t>
            </a:r>
            <a:r>
              <a:rPr lang="en-US" altLang="zh-CN"/>
              <a:t>?</a:t>
            </a:r>
            <a:r>
              <a:rPr lang="zh-CN" altLang="en-US"/>
              <a:t>一共有</a:t>
            </a:r>
            <a:r>
              <a:rPr lang="en-US" altLang="zh-CN"/>
              <a:t>C(n,2)</a:t>
            </a:r>
            <a:r>
              <a:rPr lang="zh-CN" altLang="en-US"/>
              <a:t>个这样的交。</a:t>
            </a:r>
            <a:endParaRPr lang="zh-CN" altLang="en-US"/>
          </a:p>
          <a:p>
            <a:r>
              <a:rPr lang="zh-CN" altLang="en-US"/>
              <a:t>对其它项有类似的操作。</a:t>
            </a:r>
            <a:endParaRPr lang="zh-CN" altLang="en-US"/>
          </a:p>
          <a:p>
            <a:r>
              <a:rPr lang="zh-CN" altLang="en-US"/>
              <a:t>因此</a:t>
            </a:r>
            <a:r>
              <a:rPr lang="en-US" altLang="zh-CN"/>
              <a:t>Dn</a:t>
            </a:r>
            <a:r>
              <a:rPr lang="zh-CN" altLang="en-US"/>
              <a:t>的值由这个式子来表示，利用二项式系数定义可最后变为这个形式</a:t>
            </a:r>
            <a:endParaRPr lang="zh-CN" altLang="en-US"/>
          </a:p>
          <a:p>
            <a:r>
              <a:rPr lang="zh-CN" altLang="en-US"/>
              <a:t>。</a:t>
            </a:r>
            <a:endParaRPr lang="en-US" altLang="zh-CN"/>
          </a:p>
          <a:p>
            <a:endParaRPr lang="zh-CN" altLang="en-US"/>
          </a:p>
          <a:p>
            <a:endParaRPr lang="zh-CN" altLang="en-US"/>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4294967295"/>
          </p:nvPr>
        </p:nvSpPr>
        <p:spPr/>
        <p:txBody>
          <a:bodyPr/>
          <a:lstStyle/>
          <a:p>
            <a:r>
              <a:rPr lang="en-US" altLang="zh-CN"/>
              <a:t>ABCDEFGH</a:t>
            </a:r>
            <a:r>
              <a:rPr lang="zh-CN" altLang="en-US"/>
              <a:t>八个字母形成一个排列，这个排列要求四个字母原先在</a:t>
            </a:r>
            <a:r>
              <a:rPr lang="en-US" altLang="zh-CN"/>
              <a:t>ABCDEFGH</a:t>
            </a:r>
            <a:r>
              <a:rPr lang="zh-CN" altLang="en-US"/>
              <a:t>中的位置不变，余下的四个字母符号错位排列</a:t>
            </a:r>
            <a:r>
              <a:rPr lang="zh-CN" altLang="en-US"/>
              <a:t>要求。</a:t>
            </a:r>
            <a:endParaRPr lang="zh-CN" altLang="en-US"/>
          </a:p>
          <a:p>
            <a:r>
              <a:rPr lang="zh-CN" altLang="en-US"/>
              <a:t>对这个问题可以采用分步法来，第一步选出四个字母保持不动，第二部余下的四个字母进行错位</a:t>
            </a:r>
            <a:r>
              <a:rPr lang="zh-CN" altLang="en-US"/>
              <a:t>排列。</a:t>
            </a:r>
            <a:endParaRPr lang="zh-CN" altLang="en-US"/>
          </a:p>
          <a:p>
            <a:r>
              <a:rPr lang="zh-CN" altLang="en-US"/>
              <a:t>四个字母的错位排列数可以根据这个公式</a:t>
            </a:r>
            <a:r>
              <a:rPr lang="zh-CN" altLang="en-US"/>
              <a:t>求得。</a:t>
            </a:r>
            <a:endParaRPr lang="zh-CN" altLang="en-US"/>
          </a:p>
          <a:p>
            <a:r>
              <a:rPr lang="zh-CN" altLang="en-US"/>
              <a:t>选出四个字母的方式有多少种呢？这等于</a:t>
            </a:r>
            <a:r>
              <a:rPr lang="en-US" altLang="zh-CN"/>
              <a:t>C(8,4).</a:t>
            </a:r>
            <a:endParaRPr lang="en-US" altLang="zh-CN"/>
          </a:p>
          <a:p>
            <a:r>
              <a:rPr lang="zh-CN" altLang="en-US"/>
              <a:t>因此符合题目要求的排列出</a:t>
            </a:r>
            <a:r>
              <a:rPr lang="zh-CN" altLang="en-US"/>
              <a:t>等于。。。</a:t>
            </a:r>
            <a:endParaRPr lang="zh-CN" altLang="en-US"/>
          </a:p>
          <a:p>
            <a:endParaRPr lang="zh-CN" altLang="en-US"/>
          </a:p>
          <a:p>
            <a:r>
              <a:rPr lang="zh-CN" altLang="en-US"/>
              <a:t>这个例子实际上在处理有限制条件的排列问题，但在这里只是基于对称筛公式处理了有简单限制条件的排列</a:t>
            </a:r>
            <a:r>
              <a:rPr lang="zh-CN" altLang="en-US"/>
              <a:t>问题。</a:t>
            </a:r>
            <a:endParaRPr lang="zh-CN" altLang="en-US"/>
          </a:p>
          <a:p>
            <a:r>
              <a:rPr lang="zh-CN" altLang="en-US"/>
              <a:t>如果要处理有复杂限制条件的排列问题，则要借助棋盘布局模型来</a:t>
            </a:r>
            <a:r>
              <a:rPr lang="zh-CN" altLang="en-US"/>
              <a:t>解决。</a:t>
            </a:r>
            <a:endParaRPr lang="zh-CN" altLang="en-US"/>
          </a:p>
          <a:p>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棋盘布局是指在某个棋盘中布局几个棋子，要求任何两个棋子不能处在相同的一行，也不能处在相同的</a:t>
            </a:r>
            <a:r>
              <a:rPr lang="zh-CN" altLang="en-US"/>
              <a:t>一列。</a:t>
            </a:r>
            <a:endParaRPr lang="zh-CN" altLang="en-US"/>
          </a:p>
          <a:p>
            <a:r>
              <a:rPr lang="zh-CN" altLang="en-US"/>
              <a:t>棋盘不一定是</a:t>
            </a:r>
            <a:r>
              <a:rPr lang="en-US" altLang="zh-CN"/>
              <a:t>n*n</a:t>
            </a:r>
            <a:r>
              <a:rPr lang="zh-CN" altLang="en-US"/>
              <a:t>个格子组成</a:t>
            </a:r>
            <a:r>
              <a:rPr lang="zh-CN" altLang="en-US"/>
              <a:t>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BFEA9A9-84CF-4D28-9A3A-2F360A59DADB}"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 name="页脚占位符 4"/>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248400"/>
            <a:ext cx="1905000" cy="457200"/>
          </a:xfrm>
          <a:prstGeom prst="rect">
            <a:avLst/>
          </a:prstGeo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87128CA-778E-4835-B581-0E40FF533380}"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 name="页脚占位符 4"/>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248400"/>
            <a:ext cx="1905000" cy="457200"/>
          </a:xfrm>
          <a:prstGeom prst="rect">
            <a:avLst/>
          </a:prstGeo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74E48F1-2C8D-4986-BCA7-53E2797731DB}"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 name="页脚占位符 4"/>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248400"/>
            <a:ext cx="1905000" cy="457200"/>
          </a:xfrm>
          <a:prstGeom prst="rect">
            <a:avLst/>
          </a:prstGeo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FC2EA53-774E-4CF9-B6CD-85694A707B62}"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7" name="日期占位符 3"/>
          <p:cNvSpPr>
            <a:spLocks noGrp="1"/>
          </p:cNvSpPr>
          <p:nvPr>
            <p:ph type="dt" sz="half" idx="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 name="页脚占位符 4"/>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248400"/>
            <a:ext cx="1905000" cy="457200"/>
          </a:xfrm>
          <a:prstGeom prst="rect">
            <a:avLst/>
          </a:prstGeo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1CBEC27-4042-4051-B9AC-389985B112EA}"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08476" cy="41148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9724" y="1981200"/>
            <a:ext cx="3808476" cy="41148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4"/>
          <p:cNvSpPr>
            <a:spLocks noGrp="1"/>
          </p:cNvSpPr>
          <p:nvPr>
            <p:ph type="dt" sz="half" idx="1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 name="页脚占位符 5"/>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248400"/>
            <a:ext cx="1905000" cy="457200"/>
          </a:xfrm>
          <a:prstGeom prst="rect">
            <a:avLst/>
          </a:prstGeo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807D443-4D6C-4A0A-B607-F81155E48EA7}"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4"/>
          </p:nvPr>
        </p:nvSpPr>
        <p:spPr>
          <a:xfrm>
            <a:off x="6553200" y="6248400"/>
            <a:ext cx="1905000" cy="457200"/>
          </a:xfrm>
          <a:prstGeom prst="rect">
            <a:avLst/>
          </a:prstGeo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9D25ABB-88DC-4DFC-A8CF-63CD3962B406}"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7" name="日期占位符 2"/>
          <p:cNvSpPr>
            <a:spLocks noGrp="1"/>
          </p:cNvSpPr>
          <p:nvPr>
            <p:ph type="dt" sz="half" idx="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 name="页脚占位符 3"/>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4"/>
          <p:cNvSpPr>
            <a:spLocks noGrp="1"/>
          </p:cNvSpPr>
          <p:nvPr>
            <p:ph type="sldNum" sz="quarter" idx="4"/>
          </p:nvPr>
        </p:nvSpPr>
        <p:spPr>
          <a:xfrm>
            <a:off x="6553200" y="6248400"/>
            <a:ext cx="1905000" cy="457200"/>
          </a:xfrm>
          <a:prstGeom prst="rect">
            <a:avLst/>
          </a:prstGeo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5B56B15-3101-4457-811D-B90B199D6D32}"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 name="页脚占位符 2"/>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3"/>
          <p:cNvSpPr>
            <a:spLocks noGrp="1"/>
          </p:cNvSpPr>
          <p:nvPr>
            <p:ph type="sldNum" sz="quarter" idx="4"/>
          </p:nvPr>
        </p:nvSpPr>
        <p:spPr>
          <a:xfrm>
            <a:off x="6553200" y="6248400"/>
            <a:ext cx="1905000" cy="457200"/>
          </a:xfrm>
          <a:prstGeom prst="rect">
            <a:avLst/>
          </a:prstGeo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58A265F-B2F8-4C6C-86C2-D7C8A1BEEDC2}"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7" name="日期占位符 4"/>
          <p:cNvSpPr>
            <a:spLocks noGrp="1"/>
          </p:cNvSpPr>
          <p:nvPr>
            <p:ph type="dt" sz="half" idx="1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 name="页脚占位符 5"/>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248400"/>
            <a:ext cx="1905000" cy="457200"/>
          </a:xfrm>
          <a:prstGeom prst="rect">
            <a:avLst/>
          </a:prstGeo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CFA2EDC-E5E1-45EE-BA46-4DD80060563A}"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7" name="日期占位符 4"/>
          <p:cNvSpPr>
            <a:spLocks noGrp="1"/>
          </p:cNvSpPr>
          <p:nvPr>
            <p:ph type="dt" sz="half" idx="1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 name="页脚占位符 5"/>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248400"/>
            <a:ext cx="1905000" cy="457200"/>
          </a:xfrm>
          <a:prstGeom prst="rect">
            <a:avLst/>
          </a:prstGeo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6A90178-3DF7-4583-8D40-F0397947D541}"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 176129"/>
          <p:cNvSpPr>
            <a:spLocks noGrp="1"/>
          </p:cNvSpPr>
          <p:nvPr>
            <p:ph type="title"/>
          </p:nvPr>
        </p:nvSpPr>
        <p:spPr>
          <a:xfrm>
            <a:off x="685800" y="609600"/>
            <a:ext cx="7772400" cy="1143000"/>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1027" name="文本占位符 176130"/>
          <p:cNvSpPr>
            <a:spLocks noGrp="1"/>
          </p:cNvSpPr>
          <p:nvPr>
            <p:ph type="body"/>
          </p:nvPr>
        </p:nvSpPr>
        <p:spPr>
          <a:xfrm>
            <a:off x="685800" y="1981200"/>
            <a:ext cx="7772400" cy="41148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76132" name="日期占位符 176131"/>
          <p:cNvSpPr>
            <a:spLocks noGrp="1"/>
          </p:cNvSpPr>
          <p:nvPr>
            <p:ph type="dt" sz="half" idx="2"/>
          </p:nvPr>
        </p:nvSpPr>
        <p:spPr>
          <a:xfrm>
            <a:off x="685800" y="6248400"/>
            <a:ext cx="1905000" cy="457200"/>
          </a:xfrm>
          <a:prstGeom prst="rect">
            <a:avLst/>
          </a:prstGeom>
          <a:noFill/>
          <a:ln w="9525">
            <a:noFill/>
          </a:ln>
        </p:spPr>
        <p:txBody>
          <a:bodyPr/>
          <a:lstStyle>
            <a:lvl1pPr>
              <a:defRPr sz="1400" noProof="1" dirty="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76133" name="页脚占位符 176132"/>
          <p:cNvSpPr>
            <a:spLocks noGrp="1"/>
          </p:cNvSpPr>
          <p:nvPr>
            <p:ph type="ftr" sz="quarter" idx="3"/>
          </p:nvPr>
        </p:nvSpPr>
        <p:spPr>
          <a:xfrm>
            <a:off x="3124200" y="6248400"/>
            <a:ext cx="2895600" cy="457200"/>
          </a:xfrm>
          <a:prstGeom prst="rect">
            <a:avLst/>
          </a:prstGeom>
          <a:noFill/>
          <a:ln w="9525">
            <a:noFill/>
          </a:ln>
        </p:spPr>
        <p:txBody>
          <a:bodyPr/>
          <a:lstStyle>
            <a:lvl1pPr algn="ctr">
              <a:defRPr sz="1400" noProof="1" dirty="0">
                <a:latin typeface="Times New Roman" panose="02020603050405020304" pitchFamily="18"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76134" name="灯片编号占位符 176133"/>
          <p:cNvSpPr>
            <a:spLocks noGrp="1"/>
          </p:cNvSpPr>
          <p:nvPr>
            <p:ph type="sldNum" sz="quarter" idx="4"/>
          </p:nvPr>
        </p:nvSpPr>
        <p:spPr>
          <a:xfrm>
            <a:off x="6553200" y="6248400"/>
            <a:ext cx="1905000" cy="457200"/>
          </a:xfrm>
          <a:prstGeom prst="rect">
            <a:avLst/>
          </a:prstGeom>
          <a:noFill/>
          <a:ln w="9525">
            <a:noFill/>
          </a:ln>
        </p:spPr>
        <p:txBody>
          <a:bodyPr/>
          <a:lstStyle>
            <a:lvl1pPr algn="r">
              <a:defRPr sz="1400" noProof="1" dirty="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BFEA9A9-84CF-4D28-9A3A-2F360A59DADB}"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b="1" kern="1200">
          <a:solidFill>
            <a:srgbClr val="663300"/>
          </a:solidFill>
          <a:latin typeface="+mj-lt"/>
          <a:ea typeface="+mj-ea"/>
          <a:cs typeface="+mj-cs"/>
        </a:defRPr>
      </a:lvl1pPr>
      <a:lvl2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6.xml"/><Relationship Id="rId4" Type="http://schemas.openxmlformats.org/officeDocument/2006/relationships/image" Target="../media/image17.wmf"/><Relationship Id="rId3" Type="http://schemas.openxmlformats.org/officeDocument/2006/relationships/oleObject" Target="../embeddings/oleObject17.bin"/><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8.vml"/><Relationship Id="rId7" Type="http://schemas.openxmlformats.org/officeDocument/2006/relationships/slideLayout" Target="../slideLayouts/slideLayout6.xml"/><Relationship Id="rId6" Type="http://schemas.openxmlformats.org/officeDocument/2006/relationships/image" Target="../media/image11.wmf"/><Relationship Id="rId5" Type="http://schemas.openxmlformats.org/officeDocument/2006/relationships/oleObject" Target="../embeddings/oleObject20.bin"/><Relationship Id="rId4" Type="http://schemas.openxmlformats.org/officeDocument/2006/relationships/image" Target="../media/image19.wmf"/><Relationship Id="rId3" Type="http://schemas.openxmlformats.org/officeDocument/2006/relationships/oleObject" Target="../embeddings/oleObject19.bin"/><Relationship Id="rId2" Type="http://schemas.openxmlformats.org/officeDocument/2006/relationships/image" Target="../media/image18.wmf"/><Relationship Id="rId1"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23.wmf"/><Relationship Id="rId7" Type="http://schemas.openxmlformats.org/officeDocument/2006/relationships/oleObject" Target="../embeddings/oleObject24.bin"/><Relationship Id="rId6" Type="http://schemas.openxmlformats.org/officeDocument/2006/relationships/image" Target="../media/image22.wmf"/><Relationship Id="rId5" Type="http://schemas.openxmlformats.org/officeDocument/2006/relationships/oleObject" Target="../embeddings/oleObject23.bin"/><Relationship Id="rId4" Type="http://schemas.openxmlformats.org/officeDocument/2006/relationships/image" Target="../media/image21.wmf"/><Relationship Id="rId3" Type="http://schemas.openxmlformats.org/officeDocument/2006/relationships/oleObject" Target="../embeddings/oleObject22.bin"/><Relationship Id="rId2" Type="http://schemas.openxmlformats.org/officeDocument/2006/relationships/image" Target="../media/image20.wmf"/><Relationship Id="rId11" Type="http://schemas.openxmlformats.org/officeDocument/2006/relationships/notesSlide" Target="../notesSlides/notesSlide7.xml"/><Relationship Id="rId10" Type="http://schemas.openxmlformats.org/officeDocument/2006/relationships/vmlDrawing" Target="../drawings/vmlDrawing9.vml"/><Relationship Id="rId1"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10.vml"/><Relationship Id="rId5" Type="http://schemas.openxmlformats.org/officeDocument/2006/relationships/slideLayout" Target="../slideLayouts/slideLayout6.xml"/><Relationship Id="rId4" Type="http://schemas.openxmlformats.org/officeDocument/2006/relationships/image" Target="../media/image25.wmf"/><Relationship Id="rId3" Type="http://schemas.openxmlformats.org/officeDocument/2006/relationships/oleObject" Target="../embeddings/oleObject26.bin"/><Relationship Id="rId2" Type="http://schemas.openxmlformats.org/officeDocument/2006/relationships/image" Target="../media/image24.wmf"/><Relationship Id="rId1"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9.bin"/><Relationship Id="rId4" Type="http://schemas.openxmlformats.org/officeDocument/2006/relationships/image" Target="../media/image27.wmf"/><Relationship Id="rId3" Type="http://schemas.openxmlformats.org/officeDocument/2006/relationships/oleObject" Target="../embeddings/oleObject28.bin"/><Relationship Id="rId2" Type="http://schemas.openxmlformats.org/officeDocument/2006/relationships/image" Target="../media/image26.wmf"/><Relationship Id="rId1"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12.vml"/><Relationship Id="rId5" Type="http://schemas.openxmlformats.org/officeDocument/2006/relationships/slideLayout" Target="../slideLayouts/slideLayout6.xml"/><Relationship Id="rId4" Type="http://schemas.openxmlformats.org/officeDocument/2006/relationships/image" Target="../media/image31.wmf"/><Relationship Id="rId3" Type="http://schemas.openxmlformats.org/officeDocument/2006/relationships/oleObject" Target="../embeddings/oleObject31.bin"/><Relationship Id="rId2" Type="http://schemas.openxmlformats.org/officeDocument/2006/relationships/image" Target="../media/image30.wmf"/><Relationship Id="rId1" Type="http://schemas.openxmlformats.org/officeDocument/2006/relationships/oleObject" Target="../embeddings/oleObject30.bin"/></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13.vml"/><Relationship Id="rId5" Type="http://schemas.openxmlformats.org/officeDocument/2006/relationships/slideLayout" Target="../slideLayouts/slideLayout6.xml"/><Relationship Id="rId4" Type="http://schemas.openxmlformats.org/officeDocument/2006/relationships/image" Target="../media/image33.wmf"/><Relationship Id="rId3" Type="http://schemas.openxmlformats.org/officeDocument/2006/relationships/oleObject" Target="../embeddings/oleObject33.bin"/><Relationship Id="rId2" Type="http://schemas.openxmlformats.org/officeDocument/2006/relationships/image" Target="../media/image32.wmf"/><Relationship Id="rId1"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4.vml"/><Relationship Id="rId3" Type="http://schemas.openxmlformats.org/officeDocument/2006/relationships/slideLayout" Target="../slideLayouts/slideLayout6.xml"/><Relationship Id="rId2" Type="http://schemas.openxmlformats.org/officeDocument/2006/relationships/image" Target="../media/image34.wmf"/><Relationship Id="rId1" Type="http://schemas.openxmlformats.org/officeDocument/2006/relationships/oleObject" Target="../embeddings/oleObject34.bin"/></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5.vml"/><Relationship Id="rId3" Type="http://schemas.openxmlformats.org/officeDocument/2006/relationships/slideLayout" Target="../slideLayouts/slideLayout6.xml"/><Relationship Id="rId2" Type="http://schemas.openxmlformats.org/officeDocument/2006/relationships/image" Target="../media/image35.wmf"/><Relationship Id="rId1" Type="http://schemas.openxmlformats.org/officeDocument/2006/relationships/oleObject" Target="../embeddings/oleObject35.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6.vml"/><Relationship Id="rId3" Type="http://schemas.openxmlformats.org/officeDocument/2006/relationships/slideLayout" Target="../slideLayouts/slideLayout6.xml"/><Relationship Id="rId2" Type="http://schemas.openxmlformats.org/officeDocument/2006/relationships/image" Target="../media/image36.wmf"/><Relationship Id="rId1" Type="http://schemas.openxmlformats.org/officeDocument/2006/relationships/oleObject" Target="../embeddings/oleObject36.bin"/></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7.vml"/><Relationship Id="rId3" Type="http://schemas.openxmlformats.org/officeDocument/2006/relationships/slideLayout" Target="../slideLayouts/slideLayout6.xml"/><Relationship Id="rId2" Type="http://schemas.openxmlformats.org/officeDocument/2006/relationships/image" Target="../media/image37.wmf"/><Relationship Id="rId1"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18.vml"/><Relationship Id="rId6" Type="http://schemas.openxmlformats.org/officeDocument/2006/relationships/slideLayout" Target="../slideLayouts/slideLayout6.xml"/><Relationship Id="rId5" Type="http://schemas.openxmlformats.org/officeDocument/2006/relationships/image" Target="../media/image35.wmf"/><Relationship Id="rId4" Type="http://schemas.openxmlformats.org/officeDocument/2006/relationships/oleObject" Target="../embeddings/oleObject39.bin"/><Relationship Id="rId3" Type="http://schemas.openxmlformats.org/officeDocument/2006/relationships/image" Target="../media/image39.png"/><Relationship Id="rId2" Type="http://schemas.openxmlformats.org/officeDocument/2006/relationships/image" Target="../media/image38.wmf"/><Relationship Id="rId1" Type="http://schemas.openxmlformats.org/officeDocument/2006/relationships/oleObject" Target="../embeddings/oleObject38.bin"/></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6.xml"/><Relationship Id="rId5" Type="http://schemas.openxmlformats.org/officeDocument/2006/relationships/image" Target="../media/image35.wmf"/><Relationship Id="rId4" Type="http://schemas.openxmlformats.org/officeDocument/2006/relationships/oleObject" Target="../embeddings/oleObject41.bin"/><Relationship Id="rId3" Type="http://schemas.openxmlformats.org/officeDocument/2006/relationships/image" Target="../media/image41.png"/><Relationship Id="rId2" Type="http://schemas.openxmlformats.org/officeDocument/2006/relationships/image" Target="../media/image40.wmf"/><Relationship Id="rId1"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2.vml"/><Relationship Id="rId7"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7.bin"/><Relationship Id="rId2" Type="http://schemas.openxmlformats.org/officeDocument/2006/relationships/image" Target="../media/image7.wmf"/><Relationship Id="rId1"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2.wmf"/><Relationship Id="rId7" Type="http://schemas.openxmlformats.org/officeDocument/2006/relationships/oleObject" Target="../embeddings/oleObject11.bin"/><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 Id="rId3" Type="http://schemas.openxmlformats.org/officeDocument/2006/relationships/oleObject" Target="../embeddings/oleObject9.bin"/><Relationship Id="rId2" Type="http://schemas.openxmlformats.org/officeDocument/2006/relationships/image" Target="../media/image9.wmf"/><Relationship Id="rId11" Type="http://schemas.openxmlformats.org/officeDocument/2006/relationships/notesSlide" Target="../notesSlides/notesSlide4.xml"/><Relationship Id="rId10" Type="http://schemas.openxmlformats.org/officeDocument/2006/relationships/vmlDrawing" Target="../drawings/vmlDrawing4.vml"/><Relationship Id="rId1"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5.vml"/><Relationship Id="rId5" Type="http://schemas.openxmlformats.org/officeDocument/2006/relationships/slideLayout" Target="../slideLayouts/slideLayout6.xml"/><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wmf"/><Relationship Id="rId1"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6.xml"/><Relationship Id="rId4" Type="http://schemas.openxmlformats.org/officeDocument/2006/relationships/image" Target="../media/image15.wmf"/><Relationship Id="rId3" Type="http://schemas.openxmlformats.org/officeDocument/2006/relationships/oleObject" Target="../embeddings/oleObject15.bin"/><Relationship Id="rId2" Type="http://schemas.openxmlformats.org/officeDocument/2006/relationships/image" Target="../media/image14.wmf"/><Relationship Id="rId1"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16387" name="标题 283649"/>
          <p:cNvSpPr>
            <a:spLocks noGrp="1"/>
          </p:cNvSpPr>
          <p:nvPr>
            <p:ph type="title"/>
          </p:nvPr>
        </p:nvSpPr>
        <p:spPr/>
        <p:txBody>
          <a:bodyPr vert="horz" wrap="square" lIns="91440" tIns="45720" rIns="91440" bIns="45720" anchor="ctr" anchorCtr="0"/>
          <a:lstStyle/>
          <a:p>
            <a:pPr eaLnBrk="1" hangingPunct="1"/>
            <a:r>
              <a:rPr lang="zh-CN" altLang="en-US" sz="4800" dirty="0">
                <a:solidFill>
                  <a:srgbClr val="800000"/>
                </a:solidFill>
                <a:latin typeface="黑体" panose="02010609060101010101" pitchFamily="49" charset="-122"/>
                <a:ea typeface="黑体" panose="02010609060101010101" pitchFamily="49" charset="-122"/>
              </a:rPr>
              <a:t>第</a:t>
            </a:r>
            <a:r>
              <a:rPr lang="en-US" altLang="zh-CN" sz="4800" dirty="0">
                <a:solidFill>
                  <a:srgbClr val="800000"/>
                </a:solidFill>
                <a:ea typeface="黑体" panose="02010609060101010101" pitchFamily="49" charset="-122"/>
              </a:rPr>
              <a:t>9</a:t>
            </a:r>
            <a:r>
              <a:rPr lang="zh-CN" altLang="en-US" sz="4800" dirty="0">
                <a:solidFill>
                  <a:srgbClr val="800000"/>
                </a:solidFill>
                <a:latin typeface="黑体" panose="02010609060101010101" pitchFamily="49" charset="-122"/>
                <a:ea typeface="黑体" panose="02010609060101010101" pitchFamily="49" charset="-122"/>
              </a:rPr>
              <a:t>章 容斥原理</a:t>
            </a:r>
            <a:endParaRPr lang="zh-CN" altLang="en-US" sz="4800" dirty="0">
              <a:solidFill>
                <a:srgbClr val="800000"/>
              </a:solidFill>
              <a:latin typeface="黑体" panose="02010609060101010101" pitchFamily="49" charset="-122"/>
              <a:ea typeface="黑体" panose="02010609060101010101" pitchFamily="49" charset="-122"/>
            </a:endParaRPr>
          </a:p>
        </p:txBody>
      </p:sp>
      <p:sp>
        <p:nvSpPr>
          <p:cNvPr id="16388" name="文本占位符 283650"/>
          <p:cNvSpPr>
            <a:spLocks noGrp="1"/>
          </p:cNvSpPr>
          <p:nvPr>
            <p:ph idx="1"/>
          </p:nvPr>
        </p:nvSpPr>
        <p:spPr/>
        <p:txBody>
          <a:bodyPr vert="horz" wrap="square" lIns="91440" tIns="45720" rIns="91440" bIns="45720" anchor="t" anchorCtr="0"/>
          <a:lstStyle/>
          <a:p>
            <a:pPr eaLnBrk="1" hangingPunct="1">
              <a:lnSpc>
                <a:spcPct val="130000"/>
              </a:lnSpc>
            </a:pPr>
            <a:r>
              <a:rPr lang="en-US" altLang="zh-CN" b="1" dirty="0"/>
              <a:t>9.1 </a:t>
            </a:r>
            <a:r>
              <a:rPr lang="zh-CN" altLang="en-US" b="1" dirty="0"/>
              <a:t>容斥原理</a:t>
            </a:r>
            <a:endParaRPr lang="en-US" altLang="zh-CN" b="1" dirty="0"/>
          </a:p>
          <a:p>
            <a:pPr eaLnBrk="1" hangingPunct="1">
              <a:lnSpc>
                <a:spcPct val="130000"/>
              </a:lnSpc>
            </a:pPr>
            <a:r>
              <a:rPr lang="en-US" altLang="zh-CN" b="1" dirty="0"/>
              <a:t>9.2 </a:t>
            </a:r>
            <a:r>
              <a:rPr lang="zh-CN" altLang="en-US" b="1" dirty="0"/>
              <a:t>对称筛公式及其应用</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25603" name="标题 294914"/>
          <p:cNvSpPr>
            <a:spLocks noGrp="1"/>
          </p:cNvSpPr>
          <p:nvPr>
            <p:ph type="title"/>
          </p:nvPr>
        </p:nvSpPr>
        <p:spPr>
          <a:xfrm>
            <a:off x="685800" y="476250"/>
            <a:ext cx="7772400" cy="1143000"/>
          </a:xfrm>
        </p:spPr>
        <p:txBody>
          <a:bodyPr vert="horz" wrap="square" lIns="91440" tIns="45720" rIns="91440" bIns="45720" anchor="ctr" anchorCtr="0"/>
          <a:lstStyle/>
          <a:p>
            <a:pPr algn="l" eaLnBrk="1" hangingPunct="1"/>
            <a:r>
              <a:rPr lang="en-US" altLang="zh-CN" sz="3600" dirty="0">
                <a:solidFill>
                  <a:srgbClr val="800000"/>
                </a:solidFill>
              </a:rPr>
              <a:t>——</a:t>
            </a:r>
            <a:r>
              <a:rPr lang="zh-CN" altLang="en-US" sz="3600" dirty="0">
                <a:solidFill>
                  <a:srgbClr val="800000"/>
                </a:solidFill>
              </a:rPr>
              <a:t>证明交错和的恒等式</a:t>
            </a:r>
            <a:endParaRPr lang="zh-CN" altLang="en-US" sz="3600" b="0" dirty="0">
              <a:solidFill>
                <a:srgbClr val="800000"/>
              </a:solidFill>
            </a:endParaRPr>
          </a:p>
        </p:txBody>
      </p:sp>
      <p:sp>
        <p:nvSpPr>
          <p:cNvPr id="25604" name="矩形 294916"/>
          <p:cNvSpPr/>
          <p:nvPr/>
        </p:nvSpPr>
        <p:spPr>
          <a:xfrm>
            <a:off x="0" y="2438400"/>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graphicFrame>
        <p:nvGraphicFramePr>
          <p:cNvPr id="25605" name="对象 294915"/>
          <p:cNvGraphicFramePr/>
          <p:nvPr/>
        </p:nvGraphicFramePr>
        <p:xfrm>
          <a:off x="827088" y="3678238"/>
          <a:ext cx="7993062" cy="2309812"/>
        </p:xfrm>
        <a:graphic>
          <a:graphicData uri="http://schemas.openxmlformats.org/presentationml/2006/ole">
            <mc:AlternateContent xmlns:mc="http://schemas.openxmlformats.org/markup-compatibility/2006">
              <mc:Choice xmlns:v="urn:schemas-microsoft-com:vml" Requires="v">
                <p:oleObj spid="_x0000_s9225" name="" r:id="rId1" imgW="4570095" imgH="1320165" progId="Equation.3">
                  <p:embed/>
                </p:oleObj>
              </mc:Choice>
              <mc:Fallback>
                <p:oleObj name="" r:id="rId1" imgW="4570095" imgH="1320165" progId="Equation.3">
                  <p:embed/>
                  <p:pic>
                    <p:nvPicPr>
                      <p:cNvPr id="0" name="图片 3075"/>
                      <p:cNvPicPr/>
                      <p:nvPr/>
                    </p:nvPicPr>
                    <p:blipFill>
                      <a:blip r:embed="rId2"/>
                      <a:stretch>
                        <a:fillRect/>
                      </a:stretch>
                    </p:blipFill>
                    <p:spPr>
                      <a:xfrm>
                        <a:off x="827088" y="3678238"/>
                        <a:ext cx="7993062" cy="2309812"/>
                      </a:xfrm>
                      <a:prstGeom prst="rect">
                        <a:avLst/>
                      </a:prstGeom>
                      <a:noFill/>
                      <a:ln w="38100">
                        <a:noFill/>
                        <a:miter/>
                      </a:ln>
                    </p:spPr>
                  </p:pic>
                </p:oleObj>
              </mc:Fallback>
            </mc:AlternateContent>
          </a:graphicData>
        </a:graphic>
      </p:graphicFrame>
      <p:sp>
        <p:nvSpPr>
          <p:cNvPr id="25606" name="文本框 294919"/>
          <p:cNvSpPr txBox="1"/>
          <p:nvPr/>
        </p:nvSpPr>
        <p:spPr>
          <a:xfrm>
            <a:off x="755650" y="2405380"/>
            <a:ext cx="8188325" cy="534035"/>
          </a:xfrm>
          <a:prstGeom prst="rect">
            <a:avLst/>
          </a:prstGeom>
          <a:noFill/>
          <a:ln w="6350">
            <a:noFill/>
          </a:ln>
        </p:spPr>
        <p:txBody>
          <a:bodyPr wrap="none">
            <a:spAutoFit/>
          </a:bodyPr>
          <a:lstStyle/>
          <a:p>
            <a:pPr eaLnBrk="1" hangingPunct="1">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证：</a:t>
            </a:r>
            <a:r>
              <a:rPr lang="en-US" altLang="zh-CN" sz="2400" b="1" i="1" dirty="0">
                <a:solidFill>
                  <a:schemeClr val="tx1"/>
                </a:solidFill>
                <a:latin typeface="Times New Roman" panose="02020603050405020304" pitchFamily="18" charset="0"/>
                <a:ea typeface="宋体" panose="02010600030101010101" pitchFamily="2" charset="-122"/>
              </a:rPr>
              <a:t>S</a:t>
            </a:r>
            <a:r>
              <a:rPr lang="en-US" altLang="zh-CN" sz="2400" b="1" dirty="0">
                <a:solidFill>
                  <a:schemeClr val="tx1"/>
                </a:solidFill>
                <a:latin typeface="Times New Roman" panose="02020603050405020304" pitchFamily="18" charset="0"/>
                <a:ea typeface="宋体" panose="02010600030101010101" pitchFamily="2" charset="-122"/>
              </a:rPr>
              <a:t>={1, 2, …, </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dirty="0">
                <a:solidFill>
                  <a:schemeClr val="tx1"/>
                </a:solidFill>
                <a:latin typeface="Times New Roman" panose="02020603050405020304" pitchFamily="18" charset="0"/>
                <a:ea typeface="宋体" panose="02010600030101010101" pitchFamily="2" charset="-122"/>
              </a:rPr>
              <a:t>={1, 2, …, </a:t>
            </a:r>
            <a:r>
              <a:rPr lang="en-US" altLang="zh-CN" sz="2400" b="1" i="1" dirty="0">
                <a:solidFill>
                  <a:schemeClr val="tx1"/>
                </a:solidFill>
                <a:latin typeface="Times New Roman" panose="02020603050405020304" pitchFamily="18" charset="0"/>
                <a:ea typeface="宋体" panose="02010600030101010101" pitchFamily="2" charset="-122"/>
              </a:rPr>
              <a:t>m</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rPr>
              <a:t>计数</a:t>
            </a:r>
            <a:r>
              <a:rPr lang="en-US" altLang="zh-CN" sz="2400" b="1" i="1" dirty="0">
                <a:solidFill>
                  <a:srgbClr val="FF0000"/>
                </a:solidFill>
                <a:latin typeface="Times New Roman" panose="02020603050405020304" pitchFamily="18" charset="0"/>
                <a:ea typeface="宋体" panose="02010600030101010101" pitchFamily="2" charset="-122"/>
              </a:rPr>
              <a:t>S </a:t>
            </a:r>
            <a:r>
              <a:rPr lang="zh-CN" altLang="en-US" sz="2400" b="1" dirty="0">
                <a:solidFill>
                  <a:srgbClr val="FF0000"/>
                </a:solidFill>
                <a:latin typeface="Times New Roman" panose="02020603050405020304" pitchFamily="18" charset="0"/>
                <a:ea typeface="宋体" panose="02010600030101010101" pitchFamily="2" charset="-122"/>
              </a:rPr>
              <a:t>中包含</a:t>
            </a:r>
            <a:r>
              <a:rPr lang="en-US" altLang="zh-CN" sz="2400" b="1" i="1" dirty="0">
                <a:solidFill>
                  <a:srgbClr val="FF0000"/>
                </a:solidFill>
                <a:latin typeface="Times New Roman" panose="02020603050405020304" pitchFamily="18" charset="0"/>
                <a:ea typeface="宋体" panose="02010600030101010101" pitchFamily="2" charset="-122"/>
              </a:rPr>
              <a:t>A</a:t>
            </a:r>
            <a:r>
              <a:rPr lang="zh-CN" altLang="en-US" sz="2400" b="1" dirty="0">
                <a:solidFill>
                  <a:srgbClr val="FF0000"/>
                </a:solidFill>
                <a:latin typeface="Times New Roman" panose="02020603050405020304" pitchFamily="18" charset="0"/>
                <a:ea typeface="宋体" panose="02010600030101010101" pitchFamily="2" charset="-122"/>
              </a:rPr>
              <a:t>的</a:t>
            </a:r>
            <a:r>
              <a:rPr lang="en-US" altLang="zh-CN" sz="2400" b="1" i="1" dirty="0">
                <a:solidFill>
                  <a:srgbClr val="FF0000"/>
                </a:solidFill>
                <a:latin typeface="Times New Roman" panose="02020603050405020304" pitchFamily="18" charset="0"/>
                <a:ea typeface="宋体" panose="02010600030101010101" pitchFamily="2" charset="-122"/>
              </a:rPr>
              <a:t>r-</a:t>
            </a:r>
            <a:r>
              <a:rPr lang="zh-CN" altLang="en-US" sz="2400" b="1" dirty="0">
                <a:solidFill>
                  <a:srgbClr val="FF0000"/>
                </a:solidFill>
                <a:latin typeface="Times New Roman" panose="02020603050405020304" pitchFamily="18" charset="0"/>
                <a:ea typeface="宋体" panose="02010600030101010101" pitchFamily="2" charset="-122"/>
              </a:rPr>
              <a:t>子集</a:t>
            </a:r>
            <a:r>
              <a:rPr lang="en-US" altLang="zh-CN" sz="2400" b="1" dirty="0">
                <a:solidFill>
                  <a:schemeClr val="tx1"/>
                </a:solidFill>
                <a:latin typeface="Times New Roman" panose="02020603050405020304" pitchFamily="18" charset="0"/>
                <a:ea typeface="宋体" panose="02010600030101010101" pitchFamily="2" charset="-122"/>
              </a:rPr>
              <a:t>.</a:t>
            </a:r>
            <a:endParaRPr lang="zh-CN" altLang="en-US" sz="2400" b="1" i="1" dirty="0">
              <a:solidFill>
                <a:schemeClr val="tx1"/>
              </a:solidFill>
              <a:latin typeface="Times New Roman" panose="02020603050405020304" pitchFamily="18" charset="0"/>
              <a:ea typeface="宋体" panose="02010600030101010101" pitchFamily="2" charset="-122"/>
            </a:endParaRPr>
          </a:p>
        </p:txBody>
      </p:sp>
      <p:grpSp>
        <p:nvGrpSpPr>
          <p:cNvPr id="25607" name="组合 294921"/>
          <p:cNvGrpSpPr/>
          <p:nvPr/>
        </p:nvGrpSpPr>
        <p:grpSpPr>
          <a:xfrm>
            <a:off x="755650" y="1477010"/>
            <a:ext cx="6769100" cy="873125"/>
            <a:chOff x="476" y="1071"/>
            <a:chExt cx="4264" cy="550"/>
          </a:xfrm>
        </p:grpSpPr>
        <p:graphicFrame>
          <p:nvGraphicFramePr>
            <p:cNvPr id="25608" name="对象 294917"/>
            <p:cNvGraphicFramePr/>
            <p:nvPr/>
          </p:nvGraphicFramePr>
          <p:xfrm>
            <a:off x="1383" y="1071"/>
            <a:ext cx="3357" cy="550"/>
          </p:xfrm>
          <a:graphic>
            <a:graphicData uri="http://schemas.openxmlformats.org/presentationml/2006/ole">
              <mc:AlternateContent xmlns:mc="http://schemas.openxmlformats.org/markup-compatibility/2006">
                <mc:Choice xmlns:v="urn:schemas-microsoft-com:vml" Requires="v">
                  <p:oleObj spid="_x0000_s9226" name="" r:id="rId3" imgW="2616200" imgH="431800" progId="Equation.3">
                    <p:embed/>
                  </p:oleObj>
                </mc:Choice>
                <mc:Fallback>
                  <p:oleObj name="" r:id="rId3" imgW="2616200" imgH="431800" progId="Equation.3">
                    <p:embed/>
                    <p:pic>
                      <p:nvPicPr>
                        <p:cNvPr id="0" name="图片 3076"/>
                        <p:cNvPicPr/>
                        <p:nvPr/>
                      </p:nvPicPr>
                      <p:blipFill>
                        <a:blip r:embed="rId4"/>
                        <a:stretch>
                          <a:fillRect/>
                        </a:stretch>
                      </p:blipFill>
                      <p:spPr>
                        <a:xfrm>
                          <a:off x="1383" y="1071"/>
                          <a:ext cx="3357" cy="550"/>
                        </a:xfrm>
                        <a:prstGeom prst="rect">
                          <a:avLst/>
                        </a:prstGeom>
                        <a:noFill/>
                        <a:ln w="38100">
                          <a:noFill/>
                          <a:miter/>
                        </a:ln>
                      </p:spPr>
                    </p:pic>
                  </p:oleObj>
                </mc:Fallback>
              </mc:AlternateContent>
            </a:graphicData>
          </a:graphic>
        </p:graphicFrame>
        <p:sp>
          <p:nvSpPr>
            <p:cNvPr id="25609" name="矩形 294920"/>
            <p:cNvSpPr/>
            <p:nvPr/>
          </p:nvSpPr>
          <p:spPr>
            <a:xfrm>
              <a:off x="476" y="1207"/>
              <a:ext cx="889" cy="288"/>
            </a:xfrm>
            <a:prstGeom prst="rect">
              <a:avLst/>
            </a:prstGeom>
            <a:noFill/>
            <a:ln w="6350">
              <a:noFill/>
            </a:ln>
          </p:spPr>
          <p:txBody>
            <a:bodyPr wrap="none">
              <a:spAutoFit/>
            </a:bodyPr>
            <a:lstStyle/>
            <a:p>
              <a:pPr algn="ctr" eaLnBrk="1" hangingPunct="1"/>
              <a:r>
                <a:rPr lang="zh-CN" altLang="en-US" sz="2400" b="1" dirty="0">
                  <a:solidFill>
                    <a:schemeClr val="accent2"/>
                  </a:solidFill>
                  <a:latin typeface="宋体" panose="02010600030101010101" pitchFamily="2" charset="-122"/>
                  <a:ea typeface="宋体" panose="02010600030101010101" pitchFamily="2" charset="-122"/>
                </a:rPr>
                <a:t>例</a:t>
              </a:r>
              <a:r>
                <a:rPr lang="en-US" altLang="zh-CN" sz="2400" b="1" dirty="0">
                  <a:solidFill>
                    <a:schemeClr val="accent2"/>
                  </a:solidFill>
                  <a:latin typeface="宋体" panose="02010600030101010101" pitchFamily="2" charset="-122"/>
                  <a:ea typeface="宋体" panose="02010600030101010101" pitchFamily="2" charset="-122"/>
                </a:rPr>
                <a:t>4</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证明</a:t>
              </a:r>
              <a:endParaRPr lang="zh-CN" altLang="en-US" sz="2400" b="1" dirty="0">
                <a:solidFill>
                  <a:schemeClr val="tx1"/>
                </a:solidFill>
                <a:latin typeface="宋体" panose="02010600030101010101" pitchFamily="2" charset="-122"/>
                <a:ea typeface="宋体" panose="02010600030101010101" pitchFamily="2" charset="-122"/>
              </a:endParaRPr>
            </a:p>
          </p:txBody>
        </p:sp>
      </p:grpSp>
      <p:sp>
        <p:nvSpPr>
          <p:cNvPr id="2" name="文本框 294919"/>
          <p:cNvSpPr txBox="1"/>
          <p:nvPr/>
        </p:nvSpPr>
        <p:spPr>
          <a:xfrm>
            <a:off x="755650" y="2979420"/>
            <a:ext cx="5671185" cy="534035"/>
          </a:xfrm>
          <a:prstGeom prst="rect">
            <a:avLst/>
          </a:prstGeom>
          <a:noFill/>
          <a:ln w="6350">
            <a:noFill/>
          </a:ln>
        </p:spPr>
        <p:txBody>
          <a:bodyPr wrap="none">
            <a:spAutoFit/>
          </a:bodyPr>
          <a:p>
            <a:pPr eaLnBrk="1" hangingPunct="1">
              <a:lnSpc>
                <a:spcPct val="120000"/>
              </a:lnSpc>
            </a:pP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i="1" baseline="-25000" dirty="0">
                <a:solidFill>
                  <a:schemeClr val="tx1"/>
                </a:solidFill>
                <a:latin typeface="Times New Roman" panose="02020603050405020304" pitchFamily="18" charset="0"/>
                <a:ea typeface="宋体" panose="02010600030101010101" pitchFamily="2" charset="-122"/>
              </a:rPr>
              <a:t>j</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在</a:t>
            </a:r>
            <a:r>
              <a:rPr lang="en-US" altLang="zh-CN" sz="2400" b="1" i="1" dirty="0">
                <a:solidFill>
                  <a:schemeClr val="tx1"/>
                </a:solidFill>
                <a:latin typeface="Times New Roman" panose="02020603050405020304" pitchFamily="18" charset="0"/>
                <a:ea typeface="宋体" panose="02010600030101010101" pitchFamily="2" charset="-122"/>
              </a:rPr>
              <a:t>S </a:t>
            </a:r>
            <a:r>
              <a:rPr lang="zh-CN" altLang="en-US" sz="2400" b="1" dirty="0">
                <a:solidFill>
                  <a:schemeClr val="tx1"/>
                </a:solidFill>
                <a:latin typeface="Times New Roman" panose="02020603050405020304" pitchFamily="18" charset="0"/>
                <a:ea typeface="宋体" panose="02010600030101010101" pitchFamily="2" charset="-122"/>
              </a:rPr>
              <a:t>的 </a:t>
            </a:r>
            <a:r>
              <a:rPr lang="en-US" altLang="zh-CN" sz="2400" b="1" i="1" dirty="0">
                <a:solidFill>
                  <a:schemeClr val="tx1"/>
                </a:solidFill>
                <a:latin typeface="Times New Roman" panose="02020603050405020304" pitchFamily="18" charset="0"/>
                <a:ea typeface="宋体" panose="02010600030101010101" pitchFamily="2" charset="-122"/>
              </a:rPr>
              <a:t>r-</a:t>
            </a:r>
            <a:r>
              <a:rPr lang="zh-CN" altLang="en-US" sz="2400" b="1" dirty="0">
                <a:solidFill>
                  <a:schemeClr val="tx1"/>
                </a:solidFill>
                <a:latin typeface="Times New Roman" panose="02020603050405020304" pitchFamily="18" charset="0"/>
                <a:ea typeface="宋体" panose="02010600030101010101" pitchFamily="2" charset="-122"/>
              </a:rPr>
              <a:t>子集中不包含 </a:t>
            </a:r>
            <a:r>
              <a:rPr lang="en-US" altLang="zh-CN" sz="2400" b="1" i="1" dirty="0">
                <a:solidFill>
                  <a:schemeClr val="tx1"/>
                </a:solidFill>
                <a:latin typeface="Times New Roman" panose="02020603050405020304" pitchFamily="18" charset="0"/>
                <a:ea typeface="宋体" panose="02010600030101010101" pitchFamily="2" charset="-122"/>
              </a:rPr>
              <a:t>j </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j </a:t>
            </a:r>
            <a:r>
              <a:rPr lang="en-US" altLang="zh-CN" sz="2400" b="1" dirty="0">
                <a:solidFill>
                  <a:schemeClr val="tx1"/>
                </a:solidFill>
                <a:latin typeface="Times New Roman" panose="02020603050405020304" pitchFamily="18" charset="0"/>
                <a:ea typeface="宋体" panose="02010600030101010101" pitchFamily="2" charset="-122"/>
              </a:rPr>
              <a:t>=1, 2, …, </a:t>
            </a:r>
            <a:r>
              <a:rPr lang="en-US" altLang="zh-CN" sz="2400" b="1" i="1" dirty="0">
                <a:solidFill>
                  <a:schemeClr val="tx1"/>
                </a:solidFill>
                <a:latin typeface="Times New Roman" panose="02020603050405020304" pitchFamily="18" charset="0"/>
                <a:ea typeface="宋体" panose="02010600030101010101" pitchFamily="2" charset="-122"/>
              </a:rPr>
              <a:t>m</a:t>
            </a:r>
            <a:r>
              <a:rPr lang="en-US" altLang="zh-CN" sz="2400" b="1" dirty="0">
                <a:solidFill>
                  <a:schemeClr val="tx1"/>
                </a:solidFill>
                <a:latin typeface="Times New Roman" panose="02020603050405020304" pitchFamily="18" charset="0"/>
                <a:ea typeface="宋体" panose="0201060003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blinds(horizontal)">
                                      <p:cBhvr>
                                        <p:cTn id="1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6" grpId="1"/>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26627" name="文本占位符 316418"/>
          <p:cNvSpPr>
            <a:spLocks noGrp="1"/>
          </p:cNvSpPr>
          <p:nvPr>
            <p:ph idx="1"/>
          </p:nvPr>
        </p:nvSpPr>
        <p:spPr/>
        <p:txBody>
          <a:bodyPr vert="horz" wrap="square" lIns="91440" tIns="45720" rIns="91440" bIns="45720" anchor="t" anchorCtr="0"/>
          <a:lstStyle/>
          <a:p>
            <a:pPr eaLnBrk="1" hangingPunct="1"/>
            <a:r>
              <a:rPr lang="en-US" altLang="zh-CN" b="1" dirty="0"/>
              <a:t>9.2.1 </a:t>
            </a:r>
            <a:r>
              <a:rPr lang="zh-CN" altLang="en-US" b="1" dirty="0"/>
              <a:t>对称筛公式及其应用</a:t>
            </a:r>
            <a:endParaRPr lang="zh-CN" altLang="en-US" b="1" dirty="0"/>
          </a:p>
          <a:p>
            <a:pPr lvl="1" eaLnBrk="1" hangingPunct="1"/>
            <a:r>
              <a:rPr lang="zh-CN" altLang="en-US" b="1" dirty="0"/>
              <a:t>对称筛公式</a:t>
            </a:r>
            <a:endParaRPr lang="zh-CN" altLang="en-US" b="1" dirty="0"/>
          </a:p>
          <a:p>
            <a:pPr lvl="1" eaLnBrk="1" hangingPunct="1"/>
            <a:r>
              <a:rPr lang="zh-CN" altLang="en-US" b="1" dirty="0"/>
              <a:t>错位排列计数</a:t>
            </a:r>
            <a:endParaRPr lang="zh-CN" altLang="en-US" b="1" dirty="0"/>
          </a:p>
          <a:p>
            <a:pPr eaLnBrk="1" hangingPunct="1">
              <a:spcBef>
                <a:spcPct val="50000"/>
              </a:spcBef>
            </a:pPr>
            <a:r>
              <a:rPr lang="en-US" altLang="zh-CN" b="1" dirty="0"/>
              <a:t>9.2.2 </a:t>
            </a:r>
            <a:r>
              <a:rPr lang="zh-CN" altLang="en-US" b="1" dirty="0"/>
              <a:t>棋盘多项式与有限制条件的排列</a:t>
            </a:r>
            <a:endParaRPr lang="zh-CN" altLang="en-US" b="1" dirty="0"/>
          </a:p>
          <a:p>
            <a:pPr lvl="1" eaLnBrk="1" hangingPunct="1"/>
            <a:r>
              <a:rPr lang="zh-CN" altLang="en-US" b="1" dirty="0"/>
              <a:t>布棋方案与有限制条件排列的对应</a:t>
            </a:r>
            <a:endParaRPr lang="zh-CN" altLang="en-US" b="1" dirty="0"/>
          </a:p>
          <a:p>
            <a:pPr lvl="1" eaLnBrk="1" hangingPunct="1"/>
            <a:r>
              <a:rPr lang="zh-CN" altLang="en-US" b="1" dirty="0"/>
              <a:t>棋盘多项式及其性质</a:t>
            </a:r>
            <a:endParaRPr lang="zh-CN" altLang="en-US" b="1" dirty="0"/>
          </a:p>
          <a:p>
            <a:pPr lvl="1" eaLnBrk="1" hangingPunct="1"/>
            <a:r>
              <a:rPr lang="zh-CN" altLang="en-US" b="1" dirty="0"/>
              <a:t>布棋方案数的计数</a:t>
            </a:r>
            <a:endParaRPr lang="zh-CN" altLang="en-US" dirty="0"/>
          </a:p>
        </p:txBody>
      </p:sp>
      <p:sp>
        <p:nvSpPr>
          <p:cNvPr id="26628" name="标题 316419"/>
          <p:cNvSpPr>
            <a:spLocks noGrp="1"/>
          </p:cNvSpPr>
          <p:nvPr>
            <p:ph type="title"/>
          </p:nvPr>
        </p:nvSpPr>
        <p:spPr/>
        <p:txBody>
          <a:bodyPr vert="horz" wrap="square" lIns="91440" tIns="45720" rIns="91440" bIns="45720" anchor="ctr" anchorCtr="0"/>
          <a:lstStyle/>
          <a:p>
            <a:pPr eaLnBrk="1" hangingPunct="1"/>
            <a:r>
              <a:rPr lang="en-US" altLang="zh-CN" dirty="0">
                <a:solidFill>
                  <a:srgbClr val="800000"/>
                </a:solidFill>
              </a:rPr>
              <a:t>9.2 </a:t>
            </a:r>
            <a:r>
              <a:rPr lang="zh-CN" altLang="en-US" dirty="0">
                <a:solidFill>
                  <a:srgbClr val="800000"/>
                </a:solidFill>
                <a:ea typeface="黑体" panose="02010609060101010101" pitchFamily="49" charset="-122"/>
              </a:rPr>
              <a:t>对称筛公式及其应用</a:t>
            </a:r>
            <a:endParaRPr lang="zh-CN" altLang="en-US" dirty="0">
              <a:solidFill>
                <a:srgbClr val="800000"/>
              </a:solidFill>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27651" name="标题 301058"/>
          <p:cNvSpPr>
            <a:spLocks noGrp="1"/>
          </p:cNvSpPr>
          <p:nvPr>
            <p:ph type="title"/>
          </p:nvPr>
        </p:nvSpPr>
        <p:spPr>
          <a:xfrm>
            <a:off x="685800" y="35560"/>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latin typeface="宋体" panose="02010600030101010101" pitchFamily="2" charset="-122"/>
              </a:rPr>
              <a:t>对称筛公式及其应用</a:t>
            </a:r>
            <a:endParaRPr lang="zh-CN" altLang="en-US" sz="4000" dirty="0">
              <a:solidFill>
                <a:schemeClr val="accent2"/>
              </a:solidFill>
              <a:latin typeface="宋体" panose="02010600030101010101" pitchFamily="2" charset="-122"/>
            </a:endParaRPr>
          </a:p>
        </p:txBody>
      </p:sp>
      <p:sp>
        <p:nvSpPr>
          <p:cNvPr id="27652" name="矩形 301060"/>
          <p:cNvSpPr/>
          <p:nvPr/>
        </p:nvSpPr>
        <p:spPr>
          <a:xfrm>
            <a:off x="0" y="3257550"/>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sp>
        <p:nvSpPr>
          <p:cNvPr id="27653" name="文本框 301063"/>
          <p:cNvSpPr txBox="1"/>
          <p:nvPr/>
        </p:nvSpPr>
        <p:spPr>
          <a:xfrm>
            <a:off x="827088" y="1700213"/>
            <a:ext cx="7561262" cy="3415030"/>
          </a:xfrm>
          <a:prstGeom prst="rect">
            <a:avLst/>
          </a:prstGeom>
          <a:noFill/>
          <a:ln w="6350">
            <a:noFill/>
          </a:ln>
        </p:spPr>
        <p:txBody>
          <a:bodyPr>
            <a:spAutoFit/>
          </a:bodyPr>
          <a:lstStyle/>
          <a:p>
            <a:pPr eaLnBrk="1" hangingPunct="1"/>
            <a:r>
              <a:rPr lang="zh-CN" altLang="en-US" sz="2400" b="1" dirty="0">
                <a:solidFill>
                  <a:schemeClr val="tx1"/>
                </a:solidFill>
                <a:latin typeface="Times New Roman" panose="02020603050405020304" pitchFamily="18" charset="0"/>
                <a:ea typeface="宋体" panose="02010600030101010101" pitchFamily="2" charset="-122"/>
              </a:rPr>
              <a:t>令</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S</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r>
              <a:rPr lang="en-US" altLang="zh-CN" sz="2400" b="1" dirty="0">
                <a:solidFill>
                  <a:schemeClr val="accent4"/>
                </a:solidFill>
                <a:latin typeface="Times New Roman" panose="02020603050405020304" pitchFamily="18" charset="0"/>
                <a:ea typeface="宋体" panose="02010600030101010101" pitchFamily="2" charset="-122"/>
              </a:rPr>
              <a:t>那么容拆</a:t>
            </a:r>
            <a:r>
              <a:rPr lang="zh-CN" altLang="en-US" sz="2400" b="1" dirty="0">
                <a:solidFill>
                  <a:schemeClr val="accent4"/>
                </a:solidFill>
                <a:latin typeface="Times New Roman" panose="02020603050405020304" pitchFamily="18" charset="0"/>
                <a:ea typeface="宋体" panose="02010600030101010101" pitchFamily="2" charset="-122"/>
              </a:rPr>
              <a:t>公式</a:t>
            </a:r>
            <a:r>
              <a:rPr lang="en-US" altLang="zh-CN" sz="2400" b="1" dirty="0">
                <a:solidFill>
                  <a:schemeClr val="accent4"/>
                </a:solidFill>
                <a:latin typeface="Times New Roman" panose="02020603050405020304" pitchFamily="18" charset="0"/>
                <a:ea typeface="宋体" panose="02010600030101010101" pitchFamily="2" charset="-122"/>
              </a:rPr>
              <a:t>变为</a:t>
            </a:r>
            <a:r>
              <a:rPr lang="zh-CN" altLang="en-US" sz="2400" b="1" dirty="0">
                <a:solidFill>
                  <a:srgbClr val="7030A0"/>
                </a:solidFill>
                <a:latin typeface="Times New Roman" panose="02020603050405020304" pitchFamily="18" charset="0"/>
                <a:ea typeface="宋体" panose="02010600030101010101" pitchFamily="2" charset="-122"/>
              </a:rPr>
              <a:t>对称筛公式</a:t>
            </a:r>
            <a:r>
              <a:rPr lang="en-US" altLang="zh-CN" sz="2400" b="1" dirty="0">
                <a:solidFill>
                  <a:schemeClr val="tx1"/>
                </a:solidFill>
                <a:latin typeface="Times New Roman" panose="02020603050405020304" pitchFamily="18" charset="0"/>
                <a:ea typeface="宋体" panose="02010600030101010101" pitchFamily="2" charset="-122"/>
              </a:rPr>
              <a:t>:  </a:t>
            </a:r>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endParaRPr lang="zh-CN" altLang="en-US" sz="2400" b="1" dirty="0">
              <a:solidFill>
                <a:schemeClr val="tx1"/>
              </a:solidFill>
              <a:latin typeface="Times New Roman" panose="02020603050405020304" pitchFamily="18" charset="0"/>
              <a:ea typeface="宋体" panose="02010600030101010101" pitchFamily="2" charset="-122"/>
            </a:endParaRPr>
          </a:p>
        </p:txBody>
      </p:sp>
      <p:graphicFrame>
        <p:nvGraphicFramePr>
          <p:cNvPr id="27654" name="对象 301059"/>
          <p:cNvGraphicFramePr/>
          <p:nvPr/>
        </p:nvGraphicFramePr>
        <p:xfrm>
          <a:off x="1287621" y="2190116"/>
          <a:ext cx="7065645" cy="563245"/>
        </p:xfrm>
        <a:graphic>
          <a:graphicData uri="http://schemas.openxmlformats.org/presentationml/2006/ole">
            <mc:AlternateContent xmlns:mc="http://schemas.openxmlformats.org/markup-compatibility/2006">
              <mc:Choice xmlns:v="urn:schemas-microsoft-com:vml" Requires="v">
                <p:oleObj spid="_x0000_s10249" name="" r:id="rId1" imgW="3035300" imgH="241300" progId="Equation.3">
                  <p:embed/>
                </p:oleObj>
              </mc:Choice>
              <mc:Fallback>
                <p:oleObj name="" r:id="rId1" imgW="3035300" imgH="241300" progId="Equation.3">
                  <p:embed/>
                  <p:pic>
                    <p:nvPicPr>
                      <p:cNvPr id="0" name="图片 3077"/>
                      <p:cNvPicPr/>
                      <p:nvPr/>
                    </p:nvPicPr>
                    <p:blipFill>
                      <a:blip r:embed="rId2"/>
                      <a:stretch>
                        <a:fillRect/>
                      </a:stretch>
                    </p:blipFill>
                    <p:spPr>
                      <a:xfrm>
                        <a:off x="1287621" y="2190116"/>
                        <a:ext cx="7065645" cy="563245"/>
                      </a:xfrm>
                      <a:prstGeom prst="rect">
                        <a:avLst/>
                      </a:prstGeom>
                      <a:noFill/>
                      <a:ln w="38100">
                        <a:noFill/>
                        <a:miter/>
                      </a:ln>
                    </p:spPr>
                  </p:pic>
                </p:oleObj>
              </mc:Fallback>
            </mc:AlternateContent>
          </a:graphicData>
        </a:graphic>
      </p:graphicFrame>
      <p:graphicFrame>
        <p:nvGraphicFramePr>
          <p:cNvPr id="27655" name="对象 301061"/>
          <p:cNvGraphicFramePr/>
          <p:nvPr/>
        </p:nvGraphicFramePr>
        <p:xfrm>
          <a:off x="1558290" y="3285173"/>
          <a:ext cx="5636260" cy="1892935"/>
        </p:xfrm>
        <a:graphic>
          <a:graphicData uri="http://schemas.openxmlformats.org/presentationml/2006/ole">
            <mc:AlternateContent xmlns:mc="http://schemas.openxmlformats.org/markup-compatibility/2006">
              <mc:Choice xmlns:v="urn:schemas-microsoft-com:vml" Requires="v">
                <p:oleObj spid="_x0000_s10250" name="" r:id="rId3" imgW="2831465" imgH="952500" progId="Equation.3">
                  <p:embed/>
                </p:oleObj>
              </mc:Choice>
              <mc:Fallback>
                <p:oleObj name="" r:id="rId3" imgW="2831465" imgH="952500" progId="Equation.3">
                  <p:embed/>
                  <p:pic>
                    <p:nvPicPr>
                      <p:cNvPr id="0" name="图片 3078"/>
                      <p:cNvPicPr/>
                      <p:nvPr/>
                    </p:nvPicPr>
                    <p:blipFill>
                      <a:blip r:embed="rId4"/>
                      <a:stretch>
                        <a:fillRect/>
                      </a:stretch>
                    </p:blipFill>
                    <p:spPr>
                      <a:xfrm>
                        <a:off x="1558290" y="3285173"/>
                        <a:ext cx="5636260" cy="1892935"/>
                      </a:xfrm>
                      <a:prstGeom prst="rect">
                        <a:avLst/>
                      </a:prstGeom>
                      <a:noFill/>
                      <a:ln w="38100">
                        <a:noFill/>
                        <a:miter/>
                      </a:ln>
                    </p:spPr>
                  </p:pic>
                </p:oleObj>
              </mc:Fallback>
            </mc:AlternateContent>
          </a:graphicData>
        </a:graphic>
      </p:graphicFrame>
      <p:sp>
        <p:nvSpPr>
          <p:cNvPr id="2" name="标题 301058"/>
          <p:cNvSpPr>
            <a:spLocks noGrp="1"/>
          </p:cNvSpPr>
          <p:nvPr/>
        </p:nvSpPr>
        <p:spPr>
          <a:xfrm>
            <a:off x="685800" y="753110"/>
            <a:ext cx="7772400" cy="1143000"/>
          </a:xfrm>
          <a:prstGeom prst="rect">
            <a:avLst/>
          </a:prstGeom>
          <a:noFill/>
          <a:ln w="9525">
            <a:noFill/>
          </a:ln>
        </p:spPr>
        <p:txBody>
          <a:bodyPr vert="horz" wrap="square" lIns="91440" tIns="45720" rIns="91440" bIns="45720" anchor="ctr" anchorCtr="0"/>
          <a:lstStyle>
            <a:lvl1pPr algn="ctr" rtl="0" fontAlgn="base">
              <a:spcBef>
                <a:spcPct val="0"/>
              </a:spcBef>
              <a:spcAft>
                <a:spcPct val="0"/>
              </a:spcAft>
              <a:defRPr sz="4400" b="1" kern="1200">
                <a:solidFill>
                  <a:srgbClr val="663300"/>
                </a:solidFill>
                <a:latin typeface="+mj-lt"/>
                <a:ea typeface="+mj-ea"/>
                <a:cs typeface="+mj-cs"/>
              </a:defRPr>
            </a:lvl1pPr>
            <a:lvl2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9pPr>
          </a:lstStyle>
          <a:p>
            <a:pPr marL="571500" indent="-571500" algn="l" eaLnBrk="1" hangingPunct="1">
              <a:buFont typeface="Wingdings" panose="05000000000000000000" charset="0"/>
              <a:buChar char="p"/>
            </a:pPr>
            <a:r>
              <a:rPr lang="zh-CN" altLang="en-US" sz="3600" dirty="0">
                <a:solidFill>
                  <a:srgbClr val="800000"/>
                </a:solidFill>
                <a:latin typeface="宋体" panose="02010600030101010101" pitchFamily="2" charset="-122"/>
              </a:rPr>
              <a:t>对称筛公式</a:t>
            </a:r>
            <a:endParaRPr lang="zh-CN" altLang="en-US" sz="3600" dirty="0">
              <a:solidFill>
                <a:srgbClr val="800000"/>
              </a:solidFill>
              <a:latin typeface="宋体" panose="02010600030101010101" pitchFamily="2" charset="-122"/>
            </a:endParaRPr>
          </a:p>
        </p:txBody>
      </p:sp>
      <p:sp>
        <p:nvSpPr>
          <p:cNvPr id="3" name="圆角矩形 2"/>
          <p:cNvSpPr/>
          <p:nvPr/>
        </p:nvSpPr>
        <p:spPr>
          <a:xfrm>
            <a:off x="899795" y="5301615"/>
            <a:ext cx="8065135" cy="12236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aphicFrame>
        <p:nvGraphicFramePr>
          <p:cNvPr id="18438" name="对象 288772"/>
          <p:cNvGraphicFramePr/>
          <p:nvPr/>
        </p:nvGraphicFramePr>
        <p:xfrm>
          <a:off x="971550" y="5372735"/>
          <a:ext cx="7691755" cy="1038860"/>
        </p:xfrm>
        <a:graphic>
          <a:graphicData uri="http://schemas.openxmlformats.org/presentationml/2006/ole">
            <mc:AlternateContent xmlns:mc="http://schemas.openxmlformats.org/markup-compatibility/2006">
              <mc:Choice xmlns:v="urn:schemas-microsoft-com:vml" Requires="v">
                <p:oleObj spid="_x0000_s3089" name="" r:id="rId5" imgW="5143500" imgH="711200" progId="Equation.3">
                  <p:embed/>
                </p:oleObj>
              </mc:Choice>
              <mc:Fallback>
                <p:oleObj name="" r:id="rId5" imgW="5143500" imgH="711200" progId="Equation.3">
                  <p:embed/>
                  <p:pic>
                    <p:nvPicPr>
                      <p:cNvPr id="0" name="图片 3078"/>
                      <p:cNvPicPr/>
                      <p:nvPr/>
                    </p:nvPicPr>
                    <p:blipFill>
                      <a:blip r:embed="rId6"/>
                      <a:stretch>
                        <a:fillRect/>
                      </a:stretch>
                    </p:blipFill>
                    <p:spPr>
                      <a:xfrm>
                        <a:off x="971550" y="5372735"/>
                        <a:ext cx="7691755" cy="1038860"/>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28675" name="标题 302082"/>
          <p:cNvSpPr>
            <a:spLocks noGrp="1"/>
          </p:cNvSpPr>
          <p:nvPr>
            <p:ph type="title"/>
          </p:nvPr>
        </p:nvSpPr>
        <p:spPr>
          <a:xfrm>
            <a:off x="684213" y="261620"/>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A50021"/>
                </a:solidFill>
              </a:rPr>
              <a:t>错位排列计数</a:t>
            </a:r>
            <a:r>
              <a:rPr lang="zh-CN" altLang="en-US" sz="3600" dirty="0">
                <a:solidFill>
                  <a:srgbClr val="A50021"/>
                </a:solidFill>
                <a:sym typeface="+mn-ea"/>
              </a:rPr>
              <a:t>应用</a:t>
            </a:r>
            <a:endParaRPr lang="zh-CN" altLang="en-US" sz="3600" dirty="0">
              <a:solidFill>
                <a:srgbClr val="A50021"/>
              </a:solidFill>
              <a:sym typeface="+mn-ea"/>
            </a:endParaRPr>
          </a:p>
        </p:txBody>
      </p:sp>
      <p:sp>
        <p:nvSpPr>
          <p:cNvPr id="28676" name="矩形 302084"/>
          <p:cNvSpPr/>
          <p:nvPr/>
        </p:nvSpPr>
        <p:spPr>
          <a:xfrm>
            <a:off x="0" y="2457768"/>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sp>
        <p:nvSpPr>
          <p:cNvPr id="28678" name="文本框 302085"/>
          <p:cNvSpPr txBox="1"/>
          <p:nvPr/>
        </p:nvSpPr>
        <p:spPr>
          <a:xfrm>
            <a:off x="755650" y="1126173"/>
            <a:ext cx="7632700" cy="1906905"/>
          </a:xfrm>
          <a:prstGeom prst="rect">
            <a:avLst/>
          </a:prstGeom>
          <a:noFill/>
          <a:ln w="6350">
            <a:noFill/>
          </a:ln>
        </p:spPr>
        <p:txBody>
          <a:bodyPr>
            <a:spAutoFit/>
          </a:bodyPr>
          <a:lstStyle/>
          <a:p>
            <a:pPr eaLnBrk="1" hangingPunct="1">
              <a:lnSpc>
                <a:spcPct val="110000"/>
              </a:lnSpc>
            </a:pPr>
            <a:r>
              <a:rPr lang="zh-CN" altLang="en-US" sz="2400" b="1" dirty="0">
                <a:solidFill>
                  <a:schemeClr val="tx1"/>
                </a:solidFill>
                <a:latin typeface="Times New Roman" panose="02020603050405020304" pitchFamily="18" charset="0"/>
                <a:ea typeface="宋体" panose="02010600030101010101" pitchFamily="2" charset="-122"/>
                <a:sym typeface="+mn-ea"/>
              </a:rPr>
              <a:t>设 </a:t>
            </a:r>
            <a:r>
              <a:rPr lang="en-US" altLang="zh-CN" sz="2400" b="1" i="1" dirty="0">
                <a:solidFill>
                  <a:schemeClr val="tx1"/>
                </a:solidFill>
                <a:latin typeface="Times New Roman" panose="02020603050405020304" pitchFamily="18" charset="0"/>
                <a:ea typeface="宋体" panose="02010600030101010101" pitchFamily="2" charset="-122"/>
                <a:sym typeface="+mn-ea"/>
              </a:rPr>
              <a:t>S </a:t>
            </a:r>
            <a:r>
              <a:rPr lang="zh-CN" altLang="en-US" sz="2400" b="1" dirty="0">
                <a:solidFill>
                  <a:schemeClr val="tx1"/>
                </a:solidFill>
                <a:latin typeface="Times New Roman" panose="02020603050405020304" pitchFamily="18" charset="0"/>
                <a:ea typeface="宋体" panose="02010600030101010101" pitchFamily="2" charset="-122"/>
                <a:sym typeface="+mn-ea"/>
              </a:rPr>
              <a:t>为</a:t>
            </a:r>
            <a:r>
              <a:rPr lang="en-US" altLang="zh-CN" sz="2400" b="1" dirty="0">
                <a:solidFill>
                  <a:schemeClr val="tx1"/>
                </a:solidFill>
                <a:latin typeface="Times New Roman" panose="02020603050405020304" pitchFamily="18" charset="0"/>
                <a:ea typeface="宋体" panose="02010600030101010101" pitchFamily="2" charset="-122"/>
                <a:sym typeface="+mn-ea"/>
              </a:rPr>
              <a:t>{ 1, 2, …, </a:t>
            </a:r>
            <a:r>
              <a:rPr lang="en-US" altLang="zh-CN" sz="2400" b="1" i="1" dirty="0">
                <a:solidFill>
                  <a:schemeClr val="tx1"/>
                </a:solidFill>
                <a:latin typeface="Times New Roman" panose="02020603050405020304" pitchFamily="18" charset="0"/>
                <a:ea typeface="宋体" panose="02010600030101010101" pitchFamily="2" charset="-122"/>
                <a:sym typeface="+mn-ea"/>
              </a:rPr>
              <a:t>n </a:t>
            </a:r>
            <a:r>
              <a:rPr lang="en-US" altLang="zh-CN" sz="2400" b="1" dirty="0">
                <a:solidFill>
                  <a:schemeClr val="tx1"/>
                </a:solidFill>
                <a:latin typeface="Times New Roman" panose="02020603050405020304" pitchFamily="18" charset="0"/>
                <a:ea typeface="宋体" panose="02010600030101010101" pitchFamily="2" charset="-122"/>
                <a:sym typeface="+mn-ea"/>
              </a:rPr>
              <a:t>}</a:t>
            </a:r>
            <a:r>
              <a:rPr lang="zh-CN" altLang="en-US" sz="2400" b="1" dirty="0">
                <a:solidFill>
                  <a:schemeClr val="tx1"/>
                </a:solidFill>
                <a:latin typeface="Times New Roman" panose="02020603050405020304" pitchFamily="18" charset="0"/>
                <a:ea typeface="宋体" panose="02010600030101010101" pitchFamily="2" charset="-122"/>
                <a:sym typeface="+mn-ea"/>
              </a:rPr>
              <a:t>的排列的集合</a:t>
            </a:r>
            <a:r>
              <a:rPr lang="en-US" altLang="zh-CN" sz="2400" b="1" dirty="0">
                <a:solidFill>
                  <a:schemeClr val="tx1"/>
                </a:solidFill>
                <a:latin typeface="Times New Roman" panose="02020603050405020304" pitchFamily="18" charset="0"/>
                <a:ea typeface="宋体" panose="02010600030101010101" pitchFamily="2" charset="-122"/>
                <a:sym typeface="+mn-ea"/>
              </a:rPr>
              <a:t>,</a:t>
            </a:r>
            <a:endParaRPr lang="zh-CN" altLang="en-US" sz="2400" b="1" dirty="0">
              <a:solidFill>
                <a:schemeClr val="tx1"/>
              </a:solidFill>
              <a:latin typeface="Times New Roman" panose="02020603050405020304" pitchFamily="18" charset="0"/>
              <a:ea typeface="宋体" panose="02010600030101010101" pitchFamily="2" charset="-122"/>
              <a:sym typeface="+mn-ea"/>
            </a:endParaRPr>
          </a:p>
          <a:p>
            <a:pPr eaLnBrk="1" hangingPunct="1">
              <a:lnSpc>
                <a:spcPct val="110000"/>
              </a:lnSpc>
            </a:pPr>
            <a:r>
              <a:rPr lang="zh-CN" altLang="en-US" sz="2400" b="1" dirty="0">
                <a:solidFill>
                  <a:schemeClr val="tx1"/>
                </a:solidFill>
                <a:latin typeface="Times New Roman" panose="02020603050405020304" pitchFamily="18" charset="0"/>
                <a:ea typeface="宋体" panose="02010600030101010101" pitchFamily="2" charset="-122"/>
              </a:rPr>
              <a:t>错位排列</a:t>
            </a:r>
            <a:r>
              <a:rPr lang="en-US" altLang="zh-CN" sz="2400" b="1" dirty="0">
                <a:solidFill>
                  <a:schemeClr val="tx1"/>
                </a:solidFill>
                <a:latin typeface="Times New Roman" panose="02020603050405020304" pitchFamily="18" charset="0"/>
                <a:ea typeface="宋体" panose="02010600030101010101" pitchFamily="2" charset="-122"/>
                <a:sym typeface="+mn-ea"/>
              </a:rPr>
              <a:t>(</a:t>
            </a:r>
            <a:r>
              <a:rPr lang="zh-CN" altLang="en-US" sz="2400" b="1" dirty="0">
                <a:solidFill>
                  <a:schemeClr val="tx1"/>
                </a:solidFill>
                <a:latin typeface="Times New Roman" panose="02020603050405020304" pitchFamily="18" charset="0"/>
                <a:ea typeface="宋体" panose="02010600030101010101" pitchFamily="2" charset="-122"/>
                <a:sym typeface="+mn-ea"/>
              </a:rPr>
              <a:t>任何数</a:t>
            </a:r>
            <a:r>
              <a:rPr lang="en-US" altLang="zh-CN" sz="2400" b="1" i="1" dirty="0">
                <a:solidFill>
                  <a:schemeClr val="tx1"/>
                </a:solidFill>
                <a:latin typeface="Times New Roman" panose="02020603050405020304" pitchFamily="18" charset="0"/>
                <a:ea typeface="宋体" panose="02010600030101010101" pitchFamily="2" charset="-122"/>
                <a:sym typeface="+mn-ea"/>
              </a:rPr>
              <a:t>i</a:t>
            </a:r>
            <a:r>
              <a:rPr lang="zh-CN" altLang="en-US" sz="2400" b="1" dirty="0">
                <a:solidFill>
                  <a:schemeClr val="tx1"/>
                </a:solidFill>
                <a:latin typeface="Times New Roman" panose="02020603050405020304" pitchFamily="18" charset="0"/>
                <a:ea typeface="宋体" panose="02010600030101010101" pitchFamily="2" charset="-122"/>
                <a:sym typeface="+mn-ea"/>
              </a:rPr>
              <a:t>不能排在</a:t>
            </a:r>
            <a:r>
              <a:rPr lang="en-US" altLang="zh-CN" sz="2400" b="1" i="1" dirty="0">
                <a:solidFill>
                  <a:schemeClr val="tx1"/>
                </a:solidFill>
                <a:latin typeface="Times New Roman" panose="02020603050405020304" pitchFamily="18" charset="0"/>
                <a:ea typeface="宋体" panose="02010600030101010101" pitchFamily="2" charset="-122"/>
                <a:sym typeface="+mn-ea"/>
              </a:rPr>
              <a:t>i</a:t>
            </a:r>
            <a:r>
              <a:rPr lang="zh-CN" altLang="en-US" sz="2400" b="1" dirty="0">
                <a:solidFill>
                  <a:schemeClr val="tx1"/>
                </a:solidFill>
                <a:latin typeface="Times New Roman" panose="02020603050405020304" pitchFamily="18" charset="0"/>
                <a:ea typeface="宋体" panose="02010600030101010101" pitchFamily="2" charset="-122"/>
                <a:sym typeface="+mn-ea"/>
              </a:rPr>
              <a:t>位置上</a:t>
            </a:r>
            <a:r>
              <a:rPr lang="en-US" altLang="zh-CN" sz="2400" b="1" dirty="0">
                <a:solidFill>
                  <a:schemeClr val="tx1"/>
                </a:solidFill>
                <a:latin typeface="Times New Roman" panose="02020603050405020304" pitchFamily="18" charset="0"/>
                <a:ea typeface="宋体" panose="02010600030101010101" pitchFamily="2" charset="-122"/>
                <a:sym typeface="+mn-ea"/>
              </a:rPr>
              <a:t>) </a:t>
            </a:r>
            <a:r>
              <a:rPr lang="zh-CN" altLang="en-US" sz="2400" b="1" dirty="0">
                <a:solidFill>
                  <a:schemeClr val="tx1"/>
                </a:solidFill>
                <a:latin typeface="Times New Roman" panose="02020603050405020304" pitchFamily="18" charset="0"/>
                <a:ea typeface="宋体" panose="02010600030101010101" pitchFamily="2" charset="-122"/>
              </a:rPr>
              <a:t>数记作 </a:t>
            </a:r>
            <a:r>
              <a:rPr lang="en-US" altLang="zh-CN" sz="2400" b="1" i="1" dirty="0">
                <a:solidFill>
                  <a:srgbClr val="FF0000"/>
                </a:solidFill>
                <a:latin typeface="Times New Roman" panose="02020603050405020304" pitchFamily="18" charset="0"/>
                <a:ea typeface="宋体" panose="02010600030101010101" pitchFamily="2" charset="-122"/>
              </a:rPr>
              <a:t>D</a:t>
            </a:r>
            <a:r>
              <a:rPr lang="en-US" altLang="zh-CN" sz="2400" b="1" i="1" baseline="-25000" dirty="0">
                <a:solidFill>
                  <a:srgbClr val="FF0000"/>
                </a:solidFill>
                <a:latin typeface="Times New Roman" panose="02020603050405020304" pitchFamily="18" charset="0"/>
                <a:ea typeface="宋体" panose="02010600030101010101" pitchFamily="2" charset="-122"/>
              </a:rPr>
              <a:t>n</a:t>
            </a:r>
            <a:r>
              <a:rPr lang="en-US" altLang="zh-CN" sz="2400" b="1" i="1" dirty="0">
                <a:solidFill>
                  <a:schemeClr val="tx1"/>
                </a:solidFill>
                <a:latin typeface="Times New Roman" panose="02020603050405020304" pitchFamily="18" charset="0"/>
                <a:ea typeface="宋体" panose="02010600030101010101" pitchFamily="2" charset="-122"/>
              </a:rPr>
              <a:t> </a:t>
            </a:r>
            <a:endParaRPr lang="en-US" altLang="zh-CN" sz="2400" b="1" i="1" dirty="0">
              <a:solidFill>
                <a:schemeClr val="tx1"/>
              </a:solidFill>
              <a:latin typeface="Times New Roman" panose="02020603050405020304" pitchFamily="18" charset="0"/>
              <a:ea typeface="宋体" panose="02010600030101010101" pitchFamily="2" charset="-122"/>
            </a:endParaRPr>
          </a:p>
          <a:p>
            <a:pPr eaLnBrk="1" hangingPunct="1">
              <a:lnSpc>
                <a:spcPct val="110000"/>
              </a:lnSpc>
              <a:spcBef>
                <a:spcPts val="1500"/>
              </a:spcBef>
            </a:pP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i="1" baseline="-25000" dirty="0">
                <a:solidFill>
                  <a:schemeClr val="tx1"/>
                </a:solidFill>
                <a:latin typeface="Times New Roman" panose="02020603050405020304" pitchFamily="18" charset="0"/>
                <a:ea typeface="宋体" panose="02010600030101010101" pitchFamily="2" charset="-122"/>
              </a:rPr>
              <a:t>i </a:t>
            </a:r>
            <a:r>
              <a:rPr lang="zh-CN" altLang="en-US" sz="2400" b="1" dirty="0">
                <a:solidFill>
                  <a:schemeClr val="tx1"/>
                </a:solidFill>
                <a:latin typeface="Times New Roman" panose="02020603050405020304" pitchFamily="18" charset="0"/>
                <a:ea typeface="宋体" panose="02010600030101010101" pitchFamily="2" charset="-122"/>
              </a:rPr>
              <a:t>是其中</a:t>
            </a:r>
            <a:r>
              <a:rPr lang="zh-CN" altLang="en-US" sz="2400" b="1" i="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i </a:t>
            </a:r>
            <a:r>
              <a:rPr lang="zh-CN" altLang="en-US" sz="2400" b="1" dirty="0">
                <a:solidFill>
                  <a:schemeClr val="tx1"/>
                </a:solidFill>
                <a:latin typeface="Times New Roman" panose="02020603050405020304" pitchFamily="18" charset="0"/>
                <a:ea typeface="宋体" panose="02010600030101010101" pitchFamily="2" charset="-122"/>
              </a:rPr>
              <a:t>在第 </a:t>
            </a:r>
            <a:r>
              <a:rPr lang="en-US" altLang="zh-CN" sz="2400" b="1" i="1" dirty="0">
                <a:solidFill>
                  <a:schemeClr val="tx1"/>
                </a:solidFill>
                <a:latin typeface="Times New Roman" panose="02020603050405020304" pitchFamily="18" charset="0"/>
                <a:ea typeface="宋体" panose="02010600030101010101" pitchFamily="2" charset="-122"/>
              </a:rPr>
              <a:t>i </a:t>
            </a:r>
            <a:r>
              <a:rPr lang="zh-CN" altLang="en-US" sz="2400" b="1" dirty="0">
                <a:solidFill>
                  <a:schemeClr val="tx1"/>
                </a:solidFill>
                <a:latin typeface="Times New Roman" panose="02020603050405020304" pitchFamily="18" charset="0"/>
                <a:ea typeface="宋体" panose="02010600030101010101" pitchFamily="2" charset="-122"/>
              </a:rPr>
              <a:t>位的性质，</a:t>
            </a:r>
            <a:r>
              <a:rPr lang="en-US" altLang="zh-CN" sz="2400" b="1" i="1" dirty="0">
                <a:solidFill>
                  <a:schemeClr val="tx1"/>
                </a:solidFill>
                <a:latin typeface="Times New Roman" panose="02020603050405020304" pitchFamily="18" charset="0"/>
                <a:ea typeface="宋体" panose="02010600030101010101" pitchFamily="2" charset="-122"/>
              </a:rPr>
              <a:t>i</a:t>
            </a:r>
            <a:r>
              <a:rPr lang="en-US" altLang="zh-CN" sz="2400" b="1" dirty="0">
                <a:solidFill>
                  <a:schemeClr val="tx1"/>
                </a:solidFill>
                <a:latin typeface="Times New Roman" panose="02020603050405020304" pitchFamily="18" charset="0"/>
                <a:ea typeface="宋体" panose="02010600030101010101" pitchFamily="2" charset="-122"/>
              </a:rPr>
              <a:t>=1, 2, …, </a:t>
            </a:r>
            <a:r>
              <a:rPr lang="en-US" altLang="zh-CN" sz="2400" b="1" i="1" dirty="0">
                <a:solidFill>
                  <a:schemeClr val="tx1"/>
                </a:solidFill>
                <a:latin typeface="Times New Roman" panose="02020603050405020304" pitchFamily="18" charset="0"/>
                <a:ea typeface="宋体" panose="02010600030101010101" pitchFamily="2" charset="-122"/>
              </a:rPr>
              <a:t>n</a:t>
            </a:r>
            <a:endParaRPr lang="en-US" altLang="zh-CN" sz="2400" b="1" i="1" dirty="0">
              <a:solidFill>
                <a:schemeClr val="tx1"/>
              </a:solidFill>
              <a:latin typeface="Times New Roman" panose="02020603050405020304" pitchFamily="18" charset="0"/>
              <a:ea typeface="宋体" panose="02010600030101010101" pitchFamily="2" charset="-122"/>
            </a:endParaRPr>
          </a:p>
          <a:p>
            <a:pPr eaLnBrk="1" hangingPunct="1">
              <a:lnSpc>
                <a:spcPct val="110000"/>
              </a:lnSpc>
              <a:spcBef>
                <a:spcPts val="0"/>
              </a:spcBef>
            </a:pPr>
            <a:endParaRPr lang="zh-CN" altLang="en-US" sz="2400" dirty="0">
              <a:latin typeface="宋体" panose="02010600030101010101" pitchFamily="2" charset="-122"/>
              <a:ea typeface="宋体" panose="02010600030101010101" pitchFamily="2" charset="-122"/>
            </a:endParaRPr>
          </a:p>
        </p:txBody>
      </p:sp>
      <p:graphicFrame>
        <p:nvGraphicFramePr>
          <p:cNvPr id="28677" name="对象 302083"/>
          <p:cNvGraphicFramePr/>
          <p:nvPr/>
        </p:nvGraphicFramePr>
        <p:xfrm>
          <a:off x="751840" y="3137535"/>
          <a:ext cx="1558290" cy="2955290"/>
        </p:xfrm>
        <a:graphic>
          <a:graphicData uri="http://schemas.openxmlformats.org/presentationml/2006/ole">
            <mc:AlternateContent xmlns:mc="http://schemas.openxmlformats.org/markup-compatibility/2006">
              <mc:Choice xmlns:v="urn:schemas-microsoft-com:vml" Requires="v">
                <p:oleObj spid="_x0000_s11269" name="" r:id="rId1" imgW="825500" imgH="1358900" progId="Equation.3">
                  <p:embed/>
                </p:oleObj>
              </mc:Choice>
              <mc:Fallback>
                <p:oleObj name="" r:id="rId1" imgW="825500" imgH="1358900" progId="Equation.3">
                  <p:embed/>
                  <p:pic>
                    <p:nvPicPr>
                      <p:cNvPr id="0" name="图片 3079"/>
                      <p:cNvPicPr/>
                      <p:nvPr/>
                    </p:nvPicPr>
                    <p:blipFill>
                      <a:blip r:embed="rId2"/>
                      <a:stretch>
                        <a:fillRect/>
                      </a:stretch>
                    </p:blipFill>
                    <p:spPr>
                      <a:xfrm>
                        <a:off x="751840" y="3137535"/>
                        <a:ext cx="1558290" cy="2955290"/>
                      </a:xfrm>
                      <a:prstGeom prst="rect">
                        <a:avLst/>
                      </a:prstGeom>
                      <a:noFill/>
                      <a:ln w="38100">
                        <a:noFill/>
                        <a:miter/>
                      </a:ln>
                    </p:spPr>
                  </p:pic>
                </p:oleObj>
              </mc:Fallback>
            </mc:AlternateContent>
          </a:graphicData>
        </a:graphic>
      </p:graphicFrame>
      <p:grpSp>
        <p:nvGrpSpPr>
          <p:cNvPr id="8" name="组合 7"/>
          <p:cNvGrpSpPr/>
          <p:nvPr/>
        </p:nvGrpSpPr>
        <p:grpSpPr>
          <a:xfrm>
            <a:off x="3131820" y="3140710"/>
            <a:ext cx="5832475" cy="2448560"/>
            <a:chOff x="4932" y="4946"/>
            <a:chExt cx="9185" cy="3856"/>
          </a:xfrm>
        </p:grpSpPr>
        <p:sp>
          <p:nvSpPr>
            <p:cNvPr id="7" name="圆角矩形 6"/>
            <p:cNvSpPr/>
            <p:nvPr/>
          </p:nvSpPr>
          <p:spPr>
            <a:xfrm>
              <a:off x="4932" y="4946"/>
              <a:ext cx="9185" cy="38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aphicFrame>
          <p:nvGraphicFramePr>
            <p:cNvPr id="18438" name="对象 288772"/>
            <p:cNvGraphicFramePr/>
            <p:nvPr/>
          </p:nvGraphicFramePr>
          <p:xfrm>
            <a:off x="5087" y="5059"/>
            <a:ext cx="8861" cy="3460"/>
          </p:xfrm>
          <a:graphic>
            <a:graphicData uri="http://schemas.openxmlformats.org/presentationml/2006/ole">
              <mc:AlternateContent xmlns:mc="http://schemas.openxmlformats.org/markup-compatibility/2006">
                <mc:Choice xmlns:v="urn:schemas-microsoft-com:vml" Requires="v">
                  <p:oleObj spid="_x0000_s3089" name="" r:id="rId3" imgW="3288665" imgH="1091565" progId="Equation.3">
                    <p:embed/>
                  </p:oleObj>
                </mc:Choice>
                <mc:Fallback>
                  <p:oleObj name="" r:id="rId3" imgW="3288665" imgH="1091565" progId="Equation.3">
                    <p:embed/>
                    <p:pic>
                      <p:nvPicPr>
                        <p:cNvPr id="0" name="图片 3078"/>
                        <p:cNvPicPr/>
                        <p:nvPr/>
                      </p:nvPicPr>
                      <p:blipFill>
                        <a:blip r:embed="rId4"/>
                        <a:stretch>
                          <a:fillRect/>
                        </a:stretch>
                      </p:blipFill>
                      <p:spPr>
                        <a:xfrm>
                          <a:off x="5087" y="5059"/>
                          <a:ext cx="8861" cy="3460"/>
                        </a:xfrm>
                        <a:prstGeom prst="rect">
                          <a:avLst/>
                        </a:prstGeom>
                        <a:noFill/>
                        <a:ln w="38100">
                          <a:noFill/>
                          <a:miter/>
                        </a:ln>
                      </p:spPr>
                    </p:pic>
                  </p:oleObj>
                </mc:Fallback>
              </mc:AlternateContent>
            </a:graphicData>
          </a:graphic>
        </p:graphicFrame>
      </p:grpSp>
      <p:graphicFrame>
        <p:nvGraphicFramePr>
          <p:cNvPr id="3" name="对象 2"/>
          <p:cNvGraphicFramePr/>
          <p:nvPr/>
        </p:nvGraphicFramePr>
        <p:xfrm>
          <a:off x="745490" y="2595245"/>
          <a:ext cx="2160905" cy="516255"/>
        </p:xfrm>
        <a:graphic>
          <a:graphicData uri="http://schemas.openxmlformats.org/presentationml/2006/ole">
            <mc:AlternateContent xmlns:mc="http://schemas.openxmlformats.org/markup-compatibility/2006">
              <mc:Choice xmlns:v="urn:schemas-microsoft-com:vml" Requires="v">
                <p:oleObj spid="_x0000_s4" name="" r:id="rId5" imgW="1348740" imgH="361950" progId="Equation.KSEE3">
                  <p:embed/>
                </p:oleObj>
              </mc:Choice>
              <mc:Fallback>
                <p:oleObj name="" r:id="rId5" imgW="1348740" imgH="361950" progId="Equation.KSEE3">
                  <p:embed/>
                  <p:pic>
                    <p:nvPicPr>
                      <p:cNvPr id="0" name="图片 3"/>
                      <p:cNvPicPr/>
                      <p:nvPr/>
                    </p:nvPicPr>
                    <p:blipFill>
                      <a:blip r:embed="rId6"/>
                      <a:stretch>
                        <a:fillRect/>
                      </a:stretch>
                    </p:blipFill>
                    <p:spPr>
                      <a:xfrm>
                        <a:off x="745490" y="2595245"/>
                        <a:ext cx="2160905" cy="516255"/>
                      </a:xfrm>
                      <a:prstGeom prst="rect">
                        <a:avLst/>
                      </a:prstGeom>
                    </p:spPr>
                  </p:pic>
                </p:oleObj>
              </mc:Fallback>
            </mc:AlternateContent>
          </a:graphicData>
        </a:graphic>
      </p:graphicFrame>
      <p:sp>
        <p:nvSpPr>
          <p:cNvPr id="5" name="文本框 4"/>
          <p:cNvSpPr txBox="1"/>
          <p:nvPr/>
        </p:nvSpPr>
        <p:spPr>
          <a:xfrm>
            <a:off x="3159125" y="2670810"/>
            <a:ext cx="4302125" cy="460375"/>
          </a:xfrm>
          <a:prstGeom prst="rect">
            <a:avLst/>
          </a:prstGeom>
          <a:noFill/>
        </p:spPr>
        <p:txBody>
          <a:bodyPr wrap="none" rtlCol="0" anchor="t">
            <a:spAutoFit/>
          </a:bodyPr>
          <a:p>
            <a:r>
              <a:rPr lang="en-US" altLang="zh-CN" sz="2400" b="1" dirty="0">
                <a:solidFill>
                  <a:schemeClr val="tx1"/>
                </a:solidFill>
                <a:latin typeface="Times New Roman" panose="02020603050405020304" pitchFamily="18" charset="0"/>
                <a:ea typeface="宋体" panose="02010600030101010101" pitchFamily="2" charset="-122"/>
                <a:sym typeface="+mn-ea"/>
              </a:rPr>
              <a:t>(</a:t>
            </a:r>
            <a:r>
              <a:rPr lang="en-US" altLang="zh-CN" sz="2400" b="1" i="1" dirty="0">
                <a:solidFill>
                  <a:schemeClr val="tx1"/>
                </a:solidFill>
                <a:latin typeface="Times New Roman" panose="02020603050405020304" pitchFamily="18" charset="0"/>
                <a:ea typeface="宋体" panose="02010600030101010101" pitchFamily="2" charset="-122"/>
                <a:sym typeface="+mn-ea"/>
              </a:rPr>
              <a:t>A</a:t>
            </a:r>
            <a:r>
              <a:rPr lang="en-US" altLang="zh-CN" sz="2400" b="1" i="1" baseline="-25000" dirty="0">
                <a:solidFill>
                  <a:schemeClr val="tx1"/>
                </a:solidFill>
                <a:latin typeface="Times New Roman" panose="02020603050405020304" pitchFamily="18" charset="0"/>
                <a:ea typeface="宋体" panose="02010600030101010101" pitchFamily="2" charset="-122"/>
                <a:sym typeface="+mn-ea"/>
              </a:rPr>
              <a:t>i </a:t>
            </a:r>
            <a:r>
              <a:rPr lang="zh-CN" altLang="en-US" sz="2400" b="1" dirty="0">
                <a:solidFill>
                  <a:schemeClr val="tx1"/>
                </a:solidFill>
                <a:latin typeface="Times New Roman" panose="02020603050405020304" pitchFamily="18" charset="0"/>
                <a:ea typeface="宋体" panose="02010600030101010101" pitchFamily="2" charset="-122"/>
                <a:sym typeface="+mn-ea"/>
              </a:rPr>
              <a:t>是具有</a:t>
            </a:r>
            <a:r>
              <a:rPr lang="en-US" altLang="zh-CN" sz="2400" b="1" i="1" dirty="0">
                <a:solidFill>
                  <a:schemeClr val="tx1"/>
                </a:solidFill>
                <a:latin typeface="Times New Roman" panose="02020603050405020304" pitchFamily="18" charset="0"/>
                <a:ea typeface="宋体" panose="02010600030101010101" pitchFamily="2" charset="-122"/>
                <a:sym typeface="+mn-ea"/>
              </a:rPr>
              <a:t>P</a:t>
            </a:r>
            <a:r>
              <a:rPr lang="en-US" altLang="zh-CN" sz="2400" b="1" i="1" baseline="-25000" dirty="0">
                <a:solidFill>
                  <a:schemeClr val="tx1"/>
                </a:solidFill>
                <a:latin typeface="Times New Roman" panose="02020603050405020304" pitchFamily="18" charset="0"/>
                <a:ea typeface="宋体" panose="02010600030101010101" pitchFamily="2" charset="-122"/>
                <a:sym typeface="+mn-ea"/>
              </a:rPr>
              <a:t>i</a:t>
            </a:r>
            <a:r>
              <a:rPr lang="zh-CN" altLang="en-US" sz="2400" b="1" dirty="0">
                <a:solidFill>
                  <a:schemeClr val="tx1"/>
                </a:solidFill>
                <a:latin typeface="Times New Roman" panose="02020603050405020304" pitchFamily="18" charset="0"/>
                <a:ea typeface="宋体" panose="02010600030101010101" pitchFamily="2" charset="-122"/>
                <a:sym typeface="+mn-ea"/>
              </a:rPr>
              <a:t>其性质的排列集合</a:t>
            </a:r>
            <a:r>
              <a:rPr lang="en-US" altLang="zh-CN" sz="2400" b="1" dirty="0">
                <a:solidFill>
                  <a:schemeClr val="tx1"/>
                </a:solidFill>
                <a:latin typeface="Times New Roman" panose="02020603050405020304" pitchFamily="18" charset="0"/>
                <a:ea typeface="宋体" panose="02010600030101010101" pitchFamily="2" charset="-122"/>
                <a:sym typeface="+mn-ea"/>
              </a:rPr>
              <a:t>)</a:t>
            </a:r>
            <a:endParaRPr lang="en-US" altLang="zh-CN" sz="2400" b="1" dirty="0">
              <a:solidFill>
                <a:schemeClr val="tx1"/>
              </a:solidFill>
              <a:latin typeface="Times New Roman" panose="02020603050405020304" pitchFamily="18" charset="0"/>
              <a:ea typeface="宋体" panose="02010600030101010101" pitchFamily="2" charset="-122"/>
              <a:sym typeface="+mn-ea"/>
            </a:endParaRPr>
          </a:p>
        </p:txBody>
      </p:sp>
      <p:graphicFrame>
        <p:nvGraphicFramePr>
          <p:cNvPr id="9" name="对象 302083"/>
          <p:cNvGraphicFramePr/>
          <p:nvPr/>
        </p:nvGraphicFramePr>
        <p:xfrm>
          <a:off x="1115695" y="5876925"/>
          <a:ext cx="7854315" cy="813435"/>
        </p:xfrm>
        <a:graphic>
          <a:graphicData uri="http://schemas.openxmlformats.org/presentationml/2006/ole">
            <mc:AlternateContent xmlns:mc="http://schemas.openxmlformats.org/markup-compatibility/2006">
              <mc:Choice xmlns:v="urn:schemas-microsoft-com:vml" Requires="v">
                <p:oleObj spid="_x0000_s10" name="" r:id="rId7" imgW="4711700" imgH="469900" progId="Equation.3">
                  <p:embed/>
                </p:oleObj>
              </mc:Choice>
              <mc:Fallback>
                <p:oleObj name="" r:id="rId7" imgW="4711700" imgH="469900" progId="Equation.3">
                  <p:embed/>
                  <p:pic>
                    <p:nvPicPr>
                      <p:cNvPr id="0" name="图片 3079"/>
                      <p:cNvPicPr/>
                      <p:nvPr/>
                    </p:nvPicPr>
                    <p:blipFill>
                      <a:blip r:embed="rId8"/>
                      <a:stretch>
                        <a:fillRect/>
                      </a:stretch>
                    </p:blipFill>
                    <p:spPr>
                      <a:xfrm>
                        <a:off x="1115695" y="5876925"/>
                        <a:ext cx="7854315" cy="8134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8">
                                            <p:txEl>
                                              <p:pRg st="2" end="2"/>
                                            </p:txEl>
                                          </p:spTgt>
                                        </p:tgtEl>
                                        <p:attrNameLst>
                                          <p:attrName>style.visibility</p:attrName>
                                        </p:attrNameLst>
                                      </p:cBhvr>
                                      <p:to>
                                        <p:strVal val="visible"/>
                                      </p:to>
                                    </p:set>
                                    <p:animEffect transition="in" filter="blinds(horizontal)">
                                      <p:cBhvr>
                                        <p:cTn id="7" dur="500"/>
                                        <p:tgtEl>
                                          <p:spTgt spid="2867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8677"/>
                                        </p:tgtEl>
                                        <p:attrNameLst>
                                          <p:attrName>style.visibility</p:attrName>
                                        </p:attrNameLst>
                                      </p:cBhvr>
                                      <p:to>
                                        <p:strVal val="visible"/>
                                      </p:to>
                                    </p:set>
                                    <p:animEffect transition="in" filter="blinds(horizontal)">
                                      <p:cBhvr>
                                        <p:cTn id="25" dur="500"/>
                                        <p:tgtEl>
                                          <p:spTgt spid="286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29700" name="矩形 303108"/>
          <p:cNvSpPr/>
          <p:nvPr/>
        </p:nvSpPr>
        <p:spPr>
          <a:xfrm>
            <a:off x="0" y="2947988"/>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sp>
        <p:nvSpPr>
          <p:cNvPr id="29701" name="文本框 303109"/>
          <p:cNvSpPr txBox="1"/>
          <p:nvPr/>
        </p:nvSpPr>
        <p:spPr>
          <a:xfrm>
            <a:off x="683895" y="1055053"/>
            <a:ext cx="7777163" cy="895350"/>
          </a:xfrm>
          <a:prstGeom prst="rect">
            <a:avLst/>
          </a:prstGeom>
          <a:noFill/>
          <a:ln w="6350">
            <a:noFill/>
          </a:ln>
        </p:spPr>
        <p:txBody>
          <a:bodyPr>
            <a:spAutoFit/>
          </a:bodyPr>
          <a:lstStyle/>
          <a:p>
            <a:pPr marL="457200" indent="-457200" eaLnBrk="1" hangingPunct="1">
              <a:lnSpc>
                <a:spcPct val="110000"/>
              </a:lnSpc>
            </a:pPr>
            <a:r>
              <a:rPr lang="zh-CN" altLang="en-US" sz="2400" b="1" dirty="0">
                <a:solidFill>
                  <a:schemeClr val="accent2"/>
                </a:solidFill>
                <a:latin typeface="宋体" panose="02010600030101010101" pitchFamily="2" charset="-122"/>
                <a:ea typeface="宋体" panose="02010600030101010101" pitchFamily="2" charset="-122"/>
              </a:rPr>
              <a:t>例</a:t>
            </a:r>
            <a:r>
              <a:rPr lang="en-US" altLang="zh-CN" sz="2400" b="1" dirty="0">
                <a:solidFill>
                  <a:schemeClr val="accent2"/>
                </a:solidFill>
                <a:latin typeface="宋体" panose="02010600030101010101" pitchFamily="2" charset="-122"/>
                <a:ea typeface="宋体" panose="02010600030101010101" pitchFamily="2" charset="-122"/>
              </a:rPr>
              <a:t>1</a:t>
            </a:r>
            <a:r>
              <a:rPr lang="en-US" altLang="zh-CN" sz="2400" b="1"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8</a:t>
            </a:r>
            <a:r>
              <a:rPr lang="zh-CN" altLang="en-US" sz="2400" b="1" dirty="0">
                <a:solidFill>
                  <a:schemeClr val="tx1"/>
                </a:solidFill>
                <a:latin typeface="Times New Roman" panose="02020603050405020304" pitchFamily="18" charset="0"/>
                <a:ea typeface="宋体" panose="02010600030101010101" pitchFamily="2" charset="-122"/>
              </a:rPr>
              <a:t>个字母 </a:t>
            </a:r>
            <a:r>
              <a:rPr lang="en-US" altLang="zh-CN" sz="2400" b="1" dirty="0">
                <a:solidFill>
                  <a:schemeClr val="tx1"/>
                </a:solidFill>
                <a:latin typeface="Times New Roman" panose="02020603050405020304" pitchFamily="18" charset="0"/>
                <a:ea typeface="宋体" panose="02010600030101010101" pitchFamily="2" charset="-122"/>
              </a:rPr>
              <a:t>A, B, C, D, E, F, G, H</a:t>
            </a:r>
            <a:r>
              <a:rPr lang="en-US" altLang="zh-CN" sz="2400" b="1" i="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的全排列中，使得</a:t>
            </a:r>
            <a:r>
              <a:rPr lang="en-US" altLang="zh-CN" sz="2400" b="1" dirty="0">
                <a:solidFill>
                  <a:schemeClr val="tx1"/>
                </a:solidFill>
                <a:latin typeface="Times New Roman" panose="02020603050405020304" pitchFamily="18" charset="0"/>
                <a:ea typeface="宋体" panose="02010600030101010101" pitchFamily="2" charset="-122"/>
              </a:rPr>
              <a:t>4</a:t>
            </a:r>
            <a:r>
              <a:rPr lang="zh-CN" altLang="en-US" sz="2400" b="1" dirty="0">
                <a:solidFill>
                  <a:schemeClr val="tx1"/>
                </a:solidFill>
                <a:latin typeface="Times New Roman" panose="02020603050405020304" pitchFamily="18" charset="0"/>
                <a:ea typeface="宋体" panose="02010600030101010101" pitchFamily="2" charset="-122"/>
              </a:rPr>
              <a:t>个</a:t>
            </a:r>
            <a:endParaRPr lang="zh-CN" altLang="en-US" sz="2400" b="1" dirty="0">
              <a:solidFill>
                <a:schemeClr val="tx1"/>
              </a:solidFill>
              <a:latin typeface="Times New Roman" panose="02020603050405020304" pitchFamily="18" charset="0"/>
              <a:ea typeface="宋体" panose="02010600030101010101" pitchFamily="2" charset="-122"/>
            </a:endParaRPr>
          </a:p>
          <a:p>
            <a:pPr marL="457200" indent="-457200" eaLnBrk="1" hangingPunct="1">
              <a:lnSpc>
                <a:spcPct val="110000"/>
              </a:lnSpc>
            </a:pPr>
            <a:r>
              <a:rPr lang="zh-CN" altLang="en-US" sz="2400" b="1" dirty="0">
                <a:solidFill>
                  <a:schemeClr val="tx1"/>
                </a:solidFill>
                <a:latin typeface="Times New Roman" panose="02020603050405020304" pitchFamily="18" charset="0"/>
                <a:ea typeface="宋体" panose="02010600030101010101" pitchFamily="2" charset="-122"/>
              </a:rPr>
              <a:t>       字母不在原来位置的排列数</a:t>
            </a:r>
            <a:r>
              <a:rPr lang="en-US" altLang="zh-CN" sz="2400" b="1" dirty="0">
                <a:solidFill>
                  <a:schemeClr val="tx1"/>
                </a:solidFill>
                <a:latin typeface="Times New Roman" panose="02020603050405020304" pitchFamily="18" charset="0"/>
                <a:ea typeface="宋体" panose="0201060003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p:txBody>
      </p:sp>
      <p:graphicFrame>
        <p:nvGraphicFramePr>
          <p:cNvPr id="29702" name="对象 303107"/>
          <p:cNvGraphicFramePr/>
          <p:nvPr/>
        </p:nvGraphicFramePr>
        <p:xfrm>
          <a:off x="1376204" y="2762251"/>
          <a:ext cx="6463665" cy="2555875"/>
        </p:xfrm>
        <a:graphic>
          <a:graphicData uri="http://schemas.openxmlformats.org/presentationml/2006/ole">
            <mc:AlternateContent xmlns:mc="http://schemas.openxmlformats.org/markup-compatibility/2006">
              <mc:Choice xmlns:v="urn:schemas-microsoft-com:vml" Requires="v">
                <p:oleObj spid="_x0000_s12293" name="" r:id="rId1" imgW="2628900" imgH="1041400" progId="Equation.3">
                  <p:embed/>
                </p:oleObj>
              </mc:Choice>
              <mc:Fallback>
                <p:oleObj name="" r:id="rId1" imgW="2628900" imgH="1041400" progId="Equation.3">
                  <p:embed/>
                  <p:pic>
                    <p:nvPicPr>
                      <p:cNvPr id="0" name="图片 3080"/>
                      <p:cNvPicPr/>
                      <p:nvPr/>
                    </p:nvPicPr>
                    <p:blipFill>
                      <a:blip r:embed="rId2"/>
                      <a:stretch>
                        <a:fillRect/>
                      </a:stretch>
                    </p:blipFill>
                    <p:spPr>
                      <a:xfrm>
                        <a:off x="1376204" y="2762251"/>
                        <a:ext cx="6463665" cy="2555875"/>
                      </a:xfrm>
                      <a:prstGeom prst="rect">
                        <a:avLst/>
                      </a:prstGeom>
                      <a:noFill/>
                      <a:ln w="38100">
                        <a:noFill/>
                        <a:miter/>
                      </a:ln>
                    </p:spPr>
                  </p:pic>
                </p:oleObj>
              </mc:Fallback>
            </mc:AlternateContent>
          </a:graphicData>
        </a:graphic>
      </p:graphicFrame>
      <p:sp>
        <p:nvSpPr>
          <p:cNvPr id="29703" name="文本框 303110"/>
          <p:cNvSpPr txBox="1"/>
          <p:nvPr/>
        </p:nvSpPr>
        <p:spPr>
          <a:xfrm>
            <a:off x="683578" y="2207578"/>
            <a:ext cx="5511800" cy="497205"/>
          </a:xfrm>
          <a:prstGeom prst="rect">
            <a:avLst/>
          </a:prstGeom>
          <a:noFill/>
          <a:ln w="6350">
            <a:noFill/>
          </a:ln>
        </p:spPr>
        <p:txBody>
          <a:bodyPr>
            <a:spAutoFit/>
          </a:bodyPr>
          <a:lstStyle/>
          <a:p>
            <a:pPr eaLnBrk="1" hangingPunct="1">
              <a:lnSpc>
                <a:spcPct val="110000"/>
              </a:lnSpc>
            </a:pPr>
            <a:r>
              <a:rPr lang="zh-CN" altLang="en-US" sz="2400" b="1" dirty="0">
                <a:solidFill>
                  <a:schemeClr val="tx1"/>
                </a:solidFill>
                <a:latin typeface="宋体" panose="02010600030101010101" pitchFamily="2" charset="-122"/>
                <a:ea typeface="宋体" panose="02010600030101010101" pitchFamily="2" charset="-122"/>
              </a:rPr>
              <a:t>解：</a:t>
            </a:r>
            <a:r>
              <a:rPr lang="en-US" altLang="zh-CN" sz="2400" b="1" dirty="0">
                <a:solidFill>
                  <a:schemeClr val="tx1"/>
                </a:solidFill>
                <a:latin typeface="宋体" panose="02010600030101010101" pitchFamily="2" charset="-122"/>
                <a:ea typeface="宋体" panose="02010600030101010101" pitchFamily="2" charset="-122"/>
              </a:rPr>
              <a:t>4</a:t>
            </a:r>
            <a:r>
              <a:rPr lang="zh-CN" altLang="en-US" sz="2400" b="1" dirty="0">
                <a:solidFill>
                  <a:schemeClr val="tx1"/>
                </a:solidFill>
                <a:latin typeface="宋体" panose="02010600030101010101" pitchFamily="2" charset="-122"/>
                <a:ea typeface="宋体" panose="02010600030101010101" pitchFamily="2" charset="-122"/>
              </a:rPr>
              <a:t>个字母的错位排</a:t>
            </a:r>
            <a:r>
              <a:rPr lang="zh-CN" altLang="en-US" sz="2400" b="1" dirty="0">
                <a:solidFill>
                  <a:schemeClr val="tx1"/>
                </a:solidFill>
                <a:latin typeface="宋体" panose="02010600030101010101" pitchFamily="2" charset="-122"/>
                <a:ea typeface="宋体" panose="02010600030101010101" pitchFamily="2" charset="-122"/>
              </a:rPr>
              <a:t>列数为</a:t>
            </a:r>
            <a:endParaRPr lang="zh-CN" altLang="en-US" sz="2400" b="1" dirty="0">
              <a:latin typeface="宋体" panose="02010600030101010101" pitchFamily="2" charset="-122"/>
              <a:ea typeface="宋体" panose="02010600030101010101" pitchFamily="2" charset="-122"/>
            </a:endParaRPr>
          </a:p>
        </p:txBody>
      </p:sp>
      <p:grpSp>
        <p:nvGrpSpPr>
          <p:cNvPr id="5" name="组合 4"/>
          <p:cNvGrpSpPr/>
          <p:nvPr/>
        </p:nvGrpSpPr>
        <p:grpSpPr>
          <a:xfrm>
            <a:off x="2484120" y="5876925"/>
            <a:ext cx="5615940" cy="792480"/>
            <a:chOff x="3912" y="9255"/>
            <a:chExt cx="8844" cy="1248"/>
          </a:xfrm>
        </p:grpSpPr>
        <p:sp>
          <p:nvSpPr>
            <p:cNvPr id="4" name="圆角矩形 3"/>
            <p:cNvSpPr/>
            <p:nvPr/>
          </p:nvSpPr>
          <p:spPr>
            <a:xfrm>
              <a:off x="3912" y="9255"/>
              <a:ext cx="8845" cy="12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aphicFrame>
          <p:nvGraphicFramePr>
            <p:cNvPr id="2" name="对象 302083"/>
            <p:cNvGraphicFramePr/>
            <p:nvPr/>
          </p:nvGraphicFramePr>
          <p:xfrm>
            <a:off x="4252" y="9257"/>
            <a:ext cx="8148" cy="1229"/>
          </p:xfrm>
          <a:graphic>
            <a:graphicData uri="http://schemas.openxmlformats.org/presentationml/2006/ole">
              <mc:AlternateContent xmlns:mc="http://schemas.openxmlformats.org/markup-compatibility/2006">
                <mc:Choice xmlns:v="urn:schemas-microsoft-com:vml" Requires="v">
                  <p:oleObj spid="_x0000_s3" name="" r:id="rId3" imgW="1981200" imgH="393700" progId="Equation.3">
                    <p:embed/>
                  </p:oleObj>
                </mc:Choice>
                <mc:Fallback>
                  <p:oleObj name="" r:id="rId3" imgW="1981200" imgH="393700" progId="Equation.3">
                    <p:embed/>
                    <p:pic>
                      <p:nvPicPr>
                        <p:cNvPr id="0" name="图片 3079"/>
                        <p:cNvPicPr/>
                        <p:nvPr/>
                      </p:nvPicPr>
                      <p:blipFill>
                        <a:blip r:embed="rId4"/>
                        <a:stretch>
                          <a:fillRect/>
                        </a:stretch>
                      </p:blipFill>
                      <p:spPr>
                        <a:xfrm>
                          <a:off x="4252" y="9257"/>
                          <a:ext cx="8148" cy="122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horizontal)">
                                      <p:cBhvr>
                                        <p:cTn id="7" dur="500"/>
                                        <p:tgtEl>
                                          <p:spTgt spid="2970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703"/>
                                        </p:tgtEl>
                                        <p:attrNameLst>
                                          <p:attrName>style.visibility</p:attrName>
                                        </p:attrNameLst>
                                      </p:cBhvr>
                                      <p:to>
                                        <p:strVal val="visible"/>
                                      </p:to>
                                    </p:set>
                                    <p:animEffect transition="in" filter="blinds(horizontal)">
                                      <p:cBhvr>
                                        <p:cTn id="10" dur="500"/>
                                        <p:tgtEl>
                                          <p:spTgt spid="2970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2970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30723" name="标题 320513"/>
          <p:cNvSpPr>
            <a:spLocks noGrp="1"/>
          </p:cNvSpPr>
          <p:nvPr>
            <p:ph type="title"/>
          </p:nvPr>
        </p:nvSpPr>
        <p:spPr>
          <a:xfrm>
            <a:off x="757555" y="537845"/>
            <a:ext cx="7772400" cy="1143000"/>
          </a:xfrm>
        </p:spPr>
        <p:txBody>
          <a:bodyPr vert="horz" wrap="square" lIns="91440" tIns="45720" rIns="91440" bIns="45720" anchor="ctr" anchorCtr="0"/>
          <a:lstStyle/>
          <a:p>
            <a:pPr algn="l" eaLnBrk="1" hangingPunct="1"/>
            <a:r>
              <a:rPr lang="zh-CN" altLang="en-US" sz="3600" dirty="0">
                <a:solidFill>
                  <a:srgbClr val="A50021"/>
                </a:solidFill>
              </a:rPr>
              <a:t>错位排列的性质</a:t>
            </a:r>
            <a:endParaRPr lang="zh-CN" altLang="en-US" sz="3600" dirty="0">
              <a:solidFill>
                <a:srgbClr val="A50021"/>
              </a:solidFill>
            </a:endParaRPr>
          </a:p>
        </p:txBody>
      </p:sp>
      <p:sp>
        <p:nvSpPr>
          <p:cNvPr id="30724" name="矩形 320516"/>
          <p:cNvSpPr/>
          <p:nvPr/>
        </p:nvSpPr>
        <p:spPr>
          <a:xfrm>
            <a:off x="0" y="0"/>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sp>
        <p:nvSpPr>
          <p:cNvPr id="30725" name="矩形 320521"/>
          <p:cNvSpPr/>
          <p:nvPr/>
        </p:nvSpPr>
        <p:spPr>
          <a:xfrm>
            <a:off x="0" y="0"/>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sp>
        <p:nvSpPr>
          <p:cNvPr id="30726" name="矩形 320523"/>
          <p:cNvSpPr/>
          <p:nvPr/>
        </p:nvSpPr>
        <p:spPr>
          <a:xfrm>
            <a:off x="0" y="3233738"/>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graphicFrame>
        <p:nvGraphicFramePr>
          <p:cNvPr id="30727" name="对象 320518"/>
          <p:cNvGraphicFramePr/>
          <p:nvPr/>
        </p:nvGraphicFramePr>
        <p:xfrm>
          <a:off x="833120" y="1676083"/>
          <a:ext cx="3594735" cy="883285"/>
        </p:xfrm>
        <a:graphic>
          <a:graphicData uri="http://schemas.openxmlformats.org/presentationml/2006/ole">
            <mc:AlternateContent xmlns:mc="http://schemas.openxmlformats.org/markup-compatibility/2006">
              <mc:Choice xmlns:v="urn:schemas-microsoft-com:vml" Requires="v">
                <p:oleObj spid="_x0000_s13321" name="" r:id="rId1" imgW="1917065" imgH="469900" progId="Equation.3">
                  <p:embed/>
                </p:oleObj>
              </mc:Choice>
              <mc:Fallback>
                <p:oleObj name="" r:id="rId1" imgW="1917065" imgH="469900" progId="Equation.3">
                  <p:embed/>
                  <p:pic>
                    <p:nvPicPr>
                      <p:cNvPr id="0" name="图片 3085"/>
                      <p:cNvPicPr/>
                      <p:nvPr/>
                    </p:nvPicPr>
                    <p:blipFill>
                      <a:blip r:embed="rId2"/>
                      <a:stretch>
                        <a:fillRect/>
                      </a:stretch>
                    </p:blipFill>
                    <p:spPr>
                      <a:xfrm>
                        <a:off x="833120" y="1676083"/>
                        <a:ext cx="3594735" cy="883285"/>
                      </a:xfrm>
                      <a:prstGeom prst="rect">
                        <a:avLst/>
                      </a:prstGeom>
                      <a:noFill/>
                      <a:ln w="38100">
                        <a:noFill/>
                        <a:miter/>
                      </a:ln>
                    </p:spPr>
                  </p:pic>
                </p:oleObj>
              </mc:Fallback>
            </mc:AlternateContent>
          </a:graphicData>
        </a:graphic>
      </p:graphicFrame>
      <p:graphicFrame>
        <p:nvGraphicFramePr>
          <p:cNvPr id="30728" name="对象 320522"/>
          <p:cNvGraphicFramePr/>
          <p:nvPr/>
        </p:nvGraphicFramePr>
        <p:xfrm>
          <a:off x="789940" y="2492375"/>
          <a:ext cx="5510213" cy="812800"/>
        </p:xfrm>
        <a:graphic>
          <a:graphicData uri="http://schemas.openxmlformats.org/presentationml/2006/ole">
            <mc:AlternateContent xmlns:mc="http://schemas.openxmlformats.org/markup-compatibility/2006">
              <mc:Choice xmlns:v="urn:schemas-microsoft-com:vml" Requires="v">
                <p:oleObj spid="_x0000_s13322" name="" r:id="rId3" imgW="2907030" imgH="431800" progId="Equation.3">
                  <p:embed/>
                </p:oleObj>
              </mc:Choice>
              <mc:Fallback>
                <p:oleObj name="" r:id="rId3" imgW="2907030" imgH="431800" progId="Equation.3">
                  <p:embed/>
                  <p:pic>
                    <p:nvPicPr>
                      <p:cNvPr id="0" name="图片 3084"/>
                      <p:cNvPicPr/>
                      <p:nvPr/>
                    </p:nvPicPr>
                    <p:blipFill>
                      <a:blip r:embed="rId4"/>
                      <a:stretch>
                        <a:fillRect/>
                      </a:stretch>
                    </p:blipFill>
                    <p:spPr>
                      <a:xfrm>
                        <a:off x="789940" y="2492375"/>
                        <a:ext cx="5510213" cy="812800"/>
                      </a:xfrm>
                      <a:prstGeom prst="rect">
                        <a:avLst/>
                      </a:prstGeom>
                      <a:noFill/>
                      <a:ln w="38100">
                        <a:noFill/>
                        <a:miter/>
                      </a:ln>
                    </p:spPr>
                  </p:pic>
                </p:oleObj>
              </mc:Fallback>
            </mc:AlternateContent>
          </a:graphicData>
        </a:graphic>
      </p:graphicFrame>
      <p:sp>
        <p:nvSpPr>
          <p:cNvPr id="30729" name="矩形 320524"/>
          <p:cNvSpPr/>
          <p:nvPr/>
        </p:nvSpPr>
        <p:spPr>
          <a:xfrm>
            <a:off x="755333" y="3357563"/>
            <a:ext cx="7632700" cy="457200"/>
          </a:xfrm>
          <a:prstGeom prst="rect">
            <a:avLst/>
          </a:prstGeom>
          <a:noFill/>
          <a:ln w="6350">
            <a:noFill/>
          </a:ln>
        </p:spPr>
        <p:txBody>
          <a:bodyPr anchor="ctr" anchorCtr="0">
            <a:spAutoFit/>
          </a:bodyPr>
          <a:lstStyle/>
          <a:p>
            <a:pPr eaLnBrk="1" hangingPunct="1"/>
            <a:r>
              <a:rPr lang="en-US" altLang="zh-CN" sz="2400" b="1" dirty="0">
                <a:solidFill>
                  <a:schemeClr val="tx1"/>
                </a:solidFill>
                <a:latin typeface="Times New Roman" panose="02020603050405020304" pitchFamily="18" charset="0"/>
                <a:ea typeface="宋体" panose="02010600030101010101" pitchFamily="2" charset="-122"/>
              </a:rPr>
              <a:t>3</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 D</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zh-CN" altLang="en-US" sz="2400" b="1" dirty="0">
                <a:solidFill>
                  <a:schemeClr val="tx1"/>
                </a:solidFill>
                <a:latin typeface="Times New Roman" panose="02020603050405020304" pitchFamily="18" charset="0"/>
                <a:ea typeface="宋体" panose="02010600030101010101" pitchFamily="2" charset="-122"/>
              </a:rPr>
              <a:t>为偶数当且仅当</a:t>
            </a:r>
            <a:r>
              <a:rPr lang="en-US" altLang="zh-CN" sz="2400" b="1" i="1" dirty="0">
                <a:solidFill>
                  <a:schemeClr val="tx1"/>
                </a:solidFill>
                <a:latin typeface="Times New Roman" panose="02020603050405020304" pitchFamily="18" charset="0"/>
                <a:ea typeface="宋体" panose="02010600030101010101" pitchFamily="2" charset="-122"/>
              </a:rPr>
              <a:t>n</a:t>
            </a:r>
            <a:r>
              <a:rPr lang="zh-CN" altLang="en-US" sz="2400" b="1" dirty="0">
                <a:solidFill>
                  <a:schemeClr val="tx1"/>
                </a:solidFill>
                <a:latin typeface="Times New Roman" panose="02020603050405020304" pitchFamily="18" charset="0"/>
                <a:ea typeface="宋体" panose="02010600030101010101" pitchFamily="2" charset="-122"/>
              </a:rPr>
              <a:t>为奇数</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30730" name="矩形 320525"/>
          <p:cNvSpPr/>
          <p:nvPr/>
        </p:nvSpPr>
        <p:spPr>
          <a:xfrm>
            <a:off x="756920" y="3860800"/>
            <a:ext cx="4857750" cy="457200"/>
          </a:xfrm>
          <a:prstGeom prst="rect">
            <a:avLst/>
          </a:prstGeom>
          <a:noFill/>
          <a:ln w="6350">
            <a:noFill/>
          </a:ln>
        </p:spPr>
        <p:txBody>
          <a:bodyPr wrap="none" anchor="ctr" anchorCtr="0">
            <a:spAutoFit/>
          </a:bodyPr>
          <a:lstStyle/>
          <a:p>
            <a:pPr eaLnBrk="1" hangingPunct="1"/>
            <a:r>
              <a:rPr lang="en-US" altLang="zh-CN" sz="2400" b="1" dirty="0">
                <a:solidFill>
                  <a:schemeClr val="tx1"/>
                </a:solidFill>
                <a:latin typeface="Times New Roman" panose="02020603050405020304" pitchFamily="18" charset="0"/>
                <a:ea typeface="宋体" panose="02010600030101010101" pitchFamily="2" charset="-122"/>
              </a:rPr>
              <a:t>4. </a:t>
            </a:r>
            <a:r>
              <a:rPr lang="zh-CN" altLang="en-US" sz="2400" b="1" dirty="0">
                <a:solidFill>
                  <a:schemeClr val="tx1"/>
                </a:solidFill>
                <a:latin typeface="Times New Roman" panose="02020603050405020304" pitchFamily="18" charset="0"/>
                <a:ea typeface="宋体" panose="02010600030101010101" pitchFamily="2" charset="-122"/>
              </a:rPr>
              <a:t>当 </a:t>
            </a:r>
            <a:r>
              <a:rPr lang="en-US" altLang="zh-CN" sz="2400" b="1" i="1" dirty="0">
                <a:solidFill>
                  <a:schemeClr val="tx1"/>
                </a:solidFill>
                <a:latin typeface="Times New Roman" panose="02020603050405020304" pitchFamily="18" charset="0"/>
                <a:ea typeface="宋体" panose="02010600030101010101" pitchFamily="2" charset="-122"/>
              </a:rPr>
              <a:t>n </a:t>
            </a:r>
            <a:r>
              <a:rPr lang="zh-CN" altLang="en-US" sz="2400" b="1" dirty="0">
                <a:solidFill>
                  <a:schemeClr val="tx1"/>
                </a:solidFill>
                <a:latin typeface="Times New Roman" panose="02020603050405020304" pitchFamily="18" charset="0"/>
                <a:ea typeface="宋体" panose="02010600030101010101" pitchFamily="2" charset="-122"/>
              </a:rPr>
              <a:t>充分大时，</a:t>
            </a:r>
            <a:r>
              <a:rPr lang="en-US" altLang="zh-CN" sz="2400" b="1" i="1" dirty="0">
                <a:solidFill>
                  <a:schemeClr val="tx1"/>
                </a:solidFill>
                <a:latin typeface="Times New Roman" panose="02020603050405020304" pitchFamily="18" charset="0"/>
                <a:ea typeface="宋体" panose="02010600030101010101" pitchFamily="2" charset="-122"/>
              </a:rPr>
              <a:t>D</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趋向于</a:t>
            </a:r>
            <a:r>
              <a:rPr lang="en-US" altLang="zh-CN" sz="2400" b="1" dirty="0">
                <a:solidFill>
                  <a:schemeClr val="tx1"/>
                </a:solidFill>
                <a:latin typeface="Times New Roman" panose="02020603050405020304" pitchFamily="18" charset="0"/>
                <a:ea typeface="宋体" panose="02010600030101010101" pitchFamily="2" charset="-122"/>
              </a:rPr>
              <a:t>1/</a:t>
            </a:r>
            <a:r>
              <a:rPr lang="en-US" altLang="zh-CN" sz="2400" b="1" i="1" dirty="0">
                <a:solidFill>
                  <a:schemeClr val="tx1"/>
                </a:solidFill>
                <a:latin typeface="Times New Roman" panose="02020603050405020304" pitchFamily="18" charset="0"/>
                <a:ea typeface="宋体" panose="02010600030101010101" pitchFamily="2" charset="-122"/>
              </a:rPr>
              <a:t>e</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30731" name="文本框 320526"/>
          <p:cNvSpPr txBox="1"/>
          <p:nvPr/>
        </p:nvSpPr>
        <p:spPr>
          <a:xfrm>
            <a:off x="828675" y="4581525"/>
            <a:ext cx="7056438" cy="1917700"/>
          </a:xfrm>
          <a:prstGeom prst="rect">
            <a:avLst/>
          </a:prstGeom>
          <a:noFill/>
          <a:ln w="6350">
            <a:noFill/>
          </a:ln>
        </p:spPr>
        <p:txBody>
          <a:bodyPr>
            <a:spAutoFit/>
          </a:bodyPr>
          <a:lstStyle/>
          <a:p>
            <a:pPr marL="457200" indent="-457200" eaLnBrk="1" hangingPunct="1">
              <a:buNone/>
            </a:pPr>
            <a:r>
              <a:rPr lang="zh-CN" altLang="en-US" sz="2400" b="1" dirty="0">
                <a:solidFill>
                  <a:schemeClr val="tx1"/>
                </a:solidFill>
                <a:latin typeface="Arial" panose="020B0604020202020204" pitchFamily="34" charset="0"/>
                <a:ea typeface="宋体" panose="02010600030101010101" pitchFamily="2" charset="-122"/>
              </a:rPr>
              <a:t>证明思路：</a:t>
            </a:r>
            <a:endParaRPr lang="zh-CN" altLang="en-US" sz="2400" b="1" dirty="0">
              <a:solidFill>
                <a:schemeClr val="tx1"/>
              </a:solidFill>
              <a:latin typeface="Arial" panose="020B0604020202020204" pitchFamily="34" charset="0"/>
              <a:ea typeface="宋体" panose="02010600030101010101" pitchFamily="2" charset="-122"/>
            </a:endParaRPr>
          </a:p>
          <a:p>
            <a:pPr marL="457200" indent="-457200" eaLnBrk="1" hangingPunct="1">
              <a:buAutoNum type="arabicPeriod"/>
            </a:pPr>
            <a:r>
              <a:rPr lang="zh-CN" altLang="en-US" sz="2400" b="1" dirty="0">
                <a:solidFill>
                  <a:schemeClr val="tx1"/>
                </a:solidFill>
                <a:latin typeface="Times New Roman" panose="02020603050405020304" pitchFamily="18" charset="0"/>
                <a:ea typeface="宋体" panose="02010600030101010101" pitchFamily="2" charset="-122"/>
              </a:rPr>
              <a:t>使用组合分析，按照第 </a:t>
            </a:r>
            <a:r>
              <a:rPr lang="en-US" altLang="zh-CN" sz="2400" b="1" dirty="0">
                <a:solidFill>
                  <a:schemeClr val="tx1"/>
                </a:solidFill>
                <a:latin typeface="Times New Roman" panose="02020603050405020304" pitchFamily="18" charset="0"/>
                <a:ea typeface="宋体" panose="02010600030101010101" pitchFamily="2" charset="-122"/>
              </a:rPr>
              <a:t>1 </a:t>
            </a:r>
            <a:r>
              <a:rPr lang="zh-CN" altLang="en-US" sz="2400" b="1" dirty="0">
                <a:solidFill>
                  <a:schemeClr val="tx1"/>
                </a:solidFill>
                <a:latin typeface="Times New Roman" panose="02020603050405020304" pitchFamily="18" charset="0"/>
                <a:ea typeface="宋体" panose="02010600030101010101" pitchFamily="2" charset="-122"/>
              </a:rPr>
              <a:t>位是什么数分类计数</a:t>
            </a:r>
            <a:r>
              <a:rPr lang="en-US" altLang="zh-CN" sz="2400" b="1" dirty="0">
                <a:solidFill>
                  <a:schemeClr val="tx1"/>
                </a:solidFill>
                <a:latin typeface="Times New Roman" panose="02020603050405020304" pitchFamily="18" charset="0"/>
                <a:ea typeface="宋体" panose="02010600030101010101" pitchFamily="2" charset="-122"/>
              </a:rPr>
              <a:t>.</a:t>
            </a:r>
            <a:endParaRPr lang="en-US" altLang="zh-CN" sz="2400" b="1" dirty="0">
              <a:solidFill>
                <a:schemeClr val="tx1"/>
              </a:solidFill>
              <a:latin typeface="Times New Roman" panose="02020603050405020304" pitchFamily="18" charset="0"/>
              <a:ea typeface="宋体" panose="02010600030101010101" pitchFamily="2" charset="-122"/>
            </a:endParaRPr>
          </a:p>
          <a:p>
            <a:pPr marL="457200" indent="-457200" eaLnBrk="1" hangingPunct="1">
              <a:buAutoNum type="arabicPeriod"/>
            </a:pPr>
            <a:r>
              <a:rPr lang="zh-CN" altLang="en-US" sz="2400" b="1" dirty="0">
                <a:solidFill>
                  <a:schemeClr val="tx1"/>
                </a:solidFill>
                <a:latin typeface="Times New Roman" panose="02020603050405020304" pitchFamily="18" charset="0"/>
                <a:ea typeface="宋体" panose="02010600030101010101" pitchFamily="2" charset="-122"/>
              </a:rPr>
              <a:t>将 </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个排列按照出现错位的个数分类计数</a:t>
            </a:r>
            <a:endParaRPr lang="zh-CN" altLang="en-US" sz="2400" b="1" dirty="0">
              <a:solidFill>
                <a:schemeClr val="tx1"/>
              </a:solidFill>
              <a:latin typeface="Times New Roman" panose="02020603050405020304" pitchFamily="18" charset="0"/>
              <a:ea typeface="宋体" panose="02010600030101010101" pitchFamily="2" charset="-122"/>
            </a:endParaRPr>
          </a:p>
          <a:p>
            <a:pPr marL="457200" indent="-457200" eaLnBrk="1" hangingPunct="1">
              <a:buAutoNum type="arabicPeriod"/>
            </a:pPr>
            <a:r>
              <a:rPr lang="zh-CN" altLang="en-US" sz="2400" b="1" dirty="0">
                <a:solidFill>
                  <a:schemeClr val="tx1"/>
                </a:solidFill>
                <a:latin typeface="Times New Roman" panose="02020603050405020304" pitchFamily="18" charset="0"/>
                <a:ea typeface="宋体" panose="02010600030101010101" pitchFamily="2" charset="-122"/>
              </a:rPr>
              <a:t>归纳证明</a:t>
            </a:r>
            <a:endParaRPr lang="zh-CN" altLang="en-US" sz="2400" b="1" dirty="0">
              <a:solidFill>
                <a:schemeClr val="tx1"/>
              </a:solidFill>
              <a:latin typeface="Times New Roman" panose="02020603050405020304" pitchFamily="18" charset="0"/>
              <a:ea typeface="宋体" panose="02010600030101010101" pitchFamily="2" charset="-122"/>
            </a:endParaRPr>
          </a:p>
          <a:p>
            <a:pPr marL="457200" indent="-457200" eaLnBrk="1" hangingPunct="1">
              <a:buAutoNum type="arabicPeriod"/>
            </a:pPr>
            <a:r>
              <a:rPr lang="zh-CN" altLang="en-US" sz="2400" b="1" dirty="0">
                <a:solidFill>
                  <a:schemeClr val="tx1"/>
                </a:solidFill>
                <a:latin typeface="Times New Roman" panose="02020603050405020304" pitchFamily="18" charset="0"/>
                <a:ea typeface="宋体" panose="02010600030101010101" pitchFamily="2" charset="-122"/>
              </a:rPr>
              <a:t>将 </a:t>
            </a:r>
            <a:r>
              <a:rPr lang="en-US" altLang="zh-CN" sz="2400" b="1" i="1" dirty="0">
                <a:solidFill>
                  <a:schemeClr val="tx1"/>
                </a:solidFill>
                <a:latin typeface="Times New Roman" panose="02020603050405020304" pitchFamily="18" charset="0"/>
                <a:ea typeface="宋体" panose="02010600030101010101" pitchFamily="2" charset="-122"/>
              </a:rPr>
              <a:t>D</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i="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的值代入取极限</a:t>
            </a:r>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2" name="文本框 1"/>
          <p:cNvSpPr txBox="1"/>
          <p:nvPr/>
        </p:nvSpPr>
        <p:spPr>
          <a:xfrm>
            <a:off x="6920230" y="2670810"/>
            <a:ext cx="1440815" cy="460375"/>
          </a:xfrm>
          <a:prstGeom prst="rect">
            <a:avLst/>
          </a:prstGeom>
          <a:noFill/>
        </p:spPr>
        <p:txBody>
          <a:bodyPr wrap="none" rtlCol="0" anchor="t">
            <a:spAutoFit/>
          </a:bodyPr>
          <a:p>
            <a:r>
              <a:rPr lang="zh-CN" altLang="en-US" sz="2400" b="1" dirty="0">
                <a:solidFill>
                  <a:srgbClr val="FF0000"/>
                </a:solidFill>
                <a:latin typeface="Times New Roman" panose="02020603050405020304" pitchFamily="18" charset="0"/>
                <a:ea typeface="宋体" panose="02010600030101010101" pitchFamily="2" charset="-122"/>
                <a:sym typeface="+mn-ea"/>
              </a:rPr>
              <a:t>规定</a:t>
            </a:r>
            <a:r>
              <a:rPr lang="en-US" altLang="zh-CN" sz="2400" b="1" i="1" dirty="0">
                <a:solidFill>
                  <a:srgbClr val="FF0000"/>
                </a:solidFill>
                <a:latin typeface="Times New Roman" panose="02020603050405020304" pitchFamily="18" charset="0"/>
                <a:ea typeface="宋体" panose="02010600030101010101" pitchFamily="2" charset="-122"/>
                <a:sym typeface="+mn-ea"/>
              </a:rPr>
              <a:t>D</a:t>
            </a:r>
            <a:r>
              <a:rPr lang="en-US" altLang="zh-CN" sz="2400" b="1" baseline="-25000" dirty="0">
                <a:solidFill>
                  <a:srgbClr val="FF0000"/>
                </a:solidFill>
                <a:latin typeface="Times New Roman" panose="02020603050405020304" pitchFamily="18" charset="0"/>
                <a:ea typeface="宋体" panose="02010600030101010101" pitchFamily="2" charset="-122"/>
                <a:sym typeface="+mn-ea"/>
              </a:rPr>
              <a:t>0</a:t>
            </a:r>
            <a:r>
              <a:rPr lang="en-US" altLang="zh-CN" sz="2400" b="1" dirty="0">
                <a:solidFill>
                  <a:srgbClr val="FF0000"/>
                </a:solidFill>
                <a:latin typeface="Times New Roman" panose="02020603050405020304" pitchFamily="18" charset="0"/>
                <a:ea typeface="宋体" panose="02010600030101010101" pitchFamily="2" charset="-122"/>
                <a:sym typeface="+mn-ea"/>
              </a:rPr>
              <a:t>=1</a:t>
            </a:r>
            <a:endParaRPr lang="en-US" altLang="zh-CN" sz="2400" b="1" dirty="0">
              <a:solidFill>
                <a:srgbClr val="FF0000"/>
              </a:solidFill>
              <a:latin typeface="Times New Roman" panose="02020603050405020304" pitchFamily="18" charset="0"/>
              <a:ea typeface="宋体" panose="02010600030101010101" pitchFamily="2" charset="-122"/>
              <a:sym typeface="+mn-ea"/>
            </a:endParaRPr>
          </a:p>
        </p:txBody>
      </p:sp>
      <p:grpSp>
        <p:nvGrpSpPr>
          <p:cNvPr id="5" name="组合 4"/>
          <p:cNvGrpSpPr/>
          <p:nvPr/>
        </p:nvGrpSpPr>
        <p:grpSpPr>
          <a:xfrm>
            <a:off x="3488690" y="136525"/>
            <a:ext cx="5615940" cy="792480"/>
            <a:chOff x="3912" y="9255"/>
            <a:chExt cx="8844" cy="1248"/>
          </a:xfrm>
        </p:grpSpPr>
        <p:sp>
          <p:nvSpPr>
            <p:cNvPr id="4" name="圆角矩形 3"/>
            <p:cNvSpPr/>
            <p:nvPr/>
          </p:nvSpPr>
          <p:spPr>
            <a:xfrm>
              <a:off x="3912" y="9255"/>
              <a:ext cx="8845" cy="12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aphicFrame>
          <p:nvGraphicFramePr>
            <p:cNvPr id="3" name="对象 302083"/>
            <p:cNvGraphicFramePr/>
            <p:nvPr/>
          </p:nvGraphicFramePr>
          <p:xfrm>
            <a:off x="4252" y="9257"/>
            <a:ext cx="8148" cy="1229"/>
          </p:xfrm>
          <a:graphic>
            <a:graphicData uri="http://schemas.openxmlformats.org/presentationml/2006/ole">
              <mc:AlternateContent xmlns:mc="http://schemas.openxmlformats.org/markup-compatibility/2006">
                <mc:Choice xmlns:v="urn:schemas-microsoft-com:vml" Requires="v">
                  <p:oleObj spid="_x0000_s6" name="" r:id="rId5" imgW="1981200" imgH="393700" progId="Equation.3">
                    <p:embed/>
                  </p:oleObj>
                </mc:Choice>
                <mc:Fallback>
                  <p:oleObj name="" r:id="rId5" imgW="1981200" imgH="393700" progId="Equation.3">
                    <p:embed/>
                    <p:pic>
                      <p:nvPicPr>
                        <p:cNvPr id="0" name="图片 3079"/>
                        <p:cNvPicPr/>
                        <p:nvPr/>
                      </p:nvPicPr>
                      <p:blipFill>
                        <a:blip r:embed="rId6"/>
                        <a:stretch>
                          <a:fillRect/>
                        </a:stretch>
                      </p:blipFill>
                      <p:spPr>
                        <a:xfrm>
                          <a:off x="4252" y="9257"/>
                          <a:ext cx="8148" cy="122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31747" name="标题 319490"/>
          <p:cNvSpPr>
            <a:spLocks noGrp="1"/>
          </p:cNvSpPr>
          <p:nvPr>
            <p:ph type="title"/>
          </p:nvPr>
        </p:nvSpPr>
        <p:spPr>
          <a:xfrm>
            <a:off x="470535" y="404495"/>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布棋方案与</a:t>
            </a:r>
            <a:r>
              <a:rPr lang="zh-CN" altLang="en-US" sz="4000" dirty="0">
                <a:solidFill>
                  <a:schemeClr val="accent2"/>
                </a:solidFill>
              </a:rPr>
              <a:t>排列</a:t>
            </a:r>
            <a:endParaRPr lang="zh-CN" altLang="en-US" sz="4000" dirty="0">
              <a:solidFill>
                <a:schemeClr val="accent2"/>
              </a:solidFill>
            </a:endParaRPr>
          </a:p>
        </p:txBody>
      </p:sp>
      <p:sp>
        <p:nvSpPr>
          <p:cNvPr id="31748" name="矩形 319497"/>
          <p:cNvSpPr/>
          <p:nvPr/>
        </p:nvSpPr>
        <p:spPr>
          <a:xfrm>
            <a:off x="214630" y="2743200"/>
            <a:ext cx="5870575" cy="1714500"/>
          </a:xfrm>
          <a:prstGeom prst="rect">
            <a:avLst/>
          </a:prstGeom>
          <a:noFill/>
          <a:ln w="6350">
            <a:noFill/>
          </a:ln>
        </p:spPr>
        <p:txBody>
          <a:bodyPr wrap="square" anchor="ctr" anchorCtr="0">
            <a:spAutoFit/>
          </a:bodyPr>
          <a:lstStyle/>
          <a:p>
            <a:pPr eaLnBrk="1" hangingPunct="1">
              <a:lnSpc>
                <a:spcPct val="110000"/>
              </a:lnSpc>
            </a:pPr>
            <a:r>
              <a:rPr lang="zh-CN" altLang="en-US" sz="2400" b="1" dirty="0">
                <a:solidFill>
                  <a:schemeClr val="tx1"/>
                </a:solidFill>
                <a:latin typeface="宋体" panose="02010600030101010101" pitchFamily="2" charset="-122"/>
                <a:ea typeface="宋体" panose="02010600030101010101" pitchFamily="2" charset="-122"/>
              </a:rPr>
              <a:t>棋盘由方格构成，一个方格中允许放入一个棋子</a:t>
            </a:r>
            <a:r>
              <a:rPr lang="en-US" altLang="zh-CN" sz="2400" b="1" dirty="0">
                <a:solidFill>
                  <a:schemeClr val="tx1"/>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在向棋盘布棋时，要求任何两个棋子既不能布在棋盘的同一行，也不能布在同一列上</a:t>
            </a:r>
            <a:r>
              <a:rPr lang="en-US" altLang="zh-CN" sz="2400" b="1" dirty="0">
                <a:solidFill>
                  <a:srgbClr val="FF0000"/>
                </a:solidFill>
                <a:latin typeface="宋体" panose="02010600030101010101" pitchFamily="2" charset="-122"/>
                <a:ea typeface="宋体" panose="02010600030101010101" pitchFamily="2" charset="-122"/>
              </a:rPr>
              <a:t>.</a:t>
            </a:r>
            <a:r>
              <a:rPr lang="zh-CN" altLang="en-US" sz="2400" b="1" dirty="0">
                <a:solidFill>
                  <a:schemeClr val="accent4"/>
                </a:solidFill>
                <a:latin typeface="宋体" panose="02010600030101010101" pitchFamily="2" charset="-122"/>
                <a:ea typeface="宋体" panose="02010600030101010101" pitchFamily="2" charset="-122"/>
              </a:rPr>
              <a:t>不必每行都排上一个棋子</a:t>
            </a:r>
            <a:r>
              <a:rPr lang="en-US" altLang="zh-CN" sz="2400" b="1" dirty="0">
                <a:solidFill>
                  <a:schemeClr val="accent4"/>
                </a:solidFill>
                <a:latin typeface="宋体" panose="02010600030101010101" pitchFamily="2" charset="-122"/>
                <a:ea typeface="宋体" panose="02010600030101010101" pitchFamily="2" charset="-122"/>
              </a:rPr>
              <a:t>.</a:t>
            </a:r>
            <a:endParaRPr lang="en-US" altLang="zh-CN" sz="2400" b="1" dirty="0">
              <a:solidFill>
                <a:schemeClr val="accent4"/>
              </a:solidFill>
              <a:latin typeface="宋体" panose="02010600030101010101" pitchFamily="2" charset="-122"/>
              <a:ea typeface="宋体" panose="02010600030101010101" pitchFamily="2" charset="-122"/>
            </a:endParaRPr>
          </a:p>
        </p:txBody>
      </p:sp>
      <p:pic>
        <p:nvPicPr>
          <p:cNvPr id="31750" name="图片 319496" descr="9"/>
          <p:cNvPicPr>
            <a:picLocks noChangeAspect="1"/>
          </p:cNvPicPr>
          <p:nvPr/>
        </p:nvPicPr>
        <p:blipFill>
          <a:blip r:embed="rId1"/>
          <a:srcRect l="-444" t="8095" r="47585" b="36420"/>
          <a:stretch>
            <a:fillRect/>
          </a:stretch>
        </p:blipFill>
        <p:spPr>
          <a:xfrm>
            <a:off x="6228080" y="2419985"/>
            <a:ext cx="2430780" cy="2529840"/>
          </a:xfrm>
          <a:prstGeom prst="rect">
            <a:avLst/>
          </a:prstGeom>
          <a:solidFill>
            <a:srgbClr val="D9FFFF"/>
          </a:solidFill>
          <a:ln w="9525">
            <a:noFill/>
          </a:ln>
        </p:spPr>
      </p:pic>
      <p:sp>
        <p:nvSpPr>
          <p:cNvPr id="2" name="标题 319490"/>
          <p:cNvSpPr>
            <a:spLocks noGrp="1"/>
          </p:cNvSpPr>
          <p:nvPr/>
        </p:nvSpPr>
        <p:spPr>
          <a:xfrm>
            <a:off x="454025" y="1105535"/>
            <a:ext cx="7772400" cy="1143000"/>
          </a:xfrm>
          <a:prstGeom prst="rect">
            <a:avLst/>
          </a:prstGeom>
          <a:noFill/>
          <a:ln w="9525">
            <a:noFill/>
          </a:ln>
        </p:spPr>
        <p:txBody>
          <a:bodyPr vert="horz" wrap="square" lIns="91440" tIns="45720" rIns="91440" bIns="45720" anchor="ctr" anchorCtr="0"/>
          <a:lstStyle>
            <a:lvl1pPr algn="ctr" rtl="0" fontAlgn="base">
              <a:spcBef>
                <a:spcPct val="0"/>
              </a:spcBef>
              <a:spcAft>
                <a:spcPct val="0"/>
              </a:spcAft>
              <a:defRPr sz="4400" b="1" kern="1200">
                <a:solidFill>
                  <a:srgbClr val="663300"/>
                </a:solidFill>
                <a:latin typeface="+mj-lt"/>
                <a:ea typeface="+mj-ea"/>
                <a:cs typeface="+mj-cs"/>
              </a:defRPr>
            </a:lvl1pPr>
            <a:lvl2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9pPr>
          </a:lstStyle>
          <a:p>
            <a:pPr algn="l" eaLnBrk="1" hangingPunct="1">
              <a:buFont typeface="Wingdings" panose="05000000000000000000" charset="0"/>
            </a:pPr>
            <a:r>
              <a:rPr lang="zh-CN" altLang="en-US" sz="3600" dirty="0">
                <a:solidFill>
                  <a:srgbClr val="C00000"/>
                </a:solidFill>
              </a:rPr>
              <a:t>棋盘布局问题</a:t>
            </a:r>
            <a:endParaRPr lang="zh-CN" altLang="en-US" sz="3600" dirty="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32771" name="矩形 317441"/>
          <p:cNvSpPr/>
          <p:nvPr/>
        </p:nvSpPr>
        <p:spPr>
          <a:xfrm>
            <a:off x="-394017" y="3851593"/>
            <a:ext cx="8820150" cy="902970"/>
          </a:xfrm>
          <a:prstGeom prst="rect">
            <a:avLst/>
          </a:prstGeom>
          <a:noFill/>
          <a:ln w="6350">
            <a:noFill/>
          </a:ln>
        </p:spPr>
        <p:txBody>
          <a:bodyPr anchor="ctr" anchorCtr="0">
            <a:spAutoFit/>
          </a:bodyPr>
          <a:lstStyle/>
          <a:p>
            <a:pPr indent="609600" eaLnBrk="1" hangingPunct="1">
              <a:lnSpc>
                <a:spcPct val="110000"/>
              </a:lnSpc>
            </a:pPr>
            <a:r>
              <a:rPr lang="zh-CN" altLang="en-US" sz="2400" b="1" dirty="0">
                <a:solidFill>
                  <a:srgbClr val="FF0000"/>
                </a:solidFill>
                <a:latin typeface="Times New Roman" panose="02020603050405020304" pitchFamily="18" charset="0"/>
                <a:ea typeface="宋体" panose="02010600030101010101" pitchFamily="2" charset="-122"/>
              </a:rPr>
              <a:t> 排列与 </a:t>
            </a:r>
            <a:r>
              <a:rPr lang="en-US" altLang="zh-CN" sz="2400" b="1" i="1" dirty="0">
                <a:solidFill>
                  <a:srgbClr val="FF0000"/>
                </a:solidFill>
                <a:latin typeface="Times New Roman" panose="02020603050405020304" pitchFamily="18" charset="0"/>
                <a:ea typeface="宋体" panose="02010600030101010101" pitchFamily="2" charset="-122"/>
              </a:rPr>
              <a:t>n </a:t>
            </a:r>
            <a:r>
              <a:rPr lang="zh-CN" altLang="en-US" sz="2400" b="1" dirty="0">
                <a:solidFill>
                  <a:srgbClr val="FF0000"/>
                </a:solidFill>
                <a:latin typeface="Times New Roman" panose="02020603050405020304" pitchFamily="18" charset="0"/>
                <a:ea typeface="宋体" panose="02010600030101010101" pitchFamily="2" charset="-122"/>
              </a:rPr>
              <a:t>个棋子在 </a:t>
            </a:r>
            <a:r>
              <a:rPr lang="en-US" altLang="zh-CN" sz="2400" b="1" i="1"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棋盘的布棋方案一一对应</a:t>
            </a:r>
            <a:endPar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a:p>
            <a:pPr indent="609600" eaLnBrk="1" hangingPunct="1">
              <a:lnSpc>
                <a:spcPct val="110000"/>
              </a:lnSpc>
            </a:pP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2772" name="标题 317442"/>
          <p:cNvSpPr>
            <a:spLocks noGrp="1"/>
          </p:cNvSpPr>
          <p:nvPr>
            <p:ph type="title"/>
          </p:nvPr>
        </p:nvSpPr>
        <p:spPr>
          <a:xfrm>
            <a:off x="688658" y="404813"/>
            <a:ext cx="7772400" cy="1143000"/>
          </a:xfrm>
        </p:spPr>
        <p:txBody>
          <a:bodyPr vert="horz" wrap="square" lIns="91440" tIns="45720" rIns="91440" bIns="45720" anchor="ctr" anchorCtr="0"/>
          <a:lstStyle/>
          <a:p>
            <a:pPr algn="l" eaLnBrk="1" hangingPunct="1"/>
            <a:r>
              <a:rPr lang="zh-CN" altLang="en-US" sz="4000" dirty="0">
                <a:solidFill>
                  <a:srgbClr val="A50021"/>
                </a:solidFill>
              </a:rPr>
              <a:t>布棋方案与排列的</a:t>
            </a:r>
            <a:r>
              <a:rPr lang="zh-CN" altLang="en-US" sz="4000" dirty="0">
                <a:solidFill>
                  <a:srgbClr val="A50021"/>
                </a:solidFill>
              </a:rPr>
              <a:t>对应</a:t>
            </a:r>
            <a:endParaRPr lang="en-US" altLang="zh-CN" sz="4000" dirty="0">
              <a:solidFill>
                <a:srgbClr val="A50021"/>
              </a:solidFill>
            </a:endParaRPr>
          </a:p>
        </p:txBody>
      </p:sp>
      <p:sp>
        <p:nvSpPr>
          <p:cNvPr id="31749" name="矩形 319499"/>
          <p:cNvSpPr/>
          <p:nvPr/>
        </p:nvSpPr>
        <p:spPr>
          <a:xfrm>
            <a:off x="220345" y="1413828"/>
            <a:ext cx="7993063" cy="2100262"/>
          </a:xfrm>
          <a:prstGeom prst="rect">
            <a:avLst/>
          </a:prstGeom>
          <a:noFill/>
          <a:ln w="6350">
            <a:noFill/>
          </a:ln>
        </p:spPr>
        <p:txBody>
          <a:bodyPr>
            <a:spAutoFit/>
          </a:bodyPr>
          <a:p>
            <a:pPr eaLnBrk="1" hangingPunct="1">
              <a:lnSpc>
                <a:spcPct val="11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排列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表示</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1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第一行的棋子放在第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列</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1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第二行的棋子放在第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列</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10000"/>
              </a:lnSpc>
            </a:pP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1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第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行的棋子放在第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列</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pic>
        <p:nvPicPr>
          <p:cNvPr id="31750" name="图片 319496" descr="9"/>
          <p:cNvPicPr>
            <a:picLocks noChangeAspect="1"/>
          </p:cNvPicPr>
          <p:nvPr/>
        </p:nvPicPr>
        <p:blipFill>
          <a:blip r:embed="rId1"/>
          <a:srcRect l="-444" t="8095" r="47585" b="36420"/>
          <a:stretch>
            <a:fillRect/>
          </a:stretch>
        </p:blipFill>
        <p:spPr>
          <a:xfrm>
            <a:off x="6948170" y="1548130"/>
            <a:ext cx="1974215" cy="2054860"/>
          </a:xfrm>
          <a:prstGeom prst="rect">
            <a:avLst/>
          </a:prstGeom>
          <a:solidFill>
            <a:srgbClr val="D9FFFF"/>
          </a:solidFill>
          <a:ln w="9525">
            <a:noFill/>
          </a:ln>
        </p:spPr>
      </p:pic>
      <p:sp>
        <p:nvSpPr>
          <p:cNvPr id="31751" name="文本框 319500"/>
          <p:cNvSpPr txBox="1"/>
          <p:nvPr/>
        </p:nvSpPr>
        <p:spPr>
          <a:xfrm>
            <a:off x="6732270" y="908685"/>
            <a:ext cx="1668463" cy="460375"/>
          </a:xfrm>
          <a:prstGeom prst="rect">
            <a:avLst/>
          </a:prstGeom>
          <a:noFill/>
          <a:ln w="6350">
            <a:noFill/>
          </a:ln>
        </p:spPr>
        <p:txBody>
          <a:bodyPr>
            <a:spAutoFit/>
          </a:bodyPr>
          <a:p>
            <a:pPr algn="ctr" eaLnBrk="1" hangingPunct="1"/>
            <a:r>
              <a:rPr lang="zh-CN" altLang="en-US" sz="2400" b="1" dirty="0">
                <a:solidFill>
                  <a:schemeClr val="tx1"/>
                </a:solidFill>
                <a:latin typeface="Arial" panose="020B0604020202020204" pitchFamily="34" charset="0"/>
                <a:ea typeface="宋体" panose="02010600030101010101" pitchFamily="2" charset="-122"/>
              </a:rPr>
              <a:t>布棋方案</a:t>
            </a:r>
            <a:endParaRPr lang="zh-CN" altLang="en-US" sz="2400" b="1" dirty="0">
              <a:solidFill>
                <a:schemeClr val="tx1"/>
              </a:solidFill>
              <a:latin typeface="Arial" panose="020B0604020202020204" pitchFamily="34" charset="0"/>
              <a:ea typeface="宋体" panose="02010600030101010101" pitchFamily="2" charset="-122"/>
            </a:endParaRPr>
          </a:p>
        </p:txBody>
      </p:sp>
      <p:sp>
        <p:nvSpPr>
          <p:cNvPr id="31752" name="文本框 319502"/>
          <p:cNvSpPr txBox="1"/>
          <p:nvPr/>
        </p:nvSpPr>
        <p:spPr>
          <a:xfrm>
            <a:off x="4355465" y="2315845"/>
            <a:ext cx="4086225" cy="939800"/>
          </a:xfrm>
          <a:prstGeom prst="rect">
            <a:avLst/>
          </a:prstGeom>
          <a:noFill/>
          <a:ln w="6350">
            <a:noFill/>
          </a:ln>
        </p:spPr>
        <p:txBody>
          <a:bodyPr wrap="square">
            <a:spAutoFit/>
          </a:bodyPr>
          <a:p>
            <a:pPr eaLnBrk="1" hangingPunct="1">
              <a:lnSpc>
                <a:spcPct val="130000"/>
              </a:lnSpc>
            </a:pPr>
            <a:r>
              <a:rPr lang="en-US" altLang="zh-CN" sz="2400" b="1" dirty="0">
                <a:solidFill>
                  <a:schemeClr val="tx1"/>
                </a:solidFill>
                <a:latin typeface="Arial" panose="020B0604020202020204" pitchFamily="34" charset="0"/>
                <a:ea typeface="宋体" panose="02010600030101010101" pitchFamily="2" charset="-122"/>
              </a:rPr>
              <a:t>2 5 1 3 6 4</a:t>
            </a:r>
            <a:endParaRPr lang="en-US" altLang="zh-CN" sz="2400" b="1" dirty="0">
              <a:solidFill>
                <a:schemeClr val="tx1"/>
              </a:solidFill>
              <a:latin typeface="Arial" panose="020B0604020202020204" pitchFamily="34" charset="0"/>
              <a:ea typeface="宋体" panose="02010600030101010101" pitchFamily="2" charset="-122"/>
            </a:endParaRPr>
          </a:p>
          <a:p>
            <a:pPr eaLnBrk="1" hangingPunct="1"/>
            <a:endParaRPr lang="en-US" altLang="zh-CN" sz="2400" b="1" dirty="0">
              <a:solidFill>
                <a:schemeClr val="tx1"/>
              </a:solidFill>
              <a:latin typeface="Arial" panose="020B0604020202020204" pitchFamily="34" charset="0"/>
              <a:ea typeface="宋体" panose="02010600030101010101" pitchFamily="2" charset="-122"/>
            </a:endParaRPr>
          </a:p>
        </p:txBody>
      </p:sp>
      <p:sp>
        <p:nvSpPr>
          <p:cNvPr id="3" name="矩形 317441"/>
          <p:cNvSpPr/>
          <p:nvPr/>
        </p:nvSpPr>
        <p:spPr>
          <a:xfrm>
            <a:off x="-392747" y="4281805"/>
            <a:ext cx="8820150" cy="497205"/>
          </a:xfrm>
          <a:prstGeom prst="rect">
            <a:avLst/>
          </a:prstGeom>
          <a:noFill/>
          <a:ln w="6350">
            <a:noFill/>
          </a:ln>
        </p:spPr>
        <p:txBody>
          <a:bodyPr anchor="ctr" anchorCtr="0">
            <a:spAutoFit/>
          </a:bodyPr>
          <a:p>
            <a:pPr indent="609600" eaLnBrk="1" hangingPunct="1">
              <a:lnSpc>
                <a:spcPct val="110000"/>
              </a:lnSpc>
            </a:pP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位置有限制的排列与有禁区的步棋方案一一对应 </a:t>
            </a:r>
            <a:endPar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2" name="组合 1"/>
          <p:cNvGrpSpPr/>
          <p:nvPr/>
        </p:nvGrpSpPr>
        <p:grpSpPr>
          <a:xfrm>
            <a:off x="6948170" y="4004945"/>
            <a:ext cx="1955800" cy="2552700"/>
            <a:chOff x="10942" y="6307"/>
            <a:chExt cx="3080" cy="4020"/>
          </a:xfrm>
        </p:grpSpPr>
        <p:pic>
          <p:nvPicPr>
            <p:cNvPr id="4" name="图片 317455"/>
            <p:cNvPicPr>
              <a:picLocks noChangeAspect="1"/>
            </p:cNvPicPr>
            <p:nvPr/>
          </p:nvPicPr>
          <p:blipFill>
            <a:blip r:embed="rId2"/>
            <a:stretch>
              <a:fillRect/>
            </a:stretch>
          </p:blipFill>
          <p:spPr>
            <a:xfrm>
              <a:off x="10942" y="7441"/>
              <a:ext cx="3080" cy="2886"/>
            </a:xfrm>
            <a:prstGeom prst="rect">
              <a:avLst/>
            </a:prstGeom>
            <a:noFill/>
            <a:ln w="9525">
              <a:noFill/>
            </a:ln>
          </p:spPr>
        </p:pic>
        <p:cxnSp>
          <p:nvCxnSpPr>
            <p:cNvPr id="5" name="直接箭头连接符 4"/>
            <p:cNvCxnSpPr/>
            <p:nvPr/>
          </p:nvCxnSpPr>
          <p:spPr>
            <a:xfrm flipH="1">
              <a:off x="11283" y="6874"/>
              <a:ext cx="96" cy="720"/>
            </a:xfrm>
            <a:prstGeom prst="straightConnector1">
              <a:avLst/>
            </a:prstGeom>
            <a:ln w="41275">
              <a:tailEnd type="arrow" w="med" len="med"/>
            </a:ln>
          </p:spPr>
          <p:style>
            <a:lnRef idx="1">
              <a:schemeClr val="accent2"/>
            </a:lnRef>
            <a:fillRef idx="0">
              <a:schemeClr val="accent2"/>
            </a:fillRef>
            <a:effectRef idx="0">
              <a:schemeClr val="accent2"/>
            </a:effectRef>
            <a:fontRef idx="minor">
              <a:schemeClr val="tx1"/>
            </a:fontRef>
          </p:style>
        </p:cxnSp>
        <p:sp>
          <p:nvSpPr>
            <p:cNvPr id="6" name="文本框 5"/>
            <p:cNvSpPr txBox="1"/>
            <p:nvPr/>
          </p:nvSpPr>
          <p:spPr>
            <a:xfrm>
              <a:off x="11285" y="6307"/>
              <a:ext cx="1252" cy="725"/>
            </a:xfrm>
            <a:prstGeom prst="rect">
              <a:avLst/>
            </a:prstGeom>
            <a:noFill/>
          </p:spPr>
          <p:txBody>
            <a:bodyPr wrap="none" rtlCol="0" anchor="t">
              <a:spAutoFit/>
            </a:bodyPr>
            <a:p>
              <a:r>
                <a:rPr lang="zh-CN" altLang="en-US" sz="2400" b="1" dirty="0">
                  <a:solidFill>
                    <a:schemeClr val="accent4"/>
                  </a:solidFill>
                  <a:latin typeface="Times New Roman" panose="02020603050405020304" pitchFamily="18" charset="0"/>
                  <a:ea typeface="宋体" panose="02010600030101010101" pitchFamily="2" charset="-122"/>
                  <a:sym typeface="Symbol" panose="05050102010706020507" pitchFamily="18" charset="2"/>
                </a:rPr>
                <a:t>禁区</a:t>
              </a:r>
              <a:endParaRPr lang="zh-CN" altLang="en-US" sz="2400" b="1" dirty="0">
                <a:solidFill>
                  <a:schemeClr val="accent4"/>
                </a:solidFill>
                <a:latin typeface="Times New Roman" panose="02020603050405020304" pitchFamily="18" charset="0"/>
                <a:ea typeface="宋体" panose="02010600030101010101" pitchFamily="2" charset="-122"/>
                <a:sym typeface="Symbol" panose="05050102010706020507" pitchFamily="18" charset="2"/>
              </a:endParaRPr>
            </a:p>
          </p:txBody>
        </p:sp>
      </p:grpSp>
      <p:sp>
        <p:nvSpPr>
          <p:cNvPr id="7" name="左右箭头 6"/>
          <p:cNvSpPr/>
          <p:nvPr/>
        </p:nvSpPr>
        <p:spPr>
          <a:xfrm>
            <a:off x="6082030" y="2492375"/>
            <a:ext cx="588010" cy="21653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8" name="文本框 317453"/>
          <p:cNvSpPr txBox="1"/>
          <p:nvPr/>
        </p:nvSpPr>
        <p:spPr>
          <a:xfrm>
            <a:off x="1271270" y="5076190"/>
            <a:ext cx="4366895" cy="1050290"/>
          </a:xfrm>
          <a:prstGeom prst="rect">
            <a:avLst/>
          </a:prstGeom>
          <a:noFill/>
          <a:ln w="6350">
            <a:noFill/>
          </a:ln>
        </p:spPr>
        <p:txBody>
          <a:bodyPr wrap="square">
            <a:spAutoFit/>
          </a:bodyPr>
          <a:p>
            <a:pPr eaLnBrk="1" hangingPunct="1">
              <a:lnSpc>
                <a:spcPct val="130000"/>
              </a:lnSpc>
            </a:pPr>
            <a:r>
              <a:rPr lang="zh-CN" altLang="en-US" sz="2400" b="1" dirty="0">
                <a:solidFill>
                  <a:schemeClr val="accent2"/>
                </a:solidFill>
                <a:latin typeface="Arial" panose="020B0604020202020204" pitchFamily="34" charset="0"/>
                <a:ea typeface="宋体" panose="02010600030101010101" pitchFamily="2" charset="-122"/>
              </a:rPr>
              <a:t>位置受限的排列：</a:t>
            </a:r>
            <a:endParaRPr lang="zh-CN" altLang="en-US" sz="2400" b="1" dirty="0">
              <a:solidFill>
                <a:schemeClr val="accent2"/>
              </a:solidFill>
              <a:latin typeface="Arial" panose="020B0604020202020204" pitchFamily="34" charset="0"/>
              <a:ea typeface="宋体" panose="02010600030101010101" pitchFamily="2" charset="-122"/>
            </a:endParaRPr>
          </a:p>
          <a:p>
            <a:pPr eaLnBrk="1" hangingPunct="1">
              <a:lnSpc>
                <a:spcPct val="130000"/>
              </a:lnSpc>
            </a:pPr>
            <a:r>
              <a:rPr lang="en-US" altLang="zh-CN" sz="2400" b="1" i="1" dirty="0">
                <a:solidFill>
                  <a:schemeClr val="tx1"/>
                </a:solidFill>
                <a:latin typeface="Times New Roman" panose="02020603050405020304" pitchFamily="18" charset="0"/>
                <a:ea typeface="宋体" panose="02010600030101010101" pitchFamily="2" charset="-122"/>
              </a:rPr>
              <a:t>i</a:t>
            </a:r>
            <a:r>
              <a:rPr lang="en-US" altLang="zh-CN" sz="2400" b="1" baseline="-25000" dirty="0">
                <a:solidFill>
                  <a:schemeClr val="tx1"/>
                </a:solidFill>
                <a:latin typeface="Times New Roman" panose="02020603050405020304" pitchFamily="18" charset="0"/>
                <a:ea typeface="宋体" panose="02010600030101010101" pitchFamily="2" charset="-122"/>
              </a:rPr>
              <a:t>1 </a:t>
            </a:r>
            <a:r>
              <a:rPr lang="en-US" altLang="zh-CN" sz="2400" b="1" i="1" dirty="0">
                <a:solidFill>
                  <a:schemeClr val="tx1"/>
                </a:solidFill>
                <a:latin typeface="Times New Roman" panose="02020603050405020304" pitchFamily="18" charset="0"/>
                <a:ea typeface="宋体" panose="02010600030101010101" pitchFamily="2" charset="-122"/>
              </a:rPr>
              <a:t>i</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 </a:t>
            </a: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i</a:t>
            </a:r>
            <a:r>
              <a:rPr lang="en-US" altLang="zh-CN" sz="2400" b="1" baseline="-25000" dirty="0">
                <a:solidFill>
                  <a:schemeClr val="tx1"/>
                </a:solidFill>
                <a:latin typeface="Times New Roman" panose="02020603050405020304" pitchFamily="18" charset="0"/>
                <a:ea typeface="宋体" panose="02010600030101010101" pitchFamily="2" charset="-122"/>
              </a:rPr>
              <a:t>6</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i</a:t>
            </a:r>
            <a:r>
              <a:rPr lang="en-US" altLang="zh-CN" sz="2400" b="1" i="1" baseline="-25000" dirty="0">
                <a:solidFill>
                  <a:schemeClr val="tx1"/>
                </a:solidFill>
                <a:latin typeface="Times New Roman" panose="02020603050405020304" pitchFamily="18" charset="0"/>
                <a:ea typeface="宋体" panose="02010600030101010101" pitchFamily="2" charset="-122"/>
              </a:rPr>
              <a:t>j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j</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j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1, 2, … , 6  </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9" name="左右箭头 8"/>
          <p:cNvSpPr/>
          <p:nvPr/>
        </p:nvSpPr>
        <p:spPr>
          <a:xfrm>
            <a:off x="5706745" y="5489575"/>
            <a:ext cx="588010" cy="21653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3" grpId="1"/>
      <p:bldP spid="8" grpId="1"/>
      <p:bldP spid="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33795" name="标题 305154"/>
          <p:cNvSpPr>
            <a:spLocks noGrp="1"/>
          </p:cNvSpPr>
          <p:nvPr>
            <p:ph type="title"/>
          </p:nvPr>
        </p:nvSpPr>
        <p:spPr>
          <a:xfrm>
            <a:off x="901065" y="322580"/>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A50021"/>
                </a:solidFill>
              </a:rPr>
              <a:t>棋盘多项式</a:t>
            </a:r>
            <a:r>
              <a:rPr lang="zh-CN" altLang="en-US" sz="3600" dirty="0">
                <a:solidFill>
                  <a:srgbClr val="A50021"/>
                </a:solidFill>
              </a:rPr>
              <a:t>及其性质</a:t>
            </a:r>
            <a:endParaRPr lang="en-US" altLang="zh-CN" sz="3600" dirty="0">
              <a:solidFill>
                <a:srgbClr val="A50021"/>
              </a:solidFill>
            </a:endParaRPr>
          </a:p>
        </p:txBody>
      </p:sp>
      <p:sp>
        <p:nvSpPr>
          <p:cNvPr id="33796" name="矩形 305156"/>
          <p:cNvSpPr/>
          <p:nvPr/>
        </p:nvSpPr>
        <p:spPr>
          <a:xfrm>
            <a:off x="0" y="2895600"/>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sp>
        <p:nvSpPr>
          <p:cNvPr id="32773" name="矩形 317445"/>
          <p:cNvSpPr/>
          <p:nvPr/>
        </p:nvSpPr>
        <p:spPr>
          <a:xfrm>
            <a:off x="827088" y="1352233"/>
            <a:ext cx="7632700" cy="460375"/>
          </a:xfrm>
          <a:prstGeom prst="rect">
            <a:avLst/>
          </a:prstGeom>
          <a:noFill/>
          <a:ln w="6350">
            <a:noFill/>
          </a:ln>
        </p:spPr>
        <p:txBody>
          <a:bodyPr>
            <a:spAutoFit/>
          </a:bodyPr>
          <a:p>
            <a:pPr eaLnBrk="1" hangingPunct="1"/>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记</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r</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表示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k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个棋子在棋盘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上的布棋方案数</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 name="矩形 305158"/>
          <p:cNvSpPr/>
          <p:nvPr/>
        </p:nvSpPr>
        <p:spPr>
          <a:xfrm>
            <a:off x="322580" y="3908743"/>
            <a:ext cx="8713788" cy="497205"/>
          </a:xfrm>
          <a:prstGeom prst="rect">
            <a:avLst/>
          </a:prstGeom>
          <a:noFill/>
          <a:ln w="6350">
            <a:noFill/>
          </a:ln>
        </p:spPr>
        <p:txBody>
          <a:bodyPr anchor="ctr" anchorCtr="0">
            <a:spAutoFit/>
          </a:bodyPr>
          <a:p>
            <a:pPr indent="609600" eaLnBrk="1" hangingPunct="1">
              <a:lnSpc>
                <a:spcPct val="110000"/>
              </a:lnSpc>
            </a:pPr>
            <a:r>
              <a:rPr lang="zh-CN" altLang="en-US" sz="2400" b="1" dirty="0">
                <a:solidFill>
                  <a:schemeClr val="tx1"/>
                </a:solidFill>
                <a:latin typeface="Times New Roman" panose="02020603050405020304" pitchFamily="18" charset="0"/>
                <a:ea typeface="宋体" panose="02010600030101010101" pitchFamily="2" charset="-122"/>
              </a:rPr>
              <a:t>证：分类法，分该格子被棋子占和没被占两种</a:t>
            </a:r>
            <a:r>
              <a:rPr lang="zh-CN" altLang="en-US" sz="2400" b="1" dirty="0">
                <a:solidFill>
                  <a:schemeClr val="tx1"/>
                </a:solidFill>
                <a:latin typeface="Times New Roman" panose="02020603050405020304" pitchFamily="18" charset="0"/>
                <a:ea typeface="宋体" panose="02010600030101010101" pitchFamily="2" charset="-122"/>
              </a:rPr>
              <a:t>情况。</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4" name="文本框 3"/>
          <p:cNvSpPr txBox="1"/>
          <p:nvPr/>
        </p:nvSpPr>
        <p:spPr>
          <a:xfrm>
            <a:off x="5855970" y="4663440"/>
            <a:ext cx="1407160" cy="460375"/>
          </a:xfrm>
          <a:prstGeom prst="rect">
            <a:avLst/>
          </a:prstGeom>
          <a:noFill/>
        </p:spPr>
        <p:txBody>
          <a:bodyPr wrap="none" rtlCol="0" anchor="t">
            <a:spAutoFit/>
          </a:bodyPr>
          <a:p>
            <a:r>
              <a:rPr lang="zh-CN" altLang="en-US" sz="2400" b="1">
                <a:solidFill>
                  <a:srgbClr val="7030A0"/>
                </a:solidFill>
                <a:latin typeface="宋体" panose="02010600030101010101" pitchFamily="2" charset="-122"/>
                <a:ea typeface="宋体" panose="02010600030101010101" pitchFamily="2" charset="-122"/>
              </a:rPr>
              <a:t>分离定理</a:t>
            </a:r>
            <a:endParaRPr lang="zh-CN" altLang="en-US" sz="2400" b="1">
              <a:solidFill>
                <a:srgbClr val="7030A0"/>
              </a:solidFill>
              <a:latin typeface="宋体" panose="02010600030101010101" pitchFamily="2" charset="-122"/>
              <a:ea typeface="宋体" panose="02010600030101010101" pitchFamily="2" charset="-122"/>
            </a:endParaRPr>
          </a:p>
        </p:txBody>
      </p:sp>
      <p:graphicFrame>
        <p:nvGraphicFramePr>
          <p:cNvPr id="5" name="对象 305155"/>
          <p:cNvGraphicFramePr/>
          <p:nvPr/>
        </p:nvGraphicFramePr>
        <p:xfrm>
          <a:off x="1821498" y="4485958"/>
          <a:ext cx="3257550" cy="949325"/>
        </p:xfrm>
        <a:graphic>
          <a:graphicData uri="http://schemas.openxmlformats.org/presentationml/2006/ole">
            <mc:AlternateContent xmlns:mc="http://schemas.openxmlformats.org/markup-compatibility/2006">
              <mc:Choice xmlns:v="urn:schemas-microsoft-com:vml" Requires="v">
                <p:oleObj spid="_x0000_s6" name="" r:id="rId1" imgW="1536700" imgH="431800" progId="Equation.3">
                  <p:embed/>
                </p:oleObj>
              </mc:Choice>
              <mc:Fallback>
                <p:oleObj name="" r:id="rId1" imgW="1536700" imgH="431800" progId="Equation.3">
                  <p:embed/>
                  <p:pic>
                    <p:nvPicPr>
                      <p:cNvPr id="0" name="图片 3087"/>
                      <p:cNvPicPr/>
                      <p:nvPr/>
                    </p:nvPicPr>
                    <p:blipFill>
                      <a:blip r:embed="rId2"/>
                      <a:stretch>
                        <a:fillRect/>
                      </a:stretch>
                    </p:blipFill>
                    <p:spPr>
                      <a:xfrm>
                        <a:off x="1821498" y="4485958"/>
                        <a:ext cx="3257550" cy="949325"/>
                      </a:xfrm>
                      <a:prstGeom prst="rect">
                        <a:avLst/>
                      </a:prstGeom>
                      <a:noFill/>
                      <a:ln w="38100">
                        <a:noFill/>
                        <a:miter/>
                      </a:ln>
                    </p:spPr>
                  </p:pic>
                </p:oleObj>
              </mc:Fallback>
            </mc:AlternateContent>
          </a:graphicData>
        </a:graphic>
      </p:graphicFrame>
      <p:sp>
        <p:nvSpPr>
          <p:cNvPr id="7" name="矩形 305158"/>
          <p:cNvSpPr/>
          <p:nvPr/>
        </p:nvSpPr>
        <p:spPr>
          <a:xfrm>
            <a:off x="252730" y="1774826"/>
            <a:ext cx="8713788" cy="902970"/>
          </a:xfrm>
          <a:prstGeom prst="rect">
            <a:avLst/>
          </a:prstGeom>
          <a:noFill/>
          <a:ln w="6350">
            <a:noFill/>
          </a:ln>
        </p:spPr>
        <p:txBody>
          <a:bodyPr anchor="ctr" anchorCtr="0">
            <a:spAutoFit/>
          </a:bodyPr>
          <a:p>
            <a:pPr indent="609600" eaLnBrk="1" hangingPunct="1">
              <a:lnSpc>
                <a:spcPct val="110000"/>
              </a:lnSpc>
            </a:pP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i="1" baseline="-25000" dirty="0">
                <a:solidFill>
                  <a:schemeClr val="tx1"/>
                </a:solidFill>
                <a:latin typeface="Times New Roman" panose="02020603050405020304" pitchFamily="18" charset="0"/>
                <a:ea typeface="宋体" panose="02010600030101010101" pitchFamily="2" charset="-122"/>
              </a:rPr>
              <a:t>i</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：去掉某个</a:t>
            </a:r>
            <a:r>
              <a:rPr lang="zh-CN" altLang="en-US" sz="2400" b="1" dirty="0">
                <a:solidFill>
                  <a:schemeClr val="tx1"/>
                </a:solidFill>
                <a:latin typeface="Times New Roman" panose="02020603050405020304" pitchFamily="18" charset="0"/>
                <a:ea typeface="宋体" panose="02010600030101010101" pitchFamily="2" charset="-122"/>
              </a:rPr>
              <a:t>允许方格所在的行和列之后剩余棋盘</a:t>
            </a:r>
            <a:endParaRPr lang="zh-CN" altLang="en-US" sz="2400" b="1" dirty="0">
              <a:solidFill>
                <a:schemeClr val="tx1"/>
              </a:solidFill>
              <a:latin typeface="Times New Roman" panose="02020603050405020304" pitchFamily="18" charset="0"/>
              <a:ea typeface="宋体" panose="02010600030101010101" pitchFamily="2" charset="-122"/>
            </a:endParaRPr>
          </a:p>
          <a:p>
            <a:pPr indent="609600" eaLnBrk="1" hangingPunct="1">
              <a:lnSpc>
                <a:spcPct val="110000"/>
              </a:lnSpc>
            </a:pP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i="1" baseline="-25000" dirty="0">
                <a:solidFill>
                  <a:schemeClr val="tx1"/>
                </a:solidFill>
                <a:latin typeface="Times New Roman" panose="02020603050405020304" pitchFamily="18" charset="0"/>
                <a:ea typeface="宋体" panose="02010600030101010101" pitchFamily="2" charset="-122"/>
              </a:rPr>
              <a:t>l</a:t>
            </a:r>
            <a:r>
              <a:rPr lang="en-US" altLang="zh-CN" sz="2400" b="1" i="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：去掉某个</a:t>
            </a:r>
            <a:r>
              <a:rPr lang="zh-CN" altLang="en-US" sz="2400" b="1" dirty="0">
                <a:solidFill>
                  <a:schemeClr val="tx1"/>
                </a:solidFill>
                <a:latin typeface="Times New Roman" panose="02020603050405020304" pitchFamily="18" charset="0"/>
                <a:ea typeface="宋体" panose="02010600030101010101" pitchFamily="2" charset="-122"/>
              </a:rPr>
              <a:t>允许方格之后剩余棋盘</a:t>
            </a:r>
            <a:endParaRPr lang="zh-CN" altLang="en-US" sz="2400" b="1" dirty="0">
              <a:solidFill>
                <a:schemeClr val="tx1"/>
              </a:solidFill>
              <a:latin typeface="Times New Roman" panose="02020603050405020304" pitchFamily="18" charset="0"/>
              <a:ea typeface="宋体" panose="02010600030101010101" pitchFamily="2" charset="-122"/>
            </a:endParaRPr>
          </a:p>
        </p:txBody>
      </p:sp>
      <p:graphicFrame>
        <p:nvGraphicFramePr>
          <p:cNvPr id="8" name="对象 305155"/>
          <p:cNvGraphicFramePr/>
          <p:nvPr/>
        </p:nvGraphicFramePr>
        <p:xfrm>
          <a:off x="1946910" y="3345815"/>
          <a:ext cx="3150235" cy="502920"/>
        </p:xfrm>
        <a:graphic>
          <a:graphicData uri="http://schemas.openxmlformats.org/presentationml/2006/ole">
            <mc:AlternateContent xmlns:mc="http://schemas.openxmlformats.org/markup-compatibility/2006">
              <mc:Choice xmlns:v="urn:schemas-microsoft-com:vml" Requires="v">
                <p:oleObj spid="_x0000_s9" name="" r:id="rId3" imgW="1485900" imgH="228600" progId="Equation.3">
                  <p:embed/>
                </p:oleObj>
              </mc:Choice>
              <mc:Fallback>
                <p:oleObj name="" r:id="rId3" imgW="1485900" imgH="228600" progId="Equation.3">
                  <p:embed/>
                  <p:pic>
                    <p:nvPicPr>
                      <p:cNvPr id="0" name="图片 3087"/>
                      <p:cNvPicPr/>
                      <p:nvPr/>
                    </p:nvPicPr>
                    <p:blipFill>
                      <a:blip r:embed="rId4"/>
                      <a:stretch>
                        <a:fillRect/>
                      </a:stretch>
                    </p:blipFill>
                    <p:spPr>
                      <a:xfrm>
                        <a:off x="1946910" y="3345815"/>
                        <a:ext cx="3150235" cy="502920"/>
                      </a:xfrm>
                      <a:prstGeom prst="rect">
                        <a:avLst/>
                      </a:prstGeom>
                      <a:noFill/>
                      <a:ln w="38100">
                        <a:noFill/>
                        <a:miter/>
                      </a:ln>
                    </p:spPr>
                  </p:pic>
                </p:oleObj>
              </mc:Fallback>
            </mc:AlternateContent>
          </a:graphicData>
        </a:graphic>
      </p:graphicFrame>
      <p:sp>
        <p:nvSpPr>
          <p:cNvPr id="10" name="文本框 9"/>
          <p:cNvSpPr txBox="1"/>
          <p:nvPr/>
        </p:nvSpPr>
        <p:spPr>
          <a:xfrm>
            <a:off x="5944235" y="3388360"/>
            <a:ext cx="1407160" cy="460375"/>
          </a:xfrm>
          <a:prstGeom prst="rect">
            <a:avLst/>
          </a:prstGeom>
          <a:noFill/>
        </p:spPr>
        <p:txBody>
          <a:bodyPr wrap="none" rtlCol="0" anchor="t">
            <a:spAutoFit/>
          </a:bodyPr>
          <a:p>
            <a:r>
              <a:rPr lang="zh-CN" altLang="en-US" sz="2400" b="1">
                <a:solidFill>
                  <a:srgbClr val="7030A0"/>
                </a:solidFill>
                <a:latin typeface="宋体" panose="02010600030101010101" pitchFamily="2" charset="-122"/>
                <a:ea typeface="宋体" panose="02010600030101010101" pitchFamily="2" charset="-122"/>
              </a:rPr>
              <a:t>展开定理</a:t>
            </a:r>
            <a:endParaRPr lang="zh-CN" altLang="en-US" sz="2400" b="1">
              <a:solidFill>
                <a:srgbClr val="7030A0"/>
              </a:solidFill>
              <a:latin typeface="宋体" panose="02010600030101010101" pitchFamily="2" charset="-122"/>
              <a:ea typeface="宋体" panose="02010600030101010101" pitchFamily="2" charset="-122"/>
            </a:endParaRPr>
          </a:p>
        </p:txBody>
      </p:sp>
      <p:sp>
        <p:nvSpPr>
          <p:cNvPr id="11" name="矩形 305158"/>
          <p:cNvSpPr/>
          <p:nvPr/>
        </p:nvSpPr>
        <p:spPr>
          <a:xfrm>
            <a:off x="250825" y="2617153"/>
            <a:ext cx="8713788" cy="497205"/>
          </a:xfrm>
          <a:prstGeom prst="rect">
            <a:avLst/>
          </a:prstGeom>
          <a:noFill/>
          <a:ln w="6350">
            <a:noFill/>
          </a:ln>
        </p:spPr>
        <p:txBody>
          <a:bodyPr anchor="ctr" anchorCtr="0">
            <a:spAutoFit/>
          </a:bodyPr>
          <a:p>
            <a:pPr indent="609600" eaLnBrk="1" hangingPunct="1">
              <a:lnSpc>
                <a:spcPct val="110000"/>
              </a:lnSpc>
            </a:pPr>
            <a:r>
              <a:rPr lang="en-US" altLang="zh-CN" sz="2400" b="1" i="1" dirty="0">
                <a:solidFill>
                  <a:schemeClr val="tx1"/>
                </a:solidFill>
                <a:latin typeface="Times New Roman" panose="02020603050405020304" pitchFamily="18" charset="0"/>
                <a:ea typeface="宋体" panose="02010600030101010101" pitchFamily="2" charset="-122"/>
              </a:rPr>
              <a:t>C</a:t>
            </a:r>
            <a:r>
              <a:rPr lang="zh-CN" altLang="en-US" sz="2400" b="1" dirty="0">
                <a:solidFill>
                  <a:schemeClr val="tx1"/>
                </a:solidFill>
                <a:latin typeface="Times New Roman" panose="02020603050405020304" pitchFamily="18" charset="0"/>
                <a:ea typeface="宋体" panose="02010600030101010101" pitchFamily="2" charset="-122"/>
              </a:rPr>
              <a:t>由两个没有共同行和列的分离</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独立棋盘</a:t>
            </a:r>
            <a:r>
              <a:rPr lang="en-US" altLang="zh-CN" sz="2400" b="1" i="1" dirty="0">
                <a:solidFill>
                  <a:schemeClr val="tx1"/>
                </a:solidFill>
                <a:latin typeface="Times New Roman" panose="02020603050405020304" pitchFamily="18" charset="0"/>
                <a:ea typeface="宋体" panose="02010600030101010101" pitchFamily="2" charset="-122"/>
                <a:sym typeface="+mn-ea"/>
              </a:rPr>
              <a:t>C</a:t>
            </a:r>
            <a:r>
              <a:rPr lang="en-US" altLang="zh-CN" sz="2400" b="1" baseline="-25000" dirty="0">
                <a:solidFill>
                  <a:schemeClr val="tx1"/>
                </a:solidFill>
                <a:latin typeface="Times New Roman" panose="02020603050405020304" pitchFamily="18" charset="0"/>
                <a:ea typeface="宋体" panose="02010600030101010101" pitchFamily="2" charset="-122"/>
                <a:sym typeface="+mn-ea"/>
              </a:rPr>
              <a:t>1 </a:t>
            </a:r>
            <a:r>
              <a:rPr lang="zh-CN" altLang="en-US" sz="2400" b="1" dirty="0">
                <a:solidFill>
                  <a:schemeClr val="tx1"/>
                </a:solidFill>
                <a:latin typeface="Times New Roman" panose="02020603050405020304" pitchFamily="18" charset="0"/>
                <a:ea typeface="宋体" panose="02010600030101010101" pitchFamily="2" charset="-122"/>
                <a:sym typeface="+mn-ea"/>
              </a:rPr>
              <a:t>和 </a:t>
            </a:r>
            <a:r>
              <a:rPr lang="en-US" altLang="zh-CN" sz="2400" b="1" i="1" dirty="0">
                <a:solidFill>
                  <a:schemeClr val="tx1"/>
                </a:solidFill>
                <a:latin typeface="Times New Roman" panose="02020603050405020304" pitchFamily="18" charset="0"/>
                <a:ea typeface="宋体" panose="02010600030101010101" pitchFamily="2" charset="-122"/>
                <a:sym typeface="+mn-ea"/>
              </a:rPr>
              <a:t>C</a:t>
            </a:r>
            <a:r>
              <a:rPr lang="en-US" altLang="zh-CN" sz="2400" b="1" baseline="-25000" dirty="0">
                <a:solidFill>
                  <a:schemeClr val="tx1"/>
                </a:solidFill>
                <a:latin typeface="Times New Roman" panose="02020603050405020304" pitchFamily="18" charset="0"/>
                <a:ea typeface="宋体" panose="02010600030101010101" pitchFamily="2" charset="-122"/>
                <a:sym typeface="+mn-ea"/>
              </a:rPr>
              <a:t>2 </a:t>
            </a:r>
            <a:r>
              <a:rPr lang="zh-CN" altLang="en-US" sz="2400" b="1" dirty="0">
                <a:solidFill>
                  <a:schemeClr val="tx1"/>
                </a:solidFill>
                <a:latin typeface="Times New Roman" panose="02020603050405020304" pitchFamily="18" charset="0"/>
                <a:ea typeface="宋体" panose="02010600030101010101" pitchFamily="2" charset="-122"/>
              </a:rPr>
              <a:t>组成</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12" name="矩形 305158"/>
          <p:cNvSpPr/>
          <p:nvPr/>
        </p:nvSpPr>
        <p:spPr>
          <a:xfrm>
            <a:off x="306070" y="5327333"/>
            <a:ext cx="8713788" cy="497205"/>
          </a:xfrm>
          <a:prstGeom prst="rect">
            <a:avLst/>
          </a:prstGeom>
          <a:noFill/>
          <a:ln w="6350">
            <a:noFill/>
          </a:ln>
        </p:spPr>
        <p:txBody>
          <a:bodyPr anchor="ctr" anchorCtr="0">
            <a:spAutoFit/>
          </a:bodyPr>
          <a:p>
            <a:pPr indent="609600" eaLnBrk="1" hangingPunct="1">
              <a:lnSpc>
                <a:spcPct val="110000"/>
              </a:lnSpc>
            </a:pPr>
            <a:r>
              <a:rPr lang="zh-CN" altLang="en-US" sz="2400" b="1" dirty="0">
                <a:solidFill>
                  <a:schemeClr val="tx1"/>
                </a:solidFill>
                <a:latin typeface="Times New Roman" panose="02020603050405020304" pitchFamily="18" charset="0"/>
                <a:ea typeface="宋体" panose="02010600030101010101" pitchFamily="2" charset="-122"/>
              </a:rPr>
              <a:t>证：分类法，考虑</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zh-CN" altLang="en-US" sz="2400" b="1" dirty="0">
                <a:solidFill>
                  <a:schemeClr val="tx1"/>
                </a:solidFill>
                <a:latin typeface="Times New Roman" panose="02020603050405020304" pitchFamily="18" charset="0"/>
                <a:ea typeface="宋体" panose="02010600030101010101" pitchFamily="2" charset="-122"/>
              </a:rPr>
              <a:t>分布有不同个数的棋子。</a:t>
            </a:r>
            <a:endParaRPr lang="zh-CN" altLang="en-US" sz="24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P spid="4" grpId="0"/>
      <p:bldP spid="4" grpId="1"/>
      <p:bldP spid="12" grpId="0"/>
      <p:bldP spid="1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33795" name="标题 305154"/>
          <p:cNvSpPr>
            <a:spLocks noGrp="1"/>
          </p:cNvSpPr>
          <p:nvPr>
            <p:ph type="title"/>
          </p:nvPr>
        </p:nvSpPr>
        <p:spPr>
          <a:xfrm>
            <a:off x="829310" y="681355"/>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A50021"/>
                </a:solidFill>
              </a:rPr>
              <a:t>棋盘多项式</a:t>
            </a:r>
            <a:r>
              <a:rPr lang="zh-CN" altLang="en-US" sz="3600" dirty="0">
                <a:solidFill>
                  <a:srgbClr val="A50021"/>
                </a:solidFill>
              </a:rPr>
              <a:t>及其性质</a:t>
            </a:r>
            <a:endParaRPr lang="en-US" altLang="zh-CN" sz="3600" dirty="0">
              <a:solidFill>
                <a:srgbClr val="A50021"/>
              </a:solidFill>
            </a:endParaRPr>
          </a:p>
        </p:txBody>
      </p:sp>
      <p:sp>
        <p:nvSpPr>
          <p:cNvPr id="33796" name="矩形 305156"/>
          <p:cNvSpPr/>
          <p:nvPr/>
        </p:nvSpPr>
        <p:spPr>
          <a:xfrm>
            <a:off x="0" y="2895600"/>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graphicFrame>
        <p:nvGraphicFramePr>
          <p:cNvPr id="33797" name="对象 305155"/>
          <p:cNvGraphicFramePr/>
          <p:nvPr/>
        </p:nvGraphicFramePr>
        <p:xfrm>
          <a:off x="3077210" y="4171633"/>
          <a:ext cx="3042285" cy="1003935"/>
        </p:xfrm>
        <a:graphic>
          <a:graphicData uri="http://schemas.openxmlformats.org/presentationml/2006/ole">
            <mc:AlternateContent xmlns:mc="http://schemas.openxmlformats.org/markup-compatibility/2006">
              <mc:Choice xmlns:v="urn:schemas-microsoft-com:vml" Requires="v">
                <p:oleObj spid="_x0000_s15365" name="" r:id="rId1" imgW="1435100" imgH="457200" progId="Equation.3">
                  <p:embed/>
                </p:oleObj>
              </mc:Choice>
              <mc:Fallback>
                <p:oleObj name="" r:id="rId1" imgW="1435100" imgH="457200" progId="Equation.3">
                  <p:embed/>
                  <p:pic>
                    <p:nvPicPr>
                      <p:cNvPr id="0" name="图片 3087"/>
                      <p:cNvPicPr/>
                      <p:nvPr/>
                    </p:nvPicPr>
                    <p:blipFill>
                      <a:blip r:embed="rId2"/>
                      <a:stretch>
                        <a:fillRect/>
                      </a:stretch>
                    </p:blipFill>
                    <p:spPr>
                      <a:xfrm>
                        <a:off x="3077210" y="4171633"/>
                        <a:ext cx="3042285" cy="1003935"/>
                      </a:xfrm>
                      <a:prstGeom prst="rect">
                        <a:avLst/>
                      </a:prstGeom>
                      <a:noFill/>
                      <a:ln w="38100">
                        <a:noFill/>
                        <a:miter/>
                      </a:ln>
                    </p:spPr>
                  </p:pic>
                </p:oleObj>
              </mc:Fallback>
            </mc:AlternateContent>
          </a:graphicData>
        </a:graphic>
      </p:graphicFrame>
      <p:sp>
        <p:nvSpPr>
          <p:cNvPr id="33798" name="矩形 305158"/>
          <p:cNvSpPr/>
          <p:nvPr/>
        </p:nvSpPr>
        <p:spPr>
          <a:xfrm>
            <a:off x="251460" y="3210878"/>
            <a:ext cx="8713788" cy="497205"/>
          </a:xfrm>
          <a:prstGeom prst="rect">
            <a:avLst/>
          </a:prstGeom>
          <a:noFill/>
          <a:ln w="6350">
            <a:noFill/>
          </a:ln>
        </p:spPr>
        <p:txBody>
          <a:bodyPr anchor="ctr" anchorCtr="0">
            <a:spAutoFit/>
          </a:bodyPr>
          <a:lstStyle/>
          <a:p>
            <a:pPr indent="609600" eaLnBrk="1" hangingPunct="1">
              <a:lnSpc>
                <a:spcPct val="110000"/>
              </a:lnSpc>
              <a:spcBef>
                <a:spcPts val="1500"/>
              </a:spcBef>
            </a:pPr>
            <a:r>
              <a:rPr lang="zh-CN" altLang="en-US" sz="2400" b="1" dirty="0">
                <a:solidFill>
                  <a:schemeClr val="tx1"/>
                </a:solidFill>
                <a:latin typeface="Times New Roman" panose="02020603050405020304" pitchFamily="18" charset="0"/>
                <a:ea typeface="宋体" panose="02010600030101010101" pitchFamily="2" charset="-122"/>
              </a:rPr>
              <a:t>可以证明：</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32773" name="矩形 317445"/>
          <p:cNvSpPr/>
          <p:nvPr/>
        </p:nvSpPr>
        <p:spPr>
          <a:xfrm>
            <a:off x="827088" y="1854518"/>
            <a:ext cx="7632700" cy="460375"/>
          </a:xfrm>
          <a:prstGeom prst="rect">
            <a:avLst/>
          </a:prstGeom>
          <a:noFill/>
          <a:ln w="6350">
            <a:noFill/>
          </a:ln>
        </p:spPr>
        <p:txBody>
          <a:bodyPr>
            <a:spAutoFit/>
          </a:bodyPr>
          <a:p>
            <a:pPr eaLnBrk="1" hangingPunct="1"/>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称</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32774" name="对象 317446"/>
          <p:cNvGraphicFramePr/>
          <p:nvPr/>
        </p:nvGraphicFramePr>
        <p:xfrm>
          <a:off x="1978343" y="2214880"/>
          <a:ext cx="2449512" cy="911225"/>
        </p:xfrm>
        <a:graphic>
          <a:graphicData uri="http://schemas.openxmlformats.org/presentationml/2006/ole">
            <mc:AlternateContent xmlns:mc="http://schemas.openxmlformats.org/markup-compatibility/2006">
              <mc:Choice xmlns:v="urn:schemas-microsoft-com:vml" Requires="v">
                <p:oleObj spid="_x0000_s14341" name="" r:id="rId3" imgW="1155700" imgH="431800" progId="Equation.3">
                  <p:embed/>
                </p:oleObj>
              </mc:Choice>
              <mc:Fallback>
                <p:oleObj name="" r:id="rId3" imgW="1155700" imgH="431800" progId="Equation.3">
                  <p:embed/>
                  <p:pic>
                    <p:nvPicPr>
                      <p:cNvPr id="0" name="图片 3086"/>
                      <p:cNvPicPr/>
                      <p:nvPr/>
                    </p:nvPicPr>
                    <p:blipFill>
                      <a:blip r:embed="rId4"/>
                      <a:stretch>
                        <a:fillRect/>
                      </a:stretch>
                    </p:blipFill>
                    <p:spPr>
                      <a:xfrm>
                        <a:off x="1978343" y="2214880"/>
                        <a:ext cx="2449512" cy="911225"/>
                      </a:xfrm>
                      <a:prstGeom prst="rect">
                        <a:avLst/>
                      </a:prstGeom>
                      <a:noFill/>
                      <a:ln w="38100">
                        <a:noFill/>
                        <a:miter/>
                      </a:ln>
                    </p:spPr>
                  </p:pic>
                </p:oleObj>
              </mc:Fallback>
            </mc:AlternateContent>
          </a:graphicData>
        </a:graphic>
      </p:graphicFrame>
      <p:sp>
        <p:nvSpPr>
          <p:cNvPr id="32775" name="文本框 317447"/>
          <p:cNvSpPr txBox="1"/>
          <p:nvPr/>
        </p:nvSpPr>
        <p:spPr>
          <a:xfrm>
            <a:off x="4611370" y="2418715"/>
            <a:ext cx="3384550" cy="460375"/>
          </a:xfrm>
          <a:prstGeom prst="rect">
            <a:avLst/>
          </a:prstGeom>
          <a:noFill/>
          <a:ln w="6350">
            <a:noFill/>
          </a:ln>
        </p:spPr>
        <p:txBody>
          <a:bodyPr>
            <a:spAutoFit/>
          </a:bodyPr>
          <a:p>
            <a:pPr eaLnBrk="1" hangingPunct="1"/>
            <a:r>
              <a:rPr lang="zh-CN" altLang="en-US" sz="2400" b="1" dirty="0">
                <a:solidFill>
                  <a:schemeClr val="tx1"/>
                </a:solidFill>
                <a:latin typeface="Arial" panose="020B0604020202020204" pitchFamily="34" charset="0"/>
                <a:ea typeface="宋体" panose="02010600030101010101" pitchFamily="2" charset="-122"/>
              </a:rPr>
              <a:t>为</a:t>
            </a:r>
            <a:r>
              <a:rPr lang="zh-CN" altLang="en-US" sz="2400" b="1" dirty="0">
                <a:solidFill>
                  <a:srgbClr val="7030A0"/>
                </a:solidFill>
                <a:latin typeface="Arial" panose="020B0604020202020204" pitchFamily="34" charset="0"/>
                <a:ea typeface="宋体" panose="02010600030101010101" pitchFamily="2" charset="-122"/>
              </a:rPr>
              <a:t>棋盘多项式</a:t>
            </a:r>
            <a:r>
              <a:rPr lang="en-US" altLang="zh-CN" sz="2400" b="1" dirty="0">
                <a:solidFill>
                  <a:srgbClr val="7030A0"/>
                </a:solidFill>
                <a:latin typeface="Arial" panose="020B0604020202020204" pitchFamily="34" charset="0"/>
                <a:ea typeface="宋体" panose="02010600030101010101" pitchFamily="2" charset="-122"/>
              </a:rPr>
              <a:t> </a:t>
            </a:r>
            <a:r>
              <a:rPr lang="en-US" altLang="zh-CN" sz="2400" b="1" dirty="0">
                <a:solidFill>
                  <a:srgbClr val="FF0000"/>
                </a:solidFill>
                <a:latin typeface="+mn-lt"/>
                <a:ea typeface="宋体" panose="02010600030101010101" pitchFamily="2" charset="-122"/>
                <a:cs typeface="+mn-lt"/>
              </a:rPr>
              <a:t>(</a:t>
            </a:r>
            <a:r>
              <a:rPr lang="zh-CN" altLang="en-US" sz="2400" b="1" dirty="0">
                <a:solidFill>
                  <a:srgbClr val="FF0000"/>
                </a:solidFill>
                <a:latin typeface="+mn-lt"/>
                <a:ea typeface="宋体" panose="02010600030101010101" pitchFamily="2" charset="-122"/>
                <a:cs typeface="+mn-lt"/>
              </a:rPr>
              <a:t>记</a:t>
            </a:r>
            <a:r>
              <a:rPr lang="en-US" altLang="zh-CN" sz="2400" b="1" i="1" dirty="0">
                <a:solidFill>
                  <a:srgbClr val="FF0000"/>
                </a:solidFill>
                <a:latin typeface="+mn-lt"/>
                <a:ea typeface="宋体" panose="02010600030101010101" pitchFamily="2" charset="-122"/>
                <a:cs typeface="+mn-lt"/>
              </a:rPr>
              <a:t>r</a:t>
            </a:r>
            <a:r>
              <a:rPr lang="en-US" altLang="zh-CN" sz="2400" b="1" baseline="-25000" dirty="0">
                <a:solidFill>
                  <a:srgbClr val="FF0000"/>
                </a:solidFill>
                <a:latin typeface="+mn-lt"/>
                <a:ea typeface="宋体" panose="02010600030101010101" pitchFamily="2" charset="-122"/>
                <a:cs typeface="+mn-lt"/>
              </a:rPr>
              <a:t>0</a:t>
            </a:r>
            <a:r>
              <a:rPr lang="en-US" altLang="zh-CN" sz="2400" b="1" dirty="0">
                <a:solidFill>
                  <a:srgbClr val="FF0000"/>
                </a:solidFill>
                <a:latin typeface="+mn-lt"/>
                <a:ea typeface="宋体" panose="02010600030101010101" pitchFamily="2" charset="-122"/>
                <a:cs typeface="+mn-lt"/>
              </a:rPr>
              <a:t>=1)</a:t>
            </a:r>
            <a:endParaRPr lang="en-US" altLang="zh-CN" sz="2400" b="1" dirty="0">
              <a:solidFill>
                <a:srgbClr val="FF0000"/>
              </a:solidFill>
              <a:latin typeface="+mn-lt"/>
              <a:ea typeface="宋体" panose="02010600030101010101" pitchFamily="2" charset="-122"/>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17411" name="标题 282625"/>
          <p:cNvSpPr>
            <a:spLocks noGrp="1"/>
          </p:cNvSpPr>
          <p:nvPr>
            <p:ph type="title"/>
          </p:nvPr>
        </p:nvSpPr>
        <p:spPr/>
        <p:txBody>
          <a:bodyPr vert="horz" wrap="square" lIns="91440" tIns="45720" rIns="91440" bIns="45720" anchor="ctr" anchorCtr="0"/>
          <a:lstStyle/>
          <a:p>
            <a:pPr eaLnBrk="1" hangingPunct="1"/>
            <a:r>
              <a:rPr lang="en-US" altLang="zh-CN" dirty="0">
                <a:solidFill>
                  <a:srgbClr val="800000"/>
                </a:solidFill>
              </a:rPr>
              <a:t>9.1 </a:t>
            </a:r>
            <a:r>
              <a:rPr lang="zh-CN" altLang="en-US" dirty="0">
                <a:solidFill>
                  <a:srgbClr val="800000"/>
                </a:solidFill>
                <a:ea typeface="黑体" panose="02010609060101010101" pitchFamily="49" charset="-122"/>
              </a:rPr>
              <a:t>容斥原理</a:t>
            </a:r>
            <a:endParaRPr lang="zh-CN" altLang="en-US" dirty="0">
              <a:solidFill>
                <a:srgbClr val="800000"/>
              </a:solidFill>
              <a:ea typeface="黑体" panose="02010609060101010101" pitchFamily="49" charset="-122"/>
            </a:endParaRPr>
          </a:p>
        </p:txBody>
      </p:sp>
      <p:sp>
        <p:nvSpPr>
          <p:cNvPr id="17412" name="文本占位符 282626"/>
          <p:cNvSpPr>
            <a:spLocks noGrp="1"/>
          </p:cNvSpPr>
          <p:nvPr>
            <p:ph idx="1"/>
          </p:nvPr>
        </p:nvSpPr>
        <p:spPr/>
        <p:txBody>
          <a:bodyPr vert="horz" wrap="square" lIns="91440" tIns="45720" rIns="91440" bIns="45720" anchor="t" anchorCtr="0"/>
          <a:lstStyle/>
          <a:p>
            <a:pPr eaLnBrk="1" hangingPunct="1">
              <a:lnSpc>
                <a:spcPct val="90000"/>
              </a:lnSpc>
            </a:pPr>
            <a:r>
              <a:rPr lang="en-US" altLang="zh-CN" b="1" dirty="0"/>
              <a:t>9.1.1 </a:t>
            </a:r>
            <a:r>
              <a:rPr lang="zh-CN" altLang="en-US" b="1" dirty="0"/>
              <a:t>容斥原理的基本形式</a:t>
            </a:r>
            <a:endParaRPr lang="zh-CN" altLang="en-US" b="1" dirty="0"/>
          </a:p>
          <a:p>
            <a:pPr lvl="1" eaLnBrk="1" hangingPunct="1">
              <a:lnSpc>
                <a:spcPct val="90000"/>
              </a:lnSpc>
            </a:pPr>
            <a:r>
              <a:rPr lang="zh-CN" altLang="en-US" b="1" dirty="0"/>
              <a:t>容斥原理</a:t>
            </a:r>
            <a:endParaRPr lang="zh-CN" altLang="en-US" b="1" dirty="0"/>
          </a:p>
          <a:p>
            <a:pPr lvl="1" eaLnBrk="1" hangingPunct="1">
              <a:lnSpc>
                <a:spcPct val="90000"/>
              </a:lnSpc>
            </a:pPr>
            <a:r>
              <a:rPr lang="zh-CN" altLang="en-US" b="1" dirty="0"/>
              <a:t>容斥原理的推论</a:t>
            </a:r>
            <a:endParaRPr lang="zh-CN" altLang="en-US" b="1" dirty="0"/>
          </a:p>
          <a:p>
            <a:pPr eaLnBrk="1" hangingPunct="1">
              <a:spcBef>
                <a:spcPct val="50000"/>
              </a:spcBef>
            </a:pPr>
            <a:r>
              <a:rPr lang="en-US" altLang="zh-CN" b="1" dirty="0"/>
              <a:t>9.1.2 </a:t>
            </a:r>
            <a:r>
              <a:rPr lang="zh-CN" altLang="en-US" b="1" dirty="0"/>
              <a:t>容斥原理的应用</a:t>
            </a:r>
            <a:endParaRPr lang="zh-CN" altLang="en-US" b="1" dirty="0"/>
          </a:p>
          <a:p>
            <a:pPr lvl="1" eaLnBrk="1" hangingPunct="1">
              <a:lnSpc>
                <a:spcPct val="90000"/>
              </a:lnSpc>
            </a:pPr>
            <a:r>
              <a:rPr lang="zh-CN" altLang="en-US" b="1" dirty="0"/>
              <a:t>计数多重集的</a:t>
            </a:r>
            <a:r>
              <a:rPr lang="en-US" altLang="zh-CN" b="1" i="1" dirty="0"/>
              <a:t>r</a:t>
            </a:r>
            <a:r>
              <a:rPr lang="en-US" altLang="zh-CN" b="1" dirty="0"/>
              <a:t>-</a:t>
            </a:r>
            <a:r>
              <a:rPr lang="zh-CN" altLang="en-US" b="1" dirty="0"/>
              <a:t>组合数</a:t>
            </a:r>
            <a:endParaRPr lang="zh-CN" altLang="en-US" b="1" dirty="0"/>
          </a:p>
          <a:p>
            <a:pPr lvl="1" eaLnBrk="1" hangingPunct="1">
              <a:lnSpc>
                <a:spcPct val="90000"/>
              </a:lnSpc>
            </a:pPr>
            <a:r>
              <a:rPr lang="zh-CN" altLang="en-US" b="1" dirty="0"/>
              <a:t>计数限制条件的元素数</a:t>
            </a:r>
            <a:endParaRPr lang="zh-CN" altLang="en-US" b="1" dirty="0"/>
          </a:p>
          <a:p>
            <a:pPr lvl="1" eaLnBrk="1" hangingPunct="1">
              <a:lnSpc>
                <a:spcPct val="90000"/>
              </a:lnSpc>
            </a:pPr>
            <a:r>
              <a:rPr lang="zh-CN" altLang="en-US" b="1" dirty="0"/>
              <a:t>计算欧拉函数的值</a:t>
            </a:r>
            <a:endParaRPr lang="zh-CN" altLang="en-US" b="1" dirty="0"/>
          </a:p>
          <a:p>
            <a:pPr lvl="1" eaLnBrk="1" hangingPunct="1">
              <a:lnSpc>
                <a:spcPct val="90000"/>
              </a:lnSpc>
            </a:pPr>
            <a:r>
              <a:rPr lang="zh-CN" altLang="en-US" b="1" dirty="0"/>
              <a:t>证明组合恒等式</a:t>
            </a:r>
            <a:endParaRPr lang="zh-CN" alt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34819" name="标题 306179"/>
          <p:cNvSpPr>
            <a:spLocks noGrp="1"/>
          </p:cNvSpPr>
          <p:nvPr>
            <p:ph type="title"/>
          </p:nvPr>
        </p:nvSpPr>
        <p:spPr>
          <a:xfrm>
            <a:off x="470535" y="968375"/>
            <a:ext cx="7772400" cy="1143000"/>
          </a:xfrm>
        </p:spPr>
        <p:txBody>
          <a:bodyPr vert="horz" wrap="square" lIns="91440" tIns="45720" rIns="91440" bIns="45720" anchor="ctr" anchorCtr="0"/>
          <a:lstStyle/>
          <a:p>
            <a:pPr algn="l" eaLnBrk="1" hangingPunct="1"/>
            <a:r>
              <a:rPr lang="zh-CN" altLang="en-US" sz="3600" dirty="0">
                <a:solidFill>
                  <a:srgbClr val="A50021"/>
                </a:solidFill>
              </a:rPr>
              <a:t>简单棋盘多项式的结果</a:t>
            </a:r>
            <a:endParaRPr lang="zh-CN" altLang="en-US" sz="3600" dirty="0">
              <a:solidFill>
                <a:srgbClr val="A50021"/>
              </a:solidFill>
            </a:endParaRPr>
          </a:p>
        </p:txBody>
      </p:sp>
      <p:graphicFrame>
        <p:nvGraphicFramePr>
          <p:cNvPr id="6" name="对象 5"/>
          <p:cNvGraphicFramePr/>
          <p:nvPr/>
        </p:nvGraphicFramePr>
        <p:xfrm>
          <a:off x="430530" y="2372360"/>
          <a:ext cx="8426450" cy="2974340"/>
        </p:xfrm>
        <a:graphic>
          <a:graphicData uri="http://schemas.openxmlformats.org/presentationml/2006/ole">
            <mc:AlternateContent xmlns:mc="http://schemas.openxmlformats.org/markup-compatibility/2006">
              <mc:Choice xmlns:v="urn:schemas-microsoft-com:vml" Requires="v">
                <p:oleObj spid="_x0000_s7" name="" r:id="rId1" imgW="8420100" imgH="2971800" progId="Paint.Picture">
                  <p:embed/>
                </p:oleObj>
              </mc:Choice>
              <mc:Fallback>
                <p:oleObj name="" r:id="rId1" imgW="8420100" imgH="2971800" progId="Paint.Picture">
                  <p:embed/>
                  <p:pic>
                    <p:nvPicPr>
                      <p:cNvPr id="0" name="图片 6"/>
                      <p:cNvPicPr/>
                      <p:nvPr/>
                    </p:nvPicPr>
                    <p:blipFill>
                      <a:blip r:embed="rId2"/>
                      <a:stretch>
                        <a:fillRect/>
                      </a:stretch>
                    </p:blipFill>
                    <p:spPr>
                      <a:xfrm>
                        <a:off x="430530" y="2372360"/>
                        <a:ext cx="8426450" cy="297434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35843" name="标题 307202"/>
          <p:cNvSpPr>
            <a:spLocks noGrp="1"/>
          </p:cNvSpPr>
          <p:nvPr>
            <p:ph type="title"/>
          </p:nvPr>
        </p:nvSpPr>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有禁区的排列</a:t>
            </a:r>
            <a:endParaRPr lang="zh-CN" altLang="en-US" sz="4000" dirty="0">
              <a:solidFill>
                <a:schemeClr val="accent2"/>
              </a:solidFill>
            </a:endParaRPr>
          </a:p>
        </p:txBody>
      </p:sp>
      <p:sp>
        <p:nvSpPr>
          <p:cNvPr id="35844" name="矩形 307204"/>
          <p:cNvSpPr/>
          <p:nvPr/>
        </p:nvSpPr>
        <p:spPr>
          <a:xfrm>
            <a:off x="-900112" y="3265488"/>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sp>
        <p:nvSpPr>
          <p:cNvPr id="35845" name="矩形 307205"/>
          <p:cNvSpPr/>
          <p:nvPr/>
        </p:nvSpPr>
        <p:spPr>
          <a:xfrm>
            <a:off x="0" y="1726725"/>
            <a:ext cx="8964613" cy="4223385"/>
          </a:xfrm>
          <a:prstGeom prst="rect">
            <a:avLst/>
          </a:prstGeom>
          <a:noFill/>
          <a:ln w="6350">
            <a:noFill/>
          </a:ln>
        </p:spPr>
        <p:txBody>
          <a:bodyPr anchor="ctr" anchorCtr="0">
            <a:spAutoFit/>
          </a:bodyPr>
          <a:lstStyle/>
          <a:p>
            <a:pPr indent="762000" eaLnBrk="1" hangingPunct="1">
              <a:lnSpc>
                <a:spcPct val="130000"/>
              </a:lnSpc>
            </a:pPr>
            <a:r>
              <a:rPr lang="zh-CN" altLang="en-US" sz="2400" b="1" dirty="0">
                <a:solidFill>
                  <a:schemeClr val="tx1"/>
                </a:solidFill>
                <a:latin typeface="宋体" panose="02010600030101010101" pitchFamily="2" charset="-122"/>
                <a:ea typeface="宋体" panose="02010600030101010101" pitchFamily="2" charset="-122"/>
              </a:rPr>
              <a:t>限制某些数字不能出现在某些位置的排列，对应于有禁</a:t>
            </a:r>
            <a:endParaRPr lang="zh-CN" altLang="en-US" sz="2400" b="1" dirty="0">
              <a:solidFill>
                <a:schemeClr val="tx1"/>
              </a:solidFill>
              <a:latin typeface="宋体" panose="02010600030101010101" pitchFamily="2" charset="-122"/>
              <a:ea typeface="宋体" panose="02010600030101010101" pitchFamily="2" charset="-122"/>
            </a:endParaRPr>
          </a:p>
          <a:p>
            <a:pPr indent="762000" eaLnBrk="1" hangingPunct="1">
              <a:lnSpc>
                <a:spcPct val="130000"/>
              </a:lnSpc>
            </a:pPr>
            <a:r>
              <a:rPr lang="zh-CN" altLang="en-US" sz="2400" b="1" dirty="0">
                <a:solidFill>
                  <a:schemeClr val="tx1"/>
                </a:solidFill>
                <a:latin typeface="宋体" panose="02010600030101010101" pitchFamily="2" charset="-122"/>
                <a:ea typeface="宋体" panose="02010600030101010101" pitchFamily="2" charset="-122"/>
              </a:rPr>
              <a:t>区的放棋方案</a:t>
            </a:r>
            <a:r>
              <a:rPr lang="en-US" altLang="zh-CN" sz="2400" b="1" dirty="0">
                <a:solidFill>
                  <a:schemeClr val="tx1"/>
                </a:solidFill>
                <a:latin typeface="宋体" panose="02010600030101010101" pitchFamily="2" charset="-122"/>
                <a:ea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rPr>
              <a:t>有下述计数定理</a:t>
            </a:r>
            <a:r>
              <a:rPr lang="en-US" altLang="zh-CN" sz="2400" b="1" dirty="0">
                <a:solidFill>
                  <a:schemeClr val="tx1"/>
                </a:solidFill>
                <a:latin typeface="宋体" panose="02010600030101010101" pitchFamily="2" charset="-122"/>
                <a:ea typeface="宋体" panose="02010600030101010101" pitchFamily="2" charset="-122"/>
              </a:rPr>
              <a:t>. </a:t>
            </a:r>
            <a:endParaRPr lang="en-US" altLang="zh-CN" sz="2400" b="1" dirty="0">
              <a:solidFill>
                <a:schemeClr val="tx1"/>
              </a:solidFill>
              <a:latin typeface="宋体" panose="02010600030101010101" pitchFamily="2" charset="-122"/>
              <a:ea typeface="宋体" panose="02010600030101010101" pitchFamily="2" charset="-122"/>
            </a:endParaRPr>
          </a:p>
          <a:p>
            <a:pPr indent="762000" eaLnBrk="1" hangingPunct="1">
              <a:lnSpc>
                <a:spcPct val="130000"/>
              </a:lnSpc>
              <a:spcBef>
                <a:spcPct val="40000"/>
              </a:spcBef>
            </a:pPr>
            <a:r>
              <a:rPr lang="zh-CN" altLang="en-US" sz="2400" b="1" dirty="0">
                <a:solidFill>
                  <a:srgbClr val="7030A0"/>
                </a:solidFill>
                <a:latin typeface="宋体" panose="02010600030101010101" pitchFamily="2" charset="-122"/>
                <a:ea typeface="宋体" panose="02010600030101010101" pitchFamily="2" charset="-122"/>
              </a:rPr>
              <a:t>定理</a:t>
            </a:r>
            <a:r>
              <a:rPr lang="en-US" altLang="zh-CN" sz="2400" b="1" dirty="0">
                <a:solidFill>
                  <a:srgbClr val="7030A0"/>
                </a:solidFill>
                <a:latin typeface="Times New Roman" panose="02020603050405020304" pitchFamily="18" charset="0"/>
                <a:ea typeface="宋体" panose="02010600030101010101" pitchFamily="2" charset="-122"/>
              </a:rPr>
              <a:t>9.2</a:t>
            </a:r>
            <a:r>
              <a:rPr lang="en-US" altLang="zh-CN" sz="2400" b="1" dirty="0">
                <a:solidFill>
                  <a:schemeClr val="tx1"/>
                </a:solidFill>
                <a:latin typeface="宋体" panose="02010600030101010101" pitchFamily="2" charset="-122"/>
                <a:ea typeface="宋体" panose="02010600030101010101" pitchFamily="2" charset="-122"/>
              </a:rPr>
              <a:t>  </a:t>
            </a:r>
            <a:r>
              <a:rPr lang="en-US" altLang="zh-CN" sz="2400" b="1" i="1" dirty="0">
                <a:solidFill>
                  <a:schemeClr val="accent2"/>
                </a:solidFill>
                <a:latin typeface="Times New Roman" panose="02020603050405020304" pitchFamily="18" charset="0"/>
                <a:ea typeface="宋体" panose="02010600030101010101" pitchFamily="2" charset="-122"/>
              </a:rPr>
              <a:t>C </a:t>
            </a:r>
            <a:r>
              <a:rPr lang="zh-CN" altLang="en-US" sz="2400" b="1" dirty="0">
                <a:solidFill>
                  <a:schemeClr val="accent2"/>
                </a:solidFill>
                <a:latin typeface="Times New Roman" panose="02020603050405020304" pitchFamily="18" charset="0"/>
                <a:ea typeface="宋体" panose="02010600030101010101" pitchFamily="2" charset="-122"/>
              </a:rPr>
              <a:t>是</a:t>
            </a:r>
            <a:r>
              <a:rPr lang="zh-CN" altLang="en-US" sz="2400" b="1" dirty="0">
                <a:solidFill>
                  <a:srgbClr val="FF0000"/>
                </a:solidFill>
                <a:latin typeface="Times New Roman" panose="02020603050405020304" pitchFamily="18" charset="0"/>
                <a:ea typeface="宋体" panose="02010600030101010101" pitchFamily="2" charset="-122"/>
              </a:rPr>
              <a:t> </a:t>
            </a:r>
            <a:r>
              <a:rPr lang="en-US" altLang="zh-CN" sz="2400" b="1" i="1"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FF0000"/>
                </a:solidFill>
                <a:latin typeface="Times New Roman" panose="02020603050405020304" pitchFamily="18" charset="0"/>
                <a:ea typeface="宋体" panose="02010600030101010101" pitchFamily="2" charset="-122"/>
              </a:rPr>
              <a:t>n </a:t>
            </a: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的具有给定禁区的棋盘，禁区对应于</a:t>
            </a:r>
            <a:endPar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a:p>
            <a:pPr indent="762000" eaLnBrk="1" hangingPunct="1">
              <a:lnSpc>
                <a:spcPct val="130000"/>
              </a:lnSpc>
            </a:pP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{1, 2, …, </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的元素在排列中不允许出现的位置，则这种有</a:t>
            </a:r>
            <a:endPar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a:p>
            <a:pPr indent="762000" eaLnBrk="1" hangingPunct="1">
              <a:lnSpc>
                <a:spcPct val="130000"/>
              </a:lnSpc>
            </a:pP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禁区的排列数为</a:t>
            </a:r>
            <a:endPar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a:p>
            <a:pPr indent="762000" eaLnBrk="1" hangingPunct="1">
              <a:lnSpc>
                <a:spcPct val="130000"/>
              </a:lnSpc>
            </a:pP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a:p>
            <a:pPr indent="762000" eaLnBrk="1" hangingPunct="1">
              <a:lnSpc>
                <a:spcPct val="130000"/>
              </a:lnSpc>
            </a:pP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中</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r</a:t>
            </a:r>
            <a:r>
              <a:rPr lang="en-US" altLang="zh-CN" sz="2400" b="1" i="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i </a:t>
            </a: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是 </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i </a:t>
            </a: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个棋子布置到禁区的方案数</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a:p>
            <a:pPr indent="762000" eaLnBrk="1" hangingPunct="1">
              <a:lnSpc>
                <a:spcPct val="130000"/>
              </a:lnSpc>
              <a:spcBef>
                <a:spcPct val="40000"/>
              </a:spcBef>
            </a:pP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适用条件：</a:t>
            </a:r>
            <a:r>
              <a:rPr lang="zh-CN" altLang="en-US" sz="2400" b="1" dirty="0">
                <a:solidFill>
                  <a:srgbClr val="FF0000"/>
                </a:solidFill>
                <a:latin typeface="宋体" panose="02010600030101010101" pitchFamily="2" charset="-122"/>
                <a:ea typeface="宋体" panose="02010600030101010101" pitchFamily="2" charset="-122"/>
                <a:sym typeface="Symbol" panose="05050102010706020507" pitchFamily="18" charset="2"/>
              </a:rPr>
              <a:t>小禁区</a:t>
            </a:r>
            <a:r>
              <a:rPr lang="zh-CN" altLang="en-US" sz="2400" b="1" dirty="0">
                <a:solidFill>
                  <a:schemeClr val="tx1"/>
                </a:solidFill>
                <a:latin typeface="宋体" panose="02010600030101010101" pitchFamily="2" charset="-122"/>
                <a:ea typeface="宋体" panose="02010600030101010101" pitchFamily="2" charset="-122"/>
                <a:sym typeface="Symbol" panose="05050102010706020507" pitchFamily="18" charset="2"/>
              </a:rPr>
              <a:t> </a:t>
            </a:r>
            <a:endParaRPr lang="zh-CN" altLang="en-US" sz="2400" b="1" dirty="0">
              <a:solidFill>
                <a:schemeClr val="tx1"/>
              </a:solidFill>
              <a:latin typeface="宋体" panose="02010600030101010101" pitchFamily="2" charset="-122"/>
              <a:ea typeface="宋体" panose="02010600030101010101" pitchFamily="2" charset="-122"/>
              <a:sym typeface="Symbol" panose="05050102010706020507" pitchFamily="18" charset="2"/>
            </a:endParaRPr>
          </a:p>
        </p:txBody>
      </p:sp>
      <p:graphicFrame>
        <p:nvGraphicFramePr>
          <p:cNvPr id="35846" name="对象 307203"/>
          <p:cNvGraphicFramePr/>
          <p:nvPr/>
        </p:nvGraphicFramePr>
        <p:xfrm>
          <a:off x="1619250" y="4267200"/>
          <a:ext cx="5905500" cy="601663"/>
        </p:xfrm>
        <a:graphic>
          <a:graphicData uri="http://schemas.openxmlformats.org/presentationml/2006/ole">
            <mc:AlternateContent xmlns:mc="http://schemas.openxmlformats.org/markup-compatibility/2006">
              <mc:Choice xmlns:v="urn:schemas-microsoft-com:vml" Requires="v">
                <p:oleObj spid="_x0000_s16389" name="" r:id="rId1" imgW="2209800" imgH="228600" progId="Equation.3">
                  <p:embed/>
                </p:oleObj>
              </mc:Choice>
              <mc:Fallback>
                <p:oleObj name="" r:id="rId1" imgW="2209800" imgH="228600" progId="Equation.3">
                  <p:embed/>
                  <p:pic>
                    <p:nvPicPr>
                      <p:cNvPr id="0" name="图片 3088"/>
                      <p:cNvPicPr/>
                      <p:nvPr/>
                    </p:nvPicPr>
                    <p:blipFill>
                      <a:blip r:embed="rId2"/>
                      <a:stretch>
                        <a:fillRect/>
                      </a:stretch>
                    </p:blipFill>
                    <p:spPr>
                      <a:xfrm>
                        <a:off x="1619250" y="4267200"/>
                        <a:ext cx="5905500" cy="601663"/>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96545" y="1626235"/>
            <a:ext cx="8708390" cy="3061335"/>
          </a:xfrm>
          <a:prstGeom prst="rect">
            <a:avLst/>
          </a:prstGeom>
          <a:noFill/>
          <a:ln w="9525">
            <a:noFill/>
          </a:ln>
        </p:spPr>
        <p:txBody>
          <a:bodyPr wrap="square">
            <a:spAutoFit/>
          </a:bodyPr>
          <a:p>
            <a:r>
              <a:rPr lang="zh-CN" sz="2400" b="1">
                <a:solidFill>
                  <a:schemeClr val="tx1"/>
                </a:solidFill>
                <a:ea typeface="宋体" panose="02010600030101010101" pitchFamily="2" charset="-122"/>
                <a:sym typeface="+mn-ea"/>
              </a:rPr>
              <a:t>利用</a:t>
            </a:r>
            <a:r>
              <a:rPr lang="zh-CN" sz="2400" b="1">
                <a:solidFill>
                  <a:schemeClr val="tx1"/>
                </a:solidFill>
                <a:latin typeface="Times New Roman" panose="02020603050405020304" pitchFamily="18" charset="0"/>
                <a:ea typeface="宋体" panose="02010600030101010101" pitchFamily="2" charset="-122"/>
                <a:sym typeface="+mn-ea"/>
              </a:rPr>
              <a:t>容拆原理</a:t>
            </a:r>
            <a:r>
              <a:rPr lang="zh-CN" sz="2400" b="1">
                <a:solidFill>
                  <a:schemeClr val="tx1"/>
                </a:solidFill>
                <a:ea typeface="宋体" panose="02010600030101010101" pitchFamily="2" charset="-122"/>
                <a:sym typeface="+mn-ea"/>
              </a:rPr>
              <a:t>。</a:t>
            </a:r>
            <a:endParaRPr lang="zh-CN" sz="2400" b="1">
              <a:solidFill>
                <a:schemeClr val="tx1"/>
              </a:solidFill>
              <a:ea typeface="宋体" panose="02010600030101010101" pitchFamily="2" charset="-122"/>
            </a:endParaRPr>
          </a:p>
          <a:p>
            <a:pPr>
              <a:spcBef>
                <a:spcPts val="1000"/>
              </a:spcBef>
            </a:pPr>
            <a:r>
              <a:rPr lang="zh-CN" sz="2400" b="1">
                <a:solidFill>
                  <a:schemeClr val="tx1"/>
                </a:solidFill>
                <a:ea typeface="宋体" panose="02010600030101010101" pitchFamily="2" charset="-122"/>
              </a:rPr>
              <a:t>给</a:t>
            </a:r>
            <a:r>
              <a:rPr lang="en-US" sz="2400" b="1" i="1">
                <a:solidFill>
                  <a:schemeClr val="tx1"/>
                </a:solidFill>
                <a:latin typeface="Times New Roman" panose="02020603050405020304" pitchFamily="18" charset="0"/>
                <a:ea typeface="宋体" panose="02010600030101010101" pitchFamily="2" charset="-122"/>
              </a:rPr>
              <a:t>n</a:t>
            </a:r>
            <a:r>
              <a:rPr lang="zh-CN" sz="2400" b="1">
                <a:solidFill>
                  <a:schemeClr val="tx1"/>
                </a:solidFill>
                <a:ea typeface="宋体" panose="02010600030101010101" pitchFamily="2" charset="-122"/>
              </a:rPr>
              <a:t>个棋子分别标号（</a:t>
            </a:r>
            <a:r>
              <a:rPr lang="en-US" sz="2400" b="1">
                <a:solidFill>
                  <a:schemeClr val="tx1"/>
                </a:solidFill>
                <a:latin typeface="Times New Roman" panose="02020603050405020304" pitchFamily="18" charset="0"/>
                <a:ea typeface="宋体" panose="02010600030101010101" pitchFamily="2" charset="-122"/>
              </a:rPr>
              <a:t>1, 2, ..., </a:t>
            </a:r>
            <a:r>
              <a:rPr lang="en-US" sz="2400" b="1" i="1">
                <a:solidFill>
                  <a:schemeClr val="tx1"/>
                </a:solidFill>
                <a:latin typeface="Times New Roman" panose="02020603050405020304" pitchFamily="18" charset="0"/>
                <a:ea typeface="宋体" panose="02010600030101010101" pitchFamily="2" charset="-122"/>
              </a:rPr>
              <a:t>n</a:t>
            </a:r>
            <a:r>
              <a:rPr lang="zh-CN" sz="2400" b="1">
                <a:solidFill>
                  <a:schemeClr val="tx1"/>
                </a:solidFill>
                <a:ea typeface="宋体" panose="02010600030101010101" pitchFamily="2" charset="-122"/>
              </a:rPr>
              <a:t>）。</a:t>
            </a:r>
            <a:endParaRPr lang="zh-CN" sz="2400" b="1">
              <a:solidFill>
                <a:schemeClr val="tx1"/>
              </a:solidFill>
              <a:ea typeface="宋体" panose="02010600030101010101" pitchFamily="2" charset="-122"/>
            </a:endParaRPr>
          </a:p>
          <a:p>
            <a:pPr>
              <a:spcBef>
                <a:spcPts val="1000"/>
              </a:spcBef>
            </a:pPr>
            <a:r>
              <a:rPr lang="zh-CN" sz="2400" b="1">
                <a:solidFill>
                  <a:schemeClr val="tx1"/>
                </a:solidFill>
                <a:ea typeface="宋体" panose="02010600030101010101" pitchFamily="2" charset="-122"/>
              </a:rPr>
              <a:t>设</a:t>
            </a:r>
            <a:r>
              <a:rPr lang="en-US" sz="2400" b="1" i="1">
                <a:solidFill>
                  <a:schemeClr val="tx1"/>
                </a:solidFill>
                <a:latin typeface="Times New Roman" panose="02020603050405020304" pitchFamily="18" charset="0"/>
                <a:ea typeface="宋体" panose="02010600030101010101" pitchFamily="2" charset="-122"/>
              </a:rPr>
              <a:t>P</a:t>
            </a:r>
            <a:r>
              <a:rPr lang="en-US" sz="2400" b="1" i="1" baseline="-25000">
                <a:solidFill>
                  <a:schemeClr val="tx1"/>
                </a:solidFill>
                <a:latin typeface="Times New Roman" panose="02020603050405020304" pitchFamily="18" charset="0"/>
                <a:ea typeface="宋体" panose="02010600030101010101" pitchFamily="2" charset="-122"/>
              </a:rPr>
              <a:t>i</a:t>
            </a:r>
            <a:r>
              <a:rPr lang="zh-CN" sz="2400" b="1">
                <a:solidFill>
                  <a:schemeClr val="tx1"/>
                </a:solidFill>
                <a:ea typeface="宋体" panose="02010600030101010101" pitchFamily="2" charset="-122"/>
              </a:rPr>
              <a:t>表示标号为</a:t>
            </a:r>
            <a:r>
              <a:rPr lang="en-US" sz="2400" b="1" i="1">
                <a:solidFill>
                  <a:schemeClr val="tx1"/>
                </a:solidFill>
                <a:latin typeface="Times New Roman" panose="02020603050405020304" pitchFamily="18" charset="0"/>
                <a:ea typeface="宋体" panose="02010600030101010101" pitchFamily="2" charset="-122"/>
              </a:rPr>
              <a:t>i</a:t>
            </a:r>
            <a:r>
              <a:rPr lang="zh-CN" sz="2400" b="1">
                <a:solidFill>
                  <a:schemeClr val="tx1"/>
                </a:solidFill>
                <a:ea typeface="宋体" panose="02010600030101010101" pitchFamily="2" charset="-122"/>
              </a:rPr>
              <a:t>的棋子落在禁区中这一性质</a:t>
            </a:r>
            <a:r>
              <a:rPr lang="en-US" sz="2400" b="1">
                <a:solidFill>
                  <a:schemeClr val="tx1"/>
                </a:solidFill>
                <a:latin typeface="Times New Roman" panose="02020603050405020304" pitchFamily="18" charset="0"/>
                <a:ea typeface="宋体" panose="02010600030101010101" pitchFamily="2" charset="-122"/>
              </a:rPr>
              <a:t>(</a:t>
            </a:r>
            <a:r>
              <a:rPr lang="en-US" sz="2400" b="1" i="1">
                <a:solidFill>
                  <a:schemeClr val="tx1"/>
                </a:solidFill>
                <a:latin typeface="Times New Roman" panose="02020603050405020304" pitchFamily="18" charset="0"/>
                <a:ea typeface="宋体" panose="02010600030101010101" pitchFamily="2" charset="-122"/>
              </a:rPr>
              <a:t>i</a:t>
            </a:r>
            <a:r>
              <a:rPr lang="en-US" sz="2400" b="1">
                <a:solidFill>
                  <a:schemeClr val="tx1"/>
                </a:solidFill>
                <a:latin typeface="Times New Roman" panose="02020603050405020304" pitchFamily="18" charset="0"/>
                <a:ea typeface="宋体" panose="02010600030101010101" pitchFamily="2" charset="-122"/>
              </a:rPr>
              <a:t>=1, 2, ..., </a:t>
            </a:r>
            <a:r>
              <a:rPr lang="en-US" sz="2400" b="1" i="1">
                <a:solidFill>
                  <a:schemeClr val="tx1"/>
                </a:solidFill>
                <a:latin typeface="Times New Roman" panose="02020603050405020304" pitchFamily="18" charset="0"/>
                <a:ea typeface="宋体" panose="02010600030101010101" pitchFamily="2" charset="-122"/>
              </a:rPr>
              <a:t>n</a:t>
            </a:r>
            <a:r>
              <a:rPr lang="en-US"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a:t>
            </a:r>
            <a:r>
              <a:rPr lang="en-US" sz="2400" b="1" i="1">
                <a:solidFill>
                  <a:schemeClr val="tx1"/>
                </a:solidFill>
                <a:latin typeface="Times New Roman" panose="02020603050405020304" pitchFamily="18" charset="0"/>
                <a:ea typeface="宋体" panose="02010600030101010101" pitchFamily="2" charset="-122"/>
              </a:rPr>
              <a:t>A</a:t>
            </a:r>
            <a:r>
              <a:rPr lang="en-US" sz="2400" b="1" baseline="-25000">
                <a:solidFill>
                  <a:schemeClr val="tx1"/>
                </a:solidFill>
                <a:latin typeface="Times New Roman" panose="02020603050405020304" pitchFamily="18" charset="0"/>
                <a:ea typeface="宋体" panose="02010600030101010101" pitchFamily="2" charset="-122"/>
              </a:rPr>
              <a:t>i</a:t>
            </a:r>
            <a:r>
              <a:rPr lang="zh-CN" sz="2400" b="1">
                <a:solidFill>
                  <a:schemeClr val="tx1"/>
                </a:solidFill>
                <a:ea typeface="宋体" panose="02010600030101010101" pitchFamily="2" charset="-122"/>
              </a:rPr>
              <a:t>为</a:t>
            </a:r>
            <a:r>
              <a:rPr lang="en-US" sz="2400" b="1" i="1">
                <a:solidFill>
                  <a:schemeClr val="tx1"/>
                </a:solidFill>
                <a:latin typeface="Times New Roman" panose="02020603050405020304" pitchFamily="18" charset="0"/>
                <a:ea typeface="宋体" panose="02010600030101010101" pitchFamily="2" charset="-122"/>
              </a:rPr>
              <a:t>S</a:t>
            </a:r>
            <a:r>
              <a:rPr lang="zh-CN" sz="2400" b="1">
                <a:solidFill>
                  <a:schemeClr val="tx1"/>
                </a:solidFill>
                <a:ea typeface="宋体" panose="02010600030101010101" pitchFamily="2" charset="-122"/>
              </a:rPr>
              <a:t>子集，由那些具有性质</a:t>
            </a:r>
            <a:r>
              <a:rPr lang="en-US" sz="2400" b="1" i="1">
                <a:solidFill>
                  <a:schemeClr val="tx1"/>
                </a:solidFill>
                <a:latin typeface="Times New Roman" panose="02020603050405020304" pitchFamily="18" charset="0"/>
                <a:ea typeface="宋体" panose="02010600030101010101" pitchFamily="2" charset="-122"/>
              </a:rPr>
              <a:t>P</a:t>
            </a:r>
            <a:r>
              <a:rPr lang="en-US" sz="2400" b="1" i="1" baseline="-25000">
                <a:solidFill>
                  <a:schemeClr val="tx1"/>
                </a:solidFill>
                <a:latin typeface="Times New Roman" panose="02020603050405020304" pitchFamily="18" charset="0"/>
                <a:ea typeface="宋体" panose="02010600030101010101" pitchFamily="2" charset="-122"/>
              </a:rPr>
              <a:t>i</a:t>
            </a:r>
            <a:r>
              <a:rPr lang="zh-CN" sz="2400" b="1">
                <a:solidFill>
                  <a:schemeClr val="tx1"/>
                </a:solidFill>
                <a:ea typeface="宋体" panose="02010600030101010101" pitchFamily="2" charset="-122"/>
              </a:rPr>
              <a:t>的布局所构成（其它棋子可以在禁区外，也可以在禁区内）。</a:t>
            </a:r>
            <a:endParaRPr lang="zh-CN" sz="2400" b="1">
              <a:solidFill>
                <a:schemeClr val="tx1"/>
              </a:solidFill>
              <a:ea typeface="宋体" panose="02010600030101010101" pitchFamily="2" charset="-122"/>
            </a:endParaRPr>
          </a:p>
          <a:p>
            <a:pPr>
              <a:spcBef>
                <a:spcPts val="1000"/>
              </a:spcBef>
            </a:pPr>
            <a:r>
              <a:rPr lang="zh-CN" sz="2400" b="1">
                <a:solidFill>
                  <a:schemeClr val="tx1"/>
                </a:solidFill>
                <a:latin typeface="Times New Roman" panose="02020603050405020304" pitchFamily="18" charset="0"/>
                <a:ea typeface="宋体" panose="02010600030101010101" pitchFamily="2" charset="-122"/>
              </a:rPr>
              <a:t>对称筛公式适用于当前问题，由此，所有标号棋子都不落在禁区中的可能布局数为</a:t>
            </a:r>
            <a:endParaRPr lang="zh-CN" altLang="en-US" sz="2400" b="1">
              <a:solidFill>
                <a:schemeClr val="tx1"/>
              </a:solidFill>
              <a:latin typeface="Times New Roman" panose="02020603050405020304" pitchFamily="18" charset="0"/>
              <a:ea typeface="宋体" panose="02010600030101010101" pitchFamily="2" charset="-122"/>
            </a:endParaRPr>
          </a:p>
        </p:txBody>
      </p:sp>
      <p:graphicFrame>
        <p:nvGraphicFramePr>
          <p:cNvPr id="2" name="对象 -2147482624"/>
          <p:cNvGraphicFramePr>
            <a:graphicFrameLocks noChangeAspect="1"/>
          </p:cNvGraphicFramePr>
          <p:nvPr/>
        </p:nvGraphicFramePr>
        <p:xfrm>
          <a:off x="1040765" y="5010785"/>
          <a:ext cx="6926580" cy="949325"/>
        </p:xfrm>
        <a:graphic>
          <a:graphicData uri="http://schemas.openxmlformats.org/presentationml/2006/ole">
            <mc:AlternateContent xmlns:mc="http://schemas.openxmlformats.org/markup-compatibility/2006">
              <mc:Choice xmlns:v="urn:schemas-microsoft-com:vml" Requires="v">
                <p:oleObj spid="_x0000_s3076" name="" r:id="rId1" imgW="2755900" imgH="457200" progId="Equation.DSMT4">
                  <p:embed/>
                </p:oleObj>
              </mc:Choice>
              <mc:Fallback>
                <p:oleObj name="" r:id="rId1" imgW="2755900" imgH="457200" progId="Equation.DSMT4">
                  <p:embed/>
                  <p:pic>
                    <p:nvPicPr>
                      <p:cNvPr id="0" name="图片 3075"/>
                      <p:cNvPicPr/>
                      <p:nvPr/>
                    </p:nvPicPr>
                    <p:blipFill>
                      <a:blip r:embed="rId2"/>
                      <a:stretch>
                        <a:fillRect/>
                      </a:stretch>
                    </p:blipFill>
                    <p:spPr>
                      <a:xfrm>
                        <a:off x="1040765" y="5010785"/>
                        <a:ext cx="6926580" cy="949325"/>
                      </a:xfrm>
                      <a:prstGeom prst="rect">
                        <a:avLst/>
                      </a:prstGeom>
                      <a:noFill/>
                      <a:ln w="38100">
                        <a:noFill/>
                        <a:miter/>
                      </a:ln>
                    </p:spPr>
                  </p:pic>
                </p:oleObj>
              </mc:Fallback>
            </mc:AlternateContent>
          </a:graphicData>
        </a:graphic>
      </p:graphicFrame>
      <p:sp>
        <p:nvSpPr>
          <p:cNvPr id="3" name="灯片编号占位符 2"/>
          <p:cNvSpPr>
            <a:spLocks noGrp="1"/>
          </p:cNvSpPr>
          <p:nvPr>
            <p:ph type="sldNum" sz="quarter" idx="4"/>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B56B15-3101-4457-811D-B90B199D6D32}"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36867" name="标题 308226"/>
          <p:cNvSpPr>
            <a:spLocks noGrp="1"/>
          </p:cNvSpPr>
          <p:nvPr>
            <p:ph type="title"/>
          </p:nvPr>
        </p:nvSpPr>
        <p:spPr>
          <a:xfrm>
            <a:off x="327025" y="537845"/>
            <a:ext cx="7772400" cy="1143000"/>
          </a:xfrm>
        </p:spPr>
        <p:txBody>
          <a:bodyPr vert="horz" wrap="square" lIns="91440" tIns="45720" rIns="91440" bIns="45720" anchor="ctr" anchorCtr="0"/>
          <a:p>
            <a:pPr algn="l" eaLnBrk="1" hangingPunct="1"/>
            <a:r>
              <a:rPr lang="zh-CN" altLang="en-US" sz="3600" dirty="0">
                <a:solidFill>
                  <a:srgbClr val="A50021"/>
                </a:solidFill>
              </a:rPr>
              <a:t>定理证明</a:t>
            </a:r>
            <a:endParaRPr lang="zh-CN" altLang="en-US" sz="3600" dirty="0">
              <a:solidFill>
                <a:srgbClr val="A5002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
                                            <p:txEl>
                                              <p:pRg st="1" end="1"/>
                                            </p:txEl>
                                          </p:spTgt>
                                        </p:tgtEl>
                                        <p:attrNameLst>
                                          <p:attrName>style.visibility</p:attrName>
                                        </p:attrNameLst>
                                      </p:cBhvr>
                                      <p:to>
                                        <p:strVal val="visible"/>
                                      </p:to>
                                    </p:set>
                                    <p:animEffect transition="in" filter="blinds(horizontal)">
                                      <p:cBhvr>
                                        <p:cTn id="7" dur="500"/>
                                        <p:tgtEl>
                                          <p:spTgt spid="1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
                                            <p:txEl>
                                              <p:pRg st="2" end="2"/>
                                            </p:txEl>
                                          </p:spTgt>
                                        </p:tgtEl>
                                        <p:attrNameLst>
                                          <p:attrName>style.visibility</p:attrName>
                                        </p:attrNameLst>
                                      </p:cBhvr>
                                      <p:to>
                                        <p:strVal val="visible"/>
                                      </p:to>
                                    </p:set>
                                    <p:animEffect transition="in" filter="blinds(horizontal)">
                                      <p:cBhvr>
                                        <p:cTn id="12" dur="500"/>
                                        <p:tgtEl>
                                          <p:spTgt spid="10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
                                            <p:txEl>
                                              <p:pRg st="3" end="3"/>
                                            </p:txEl>
                                          </p:spTgt>
                                        </p:tgtEl>
                                        <p:attrNameLst>
                                          <p:attrName>style.visibility</p:attrName>
                                        </p:attrNameLst>
                                      </p:cBhvr>
                                      <p:to>
                                        <p:strVal val="visible"/>
                                      </p:to>
                                    </p:set>
                                    <p:animEffect transition="in" filter="blinds(horizontal)">
                                      <p:cBhvr>
                                        <p:cTn id="17" dur="500"/>
                                        <p:tgtEl>
                                          <p:spTgt spid="10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262890"/>
            <a:ext cx="8793480" cy="4523105"/>
          </a:xfrm>
          <a:prstGeom prst="rect">
            <a:avLst/>
          </a:prstGeom>
          <a:noFill/>
          <a:ln w="9525">
            <a:noFill/>
          </a:ln>
        </p:spPr>
        <p:txBody>
          <a:bodyPr wrap="square">
            <a:spAutoFit/>
          </a:bodyPr>
          <a:p>
            <a:pPr marL="285750" indent="-285750">
              <a:buFont typeface="Wingdings" panose="05000000000000000000" charset="0"/>
              <a:buChar char="p"/>
            </a:pPr>
            <a:r>
              <a:rPr lang="zh-CN" sz="1800" b="1">
                <a:solidFill>
                  <a:schemeClr val="tx1"/>
                </a:solidFill>
                <a:ea typeface="宋体" panose="02010600030101010101" pitchFamily="2" charset="-122"/>
              </a:rPr>
              <a:t>把</a:t>
            </a:r>
            <a:r>
              <a:rPr lang="en-US" sz="1800" b="1" i="1">
                <a:solidFill>
                  <a:schemeClr val="tx1"/>
                </a:solidFill>
                <a:latin typeface="Times New Roman" panose="02020603050405020304" pitchFamily="18" charset="0"/>
                <a:ea typeface="宋体" panose="02010600030101010101" pitchFamily="2" charset="-122"/>
              </a:rPr>
              <a:t>n</a:t>
            </a:r>
            <a:r>
              <a:rPr lang="zh-CN" sz="1800" b="1">
                <a:solidFill>
                  <a:schemeClr val="tx1"/>
                </a:solidFill>
                <a:ea typeface="宋体" panose="02010600030101010101" pitchFamily="2" charset="-122"/>
              </a:rPr>
              <a:t>个无标号的棋子布局到</a:t>
            </a:r>
            <a:r>
              <a:rPr lang="en-US" sz="1800" b="1" i="1">
                <a:solidFill>
                  <a:schemeClr val="tx1"/>
                </a:solidFill>
                <a:latin typeface="Times New Roman" panose="02020603050405020304" pitchFamily="18" charset="0"/>
                <a:ea typeface="宋体" panose="02010600030101010101" pitchFamily="2" charset="-122"/>
              </a:rPr>
              <a:t>n*n</a:t>
            </a:r>
            <a:r>
              <a:rPr lang="zh-CN" sz="1800" b="1">
                <a:solidFill>
                  <a:schemeClr val="tx1"/>
                </a:solidFill>
                <a:ea typeface="宋体" panose="02010600030101010101" pitchFamily="2" charset="-122"/>
              </a:rPr>
              <a:t>棋盘上的方案数为</a:t>
            </a:r>
            <a:r>
              <a:rPr lang="en-US" sz="1800" b="1">
                <a:solidFill>
                  <a:schemeClr val="tx1"/>
                </a:solidFill>
                <a:latin typeface="Times New Roman" panose="02020603050405020304" pitchFamily="18" charset="0"/>
                <a:ea typeface="宋体" panose="02010600030101010101" pitchFamily="2" charset="-122"/>
              </a:rPr>
              <a:t>n!</a:t>
            </a:r>
            <a:r>
              <a:rPr lang="zh-CN" sz="1800" b="1">
                <a:solidFill>
                  <a:schemeClr val="tx1"/>
                </a:solidFill>
                <a:ea typeface="宋体" panose="02010600030101010101" pitchFamily="2" charset="-122"/>
              </a:rPr>
              <a:t>，而对每一个特定棋盘布局，这时给每个棋子标上号，标号方案数也为</a:t>
            </a:r>
            <a:r>
              <a:rPr lang="en-US" sz="1800" b="1">
                <a:solidFill>
                  <a:schemeClr val="tx1"/>
                </a:solidFill>
                <a:latin typeface="Times New Roman" panose="02020603050405020304" pitchFamily="18" charset="0"/>
                <a:ea typeface="宋体" panose="02010600030101010101" pitchFamily="2" charset="-122"/>
              </a:rPr>
              <a:t>n!</a:t>
            </a:r>
            <a:r>
              <a:rPr lang="zh-CN" sz="1800" b="1">
                <a:solidFill>
                  <a:schemeClr val="tx1"/>
                </a:solidFill>
                <a:ea typeface="宋体" panose="02010600030101010101" pitchFamily="2" charset="-122"/>
              </a:rPr>
              <a:t>，因此对</a:t>
            </a:r>
            <a:r>
              <a:rPr lang="en-US" sz="1800" b="1" i="1">
                <a:solidFill>
                  <a:schemeClr val="tx1"/>
                </a:solidFill>
                <a:latin typeface="Times New Roman" panose="02020603050405020304" pitchFamily="18" charset="0"/>
                <a:ea typeface="宋体" panose="02010600030101010101" pitchFamily="2" charset="-122"/>
              </a:rPr>
              <a:t>n</a:t>
            </a:r>
            <a:r>
              <a:rPr lang="zh-CN" sz="1800" b="1">
                <a:solidFill>
                  <a:schemeClr val="tx1"/>
                </a:solidFill>
                <a:ea typeface="宋体" panose="02010600030101010101" pitchFamily="2" charset="-122"/>
              </a:rPr>
              <a:t>个</a:t>
            </a:r>
            <a:r>
              <a:rPr lang="zh-CN" sz="1800" b="1">
                <a:solidFill>
                  <a:schemeClr val="tx1"/>
                </a:solidFill>
                <a:latin typeface="Times New Roman" panose="02020603050405020304" pitchFamily="18" charset="0"/>
                <a:ea typeface="宋体" panose="02010600030101010101" pitchFamily="2" charset="-122"/>
              </a:rPr>
              <a:t>标号</a:t>
            </a:r>
            <a:r>
              <a:rPr lang="zh-CN" sz="1800" b="1">
                <a:solidFill>
                  <a:schemeClr val="tx1"/>
                </a:solidFill>
                <a:ea typeface="宋体" panose="02010600030101010101" pitchFamily="2" charset="-122"/>
              </a:rPr>
              <a:t>棋子进行布局的可能方案数为</a:t>
            </a:r>
            <a:r>
              <a:rPr lang="en-US" sz="1800" b="1">
                <a:solidFill>
                  <a:schemeClr val="tx1"/>
                </a:solidFill>
                <a:latin typeface="Times New Roman" panose="02020603050405020304" pitchFamily="18" charset="0"/>
                <a:ea typeface="宋体" panose="02010600030101010101" pitchFamily="2" charset="-122"/>
              </a:rPr>
              <a:t>|</a:t>
            </a:r>
            <a:r>
              <a:rPr lang="en-US" sz="1800" b="1" i="1">
                <a:solidFill>
                  <a:schemeClr val="tx1"/>
                </a:solidFill>
                <a:latin typeface="Times New Roman" panose="02020603050405020304" pitchFamily="18" charset="0"/>
                <a:ea typeface="宋体" panose="02010600030101010101" pitchFamily="2" charset="-122"/>
              </a:rPr>
              <a:t>S</a:t>
            </a:r>
            <a:r>
              <a:rPr lang="en-US" sz="1800" b="1">
                <a:solidFill>
                  <a:schemeClr val="tx1"/>
                </a:solidFill>
                <a:latin typeface="Times New Roman" panose="02020603050405020304" pitchFamily="18" charset="0"/>
                <a:ea typeface="宋体" panose="02010600030101010101" pitchFamily="2" charset="-122"/>
              </a:rPr>
              <a:t>|=</a:t>
            </a:r>
            <a:r>
              <a:rPr lang="en-US" sz="1800" b="1" i="1">
                <a:solidFill>
                  <a:schemeClr val="tx1"/>
                </a:solidFill>
                <a:latin typeface="Times New Roman" panose="02020603050405020304" pitchFamily="18" charset="0"/>
                <a:ea typeface="宋体" panose="02010600030101010101" pitchFamily="2" charset="-122"/>
              </a:rPr>
              <a:t>n</a:t>
            </a:r>
            <a:r>
              <a:rPr lang="en-US" sz="1800" b="1">
                <a:solidFill>
                  <a:schemeClr val="tx1"/>
                </a:solidFill>
                <a:latin typeface="Times New Roman" panose="02020603050405020304" pitchFamily="18" charset="0"/>
                <a:ea typeface="宋体" panose="02010600030101010101" pitchFamily="2" charset="-122"/>
              </a:rPr>
              <a:t>!</a:t>
            </a:r>
            <a:r>
              <a:rPr lang="en-US" sz="1800" b="1" i="1">
                <a:solidFill>
                  <a:schemeClr val="tx1"/>
                </a:solidFill>
                <a:latin typeface="Times New Roman" panose="02020603050405020304" pitchFamily="18" charset="0"/>
                <a:ea typeface="宋体" panose="02010600030101010101" pitchFamily="2" charset="-122"/>
              </a:rPr>
              <a:t> n</a:t>
            </a:r>
            <a:r>
              <a:rPr lang="en-US" sz="1800" b="1">
                <a:solidFill>
                  <a:schemeClr val="tx1"/>
                </a:solidFill>
                <a:latin typeface="Times New Roman" panose="02020603050405020304" pitchFamily="18" charset="0"/>
                <a:ea typeface="宋体" panose="02010600030101010101" pitchFamily="2" charset="-122"/>
              </a:rPr>
              <a:t>!</a:t>
            </a:r>
            <a:r>
              <a:rPr lang="zh-CN" sz="1800" b="1">
                <a:solidFill>
                  <a:schemeClr val="tx1"/>
                </a:solidFill>
                <a:ea typeface="宋体" panose="02010600030101010101" pitchFamily="2" charset="-122"/>
              </a:rPr>
              <a:t>。</a:t>
            </a:r>
            <a:endParaRPr lang="zh-CN" sz="1800" b="1">
              <a:solidFill>
                <a:schemeClr val="tx1"/>
              </a:solidFill>
              <a:ea typeface="宋体" panose="02010600030101010101" pitchFamily="2" charset="-122"/>
            </a:endParaRPr>
          </a:p>
          <a:p>
            <a:pPr marL="285750" indent="-285750">
              <a:buFont typeface="Wingdings" panose="05000000000000000000" charset="0"/>
              <a:buChar char="p"/>
            </a:pPr>
            <a:endParaRPr lang="zh-CN" sz="1800" b="1">
              <a:solidFill>
                <a:schemeClr val="tx1"/>
              </a:solidFill>
              <a:latin typeface="Times New Roman" panose="02020603050405020304" pitchFamily="18" charset="0"/>
              <a:ea typeface="宋体" panose="02010600030101010101" pitchFamily="2" charset="-122"/>
            </a:endParaRPr>
          </a:p>
          <a:p>
            <a:pPr marL="285750" indent="-285750">
              <a:buFont typeface="Wingdings" panose="05000000000000000000" charset="0"/>
              <a:buChar char="p"/>
            </a:pPr>
            <a:r>
              <a:rPr lang="zh-CN" sz="1800" b="1">
                <a:solidFill>
                  <a:schemeClr val="tx1"/>
                </a:solidFill>
                <a:latin typeface="Times New Roman" panose="02020603050405020304" pitchFamily="18" charset="0"/>
                <a:ea typeface="宋体" panose="02010600030101010101" pitchFamily="2" charset="-122"/>
              </a:rPr>
              <a:t>当棋子</a:t>
            </a:r>
            <a:r>
              <a:rPr lang="en-US" sz="1800" b="1" i="1">
                <a:solidFill>
                  <a:schemeClr val="tx1"/>
                </a:solidFill>
                <a:latin typeface="Times New Roman" panose="02020603050405020304" pitchFamily="18" charset="0"/>
                <a:ea typeface="宋体" panose="02010600030101010101" pitchFamily="2" charset="-122"/>
              </a:rPr>
              <a:t>i</a:t>
            </a:r>
            <a:r>
              <a:rPr lang="zh-CN" sz="1800" b="1">
                <a:solidFill>
                  <a:schemeClr val="tx1"/>
                </a:solidFill>
                <a:latin typeface="Times New Roman" panose="02020603050405020304" pitchFamily="18" charset="0"/>
                <a:ea typeface="宋体" panose="02010600030101010101" pitchFamily="2" charset="-122"/>
              </a:rPr>
              <a:t>在禁区中位置确定好后，其它</a:t>
            </a:r>
            <a:r>
              <a:rPr lang="en-US" sz="1800" b="1" i="1">
                <a:solidFill>
                  <a:schemeClr val="tx1"/>
                </a:solidFill>
                <a:latin typeface="Times New Roman" panose="02020603050405020304" pitchFamily="18" charset="0"/>
                <a:ea typeface="宋体" panose="02010600030101010101" pitchFamily="2" charset="-122"/>
              </a:rPr>
              <a:t>n</a:t>
            </a:r>
            <a:r>
              <a:rPr lang="en-US" sz="1800" b="1">
                <a:solidFill>
                  <a:schemeClr val="tx1"/>
                </a:solidFill>
                <a:latin typeface="Times New Roman" panose="02020603050405020304" pitchFamily="18" charset="0"/>
                <a:ea typeface="宋体" panose="02010600030101010101" pitchFamily="2" charset="-122"/>
              </a:rPr>
              <a:t>-1</a:t>
            </a:r>
            <a:r>
              <a:rPr lang="zh-CN" sz="1800" b="1">
                <a:solidFill>
                  <a:schemeClr val="tx1"/>
                </a:solidFill>
                <a:latin typeface="Times New Roman" panose="02020603050405020304" pitchFamily="18" charset="0"/>
                <a:ea typeface="宋体" panose="02010600030101010101" pitchFamily="2" charset="-122"/>
              </a:rPr>
              <a:t>个标号棋子的可能布局位置为整个棋盘去掉</a:t>
            </a:r>
            <a:r>
              <a:rPr lang="en-US" sz="1800" b="1" i="1">
                <a:solidFill>
                  <a:srgbClr val="FF0000"/>
                </a:solidFill>
                <a:latin typeface="Times New Roman" panose="02020603050405020304" pitchFamily="18" charset="0"/>
                <a:ea typeface="宋体" panose="02010600030101010101" pitchFamily="2" charset="-122"/>
              </a:rPr>
              <a:t>i</a:t>
            </a:r>
            <a:r>
              <a:rPr lang="zh-CN" sz="1800" b="1">
                <a:solidFill>
                  <a:srgbClr val="FF0000"/>
                </a:solidFill>
                <a:latin typeface="Times New Roman" panose="02020603050405020304" pitchFamily="18" charset="0"/>
                <a:ea typeface="宋体" panose="02010600030101010101" pitchFamily="2" charset="-122"/>
              </a:rPr>
              <a:t>棋子所在的行和列后所余</a:t>
            </a:r>
            <a:r>
              <a:rPr lang="zh-CN" sz="1800" b="1">
                <a:solidFill>
                  <a:schemeClr val="tx1"/>
                </a:solidFill>
                <a:latin typeface="Times New Roman" panose="02020603050405020304" pitchFamily="18" charset="0"/>
                <a:ea typeface="宋体" panose="02010600030101010101" pitchFamily="2" charset="-122"/>
              </a:rPr>
              <a:t>的部分，这有</a:t>
            </a:r>
            <a:r>
              <a:rPr lang="en-US" sz="1800" b="1">
                <a:solidFill>
                  <a:srgbClr val="FF0000"/>
                </a:solidFill>
                <a:latin typeface="Times New Roman" panose="02020603050405020304" pitchFamily="18" charset="0"/>
                <a:ea typeface="宋体" panose="02010600030101010101" pitchFamily="2" charset="-122"/>
              </a:rPr>
              <a:t>(</a:t>
            </a:r>
            <a:r>
              <a:rPr lang="en-US" sz="1800" b="1" i="1">
                <a:solidFill>
                  <a:srgbClr val="FF0000"/>
                </a:solidFill>
                <a:latin typeface="Times New Roman" panose="02020603050405020304" pitchFamily="18" charset="0"/>
                <a:ea typeface="宋体" panose="02010600030101010101" pitchFamily="2" charset="-122"/>
              </a:rPr>
              <a:t>n</a:t>
            </a:r>
            <a:r>
              <a:rPr lang="en-US" sz="1800" b="1">
                <a:solidFill>
                  <a:srgbClr val="FF0000"/>
                </a:solidFill>
                <a:latin typeface="Times New Roman" panose="02020603050405020304" pitchFamily="18" charset="0"/>
                <a:ea typeface="宋体" panose="02010600030101010101" pitchFamily="2" charset="-122"/>
              </a:rPr>
              <a:t>-1)!(</a:t>
            </a:r>
            <a:r>
              <a:rPr lang="en-US" sz="1800" b="1" i="1">
                <a:solidFill>
                  <a:srgbClr val="FF0000"/>
                </a:solidFill>
                <a:latin typeface="Times New Roman" panose="02020603050405020304" pitchFamily="18" charset="0"/>
                <a:ea typeface="宋体" panose="02010600030101010101" pitchFamily="2" charset="-122"/>
              </a:rPr>
              <a:t>n</a:t>
            </a:r>
            <a:r>
              <a:rPr lang="en-US" sz="1800" b="1">
                <a:solidFill>
                  <a:srgbClr val="FF0000"/>
                </a:solidFill>
                <a:latin typeface="Times New Roman" panose="02020603050405020304" pitchFamily="18" charset="0"/>
                <a:ea typeface="宋体" panose="02010600030101010101" pitchFamily="2" charset="-122"/>
              </a:rPr>
              <a:t>-1)!</a:t>
            </a:r>
            <a:r>
              <a:rPr lang="zh-CN" sz="1800" b="1">
                <a:solidFill>
                  <a:schemeClr val="tx1"/>
                </a:solidFill>
                <a:latin typeface="Times New Roman" panose="02020603050405020304" pitchFamily="18" charset="0"/>
                <a:ea typeface="宋体" panose="02010600030101010101" pitchFamily="2" charset="-122"/>
              </a:rPr>
              <a:t>个可能布局。因此，</a:t>
            </a:r>
            <a:r>
              <a:rPr lang="en-US" sz="1800" b="1" i="1">
                <a:solidFill>
                  <a:schemeClr val="tx1"/>
                </a:solidFill>
                <a:latin typeface="Times New Roman" panose="02020603050405020304" pitchFamily="18" charset="0"/>
                <a:ea typeface="宋体" panose="02010600030101010101" pitchFamily="2" charset="-122"/>
              </a:rPr>
              <a:t>i</a:t>
            </a:r>
            <a:r>
              <a:rPr lang="zh-CN" sz="1800" b="1">
                <a:solidFill>
                  <a:schemeClr val="tx1"/>
                </a:solidFill>
                <a:latin typeface="Times New Roman" panose="02020603050405020304" pitchFamily="18" charset="0"/>
                <a:ea typeface="宋体" panose="02010600030101010101" pitchFamily="2" charset="-122"/>
              </a:rPr>
              <a:t>棋子落在禁区中的可能布局数为</a:t>
            </a:r>
            <a:r>
              <a:rPr lang="en-US" sz="1800" b="1">
                <a:solidFill>
                  <a:schemeClr val="tx1"/>
                </a:solidFill>
                <a:latin typeface="Times New Roman" panose="02020603050405020304" pitchFamily="18" charset="0"/>
                <a:ea typeface="宋体" panose="02010600030101010101" pitchFamily="2" charset="-122"/>
              </a:rPr>
              <a:t>|</a:t>
            </a:r>
            <a:r>
              <a:rPr lang="en-US" sz="1800" b="1" i="1">
                <a:solidFill>
                  <a:schemeClr val="tx1"/>
                </a:solidFill>
                <a:latin typeface="Times New Roman" panose="02020603050405020304" pitchFamily="18" charset="0"/>
                <a:ea typeface="宋体" panose="02010600030101010101" pitchFamily="2" charset="-122"/>
              </a:rPr>
              <a:t>A</a:t>
            </a:r>
            <a:r>
              <a:rPr lang="en-US" sz="1800" b="1" baseline="-25000">
                <a:solidFill>
                  <a:schemeClr val="tx1"/>
                </a:solidFill>
                <a:latin typeface="Times New Roman" panose="02020603050405020304" pitchFamily="18" charset="0"/>
                <a:ea typeface="宋体" panose="02010600030101010101" pitchFamily="2" charset="-122"/>
              </a:rPr>
              <a:t>i</a:t>
            </a:r>
            <a:r>
              <a:rPr lang="en-US" sz="1800" b="1">
                <a:solidFill>
                  <a:schemeClr val="tx1"/>
                </a:solidFill>
                <a:latin typeface="Times New Roman" panose="02020603050405020304" pitchFamily="18" charset="0"/>
                <a:ea typeface="宋体" panose="02010600030101010101" pitchFamily="2" charset="-122"/>
              </a:rPr>
              <a:t>|=</a:t>
            </a:r>
            <a:r>
              <a:rPr lang="en-US" sz="1800" b="1" i="1">
                <a:solidFill>
                  <a:schemeClr val="tx1"/>
                </a:solidFill>
                <a:latin typeface="Times New Roman" panose="02020603050405020304" pitchFamily="18" charset="0"/>
                <a:ea typeface="宋体" panose="02010600030101010101" pitchFamily="2" charset="-122"/>
              </a:rPr>
              <a:t>r</a:t>
            </a:r>
            <a:r>
              <a:rPr lang="en-US" sz="1800" b="1" baseline="-25000">
                <a:solidFill>
                  <a:schemeClr val="tx1"/>
                </a:solidFill>
                <a:latin typeface="Times New Roman" panose="02020603050405020304" pitchFamily="18" charset="0"/>
                <a:ea typeface="宋体" panose="02010600030101010101" pitchFamily="2" charset="-122"/>
              </a:rPr>
              <a:t>1</a:t>
            </a:r>
            <a:r>
              <a:rPr lang="en-US" sz="1800" b="1">
                <a:solidFill>
                  <a:schemeClr val="tx1"/>
                </a:solidFill>
                <a:latin typeface="Times New Roman" panose="02020603050405020304" pitchFamily="18" charset="0"/>
                <a:ea typeface="宋体" panose="02010600030101010101" pitchFamily="2" charset="-122"/>
              </a:rPr>
              <a:t>(</a:t>
            </a:r>
            <a:r>
              <a:rPr lang="en-US" sz="1800" b="1" i="1">
                <a:solidFill>
                  <a:schemeClr val="tx1"/>
                </a:solidFill>
                <a:latin typeface="Times New Roman" panose="02020603050405020304" pitchFamily="18" charset="0"/>
                <a:ea typeface="宋体" panose="02010600030101010101" pitchFamily="2" charset="-122"/>
              </a:rPr>
              <a:t>n</a:t>
            </a:r>
            <a:r>
              <a:rPr lang="en-US" sz="1800" b="1">
                <a:solidFill>
                  <a:schemeClr val="tx1"/>
                </a:solidFill>
                <a:latin typeface="Times New Roman" panose="02020603050405020304" pitchFamily="18" charset="0"/>
                <a:ea typeface="宋体" panose="02010600030101010101" pitchFamily="2" charset="-122"/>
              </a:rPr>
              <a:t>-1)!(</a:t>
            </a:r>
            <a:r>
              <a:rPr lang="en-US" sz="1800" b="1" i="1">
                <a:solidFill>
                  <a:schemeClr val="tx1"/>
                </a:solidFill>
                <a:latin typeface="Times New Roman" panose="02020603050405020304" pitchFamily="18" charset="0"/>
                <a:ea typeface="宋体" panose="02010600030101010101" pitchFamily="2" charset="-122"/>
              </a:rPr>
              <a:t>n</a:t>
            </a:r>
            <a:r>
              <a:rPr lang="en-US" sz="1800" b="1">
                <a:solidFill>
                  <a:schemeClr val="tx1"/>
                </a:solidFill>
                <a:latin typeface="Times New Roman" panose="02020603050405020304" pitchFamily="18" charset="0"/>
                <a:ea typeface="宋体" panose="02010600030101010101" pitchFamily="2" charset="-122"/>
              </a:rPr>
              <a:t>-1)!</a:t>
            </a:r>
            <a:r>
              <a:rPr lang="zh-CN" sz="1800" b="1">
                <a:solidFill>
                  <a:schemeClr val="tx1"/>
                </a:solidFill>
                <a:latin typeface="Times New Roman" panose="02020603050405020304" pitchFamily="18" charset="0"/>
                <a:ea typeface="宋体" panose="02010600030101010101" pitchFamily="2" charset="-122"/>
              </a:rPr>
              <a:t>，其中</a:t>
            </a:r>
            <a:r>
              <a:rPr lang="en-US" sz="1800" b="1" i="1">
                <a:solidFill>
                  <a:schemeClr val="tx1"/>
                </a:solidFill>
                <a:latin typeface="Times New Roman" panose="02020603050405020304" pitchFamily="18" charset="0"/>
                <a:ea typeface="宋体" panose="02010600030101010101" pitchFamily="2" charset="-122"/>
              </a:rPr>
              <a:t>r</a:t>
            </a:r>
            <a:r>
              <a:rPr lang="en-US" sz="1800" b="1" baseline="-25000">
                <a:solidFill>
                  <a:schemeClr val="tx1"/>
                </a:solidFill>
                <a:latin typeface="Times New Roman" panose="02020603050405020304" pitchFamily="18" charset="0"/>
                <a:ea typeface="宋体" panose="02010600030101010101" pitchFamily="2" charset="-122"/>
              </a:rPr>
              <a:t>1</a:t>
            </a:r>
            <a:r>
              <a:rPr lang="zh-CN" sz="1800" b="1">
                <a:solidFill>
                  <a:schemeClr val="tx1"/>
                </a:solidFill>
                <a:latin typeface="Times New Roman" panose="02020603050405020304" pitchFamily="18" charset="0"/>
                <a:ea typeface="宋体" panose="02010600030101010101" pitchFamily="2" charset="-122"/>
              </a:rPr>
              <a:t>表示在禁区（</a:t>
            </a:r>
            <a:r>
              <a:rPr lang="zh-CN" sz="1800" b="1">
                <a:solidFill>
                  <a:srgbClr val="FF0000"/>
                </a:solidFill>
                <a:latin typeface="Times New Roman" panose="02020603050405020304" pitchFamily="18" charset="0"/>
                <a:ea typeface="宋体" panose="02010600030101010101" pitchFamily="2" charset="-122"/>
              </a:rPr>
              <a:t>把它当成一个棋盘</a:t>
            </a:r>
            <a:r>
              <a:rPr lang="zh-CN" sz="1800" b="1">
                <a:solidFill>
                  <a:schemeClr val="tx1"/>
                </a:solidFill>
                <a:latin typeface="Times New Roman" panose="02020603050405020304" pitchFamily="18" charset="0"/>
                <a:ea typeface="宋体" panose="02010600030101010101" pitchFamily="2" charset="-122"/>
              </a:rPr>
              <a:t>）中布局</a:t>
            </a:r>
            <a:r>
              <a:rPr lang="en-US" sz="1800" b="1">
                <a:solidFill>
                  <a:schemeClr val="tx1"/>
                </a:solidFill>
                <a:latin typeface="Times New Roman" panose="02020603050405020304" pitchFamily="18" charset="0"/>
                <a:ea typeface="宋体" panose="02010600030101010101" pitchFamily="2" charset="-122"/>
              </a:rPr>
              <a:t>1</a:t>
            </a:r>
            <a:r>
              <a:rPr lang="zh-CN" sz="1800" b="1">
                <a:solidFill>
                  <a:schemeClr val="tx1"/>
                </a:solidFill>
                <a:latin typeface="Times New Roman" panose="02020603050405020304" pitchFamily="18" charset="0"/>
                <a:ea typeface="宋体" panose="02010600030101010101" pitchFamily="2" charset="-122"/>
              </a:rPr>
              <a:t>个棋子的可能方案数。对其它棋子也有此结果。</a:t>
            </a:r>
            <a:endParaRPr lang="zh-CN" sz="1800" b="1">
              <a:solidFill>
                <a:schemeClr val="tx1"/>
              </a:solidFill>
              <a:latin typeface="Times New Roman" panose="02020603050405020304" pitchFamily="18" charset="0"/>
              <a:ea typeface="宋体" panose="02010600030101010101" pitchFamily="2" charset="-122"/>
            </a:endParaRPr>
          </a:p>
          <a:p>
            <a:pPr>
              <a:buFont typeface="Wingdings" panose="05000000000000000000" charset="0"/>
            </a:pPr>
            <a:endParaRPr lang="zh-CN" sz="1800" b="1">
              <a:solidFill>
                <a:schemeClr val="tx1"/>
              </a:solidFill>
              <a:latin typeface="Times New Roman" panose="02020603050405020304" pitchFamily="18" charset="0"/>
              <a:ea typeface="宋体" panose="02010600030101010101" pitchFamily="2" charset="-122"/>
            </a:endParaRPr>
          </a:p>
          <a:p>
            <a:pPr marL="285750" indent="-285750">
              <a:buFont typeface="Wingdings" panose="05000000000000000000" charset="0"/>
              <a:buChar char="p"/>
            </a:pPr>
            <a:r>
              <a:rPr lang="zh-CN" sz="1800" b="1">
                <a:solidFill>
                  <a:schemeClr val="tx1"/>
                </a:solidFill>
                <a:latin typeface="Times New Roman" panose="02020603050405020304" pitchFamily="18" charset="0"/>
                <a:ea typeface="宋体" panose="02010600030101010101" pitchFamily="2" charset="-122"/>
              </a:rPr>
              <a:t>当棋子</a:t>
            </a:r>
            <a:r>
              <a:rPr lang="en-US" sz="1800" b="1" i="1">
                <a:solidFill>
                  <a:schemeClr val="tx1"/>
                </a:solidFill>
                <a:latin typeface="Times New Roman" panose="02020603050405020304" pitchFamily="18" charset="0"/>
                <a:ea typeface="宋体" panose="02010600030101010101" pitchFamily="2" charset="-122"/>
              </a:rPr>
              <a:t>i</a:t>
            </a:r>
            <a:r>
              <a:rPr lang="zh-CN" sz="1800" b="1">
                <a:solidFill>
                  <a:schemeClr val="tx1"/>
                </a:solidFill>
                <a:latin typeface="Times New Roman" panose="02020603050405020304" pitchFamily="18" charset="0"/>
                <a:ea typeface="宋体" panose="02010600030101010101" pitchFamily="2" charset="-122"/>
              </a:rPr>
              <a:t>和</a:t>
            </a:r>
            <a:r>
              <a:rPr lang="en-US" sz="1800" b="1" i="1">
                <a:solidFill>
                  <a:schemeClr val="tx1"/>
                </a:solidFill>
                <a:latin typeface="Times New Roman" panose="02020603050405020304" pitchFamily="18" charset="0"/>
                <a:ea typeface="宋体" panose="02010600030101010101" pitchFamily="2" charset="-122"/>
              </a:rPr>
              <a:t>j</a:t>
            </a:r>
            <a:r>
              <a:rPr lang="zh-CN" sz="1800" b="1">
                <a:solidFill>
                  <a:schemeClr val="tx1"/>
                </a:solidFill>
                <a:latin typeface="Times New Roman" panose="02020603050405020304" pitchFamily="18" charset="0"/>
                <a:ea typeface="宋体" panose="02010600030101010101" pitchFamily="2" charset="-122"/>
              </a:rPr>
              <a:t>在禁区中的位置确定好，其它</a:t>
            </a:r>
            <a:r>
              <a:rPr lang="en-US" sz="1800" b="1" i="1">
                <a:solidFill>
                  <a:schemeClr val="tx1"/>
                </a:solidFill>
                <a:latin typeface="Times New Roman" panose="02020603050405020304" pitchFamily="18" charset="0"/>
                <a:ea typeface="宋体" panose="02010600030101010101" pitchFamily="2" charset="-122"/>
              </a:rPr>
              <a:t>n</a:t>
            </a:r>
            <a:r>
              <a:rPr lang="en-US" sz="1800" b="1">
                <a:solidFill>
                  <a:schemeClr val="tx1"/>
                </a:solidFill>
                <a:latin typeface="Times New Roman" panose="02020603050405020304" pitchFamily="18" charset="0"/>
                <a:ea typeface="宋体" panose="02010600030101010101" pitchFamily="2" charset="-122"/>
              </a:rPr>
              <a:t>-2</a:t>
            </a:r>
            <a:r>
              <a:rPr lang="zh-CN" sz="1800" b="1">
                <a:solidFill>
                  <a:schemeClr val="tx1"/>
                </a:solidFill>
                <a:latin typeface="Times New Roman" panose="02020603050405020304" pitchFamily="18" charset="0"/>
                <a:ea typeface="宋体" panose="02010600030101010101" pitchFamily="2" charset="-122"/>
              </a:rPr>
              <a:t>个标号棋子的可能布局位置为整个棋盘去掉这两个棋子所在的行和列后所余的部分，这有</a:t>
            </a:r>
            <a:r>
              <a:rPr lang="en-US" sz="1800" b="1">
                <a:solidFill>
                  <a:srgbClr val="FF0000"/>
                </a:solidFill>
                <a:latin typeface="Times New Roman" panose="02020603050405020304" pitchFamily="18" charset="0"/>
                <a:ea typeface="宋体" panose="02010600030101010101" pitchFamily="2" charset="-122"/>
              </a:rPr>
              <a:t>(</a:t>
            </a:r>
            <a:r>
              <a:rPr lang="en-US" sz="1800" b="1" i="1">
                <a:solidFill>
                  <a:srgbClr val="FF0000"/>
                </a:solidFill>
                <a:latin typeface="Times New Roman" panose="02020603050405020304" pitchFamily="18" charset="0"/>
                <a:ea typeface="宋体" panose="02010600030101010101" pitchFamily="2" charset="-122"/>
              </a:rPr>
              <a:t>n</a:t>
            </a:r>
            <a:r>
              <a:rPr lang="en-US" sz="1800" b="1">
                <a:solidFill>
                  <a:srgbClr val="FF0000"/>
                </a:solidFill>
                <a:latin typeface="Times New Roman" panose="02020603050405020304" pitchFamily="18" charset="0"/>
                <a:ea typeface="宋体" panose="02010600030101010101" pitchFamily="2" charset="-122"/>
              </a:rPr>
              <a:t>-2)!(</a:t>
            </a:r>
            <a:r>
              <a:rPr lang="en-US" sz="1800" b="1" i="1">
                <a:solidFill>
                  <a:srgbClr val="FF0000"/>
                </a:solidFill>
                <a:latin typeface="Times New Roman" panose="02020603050405020304" pitchFamily="18" charset="0"/>
                <a:ea typeface="宋体" panose="02010600030101010101" pitchFamily="2" charset="-122"/>
              </a:rPr>
              <a:t>n</a:t>
            </a:r>
            <a:r>
              <a:rPr lang="en-US" sz="1800" b="1">
                <a:solidFill>
                  <a:srgbClr val="FF0000"/>
                </a:solidFill>
                <a:latin typeface="Times New Roman" panose="02020603050405020304" pitchFamily="18" charset="0"/>
                <a:ea typeface="宋体" panose="02010600030101010101" pitchFamily="2" charset="-122"/>
              </a:rPr>
              <a:t>-2)!</a:t>
            </a:r>
            <a:r>
              <a:rPr lang="zh-CN" sz="1800" b="1">
                <a:solidFill>
                  <a:schemeClr val="tx1"/>
                </a:solidFill>
                <a:latin typeface="Times New Roman" panose="02020603050405020304" pitchFamily="18" charset="0"/>
                <a:ea typeface="宋体" panose="02010600030101010101" pitchFamily="2" charset="-122"/>
              </a:rPr>
              <a:t>个可能布局。因此，棋子</a:t>
            </a:r>
            <a:r>
              <a:rPr lang="en-US" sz="1800" b="1" i="1">
                <a:solidFill>
                  <a:schemeClr val="tx1"/>
                </a:solidFill>
                <a:latin typeface="Times New Roman" panose="02020603050405020304" pitchFamily="18" charset="0"/>
                <a:ea typeface="宋体" panose="02010600030101010101" pitchFamily="2" charset="-122"/>
              </a:rPr>
              <a:t>i</a:t>
            </a:r>
            <a:r>
              <a:rPr lang="zh-CN" sz="1800" b="1">
                <a:solidFill>
                  <a:schemeClr val="tx1"/>
                </a:solidFill>
                <a:latin typeface="Times New Roman" panose="02020603050405020304" pitchFamily="18" charset="0"/>
                <a:ea typeface="宋体" panose="02010600030101010101" pitchFamily="2" charset="-122"/>
              </a:rPr>
              <a:t>和</a:t>
            </a:r>
            <a:r>
              <a:rPr lang="en-US" sz="1800" b="1" i="1">
                <a:solidFill>
                  <a:schemeClr val="tx1"/>
                </a:solidFill>
                <a:latin typeface="Times New Roman" panose="02020603050405020304" pitchFamily="18" charset="0"/>
                <a:ea typeface="宋体" panose="02010600030101010101" pitchFamily="2" charset="-122"/>
              </a:rPr>
              <a:t>j</a:t>
            </a:r>
            <a:r>
              <a:rPr lang="zh-CN" sz="1800" b="1">
                <a:solidFill>
                  <a:schemeClr val="tx1"/>
                </a:solidFill>
                <a:latin typeface="Times New Roman" panose="02020603050405020304" pitchFamily="18" charset="0"/>
                <a:ea typeface="宋体" panose="02010600030101010101" pitchFamily="2" charset="-122"/>
              </a:rPr>
              <a:t>在禁区中的可能布局数为</a:t>
            </a:r>
            <a:r>
              <a:rPr lang="en-US" sz="1800" b="1" i="1">
                <a:solidFill>
                  <a:srgbClr val="FF0000"/>
                </a:solidFill>
                <a:latin typeface="Times New Roman" panose="02020603050405020304" pitchFamily="18" charset="0"/>
                <a:ea typeface="宋体" panose="02010600030101010101" pitchFamily="2" charset="-122"/>
              </a:rPr>
              <a:t>N</a:t>
            </a:r>
            <a:r>
              <a:rPr lang="en-US" sz="1800" b="1" baseline="-25000">
                <a:solidFill>
                  <a:srgbClr val="FF0000"/>
                </a:solidFill>
                <a:latin typeface="Times New Roman" panose="02020603050405020304" pitchFamily="18" charset="0"/>
                <a:ea typeface="宋体" panose="02010600030101010101" pitchFamily="2" charset="-122"/>
              </a:rPr>
              <a:t>2</a:t>
            </a:r>
            <a:r>
              <a:rPr lang="en-US" sz="1800" b="1">
                <a:solidFill>
                  <a:srgbClr val="FF0000"/>
                </a:solidFill>
                <a:latin typeface="Times New Roman" panose="02020603050405020304" pitchFamily="18" charset="0"/>
                <a:ea typeface="宋体" panose="02010600030101010101" pitchFamily="2" charset="-122"/>
              </a:rPr>
              <a:t>=2</a:t>
            </a:r>
            <a:r>
              <a:rPr lang="en-US" sz="1800" b="1">
                <a:solidFill>
                  <a:srgbClr val="FF0000"/>
                </a:solidFill>
                <a:latin typeface="Times New Roman" panose="02020603050405020304" pitchFamily="18" charset="0"/>
                <a:ea typeface="宋体" panose="02010600030101010101" pitchFamily="2" charset="-122"/>
                <a:sym typeface="+mn-ea"/>
              </a:rPr>
              <a:t>!</a:t>
            </a:r>
            <a:r>
              <a:rPr lang="en-US" sz="1800" b="1" i="1">
                <a:solidFill>
                  <a:srgbClr val="FF0000"/>
                </a:solidFill>
                <a:latin typeface="Times New Roman" panose="02020603050405020304" pitchFamily="18" charset="0"/>
                <a:ea typeface="宋体" panose="02010600030101010101" pitchFamily="2" charset="-122"/>
              </a:rPr>
              <a:t>r</a:t>
            </a:r>
            <a:r>
              <a:rPr lang="en-US" sz="1800" b="1" baseline="-25000">
                <a:solidFill>
                  <a:srgbClr val="FF0000"/>
                </a:solidFill>
                <a:latin typeface="Times New Roman" panose="02020603050405020304" pitchFamily="18" charset="0"/>
                <a:ea typeface="宋体" panose="02010600030101010101" pitchFamily="2" charset="-122"/>
              </a:rPr>
              <a:t>2*</a:t>
            </a:r>
            <a:r>
              <a:rPr lang="en-US" sz="1800" b="1">
                <a:solidFill>
                  <a:srgbClr val="FF0000"/>
                </a:solidFill>
                <a:latin typeface="Times New Roman" panose="02020603050405020304" pitchFamily="18" charset="0"/>
                <a:ea typeface="宋体" panose="02010600030101010101" pitchFamily="2" charset="-122"/>
              </a:rPr>
              <a:t>(</a:t>
            </a:r>
            <a:r>
              <a:rPr lang="en-US" sz="1800" b="1" i="1">
                <a:solidFill>
                  <a:srgbClr val="FF0000"/>
                </a:solidFill>
                <a:latin typeface="Times New Roman" panose="02020603050405020304" pitchFamily="18" charset="0"/>
                <a:ea typeface="宋体" panose="02010600030101010101" pitchFamily="2" charset="-122"/>
              </a:rPr>
              <a:t>n</a:t>
            </a:r>
            <a:r>
              <a:rPr lang="en-US" sz="1800" b="1">
                <a:solidFill>
                  <a:srgbClr val="FF0000"/>
                </a:solidFill>
                <a:latin typeface="Times New Roman" panose="02020603050405020304" pitchFamily="18" charset="0"/>
                <a:ea typeface="宋体" panose="02010600030101010101" pitchFamily="2" charset="-122"/>
              </a:rPr>
              <a:t>-2)!*(</a:t>
            </a:r>
            <a:r>
              <a:rPr lang="en-US" sz="1800" b="1" i="1">
                <a:solidFill>
                  <a:srgbClr val="FF0000"/>
                </a:solidFill>
                <a:latin typeface="Times New Roman" panose="02020603050405020304" pitchFamily="18" charset="0"/>
                <a:ea typeface="宋体" panose="02010600030101010101" pitchFamily="2" charset="-122"/>
              </a:rPr>
              <a:t>n</a:t>
            </a:r>
            <a:r>
              <a:rPr lang="en-US" sz="1800" b="1">
                <a:solidFill>
                  <a:srgbClr val="FF0000"/>
                </a:solidFill>
                <a:latin typeface="Times New Roman" panose="02020603050405020304" pitchFamily="18" charset="0"/>
                <a:ea typeface="宋体" panose="02010600030101010101" pitchFamily="2" charset="-122"/>
              </a:rPr>
              <a:t>-2)!</a:t>
            </a:r>
            <a:r>
              <a:rPr lang="zh-CN" sz="1800" b="1">
                <a:solidFill>
                  <a:schemeClr val="tx1"/>
                </a:solidFill>
                <a:latin typeface="Times New Roman" panose="02020603050405020304" pitchFamily="18" charset="0"/>
                <a:ea typeface="宋体" panose="02010600030101010101" pitchFamily="2" charset="-122"/>
              </a:rPr>
              <a:t>，其中</a:t>
            </a:r>
            <a:r>
              <a:rPr lang="en-US" sz="1800" b="1">
                <a:solidFill>
                  <a:srgbClr val="FF0000"/>
                </a:solidFill>
                <a:latin typeface="Times New Roman" panose="02020603050405020304" pitchFamily="18" charset="0"/>
                <a:ea typeface="宋体" panose="02010600030101010101" pitchFamily="2" charset="-122"/>
              </a:rPr>
              <a:t>2</a:t>
            </a:r>
            <a:r>
              <a:rPr lang="en-US" sz="1800" b="1">
                <a:solidFill>
                  <a:srgbClr val="FF0000"/>
                </a:solidFill>
                <a:latin typeface="Times New Roman" panose="02020603050405020304" pitchFamily="18" charset="0"/>
                <a:ea typeface="宋体" panose="02010600030101010101" pitchFamily="2" charset="-122"/>
                <a:sym typeface="+mn-ea"/>
              </a:rPr>
              <a:t>!</a:t>
            </a:r>
            <a:r>
              <a:rPr lang="en-US" sz="1800" b="1" i="1">
                <a:solidFill>
                  <a:srgbClr val="FF0000"/>
                </a:solidFill>
                <a:latin typeface="Times New Roman" panose="02020603050405020304" pitchFamily="18" charset="0"/>
                <a:ea typeface="宋体" panose="02010600030101010101" pitchFamily="2" charset="-122"/>
              </a:rPr>
              <a:t>r</a:t>
            </a:r>
            <a:r>
              <a:rPr lang="en-US" sz="1800" b="1" baseline="-25000">
                <a:solidFill>
                  <a:srgbClr val="FF0000"/>
                </a:solidFill>
                <a:latin typeface="Times New Roman" panose="02020603050405020304" pitchFamily="18" charset="0"/>
                <a:ea typeface="宋体" panose="02010600030101010101" pitchFamily="2" charset="-122"/>
              </a:rPr>
              <a:t>2</a:t>
            </a:r>
            <a:r>
              <a:rPr lang="zh-CN" sz="1800" b="1">
                <a:solidFill>
                  <a:schemeClr val="tx1"/>
                </a:solidFill>
                <a:latin typeface="Times New Roman" panose="02020603050405020304" pitchFamily="18" charset="0"/>
                <a:ea typeface="宋体" panose="02010600030101010101" pitchFamily="2" charset="-122"/>
              </a:rPr>
              <a:t>为在禁区中布局</a:t>
            </a:r>
            <a:r>
              <a:rPr lang="en-US" sz="1800" b="1">
                <a:solidFill>
                  <a:schemeClr val="tx1"/>
                </a:solidFill>
                <a:latin typeface="Times New Roman" panose="02020603050405020304" pitchFamily="18" charset="0"/>
                <a:ea typeface="宋体" panose="02010600030101010101" pitchFamily="2" charset="-122"/>
              </a:rPr>
              <a:t>2</a:t>
            </a:r>
            <a:r>
              <a:rPr lang="zh-CN" sz="1800" b="1">
                <a:solidFill>
                  <a:schemeClr val="tx1"/>
                </a:solidFill>
                <a:latin typeface="Times New Roman" panose="02020603050405020304" pitchFamily="18" charset="0"/>
                <a:ea typeface="宋体" panose="02010600030101010101" pitchFamily="2" charset="-122"/>
              </a:rPr>
              <a:t>个标号棋子的可能方案数（</a:t>
            </a:r>
            <a:r>
              <a:rPr lang="en-US" sz="1800" b="1" i="1">
                <a:solidFill>
                  <a:schemeClr val="tx1"/>
                </a:solidFill>
                <a:latin typeface="Times New Roman" panose="02020603050405020304" pitchFamily="18" charset="0"/>
                <a:ea typeface="宋体" panose="02010600030101010101" pitchFamily="2" charset="-122"/>
              </a:rPr>
              <a:t>r</a:t>
            </a:r>
            <a:r>
              <a:rPr lang="en-US" sz="1800" b="1" baseline="-25000">
                <a:solidFill>
                  <a:schemeClr val="tx1"/>
                </a:solidFill>
                <a:latin typeface="Times New Roman" panose="02020603050405020304" pitchFamily="18" charset="0"/>
                <a:ea typeface="宋体" panose="02010600030101010101" pitchFamily="2" charset="-122"/>
              </a:rPr>
              <a:t>2</a:t>
            </a:r>
            <a:r>
              <a:rPr lang="zh-CN" sz="1800" b="1">
                <a:solidFill>
                  <a:schemeClr val="tx1"/>
                </a:solidFill>
                <a:latin typeface="Times New Roman" panose="02020603050405020304" pitchFamily="18" charset="0"/>
                <a:ea typeface="宋体" panose="02010600030101010101" pitchFamily="2" charset="-122"/>
              </a:rPr>
              <a:t>表示在禁区中布局</a:t>
            </a:r>
            <a:r>
              <a:rPr lang="en-US" sz="1800" b="1">
                <a:solidFill>
                  <a:schemeClr val="tx1"/>
                </a:solidFill>
                <a:latin typeface="Times New Roman" panose="02020603050405020304" pitchFamily="18" charset="0"/>
                <a:ea typeface="宋体" panose="02010600030101010101" pitchFamily="2" charset="-122"/>
              </a:rPr>
              <a:t>2</a:t>
            </a:r>
            <a:r>
              <a:rPr lang="zh-CN" sz="1800" b="1">
                <a:solidFill>
                  <a:schemeClr val="tx1"/>
                </a:solidFill>
                <a:latin typeface="Times New Roman" panose="02020603050405020304" pitchFamily="18" charset="0"/>
                <a:ea typeface="宋体" panose="02010600030101010101" pitchFamily="2" charset="-122"/>
              </a:rPr>
              <a:t>个无标号棋子的可能方案数）。对其它两个棋子的组合也有此结果。</a:t>
            </a:r>
            <a:endParaRPr lang="zh-CN" sz="1800" b="1">
              <a:solidFill>
                <a:schemeClr val="tx1"/>
              </a:solidFill>
              <a:latin typeface="Times New Roman" panose="02020603050405020304" pitchFamily="18" charset="0"/>
              <a:ea typeface="宋体" panose="02010600030101010101" pitchFamily="2" charset="-122"/>
            </a:endParaRPr>
          </a:p>
          <a:p>
            <a:pPr marL="285750" indent="-285750">
              <a:buFont typeface="Wingdings" panose="05000000000000000000" charset="0"/>
              <a:buChar char="p"/>
            </a:pPr>
            <a:endParaRPr lang="zh-CN" sz="1800" b="1">
              <a:solidFill>
                <a:schemeClr val="tx1"/>
              </a:solidFill>
              <a:latin typeface="Times New Roman" panose="02020603050405020304" pitchFamily="18" charset="0"/>
              <a:ea typeface="宋体" panose="02010600030101010101" pitchFamily="2" charset="-122"/>
            </a:endParaRPr>
          </a:p>
          <a:p>
            <a:pPr marL="285750" indent="-285750">
              <a:buFont typeface="Wingdings" panose="05000000000000000000" charset="0"/>
              <a:buChar char="p"/>
            </a:pPr>
            <a:r>
              <a:rPr lang="zh-CN" altLang="en-US" sz="1800" b="1">
                <a:solidFill>
                  <a:schemeClr val="tx1"/>
                </a:solidFill>
                <a:latin typeface="Times New Roman" panose="02020603050405020304" pitchFamily="18" charset="0"/>
                <a:ea typeface="宋体" panose="02010600030101010101" pitchFamily="2" charset="-122"/>
              </a:rPr>
              <a:t>。。。</a:t>
            </a:r>
            <a:endParaRPr lang="zh-CN" altLang="en-US" sz="1800" b="1">
              <a:solidFill>
                <a:schemeClr val="tx1"/>
              </a:solidFill>
              <a:latin typeface="Times New Roman" panose="02020603050405020304" pitchFamily="18" charset="0"/>
              <a:ea typeface="宋体" panose="02010600030101010101" pitchFamily="2" charset="-122"/>
            </a:endParaRPr>
          </a:p>
        </p:txBody>
      </p:sp>
      <p:graphicFrame>
        <p:nvGraphicFramePr>
          <p:cNvPr id="2" name="对象 -2147482623"/>
          <p:cNvGraphicFramePr>
            <a:graphicFrameLocks noChangeAspect="1"/>
          </p:cNvGraphicFramePr>
          <p:nvPr/>
        </p:nvGraphicFramePr>
        <p:xfrm>
          <a:off x="974725" y="4603115"/>
          <a:ext cx="7235190" cy="1241425"/>
        </p:xfrm>
        <a:graphic>
          <a:graphicData uri="http://schemas.openxmlformats.org/presentationml/2006/ole">
            <mc:AlternateContent xmlns:mc="http://schemas.openxmlformats.org/markup-compatibility/2006">
              <mc:Choice xmlns:v="urn:schemas-microsoft-com:vml" Requires="v">
                <p:oleObj spid="_x0000_s3076" name="" r:id="rId1" imgW="4140200" imgH="711200" progId="Equation.DSMT4">
                  <p:embed/>
                </p:oleObj>
              </mc:Choice>
              <mc:Fallback>
                <p:oleObj name="" r:id="rId1" imgW="4140200" imgH="711200" progId="Equation.DSMT4">
                  <p:embed/>
                  <p:pic>
                    <p:nvPicPr>
                      <p:cNvPr id="0" name="图片 3075"/>
                      <p:cNvPicPr/>
                      <p:nvPr/>
                    </p:nvPicPr>
                    <p:blipFill>
                      <a:blip r:embed="rId2"/>
                      <a:stretch>
                        <a:fillRect/>
                      </a:stretch>
                    </p:blipFill>
                    <p:spPr>
                      <a:xfrm>
                        <a:off x="974725" y="4603115"/>
                        <a:ext cx="7235190" cy="1241425"/>
                      </a:xfrm>
                      <a:prstGeom prst="rect">
                        <a:avLst/>
                      </a:prstGeom>
                      <a:noFill/>
                      <a:ln w="38100">
                        <a:noFill/>
                        <a:miter/>
                      </a:ln>
                    </p:spPr>
                  </p:pic>
                </p:oleObj>
              </mc:Fallback>
            </mc:AlternateContent>
          </a:graphicData>
        </a:graphic>
      </p:graphicFrame>
      <p:sp>
        <p:nvSpPr>
          <p:cNvPr id="3" name="灯片编号占位符 2"/>
          <p:cNvSpPr>
            <a:spLocks noGrp="1"/>
          </p:cNvSpPr>
          <p:nvPr>
            <p:ph type="sldNum" sz="quarter" idx="4"/>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B56B15-3101-4457-811D-B90B199D6D32}" type="slidenum">
              <a:rPr kumimoji="0" lang="zh-CN" altLang="en-US" sz="1400" b="0" i="0" u="none" strike="noStrike" kern="1200" cap="none" spc="0" normalizeH="0" baseline="0" noProof="1" dirty="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4" name="文本框 3"/>
          <p:cNvSpPr txBox="1"/>
          <p:nvPr/>
        </p:nvSpPr>
        <p:spPr>
          <a:xfrm>
            <a:off x="706755" y="5854065"/>
            <a:ext cx="8078470" cy="645160"/>
          </a:xfrm>
          <a:prstGeom prst="rect">
            <a:avLst/>
          </a:prstGeom>
          <a:noFill/>
          <a:ln w="9525">
            <a:noFill/>
          </a:ln>
        </p:spPr>
        <p:txBody>
          <a:bodyPr wrap="square">
            <a:spAutoFit/>
          </a:bodyPr>
          <a:p>
            <a:r>
              <a:rPr lang="zh-CN" sz="1800" b="1">
                <a:latin typeface="Times New Roman" panose="02020603050405020304" pitchFamily="18" charset="0"/>
                <a:ea typeface="宋体" panose="02010600030101010101" pitchFamily="2" charset="-122"/>
              </a:rPr>
              <a:t>因为所有无标号棋子都不落在禁区中的可能布局数等于所有标号棋子都不落在禁区中的可能布局数除以</a:t>
            </a:r>
            <a:r>
              <a:rPr lang="en-US" sz="1800" b="1" i="1">
                <a:latin typeface="Times New Roman" panose="02020603050405020304" pitchFamily="18" charset="0"/>
                <a:ea typeface="宋体" panose="02010600030101010101" pitchFamily="2" charset="-122"/>
              </a:rPr>
              <a:t>n</a:t>
            </a:r>
            <a:r>
              <a:rPr lang="en-US" sz="1800" b="1">
                <a:latin typeface="Times New Roman" panose="02020603050405020304" pitchFamily="18" charset="0"/>
                <a:ea typeface="宋体" panose="02010600030101010101" pitchFamily="2" charset="-122"/>
              </a:rPr>
              <a:t>!</a:t>
            </a:r>
            <a:r>
              <a:rPr lang="zh-CN" sz="1800" b="1">
                <a:ea typeface="宋体" panose="02010600030101010101" pitchFamily="2" charset="-122"/>
              </a:rPr>
              <a:t>，</a:t>
            </a:r>
            <a:r>
              <a:rPr lang="zh-CN" sz="1800" b="1">
                <a:latin typeface="Times New Roman" panose="02020603050405020304" pitchFamily="18" charset="0"/>
                <a:ea typeface="宋体" panose="02010600030101010101" pitchFamily="2" charset="-122"/>
              </a:rPr>
              <a:t>由此定理</a:t>
            </a:r>
            <a:r>
              <a:rPr lang="en-US" sz="1800" b="1">
                <a:latin typeface="Times New Roman" panose="02020603050405020304" pitchFamily="18" charset="0"/>
                <a:ea typeface="宋体" panose="02010600030101010101" pitchFamily="2" charset="-122"/>
              </a:rPr>
              <a:t>9.2</a:t>
            </a:r>
            <a:r>
              <a:rPr lang="zh-CN" sz="1800" b="1">
                <a:latin typeface="Times New Roman" panose="02020603050405020304" pitchFamily="18" charset="0"/>
                <a:ea typeface="宋体" panose="02010600030101010101" pitchFamily="2" charset="-122"/>
              </a:rPr>
              <a:t>得以证明。</a:t>
            </a:r>
            <a:endParaRPr lang="zh-CN" altLang="en-US"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
                                            <p:txEl>
                                              <p:pRg st="2" end="2"/>
                                            </p:txEl>
                                          </p:spTgt>
                                        </p:tgtEl>
                                        <p:attrNameLst>
                                          <p:attrName>style.visibility</p:attrName>
                                        </p:attrNameLst>
                                      </p:cBhvr>
                                      <p:to>
                                        <p:strVal val="visible"/>
                                      </p:to>
                                    </p:set>
                                    <p:animEffect transition="in" filter="blinds(horizontal)">
                                      <p:cBhvr>
                                        <p:cTn id="7" dur="500"/>
                                        <p:tgtEl>
                                          <p:spTgt spid="10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
                                            <p:txEl>
                                              <p:pRg st="4" end="4"/>
                                            </p:txEl>
                                          </p:spTgt>
                                        </p:tgtEl>
                                        <p:attrNameLst>
                                          <p:attrName>style.visibility</p:attrName>
                                        </p:attrNameLst>
                                      </p:cBhvr>
                                      <p:to>
                                        <p:strVal val="visible"/>
                                      </p:to>
                                    </p:set>
                                    <p:animEffect transition="in" filter="blinds(horizontal)">
                                      <p:cBhvr>
                                        <p:cTn id="12" dur="500"/>
                                        <p:tgtEl>
                                          <p:spTgt spid="100">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0">
                                            <p:txEl>
                                              <p:pRg st="6" end="6"/>
                                            </p:txEl>
                                          </p:spTgt>
                                        </p:tgtEl>
                                        <p:attrNameLst>
                                          <p:attrName>style.visibility</p:attrName>
                                        </p:attrNameLst>
                                      </p:cBhvr>
                                      <p:to>
                                        <p:strVal val="visible"/>
                                      </p:to>
                                    </p:set>
                                    <p:animEffect transition="in" filter="blinds(horizontal)">
                                      <p:cBhvr>
                                        <p:cTn id="15" dur="500"/>
                                        <p:tgtEl>
                                          <p:spTgt spid="100">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38915" name="标题 310275"/>
          <p:cNvSpPr>
            <a:spLocks noGrp="1"/>
          </p:cNvSpPr>
          <p:nvPr>
            <p:ph type="title"/>
          </p:nvPr>
        </p:nvSpPr>
        <p:spPr>
          <a:xfrm>
            <a:off x="757555" y="537845"/>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4000" dirty="0">
                <a:solidFill>
                  <a:srgbClr val="A50021"/>
                </a:solidFill>
              </a:rPr>
              <a:t>应用实例</a:t>
            </a:r>
            <a:br>
              <a:rPr lang="zh-CN" altLang="en-US" sz="4000" dirty="0">
                <a:solidFill>
                  <a:srgbClr val="A50021"/>
                </a:solidFill>
              </a:rPr>
            </a:br>
            <a:endParaRPr lang="zh-CN" altLang="en-US" sz="4000" dirty="0">
              <a:solidFill>
                <a:srgbClr val="A50021"/>
              </a:solidFill>
            </a:endParaRPr>
          </a:p>
        </p:txBody>
      </p:sp>
      <p:graphicFrame>
        <p:nvGraphicFramePr>
          <p:cNvPr id="38916" name="对象 310277"/>
          <p:cNvGraphicFramePr/>
          <p:nvPr/>
        </p:nvGraphicFramePr>
        <p:xfrm>
          <a:off x="1619250" y="4867275"/>
          <a:ext cx="2736850" cy="479425"/>
        </p:xfrm>
        <a:graphic>
          <a:graphicData uri="http://schemas.openxmlformats.org/presentationml/2006/ole">
            <mc:AlternateContent xmlns:mc="http://schemas.openxmlformats.org/markup-compatibility/2006">
              <mc:Choice xmlns:v="urn:schemas-microsoft-com:vml" Requires="v">
                <p:oleObj spid="_x0000_s18437" name="" r:id="rId1" imgW="1167130" imgH="203200" progId="Equation.3">
                  <p:embed/>
                </p:oleObj>
              </mc:Choice>
              <mc:Fallback>
                <p:oleObj name="" r:id="rId1" imgW="1167130" imgH="203200" progId="Equation.3">
                  <p:embed/>
                  <p:pic>
                    <p:nvPicPr>
                      <p:cNvPr id="0" name="图片 3081"/>
                      <p:cNvPicPr/>
                      <p:nvPr/>
                    </p:nvPicPr>
                    <p:blipFill>
                      <a:blip r:embed="rId2"/>
                      <a:stretch>
                        <a:fillRect/>
                      </a:stretch>
                    </p:blipFill>
                    <p:spPr>
                      <a:xfrm>
                        <a:off x="1619250" y="4867275"/>
                        <a:ext cx="2736850" cy="479425"/>
                      </a:xfrm>
                      <a:prstGeom prst="rect">
                        <a:avLst/>
                      </a:prstGeom>
                      <a:noFill/>
                      <a:ln w="38100">
                        <a:noFill/>
                        <a:miter/>
                      </a:ln>
                    </p:spPr>
                  </p:pic>
                </p:oleObj>
              </mc:Fallback>
            </mc:AlternateContent>
          </a:graphicData>
        </a:graphic>
      </p:graphicFrame>
      <p:sp>
        <p:nvSpPr>
          <p:cNvPr id="38917" name="矩形 310279"/>
          <p:cNvSpPr/>
          <p:nvPr/>
        </p:nvSpPr>
        <p:spPr>
          <a:xfrm>
            <a:off x="395288" y="5995988"/>
            <a:ext cx="7704137" cy="457200"/>
          </a:xfrm>
          <a:prstGeom prst="rect">
            <a:avLst/>
          </a:prstGeom>
          <a:noFill/>
          <a:ln w="6350">
            <a:noFill/>
          </a:ln>
        </p:spPr>
        <p:txBody>
          <a:bodyPr anchor="ctr" anchorCtr="0">
            <a:spAutoFit/>
          </a:bodyPr>
          <a:lstStyle/>
          <a:p>
            <a:pPr indent="1028700" eaLnBrk="1" hangingPunct="1"/>
            <a:r>
              <a:rPr lang="zh-CN" altLang="en-US" sz="12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 4!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6</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3! + 10</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2 – 4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24 – 36 + 20 – 4 = 4 </a:t>
            </a:r>
            <a:endParaRPr lang="en-US" altLang="zh-CN" sz="2400" b="1" dirty="0">
              <a:solidFill>
                <a:schemeClr val="tx1"/>
              </a:solidFill>
              <a:latin typeface="Times New Roman" panose="02020603050405020304" pitchFamily="18" charset="0"/>
              <a:ea typeface="Times New Roman" panose="02020603050405020304" pitchFamily="18" charset="0"/>
              <a:sym typeface="Symbol" panose="05050102010706020507" pitchFamily="18" charset="2"/>
            </a:endParaRPr>
          </a:p>
        </p:txBody>
      </p:sp>
      <p:sp>
        <p:nvSpPr>
          <p:cNvPr id="38918" name="文本框 310280"/>
          <p:cNvSpPr txBox="1"/>
          <p:nvPr/>
        </p:nvSpPr>
        <p:spPr>
          <a:xfrm>
            <a:off x="900113" y="4411663"/>
            <a:ext cx="3554412" cy="457200"/>
          </a:xfrm>
          <a:prstGeom prst="rect">
            <a:avLst/>
          </a:prstGeom>
          <a:noFill/>
          <a:ln w="6350">
            <a:noFill/>
          </a:ln>
        </p:spPr>
        <p:txBody>
          <a:bodyPr wrap="none">
            <a:spAutoFit/>
          </a:bodyPr>
          <a:lstStyle/>
          <a:p>
            <a:pPr eaLnBrk="1" hangingPunct="1"/>
            <a:r>
              <a:rPr lang="zh-CN" altLang="en-US" sz="2400" b="1" dirty="0">
                <a:solidFill>
                  <a:schemeClr val="tx1"/>
                </a:solidFill>
                <a:latin typeface="Arial" panose="020B0604020202020204" pitchFamily="34" charset="0"/>
                <a:ea typeface="宋体" panose="02010600030101010101" pitchFamily="2" charset="-122"/>
              </a:rPr>
              <a:t>解：禁区的棋盘多项式为</a:t>
            </a:r>
            <a:endParaRPr lang="zh-CN" altLang="en-US" sz="2400" b="1" dirty="0">
              <a:solidFill>
                <a:schemeClr val="tx1"/>
              </a:solidFill>
              <a:latin typeface="Arial" panose="020B0604020202020204" pitchFamily="34" charset="0"/>
              <a:ea typeface="宋体" panose="02010600030101010101" pitchFamily="2" charset="-122"/>
            </a:endParaRPr>
          </a:p>
        </p:txBody>
      </p:sp>
      <p:sp>
        <p:nvSpPr>
          <p:cNvPr id="38919" name="文本框 310281"/>
          <p:cNvSpPr txBox="1"/>
          <p:nvPr/>
        </p:nvSpPr>
        <p:spPr>
          <a:xfrm>
            <a:off x="819150" y="5419725"/>
            <a:ext cx="2097088" cy="457200"/>
          </a:xfrm>
          <a:prstGeom prst="rect">
            <a:avLst/>
          </a:prstGeom>
          <a:noFill/>
          <a:ln w="6350">
            <a:noFill/>
          </a:ln>
        </p:spPr>
        <p:txBody>
          <a:bodyPr wrap="none">
            <a:spAutoFit/>
          </a:bodyPr>
          <a:lstStyle/>
          <a:p>
            <a:pPr eaLnBrk="1" hangingPunct="1"/>
            <a:r>
              <a:rPr lang="zh-CN" altLang="en-US" sz="2400" b="1" dirty="0">
                <a:solidFill>
                  <a:schemeClr val="tx1"/>
                </a:solidFill>
                <a:latin typeface="宋体" panose="02010600030101010101" pitchFamily="2" charset="-122"/>
                <a:ea typeface="宋体" panose="02010600030101010101" pitchFamily="2" charset="-122"/>
              </a:rPr>
              <a:t>根据定理</a:t>
            </a:r>
            <a:r>
              <a:rPr lang="en-US" altLang="zh-CN" sz="2400" b="1" dirty="0">
                <a:solidFill>
                  <a:schemeClr val="tx1"/>
                </a:solidFill>
                <a:latin typeface="Times New Roman" panose="02020603050405020304" pitchFamily="18" charset="0"/>
                <a:ea typeface="宋体" panose="02010600030101010101" pitchFamily="2" charset="-122"/>
              </a:rPr>
              <a:t>9.2</a:t>
            </a:r>
            <a:r>
              <a:rPr lang="zh-CN" altLang="en-US" sz="2400" b="1" dirty="0">
                <a:solidFill>
                  <a:schemeClr val="tx1"/>
                </a:solidFill>
                <a:latin typeface="宋体" panose="02010600030101010101" pitchFamily="2" charset="-122"/>
                <a:ea typeface="宋体" panose="02010600030101010101" pitchFamily="2" charset="-122"/>
              </a:rPr>
              <a:t>得</a:t>
            </a:r>
            <a:endParaRPr lang="zh-CN" altLang="en-US" sz="2400" b="1" dirty="0">
              <a:solidFill>
                <a:schemeClr val="tx1"/>
              </a:solidFill>
              <a:latin typeface="宋体" panose="02010600030101010101" pitchFamily="2" charset="-122"/>
              <a:ea typeface="宋体" panose="02010600030101010101" pitchFamily="2" charset="-122"/>
            </a:endParaRPr>
          </a:p>
        </p:txBody>
      </p:sp>
      <p:pic>
        <p:nvPicPr>
          <p:cNvPr id="38920" name="图片 310283"/>
          <p:cNvPicPr>
            <a:picLocks noChangeAspect="1"/>
          </p:cNvPicPr>
          <p:nvPr/>
        </p:nvPicPr>
        <p:blipFill>
          <a:blip r:embed="rId3"/>
          <a:stretch>
            <a:fillRect/>
          </a:stretch>
        </p:blipFill>
        <p:spPr>
          <a:xfrm>
            <a:off x="5219700" y="2205038"/>
            <a:ext cx="3024188" cy="2717800"/>
          </a:xfrm>
          <a:prstGeom prst="rect">
            <a:avLst/>
          </a:prstGeom>
          <a:noFill/>
          <a:ln w="9525">
            <a:noFill/>
          </a:ln>
        </p:spPr>
      </p:pic>
      <p:sp>
        <p:nvSpPr>
          <p:cNvPr id="38921" name="文本框 310285"/>
          <p:cNvSpPr txBox="1"/>
          <p:nvPr/>
        </p:nvSpPr>
        <p:spPr>
          <a:xfrm>
            <a:off x="827088" y="1916113"/>
            <a:ext cx="4914900" cy="2282825"/>
          </a:xfrm>
          <a:prstGeom prst="rect">
            <a:avLst/>
          </a:prstGeom>
          <a:noFill/>
          <a:ln w="6350">
            <a:noFill/>
          </a:ln>
        </p:spPr>
        <p:txBody>
          <a:bodyPr>
            <a:spAutoFit/>
          </a:bodyPr>
          <a:lstStyle/>
          <a:p>
            <a:pPr eaLnBrk="1" hangingPunct="1">
              <a:lnSpc>
                <a:spcPct val="120000"/>
              </a:lnSpc>
            </a:pPr>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2</a:t>
            </a:r>
            <a:r>
              <a:rPr lang="en-US" altLang="zh-CN" sz="2400" b="1" dirty="0">
                <a:solidFill>
                  <a:srgbClr val="800000"/>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G, L, W, Y 4 </a:t>
            </a:r>
            <a:r>
              <a:rPr lang="zh-CN" altLang="en-US" sz="2400" b="1" dirty="0">
                <a:solidFill>
                  <a:schemeClr val="tx1"/>
                </a:solidFill>
                <a:latin typeface="Times New Roman" panose="02020603050405020304" pitchFamily="18" charset="0"/>
                <a:ea typeface="宋体" panose="02010600030101010101" pitchFamily="2" charset="-122"/>
              </a:rPr>
              <a:t>位工作人</a:t>
            </a:r>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员，</a:t>
            </a:r>
            <a:r>
              <a:rPr lang="en-US" altLang="zh-CN" sz="2400" b="1" dirty="0">
                <a:solidFill>
                  <a:schemeClr val="tx1"/>
                </a:solidFill>
                <a:latin typeface="Times New Roman" panose="02020603050405020304" pitchFamily="18" charset="0"/>
                <a:ea typeface="宋体" panose="02010600030101010101" pitchFamily="2" charset="-122"/>
              </a:rPr>
              <a:t>A, B, C, D</a:t>
            </a:r>
            <a:r>
              <a:rPr lang="en-US" altLang="zh-CN" sz="2400" b="1" i="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为 </a:t>
            </a:r>
            <a:r>
              <a:rPr lang="en-US" altLang="zh-CN" sz="2400" b="1" dirty="0">
                <a:solidFill>
                  <a:schemeClr val="tx1"/>
                </a:solidFill>
                <a:latin typeface="Times New Roman" panose="02020603050405020304" pitchFamily="18" charset="0"/>
                <a:ea typeface="宋体" panose="02010600030101010101" pitchFamily="2" charset="-122"/>
              </a:rPr>
              <a:t>4 </a:t>
            </a:r>
            <a:r>
              <a:rPr lang="zh-CN" altLang="en-US" sz="2400" b="1" dirty="0">
                <a:solidFill>
                  <a:schemeClr val="tx1"/>
                </a:solidFill>
                <a:latin typeface="Times New Roman" panose="02020603050405020304" pitchFamily="18" charset="0"/>
                <a:ea typeface="宋体" panose="02010600030101010101" pitchFamily="2" charset="-122"/>
              </a:rPr>
              <a:t>项工作</a:t>
            </a:r>
            <a:r>
              <a:rPr lang="en-US" altLang="zh-CN" sz="2400" b="1" dirty="0">
                <a:solidFill>
                  <a:schemeClr val="tx1"/>
                </a:solidFill>
                <a:latin typeface="Times New Roman" panose="02020603050405020304" pitchFamily="18" charset="0"/>
                <a:ea typeface="宋体" panose="02010600030101010101" pitchFamily="2" charset="-122"/>
              </a:rPr>
              <a:t>.</a:t>
            </a:r>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每个人不能从事的工作如</a:t>
            </a:r>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图中棋盘的禁区所示</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问有 </a:t>
            </a:r>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多少种分配方案？</a:t>
            </a:r>
            <a:endParaRPr lang="zh-CN" altLang="en-US" sz="2400" dirty="0">
              <a:latin typeface="Times New Roman" panose="02020603050405020304" pitchFamily="18" charset="0"/>
              <a:ea typeface="宋体" panose="02010600030101010101" pitchFamily="2" charset="-122"/>
            </a:endParaRPr>
          </a:p>
        </p:txBody>
      </p:sp>
      <p:sp>
        <p:nvSpPr>
          <p:cNvPr id="3" name="文本框 2"/>
          <p:cNvSpPr txBox="1"/>
          <p:nvPr/>
        </p:nvSpPr>
        <p:spPr>
          <a:xfrm>
            <a:off x="828040" y="1169035"/>
            <a:ext cx="2937510" cy="645160"/>
          </a:xfrm>
          <a:prstGeom prst="rect">
            <a:avLst/>
          </a:prstGeom>
          <a:noFill/>
        </p:spPr>
        <p:txBody>
          <a:bodyPr wrap="none" rtlCol="0" anchor="t">
            <a:spAutoFit/>
          </a:bodyPr>
          <a:p>
            <a:pPr algn="l" eaLnBrk="1" hangingPunct="1">
              <a:buFont typeface="Wingdings" panose="05000000000000000000" charset="0"/>
            </a:pPr>
            <a:r>
              <a:rPr lang="en-US" altLang="zh-CN" sz="3600" b="1" dirty="0">
                <a:solidFill>
                  <a:srgbClr val="A5002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dirty="0">
                <a:solidFill>
                  <a:srgbClr val="A50021"/>
                </a:solidFill>
                <a:latin typeface="宋体" panose="02010600030101010101" pitchFamily="2" charset="-122"/>
                <a:ea typeface="宋体" panose="02010600030101010101" pitchFamily="2" charset="-122"/>
                <a:cs typeface="宋体" panose="02010600030101010101" pitchFamily="2" charset="-122"/>
                <a:sym typeface="+mn-ea"/>
              </a:rPr>
              <a:t>工作分配</a:t>
            </a:r>
            <a:endParaRPr lang="zh-CN" altLang="en-US" sz="3600" b="1" dirty="0">
              <a:solidFill>
                <a:srgbClr val="A5002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圆角矩形 1"/>
          <p:cNvSpPr/>
          <p:nvPr/>
        </p:nvSpPr>
        <p:spPr>
          <a:xfrm>
            <a:off x="4067810" y="5372735"/>
            <a:ext cx="4896485" cy="4324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aphicFrame>
        <p:nvGraphicFramePr>
          <p:cNvPr id="35846" name="对象 307203"/>
          <p:cNvGraphicFramePr/>
          <p:nvPr/>
        </p:nvGraphicFramePr>
        <p:xfrm>
          <a:off x="4211955" y="5369560"/>
          <a:ext cx="4724400" cy="378460"/>
        </p:xfrm>
        <a:graphic>
          <a:graphicData uri="http://schemas.openxmlformats.org/presentationml/2006/ole">
            <mc:AlternateContent xmlns:mc="http://schemas.openxmlformats.org/markup-compatibility/2006">
              <mc:Choice xmlns:v="urn:schemas-microsoft-com:vml" Requires="v">
                <p:oleObj spid="_x0000_s16389" name="" r:id="rId4" imgW="2209800" imgH="228600" progId="Equation.3">
                  <p:embed/>
                </p:oleObj>
              </mc:Choice>
              <mc:Fallback>
                <p:oleObj name="" r:id="rId4" imgW="2209800" imgH="228600" progId="Equation.3">
                  <p:embed/>
                  <p:pic>
                    <p:nvPicPr>
                      <p:cNvPr id="0" name="图片 3088"/>
                      <p:cNvPicPr/>
                      <p:nvPr/>
                    </p:nvPicPr>
                    <p:blipFill>
                      <a:blip r:embed="rId5"/>
                      <a:stretch>
                        <a:fillRect/>
                      </a:stretch>
                    </p:blipFill>
                    <p:spPr>
                      <a:xfrm>
                        <a:off x="4211955" y="5369560"/>
                        <a:ext cx="4724400" cy="378460"/>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39939" name="标题 311298"/>
          <p:cNvSpPr>
            <a:spLocks noGrp="1"/>
          </p:cNvSpPr>
          <p:nvPr>
            <p:ph type="title"/>
          </p:nvPr>
        </p:nvSpPr>
        <p:spPr>
          <a:xfrm>
            <a:off x="827088" y="620713"/>
            <a:ext cx="7772400" cy="1143000"/>
          </a:xfrm>
        </p:spPr>
        <p:txBody>
          <a:bodyPr vert="horz" wrap="square" lIns="91440" tIns="45720" rIns="91440" bIns="45720" anchor="ctr" anchorCtr="0"/>
          <a:lstStyle/>
          <a:p>
            <a:pPr algn="l" eaLnBrk="1" hangingPunct="1"/>
            <a:r>
              <a:rPr lang="en-US" altLang="zh-CN" sz="3600" dirty="0">
                <a:solidFill>
                  <a:srgbClr val="A5002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dirty="0">
                <a:solidFill>
                  <a:srgbClr val="A50021"/>
                </a:solidFill>
              </a:rPr>
              <a:t>错位排列问题</a:t>
            </a:r>
            <a:endParaRPr lang="zh-CN" altLang="en-US" sz="3600" dirty="0">
              <a:solidFill>
                <a:srgbClr val="A50021"/>
              </a:solidFill>
            </a:endParaRPr>
          </a:p>
        </p:txBody>
      </p:sp>
      <p:sp>
        <p:nvSpPr>
          <p:cNvPr id="39940" name="矩形 311300"/>
          <p:cNvSpPr/>
          <p:nvPr/>
        </p:nvSpPr>
        <p:spPr>
          <a:xfrm>
            <a:off x="0" y="2833688"/>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grpSp>
        <p:nvGrpSpPr>
          <p:cNvPr id="39941" name="组合 311305"/>
          <p:cNvGrpSpPr/>
          <p:nvPr/>
        </p:nvGrpSpPr>
        <p:grpSpPr>
          <a:xfrm>
            <a:off x="828040" y="1701483"/>
            <a:ext cx="7129463" cy="4546600"/>
            <a:chOff x="612" y="1117"/>
            <a:chExt cx="4491" cy="2864"/>
          </a:xfrm>
        </p:grpSpPr>
        <p:graphicFrame>
          <p:nvGraphicFramePr>
            <p:cNvPr id="39942" name="对象 311299"/>
            <p:cNvGraphicFramePr/>
            <p:nvPr/>
          </p:nvGraphicFramePr>
          <p:xfrm>
            <a:off x="657" y="2478"/>
            <a:ext cx="3765" cy="1503"/>
          </p:xfrm>
          <a:graphic>
            <a:graphicData uri="http://schemas.openxmlformats.org/presentationml/2006/ole">
              <mc:AlternateContent xmlns:mc="http://schemas.openxmlformats.org/markup-compatibility/2006">
                <mc:Choice xmlns:v="urn:schemas-microsoft-com:vml" Requires="v">
                  <p:oleObj spid="_x0000_s19461" name="" r:id="rId1" imgW="2984500" imgH="1193800" progId="Equation.3">
                    <p:embed/>
                  </p:oleObj>
                </mc:Choice>
                <mc:Fallback>
                  <p:oleObj name="" r:id="rId1" imgW="2984500" imgH="1193800" progId="Equation.3">
                    <p:embed/>
                    <p:pic>
                      <p:nvPicPr>
                        <p:cNvPr id="0" name="图片 3083"/>
                        <p:cNvPicPr/>
                        <p:nvPr/>
                      </p:nvPicPr>
                      <p:blipFill>
                        <a:blip r:embed="rId2"/>
                        <a:stretch>
                          <a:fillRect/>
                        </a:stretch>
                      </p:blipFill>
                      <p:spPr>
                        <a:xfrm>
                          <a:off x="657" y="2478"/>
                          <a:ext cx="3765" cy="1503"/>
                        </a:xfrm>
                        <a:prstGeom prst="rect">
                          <a:avLst/>
                        </a:prstGeom>
                        <a:noFill/>
                        <a:ln w="38100">
                          <a:noFill/>
                          <a:miter/>
                        </a:ln>
                      </p:spPr>
                    </p:pic>
                  </p:oleObj>
                </mc:Fallback>
              </mc:AlternateContent>
            </a:graphicData>
          </a:graphic>
        </p:graphicFrame>
        <p:grpSp>
          <p:nvGrpSpPr>
            <p:cNvPr id="39943" name="组合 311304"/>
            <p:cNvGrpSpPr/>
            <p:nvPr/>
          </p:nvGrpSpPr>
          <p:grpSpPr>
            <a:xfrm>
              <a:off x="612" y="1117"/>
              <a:ext cx="4491" cy="1245"/>
              <a:chOff x="612" y="1207"/>
              <a:chExt cx="4491" cy="1245"/>
            </a:xfrm>
          </p:grpSpPr>
          <p:pic>
            <p:nvPicPr>
              <p:cNvPr id="39944" name="图片 311302" descr="图形9"/>
              <p:cNvPicPr>
                <a:picLocks noChangeAspect="1"/>
              </p:cNvPicPr>
              <p:nvPr/>
            </p:nvPicPr>
            <p:blipFill>
              <a:blip r:embed="rId3"/>
              <a:stretch>
                <a:fillRect/>
              </a:stretch>
            </p:blipFill>
            <p:spPr>
              <a:xfrm>
                <a:off x="1202" y="1933"/>
                <a:ext cx="1769" cy="519"/>
              </a:xfrm>
              <a:prstGeom prst="rect">
                <a:avLst/>
              </a:prstGeom>
              <a:noFill/>
              <a:ln w="9525">
                <a:noFill/>
              </a:ln>
            </p:spPr>
          </p:pic>
          <p:sp>
            <p:nvSpPr>
              <p:cNvPr id="39945" name="文本框 311303"/>
              <p:cNvSpPr txBox="1"/>
              <p:nvPr/>
            </p:nvSpPr>
            <p:spPr>
              <a:xfrm>
                <a:off x="612" y="1207"/>
                <a:ext cx="4491" cy="610"/>
              </a:xfrm>
              <a:prstGeom prst="rect">
                <a:avLst/>
              </a:prstGeom>
              <a:noFill/>
              <a:ln w="6350">
                <a:noFill/>
              </a:ln>
            </p:spPr>
            <p:txBody>
              <a:bodyPr>
                <a:spAutoFit/>
              </a:bodyPr>
              <a:lstStyle/>
              <a:p>
                <a:pPr eaLnBrk="1" hangingPunct="1">
                  <a:lnSpc>
                    <a:spcPct val="120000"/>
                  </a:lnSpc>
                </a:pPr>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3</a:t>
                </a:r>
                <a:r>
                  <a:rPr lang="en-US" altLang="zh-CN" sz="2400" b="1" dirty="0">
                    <a:solidFill>
                      <a:schemeClr val="accent2"/>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 </a:t>
                </a:r>
                <a:r>
                  <a:rPr lang="zh-CN" altLang="en-US" sz="2400" b="1" dirty="0">
                    <a:solidFill>
                      <a:schemeClr val="tx1"/>
                    </a:solidFill>
                    <a:latin typeface="Arial" panose="020B0604020202020204" pitchFamily="34" charset="0"/>
                    <a:ea typeface="宋体" panose="02010600030101010101" pitchFamily="2" charset="-122"/>
                  </a:rPr>
                  <a:t>错位排列的禁区是主对角线上的所有方格</a:t>
                </a:r>
                <a:endParaRPr lang="zh-CN" altLang="en-US" sz="2400" b="1" dirty="0">
                  <a:solidFill>
                    <a:schemeClr val="tx1"/>
                  </a:solidFill>
                  <a:latin typeface="Arial" panose="020B0604020202020204" pitchFamily="34" charset="0"/>
                  <a:ea typeface="宋体" panose="02010600030101010101" pitchFamily="2" charset="-122"/>
                </a:endParaRPr>
              </a:p>
              <a:p>
                <a:pPr eaLnBrk="1" hangingPunct="1">
                  <a:lnSpc>
                    <a:spcPct val="120000"/>
                  </a:lnSpc>
                </a:pPr>
                <a:r>
                  <a:rPr lang="zh-CN" altLang="en-US" sz="2400" b="1" dirty="0">
                    <a:solidFill>
                      <a:schemeClr val="tx1"/>
                    </a:solidFill>
                    <a:latin typeface="Arial" panose="020B0604020202020204" pitchFamily="34" charset="0"/>
                    <a:ea typeface="宋体" panose="02010600030101010101" pitchFamily="2" charset="-122"/>
                  </a:rPr>
                  <a:t>关于禁区的棋盘多项式如下：</a:t>
                </a:r>
                <a:endParaRPr lang="zh-CN" altLang="en-US" sz="2400" b="1" dirty="0">
                  <a:solidFill>
                    <a:schemeClr val="tx1"/>
                  </a:solidFill>
                  <a:latin typeface="Arial" panose="020B0604020202020204" pitchFamily="34" charset="0"/>
                  <a:ea typeface="宋体" panose="02010600030101010101" pitchFamily="2" charset="-122"/>
                </a:endParaRPr>
              </a:p>
            </p:txBody>
          </p:sp>
        </p:grpSp>
      </p:grpSp>
      <p:sp>
        <p:nvSpPr>
          <p:cNvPr id="2" name="圆角矩形 1"/>
          <p:cNvSpPr/>
          <p:nvPr/>
        </p:nvSpPr>
        <p:spPr>
          <a:xfrm>
            <a:off x="3924300" y="6305550"/>
            <a:ext cx="4896485" cy="4324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aphicFrame>
        <p:nvGraphicFramePr>
          <p:cNvPr id="35846" name="对象 307203"/>
          <p:cNvGraphicFramePr/>
          <p:nvPr/>
        </p:nvGraphicFramePr>
        <p:xfrm>
          <a:off x="4068445" y="6302375"/>
          <a:ext cx="4724400" cy="378460"/>
        </p:xfrm>
        <a:graphic>
          <a:graphicData uri="http://schemas.openxmlformats.org/presentationml/2006/ole">
            <mc:AlternateContent xmlns:mc="http://schemas.openxmlformats.org/markup-compatibility/2006">
              <mc:Choice xmlns:v="urn:schemas-microsoft-com:vml" Requires="v">
                <p:oleObj spid="_x0000_s16389" name="" r:id="rId4" imgW="2209800" imgH="228600" progId="Equation.3">
                  <p:embed/>
                </p:oleObj>
              </mc:Choice>
              <mc:Fallback>
                <p:oleObj name="" r:id="rId4" imgW="2209800" imgH="228600" progId="Equation.3">
                  <p:embed/>
                  <p:pic>
                    <p:nvPicPr>
                      <p:cNvPr id="0" name="图片 3088"/>
                      <p:cNvPicPr/>
                      <p:nvPr/>
                    </p:nvPicPr>
                    <p:blipFill>
                      <a:blip r:embed="rId5"/>
                      <a:stretch>
                        <a:fillRect/>
                      </a:stretch>
                    </p:blipFill>
                    <p:spPr>
                      <a:xfrm>
                        <a:off x="4068445" y="6302375"/>
                        <a:ext cx="4724400" cy="378460"/>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18435" name="标题 288770"/>
          <p:cNvSpPr>
            <a:spLocks noGrp="1"/>
          </p:cNvSpPr>
          <p:nvPr>
            <p:ph type="title"/>
          </p:nvPr>
        </p:nvSpPr>
        <p:spPr>
          <a:xfrm>
            <a:off x="271145" y="537845"/>
            <a:ext cx="8643620"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容斥</a:t>
            </a:r>
            <a:r>
              <a:rPr lang="en-US" altLang="zh-CN" sz="4000" dirty="0">
                <a:solidFill>
                  <a:schemeClr val="accent2"/>
                </a:solidFill>
              </a:rPr>
              <a:t>(</a:t>
            </a:r>
            <a:r>
              <a:rPr lang="en-US" altLang="zh-CN" sz="2400" dirty="0">
                <a:solidFill>
                  <a:schemeClr val="accent2"/>
                </a:solidFill>
              </a:rPr>
              <a:t>Principle of inclusion and exclusion</a:t>
            </a:r>
            <a:r>
              <a:rPr lang="en-US" altLang="zh-CN" sz="4000" dirty="0">
                <a:solidFill>
                  <a:schemeClr val="accent2"/>
                </a:solidFill>
              </a:rPr>
              <a:t>)</a:t>
            </a:r>
            <a:r>
              <a:rPr lang="zh-CN" altLang="en-US" sz="4000" dirty="0">
                <a:solidFill>
                  <a:schemeClr val="accent2"/>
                </a:solidFill>
              </a:rPr>
              <a:t>原理</a:t>
            </a:r>
            <a:endParaRPr lang="zh-CN" altLang="en-US" sz="4000" dirty="0">
              <a:solidFill>
                <a:schemeClr val="accent2"/>
              </a:solidFill>
            </a:endParaRPr>
          </a:p>
        </p:txBody>
      </p:sp>
      <p:sp>
        <p:nvSpPr>
          <p:cNvPr id="18436" name="矩形 288773"/>
          <p:cNvSpPr/>
          <p:nvPr/>
        </p:nvSpPr>
        <p:spPr>
          <a:xfrm>
            <a:off x="0" y="3028950"/>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grpSp>
        <p:nvGrpSpPr>
          <p:cNvPr id="18437" name="组合 288778"/>
          <p:cNvGrpSpPr/>
          <p:nvPr/>
        </p:nvGrpSpPr>
        <p:grpSpPr>
          <a:xfrm>
            <a:off x="684530" y="2324100"/>
            <a:ext cx="7962265" cy="3841750"/>
            <a:chOff x="431" y="1299"/>
            <a:chExt cx="4853" cy="2420"/>
          </a:xfrm>
        </p:grpSpPr>
        <p:graphicFrame>
          <p:nvGraphicFramePr>
            <p:cNvPr id="18438" name="对象 288772"/>
            <p:cNvGraphicFramePr/>
            <p:nvPr/>
          </p:nvGraphicFramePr>
          <p:xfrm>
            <a:off x="940" y="2236"/>
            <a:ext cx="4288" cy="1483"/>
          </p:xfrm>
          <a:graphic>
            <a:graphicData uri="http://schemas.openxmlformats.org/presentationml/2006/ole">
              <mc:AlternateContent xmlns:mc="http://schemas.openxmlformats.org/markup-compatibility/2006">
                <mc:Choice xmlns:v="urn:schemas-microsoft-com:vml" Requires="v">
                  <p:oleObj spid="_x0000_s3089" name="" r:id="rId1" imgW="3441700" imgH="1091565" progId="Equation.3">
                    <p:embed/>
                  </p:oleObj>
                </mc:Choice>
                <mc:Fallback>
                  <p:oleObj name="" r:id="rId1" imgW="3441700" imgH="1091565" progId="Equation.3">
                    <p:embed/>
                    <p:pic>
                      <p:nvPicPr>
                        <p:cNvPr id="0" name="图片 3078"/>
                        <p:cNvPicPr/>
                        <p:nvPr/>
                      </p:nvPicPr>
                      <p:blipFill>
                        <a:blip r:embed="rId2"/>
                        <a:stretch>
                          <a:fillRect/>
                        </a:stretch>
                      </p:blipFill>
                      <p:spPr>
                        <a:xfrm>
                          <a:off x="940" y="2236"/>
                          <a:ext cx="4288" cy="1483"/>
                        </a:xfrm>
                        <a:prstGeom prst="rect">
                          <a:avLst/>
                        </a:prstGeom>
                        <a:noFill/>
                        <a:ln w="38100">
                          <a:noFill/>
                          <a:miter/>
                        </a:ln>
                      </p:spPr>
                    </p:pic>
                  </p:oleObj>
                </mc:Fallback>
              </mc:AlternateContent>
            </a:graphicData>
          </a:graphic>
        </p:graphicFrame>
        <p:sp>
          <p:nvSpPr>
            <p:cNvPr id="18439" name="文本框 288771"/>
            <p:cNvSpPr txBox="1"/>
            <p:nvPr/>
          </p:nvSpPr>
          <p:spPr>
            <a:xfrm>
              <a:off x="431" y="1299"/>
              <a:ext cx="4853" cy="895"/>
            </a:xfrm>
            <a:prstGeom prst="rect">
              <a:avLst/>
            </a:prstGeom>
            <a:noFill/>
            <a:ln w="6350">
              <a:noFill/>
            </a:ln>
          </p:spPr>
          <p:txBody>
            <a:bodyPr>
              <a:spAutoFit/>
            </a:bodyPr>
            <a:lstStyle/>
            <a:p>
              <a:pPr eaLnBrk="1" hangingPunct="1">
                <a:lnSpc>
                  <a:spcPct val="120000"/>
                </a:lnSpc>
              </a:pPr>
              <a:r>
                <a:rPr lang="zh-CN" altLang="en-US" sz="2400" b="1" dirty="0">
                  <a:solidFill>
                    <a:srgbClr val="7030A0"/>
                  </a:solidFill>
                  <a:latin typeface="Times New Roman" panose="02020603050405020304" pitchFamily="18" charset="0"/>
                  <a:ea typeface="宋体" panose="02010600030101010101" pitchFamily="2" charset="-122"/>
                </a:rPr>
                <a:t>定理</a:t>
              </a:r>
              <a:r>
                <a:rPr lang="en-US" altLang="zh-CN" sz="2400" b="1" dirty="0">
                  <a:solidFill>
                    <a:srgbClr val="7030A0"/>
                  </a:solidFill>
                  <a:latin typeface="Times New Roman" panose="02020603050405020304" pitchFamily="18" charset="0"/>
                  <a:ea typeface="宋体" panose="02010600030101010101" pitchFamily="2" charset="-122"/>
                </a:rPr>
                <a:t>9.1</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设</a:t>
              </a:r>
              <a:r>
                <a:rPr lang="en-US" altLang="zh-CN" sz="2400" b="1" i="1" dirty="0">
                  <a:solidFill>
                    <a:srgbClr val="FF0000"/>
                  </a:solidFill>
                  <a:latin typeface="Times New Roman" panose="02020603050405020304" pitchFamily="18" charset="0"/>
                  <a:ea typeface="宋体" panose="02010600030101010101" pitchFamily="2" charset="-122"/>
                </a:rPr>
                <a:t>S</a:t>
              </a:r>
              <a:r>
                <a:rPr lang="zh-CN" altLang="en-US" sz="2400" b="1" dirty="0">
                  <a:solidFill>
                    <a:srgbClr val="FF0000"/>
                  </a:solidFill>
                  <a:latin typeface="Times New Roman" panose="02020603050405020304" pitchFamily="18" charset="0"/>
                  <a:ea typeface="宋体" panose="02010600030101010101" pitchFamily="2" charset="-122"/>
                </a:rPr>
                <a:t>为有穷集</a:t>
              </a:r>
              <a:r>
                <a:rPr lang="zh-CN" altLang="en-US" sz="2400" b="1" dirty="0">
                  <a:solidFill>
                    <a:schemeClr val="accent2"/>
                  </a:solidFill>
                  <a:latin typeface="Times New Roman" panose="02020603050405020304" pitchFamily="18" charset="0"/>
                  <a:ea typeface="宋体" panose="02010600030101010101" pitchFamily="2" charset="-122"/>
                </a:rPr>
                <a:t>，</a:t>
              </a:r>
              <a:r>
                <a:rPr lang="en-US" altLang="zh-CN" sz="2400" b="1" i="1" dirty="0">
                  <a:solidFill>
                    <a:schemeClr val="accent2"/>
                  </a:solidFill>
                  <a:latin typeface="Times New Roman" panose="02020603050405020304" pitchFamily="18" charset="0"/>
                  <a:ea typeface="宋体" panose="02010600030101010101" pitchFamily="2" charset="-122"/>
                </a:rPr>
                <a:t>P</a:t>
              </a:r>
              <a:r>
                <a:rPr lang="en-US" altLang="zh-CN" sz="2400" b="1" baseline="-25000" dirty="0">
                  <a:solidFill>
                    <a:schemeClr val="accent2"/>
                  </a:solidFill>
                  <a:latin typeface="Times New Roman" panose="02020603050405020304" pitchFamily="18" charset="0"/>
                  <a:ea typeface="宋体" panose="02010600030101010101" pitchFamily="2" charset="-122"/>
                </a:rPr>
                <a:t>1</a:t>
              </a:r>
              <a:r>
                <a:rPr lang="en-US" altLang="zh-CN" sz="2400" b="1" dirty="0">
                  <a:solidFill>
                    <a:schemeClr val="accent2"/>
                  </a:solidFill>
                  <a:latin typeface="Times New Roman" panose="02020603050405020304" pitchFamily="18" charset="0"/>
                  <a:ea typeface="宋体" panose="02010600030101010101" pitchFamily="2" charset="-122"/>
                </a:rPr>
                <a:t>, </a:t>
              </a:r>
              <a:r>
                <a:rPr lang="en-US" altLang="zh-CN" sz="2400" b="1" i="1" dirty="0">
                  <a:solidFill>
                    <a:schemeClr val="accent2"/>
                  </a:solidFill>
                  <a:latin typeface="Times New Roman" panose="02020603050405020304" pitchFamily="18" charset="0"/>
                  <a:ea typeface="宋体" panose="02010600030101010101" pitchFamily="2" charset="-122"/>
                </a:rPr>
                <a:t>P</a:t>
              </a:r>
              <a:r>
                <a:rPr lang="en-US" altLang="zh-CN" sz="2400" b="1" baseline="-25000" dirty="0">
                  <a:solidFill>
                    <a:schemeClr val="accent2"/>
                  </a:solidFill>
                  <a:latin typeface="Times New Roman" panose="02020603050405020304" pitchFamily="18" charset="0"/>
                  <a:ea typeface="宋体" panose="02010600030101010101" pitchFamily="2" charset="-122"/>
                </a:rPr>
                <a:t>2</a:t>
              </a:r>
              <a:r>
                <a:rPr lang="en-US" altLang="zh-CN" sz="2400" b="1" dirty="0">
                  <a:solidFill>
                    <a:schemeClr val="accent2"/>
                  </a:solidFill>
                  <a:latin typeface="Times New Roman" panose="02020603050405020304" pitchFamily="18" charset="0"/>
                  <a:ea typeface="宋体" panose="02010600030101010101" pitchFamily="2" charset="-122"/>
                </a:rPr>
                <a:t>, …, </a:t>
              </a:r>
              <a:r>
                <a:rPr lang="en-US" altLang="zh-CN" sz="2400" b="1" i="1" dirty="0">
                  <a:solidFill>
                    <a:schemeClr val="accent2"/>
                  </a:solidFill>
                  <a:latin typeface="Times New Roman" panose="02020603050405020304" pitchFamily="18" charset="0"/>
                  <a:ea typeface="宋体" panose="02010600030101010101" pitchFamily="2" charset="-122"/>
                </a:rPr>
                <a:t>P</a:t>
              </a:r>
              <a:r>
                <a:rPr lang="en-US" altLang="zh-CN" sz="2400" b="1" i="1" baseline="-25000" dirty="0">
                  <a:solidFill>
                    <a:schemeClr val="accent2"/>
                  </a:solidFill>
                  <a:latin typeface="Times New Roman" panose="02020603050405020304" pitchFamily="18" charset="0"/>
                  <a:ea typeface="宋体" panose="02010600030101010101" pitchFamily="2" charset="-122"/>
                </a:rPr>
                <a:t>m</a:t>
              </a:r>
              <a:r>
                <a:rPr lang="zh-CN" altLang="en-US" sz="2400" b="1" dirty="0">
                  <a:solidFill>
                    <a:schemeClr val="accent2"/>
                  </a:solidFill>
                  <a:latin typeface="Times New Roman" panose="02020603050405020304" pitchFamily="18" charset="0"/>
                  <a:ea typeface="宋体" panose="02010600030101010101" pitchFamily="2" charset="-122"/>
                </a:rPr>
                <a:t>是</a:t>
              </a:r>
              <a:r>
                <a:rPr lang="en-US" altLang="zh-CN" sz="2400" b="1" i="1" dirty="0">
                  <a:solidFill>
                    <a:schemeClr val="accent2"/>
                  </a:solidFill>
                  <a:latin typeface="Times New Roman" panose="02020603050405020304" pitchFamily="18" charset="0"/>
                  <a:ea typeface="宋体" panose="02010600030101010101" pitchFamily="2" charset="-122"/>
                </a:rPr>
                <a:t>m</a:t>
              </a:r>
              <a:r>
                <a:rPr lang="zh-CN" altLang="en-US" sz="2400" b="1" dirty="0">
                  <a:solidFill>
                    <a:schemeClr val="accent2"/>
                  </a:solidFill>
                  <a:latin typeface="Times New Roman" panose="02020603050405020304" pitchFamily="18" charset="0"/>
                  <a:ea typeface="宋体" panose="02010600030101010101" pitchFamily="2" charset="-122"/>
                </a:rPr>
                <a:t>种性质，</a:t>
              </a:r>
              <a:r>
                <a:rPr lang="en-US" altLang="zh-CN" sz="2400" b="1" i="1" dirty="0">
                  <a:solidFill>
                    <a:schemeClr val="accent2"/>
                  </a:solidFill>
                  <a:latin typeface="Times New Roman" panose="02020603050405020304" pitchFamily="18" charset="0"/>
                  <a:ea typeface="宋体" panose="02010600030101010101" pitchFamily="2" charset="-122"/>
                </a:rPr>
                <a:t>A</a:t>
              </a:r>
              <a:r>
                <a:rPr lang="en-US" altLang="zh-CN" sz="2400" b="1" i="1" baseline="-25000" dirty="0">
                  <a:solidFill>
                    <a:schemeClr val="accent2"/>
                  </a:solidFill>
                  <a:latin typeface="Times New Roman" panose="02020603050405020304" pitchFamily="18" charset="0"/>
                  <a:ea typeface="宋体" panose="02010600030101010101" pitchFamily="2" charset="-122"/>
                </a:rPr>
                <a:t>i</a:t>
              </a:r>
              <a:r>
                <a:rPr lang="zh-CN" altLang="en-US" sz="2400" b="1" dirty="0">
                  <a:solidFill>
                    <a:schemeClr val="accent2"/>
                  </a:solidFill>
                  <a:latin typeface="Times New Roman" panose="02020603050405020304" pitchFamily="18" charset="0"/>
                  <a:ea typeface="宋体" panose="02010600030101010101" pitchFamily="2" charset="-122"/>
                </a:rPr>
                <a:t>是</a:t>
              </a:r>
              <a:r>
                <a:rPr lang="en-US" altLang="zh-CN" sz="2400" b="1" i="1" dirty="0">
                  <a:solidFill>
                    <a:schemeClr val="accent2"/>
                  </a:solidFill>
                  <a:latin typeface="Times New Roman" panose="02020603050405020304" pitchFamily="18" charset="0"/>
                  <a:ea typeface="宋体" panose="02010600030101010101" pitchFamily="2" charset="-122"/>
                </a:rPr>
                <a:t>S</a:t>
              </a:r>
              <a:r>
                <a:rPr lang="zh-CN" altLang="en-US" sz="2400" b="1" dirty="0">
                  <a:solidFill>
                    <a:schemeClr val="accent2"/>
                  </a:solidFill>
                  <a:latin typeface="Times New Roman" panose="02020603050405020304" pitchFamily="18" charset="0"/>
                  <a:ea typeface="宋体" panose="02010600030101010101" pitchFamily="2" charset="-122"/>
                </a:rPr>
                <a:t>中具有性质</a:t>
              </a:r>
              <a:r>
                <a:rPr lang="en-US" altLang="zh-CN" sz="2400" b="1" i="1" dirty="0">
                  <a:solidFill>
                    <a:schemeClr val="accent2"/>
                  </a:solidFill>
                  <a:latin typeface="Times New Roman" panose="02020603050405020304" pitchFamily="18" charset="0"/>
                  <a:ea typeface="宋体" panose="02010600030101010101" pitchFamily="2" charset="-122"/>
                </a:rPr>
                <a:t>P</a:t>
              </a:r>
              <a:r>
                <a:rPr lang="en-US" altLang="zh-CN" sz="2400" b="1" i="1" baseline="-25000" dirty="0">
                  <a:solidFill>
                    <a:schemeClr val="accent2"/>
                  </a:solidFill>
                  <a:latin typeface="Times New Roman" panose="02020603050405020304" pitchFamily="18" charset="0"/>
                  <a:ea typeface="宋体" panose="02010600030101010101" pitchFamily="2" charset="-122"/>
                </a:rPr>
                <a:t>i </a:t>
              </a:r>
              <a:r>
                <a:rPr lang="zh-CN" altLang="en-US" sz="2400" b="1" dirty="0">
                  <a:solidFill>
                    <a:schemeClr val="accent2"/>
                  </a:solidFill>
                  <a:latin typeface="Times New Roman" panose="02020603050405020304" pitchFamily="18" charset="0"/>
                  <a:ea typeface="宋体" panose="02010600030101010101" pitchFamily="2" charset="-122"/>
                </a:rPr>
                <a:t>的元素构成的子集，  是</a:t>
              </a:r>
              <a:r>
                <a:rPr lang="en-US" altLang="zh-CN" sz="2400" b="1" i="1" dirty="0">
                  <a:solidFill>
                    <a:schemeClr val="accent2"/>
                  </a:solidFill>
                  <a:latin typeface="Times New Roman" panose="02020603050405020304" pitchFamily="18" charset="0"/>
                  <a:ea typeface="宋体" panose="02010600030101010101" pitchFamily="2" charset="-122"/>
                </a:rPr>
                <a:t>A</a:t>
              </a:r>
              <a:r>
                <a:rPr lang="en-US" altLang="zh-CN" sz="2400" b="1" i="1" baseline="-25000" dirty="0">
                  <a:solidFill>
                    <a:schemeClr val="accent2"/>
                  </a:solidFill>
                  <a:latin typeface="Times New Roman" panose="02020603050405020304" pitchFamily="18" charset="0"/>
                  <a:ea typeface="宋体" panose="02010600030101010101" pitchFamily="2" charset="-122"/>
                </a:rPr>
                <a:t>i</a:t>
              </a:r>
              <a:r>
                <a:rPr lang="en-US" altLang="zh-CN" sz="2400" b="1" i="1" dirty="0">
                  <a:solidFill>
                    <a:schemeClr val="accent2"/>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相对于</a:t>
              </a:r>
              <a:r>
                <a:rPr lang="en-US" altLang="zh-CN" sz="2400" b="1" i="1" dirty="0">
                  <a:solidFill>
                    <a:schemeClr val="accent2"/>
                  </a:solidFill>
                  <a:latin typeface="Times New Roman" panose="02020603050405020304" pitchFamily="18" charset="0"/>
                  <a:ea typeface="宋体" panose="02010600030101010101" pitchFamily="2" charset="-122"/>
                </a:rPr>
                <a:t>S </a:t>
              </a:r>
              <a:r>
                <a:rPr lang="zh-CN" altLang="en-US" sz="2400" b="1" dirty="0">
                  <a:solidFill>
                    <a:schemeClr val="accent2"/>
                  </a:solidFill>
                  <a:latin typeface="Times New Roman" panose="02020603050405020304" pitchFamily="18" charset="0"/>
                  <a:ea typeface="宋体" panose="02010600030101010101" pitchFamily="2" charset="-122"/>
                </a:rPr>
                <a:t>的补集，</a:t>
              </a:r>
              <a:r>
                <a:rPr lang="zh-CN" altLang="en-US" dirty="0">
                  <a:solidFill>
                    <a:schemeClr val="accent2"/>
                  </a:solidFill>
                  <a:latin typeface="Arial" panose="020B0604020202020204" pitchFamily="34" charset="0"/>
                </a:rPr>
                <a:t> </a:t>
              </a:r>
              <a:r>
                <a:rPr lang="en-US" altLang="zh-CN" sz="2400" b="1" i="1" dirty="0">
                  <a:solidFill>
                    <a:schemeClr val="accent2"/>
                  </a:solidFill>
                  <a:latin typeface="Times New Roman" panose="02020603050405020304" pitchFamily="18" charset="0"/>
                  <a:ea typeface="宋体" panose="02010600030101010101" pitchFamily="2" charset="-122"/>
                </a:rPr>
                <a:t>i</a:t>
              </a:r>
              <a:r>
                <a:rPr lang="en-US" altLang="zh-CN" sz="2400" b="1" dirty="0">
                  <a:solidFill>
                    <a:schemeClr val="accent2"/>
                  </a:solidFill>
                  <a:latin typeface="Times New Roman" panose="02020603050405020304" pitchFamily="18" charset="0"/>
                  <a:ea typeface="宋体" panose="02010600030101010101" pitchFamily="2" charset="-122"/>
                </a:rPr>
                <a:t>=1, 2, …, </a:t>
              </a:r>
              <a:r>
                <a:rPr lang="en-US" altLang="zh-CN" sz="2400" b="1" i="1" dirty="0">
                  <a:solidFill>
                    <a:schemeClr val="accent2"/>
                  </a:solidFill>
                  <a:latin typeface="Times New Roman" panose="02020603050405020304" pitchFamily="18" charset="0"/>
                  <a:ea typeface="宋体" panose="02010600030101010101" pitchFamily="2" charset="-122"/>
                </a:rPr>
                <a:t>m</a:t>
              </a:r>
              <a:r>
                <a:rPr lang="en-US" altLang="zh-CN" sz="2400" b="1" dirty="0">
                  <a:solidFill>
                    <a:schemeClr val="accent2"/>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则 </a:t>
              </a:r>
              <a:r>
                <a:rPr lang="en-US" altLang="zh-CN" sz="2400" b="1" i="1" dirty="0">
                  <a:solidFill>
                    <a:schemeClr val="accent2"/>
                  </a:solidFill>
                  <a:latin typeface="Times New Roman" panose="02020603050405020304" pitchFamily="18" charset="0"/>
                  <a:ea typeface="宋体" panose="02010600030101010101" pitchFamily="2" charset="-122"/>
                </a:rPr>
                <a:t>S</a:t>
              </a:r>
              <a:r>
                <a:rPr lang="en-US" altLang="zh-CN" sz="2400" b="1" dirty="0">
                  <a:solidFill>
                    <a:schemeClr val="accent2"/>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中不具有性质</a:t>
              </a:r>
              <a:r>
                <a:rPr lang="en-US" altLang="zh-CN" sz="2400" b="1" i="1" dirty="0">
                  <a:solidFill>
                    <a:schemeClr val="accent2"/>
                  </a:solidFill>
                  <a:latin typeface="Times New Roman" panose="02020603050405020304" pitchFamily="18" charset="0"/>
                  <a:ea typeface="宋体" panose="02010600030101010101" pitchFamily="2" charset="-122"/>
                </a:rPr>
                <a:t>P</a:t>
              </a:r>
              <a:r>
                <a:rPr lang="en-US" altLang="zh-CN" sz="2400" b="1" baseline="-25000" dirty="0">
                  <a:solidFill>
                    <a:schemeClr val="accent2"/>
                  </a:solidFill>
                  <a:latin typeface="Times New Roman" panose="02020603050405020304" pitchFamily="18" charset="0"/>
                  <a:ea typeface="宋体" panose="02010600030101010101" pitchFamily="2" charset="-122"/>
                </a:rPr>
                <a:t>1</a:t>
              </a:r>
              <a:r>
                <a:rPr lang="en-US" altLang="zh-CN" sz="2400" b="1" dirty="0">
                  <a:solidFill>
                    <a:schemeClr val="accent2"/>
                  </a:solidFill>
                  <a:latin typeface="Times New Roman" panose="02020603050405020304" pitchFamily="18" charset="0"/>
                  <a:ea typeface="宋体" panose="02010600030101010101" pitchFamily="2" charset="-122"/>
                </a:rPr>
                <a:t>, </a:t>
              </a:r>
              <a:r>
                <a:rPr lang="en-US" altLang="zh-CN" sz="2400" b="1" i="1" dirty="0">
                  <a:solidFill>
                    <a:schemeClr val="accent2"/>
                  </a:solidFill>
                  <a:latin typeface="Times New Roman" panose="02020603050405020304" pitchFamily="18" charset="0"/>
                  <a:ea typeface="宋体" panose="02010600030101010101" pitchFamily="2" charset="-122"/>
                </a:rPr>
                <a:t>P</a:t>
              </a:r>
              <a:r>
                <a:rPr lang="en-US" altLang="zh-CN" sz="2400" b="1" baseline="-25000" dirty="0">
                  <a:solidFill>
                    <a:schemeClr val="accent2"/>
                  </a:solidFill>
                  <a:latin typeface="Times New Roman" panose="02020603050405020304" pitchFamily="18" charset="0"/>
                  <a:ea typeface="宋体" panose="02010600030101010101" pitchFamily="2" charset="-122"/>
                </a:rPr>
                <a:t>2</a:t>
              </a:r>
              <a:r>
                <a:rPr lang="en-US" altLang="zh-CN" sz="2400" b="1" dirty="0">
                  <a:solidFill>
                    <a:schemeClr val="accent2"/>
                  </a:solidFill>
                  <a:latin typeface="Times New Roman" panose="02020603050405020304" pitchFamily="18" charset="0"/>
                  <a:ea typeface="宋体" panose="02010600030101010101" pitchFamily="2" charset="-122"/>
                </a:rPr>
                <a:t>, …, </a:t>
              </a:r>
              <a:r>
                <a:rPr lang="en-US" altLang="zh-CN" sz="2400" b="1" i="1" dirty="0">
                  <a:solidFill>
                    <a:schemeClr val="accent2"/>
                  </a:solidFill>
                  <a:latin typeface="Times New Roman" panose="02020603050405020304" pitchFamily="18" charset="0"/>
                  <a:ea typeface="宋体" panose="02010600030101010101" pitchFamily="2" charset="-122"/>
                </a:rPr>
                <a:t>P</a:t>
              </a:r>
              <a:r>
                <a:rPr lang="en-US" altLang="zh-CN" sz="2400" b="1" i="1" baseline="-25000" dirty="0">
                  <a:solidFill>
                    <a:schemeClr val="accent2"/>
                  </a:solidFill>
                  <a:latin typeface="Times New Roman" panose="02020603050405020304" pitchFamily="18" charset="0"/>
                  <a:ea typeface="宋体" panose="02010600030101010101" pitchFamily="2" charset="-122"/>
                </a:rPr>
                <a:t>m</a:t>
              </a:r>
              <a:r>
                <a:rPr lang="zh-CN" altLang="en-US" sz="2400" b="1" dirty="0">
                  <a:solidFill>
                    <a:schemeClr val="accent2"/>
                  </a:solidFill>
                  <a:latin typeface="Times New Roman" panose="02020603050405020304" pitchFamily="18" charset="0"/>
                  <a:ea typeface="宋体" panose="02010600030101010101" pitchFamily="2" charset="-122"/>
                </a:rPr>
                <a:t>的元素个数为</a:t>
              </a:r>
              <a:endParaRPr lang="zh-CN" altLang="en-US" sz="2400" b="1" dirty="0">
                <a:solidFill>
                  <a:schemeClr val="accent2"/>
                </a:solidFill>
                <a:latin typeface="Times New Roman" panose="02020603050405020304" pitchFamily="18" charset="0"/>
                <a:ea typeface="宋体" panose="02010600030101010101" pitchFamily="2" charset="-122"/>
              </a:endParaRPr>
            </a:p>
          </p:txBody>
        </p:sp>
        <p:graphicFrame>
          <p:nvGraphicFramePr>
            <p:cNvPr id="18440" name="内容占位符 288774"/>
            <p:cNvGraphicFramePr/>
            <p:nvPr/>
          </p:nvGraphicFramePr>
          <p:xfrm>
            <a:off x="2992" y="1630"/>
            <a:ext cx="215" cy="258"/>
          </p:xfrm>
          <a:graphic>
            <a:graphicData uri="http://schemas.openxmlformats.org/presentationml/2006/ole">
              <mc:AlternateContent xmlns:mc="http://schemas.openxmlformats.org/markup-compatibility/2006">
                <mc:Choice xmlns:v="urn:schemas-microsoft-com:vml" Requires="v">
                  <p:oleObj spid="_x0000_s3090" name="" r:id="rId3" imgW="190500" imgH="228600" progId="Equation.3">
                    <p:embed/>
                  </p:oleObj>
                </mc:Choice>
                <mc:Fallback>
                  <p:oleObj name="" r:id="rId3" imgW="190500" imgH="228600" progId="Equation.3">
                    <p:embed/>
                    <p:pic>
                      <p:nvPicPr>
                        <p:cNvPr id="0" name="图片 3079"/>
                        <p:cNvPicPr/>
                        <p:nvPr/>
                      </p:nvPicPr>
                      <p:blipFill>
                        <a:blip r:embed="rId4"/>
                        <a:stretch>
                          <a:fillRect/>
                        </a:stretch>
                      </p:blipFill>
                      <p:spPr>
                        <a:xfrm>
                          <a:off x="2992" y="1630"/>
                          <a:ext cx="215" cy="258"/>
                        </a:xfrm>
                        <a:prstGeom prst="rect">
                          <a:avLst/>
                        </a:prstGeom>
                        <a:noFill/>
                        <a:ln w="38100">
                          <a:noFill/>
                          <a:miter/>
                        </a:ln>
                      </p:spPr>
                    </p:pic>
                  </p:oleObj>
                </mc:Fallback>
              </mc:AlternateContent>
            </a:graphicData>
          </a:graphic>
        </p:graphicFrame>
      </p:grpSp>
      <p:sp>
        <p:nvSpPr>
          <p:cNvPr id="3" name="标题 288770"/>
          <p:cNvSpPr>
            <a:spLocks noGrp="1"/>
          </p:cNvSpPr>
          <p:nvPr/>
        </p:nvSpPr>
        <p:spPr>
          <a:xfrm>
            <a:off x="238760" y="1238885"/>
            <a:ext cx="7772400" cy="1143000"/>
          </a:xfrm>
          <a:prstGeom prst="rect">
            <a:avLst/>
          </a:prstGeom>
          <a:noFill/>
          <a:ln w="9525">
            <a:noFill/>
          </a:ln>
        </p:spPr>
        <p:txBody>
          <a:bodyPr vert="horz" wrap="square" lIns="91440" tIns="45720" rIns="91440" bIns="45720" anchor="ctr" anchorCtr="0"/>
          <a:lstStyle>
            <a:lvl1pPr algn="ctr" rtl="0" fontAlgn="base">
              <a:spcBef>
                <a:spcPct val="0"/>
              </a:spcBef>
              <a:spcAft>
                <a:spcPct val="0"/>
              </a:spcAft>
              <a:defRPr sz="4400" b="1" kern="1200">
                <a:solidFill>
                  <a:srgbClr val="663300"/>
                </a:solidFill>
                <a:latin typeface="+mj-lt"/>
                <a:ea typeface="+mj-ea"/>
                <a:cs typeface="+mj-cs"/>
              </a:defRPr>
            </a:lvl1pPr>
            <a:lvl2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9pPr>
          </a:lstStyle>
          <a:p>
            <a:pPr marL="571500" indent="-571500" algn="l" eaLnBrk="1" hangingPunct="1">
              <a:buFont typeface="Wingdings" panose="05000000000000000000" charset="0"/>
              <a:buChar char="p"/>
            </a:pPr>
            <a:r>
              <a:rPr lang="zh-CN" altLang="en-US" sz="3600" dirty="0">
                <a:solidFill>
                  <a:srgbClr val="800000"/>
                </a:solidFill>
              </a:rPr>
              <a:t>基本形式</a:t>
            </a:r>
            <a:endParaRPr lang="zh-CN" altLang="en-US" sz="3600" dirty="0">
              <a:solidFill>
                <a:srgbClr val="8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3430588" y="3357563"/>
          <a:ext cx="5548312" cy="1162050"/>
        </p:xfrm>
        <a:graphic>
          <a:graphicData uri="http://schemas.openxmlformats.org/presentationml/2006/ole">
            <mc:AlternateContent xmlns:mc="http://schemas.openxmlformats.org/markup-compatibility/2006">
              <mc:Choice xmlns:v="urn:schemas-microsoft-com:vml" Requires="v">
                <p:oleObj spid="_x0000_s4112" name="Equation" r:id="rId1" imgW="58216800" imgH="12192000" progId="Equation.DSMT4">
                  <p:embed/>
                </p:oleObj>
              </mc:Choice>
              <mc:Fallback>
                <p:oleObj name="Equation" r:id="rId1" imgW="58216800" imgH="12192000" progId="Equation.DSMT4">
                  <p:embed/>
                  <p:pic>
                    <p:nvPicPr>
                      <p:cNvPr id="0" name="图片 4111"/>
                      <p:cNvPicPr/>
                      <p:nvPr/>
                    </p:nvPicPr>
                    <p:blipFill>
                      <a:blip r:embed="rId2"/>
                      <a:stretch>
                        <a:fillRect/>
                      </a:stretch>
                    </p:blipFill>
                    <p:spPr>
                      <a:xfrm>
                        <a:off x="3430588" y="3357563"/>
                        <a:ext cx="5548312" cy="1162050"/>
                      </a:xfrm>
                      <a:prstGeom prst="rect">
                        <a:avLst/>
                      </a:prstGeom>
                    </p:spPr>
                  </p:pic>
                </p:oleObj>
              </mc:Fallback>
            </mc:AlternateContent>
          </a:graphicData>
        </a:graphic>
      </p:graphicFrame>
      <p:sp>
        <p:nvSpPr>
          <p:cNvPr id="19458"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19459" name="矩形 289794"/>
          <p:cNvSpPr/>
          <p:nvPr/>
        </p:nvSpPr>
        <p:spPr>
          <a:xfrm>
            <a:off x="0" y="3024188"/>
            <a:ext cx="9144000" cy="0"/>
          </a:xfrm>
          <a:prstGeom prst="rect">
            <a:avLst/>
          </a:prstGeom>
          <a:noFill/>
          <a:ln w="9525">
            <a:noFill/>
          </a:ln>
        </p:spPr>
        <p:txBody>
          <a:bodyPr/>
          <a:lstStyle/>
          <a:p>
            <a:pPr algn="ctr" eaLnBrk="1" hangingPunct="1"/>
            <a:endParaRPr lang="zh-CN" altLang="en-US" dirty="0">
              <a:latin typeface="Arial" panose="020B0604020202020204" pitchFamily="34" charset="0"/>
            </a:endParaRPr>
          </a:p>
        </p:txBody>
      </p:sp>
      <p:graphicFrame>
        <p:nvGraphicFramePr>
          <p:cNvPr id="19460" name="对象 289795"/>
          <p:cNvGraphicFramePr/>
          <p:nvPr/>
        </p:nvGraphicFramePr>
        <p:xfrm>
          <a:off x="662781" y="692696"/>
          <a:ext cx="7438390" cy="2642235"/>
        </p:xfrm>
        <a:graphic>
          <a:graphicData uri="http://schemas.openxmlformats.org/presentationml/2006/ole">
            <mc:AlternateContent xmlns:mc="http://schemas.openxmlformats.org/markup-compatibility/2006">
              <mc:Choice xmlns:v="urn:schemas-microsoft-com:vml" Requires="v">
                <p:oleObj spid="_x0000_s4113" name="" r:id="rId3" imgW="3670300" imgH="1308100" progId="Equation.3">
                  <p:embed/>
                </p:oleObj>
              </mc:Choice>
              <mc:Fallback>
                <p:oleObj name="" r:id="rId3" imgW="3670300" imgH="1308100" progId="Equation.3">
                  <p:embed/>
                  <p:pic>
                    <p:nvPicPr>
                      <p:cNvPr id="0" name="图片 3080"/>
                      <p:cNvPicPr/>
                      <p:nvPr/>
                    </p:nvPicPr>
                    <p:blipFill>
                      <a:blip r:embed="rId4"/>
                      <a:stretch>
                        <a:fillRect/>
                      </a:stretch>
                    </p:blipFill>
                    <p:spPr>
                      <a:xfrm>
                        <a:off x="662781" y="692696"/>
                        <a:ext cx="7438390" cy="2642235"/>
                      </a:xfrm>
                      <a:prstGeom prst="rect">
                        <a:avLst/>
                      </a:prstGeom>
                      <a:noFill/>
                      <a:ln w="38100">
                        <a:noFill/>
                        <a:miter/>
                      </a:ln>
                    </p:spPr>
                  </p:pic>
                </p:oleObj>
              </mc:Fallback>
            </mc:AlternateContent>
          </a:graphicData>
        </a:graphic>
      </p:graphicFrame>
      <p:sp>
        <p:nvSpPr>
          <p:cNvPr id="19461" name="标题 289796"/>
          <p:cNvSpPr>
            <a:spLocks noGrp="1"/>
          </p:cNvSpPr>
          <p:nvPr>
            <p:ph type="title"/>
          </p:nvPr>
        </p:nvSpPr>
        <p:spPr>
          <a:xfrm>
            <a:off x="685800" y="-36195"/>
            <a:ext cx="7772400" cy="1143000"/>
          </a:xfrm>
        </p:spPr>
        <p:txBody>
          <a:bodyPr vert="horz" wrap="square" lIns="91440" tIns="45720" rIns="91440" bIns="45720" anchor="ctr" anchorCtr="0"/>
          <a:lstStyle/>
          <a:p>
            <a:pPr algn="l" eaLnBrk="1" hangingPunct="1"/>
            <a:r>
              <a:rPr lang="zh-CN" altLang="en-US" sz="3600" dirty="0">
                <a:solidFill>
                  <a:srgbClr val="800000"/>
                </a:solidFill>
              </a:rPr>
              <a:t>证明</a:t>
            </a:r>
            <a:endParaRPr lang="zh-CN" altLang="en-US" sz="3600" dirty="0">
              <a:solidFill>
                <a:srgbClr val="800000"/>
              </a:solidFill>
            </a:endParaRPr>
          </a:p>
        </p:txBody>
      </p:sp>
      <p:sp>
        <p:nvSpPr>
          <p:cNvPr id="19462" name="矩形 289799"/>
          <p:cNvSpPr/>
          <p:nvPr/>
        </p:nvSpPr>
        <p:spPr>
          <a:xfrm>
            <a:off x="0" y="3214688"/>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grpSp>
        <p:nvGrpSpPr>
          <p:cNvPr id="19463" name="组合 289800"/>
          <p:cNvGrpSpPr/>
          <p:nvPr/>
        </p:nvGrpSpPr>
        <p:grpSpPr>
          <a:xfrm>
            <a:off x="662781" y="3501008"/>
            <a:ext cx="7363954" cy="3168652"/>
            <a:chOff x="783" y="2374"/>
            <a:chExt cx="4370" cy="1996"/>
          </a:xfrm>
        </p:grpSpPr>
        <p:sp>
          <p:nvSpPr>
            <p:cNvPr id="19464" name="文本框 289797"/>
            <p:cNvSpPr txBox="1"/>
            <p:nvPr/>
          </p:nvSpPr>
          <p:spPr>
            <a:xfrm>
              <a:off x="783" y="2374"/>
              <a:ext cx="4370" cy="1687"/>
            </a:xfrm>
            <a:prstGeom prst="rect">
              <a:avLst/>
            </a:prstGeom>
            <a:noFill/>
            <a:ln w="6350">
              <a:noFill/>
            </a:ln>
          </p:spPr>
          <p:txBody>
            <a:bodyPr wrap="none">
              <a:spAutoFit/>
            </a:bodyPr>
            <a:lstStyle/>
            <a:p>
              <a:pPr eaLnBrk="1" hangingPunct="1"/>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r>
                <a:rPr lang="zh-CN" altLang="en-US" sz="2400" b="1" dirty="0" smtClean="0">
                  <a:solidFill>
                    <a:schemeClr val="tx1"/>
                  </a:solidFill>
                  <a:latin typeface="Times New Roman" panose="02020603050405020304" pitchFamily="18" charset="0"/>
                  <a:ea typeface="宋体" panose="02010600030101010101" pitchFamily="2" charset="-122"/>
                </a:rPr>
                <a:t>考虑某集合元素</a:t>
              </a:r>
              <a:r>
                <a:rPr lang="en-US" altLang="zh-CN" sz="2400" b="1" i="1" dirty="0" smtClean="0">
                  <a:solidFill>
                    <a:schemeClr val="tx1"/>
                  </a:solidFill>
                  <a:latin typeface="Times New Roman" panose="02020603050405020304" pitchFamily="18" charset="0"/>
                  <a:ea typeface="宋体" panose="02010600030101010101" pitchFamily="2" charset="-122"/>
                </a:rPr>
                <a:t>x</a:t>
              </a:r>
              <a:endParaRPr lang="en-US" altLang="zh-CN" sz="2400" b="1" i="1" dirty="0">
                <a:solidFill>
                  <a:schemeClr val="tx1"/>
                </a:solidFill>
                <a:latin typeface="Times New Roman" panose="02020603050405020304" pitchFamily="18" charset="0"/>
                <a:ea typeface="宋体" panose="02010600030101010101" pitchFamily="2" charset="-122"/>
              </a:endParaRPr>
            </a:p>
            <a:p>
              <a:pPr eaLnBrk="1" hangingPunct="1"/>
              <a:r>
                <a:rPr lang="zh-CN" altLang="en-US" sz="2400" b="1" dirty="0" smtClean="0">
                  <a:solidFill>
                    <a:schemeClr val="tx1"/>
                  </a:solidFill>
                  <a:latin typeface="Times New Roman" panose="02020603050405020304" pitchFamily="18" charset="0"/>
                  <a:ea typeface="宋体" panose="02010600030101010101" pitchFamily="2" charset="-122"/>
                </a:rPr>
                <a:t>若 </a:t>
              </a:r>
              <a:r>
                <a:rPr lang="en-US" altLang="zh-CN" sz="2400" b="1" i="1" dirty="0">
                  <a:solidFill>
                    <a:schemeClr val="tx1"/>
                  </a:solidFill>
                  <a:latin typeface="Times New Roman" panose="02020603050405020304" pitchFamily="18" charset="0"/>
                  <a:ea typeface="宋体" panose="02010600030101010101" pitchFamily="2" charset="-122"/>
                </a:rPr>
                <a:t>x </a:t>
              </a:r>
              <a:r>
                <a:rPr lang="zh-CN" altLang="en-US" sz="2400" b="1" dirty="0">
                  <a:solidFill>
                    <a:schemeClr val="tx1"/>
                  </a:solidFill>
                  <a:latin typeface="Times New Roman" panose="02020603050405020304" pitchFamily="18" charset="0"/>
                  <a:ea typeface="宋体" panose="02010600030101010101" pitchFamily="2" charset="-122"/>
                </a:rPr>
                <a:t>不具有任何性质，则对等式右边贡献为：</a:t>
              </a:r>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1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0 + 0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0 + …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a:t>
              </a:r>
              <a:r>
                <a:rPr lang="en-US" altLang="zh-CN" sz="2400" b="1" i="1" baseline="30000" dirty="0">
                  <a:solidFill>
                    <a:schemeClr val="tx1"/>
                  </a:solidFill>
                  <a:latin typeface="Times New Roman" panose="02020603050405020304" pitchFamily="18" charset="0"/>
                  <a:ea typeface="宋体" panose="02010600030101010101" pitchFamily="2" charset="-122"/>
                </a:rPr>
                <a:t>m</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0 = 1 </a:t>
              </a:r>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r>
                <a:rPr lang="zh-CN" altLang="en-US" sz="2400" b="1" dirty="0">
                  <a:solidFill>
                    <a:schemeClr val="tx1"/>
                  </a:solidFill>
                  <a:latin typeface="Times New Roman" panose="02020603050405020304" pitchFamily="18" charset="0"/>
                  <a:ea typeface="宋体" panose="02010600030101010101" pitchFamily="2" charset="-122"/>
                </a:rPr>
                <a:t>若 </a:t>
              </a:r>
              <a:r>
                <a:rPr lang="en-US" altLang="zh-CN" sz="2400" b="1" i="1" dirty="0">
                  <a:solidFill>
                    <a:schemeClr val="tx1"/>
                  </a:solidFill>
                  <a:latin typeface="Times New Roman" panose="02020603050405020304" pitchFamily="18" charset="0"/>
                  <a:ea typeface="宋体" panose="02010600030101010101" pitchFamily="2" charset="-122"/>
                </a:rPr>
                <a:t>x </a:t>
              </a:r>
              <a:r>
                <a:rPr lang="zh-CN" altLang="en-US" sz="2400" b="1" dirty="0">
                  <a:solidFill>
                    <a:schemeClr val="tx1"/>
                  </a:solidFill>
                  <a:latin typeface="Times New Roman" panose="02020603050405020304" pitchFamily="18" charset="0"/>
                  <a:ea typeface="宋体" panose="02010600030101010101" pitchFamily="2" charset="-122"/>
                </a:rPr>
                <a:t>具有</a:t>
              </a:r>
              <a:r>
                <a:rPr lang="en-US" altLang="zh-CN" sz="2400" b="1" i="1" dirty="0">
                  <a:solidFill>
                    <a:schemeClr val="tx1"/>
                  </a:solidFill>
                  <a:latin typeface="Times New Roman" panose="02020603050405020304" pitchFamily="18" charset="0"/>
                  <a:ea typeface="宋体" panose="02010600030101010101" pitchFamily="2" charset="-122"/>
                </a:rPr>
                <a:t>n </a:t>
              </a:r>
              <a:r>
                <a:rPr lang="zh-CN" altLang="en-US" sz="2400" b="1" dirty="0">
                  <a:solidFill>
                    <a:schemeClr val="tx1"/>
                  </a:solidFill>
                  <a:latin typeface="Times New Roman" panose="02020603050405020304" pitchFamily="18" charset="0"/>
                  <a:ea typeface="宋体" panose="02010600030101010101" pitchFamily="2" charset="-122"/>
                </a:rPr>
                <a:t>条性质，</a:t>
              </a:r>
              <a:r>
                <a:rPr lang="en-US" altLang="zh-CN" sz="2400" b="1"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m</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则对等式右边的贡献为：</a:t>
              </a:r>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r>
                <a:rPr lang="zh-CN" altLang="en-US" sz="2400" b="1" dirty="0">
                  <a:solidFill>
                    <a:schemeClr val="tx1"/>
                  </a:solidFill>
                  <a:latin typeface="Times New Roman" panose="02020603050405020304" pitchFamily="18" charset="0"/>
                  <a:ea typeface="宋体" panose="02010600030101010101" pitchFamily="2" charset="-122"/>
                </a:rPr>
                <a:t> </a:t>
              </a:r>
              <a:endParaRPr lang="zh-CN" altLang="en-US" sz="2400" b="1" dirty="0">
                <a:solidFill>
                  <a:schemeClr val="tx1"/>
                </a:solidFill>
                <a:latin typeface="Times New Roman" panose="02020603050405020304" pitchFamily="18" charset="0"/>
                <a:ea typeface="宋体" panose="02010600030101010101" pitchFamily="2" charset="-122"/>
              </a:endParaRPr>
            </a:p>
          </p:txBody>
        </p:sp>
        <p:graphicFrame>
          <p:nvGraphicFramePr>
            <p:cNvPr id="19465" name="对象 289798"/>
            <p:cNvGraphicFramePr/>
            <p:nvPr/>
          </p:nvGraphicFramePr>
          <p:xfrm>
            <a:off x="1127" y="3790"/>
            <a:ext cx="3604" cy="580"/>
          </p:xfrm>
          <a:graphic>
            <a:graphicData uri="http://schemas.openxmlformats.org/presentationml/2006/ole">
              <mc:AlternateContent xmlns:mc="http://schemas.openxmlformats.org/markup-compatibility/2006">
                <mc:Choice xmlns:v="urn:schemas-microsoft-com:vml" Requires="v">
                  <p:oleObj spid="_x0000_s4114" name="" r:id="rId5" imgW="2895600" imgH="469900" progId="Equation.3">
                    <p:embed/>
                  </p:oleObj>
                </mc:Choice>
                <mc:Fallback>
                  <p:oleObj name="" r:id="rId5" imgW="2895600" imgH="469900" progId="Equation.3">
                    <p:embed/>
                    <p:pic>
                      <p:nvPicPr>
                        <p:cNvPr id="0" name="图片 3081"/>
                        <p:cNvPicPr/>
                        <p:nvPr/>
                      </p:nvPicPr>
                      <p:blipFill>
                        <a:blip r:embed="rId6"/>
                        <a:stretch>
                          <a:fillRect/>
                        </a:stretch>
                      </p:blipFill>
                      <p:spPr>
                        <a:xfrm>
                          <a:off x="1127" y="3790"/>
                          <a:ext cx="3604" cy="580"/>
                        </a:xfrm>
                        <a:prstGeom prst="rect">
                          <a:avLst/>
                        </a:prstGeom>
                        <a:noFill/>
                        <a:ln w="38100">
                          <a:noFill/>
                          <a:miter/>
                        </a:ln>
                      </p:spPr>
                    </p:pic>
                  </p:oleObj>
                </mc:Fallback>
              </mc:AlternateContent>
            </a:graphicData>
          </a:graphic>
        </p:graphicFrame>
      </p:grpSp>
      <p:sp>
        <p:nvSpPr>
          <p:cNvPr id="5" name="圆角矩形 4"/>
          <p:cNvSpPr/>
          <p:nvPr/>
        </p:nvSpPr>
        <p:spPr>
          <a:xfrm>
            <a:off x="3275856" y="3356992"/>
            <a:ext cx="5718482"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blinds(horizontal)">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20483" name="标题 315393"/>
          <p:cNvSpPr>
            <a:spLocks noGrp="1"/>
          </p:cNvSpPr>
          <p:nvPr>
            <p:ph type="title"/>
          </p:nvPr>
        </p:nvSpPr>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容拆原理推论</a:t>
            </a:r>
            <a:endParaRPr lang="zh-CN" altLang="en-US" sz="3600" dirty="0">
              <a:solidFill>
                <a:srgbClr val="800000"/>
              </a:solidFill>
            </a:endParaRPr>
          </a:p>
        </p:txBody>
      </p:sp>
      <p:sp>
        <p:nvSpPr>
          <p:cNvPr id="20484" name="文本占位符 315394"/>
          <p:cNvSpPr>
            <a:spLocks noGrp="1"/>
          </p:cNvSpPr>
          <p:nvPr>
            <p:ph idx="1"/>
          </p:nvPr>
        </p:nvSpPr>
        <p:spPr>
          <a:xfrm>
            <a:off x="685800" y="1629410"/>
            <a:ext cx="7772400" cy="4114800"/>
          </a:xfrm>
        </p:spPr>
        <p:txBody>
          <a:bodyPr vert="horz" wrap="square" lIns="91440" tIns="45720" rIns="91440" bIns="45720" anchor="t" anchorCtr="0"/>
          <a:lstStyle/>
          <a:p>
            <a:pPr eaLnBrk="1" hangingPunct="1">
              <a:buNone/>
            </a:pPr>
            <a:r>
              <a:rPr lang="zh-CN" altLang="en-US" sz="2400" b="1" dirty="0">
                <a:solidFill>
                  <a:srgbClr val="7030A0"/>
                </a:solidFill>
                <a:latin typeface="宋体" panose="02010600030101010101" pitchFamily="2" charset="-122"/>
              </a:rPr>
              <a:t>推论</a:t>
            </a:r>
            <a:r>
              <a:rPr lang="zh-CN" altLang="en-US" sz="2400" b="1" i="1" dirty="0">
                <a:latin typeface="宋体" panose="02010600030101010101" pitchFamily="2" charset="-122"/>
              </a:rPr>
              <a:t> </a:t>
            </a:r>
            <a:r>
              <a:rPr lang="en-US" altLang="zh-CN" sz="2400" b="1" i="1" dirty="0">
                <a:solidFill>
                  <a:schemeClr val="accent2"/>
                </a:solidFill>
                <a:latin typeface="宋体" panose="02010600030101010101" pitchFamily="2" charset="-122"/>
              </a:rPr>
              <a:t>S </a:t>
            </a:r>
            <a:r>
              <a:rPr lang="zh-CN" altLang="en-US" sz="2400" b="1" dirty="0">
                <a:solidFill>
                  <a:schemeClr val="accent2"/>
                </a:solidFill>
                <a:latin typeface="宋体" panose="02010600030101010101" pitchFamily="2" charset="-122"/>
              </a:rPr>
              <a:t>中至少具有其中一条性质的元素个数为</a:t>
            </a:r>
            <a:endParaRPr lang="zh-CN" altLang="en-US" sz="2400" b="1" dirty="0">
              <a:solidFill>
                <a:schemeClr val="accent2"/>
              </a:solidFill>
              <a:latin typeface="宋体" panose="02010600030101010101" pitchFamily="2" charset="-122"/>
            </a:endParaRPr>
          </a:p>
        </p:txBody>
      </p:sp>
      <p:sp>
        <p:nvSpPr>
          <p:cNvPr id="20485" name="矩形 315396"/>
          <p:cNvSpPr/>
          <p:nvPr/>
        </p:nvSpPr>
        <p:spPr>
          <a:xfrm>
            <a:off x="0" y="3028950"/>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graphicFrame>
        <p:nvGraphicFramePr>
          <p:cNvPr id="20486" name="对象 315395"/>
          <p:cNvGraphicFramePr/>
          <p:nvPr/>
        </p:nvGraphicFramePr>
        <p:xfrm>
          <a:off x="1187450" y="1990725"/>
          <a:ext cx="7416800" cy="1504950"/>
        </p:xfrm>
        <a:graphic>
          <a:graphicData uri="http://schemas.openxmlformats.org/presentationml/2006/ole">
            <mc:AlternateContent xmlns:mc="http://schemas.openxmlformats.org/markup-compatibility/2006">
              <mc:Choice xmlns:v="urn:schemas-microsoft-com:vml" Requires="v">
                <p:oleObj spid="_x0000_s5129" name="" r:id="rId1" imgW="4064000" imgH="825500" progId="Equation.3">
                  <p:embed/>
                </p:oleObj>
              </mc:Choice>
              <mc:Fallback>
                <p:oleObj name="" r:id="rId1" imgW="4064000" imgH="825500" progId="Equation.3">
                  <p:embed/>
                  <p:pic>
                    <p:nvPicPr>
                      <p:cNvPr id="0" name="图片 3083"/>
                      <p:cNvPicPr/>
                      <p:nvPr/>
                    </p:nvPicPr>
                    <p:blipFill>
                      <a:blip r:embed="rId2"/>
                      <a:stretch>
                        <a:fillRect/>
                      </a:stretch>
                    </p:blipFill>
                    <p:spPr>
                      <a:xfrm>
                        <a:off x="1187450" y="1990725"/>
                        <a:ext cx="7416800" cy="1504950"/>
                      </a:xfrm>
                      <a:prstGeom prst="rect">
                        <a:avLst/>
                      </a:prstGeom>
                      <a:noFill/>
                      <a:ln w="38100">
                        <a:noFill/>
                        <a:miter/>
                      </a:ln>
                    </p:spPr>
                  </p:pic>
                </p:oleObj>
              </mc:Fallback>
            </mc:AlternateContent>
          </a:graphicData>
        </a:graphic>
      </p:graphicFrame>
      <p:sp>
        <p:nvSpPr>
          <p:cNvPr id="20487" name="矩形 315398"/>
          <p:cNvSpPr/>
          <p:nvPr/>
        </p:nvSpPr>
        <p:spPr>
          <a:xfrm>
            <a:off x="0" y="2762250"/>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grpSp>
        <p:nvGrpSpPr>
          <p:cNvPr id="20488" name="组合 315400"/>
          <p:cNvGrpSpPr/>
          <p:nvPr/>
        </p:nvGrpSpPr>
        <p:grpSpPr>
          <a:xfrm>
            <a:off x="727075" y="3429000"/>
            <a:ext cx="6365875" cy="2960688"/>
            <a:chOff x="458" y="2160"/>
            <a:chExt cx="4010" cy="1865"/>
          </a:xfrm>
        </p:grpSpPr>
        <p:graphicFrame>
          <p:nvGraphicFramePr>
            <p:cNvPr id="20489" name="对象 315397"/>
            <p:cNvGraphicFramePr/>
            <p:nvPr/>
          </p:nvGraphicFramePr>
          <p:xfrm>
            <a:off x="703" y="2523"/>
            <a:ext cx="3765" cy="1502"/>
          </p:xfrm>
          <a:graphic>
            <a:graphicData uri="http://schemas.openxmlformats.org/presentationml/2006/ole">
              <mc:AlternateContent xmlns:mc="http://schemas.openxmlformats.org/markup-compatibility/2006">
                <mc:Choice xmlns:v="urn:schemas-microsoft-com:vml" Requires="v">
                  <p:oleObj spid="_x0000_s5130" name="" r:id="rId3" imgW="2957830" imgH="1180465" progId="Equation.3">
                    <p:embed/>
                  </p:oleObj>
                </mc:Choice>
                <mc:Fallback>
                  <p:oleObj name="" r:id="rId3" imgW="2957830" imgH="1180465" progId="Equation.3">
                    <p:embed/>
                    <p:pic>
                      <p:nvPicPr>
                        <p:cNvPr id="0" name="图片 3084"/>
                        <p:cNvPicPr/>
                        <p:nvPr/>
                      </p:nvPicPr>
                      <p:blipFill>
                        <a:blip r:embed="rId4"/>
                        <a:stretch>
                          <a:fillRect/>
                        </a:stretch>
                      </p:blipFill>
                      <p:spPr>
                        <a:xfrm>
                          <a:off x="703" y="2523"/>
                          <a:ext cx="3765" cy="1502"/>
                        </a:xfrm>
                        <a:prstGeom prst="rect">
                          <a:avLst/>
                        </a:prstGeom>
                        <a:noFill/>
                        <a:ln w="38100">
                          <a:noFill/>
                          <a:miter/>
                        </a:ln>
                      </p:spPr>
                    </p:pic>
                  </p:oleObj>
                </mc:Fallback>
              </mc:AlternateContent>
            </a:graphicData>
          </a:graphic>
        </p:graphicFrame>
        <p:sp>
          <p:nvSpPr>
            <p:cNvPr id="20490" name="文本框 315399"/>
            <p:cNvSpPr txBox="1"/>
            <p:nvPr/>
          </p:nvSpPr>
          <p:spPr>
            <a:xfrm>
              <a:off x="458" y="2160"/>
              <a:ext cx="308" cy="288"/>
            </a:xfrm>
            <a:prstGeom prst="rect">
              <a:avLst/>
            </a:prstGeom>
            <a:noFill/>
            <a:ln w="6350">
              <a:noFill/>
            </a:ln>
          </p:spPr>
          <p:txBody>
            <a:bodyPr wrap="none">
              <a:spAutoFit/>
            </a:bodyPr>
            <a:lstStyle/>
            <a:p>
              <a:pPr algn="ctr" eaLnBrk="1" hangingPunct="1"/>
              <a:r>
                <a:rPr lang="zh-CN" altLang="en-US" sz="2400" b="1" dirty="0">
                  <a:solidFill>
                    <a:schemeClr val="tx1"/>
                  </a:solidFill>
                  <a:latin typeface="Arial" panose="020B0604020202020204" pitchFamily="34" charset="0"/>
                  <a:ea typeface="宋体" panose="02010600030101010101" pitchFamily="2" charset="-122"/>
                </a:rPr>
                <a:t>证</a:t>
              </a:r>
              <a:endParaRPr lang="zh-CN" altLang="en-US" sz="2400" b="1" dirty="0">
                <a:solidFill>
                  <a:schemeClr val="tx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blinds(horizontal)">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21507" name="标题 290818"/>
          <p:cNvSpPr>
            <a:spLocks noGrp="1"/>
          </p:cNvSpPr>
          <p:nvPr>
            <p:ph type="title"/>
          </p:nvPr>
        </p:nvSpPr>
        <p:spPr>
          <a:xfrm>
            <a:off x="685800" y="322580"/>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容拆</a:t>
            </a:r>
            <a:r>
              <a:rPr lang="zh-CN" altLang="en-US" sz="3600" dirty="0">
                <a:solidFill>
                  <a:srgbClr val="800000"/>
                </a:solidFill>
              </a:rPr>
              <a:t>原理应用</a:t>
            </a:r>
            <a:endParaRPr lang="zh-CN" altLang="en-US" sz="3600" dirty="0">
              <a:solidFill>
                <a:srgbClr val="800000"/>
              </a:solidFill>
            </a:endParaRPr>
          </a:p>
        </p:txBody>
      </p:sp>
      <p:sp>
        <p:nvSpPr>
          <p:cNvPr id="21508" name="文本框 290819"/>
          <p:cNvSpPr txBox="1"/>
          <p:nvPr/>
        </p:nvSpPr>
        <p:spPr>
          <a:xfrm>
            <a:off x="898843" y="1987868"/>
            <a:ext cx="7632700" cy="534035"/>
          </a:xfrm>
          <a:prstGeom prst="rect">
            <a:avLst/>
          </a:prstGeom>
          <a:noFill/>
          <a:ln w="6350">
            <a:noFill/>
          </a:ln>
        </p:spPr>
        <p:txBody>
          <a:bodyPr>
            <a:spAutoFit/>
          </a:bodyPr>
          <a:lstStyle/>
          <a:p>
            <a:pPr eaLnBrk="1" hangingPunct="1">
              <a:lnSpc>
                <a:spcPct val="120000"/>
              </a:lnSpc>
            </a:pPr>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求多重集</a:t>
            </a:r>
            <a:r>
              <a:rPr lang="zh-CN" altLang="en-US" sz="2400" b="1" i="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B </a:t>
            </a:r>
            <a:r>
              <a:rPr lang="en-US" altLang="zh-CN" sz="2400" b="1" dirty="0">
                <a:solidFill>
                  <a:srgbClr val="002060"/>
                </a:solidFill>
                <a:latin typeface="Times New Roman" panose="02020603050405020304" pitchFamily="18" charset="0"/>
                <a:ea typeface="宋体" panose="02010600030101010101" pitchFamily="2" charset="-122"/>
              </a:rPr>
              <a:t>= {3</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060"/>
                </a:solidFill>
                <a:latin typeface="Times New Roman" panose="02020603050405020304" pitchFamily="18" charset="0"/>
                <a:ea typeface="宋体" panose="02010600030101010101" pitchFamily="2" charset="-122"/>
              </a:rPr>
              <a:t>a</a:t>
            </a:r>
            <a:r>
              <a:rPr lang="en-US" altLang="zh-CN" sz="2400" b="1" dirty="0">
                <a:solidFill>
                  <a:srgbClr val="002060"/>
                </a:solidFill>
                <a:latin typeface="Times New Roman" panose="02020603050405020304" pitchFamily="18" charset="0"/>
                <a:ea typeface="宋体" panose="02010600030101010101" pitchFamily="2" charset="-122"/>
              </a:rPr>
              <a:t>, 4</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060"/>
                </a:solidFill>
                <a:latin typeface="Times New Roman" panose="02020603050405020304" pitchFamily="18" charset="0"/>
                <a:ea typeface="宋体" panose="02010600030101010101" pitchFamily="2" charset="-122"/>
              </a:rPr>
              <a:t>b</a:t>
            </a:r>
            <a:r>
              <a:rPr lang="en-US" altLang="zh-CN" sz="2400" b="1" dirty="0">
                <a:solidFill>
                  <a:srgbClr val="002060"/>
                </a:solidFill>
                <a:latin typeface="Times New Roman" panose="02020603050405020304" pitchFamily="18" charset="0"/>
                <a:ea typeface="宋体" panose="02010600030101010101" pitchFamily="2" charset="-122"/>
              </a:rPr>
              <a:t>, 5</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060"/>
                </a:solidFill>
                <a:latin typeface="Times New Roman" panose="02020603050405020304" pitchFamily="18" charset="0"/>
                <a:ea typeface="宋体" panose="02010600030101010101" pitchFamily="2" charset="-122"/>
              </a:rPr>
              <a:t>c</a:t>
            </a:r>
            <a:r>
              <a:rPr lang="en-US" altLang="zh-CN" sz="2400" b="1" dirty="0">
                <a:solidFill>
                  <a:srgbClr val="00206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的 </a:t>
            </a:r>
            <a:r>
              <a:rPr lang="en-US" altLang="zh-CN" sz="2400" b="1" dirty="0">
                <a:solidFill>
                  <a:srgbClr val="FF0000"/>
                </a:solidFill>
                <a:latin typeface="Times New Roman" panose="02020603050405020304" pitchFamily="18" charset="0"/>
                <a:ea typeface="宋体" panose="02010600030101010101" pitchFamily="2" charset="-122"/>
              </a:rPr>
              <a:t>10</a:t>
            </a:r>
            <a:r>
              <a:rPr lang="en-US" altLang="zh-CN" sz="2400" b="1" dirty="0">
                <a:solidFill>
                  <a:srgbClr val="002060"/>
                </a:solidFill>
                <a:latin typeface="Times New Roman" panose="02020603050405020304" pitchFamily="18" charset="0"/>
                <a:ea typeface="宋体" panose="02010600030101010101" pitchFamily="2" charset="-122"/>
              </a:rPr>
              <a:t>-</a:t>
            </a:r>
            <a:r>
              <a:rPr lang="zh-CN" altLang="en-US" sz="2400" b="1" dirty="0">
                <a:solidFill>
                  <a:srgbClr val="002060"/>
                </a:solidFill>
                <a:latin typeface="Times New Roman" panose="02020603050405020304" pitchFamily="18" charset="0"/>
                <a:ea typeface="宋体" panose="02010600030101010101" pitchFamily="2" charset="-122"/>
              </a:rPr>
              <a:t>组合数</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2" name="标题 290818"/>
          <p:cNvSpPr>
            <a:spLocks noGrp="1"/>
          </p:cNvSpPr>
          <p:nvPr/>
        </p:nvSpPr>
        <p:spPr>
          <a:xfrm>
            <a:off x="741045" y="880110"/>
            <a:ext cx="7772400" cy="1143000"/>
          </a:xfrm>
          <a:prstGeom prst="rect">
            <a:avLst/>
          </a:prstGeom>
          <a:noFill/>
          <a:ln w="9525">
            <a:noFill/>
          </a:ln>
        </p:spPr>
        <p:txBody>
          <a:bodyPr vert="horz" wrap="square" lIns="91440" tIns="45720" rIns="91440" bIns="45720" anchor="ctr" anchorCtr="0"/>
          <a:lstStyle>
            <a:lvl1pPr algn="ctr" rtl="0" fontAlgn="base">
              <a:spcBef>
                <a:spcPct val="0"/>
              </a:spcBef>
              <a:spcAft>
                <a:spcPct val="0"/>
              </a:spcAft>
              <a:defRPr sz="4400" b="1" kern="1200">
                <a:solidFill>
                  <a:srgbClr val="663300"/>
                </a:solidFill>
                <a:latin typeface="+mj-lt"/>
                <a:ea typeface="+mj-ea"/>
                <a:cs typeface="+mj-cs"/>
              </a:defRPr>
            </a:lvl1pPr>
            <a:lvl2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rgbClr val="663300"/>
                </a:solidFill>
                <a:latin typeface="Times New Roman" panose="02020603050405020304" pitchFamily="18" charset="0"/>
                <a:ea typeface="宋体" panose="02010600030101010101" pitchFamily="2" charset="-122"/>
              </a:defRPr>
            </a:lvl9pPr>
          </a:lstStyle>
          <a:p>
            <a:pPr algn="l" eaLnBrk="1" hangingPunct="1">
              <a:buFont typeface="Wingdings" panose="05000000000000000000" charset="0"/>
            </a:pPr>
            <a:r>
              <a:rPr lang="en-US" altLang="zh-CN" sz="3600" dirty="0">
                <a:solidFill>
                  <a:srgbClr val="FF0000"/>
                </a:solidFill>
              </a:rPr>
              <a:t>——</a:t>
            </a:r>
            <a:r>
              <a:rPr lang="zh-CN" altLang="en-US" sz="3600" dirty="0">
                <a:solidFill>
                  <a:srgbClr val="FF0000"/>
                </a:solidFill>
              </a:rPr>
              <a:t>多重集的</a:t>
            </a:r>
            <a:r>
              <a:rPr lang="en-US" altLang="zh-CN" sz="3600" i="1" dirty="0">
                <a:solidFill>
                  <a:srgbClr val="FF0000"/>
                </a:solidFill>
              </a:rPr>
              <a:t>r-</a:t>
            </a:r>
            <a:r>
              <a:rPr lang="zh-CN" altLang="en-US" sz="3600" dirty="0">
                <a:solidFill>
                  <a:srgbClr val="FF0000"/>
                </a:solidFill>
              </a:rPr>
              <a:t>组合数</a:t>
            </a:r>
            <a:endParaRPr lang="zh-CN" altLang="en-US" sz="3600" dirty="0">
              <a:solidFill>
                <a:srgbClr val="FF0000"/>
              </a:solidFill>
            </a:endParaRPr>
          </a:p>
        </p:txBody>
      </p:sp>
      <p:sp>
        <p:nvSpPr>
          <p:cNvPr id="4" name="文本框 290819"/>
          <p:cNvSpPr txBox="1"/>
          <p:nvPr/>
        </p:nvSpPr>
        <p:spPr>
          <a:xfrm>
            <a:off x="898843" y="2490153"/>
            <a:ext cx="7632700" cy="3192780"/>
          </a:xfrm>
          <a:prstGeom prst="rect">
            <a:avLst/>
          </a:prstGeom>
          <a:noFill/>
          <a:ln w="6350">
            <a:noFill/>
          </a:ln>
        </p:spPr>
        <p:txBody>
          <a:bodyPr>
            <a:spAutoFit/>
          </a:bodyPr>
          <a:p>
            <a:pPr eaLnBrk="1" hangingPunct="1">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解：令 </a:t>
            </a:r>
            <a:r>
              <a:rPr lang="en-US" altLang="zh-CN" sz="2400" b="1" i="1" dirty="0">
                <a:solidFill>
                  <a:schemeClr val="tx1"/>
                </a:solidFill>
                <a:latin typeface="Times New Roman" panose="02020603050405020304" pitchFamily="18" charset="0"/>
                <a:ea typeface="宋体" panose="02010600030101010101" pitchFamily="2" charset="-122"/>
              </a:rPr>
              <a:t>S</a:t>
            </a:r>
            <a:r>
              <a:rPr lang="en-US" altLang="zh-CN" sz="2400" b="1" dirty="0">
                <a:solidFill>
                  <a:schemeClr val="tx1"/>
                </a:solidFill>
                <a:latin typeface="Times New Roman" panose="02020603050405020304" pitchFamily="18" charset="0"/>
                <a:ea typeface="宋体" panose="02010600030101010101" pitchFamily="2" charset="-122"/>
              </a:rPr>
              <a:t> =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是 </a:t>
            </a:r>
            <a:r>
              <a:rPr lang="en-US" altLang="zh-CN" sz="2400" b="1" i="1" dirty="0">
                <a:solidFill>
                  <a:schemeClr val="tx1"/>
                </a:solidFill>
                <a:latin typeface="Times New Roman" panose="02020603050405020304" pitchFamily="18" charset="0"/>
                <a:ea typeface="宋体" panose="02010600030101010101" pitchFamily="2" charset="-122"/>
              </a:rPr>
              <a:t>a, b, c </a:t>
            </a:r>
            <a:r>
              <a:rPr lang="zh-CN" altLang="en-US" sz="2400" b="1" dirty="0">
                <a:solidFill>
                  <a:schemeClr val="tx1"/>
                </a:solidFill>
                <a:latin typeface="Times New Roman" panose="02020603050405020304" pitchFamily="18" charset="0"/>
                <a:ea typeface="宋体" panose="02010600030101010101" pitchFamily="2" charset="-122"/>
              </a:rPr>
              <a:t>任意重复的</a:t>
            </a:r>
            <a:r>
              <a:rPr lang="en-US" altLang="zh-CN" sz="2400" b="1" dirty="0">
                <a:solidFill>
                  <a:schemeClr val="tx1"/>
                </a:solidFill>
                <a:latin typeface="Times New Roman" panose="02020603050405020304" pitchFamily="18" charset="0"/>
                <a:ea typeface="宋体" panose="02010600030101010101" pitchFamily="2" charset="-122"/>
              </a:rPr>
              <a:t>10-</a:t>
            </a:r>
            <a:r>
              <a:rPr lang="zh-CN" altLang="en-US" sz="2400" b="1" dirty="0">
                <a:solidFill>
                  <a:schemeClr val="tx1"/>
                </a:solidFill>
                <a:latin typeface="Times New Roman" panose="02020603050405020304" pitchFamily="18" charset="0"/>
                <a:ea typeface="宋体" panose="02010600030101010101" pitchFamily="2" charset="-122"/>
              </a:rPr>
              <a:t>组合</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S</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x </a:t>
            </a:r>
            <a:r>
              <a:rPr lang="zh-CN" altLang="en-US" sz="2400" b="1" dirty="0">
                <a:solidFill>
                  <a:schemeClr val="tx1"/>
                </a:solidFill>
                <a:latin typeface="Times New Roman" panose="02020603050405020304" pitchFamily="18" charset="0"/>
                <a:ea typeface="宋体" panose="02010600030101010101" pitchFamily="2" charset="-122"/>
              </a:rPr>
              <a:t>中至少含</a:t>
            </a:r>
            <a:r>
              <a:rPr lang="en-US" altLang="zh-CN" sz="2400" b="1" dirty="0">
                <a:solidFill>
                  <a:schemeClr val="tx1"/>
                </a:solidFill>
                <a:latin typeface="Times New Roman" panose="02020603050405020304" pitchFamily="18" charset="0"/>
                <a:ea typeface="宋体" panose="02010600030101010101" pitchFamily="2" charset="-122"/>
              </a:rPr>
              <a:t>4</a:t>
            </a:r>
            <a:r>
              <a:rPr lang="zh-CN" altLang="en-US" sz="2400" b="1" dirty="0">
                <a:solidFill>
                  <a:schemeClr val="tx1"/>
                </a:solidFill>
                <a:latin typeface="Times New Roman" panose="02020603050405020304" pitchFamily="18" charset="0"/>
                <a:ea typeface="宋体" panose="02010600030101010101" pitchFamily="2" charset="-122"/>
              </a:rPr>
              <a:t>个 </a:t>
            </a:r>
            <a:r>
              <a:rPr lang="en-US" altLang="zh-CN" sz="2400" b="1" i="1" dirty="0">
                <a:solidFill>
                  <a:schemeClr val="tx1"/>
                </a:solidFill>
                <a:latin typeface="Times New Roman" panose="02020603050405020304" pitchFamily="18" charset="0"/>
                <a:ea typeface="宋体" panose="02010600030101010101" pitchFamily="2" charset="-122"/>
              </a:rPr>
              <a:t>a </a:t>
            </a:r>
            <a:r>
              <a:rPr lang="en-US" altLang="zh-CN" sz="2400" b="1" dirty="0">
                <a:solidFill>
                  <a:schemeClr val="tx1"/>
                </a:solidFill>
                <a:latin typeface="Times New Roman" panose="02020603050405020304" pitchFamily="18" charset="0"/>
                <a:ea typeface="宋体" panose="02010600030101010101" pitchFamily="2" charset="-122"/>
              </a:rPr>
              <a:t>}</a:t>
            </a:r>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en-US" altLang="zh-CN" sz="2400" b="1" dirty="0">
                <a:solidFill>
                  <a:schemeClr val="tx1"/>
                </a:solidFill>
                <a:latin typeface="Times New Roman" panose="02020603050405020304" pitchFamily="18" charset="0"/>
                <a:ea typeface="宋体" panose="02010600030101010101" pitchFamily="2" charset="-122"/>
              </a:rPr>
              <a:t>                   =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是 </a:t>
            </a:r>
            <a:r>
              <a:rPr lang="en-US" altLang="zh-CN" sz="2400" b="1" i="1" dirty="0">
                <a:solidFill>
                  <a:schemeClr val="tx1"/>
                </a:solidFill>
                <a:latin typeface="Times New Roman" panose="02020603050405020304" pitchFamily="18" charset="0"/>
                <a:ea typeface="宋体" panose="02010600030101010101" pitchFamily="2" charset="-122"/>
              </a:rPr>
              <a:t>a, b, c</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的任意 </a:t>
            </a:r>
            <a:r>
              <a:rPr lang="en-US" altLang="zh-CN" sz="2400" b="1" dirty="0">
                <a:solidFill>
                  <a:schemeClr val="tx1"/>
                </a:solidFill>
                <a:latin typeface="Times New Roman" panose="02020603050405020304" pitchFamily="18" charset="0"/>
                <a:ea typeface="宋体" panose="02010600030101010101" pitchFamily="2" charset="-122"/>
              </a:rPr>
              <a:t>6-</a:t>
            </a:r>
            <a:r>
              <a:rPr lang="zh-CN" altLang="en-US" sz="2400" b="1" dirty="0">
                <a:solidFill>
                  <a:schemeClr val="tx1"/>
                </a:solidFill>
                <a:latin typeface="Times New Roman" panose="02020603050405020304" pitchFamily="18" charset="0"/>
                <a:ea typeface="宋体" panose="02010600030101010101" pitchFamily="2" charset="-122"/>
              </a:rPr>
              <a:t>组合</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S</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x </a:t>
            </a:r>
            <a:r>
              <a:rPr lang="zh-CN" altLang="en-US" sz="2400" b="1" dirty="0">
                <a:solidFill>
                  <a:schemeClr val="tx1"/>
                </a:solidFill>
                <a:latin typeface="Times New Roman" panose="02020603050405020304" pitchFamily="18" charset="0"/>
                <a:ea typeface="宋体" panose="02010600030101010101" pitchFamily="2" charset="-122"/>
              </a:rPr>
              <a:t>中至少含 </a:t>
            </a:r>
            <a:r>
              <a:rPr lang="en-US" altLang="zh-CN" sz="2400" b="1" dirty="0">
                <a:solidFill>
                  <a:schemeClr val="tx1"/>
                </a:solidFill>
                <a:latin typeface="Times New Roman" panose="02020603050405020304" pitchFamily="18" charset="0"/>
                <a:ea typeface="宋体" panose="02010600030101010101" pitchFamily="2" charset="-122"/>
              </a:rPr>
              <a:t>5 </a:t>
            </a:r>
            <a:r>
              <a:rPr lang="zh-CN" altLang="en-US" sz="2400" b="1" dirty="0">
                <a:solidFill>
                  <a:schemeClr val="tx1"/>
                </a:solidFill>
                <a:latin typeface="Times New Roman" panose="02020603050405020304" pitchFamily="18" charset="0"/>
                <a:ea typeface="宋体" panose="02010600030101010101" pitchFamily="2" charset="-122"/>
              </a:rPr>
              <a:t>个 </a:t>
            </a:r>
            <a:r>
              <a:rPr lang="en-US" altLang="zh-CN" sz="2400" b="1" i="1" dirty="0">
                <a:solidFill>
                  <a:schemeClr val="tx1"/>
                </a:solidFill>
                <a:latin typeface="Times New Roman" panose="02020603050405020304" pitchFamily="18" charset="0"/>
                <a:ea typeface="宋体" panose="02010600030101010101" pitchFamily="2" charset="-122"/>
              </a:rPr>
              <a:t>b </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en-US" altLang="zh-CN" sz="2400" b="1" dirty="0">
                <a:solidFill>
                  <a:schemeClr val="tx1"/>
                </a:solidFill>
                <a:latin typeface="Times New Roman" panose="02020603050405020304" pitchFamily="18" charset="0"/>
                <a:ea typeface="宋体" panose="02010600030101010101" pitchFamily="2" charset="-122"/>
              </a:rPr>
              <a:t>                   = { </a:t>
            </a:r>
            <a:r>
              <a:rPr lang="en-US" altLang="zh-CN" sz="2400" b="1" i="1" dirty="0">
                <a:solidFill>
                  <a:schemeClr val="tx1"/>
                </a:solidFill>
                <a:latin typeface="Times New Roman" panose="02020603050405020304" pitchFamily="18" charset="0"/>
                <a:ea typeface="宋体" panose="02010600030101010101" pitchFamily="2" charset="-122"/>
              </a:rPr>
              <a:t>x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x </a:t>
            </a:r>
            <a:r>
              <a:rPr lang="zh-CN" altLang="en-US" sz="2400" b="1" dirty="0">
                <a:solidFill>
                  <a:schemeClr val="tx1"/>
                </a:solidFill>
                <a:latin typeface="Times New Roman" panose="02020603050405020304" pitchFamily="18" charset="0"/>
                <a:ea typeface="宋体" panose="02010600030101010101" pitchFamily="2" charset="-122"/>
              </a:rPr>
              <a:t>是</a:t>
            </a:r>
            <a:r>
              <a:rPr lang="zh-CN" altLang="en-US" sz="2400" b="1" i="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 b, c </a:t>
            </a:r>
            <a:r>
              <a:rPr lang="zh-CN" altLang="en-US" sz="2400" b="1" dirty="0">
                <a:solidFill>
                  <a:schemeClr val="tx1"/>
                </a:solidFill>
                <a:latin typeface="Times New Roman" panose="02020603050405020304" pitchFamily="18" charset="0"/>
                <a:ea typeface="宋体" panose="02010600030101010101" pitchFamily="2" charset="-122"/>
              </a:rPr>
              <a:t>的任意 </a:t>
            </a:r>
            <a:r>
              <a:rPr lang="en-US" altLang="zh-CN" sz="2400" b="1" dirty="0">
                <a:solidFill>
                  <a:schemeClr val="tx1"/>
                </a:solidFill>
                <a:latin typeface="Times New Roman" panose="02020603050405020304" pitchFamily="18" charset="0"/>
                <a:ea typeface="宋体" panose="02010600030101010101" pitchFamily="2" charset="-122"/>
              </a:rPr>
              <a:t>5- </a:t>
            </a:r>
            <a:r>
              <a:rPr lang="zh-CN" altLang="en-US" sz="2400" b="1" dirty="0">
                <a:solidFill>
                  <a:schemeClr val="tx1"/>
                </a:solidFill>
                <a:latin typeface="Times New Roman" panose="02020603050405020304" pitchFamily="18" charset="0"/>
                <a:ea typeface="宋体" panose="02010600030101010101" pitchFamily="2" charset="-122"/>
              </a:rPr>
              <a:t>组合</a:t>
            </a:r>
            <a:r>
              <a:rPr lang="en-US" altLang="zh-CN" sz="2400" b="1" dirty="0">
                <a:solidFill>
                  <a:schemeClr val="tx1"/>
                </a:solidFill>
                <a:latin typeface="Times New Roman" panose="02020603050405020304" pitchFamily="18" charset="0"/>
                <a:ea typeface="宋体" panose="02010600030101010101" pitchFamily="2" charset="-122"/>
              </a:rPr>
              <a:t>}</a:t>
            </a:r>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rPr>
              <a:t>3</a:t>
            </a:r>
            <a:r>
              <a:rPr lang="en-US" altLang="zh-CN" sz="2400" b="1" dirty="0">
                <a:solidFill>
                  <a:schemeClr val="tx1"/>
                </a:solidFill>
                <a:latin typeface="Times New Roman" panose="02020603050405020304" pitchFamily="18" charset="0"/>
                <a:ea typeface="宋体" panose="02010600030101010101" pitchFamily="2" charset="-122"/>
              </a:rPr>
              <a:t> =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S</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中至少含 </a:t>
            </a:r>
            <a:r>
              <a:rPr lang="en-US" altLang="zh-CN" sz="2400" b="1" dirty="0">
                <a:solidFill>
                  <a:schemeClr val="tx1"/>
                </a:solidFill>
                <a:latin typeface="Times New Roman" panose="02020603050405020304" pitchFamily="18" charset="0"/>
                <a:ea typeface="宋体" panose="02010600030101010101" pitchFamily="2" charset="-122"/>
              </a:rPr>
              <a:t>6 </a:t>
            </a:r>
            <a:r>
              <a:rPr lang="zh-CN" altLang="en-US" sz="2400" b="1" dirty="0">
                <a:solidFill>
                  <a:schemeClr val="tx1"/>
                </a:solidFill>
                <a:latin typeface="Times New Roman" panose="02020603050405020304" pitchFamily="18" charset="0"/>
                <a:ea typeface="宋体" panose="02010600030101010101" pitchFamily="2" charset="-122"/>
              </a:rPr>
              <a:t>个</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en-US" altLang="zh-CN" sz="2400" b="1" dirty="0">
                <a:solidFill>
                  <a:schemeClr val="tx1"/>
                </a:solidFill>
                <a:latin typeface="Times New Roman" panose="02020603050405020304" pitchFamily="18" charset="0"/>
                <a:ea typeface="宋体" panose="02010600030101010101" pitchFamily="2" charset="-122"/>
              </a:rPr>
              <a:t>                   =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是 </a:t>
            </a:r>
            <a:r>
              <a:rPr lang="en-US" altLang="zh-CN" sz="2400" b="1" i="1" dirty="0">
                <a:solidFill>
                  <a:schemeClr val="tx1"/>
                </a:solidFill>
                <a:latin typeface="Times New Roman" panose="02020603050405020304" pitchFamily="18" charset="0"/>
                <a:ea typeface="宋体" panose="02010600030101010101" pitchFamily="2" charset="-122"/>
              </a:rPr>
              <a:t>a, b, c </a:t>
            </a:r>
            <a:r>
              <a:rPr lang="zh-CN" altLang="en-US" sz="2400" b="1" dirty="0">
                <a:solidFill>
                  <a:schemeClr val="tx1"/>
                </a:solidFill>
                <a:latin typeface="Times New Roman" panose="02020603050405020304" pitchFamily="18" charset="0"/>
                <a:ea typeface="宋体" panose="02010600030101010101" pitchFamily="2" charset="-122"/>
              </a:rPr>
              <a:t>的任意 </a:t>
            </a:r>
            <a:r>
              <a:rPr lang="en-US" altLang="zh-CN" sz="2400" b="1" dirty="0">
                <a:solidFill>
                  <a:schemeClr val="tx1"/>
                </a:solidFill>
                <a:latin typeface="Times New Roman" panose="02020603050405020304" pitchFamily="18" charset="0"/>
                <a:ea typeface="宋体" panose="02010600030101010101" pitchFamily="2" charset="-122"/>
              </a:rPr>
              <a:t>4-</a:t>
            </a:r>
            <a:r>
              <a:rPr lang="zh-CN" altLang="en-US" sz="2400" b="1" dirty="0">
                <a:solidFill>
                  <a:schemeClr val="tx1"/>
                </a:solidFill>
                <a:latin typeface="Times New Roman" panose="02020603050405020304" pitchFamily="18" charset="0"/>
                <a:ea typeface="宋体" panose="02010600030101010101" pitchFamily="2" charset="-122"/>
              </a:rPr>
              <a:t>组合</a:t>
            </a:r>
            <a:r>
              <a:rPr lang="en-US" altLang="zh-CN" sz="2400" b="1" dirty="0">
                <a:solidFill>
                  <a:schemeClr val="tx1"/>
                </a:solidFill>
                <a:latin typeface="Times New Roman" panose="02020603050405020304" pitchFamily="18" charset="0"/>
                <a:ea typeface="宋体" panose="02010600030101010101" pitchFamily="2" charset="-122"/>
              </a:rPr>
              <a:t>} </a:t>
            </a:r>
            <a:endParaRPr lang="zh-CN" altLang="en-US" sz="24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22532" name="矩形 291846"/>
          <p:cNvSpPr/>
          <p:nvPr/>
        </p:nvSpPr>
        <p:spPr>
          <a:xfrm>
            <a:off x="0" y="2986088"/>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graphicFrame>
        <p:nvGraphicFramePr>
          <p:cNvPr id="22535" name="对象 291845"/>
          <p:cNvGraphicFramePr/>
          <p:nvPr/>
        </p:nvGraphicFramePr>
        <p:xfrm>
          <a:off x="1186180" y="1700530"/>
          <a:ext cx="6336030" cy="1619250"/>
        </p:xfrm>
        <a:graphic>
          <a:graphicData uri="http://schemas.openxmlformats.org/presentationml/2006/ole">
            <mc:AlternateContent xmlns:mc="http://schemas.openxmlformats.org/markup-compatibility/2006">
              <mc:Choice xmlns:v="urn:schemas-microsoft-com:vml" Requires="v">
                <p:oleObj spid="_x0000_s6153" name="" r:id="rId1" imgW="3467100" imgH="889000" progId="Equation.3">
                  <p:embed/>
                </p:oleObj>
              </mc:Choice>
              <mc:Fallback>
                <p:oleObj name="" r:id="rId1" imgW="3467100" imgH="889000" progId="Equation.3">
                  <p:embed/>
                  <p:pic>
                    <p:nvPicPr>
                      <p:cNvPr id="0" name="图片 3082"/>
                      <p:cNvPicPr/>
                      <p:nvPr/>
                    </p:nvPicPr>
                    <p:blipFill>
                      <a:blip r:embed="rId2"/>
                      <a:stretch>
                        <a:fillRect/>
                      </a:stretch>
                    </p:blipFill>
                    <p:spPr>
                      <a:xfrm>
                        <a:off x="1186180" y="1700530"/>
                        <a:ext cx="6336030" cy="1619250"/>
                      </a:xfrm>
                      <a:prstGeom prst="rect">
                        <a:avLst/>
                      </a:prstGeom>
                      <a:noFill/>
                      <a:ln w="38100">
                        <a:noFill/>
                        <a:miter/>
                      </a:ln>
                    </p:spPr>
                  </p:pic>
                </p:oleObj>
              </mc:Fallback>
            </mc:AlternateContent>
          </a:graphicData>
        </a:graphic>
      </p:graphicFrame>
      <p:graphicFrame>
        <p:nvGraphicFramePr>
          <p:cNvPr id="22536" name="对象 291847"/>
          <p:cNvGraphicFramePr/>
          <p:nvPr/>
        </p:nvGraphicFramePr>
        <p:xfrm>
          <a:off x="1148080" y="3461703"/>
          <a:ext cx="6845300" cy="1880235"/>
        </p:xfrm>
        <a:graphic>
          <a:graphicData uri="http://schemas.openxmlformats.org/presentationml/2006/ole">
            <mc:AlternateContent xmlns:mc="http://schemas.openxmlformats.org/markup-compatibility/2006">
              <mc:Choice xmlns:v="urn:schemas-microsoft-com:vml" Requires="v">
                <p:oleObj spid="_x0000_s6154" name="" r:id="rId3" imgW="3479800" imgH="952500" progId="Equation.3">
                  <p:embed/>
                </p:oleObj>
              </mc:Choice>
              <mc:Fallback>
                <p:oleObj name="" r:id="rId3" imgW="3479800" imgH="952500" progId="Equation.3">
                  <p:embed/>
                  <p:pic>
                    <p:nvPicPr>
                      <p:cNvPr id="0" name="图片 3085"/>
                      <p:cNvPicPr/>
                      <p:nvPr/>
                    </p:nvPicPr>
                    <p:blipFill>
                      <a:blip r:embed="rId4"/>
                      <a:stretch>
                        <a:fillRect/>
                      </a:stretch>
                    </p:blipFill>
                    <p:spPr>
                      <a:xfrm>
                        <a:off x="1148080" y="3461703"/>
                        <a:ext cx="6845300" cy="1880235"/>
                      </a:xfrm>
                      <a:prstGeom prst="rect">
                        <a:avLst/>
                      </a:prstGeom>
                      <a:noFill/>
                      <a:ln w="38100">
                        <a:noFill/>
                        <a:miter/>
                      </a:ln>
                    </p:spPr>
                  </p:pic>
                </p:oleObj>
              </mc:Fallback>
            </mc:AlternateContent>
          </a:graphicData>
        </a:graphic>
      </p:graphicFrame>
      <p:grpSp>
        <p:nvGrpSpPr>
          <p:cNvPr id="5" name="组合 4"/>
          <p:cNvGrpSpPr/>
          <p:nvPr/>
        </p:nvGrpSpPr>
        <p:grpSpPr>
          <a:xfrm>
            <a:off x="756920" y="188595"/>
            <a:ext cx="7848600" cy="1079500"/>
            <a:chOff x="1644" y="8885"/>
            <a:chExt cx="12360" cy="1700"/>
          </a:xfrm>
        </p:grpSpPr>
        <p:sp>
          <p:nvSpPr>
            <p:cNvPr id="3" name="圆角矩形 2"/>
            <p:cNvSpPr/>
            <p:nvPr/>
          </p:nvSpPr>
          <p:spPr>
            <a:xfrm>
              <a:off x="1644" y="8885"/>
              <a:ext cx="12360" cy="1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aphicFrame>
          <p:nvGraphicFramePr>
            <p:cNvPr id="18438" name="对象 288772"/>
            <p:cNvGraphicFramePr/>
            <p:nvPr/>
          </p:nvGraphicFramePr>
          <p:xfrm>
            <a:off x="1733" y="8903"/>
            <a:ext cx="12113" cy="1636"/>
          </p:xfrm>
          <a:graphic>
            <a:graphicData uri="http://schemas.openxmlformats.org/presentationml/2006/ole">
              <mc:AlternateContent xmlns:mc="http://schemas.openxmlformats.org/markup-compatibility/2006">
                <mc:Choice xmlns:v="urn:schemas-microsoft-com:vml" Requires="v">
                  <p:oleObj spid="_x0000_s3089" name="" r:id="rId5" imgW="5143500" imgH="711200" progId="Equation.3">
                    <p:embed/>
                  </p:oleObj>
                </mc:Choice>
                <mc:Fallback>
                  <p:oleObj name="" r:id="rId5" imgW="5143500" imgH="711200" progId="Equation.3">
                    <p:embed/>
                    <p:pic>
                      <p:nvPicPr>
                        <p:cNvPr id="0" name="图片 3078"/>
                        <p:cNvPicPr/>
                        <p:nvPr/>
                      </p:nvPicPr>
                      <p:blipFill>
                        <a:blip r:embed="rId6"/>
                        <a:stretch>
                          <a:fillRect/>
                        </a:stretch>
                      </p:blipFill>
                      <p:spPr>
                        <a:xfrm>
                          <a:off x="1733" y="8903"/>
                          <a:ext cx="12113" cy="1636"/>
                        </a:xfrm>
                        <a:prstGeom prst="rect">
                          <a:avLst/>
                        </a:prstGeom>
                        <a:noFill/>
                        <a:ln w="38100">
                          <a:noFill/>
                          <a:miter/>
                        </a:ln>
                      </p:spPr>
                    </p:pic>
                  </p:oleObj>
                </mc:Fallback>
              </mc:AlternateContent>
            </a:graphicData>
          </a:graphic>
        </p:graphicFrame>
      </p:grpSp>
      <p:graphicFrame>
        <p:nvGraphicFramePr>
          <p:cNvPr id="2" name="对象 291847"/>
          <p:cNvGraphicFramePr/>
          <p:nvPr/>
        </p:nvGraphicFramePr>
        <p:xfrm>
          <a:off x="1166813" y="5514340"/>
          <a:ext cx="6520815" cy="501650"/>
        </p:xfrm>
        <a:graphic>
          <a:graphicData uri="http://schemas.openxmlformats.org/presentationml/2006/ole">
            <mc:AlternateContent xmlns:mc="http://schemas.openxmlformats.org/markup-compatibility/2006">
              <mc:Choice xmlns:v="urn:schemas-microsoft-com:vml" Requires="v">
                <p:oleObj spid="_x0000_s4" name="" r:id="rId7" imgW="3314700" imgH="254000" progId="Equation.3">
                  <p:embed/>
                </p:oleObj>
              </mc:Choice>
              <mc:Fallback>
                <p:oleObj name="" r:id="rId7" imgW="3314700" imgH="254000" progId="Equation.3">
                  <p:embed/>
                  <p:pic>
                    <p:nvPicPr>
                      <p:cNvPr id="0" name="图片 3085"/>
                      <p:cNvPicPr/>
                      <p:nvPr/>
                    </p:nvPicPr>
                    <p:blipFill>
                      <a:blip r:embed="rId8"/>
                      <a:stretch>
                        <a:fillRect/>
                      </a:stretch>
                    </p:blipFill>
                    <p:spPr>
                      <a:xfrm>
                        <a:off x="1166813" y="5514340"/>
                        <a:ext cx="6520815" cy="5016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blinds(horizontal)">
                                      <p:cBhvr>
                                        <p:cTn id="7" dur="500"/>
                                        <p:tgtEl>
                                          <p:spTgt spid="225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6"/>
                                        </p:tgtEl>
                                        <p:attrNameLst>
                                          <p:attrName>style.visibility</p:attrName>
                                        </p:attrNameLst>
                                      </p:cBhvr>
                                      <p:to>
                                        <p:strVal val="visible"/>
                                      </p:to>
                                    </p:set>
                                    <p:animEffect transition="in" filter="blinds(horizontal)">
                                      <p:cBhvr>
                                        <p:cTn id="12" dur="500"/>
                                        <p:tgtEl>
                                          <p:spTgt spid="225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23555" name="标题 292866"/>
          <p:cNvSpPr>
            <a:spLocks noGrp="1"/>
          </p:cNvSpPr>
          <p:nvPr>
            <p:ph type="title"/>
          </p:nvPr>
        </p:nvSpPr>
        <p:spPr>
          <a:xfrm>
            <a:off x="685800" y="179070"/>
            <a:ext cx="7772400" cy="1143000"/>
          </a:xfrm>
        </p:spPr>
        <p:txBody>
          <a:bodyPr vert="horz" wrap="square" lIns="91440" tIns="45720" rIns="91440" bIns="45720" anchor="ctr" anchorCtr="0"/>
          <a:lstStyle/>
          <a:p>
            <a:pPr algn="l" eaLnBrk="1" hangingPunct="1"/>
            <a:r>
              <a:rPr lang="en-US" altLang="zh-CN" sz="3600" dirty="0">
                <a:solidFill>
                  <a:srgbClr val="800000"/>
                </a:solidFill>
              </a:rPr>
              <a:t>——</a:t>
            </a:r>
            <a:r>
              <a:rPr lang="zh-CN" altLang="en-US" sz="3600" dirty="0">
                <a:solidFill>
                  <a:srgbClr val="800000"/>
                </a:solidFill>
              </a:rPr>
              <a:t>计数限制条件的元素个数</a:t>
            </a:r>
            <a:endParaRPr lang="zh-CN" altLang="en-US" sz="3600" dirty="0">
              <a:solidFill>
                <a:srgbClr val="800000"/>
              </a:solidFill>
            </a:endParaRPr>
          </a:p>
        </p:txBody>
      </p:sp>
      <p:graphicFrame>
        <p:nvGraphicFramePr>
          <p:cNvPr id="23556" name="对象 292868"/>
          <p:cNvGraphicFramePr/>
          <p:nvPr/>
        </p:nvGraphicFramePr>
        <p:xfrm>
          <a:off x="788353" y="4964271"/>
          <a:ext cx="8215630" cy="1289685"/>
        </p:xfrm>
        <a:graphic>
          <a:graphicData uri="http://schemas.openxmlformats.org/presentationml/2006/ole">
            <mc:AlternateContent xmlns:mc="http://schemas.openxmlformats.org/markup-compatibility/2006">
              <mc:Choice xmlns:v="urn:schemas-microsoft-com:vml" Requires="v">
                <p:oleObj spid="_x0000_s7173" name="" r:id="rId1" imgW="4267200" imgH="673100" progId="Equation.3">
                  <p:embed/>
                </p:oleObj>
              </mc:Choice>
              <mc:Fallback>
                <p:oleObj name="" r:id="rId1" imgW="4267200" imgH="673100" progId="Equation.3">
                  <p:embed/>
                  <p:pic>
                    <p:nvPicPr>
                      <p:cNvPr id="0" name="图片 3077"/>
                      <p:cNvPicPr/>
                      <p:nvPr/>
                    </p:nvPicPr>
                    <p:blipFill>
                      <a:blip r:embed="rId2"/>
                      <a:stretch>
                        <a:fillRect/>
                      </a:stretch>
                    </p:blipFill>
                    <p:spPr>
                      <a:xfrm>
                        <a:off x="788353" y="4964271"/>
                        <a:ext cx="8215630" cy="1289685"/>
                      </a:xfrm>
                      <a:prstGeom prst="rect">
                        <a:avLst/>
                      </a:prstGeom>
                      <a:noFill/>
                      <a:ln w="38100">
                        <a:noFill/>
                        <a:miter/>
                      </a:ln>
                    </p:spPr>
                  </p:pic>
                </p:oleObj>
              </mc:Fallback>
            </mc:AlternateContent>
          </a:graphicData>
        </a:graphic>
      </p:graphicFrame>
      <p:sp>
        <p:nvSpPr>
          <p:cNvPr id="23557" name="文本框 292870"/>
          <p:cNvSpPr txBox="1"/>
          <p:nvPr/>
        </p:nvSpPr>
        <p:spPr>
          <a:xfrm>
            <a:off x="611505" y="1055370"/>
            <a:ext cx="8340725" cy="4264025"/>
          </a:xfrm>
          <a:prstGeom prst="rect">
            <a:avLst/>
          </a:prstGeom>
          <a:noFill/>
          <a:ln w="6350">
            <a:noFill/>
          </a:ln>
        </p:spPr>
        <p:txBody>
          <a:bodyPr wrap="square">
            <a:spAutoFit/>
          </a:bodyPr>
          <a:lstStyle/>
          <a:p>
            <a:pPr eaLnBrk="1" hangingPunct="1"/>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求不超过</a:t>
            </a:r>
            <a:r>
              <a:rPr lang="en-US" altLang="zh-CN" sz="2400" b="1" dirty="0">
                <a:solidFill>
                  <a:srgbClr val="002060"/>
                </a:solidFill>
                <a:latin typeface="Times New Roman" panose="02020603050405020304" pitchFamily="18" charset="0"/>
                <a:ea typeface="宋体" panose="02010600030101010101" pitchFamily="2" charset="-122"/>
              </a:rPr>
              <a:t>120 </a:t>
            </a:r>
            <a:r>
              <a:rPr lang="zh-CN" altLang="en-US" sz="2400" b="1" dirty="0">
                <a:solidFill>
                  <a:srgbClr val="002060"/>
                </a:solidFill>
                <a:latin typeface="Times New Roman" panose="02020603050405020304" pitchFamily="18" charset="0"/>
                <a:ea typeface="宋体" panose="02010600030101010101" pitchFamily="2" charset="-122"/>
              </a:rPr>
              <a:t>的素数个数</a:t>
            </a:r>
            <a:r>
              <a:rPr lang="en-US" altLang="zh-CN" sz="2400" b="1" dirty="0">
                <a:solidFill>
                  <a:srgbClr val="002060"/>
                </a:solidFill>
                <a:latin typeface="Times New Roman" panose="02020603050405020304" pitchFamily="18" charset="0"/>
                <a:ea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rPr>
              <a:t>参考定理</a:t>
            </a:r>
            <a:r>
              <a:rPr lang="en-US" altLang="zh-CN" sz="2400" b="1" dirty="0">
                <a:solidFill>
                  <a:srgbClr val="FF0000"/>
                </a:solidFill>
                <a:latin typeface="Times New Roman" panose="02020603050405020304" pitchFamily="18" charset="0"/>
                <a:ea typeface="宋体" panose="02010600030101010101" pitchFamily="2" charset="-122"/>
              </a:rPr>
              <a:t>11.1                              </a:t>
            </a:r>
            <a:r>
              <a:rPr lang="en-US" altLang="zh-CN" sz="2400" b="1" dirty="0">
                <a:solidFill>
                  <a:srgbClr val="002060"/>
                </a:solidFill>
                <a:latin typeface="Times New Roman" panose="02020603050405020304" pitchFamily="18" charset="0"/>
                <a:ea typeface="宋体" panose="0201060003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r>
              <a:rPr lang="zh-CN" altLang="en-US" sz="2400" b="1" dirty="0">
                <a:solidFill>
                  <a:schemeClr val="tx1"/>
                </a:solidFill>
                <a:latin typeface="Times New Roman" panose="02020603050405020304" pitchFamily="18" charset="0"/>
                <a:ea typeface="宋体" panose="02010600030101010101" pitchFamily="2" charset="-122"/>
              </a:rPr>
              <a:t>解：</a:t>
            </a:r>
            <a:r>
              <a:rPr lang="en-US" altLang="zh-CN" sz="2400" b="1" dirty="0">
                <a:solidFill>
                  <a:schemeClr val="tx1"/>
                </a:solidFill>
                <a:latin typeface="Times New Roman" panose="02020603050405020304" pitchFamily="18" charset="0"/>
                <a:ea typeface="宋体" panose="02010600030101010101" pitchFamily="2" charset="-122"/>
              </a:rPr>
              <a:t>11</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 121=&gt;</a:t>
            </a:r>
            <a:r>
              <a:rPr lang="zh-CN" altLang="en-US" sz="2400" b="1" dirty="0">
                <a:solidFill>
                  <a:schemeClr val="tx1"/>
                </a:solidFill>
                <a:latin typeface="Times New Roman" panose="02020603050405020304" pitchFamily="18" charset="0"/>
                <a:ea typeface="宋体" panose="02010600030101010101" pitchFamily="2" charset="-122"/>
              </a:rPr>
              <a:t>不超过</a:t>
            </a:r>
            <a:r>
              <a:rPr lang="en-US" altLang="zh-CN" sz="2400" b="1" dirty="0">
                <a:solidFill>
                  <a:schemeClr val="tx1"/>
                </a:solidFill>
                <a:latin typeface="Times New Roman" panose="02020603050405020304" pitchFamily="18" charset="0"/>
                <a:ea typeface="宋体" panose="02010600030101010101" pitchFamily="2" charset="-122"/>
              </a:rPr>
              <a:t>120</a:t>
            </a:r>
            <a:r>
              <a:rPr lang="zh-CN" altLang="en-US" sz="2400" b="1" dirty="0">
                <a:solidFill>
                  <a:schemeClr val="tx1"/>
                </a:solidFill>
                <a:latin typeface="Times New Roman" panose="02020603050405020304" pitchFamily="18" charset="0"/>
                <a:ea typeface="宋体" panose="02010600030101010101" pitchFamily="2" charset="-122"/>
              </a:rPr>
              <a:t>的</a:t>
            </a:r>
            <a:r>
              <a:rPr lang="zh-CN" altLang="en-US" sz="2400" b="1" dirty="0">
                <a:solidFill>
                  <a:srgbClr val="FF0000"/>
                </a:solidFill>
                <a:latin typeface="Times New Roman" panose="02020603050405020304" pitchFamily="18" charset="0"/>
                <a:ea typeface="宋体" panose="02010600030101010101" pitchFamily="2" charset="-122"/>
              </a:rPr>
              <a:t>合数</a:t>
            </a:r>
            <a:r>
              <a:rPr lang="zh-CN" altLang="en-US" sz="2400" b="1" dirty="0">
                <a:solidFill>
                  <a:schemeClr val="tx1"/>
                </a:solidFill>
                <a:latin typeface="Times New Roman" panose="02020603050405020304" pitchFamily="18" charset="0"/>
                <a:ea typeface="宋体" panose="02010600030101010101" pitchFamily="2" charset="-122"/>
              </a:rPr>
              <a:t>的素因子至少含有</a:t>
            </a:r>
            <a:r>
              <a:rPr lang="en-US" altLang="zh-CN" sz="2400" b="1" dirty="0">
                <a:solidFill>
                  <a:schemeClr val="tx1"/>
                </a:solidFill>
                <a:latin typeface="Times New Roman" panose="02020603050405020304" pitchFamily="18" charset="0"/>
                <a:ea typeface="宋体" panose="02010600030101010101" pitchFamily="2" charset="-122"/>
              </a:rPr>
              <a:t>2, 3, 5, 7</a:t>
            </a:r>
            <a:r>
              <a:rPr lang="zh-CN" altLang="en-US" sz="2400" b="1" dirty="0">
                <a:solidFill>
                  <a:schemeClr val="tx1"/>
                </a:solidFill>
                <a:latin typeface="Times New Roman" panose="02020603050405020304" pitchFamily="18" charset="0"/>
                <a:ea typeface="宋体" panose="02010600030101010101" pitchFamily="2" charset="-122"/>
              </a:rPr>
              <a:t>    </a:t>
            </a:r>
            <a:endParaRPr lang="zh-CN" altLang="en-US" sz="2400" b="1" dirty="0">
              <a:solidFill>
                <a:schemeClr val="tx1"/>
              </a:solidFill>
              <a:latin typeface="Times New Roman" panose="02020603050405020304" pitchFamily="18" charset="0"/>
              <a:ea typeface="宋体" panose="02010600030101010101" pitchFamily="2" charset="-122"/>
            </a:endParaRPr>
          </a:p>
          <a:p>
            <a:pPr eaLnBrk="1" hangingPunct="1"/>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  S </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x | x</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Z</a:t>
            </a:r>
            <a:r>
              <a:rPr lang="en-US" altLang="zh-CN" sz="2400" b="1" dirty="0">
                <a:solidFill>
                  <a:schemeClr val="tx1"/>
                </a:solidFill>
                <a:latin typeface="Times New Roman" panose="02020603050405020304" pitchFamily="18" charset="0"/>
                <a:ea typeface="宋体" panose="02010600030101010101" pitchFamily="2" charset="-122"/>
              </a:rPr>
              <a:t>, 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120 }, |</a:t>
            </a:r>
            <a:r>
              <a:rPr lang="en-US" altLang="zh-CN" sz="2400" b="1" i="1" dirty="0">
                <a:solidFill>
                  <a:schemeClr val="tx1"/>
                </a:solidFill>
                <a:latin typeface="Times New Roman" panose="02020603050405020304" pitchFamily="18" charset="0"/>
                <a:ea typeface="宋体" panose="02010600030101010101" pitchFamily="2" charset="-122"/>
              </a:rPr>
              <a:t>S</a:t>
            </a:r>
            <a:r>
              <a:rPr lang="en-US" altLang="zh-CN" sz="2400" b="1" dirty="0">
                <a:solidFill>
                  <a:schemeClr val="tx1"/>
                </a:solidFill>
                <a:latin typeface="Times New Roman" panose="02020603050405020304" pitchFamily="18" charset="0"/>
                <a:ea typeface="宋体" panose="02010600030101010101" pitchFamily="2" charset="-122"/>
              </a:rPr>
              <a:t>| = 120</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被</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2, 3, 5, 7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整除的集合分别为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spcBef>
                <a:spcPct val="30000"/>
              </a:spcBef>
            </a:pP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60</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40</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24</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17   </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20,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|=12,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|=8, </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|=8,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|=5,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|=4,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|=2,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|=1,       </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|=0</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endParaRPr lang="zh-CN" altLang="en-US" sz="2400" dirty="0">
              <a:latin typeface="Times New Roman" panose="02020603050405020304" pitchFamily="18" charset="0"/>
              <a:ea typeface="宋体" panose="02010600030101010101" pitchFamily="2" charset="-122"/>
            </a:endParaRPr>
          </a:p>
        </p:txBody>
      </p:sp>
      <p:sp>
        <p:nvSpPr>
          <p:cNvPr id="23558" name="文本框 292871"/>
          <p:cNvSpPr txBox="1"/>
          <p:nvPr/>
        </p:nvSpPr>
        <p:spPr>
          <a:xfrm>
            <a:off x="3700622" y="6165215"/>
            <a:ext cx="2093595" cy="460375"/>
          </a:xfrm>
          <a:prstGeom prst="rect">
            <a:avLst/>
          </a:prstGeom>
          <a:noFill/>
          <a:ln w="6350">
            <a:noFill/>
          </a:ln>
        </p:spPr>
        <p:txBody>
          <a:bodyPr wrap="none">
            <a:spAutoFit/>
          </a:bodyPr>
          <a:lstStyle/>
          <a:p>
            <a:pPr algn="ctr" eaLnBrk="1" hangingPunct="1"/>
            <a:r>
              <a:rPr lang="en-US" altLang="zh-CN" sz="2400" b="1" i="1" dirty="0">
                <a:solidFill>
                  <a:schemeClr val="tx1"/>
                </a:solidFill>
                <a:latin typeface="Times New Roman" panose="02020603050405020304" pitchFamily="18" charset="0"/>
              </a:rPr>
              <a:t>N</a:t>
            </a:r>
            <a:r>
              <a:rPr lang="en-US" altLang="zh-CN" sz="2400" b="1" dirty="0">
                <a:solidFill>
                  <a:schemeClr val="tx1"/>
                </a:solidFill>
                <a:latin typeface="Times New Roman" panose="02020603050405020304" pitchFamily="18" charset="0"/>
              </a:rPr>
              <a:t>=27+4-1=30. </a:t>
            </a:r>
            <a:endParaRPr lang="en-US" altLang="zh-CN" sz="2400" b="1" dirty="0">
              <a:solidFill>
                <a:schemeClr val="tx1"/>
              </a:solidFill>
              <a:latin typeface="Times New Roman" panose="02020603050405020304" pitchFamily="18" charset="0"/>
            </a:endParaRPr>
          </a:p>
        </p:txBody>
      </p:sp>
      <p:graphicFrame>
        <p:nvGraphicFramePr>
          <p:cNvPr id="24583" name="对象 293894"/>
          <p:cNvGraphicFramePr/>
          <p:nvPr/>
        </p:nvGraphicFramePr>
        <p:xfrm>
          <a:off x="6435408" y="992823"/>
          <a:ext cx="2243137" cy="479425"/>
        </p:xfrm>
        <a:graphic>
          <a:graphicData uri="http://schemas.openxmlformats.org/presentationml/2006/ole">
            <mc:AlternateContent xmlns:mc="http://schemas.openxmlformats.org/markup-compatibility/2006">
              <mc:Choice xmlns:v="urn:schemas-microsoft-com:vml" Requires="v">
                <p:oleObj spid="_x0000_s8201" name="" r:id="rId3" imgW="1129665" imgH="241300" progId="Equation.3">
                  <p:embed/>
                </p:oleObj>
              </mc:Choice>
              <mc:Fallback>
                <p:oleObj name="" r:id="rId3" imgW="1129665" imgH="241300" progId="Equation.3">
                  <p:embed/>
                  <p:pic>
                    <p:nvPicPr>
                      <p:cNvPr id="0" name="图片 3075"/>
                      <p:cNvPicPr/>
                      <p:nvPr/>
                    </p:nvPicPr>
                    <p:blipFill>
                      <a:blip r:embed="rId4"/>
                      <a:stretch>
                        <a:fillRect/>
                      </a:stretch>
                    </p:blipFill>
                    <p:spPr>
                      <a:xfrm>
                        <a:off x="6435408" y="992823"/>
                        <a:ext cx="2243137" cy="4794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7">
                                            <p:txEl>
                                              <p:pRg st="1" end="1"/>
                                            </p:txEl>
                                          </p:spTgt>
                                        </p:tgtEl>
                                        <p:attrNameLst>
                                          <p:attrName>style.visibility</p:attrName>
                                        </p:attrNameLst>
                                      </p:cBhvr>
                                      <p:to>
                                        <p:strVal val="visible"/>
                                      </p:to>
                                    </p:set>
                                    <p:animEffect transition="in" filter="blinds(horizontal)">
                                      <p:cBhvr>
                                        <p:cTn id="7" dur="500"/>
                                        <p:tgtEl>
                                          <p:spTgt spid="235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7">
                                            <p:txEl>
                                              <p:pRg st="2" end="2"/>
                                            </p:txEl>
                                          </p:spTgt>
                                        </p:tgtEl>
                                        <p:attrNameLst>
                                          <p:attrName>style.visibility</p:attrName>
                                        </p:attrNameLst>
                                      </p:cBhvr>
                                      <p:to>
                                        <p:strVal val="visible"/>
                                      </p:to>
                                    </p:set>
                                    <p:animEffect transition="in" filter="blinds(horizontal)">
                                      <p:cBhvr>
                                        <p:cTn id="12" dur="500"/>
                                        <p:tgtEl>
                                          <p:spTgt spid="2355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557">
                                            <p:txEl>
                                              <p:pRg st="3" end="3"/>
                                            </p:txEl>
                                          </p:spTgt>
                                        </p:tgtEl>
                                        <p:attrNameLst>
                                          <p:attrName>style.visibility</p:attrName>
                                        </p:attrNameLst>
                                      </p:cBhvr>
                                      <p:to>
                                        <p:strVal val="visible"/>
                                      </p:to>
                                    </p:set>
                                    <p:animEffect transition="in" filter="blinds(horizontal)">
                                      <p:cBhvr>
                                        <p:cTn id="15" dur="500"/>
                                        <p:tgtEl>
                                          <p:spTgt spid="2355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3557">
                                            <p:txEl>
                                              <p:pRg st="4" end="4"/>
                                            </p:txEl>
                                          </p:spTgt>
                                        </p:tgtEl>
                                        <p:attrNameLst>
                                          <p:attrName>style.visibility</p:attrName>
                                        </p:attrNameLst>
                                      </p:cBhvr>
                                      <p:to>
                                        <p:strVal val="visible"/>
                                      </p:to>
                                    </p:set>
                                    <p:animEffect transition="in" filter="blinds(horizontal)">
                                      <p:cBhvr>
                                        <p:cTn id="20" dur="500"/>
                                        <p:tgtEl>
                                          <p:spTgt spid="2355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3557">
                                            <p:txEl>
                                              <p:pRg st="5" end="5"/>
                                            </p:txEl>
                                          </p:spTgt>
                                        </p:tgtEl>
                                        <p:attrNameLst>
                                          <p:attrName>style.visibility</p:attrName>
                                        </p:attrNameLst>
                                      </p:cBhvr>
                                      <p:to>
                                        <p:strVal val="visible"/>
                                      </p:to>
                                    </p:set>
                                    <p:animEffect transition="in" filter="blinds(horizontal)">
                                      <p:cBhvr>
                                        <p:cTn id="25" dur="500"/>
                                        <p:tgtEl>
                                          <p:spTgt spid="2355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3557">
                                            <p:txEl>
                                              <p:pRg st="6" end="6"/>
                                            </p:txEl>
                                          </p:spTgt>
                                        </p:tgtEl>
                                        <p:attrNameLst>
                                          <p:attrName>style.visibility</p:attrName>
                                        </p:attrNameLst>
                                      </p:cBhvr>
                                      <p:to>
                                        <p:strVal val="visible"/>
                                      </p:to>
                                    </p:set>
                                    <p:animEffect transition="in" filter="blinds(horizontal)">
                                      <p:cBhvr>
                                        <p:cTn id="28" dur="500"/>
                                        <p:tgtEl>
                                          <p:spTgt spid="2355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3557">
                                            <p:txEl>
                                              <p:pRg st="7" end="7"/>
                                            </p:txEl>
                                          </p:spTgt>
                                        </p:tgtEl>
                                        <p:attrNameLst>
                                          <p:attrName>style.visibility</p:attrName>
                                        </p:attrNameLst>
                                      </p:cBhvr>
                                      <p:to>
                                        <p:strVal val="visible"/>
                                      </p:to>
                                    </p:set>
                                    <p:animEffect transition="in" filter="blinds(horizontal)">
                                      <p:cBhvr>
                                        <p:cTn id="33" dur="500"/>
                                        <p:tgtEl>
                                          <p:spTgt spid="2355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3557">
                                            <p:txEl>
                                              <p:pRg st="8" end="8"/>
                                            </p:txEl>
                                          </p:spTgt>
                                        </p:tgtEl>
                                        <p:attrNameLst>
                                          <p:attrName>style.visibility</p:attrName>
                                        </p:attrNameLst>
                                      </p:cBhvr>
                                      <p:to>
                                        <p:strVal val="visible"/>
                                      </p:to>
                                    </p:set>
                                    <p:animEffect transition="in" filter="blinds(horizontal)">
                                      <p:cBhvr>
                                        <p:cTn id="38" dur="500"/>
                                        <p:tgtEl>
                                          <p:spTgt spid="23557">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3557">
                                            <p:txEl>
                                              <p:pRg st="9" end="9"/>
                                            </p:txEl>
                                          </p:spTgt>
                                        </p:tgtEl>
                                        <p:attrNameLst>
                                          <p:attrName>style.visibility</p:attrName>
                                        </p:attrNameLst>
                                      </p:cBhvr>
                                      <p:to>
                                        <p:strVal val="visible"/>
                                      </p:to>
                                    </p:set>
                                    <p:animEffect transition="in" filter="blinds(horizontal)">
                                      <p:cBhvr>
                                        <p:cTn id="43" dur="500"/>
                                        <p:tgtEl>
                                          <p:spTgt spid="23557">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3556"/>
                                        </p:tgtEl>
                                        <p:attrNameLst>
                                          <p:attrName>style.visibility</p:attrName>
                                        </p:attrNameLst>
                                      </p:cBhvr>
                                      <p:to>
                                        <p:strVal val="visible"/>
                                      </p:to>
                                    </p:set>
                                    <p:animEffect transition="in" filter="blinds(horizontal)">
                                      <p:cBhvr>
                                        <p:cTn id="48" dur="500"/>
                                        <p:tgtEl>
                                          <p:spTgt spid="2355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3558"/>
                                        </p:tgtEl>
                                        <p:attrNameLst>
                                          <p:attrName>style.visibility</p:attrName>
                                        </p:attrNameLst>
                                      </p:cBhvr>
                                      <p:to>
                                        <p:strVal val="visible"/>
                                      </p:to>
                                    </p:set>
                                    <p:animEffect transition="in" filter="blinds(horizontal)">
                                      <p:cBhvr>
                                        <p:cTn id="53"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P spid="2355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eaLnBrk="1" hangingPunct="1"/>
            <a:fld id="{9A0DB2DC-4C9A-4742-B13C-FB6460FD3503}" type="slidenum">
              <a:rPr lang="en-US" altLang="en-US" sz="1400" dirty="0">
                <a:solidFill>
                  <a:schemeClr val="tx1"/>
                </a:solidFill>
                <a:latin typeface="Times New Roman" panose="02020603050405020304" pitchFamily="18" charset="0"/>
                <a:ea typeface="宋体" panose="02010600030101010101" pitchFamily="2" charset="-122"/>
              </a:rPr>
            </a:fld>
            <a:endParaRPr lang="en-US" altLang="en-US" sz="1400" dirty="0">
              <a:solidFill>
                <a:schemeClr val="tx1"/>
              </a:solidFill>
              <a:latin typeface="Times New Roman" panose="02020603050405020304" pitchFamily="18" charset="0"/>
              <a:ea typeface="宋体" panose="02010600030101010101" pitchFamily="2" charset="-122"/>
            </a:endParaRPr>
          </a:p>
        </p:txBody>
      </p:sp>
      <p:sp>
        <p:nvSpPr>
          <p:cNvPr id="24579" name="标题 293890"/>
          <p:cNvSpPr>
            <a:spLocks noGrp="1"/>
          </p:cNvSpPr>
          <p:nvPr>
            <p:ph type="title"/>
          </p:nvPr>
        </p:nvSpPr>
        <p:spPr/>
        <p:txBody>
          <a:bodyPr vert="horz" wrap="square" lIns="91440" tIns="45720" rIns="91440" bIns="45720" anchor="ctr" anchorCtr="0"/>
          <a:lstStyle/>
          <a:p>
            <a:pPr algn="l" eaLnBrk="1" hangingPunct="1"/>
            <a:r>
              <a:rPr lang="en-US" altLang="zh-CN" sz="3600" dirty="0">
                <a:solidFill>
                  <a:srgbClr val="800000"/>
                </a:solidFill>
              </a:rPr>
              <a:t>——</a:t>
            </a:r>
            <a:r>
              <a:rPr lang="zh-CN" altLang="en-US" sz="3600" dirty="0">
                <a:solidFill>
                  <a:srgbClr val="800000"/>
                </a:solidFill>
              </a:rPr>
              <a:t>欧拉函数的值</a:t>
            </a:r>
            <a:endParaRPr lang="zh-CN" altLang="en-US" sz="3600" dirty="0">
              <a:solidFill>
                <a:srgbClr val="800000"/>
              </a:solidFill>
            </a:endParaRPr>
          </a:p>
        </p:txBody>
      </p:sp>
      <p:sp>
        <p:nvSpPr>
          <p:cNvPr id="24580" name="矩形 293892"/>
          <p:cNvSpPr/>
          <p:nvPr/>
        </p:nvSpPr>
        <p:spPr>
          <a:xfrm>
            <a:off x="0" y="2933700"/>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sp>
        <p:nvSpPr>
          <p:cNvPr id="24581" name="矩形 293895"/>
          <p:cNvSpPr/>
          <p:nvPr/>
        </p:nvSpPr>
        <p:spPr>
          <a:xfrm>
            <a:off x="0" y="3314700"/>
            <a:ext cx="9144000" cy="0"/>
          </a:xfrm>
          <a:prstGeom prst="rect">
            <a:avLst/>
          </a:prstGeom>
          <a:noFill/>
          <a:ln w="6350">
            <a:noFill/>
          </a:ln>
        </p:spPr>
        <p:txBody>
          <a:bodyPr/>
          <a:lstStyle/>
          <a:p>
            <a:pPr algn="ctr" eaLnBrk="1" hangingPunct="1"/>
            <a:endParaRPr lang="zh-CN" altLang="en-US" dirty="0">
              <a:latin typeface="Arial" panose="020B0604020202020204" pitchFamily="34" charset="0"/>
            </a:endParaRPr>
          </a:p>
        </p:txBody>
      </p:sp>
      <p:sp>
        <p:nvSpPr>
          <p:cNvPr id="24582" name="文本框 293893"/>
          <p:cNvSpPr txBox="1"/>
          <p:nvPr/>
        </p:nvSpPr>
        <p:spPr>
          <a:xfrm>
            <a:off x="755650" y="1556703"/>
            <a:ext cx="7489825" cy="977265"/>
          </a:xfrm>
          <a:prstGeom prst="rect">
            <a:avLst/>
          </a:prstGeom>
          <a:noFill/>
          <a:ln w="6350">
            <a:noFill/>
          </a:ln>
        </p:spPr>
        <p:txBody>
          <a:bodyPr>
            <a:spAutoFit/>
          </a:bodyPr>
          <a:lstStyle/>
          <a:p>
            <a:pPr eaLnBrk="1" hangingPunct="1">
              <a:lnSpc>
                <a:spcPct val="120000"/>
              </a:lnSpc>
            </a:pP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例</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rgbClr val="7030A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计算欧拉函数的值</a:t>
            </a:r>
            <a:r>
              <a:rPr lang="en-US" altLang="zh-CN" sz="2400" b="1" dirty="0">
                <a:solidFill>
                  <a:srgbClr val="002060"/>
                </a:solidFill>
                <a:latin typeface="Times New Roman" panose="02020603050405020304" pitchFamily="18" charset="0"/>
                <a:ea typeface="宋体" panose="02010600030101010101" pitchFamily="2" charset="-122"/>
              </a:rPr>
              <a:t>(</a:t>
            </a:r>
            <a:r>
              <a:rPr lang="en-US" altLang="zh-CN" sz="2400" b="1" i="1" dirty="0">
                <a:solidFill>
                  <a:srgbClr val="002060"/>
                </a:solidFill>
                <a:latin typeface="Times New Roman" panose="02020603050405020304" pitchFamily="18" charset="0"/>
                <a:ea typeface="宋体" panose="02010600030101010101" pitchFamily="2" charset="-122"/>
              </a:rPr>
              <a:t>n</a:t>
            </a:r>
            <a:r>
              <a:rPr lang="en-US" altLang="zh-CN" sz="2400" b="1" dirty="0">
                <a:solidFill>
                  <a:srgbClr val="002060"/>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20000"/>
              </a:lnSpc>
            </a:pP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欧拉函数 </a:t>
            </a:r>
            <a:r>
              <a:rPr lang="zh-CN" altLang="en-US" sz="2400" b="1" dirty="0">
                <a:solidFill>
                  <a:schemeClr val="tx1"/>
                </a:solidFill>
                <a:latin typeface="Times New Roman" panose="02020603050405020304" pitchFamily="18" charset="0"/>
                <a:ea typeface="宋体" panose="02010600030101010101" pitchFamily="2" charset="-122"/>
              </a:rPr>
              <a:t>：小于 </a:t>
            </a:r>
            <a:r>
              <a:rPr lang="en-US" altLang="zh-CN" sz="2400" b="1" i="1" dirty="0">
                <a:solidFill>
                  <a:schemeClr val="tx1"/>
                </a:solidFill>
                <a:latin typeface="Times New Roman" panose="02020603050405020304" pitchFamily="18" charset="0"/>
                <a:ea typeface="宋体" panose="02010600030101010101" pitchFamily="2" charset="-122"/>
              </a:rPr>
              <a:t>n </a:t>
            </a:r>
            <a:r>
              <a:rPr lang="zh-CN" altLang="en-US" sz="2400" b="1" dirty="0">
                <a:solidFill>
                  <a:schemeClr val="tx1"/>
                </a:solidFill>
                <a:latin typeface="Times New Roman" panose="02020603050405020304" pitchFamily="18" charset="0"/>
                <a:ea typeface="宋体" panose="02010600030101010101" pitchFamily="2" charset="-122"/>
              </a:rPr>
              <a:t>且与 </a:t>
            </a:r>
            <a:r>
              <a:rPr lang="en-US" altLang="zh-CN" sz="2400" b="1" i="1" dirty="0">
                <a:solidFill>
                  <a:schemeClr val="tx1"/>
                </a:solidFill>
                <a:latin typeface="Times New Roman" panose="02020603050405020304" pitchFamily="18" charset="0"/>
                <a:ea typeface="宋体" panose="02010600030101010101" pitchFamily="2" charset="-122"/>
              </a:rPr>
              <a:t>n </a:t>
            </a:r>
            <a:r>
              <a:rPr lang="zh-CN" altLang="en-US" sz="2400" b="1" dirty="0">
                <a:solidFill>
                  <a:schemeClr val="tx1"/>
                </a:solidFill>
                <a:latin typeface="Times New Roman" panose="02020603050405020304" pitchFamily="18" charset="0"/>
                <a:ea typeface="宋体" panose="02010600030101010101" pitchFamily="2" charset="-122"/>
              </a:rPr>
              <a:t>互素的自然数的个数</a:t>
            </a:r>
            <a:endParaRPr lang="zh-CN" altLang="en-US" dirty="0">
              <a:latin typeface="Arial" panose="020B0604020202020204" pitchFamily="34" charset="0"/>
            </a:endParaRPr>
          </a:p>
        </p:txBody>
      </p:sp>
      <p:grpSp>
        <p:nvGrpSpPr>
          <p:cNvPr id="3" name="组合 2"/>
          <p:cNvGrpSpPr/>
          <p:nvPr/>
        </p:nvGrpSpPr>
        <p:grpSpPr>
          <a:xfrm>
            <a:off x="755650" y="2489835"/>
            <a:ext cx="7489190" cy="976630"/>
            <a:chOff x="1190" y="3921"/>
            <a:chExt cx="11794" cy="1538"/>
          </a:xfrm>
        </p:grpSpPr>
        <p:sp>
          <p:nvSpPr>
            <p:cNvPr id="2" name="文本框 293893"/>
            <p:cNvSpPr txBox="1"/>
            <p:nvPr/>
          </p:nvSpPr>
          <p:spPr>
            <a:xfrm>
              <a:off x="1190" y="3921"/>
              <a:ext cx="11795" cy="1539"/>
            </a:xfrm>
            <a:prstGeom prst="rect">
              <a:avLst/>
            </a:prstGeom>
            <a:noFill/>
            <a:ln w="6350">
              <a:noFill/>
            </a:ln>
          </p:spPr>
          <p:txBody>
            <a:bodyPr>
              <a:spAutoFit/>
            </a:bodyPr>
            <a:p>
              <a:pPr eaLnBrk="1" hangingPunct="1">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解  </a:t>
              </a:r>
              <a:r>
                <a:rPr lang="en-US" altLang="zh-CN" sz="2400" b="1" i="1" dirty="0">
                  <a:solidFill>
                    <a:schemeClr val="tx1"/>
                  </a:solidFill>
                  <a:latin typeface="Times New Roman" panose="02020603050405020304" pitchFamily="18" charset="0"/>
                  <a:ea typeface="宋体" panose="02010600030101010101" pitchFamily="2" charset="-122"/>
                </a:rPr>
                <a:t>n </a:t>
              </a:r>
              <a:r>
                <a:rPr lang="zh-CN" altLang="en-US" sz="2400" b="1" dirty="0">
                  <a:solidFill>
                    <a:schemeClr val="tx1"/>
                  </a:solidFill>
                  <a:latin typeface="Times New Roman" panose="02020603050405020304" pitchFamily="18" charset="0"/>
                  <a:ea typeface="宋体" panose="02010600030101010101" pitchFamily="2" charset="-122"/>
                </a:rPr>
                <a:t>的素因子分解式</a:t>
              </a:r>
              <a:r>
                <a:rPr lang="en-US" altLang="zh-CN" sz="2400" b="1" dirty="0">
                  <a:solidFill>
                    <a:schemeClr val="tx1"/>
                  </a:solidFill>
                  <a:latin typeface="Times New Roman" panose="02020603050405020304" pitchFamily="18" charset="0"/>
                  <a:ea typeface="宋体" panose="02010600030101010101" pitchFamily="2" charset="-122"/>
                </a:rPr>
                <a:t>:</a:t>
              </a:r>
              <a:endParaRPr lang="en-US" altLang="zh-CN" sz="2400" b="1"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en-US" altLang="zh-CN" sz="2400" b="1" i="1" dirty="0">
                  <a:solidFill>
                    <a:schemeClr val="tx1"/>
                  </a:solidFill>
                  <a:latin typeface="Times New Roman" panose="02020603050405020304" pitchFamily="18" charset="0"/>
                  <a:ea typeface="宋体" panose="02010600030101010101" pitchFamily="2" charset="-122"/>
                </a:rPr>
                <a:t>   A</a:t>
              </a:r>
              <a:r>
                <a:rPr lang="en-US" altLang="zh-CN" sz="2400" b="1" i="1" baseline="-25000" dirty="0">
                  <a:solidFill>
                    <a:schemeClr val="tx1"/>
                  </a:solidFill>
                  <a:latin typeface="Times New Roman" panose="02020603050405020304" pitchFamily="18" charset="0"/>
                  <a:ea typeface="宋体" panose="02010600030101010101" pitchFamily="2" charset="-122"/>
                </a:rPr>
                <a:t>i </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 0</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zh-CN" altLang="en-US" sz="2400" b="1" dirty="0">
                  <a:solidFill>
                    <a:schemeClr val="tx1"/>
                  </a:solidFill>
                  <a:latin typeface="Times New Roman" panose="02020603050405020304" pitchFamily="18" charset="0"/>
                  <a:ea typeface="宋体" panose="02010600030101010101" pitchFamily="2" charset="-122"/>
                </a:rPr>
                <a:t>，且 </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i="1" baseline="-25000" dirty="0">
                  <a:solidFill>
                    <a:schemeClr val="tx1"/>
                  </a:solidFill>
                  <a:latin typeface="Times New Roman" panose="02020603050405020304" pitchFamily="18" charset="0"/>
                  <a:ea typeface="宋体" panose="02010600030101010101" pitchFamily="2" charset="-122"/>
                </a:rPr>
                <a:t>i </a:t>
              </a:r>
              <a:r>
                <a:rPr lang="zh-CN" altLang="en-US" sz="2400" b="1" dirty="0">
                  <a:solidFill>
                    <a:schemeClr val="tx1"/>
                  </a:solidFill>
                  <a:latin typeface="Times New Roman" panose="02020603050405020304" pitchFamily="18" charset="0"/>
                  <a:ea typeface="宋体" panose="02010600030101010101" pitchFamily="2" charset="-122"/>
                </a:rPr>
                <a:t>整除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a:t>
              </a:r>
              <a:endParaRPr lang="zh-CN" altLang="en-US" dirty="0">
                <a:latin typeface="Arial" panose="020B0604020202020204" pitchFamily="34" charset="0"/>
              </a:endParaRPr>
            </a:p>
          </p:txBody>
        </p:sp>
        <p:graphicFrame>
          <p:nvGraphicFramePr>
            <p:cNvPr id="24583" name="对象 293894"/>
            <p:cNvGraphicFramePr/>
            <p:nvPr/>
          </p:nvGraphicFramePr>
          <p:xfrm>
            <a:off x="6180" y="3937"/>
            <a:ext cx="3532" cy="755"/>
          </p:xfrm>
          <a:graphic>
            <a:graphicData uri="http://schemas.openxmlformats.org/presentationml/2006/ole">
              <mc:AlternateContent xmlns:mc="http://schemas.openxmlformats.org/markup-compatibility/2006">
                <mc:Choice xmlns:v="urn:schemas-microsoft-com:vml" Requires="v">
                  <p:oleObj spid="_x0000_s8201" name="" r:id="rId1" imgW="1129665" imgH="241300" progId="Equation.3">
                    <p:embed/>
                  </p:oleObj>
                </mc:Choice>
                <mc:Fallback>
                  <p:oleObj name="" r:id="rId1" imgW="1129665" imgH="241300" progId="Equation.3">
                    <p:embed/>
                    <p:pic>
                      <p:nvPicPr>
                        <p:cNvPr id="0" name="图片 3075"/>
                        <p:cNvPicPr/>
                        <p:nvPr/>
                      </p:nvPicPr>
                      <p:blipFill>
                        <a:blip r:embed="rId2"/>
                        <a:stretch>
                          <a:fillRect/>
                        </a:stretch>
                      </p:blipFill>
                      <p:spPr>
                        <a:xfrm>
                          <a:off x="6180" y="3937"/>
                          <a:ext cx="3532" cy="755"/>
                        </a:xfrm>
                        <a:prstGeom prst="rect">
                          <a:avLst/>
                        </a:prstGeom>
                        <a:noFill/>
                        <a:ln w="38100">
                          <a:noFill/>
                          <a:miter/>
                        </a:ln>
                      </p:spPr>
                    </p:pic>
                  </p:oleObj>
                </mc:Fallback>
              </mc:AlternateContent>
            </a:graphicData>
          </a:graphic>
        </p:graphicFrame>
      </p:grpSp>
      <p:grpSp>
        <p:nvGrpSpPr>
          <p:cNvPr id="24584" name="组合 293900"/>
          <p:cNvGrpSpPr/>
          <p:nvPr/>
        </p:nvGrpSpPr>
        <p:grpSpPr>
          <a:xfrm>
            <a:off x="971550" y="3649663"/>
            <a:ext cx="6192838" cy="2803525"/>
            <a:chOff x="612" y="2299"/>
            <a:chExt cx="3901" cy="1766"/>
          </a:xfrm>
        </p:grpSpPr>
        <p:graphicFrame>
          <p:nvGraphicFramePr>
            <p:cNvPr id="24585" name="对象 293891"/>
            <p:cNvGraphicFramePr/>
            <p:nvPr/>
          </p:nvGraphicFramePr>
          <p:xfrm>
            <a:off x="612" y="2312"/>
            <a:ext cx="3901" cy="1753"/>
          </p:xfrm>
          <a:graphic>
            <a:graphicData uri="http://schemas.openxmlformats.org/presentationml/2006/ole">
              <mc:AlternateContent xmlns:mc="http://schemas.openxmlformats.org/markup-compatibility/2006">
                <mc:Choice xmlns:v="urn:schemas-microsoft-com:vml" Requires="v">
                  <p:oleObj spid="_x0000_s8202" name="" r:id="rId3" imgW="3289300" imgH="1473200" progId="Equation.3">
                    <p:embed/>
                  </p:oleObj>
                </mc:Choice>
                <mc:Fallback>
                  <p:oleObj name="" r:id="rId3" imgW="3289300" imgH="1473200" progId="Equation.3">
                    <p:embed/>
                    <p:pic>
                      <p:nvPicPr>
                        <p:cNvPr id="0" name="图片 3076"/>
                        <p:cNvPicPr/>
                        <p:nvPr/>
                      </p:nvPicPr>
                      <p:blipFill>
                        <a:blip r:embed="rId4"/>
                        <a:stretch>
                          <a:fillRect/>
                        </a:stretch>
                      </p:blipFill>
                      <p:spPr>
                        <a:xfrm>
                          <a:off x="612" y="2312"/>
                          <a:ext cx="3901" cy="1753"/>
                        </a:xfrm>
                        <a:prstGeom prst="rect">
                          <a:avLst/>
                        </a:prstGeom>
                        <a:noFill/>
                        <a:ln w="38100">
                          <a:noFill/>
                          <a:miter/>
                        </a:ln>
                      </p:spPr>
                    </p:pic>
                  </p:oleObj>
                </mc:Fallback>
              </mc:AlternateContent>
            </a:graphicData>
          </a:graphic>
        </p:graphicFrame>
        <p:sp>
          <p:nvSpPr>
            <p:cNvPr id="24586" name="矩形 293899"/>
            <p:cNvSpPr/>
            <p:nvPr/>
          </p:nvSpPr>
          <p:spPr>
            <a:xfrm>
              <a:off x="624" y="2299"/>
              <a:ext cx="230" cy="288"/>
            </a:xfrm>
            <a:prstGeom prst="rect">
              <a:avLst/>
            </a:prstGeom>
            <a:noFill/>
            <a:ln w="6350">
              <a:noFill/>
            </a:ln>
          </p:spPr>
          <p:txBody>
            <a:bodyPr wrap="none">
              <a:spAutoFit/>
            </a:bodyPr>
            <a:lstStyle/>
            <a:p>
              <a:pPr algn="ctr" eaLnBrk="1" hangingPunct="1"/>
              <a:r>
                <a:rPr lang="zh-CN" altLang="en-US" sz="2400" b="1" dirty="0">
                  <a:solidFill>
                    <a:schemeClr val="tx1"/>
                  </a:solidFill>
                  <a:latin typeface="Arial" panose="020B0604020202020204" pitchFamily="34" charset="0"/>
                  <a:sym typeface="Kingsoft Phonetic Plain" pitchFamily="2" charset="2"/>
                </a:rPr>
                <a:t></a:t>
              </a:r>
              <a:endParaRPr lang="zh-CN" altLang="en-US" sz="2400" b="1" dirty="0">
                <a:solidFill>
                  <a:schemeClr val="tx1"/>
                </a:solidFill>
                <a:latin typeface="Arial" panose="020B0604020202020204" pitchFamily="34" charset="0"/>
                <a:sym typeface="Kingsoft Phonetic Plain" pitchFamily="2"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84"/>
                                        </p:tgtEl>
                                        <p:attrNameLst>
                                          <p:attrName>style.visibility</p:attrName>
                                        </p:attrNameLst>
                                      </p:cBhvr>
                                      <p:to>
                                        <p:strVal val="visible"/>
                                      </p:to>
                                    </p:set>
                                    <p:animEffect transition="in" filter="blinds(horizontal)">
                                      <p:cBhvr>
                                        <p:cTn id="12"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ZDIxY2JkMzdlODQ5OWY1NmYxODMwY2M0YzkyYjhjOWYifQ=="/>
</p:tagLst>
</file>

<file path=ppt/theme/theme1.xml><?xml version="1.0" encoding="utf-8"?>
<a:theme xmlns:a="http://schemas.openxmlformats.org/drawingml/2006/main" name="清华版教材展示">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Data\Microsoft\Templates\清华版教材展示.pot</Template>
  <TotalTime>0</TotalTime>
  <Words>3342</Words>
  <Application>WPS 演示</Application>
  <PresentationFormat>全屏显示(4:3)</PresentationFormat>
  <Paragraphs>292</Paragraphs>
  <Slides>25</Slides>
  <Notes>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41</vt:i4>
      </vt:variant>
      <vt:variant>
        <vt:lpstr>幻灯片标题</vt:lpstr>
      </vt:variant>
      <vt:variant>
        <vt:i4>25</vt:i4>
      </vt:variant>
    </vt:vector>
  </HeadingPairs>
  <TitlesOfParts>
    <vt:vector size="79" baseType="lpstr">
      <vt:lpstr>Arial</vt:lpstr>
      <vt:lpstr>宋体</vt:lpstr>
      <vt:lpstr>Wingdings</vt:lpstr>
      <vt:lpstr>华文行楷</vt:lpstr>
      <vt:lpstr>Times New Roman</vt:lpstr>
      <vt:lpstr>黑体</vt:lpstr>
      <vt:lpstr>Wingdings</vt:lpstr>
      <vt:lpstr>Symbol</vt:lpstr>
      <vt:lpstr>Kingsoft Phonetic Plain</vt:lpstr>
      <vt:lpstr>Segoe Print</vt:lpstr>
      <vt:lpstr>微软雅黑</vt:lpstr>
      <vt:lpstr>Arial Unicode MS</vt:lpstr>
      <vt:lpstr>清华版教材展示</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Paint.Picture</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第9章 容斥原理</vt:lpstr>
      <vt:lpstr>9.1 容斥原理</vt:lpstr>
      <vt:lpstr>容斥(Principle of inclusion and exclusion)原理</vt:lpstr>
      <vt:lpstr>证明</vt:lpstr>
      <vt:lpstr>容拆原理推论</vt:lpstr>
      <vt:lpstr>容拆原理应用</vt:lpstr>
      <vt:lpstr>PowerPoint 演示文稿</vt:lpstr>
      <vt:lpstr>——计数限制条件的元素个数</vt:lpstr>
      <vt:lpstr>——欧拉函数的值</vt:lpstr>
      <vt:lpstr>——证明交错和的恒等式</vt:lpstr>
      <vt:lpstr>9.2 对称筛公式及其应用</vt:lpstr>
      <vt:lpstr>对称筛公式及其应用</vt:lpstr>
      <vt:lpstr>错位排列计数应用</vt:lpstr>
      <vt:lpstr>PowerPoint 演示文稿</vt:lpstr>
      <vt:lpstr>错位排列的性质</vt:lpstr>
      <vt:lpstr>布棋方案与排列</vt:lpstr>
      <vt:lpstr>布棋方案与排列的对应</vt:lpstr>
      <vt:lpstr>棋盘多项式及其性质</vt:lpstr>
      <vt:lpstr>棋盘多项式及其性质</vt:lpstr>
      <vt:lpstr>简单棋盘多项式的结果</vt:lpstr>
      <vt:lpstr>有禁区的排列</vt:lpstr>
      <vt:lpstr>定理证明</vt:lpstr>
      <vt:lpstr>PowerPoint 演示文稿</vt:lpstr>
      <vt:lpstr>应用实例 </vt:lpstr>
      <vt:lpstr>——错位排列问题</vt:lpstr>
    </vt:vector>
  </TitlesOfParts>
  <Company>tup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jy—书与无书</cp:lastModifiedBy>
  <cp:revision>54</cp:revision>
  <dcterms:created xsi:type="dcterms:W3CDTF">2003-05-27T06:14:00Z</dcterms:created>
  <dcterms:modified xsi:type="dcterms:W3CDTF">2022-05-26T16:14:56Z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E1403E70F47E48219DCCC3F242FC8B48</vt:lpwstr>
  </property>
</Properties>
</file>