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6"/>
  </p:notesMasterIdLst>
  <p:handoutMasterIdLst>
    <p:handoutMasterId r:id="rId29"/>
  </p:handoutMasterIdLst>
  <p:sldIdLst>
    <p:sldId id="257" r:id="rId5"/>
    <p:sldId id="325" r:id="rId7"/>
    <p:sldId id="258" r:id="rId8"/>
    <p:sldId id="259" r:id="rId9"/>
    <p:sldId id="260" r:id="rId10"/>
    <p:sldId id="261" r:id="rId11"/>
    <p:sldId id="282" r:id="rId12"/>
    <p:sldId id="349" r:id="rId13"/>
    <p:sldId id="308" r:id="rId14"/>
    <p:sldId id="283" r:id="rId15"/>
    <p:sldId id="285" r:id="rId16"/>
    <p:sldId id="286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6" r:id="rId25"/>
    <p:sldId id="297" r:id="rId26"/>
    <p:sldId id="298" r:id="rId27"/>
    <p:sldId id="299" r:id="rId2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00"/>
    <a:srgbClr val="0000FF"/>
    <a:srgbClr val="000066"/>
    <a:srgbClr val="9900FF"/>
    <a:srgbClr val="DDDDDD"/>
    <a:srgbClr val="663300"/>
    <a:srgbClr val="CC0000"/>
    <a:srgbClr val="800000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9646"/>
    <p:restoredTop sz="93010"/>
  </p:normalViewPr>
  <p:slideViewPr>
    <p:cSldViewPr showGuides="1">
      <p:cViewPr varScale="1">
        <p:scale>
          <a:sx n="62" d="100"/>
          <a:sy n="62" d="100"/>
        </p:scale>
        <p:origin x="1176" y="44"/>
      </p:cViewPr>
      <p:guideLst>
        <p:guide orient="horz" pos="2142"/>
        <p:guide pos="290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165C7D3-C5C0-44EC-8236-D4C6FA953349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C73323-FFD7-4A95-9FE9-A5C6BAB096B4}" type="slidenum">
              <a:rPr kumimoji="0" lang="zh-CN" altLang="en-US" sz="12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7170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 dirty="0"/>
              <a:t>简短介绍下数理逻辑</a:t>
            </a:r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9218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大概</a:t>
            </a:r>
            <a:r>
              <a:rPr lang="en-US" altLang="zh-CN"/>
              <a:t>6</a:t>
            </a:r>
            <a:r>
              <a:rPr lang="zh-CN" altLang="en-US"/>
              <a:t>学时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TextEdit="1"/>
          </p:cNvSpPr>
          <p:nvPr>
            <p:ph type="sldImg"/>
          </p:nvPr>
        </p:nvSpPr>
        <p:spPr/>
      </p:sp>
      <p:sp>
        <p:nvSpPr>
          <p:cNvPr id="23554" name="文本占位符 2"/>
          <p:cNvSpPr/>
          <p:nvPr>
            <p:ph type="body"/>
          </p:nvPr>
        </p:nvSpPr>
        <p:spPr/>
        <p:txBody>
          <a:bodyPr wrap="square" lIns="91440" tIns="45720" rIns="91440" bIns="45720" anchor="t"/>
          <a:p>
            <a:pPr lvl="0"/>
            <a:r>
              <a:rPr lang="zh-CN" altLang="en-US"/>
              <a:t>关注逻辑关系，而不关注意义上的逻辑关系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可只讲</a:t>
            </a:r>
            <a:r>
              <a:rPr lang="zh-CN" altLang="en-US"/>
              <a:t>结果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可只讲结果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195978A-05BB-4B35-B13F-A607B24D9CF2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075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kumimoji="1" sz="140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22D33B3-5CB4-48E6-A7DE-503EAF48FDB7}" type="slidenum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03250" y="1693863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命题逻辑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47" name="文本框 3"/>
          <p:cNvSpPr txBox="1"/>
          <p:nvPr/>
        </p:nvSpPr>
        <p:spPr>
          <a:xfrm>
            <a:off x="766445" y="2999105"/>
            <a:ext cx="8037195" cy="313817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>
              <a:lnSpc>
                <a:spcPct val="150000"/>
              </a:lnSpc>
            </a:pP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数理逻辑是研究逻辑推理的数学，包括逻辑演算（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命题演算和谓词演算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）、公理集合论、证明论、递归函数伦、模型论等。</a:t>
            </a:r>
            <a:endParaRPr lang="zh-CN" altLang="en-US" sz="28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50000"/>
              </a:lnSpc>
            </a:pP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55650" y="1125220"/>
            <a:ext cx="7560945" cy="17278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1" name="Rectangle 3"/>
          <p:cNvSpPr>
            <a:spLocks noGrp="1"/>
          </p:cNvSpPr>
          <p:nvPr>
            <p:ph idx="1"/>
          </p:nvPr>
        </p:nvSpPr>
        <p:spPr>
          <a:xfrm>
            <a:off x="828040" y="980440"/>
            <a:ext cx="7772400" cy="542544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定义2.3</a:t>
            </a:r>
            <a:r>
              <a:rPr lang="zh-CN" altLang="en-US" sz="2400" b="1" dirty="0"/>
              <a:t> 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或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称作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2060"/>
                </a:solidFill>
              </a:rPr>
              <a:t>析取式</a:t>
            </a:r>
            <a:r>
              <a:rPr lang="zh-CN" altLang="en-US" sz="2400" b="1" dirty="0"/>
              <a:t>,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            </a:t>
            </a:r>
            <a:r>
              <a:rPr lang="zh-CN" altLang="en-US" sz="2400" b="1" dirty="0"/>
              <a:t>记作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∨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7030A0"/>
                </a:solidFill>
              </a:rPr>
              <a:t>∨</a:t>
            </a:r>
            <a:r>
              <a:rPr lang="zh-CN" altLang="en-US" sz="2400" b="1" dirty="0">
                <a:solidFill>
                  <a:srgbClr val="7030A0"/>
                </a:solidFill>
              </a:rPr>
              <a:t>称作析取联结词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并规定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∨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为假当且仅当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同时为假</a:t>
            </a:r>
            <a:r>
              <a:rPr lang="zh-CN" altLang="en-US" sz="2400" b="1" dirty="0"/>
              <a:t>.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zh-CN" altLang="en-US" sz="2400" b="1" dirty="0">
                <a:solidFill>
                  <a:srgbClr val="000066"/>
                </a:solidFill>
              </a:rPr>
              <a:t>  张三和李四至少有一人会英语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 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张三会英语, 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李四会英语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zh-CN" altLang="en-US" sz="2400" b="1" dirty="0">
                <a:solidFill>
                  <a:srgbClr val="000066"/>
                </a:solidFill>
              </a:rPr>
              <a:t>或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符号化为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∨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endParaRPr lang="en-US" altLang="zh-CN" sz="2400" b="1" i="1" dirty="0">
              <a:solidFill>
                <a:srgbClr val="C00000"/>
              </a:solidFill>
            </a:endParaRPr>
          </a:p>
          <a:p>
            <a:pPr eaLnBrk="1" latinLnBrk="0" hangingPunct="1">
              <a:spcBef>
                <a:spcPts val="2000"/>
              </a:spcBef>
              <a:buNone/>
            </a:pPr>
            <a:r>
              <a:rPr lang="zh-CN" altLang="en-US" sz="2400" b="1" dirty="0"/>
              <a:t>注意区别</a:t>
            </a:r>
            <a:r>
              <a:rPr lang="zh-CN" altLang="en-US" sz="2400" b="1" dirty="0">
                <a:solidFill>
                  <a:srgbClr val="7030A0"/>
                </a:solidFill>
              </a:rPr>
              <a:t>相容或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rgbClr val="7030A0"/>
                </a:solidFill>
              </a:rPr>
              <a:t>排斥或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zh-CN" altLang="en-US" sz="2400" b="1" dirty="0">
                <a:solidFill>
                  <a:srgbClr val="000066"/>
                </a:solidFill>
              </a:rPr>
              <a:t>  这件事由张三和李四中的一人去做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 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张三做这件事, 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李四做这件事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应符号化为 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sym typeface="+mn-ea"/>
              </a:rPr>
              <a:t>∧</a:t>
            </a:r>
            <a:r>
              <a:rPr lang="zh-CN" altLang="en-US" sz="28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∨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8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sym typeface="+mn-ea"/>
              </a:rPr>
              <a:t>∧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xfrm>
            <a:off x="757555" y="394653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析取联结词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457200" y="250825"/>
            <a:ext cx="7772400" cy="10668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8435" name="Rectangle 3"/>
          <p:cNvSpPr>
            <a:spLocks noGrp="1"/>
          </p:cNvSpPr>
          <p:nvPr>
            <p:ph idx="1"/>
          </p:nvPr>
        </p:nvSpPr>
        <p:spPr>
          <a:xfrm>
            <a:off x="457200" y="1236980"/>
            <a:ext cx="7772400" cy="5333365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</a:t>
            </a:r>
            <a:r>
              <a:rPr lang="zh-CN" altLang="en-US" sz="2400" b="1" dirty="0">
                <a:solidFill>
                  <a:srgbClr val="0000FF"/>
                </a:solidFill>
              </a:rPr>
              <a:t>3</a:t>
            </a:r>
            <a:r>
              <a:rPr lang="zh-CN" altLang="en-US" sz="2400" b="1" dirty="0"/>
              <a:t> 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将下列命题符号化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 2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</a:rPr>
              <a:t>4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是素数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 2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</a:rPr>
              <a:t>3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是素数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 4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或</a:t>
            </a:r>
            <a:r>
              <a:rPr lang="zh-CN" altLang="en-US" sz="2400" b="1" dirty="0">
                <a:solidFill>
                  <a:srgbClr val="002060"/>
                </a:solidFill>
              </a:rPr>
              <a:t>6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是素数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(4)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元元只能拿一个苹果或一个梨</a:t>
            </a:r>
            <a:r>
              <a:rPr lang="zh-CN" altLang="en-US" sz="2400" b="1" dirty="0">
                <a:solidFill>
                  <a:srgbClr val="C00000"/>
                </a:solidFill>
              </a:rPr>
              <a:t>.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solidFill>
                  <a:srgbClr val="C00000"/>
                </a:solidFill>
              </a:rPr>
              <a:t>(5)  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王晓红生于</a:t>
            </a:r>
            <a:r>
              <a:rPr lang="zh-CN" altLang="en-US" sz="2400" b="1" dirty="0">
                <a:solidFill>
                  <a:srgbClr val="C00000"/>
                </a:solidFill>
              </a:rPr>
              <a:t>1975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年或</a:t>
            </a:r>
            <a:r>
              <a:rPr lang="zh-CN" altLang="en-US" sz="2400" b="1" dirty="0">
                <a:solidFill>
                  <a:srgbClr val="C00000"/>
                </a:solidFill>
              </a:rPr>
              <a:t>1976</a:t>
            </a:r>
            <a:r>
              <a:rPr lang="zh-CN" altLang="en-US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年</a:t>
            </a:r>
            <a:r>
              <a:rPr lang="zh-CN" altLang="en-US" sz="2400" b="1" dirty="0">
                <a:solidFill>
                  <a:srgbClr val="C00000"/>
                </a:solidFill>
              </a:rPr>
              <a:t>.</a:t>
            </a:r>
            <a:endParaRPr lang="zh-CN" altLang="en-US" sz="2400" b="1" dirty="0">
              <a:solidFill>
                <a:srgbClr val="C00000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400" b="1" dirty="0">
              <a:solidFill>
                <a:srgbClr val="C00000"/>
              </a:solidFill>
            </a:endParaRPr>
          </a:p>
        </p:txBody>
      </p:sp>
      <p:sp>
        <p:nvSpPr>
          <p:cNvPr id="311300" name="Text Box 4"/>
          <p:cNvSpPr txBox="1"/>
          <p:nvPr/>
        </p:nvSpPr>
        <p:spPr>
          <a:xfrm>
            <a:off x="488950" y="2824163"/>
            <a:ext cx="783590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 记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2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3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4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是素数,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6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是素数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301" name="Text Box 5"/>
          <p:cNvSpPr txBox="1"/>
          <p:nvPr/>
        </p:nvSpPr>
        <p:spPr>
          <a:xfrm>
            <a:off x="457200" y="3281363"/>
            <a:ext cx="1371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p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2" name="Text Box 6"/>
          <p:cNvSpPr txBox="1"/>
          <p:nvPr/>
        </p:nvSpPr>
        <p:spPr>
          <a:xfrm>
            <a:off x="2895600" y="3281363"/>
            <a:ext cx="15240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(2)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3" name="Text Box 7"/>
          <p:cNvSpPr txBox="1"/>
          <p:nvPr/>
        </p:nvSpPr>
        <p:spPr>
          <a:xfrm>
            <a:off x="5715000" y="3281363"/>
            <a:ext cx="12954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r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∨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4" name="Text Box 8"/>
          <p:cNvSpPr txBox="1"/>
          <p:nvPr/>
        </p:nvSpPr>
        <p:spPr>
          <a:xfrm>
            <a:off x="457200" y="4518025"/>
            <a:ext cx="6150610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元元拿一个苹果,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元元拿一个梨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305" name="Text Box 9"/>
          <p:cNvSpPr txBox="1"/>
          <p:nvPr/>
        </p:nvSpPr>
        <p:spPr>
          <a:xfrm>
            <a:off x="1676400" y="3281363"/>
            <a:ext cx="12954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真值:1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6" name="Text Box 10"/>
          <p:cNvSpPr txBox="1"/>
          <p:nvPr/>
        </p:nvSpPr>
        <p:spPr>
          <a:xfrm>
            <a:off x="4343400" y="3281363"/>
            <a:ext cx="14478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真值: 1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7" name="Text Box 11"/>
          <p:cNvSpPr txBox="1"/>
          <p:nvPr/>
        </p:nvSpPr>
        <p:spPr>
          <a:xfrm>
            <a:off x="6934200" y="3281363"/>
            <a:ext cx="12954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真值: 0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08" name="Text Box 12"/>
          <p:cNvSpPr txBox="1"/>
          <p:nvPr/>
        </p:nvSpPr>
        <p:spPr>
          <a:xfrm>
            <a:off x="6602730" y="4513580"/>
            <a:ext cx="27432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)∨(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1311" name="Text Box 15"/>
          <p:cNvSpPr txBox="1"/>
          <p:nvPr/>
        </p:nvSpPr>
        <p:spPr>
          <a:xfrm>
            <a:off x="488950" y="5702935"/>
            <a:ext cx="7162800" cy="46037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 记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王晓红生于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1975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年,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王晓红生于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1976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1312" name="Text Box 16"/>
          <p:cNvSpPr txBox="1"/>
          <p:nvPr/>
        </p:nvSpPr>
        <p:spPr>
          <a:xfrm>
            <a:off x="3347720" y="6184900"/>
            <a:ext cx="2895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)∨(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en-US" altLang="zh-CN" sz="2400" b="1" dirty="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1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1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11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311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0" grpId="0"/>
      <p:bldP spid="311307" grpId="0"/>
      <p:bldP spid="311303" grpId="0"/>
      <p:bldP spid="311306" grpId="0"/>
      <p:bldP spid="311302" grpId="0"/>
      <p:bldP spid="311305" grpId="0"/>
      <p:bldP spid="311301" grpId="0"/>
      <p:bldP spid="311300" grpId="1"/>
      <p:bldP spid="311307" grpId="1"/>
      <p:bldP spid="311303" grpId="1"/>
      <p:bldP spid="311306" grpId="1"/>
      <p:bldP spid="311302" grpId="1"/>
      <p:bldP spid="311305" grpId="1"/>
      <p:bldP spid="311301" grpId="1"/>
      <p:bldP spid="311304" grpId="0"/>
      <p:bldP spid="311308" grpId="0"/>
      <p:bldP spid="311304" grpId="1"/>
      <p:bldP spid="311308" grpId="1"/>
      <p:bldP spid="311312" grpId="0"/>
      <p:bldP spid="311311" grpId="0"/>
      <p:bldP spid="311312" grpId="1"/>
      <p:bldP spid="311311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23215" y="1268730"/>
            <a:ext cx="8496935" cy="1656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945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307975" y="1174750"/>
            <a:ext cx="8478838" cy="35814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定义2.4</a:t>
            </a:r>
            <a:r>
              <a:rPr lang="zh-CN" altLang="en-US" sz="2400" b="1" dirty="0"/>
              <a:t> “如果</a:t>
            </a:r>
            <a:r>
              <a:rPr lang="en-US" altLang="zh-CN" sz="2400" b="1" i="1" dirty="0"/>
              <a:t>p,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” </a:t>
            </a:r>
            <a:r>
              <a:rPr lang="zh-CN" altLang="en-US" sz="2400" b="1" dirty="0"/>
              <a:t>称作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chemeClr val="tx1"/>
                </a:solidFill>
              </a:rPr>
              <a:t>蕴涵式</a:t>
            </a:r>
            <a:r>
              <a:rPr lang="zh-CN" altLang="en-US" sz="2400" b="1" dirty="0"/>
              <a:t>, 记作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并称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是蕴涵式的</a:t>
            </a:r>
            <a:r>
              <a:rPr lang="zh-CN" altLang="en-US" sz="2400" b="1" dirty="0">
                <a:solidFill>
                  <a:srgbClr val="7030A0"/>
                </a:solidFill>
              </a:rPr>
              <a:t>前件</a:t>
            </a:r>
            <a:r>
              <a:rPr lang="zh-CN" altLang="en-US" sz="2400" b="1" dirty="0"/>
              <a:t>, 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为蕴涵式的</a:t>
            </a:r>
            <a:r>
              <a:rPr lang="zh-CN" altLang="en-US" sz="2400" b="1" dirty="0">
                <a:solidFill>
                  <a:srgbClr val="7030A0"/>
                </a:solidFill>
              </a:rPr>
              <a:t>后件</a:t>
            </a:r>
            <a:r>
              <a:rPr lang="zh-CN" altLang="en-US" sz="2400" b="1" dirty="0"/>
              <a:t>. 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rgbClr val="7030A0"/>
                </a:solidFill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</a:rPr>
              <a:t>蕴涵联结词</a:t>
            </a:r>
            <a:r>
              <a:rPr lang="zh-CN" altLang="en-US" sz="2400" b="1" dirty="0"/>
              <a:t>, </a:t>
            </a:r>
            <a:r>
              <a:rPr lang="zh-CN" altLang="en-US" sz="2400" b="1" dirty="0">
                <a:solidFill>
                  <a:srgbClr val="FF0000"/>
                </a:solidFill>
              </a:rPr>
              <a:t>规定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为假当且仅当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为真且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为假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685800" y="322263"/>
            <a:ext cx="7772400" cy="9906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蕴涵联结词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9462" name="文本框 4"/>
          <p:cNvSpPr txBox="1"/>
          <p:nvPr/>
        </p:nvSpPr>
        <p:spPr>
          <a:xfrm>
            <a:off x="236538" y="3100070"/>
            <a:ext cx="8670925" cy="130873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如果明天天气好, 我们就出去郊游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明天天气好, </a:t>
            </a:r>
            <a:r>
              <a:rPr lang="en-US" altLang="zh-CN" sz="2400" b="1" i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我们出去郊游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</a:t>
            </a:r>
            <a:r>
              <a:rPr lang="en-US" altLang="zh-CN" sz="2400" b="1" i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就</a:t>
            </a:r>
            <a:r>
              <a:rPr lang="en-US" altLang="zh-CN" sz="2400" b="1" i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形式化为 </a:t>
            </a:r>
            <a:r>
              <a:rPr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463" name="文本框 10"/>
          <p:cNvSpPr txBox="1"/>
          <p:nvPr/>
        </p:nvSpPr>
        <p:spPr>
          <a:xfrm>
            <a:off x="1177925" y="5408295"/>
            <a:ext cx="7148513" cy="892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若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就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q; 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只要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就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q;    p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仅当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q;   </a:t>
            </a:r>
            <a:endParaRPr lang="en-US" altLang="zh-CN" sz="2600" b="1" i="1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只有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才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p;     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除非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q, 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才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p; </a:t>
            </a:r>
            <a:r>
              <a:rPr lang="zh-CN" altLang="en-US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除非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q, </a:t>
            </a:r>
            <a:r>
              <a:rPr lang="zh-CN" altLang="en-US" sz="26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否则非</a:t>
            </a:r>
            <a:r>
              <a:rPr lang="en-US" altLang="zh-CN" sz="26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endParaRPr lang="en-US" altLang="zh-CN" sz="26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399098" y="4902200"/>
            <a:ext cx="10698162" cy="7366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marL="342900" indent="-342900" algn="just">
              <a:spcBef>
                <a:spcPct val="20000"/>
              </a:spcBef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的逻辑关系: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的必要条件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的充分条件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 algn="just">
              <a:spcBef>
                <a:spcPct val="20000"/>
              </a:spcBef>
            </a:pP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2" grpId="0"/>
      <p:bldP spid="19462" grpId="1"/>
      <p:bldP spid="3" grpId="0"/>
      <p:bldP spid="19463" grpId="0"/>
      <p:bldP spid="3" grpId="1"/>
      <p:bldP spid="1946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0483" name="Rectangle 5"/>
          <p:cNvSpPr>
            <a:spLocks noGrp="1"/>
          </p:cNvSpPr>
          <p:nvPr>
            <p:ph idx="1"/>
          </p:nvPr>
        </p:nvSpPr>
        <p:spPr>
          <a:xfrm>
            <a:off x="755650" y="1524000"/>
            <a:ext cx="7632700" cy="4418013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例4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设</a:t>
            </a:r>
            <a:r>
              <a:rPr lang="en-US" altLang="zh-CN" sz="2400" b="1" i="1" dirty="0">
                <a:solidFill>
                  <a:srgbClr val="002060"/>
                </a:solidFill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</a:rPr>
              <a:t>天冷, </a:t>
            </a:r>
            <a:r>
              <a:rPr lang="en-US" altLang="zh-CN" sz="2400" b="1" i="1" dirty="0">
                <a:solidFill>
                  <a:srgbClr val="002060"/>
                </a:solidFill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</a:rPr>
              <a:t>:</a:t>
            </a:r>
            <a:r>
              <a:rPr lang="zh-CN" altLang="en-US" sz="2400" b="1" dirty="0">
                <a:solidFill>
                  <a:srgbClr val="002060"/>
                </a:solidFill>
              </a:rPr>
              <a:t>小王穿羽绒服，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将下列命题符号化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   </a:t>
            </a:r>
            <a:endParaRPr lang="zh-CN" altLang="en-US" sz="2400" b="1" dirty="0">
              <a:solidFill>
                <a:srgbClr val="002060"/>
              </a:solidFill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 只要天冷，小王就穿羽绒服.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 因为天冷，所以小王穿羽绒服.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 若小王不穿羽绒服，则天不冷.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(4)  只有天冷，小王才穿羽绒服.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(5)  除非天冷，小王才穿羽绒服.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(6)  除非小王穿羽绒服，否则天不冷.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(7)  如果天不冷，则小王不穿羽绒服.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(8)  小王穿羽绒服仅当天冷的时候.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14374" name="Text Box 6"/>
          <p:cNvSpPr txBox="1"/>
          <p:nvPr/>
        </p:nvSpPr>
        <p:spPr>
          <a:xfrm>
            <a:off x="1211263" y="6160453"/>
            <a:ext cx="7475537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注意：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等值（逆否命题，真值相同） 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5" name="Text Box 7"/>
          <p:cNvSpPr txBox="1"/>
          <p:nvPr/>
        </p:nvSpPr>
        <p:spPr>
          <a:xfrm>
            <a:off x="6961188" y="2362200"/>
            <a:ext cx="1371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6" name="Text Box 8"/>
          <p:cNvSpPr txBox="1"/>
          <p:nvPr/>
        </p:nvSpPr>
        <p:spPr>
          <a:xfrm>
            <a:off x="6884988" y="2819400"/>
            <a:ext cx="15240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7" name="Text Box 9"/>
          <p:cNvSpPr txBox="1"/>
          <p:nvPr/>
        </p:nvSpPr>
        <p:spPr>
          <a:xfrm>
            <a:off x="5938838" y="3200400"/>
            <a:ext cx="288131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8" name="Text Box 10"/>
          <p:cNvSpPr txBox="1"/>
          <p:nvPr/>
        </p:nvSpPr>
        <p:spPr>
          <a:xfrm>
            <a:off x="6732588" y="4572000"/>
            <a:ext cx="1828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79" name="Text Box 11"/>
          <p:cNvSpPr txBox="1"/>
          <p:nvPr/>
        </p:nvSpPr>
        <p:spPr>
          <a:xfrm>
            <a:off x="7113588" y="3657600"/>
            <a:ext cx="1066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i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sz="2400" b="1" i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14380" name="Rectangle 12"/>
          <p:cNvSpPr/>
          <p:nvPr/>
        </p:nvSpPr>
        <p:spPr>
          <a:xfrm>
            <a:off x="7113588" y="4114800"/>
            <a:ext cx="1046162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81" name="Rectangle 13"/>
          <p:cNvSpPr/>
          <p:nvPr/>
        </p:nvSpPr>
        <p:spPr>
          <a:xfrm>
            <a:off x="6011863" y="4953000"/>
            <a:ext cx="273685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q 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或 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4382" name="Rectangle 14"/>
          <p:cNvSpPr/>
          <p:nvPr/>
        </p:nvSpPr>
        <p:spPr>
          <a:xfrm>
            <a:off x="7058025" y="5410200"/>
            <a:ext cx="1122363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/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endParaRPr lang="en-US" altLang="zh-CN" sz="2400" b="1" i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28265" y="332105"/>
            <a:ext cx="6192520" cy="100838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文本框 10"/>
          <p:cNvSpPr txBox="1"/>
          <p:nvPr/>
        </p:nvSpPr>
        <p:spPr>
          <a:xfrm>
            <a:off x="2756535" y="385445"/>
            <a:ext cx="7148513" cy="89154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en-US" altLang="zh-CN" sz="26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6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</a:t>
            </a:r>
            <a:r>
              <a:rPr lang="zh-CN" altLang="en-US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等价：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只要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就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q;    p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仅当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q;   </a:t>
            </a:r>
            <a:endParaRPr lang="en-US" altLang="zh-CN" sz="2600" b="1" i="1" dirty="0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/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只有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才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p;   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除非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才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p; </a:t>
            </a:r>
            <a:r>
              <a:rPr lang="zh-CN" altLang="en-US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除非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q, 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否则非</a:t>
            </a:r>
            <a:r>
              <a:rPr lang="en-US" altLang="zh-CN" sz="2600" b="1" i="1" dirty="0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p</a:t>
            </a:r>
            <a:endParaRPr lang="zh-CN" altLang="en-US" sz="2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4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4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143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4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4" grpId="0"/>
      <p:bldP spid="314375" grpId="0"/>
      <p:bldP spid="314376" grpId="0"/>
      <p:bldP spid="314377" grpId="0"/>
      <p:bldP spid="314378" grpId="0"/>
      <p:bldP spid="314379" grpId="0"/>
      <p:bldP spid="314380" grpId="0"/>
      <p:bldP spid="314381" grpId="0"/>
      <p:bldP spid="31438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0" indent="0" algn="l" eaLnBrk="1" hangingPunct="1">
              <a:buSzTx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等价联结词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505" y="1700530"/>
            <a:ext cx="8352790" cy="165608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1508" name="Rectangle 3"/>
          <p:cNvSpPr>
            <a:spLocks noGrp="1"/>
          </p:cNvSpPr>
          <p:nvPr>
            <p:ph idx="1"/>
          </p:nvPr>
        </p:nvSpPr>
        <p:spPr>
          <a:xfrm>
            <a:off x="685800" y="1551305"/>
            <a:ext cx="8317230" cy="470916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定义2.5</a:t>
            </a:r>
            <a:r>
              <a:rPr lang="zh-CN" altLang="en-US" sz="2400" b="1" dirty="0"/>
              <a:t> 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当且仅当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”</a:t>
            </a:r>
            <a:r>
              <a:rPr lang="zh-CN" altLang="en-US" sz="2400" b="1" dirty="0"/>
              <a:t>称作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chemeClr val="tx1"/>
                </a:solidFill>
              </a:rPr>
              <a:t>等价式</a:t>
            </a:r>
            <a:endParaRPr lang="zh-CN" altLang="en-US" sz="2400" b="1" dirty="0">
              <a:solidFill>
                <a:schemeClr val="tx1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 </a:t>
            </a:r>
            <a:r>
              <a:rPr lang="en-US" altLang="zh-CN" sz="2400" b="1" dirty="0">
                <a:solidFill>
                  <a:schemeClr val="tx1"/>
                </a:solidFill>
              </a:rPr>
              <a:t>              </a:t>
            </a:r>
            <a:r>
              <a:rPr lang="zh-CN" altLang="en-US" sz="2400" b="1" dirty="0"/>
              <a:t>记作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</a:t>
            </a:r>
            <a:r>
              <a:rPr lang="zh-CN" altLang="en-US" sz="2400" b="1" dirty="0">
                <a:solidFill>
                  <a:srgbClr val="7030A0"/>
                </a:solidFill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</a:rPr>
              <a:t>等价联结词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           </a:t>
            </a:r>
            <a:r>
              <a:rPr lang="zh-CN" altLang="en-US" sz="2400" b="1" dirty="0"/>
              <a:t>并</a:t>
            </a:r>
            <a:r>
              <a:rPr lang="zh-CN" altLang="en-US" sz="2400" b="1" dirty="0">
                <a:solidFill>
                  <a:srgbClr val="FF0000"/>
                </a:solidFill>
              </a:rPr>
              <a:t>规定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为真当且仅当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同时为真或同时为假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例如</a:t>
            </a:r>
            <a:r>
              <a:rPr lang="zh-CN" altLang="en-US" sz="2400" b="1" dirty="0">
                <a:solidFill>
                  <a:srgbClr val="000066"/>
                </a:solidFill>
              </a:rPr>
              <a:t>  这件事张三能做好, 且只有张三能做好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设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张三做这件事, 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这件事做好了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形式化为: 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endParaRPr lang="zh-CN" altLang="en-US" sz="2400" b="1" i="1" dirty="0">
              <a:solidFill>
                <a:srgbClr val="000066"/>
              </a:solidFill>
            </a:endParaRPr>
          </a:p>
        </p:txBody>
      </p:sp>
      <p:sp>
        <p:nvSpPr>
          <p:cNvPr id="5" name="Rectangle 3"/>
          <p:cNvSpPr>
            <a:spLocks noGrp="1"/>
          </p:cNvSpPr>
          <p:nvPr/>
        </p:nvSpPr>
        <p:spPr>
          <a:xfrm>
            <a:off x="669290" y="3328353"/>
            <a:ext cx="7772400" cy="38766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q </a:t>
            </a:r>
            <a:r>
              <a:rPr lang="zh-CN" altLang="en-US" sz="2400" b="1" dirty="0"/>
              <a:t>的逻辑关系: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互为充分必要条件</a:t>
            </a:r>
            <a:endParaRPr lang="zh-CN" altLang="en-US" sz="2400" b="1" dirty="0"/>
          </a:p>
          <a:p>
            <a:pPr algn="just" eaLnBrk="1" hangingPunct="1">
              <a:lnSpc>
                <a:spcPct val="110000"/>
              </a:lnSpc>
              <a:buNone/>
            </a:pPr>
            <a:endParaRPr lang="zh-CN" altLang="en-US" sz="24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0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2531" name="Rectangle 3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373380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例5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求下列复合命题的真值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2+2＝4 当且仅当 3+3＝6.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2+2＝4 当且仅当 3是偶数.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2+2＝4 当且仅当 太阳从东方升起.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(4) 2+2＝5 当且仅当 美国位于非洲.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(5) </a:t>
            </a:r>
            <a:r>
              <a:rPr lang="en-US" altLang="zh-CN" sz="2400" b="1" i="1" dirty="0">
                <a:solidFill>
                  <a:srgbClr val="002060"/>
                </a:solidFill>
              </a:rPr>
              <a:t>f</a:t>
            </a:r>
            <a:r>
              <a:rPr lang="en-US" altLang="zh-CN" sz="2400" b="1" dirty="0">
                <a:solidFill>
                  <a:srgbClr val="002060"/>
                </a:solidFill>
              </a:rPr>
              <a:t> (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在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</a:rPr>
              <a:t>处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可导的充要条件是它在</a:t>
            </a: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baseline="-30000" dirty="0">
                <a:solidFill>
                  <a:srgbClr val="002060"/>
                </a:solidFill>
              </a:rPr>
              <a:t>0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处连续</a:t>
            </a:r>
            <a:r>
              <a:rPr lang="zh-CN" altLang="en-US" sz="2400" b="1" dirty="0">
                <a:solidFill>
                  <a:srgbClr val="002060"/>
                </a:solidFill>
              </a:rPr>
              <a:t>.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  <p:sp>
        <p:nvSpPr>
          <p:cNvPr id="316421" name="Text Box 5"/>
          <p:cNvSpPr txBox="1"/>
          <p:nvPr/>
        </p:nvSpPr>
        <p:spPr>
          <a:xfrm>
            <a:off x="7696200" y="2209800"/>
            <a:ext cx="990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2" name="Text Box 6"/>
          <p:cNvSpPr txBox="1"/>
          <p:nvPr/>
        </p:nvSpPr>
        <p:spPr>
          <a:xfrm>
            <a:off x="7696200" y="2819400"/>
            <a:ext cx="990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3" name="Text Box 7"/>
          <p:cNvSpPr txBox="1"/>
          <p:nvPr/>
        </p:nvSpPr>
        <p:spPr>
          <a:xfrm>
            <a:off x="7696200" y="3429000"/>
            <a:ext cx="990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4" name="Text Box 8"/>
          <p:cNvSpPr txBox="1"/>
          <p:nvPr/>
        </p:nvSpPr>
        <p:spPr>
          <a:xfrm>
            <a:off x="7696200" y="4038600"/>
            <a:ext cx="990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6425" name="Text Box 9"/>
          <p:cNvSpPr txBox="1"/>
          <p:nvPr/>
        </p:nvSpPr>
        <p:spPr>
          <a:xfrm>
            <a:off x="7696200" y="4648200"/>
            <a:ext cx="990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6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21" grpId="0"/>
      <p:bldP spid="316422" grpId="0"/>
      <p:bldP spid="316423" grpId="0"/>
      <p:bldP spid="316424" grpId="0"/>
      <p:bldP spid="31642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marL="0" indent="0" algn="l" eaLnBrk="1" hangingPunct="1">
              <a:buSzTx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联结词真</a:t>
            </a:r>
            <a:r>
              <a:rPr lang="zh-CN" altLang="en-US" sz="3600" dirty="0">
                <a:solidFill>
                  <a:srgbClr val="800000"/>
                </a:solidFill>
              </a:rPr>
              <a:t>值表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pSp>
        <p:nvGrpSpPr>
          <p:cNvPr id="24580" name="Group 16"/>
          <p:cNvGrpSpPr/>
          <p:nvPr/>
        </p:nvGrpSpPr>
        <p:grpSpPr>
          <a:xfrm>
            <a:off x="838200" y="1600200"/>
            <a:ext cx="7239000" cy="2819400"/>
            <a:chOff x="528" y="912"/>
            <a:chExt cx="4560" cy="1776"/>
          </a:xfrm>
        </p:grpSpPr>
        <p:grpSp>
          <p:nvGrpSpPr>
            <p:cNvPr id="24581" name="Group 15"/>
            <p:cNvGrpSpPr/>
            <p:nvPr/>
          </p:nvGrpSpPr>
          <p:grpSpPr>
            <a:xfrm>
              <a:off x="528" y="1248"/>
              <a:ext cx="4560" cy="1440"/>
              <a:chOff x="528" y="1248"/>
              <a:chExt cx="4560" cy="1440"/>
            </a:xfrm>
          </p:grpSpPr>
          <p:sp>
            <p:nvSpPr>
              <p:cNvPr id="24582" name="Text Box 4"/>
              <p:cNvSpPr txBox="1"/>
              <p:nvPr/>
            </p:nvSpPr>
            <p:spPr>
              <a:xfrm>
                <a:off x="528" y="1248"/>
                <a:ext cx="4560" cy="1440"/>
              </a:xfrm>
              <a:prstGeom prst="rect">
                <a:avLst/>
              </a:prstGeom>
              <a:solidFill>
                <a:srgbClr val="FFFF99"/>
              </a:solidFill>
              <a:ln w="6350">
                <a:noFill/>
              </a:ln>
            </p:spPr>
            <p:txBody>
              <a:bodyPr anchor="t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  q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  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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p        p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∧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        p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∨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        p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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        p</a:t>
                </a: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  <a:sym typeface="Symbol" panose="05050102010706020507" pitchFamily="18" charset="2"/>
                  </a:rPr>
                  <a:t>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endParaRPr lang="en-US" altLang="zh-CN" sz="24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0  0          1             0              0              1              1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0  1          1             0              1              1              0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1  0          0             0              1              0              0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>
                  <a:spcBef>
                    <a:spcPct val="25000"/>
                  </a:spcBef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1  1          0             1              1              1              1</a:t>
                </a:r>
                <a:endPara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4583" name="Line 5"/>
              <p:cNvSpPr/>
              <p:nvPr/>
            </p:nvSpPr>
            <p:spPr>
              <a:xfrm>
                <a:off x="528" y="1584"/>
                <a:ext cx="4560" cy="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4" name="Line 6"/>
              <p:cNvSpPr/>
              <p:nvPr/>
            </p:nvSpPr>
            <p:spPr>
              <a:xfrm>
                <a:off x="528" y="1248"/>
                <a:ext cx="456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5" name="Line 7"/>
              <p:cNvSpPr/>
              <p:nvPr/>
            </p:nvSpPr>
            <p:spPr>
              <a:xfrm>
                <a:off x="528" y="2688"/>
                <a:ext cx="456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6" name="Line 8"/>
              <p:cNvSpPr/>
              <p:nvPr/>
            </p:nvSpPr>
            <p:spPr>
              <a:xfrm>
                <a:off x="1200" y="1248"/>
                <a:ext cx="0" cy="144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7" name="Line 9"/>
              <p:cNvSpPr/>
              <p:nvPr/>
            </p:nvSpPr>
            <p:spPr>
              <a:xfrm>
                <a:off x="1824" y="1248"/>
                <a:ext cx="0" cy="144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8" name="Line 10"/>
              <p:cNvSpPr/>
              <p:nvPr/>
            </p:nvSpPr>
            <p:spPr>
              <a:xfrm>
                <a:off x="2592" y="1248"/>
                <a:ext cx="0" cy="144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89" name="Line 11"/>
              <p:cNvSpPr/>
              <p:nvPr/>
            </p:nvSpPr>
            <p:spPr>
              <a:xfrm>
                <a:off x="3360" y="1248"/>
                <a:ext cx="0" cy="144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24590" name="Line 12"/>
              <p:cNvSpPr/>
              <p:nvPr/>
            </p:nvSpPr>
            <p:spPr>
              <a:xfrm>
                <a:off x="4128" y="1248"/>
                <a:ext cx="0" cy="1440"/>
              </a:xfrm>
              <a:prstGeom prst="line">
                <a:avLst/>
              </a:prstGeom>
              <a:ln w="635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  <p:sp>
          <p:nvSpPr>
            <p:cNvPr id="24591" name="Text Box 14"/>
            <p:cNvSpPr txBox="1"/>
            <p:nvPr/>
          </p:nvSpPr>
          <p:spPr>
            <a:xfrm>
              <a:off x="1392" y="912"/>
              <a:ext cx="2640" cy="288"/>
            </a:xfrm>
            <a:prstGeom prst="rect">
              <a:avLst/>
            </a:prstGeom>
            <a:noFill/>
            <a:ln w="6350">
              <a:noFill/>
            </a:ln>
          </p:spPr>
          <p:txBody>
            <a:bodyPr anchor="t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基本复合命题的真值</a:t>
              </a:r>
              <a:endPara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8382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合式公式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23850" y="1484630"/>
            <a:ext cx="8424545" cy="288036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349250" y="949960"/>
            <a:ext cx="8413750" cy="5554345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algn="just" eaLnBrk="1" latinLnBrk="0" hangingPunct="1">
              <a:lnSpc>
                <a:spcPts val="3000"/>
              </a:lnSpc>
              <a:spcBef>
                <a:spcPct val="60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定义2.6 合式公式 (命题公式) </a:t>
            </a:r>
            <a:r>
              <a:rPr lang="zh-CN" altLang="en-US" sz="2400" b="1" dirty="0">
                <a:solidFill>
                  <a:schemeClr val="tx1"/>
                </a:solidFill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</a:rPr>
              <a:t>递归</a:t>
            </a:r>
            <a:r>
              <a:rPr lang="zh-CN" altLang="en-US" sz="2400" b="1" dirty="0"/>
              <a:t>定义如下：</a:t>
            </a:r>
            <a:endParaRPr lang="zh-CN" altLang="en-US" sz="2400" b="1" dirty="0"/>
          </a:p>
          <a:p>
            <a:pPr algn="just" eaLnBrk="1" latinLnBrk="0" hangingPunct="1">
              <a:lnSpc>
                <a:spcPts val="3000"/>
              </a:lnSpc>
              <a:buNone/>
            </a:pPr>
            <a:r>
              <a:rPr lang="zh-CN" altLang="en-US" sz="2400" b="1" dirty="0"/>
              <a:t>(1) 单个命题常项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即</a:t>
            </a:r>
            <a:r>
              <a:rPr lang="en-US" altLang="zh-CN" sz="2400" b="1" dirty="0"/>
              <a:t>0/1)</a:t>
            </a:r>
            <a:r>
              <a:rPr lang="zh-CN" altLang="en-US" sz="2400" b="1" dirty="0"/>
              <a:t>或变项</a:t>
            </a:r>
            <a:r>
              <a:rPr lang="zh-CN" altLang="en-US" sz="2400" b="1" dirty="0">
                <a:latin typeface="宋体" panose="02010600030101010101" pitchFamily="2" charset="-122"/>
              </a:rPr>
              <a:t>是</a:t>
            </a:r>
            <a:r>
              <a:rPr lang="zh-CN" altLang="en-US" sz="2400" b="1" dirty="0"/>
              <a:t>合式公式, 称作</a:t>
            </a:r>
            <a:r>
              <a:rPr lang="zh-CN" altLang="en-US" sz="2400" b="1" dirty="0">
                <a:solidFill>
                  <a:srgbClr val="7030A0"/>
                </a:solidFill>
              </a:rPr>
              <a:t>原子合式公式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latinLnBrk="0" hangingPunct="1">
              <a:lnSpc>
                <a:spcPts val="3000"/>
              </a:lnSpc>
              <a:buNone/>
            </a:pPr>
            <a:r>
              <a:rPr lang="zh-CN" altLang="en-US" sz="2400" b="1" dirty="0"/>
              <a:t>(2) 若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是合式公式, 则 (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也是合式公式</a:t>
            </a:r>
            <a:endParaRPr lang="zh-CN" altLang="en-US" sz="2400" b="1" dirty="0"/>
          </a:p>
          <a:p>
            <a:pPr algn="just" eaLnBrk="1" latinLnBrk="0" hangingPunct="1">
              <a:lnSpc>
                <a:spcPts val="3000"/>
              </a:lnSpc>
              <a:buNone/>
            </a:pPr>
            <a:r>
              <a:rPr lang="zh-CN" altLang="en-US" sz="2400" b="1" dirty="0"/>
              <a:t>(3) 若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zh-CN" altLang="en-US" sz="2400" b="1" dirty="0"/>
              <a:t>是合式公式, 则(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), (</a:t>
            </a:r>
            <a:r>
              <a:rPr lang="en-US" altLang="zh-CN" sz="2400" b="1" i="1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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也</a:t>
            </a:r>
            <a:endParaRPr lang="zh-CN" altLang="en-US" sz="2400" b="1" dirty="0"/>
          </a:p>
          <a:p>
            <a:pPr algn="just" eaLnBrk="1" latinLnBrk="0" hangingPunct="1">
              <a:lnSpc>
                <a:spcPts val="3000"/>
              </a:lnSpc>
              <a:buNone/>
            </a:pPr>
            <a:r>
              <a:rPr lang="zh-CN" altLang="en-US" sz="2400" b="1" dirty="0"/>
              <a:t>      是合式公式</a:t>
            </a:r>
            <a:endParaRPr lang="zh-CN" altLang="en-US" sz="2400" b="1" dirty="0"/>
          </a:p>
          <a:p>
            <a:pPr algn="just" eaLnBrk="1" latinLnBrk="0" hangingPunct="1">
              <a:lnSpc>
                <a:spcPts val="3000"/>
              </a:lnSpc>
              <a:buNone/>
            </a:pPr>
            <a:r>
              <a:rPr lang="zh-CN" altLang="en-US" sz="2400" b="1" dirty="0"/>
              <a:t>(4) 只有有限次地应用(1)~(3)形成的符号串才是合式公式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ts val="3500"/>
              </a:spcBef>
              <a:buNone/>
            </a:pP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</a:rPr>
              <a:t>例如</a:t>
            </a:r>
            <a:r>
              <a:rPr lang="en-US" altLang="zh-CN" sz="2400" b="1" dirty="0">
                <a:solidFill>
                  <a:srgbClr val="0000FF"/>
                </a:solidFill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</a:rPr>
              <a:t>下列哪些表达式不是公式：</a:t>
            </a:r>
            <a:endParaRPr lang="zh-CN" altLang="en-US" sz="2400" b="1" dirty="0">
              <a:solidFill>
                <a:srgbClr val="0000FF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      </a:t>
            </a:r>
            <a:r>
              <a:rPr lang="zh-CN" altLang="en-US" sz="2400" b="1" dirty="0">
                <a:solidFill>
                  <a:srgbClr val="000066"/>
                </a:solidFill>
              </a:rPr>
              <a:t>0, </a:t>
            </a:r>
            <a:r>
              <a:rPr lang="en-US" altLang="zh-CN" sz="2400" b="1" i="1" dirty="0">
                <a:solidFill>
                  <a:srgbClr val="000066"/>
                </a:solidFill>
              </a:rPr>
              <a:t>p,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q,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),</a:t>
            </a:r>
            <a:r>
              <a:rPr lang="en-US" altLang="zh-CN" sz="2400" b="1" i="1" dirty="0">
                <a:solidFill>
                  <a:srgbClr val="000066"/>
                </a:solidFill>
              </a:rPr>
              <a:t> 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r,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r         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          </a:t>
            </a:r>
            <a:r>
              <a:rPr lang="en-US" altLang="zh-CN" sz="2400" b="1" dirty="0">
                <a:solidFill>
                  <a:srgbClr val="000066"/>
                </a:solidFill>
              </a:rPr>
              <a:t>       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r,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                                                            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8" name="圆角矩形 7"/>
          <p:cNvSpPr/>
          <p:nvPr/>
        </p:nvSpPr>
        <p:spPr>
          <a:xfrm>
            <a:off x="4140200" y="188595"/>
            <a:ext cx="4752340" cy="11518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4201795" y="288925"/>
            <a:ext cx="7010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联结词优先级:( ),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</a:t>
            </a:r>
            <a:r>
              <a:rPr lang="zh-CN" altLang="en-US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</a:t>
            </a:r>
            <a:r>
              <a:rPr lang="zh-CN" altLang="en-US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</a:t>
            </a:r>
            <a:r>
              <a:rPr lang="zh-CN" altLang="en-US" sz="2400" b="1" dirty="0">
                <a:solidFill>
                  <a:schemeClr val="tx1"/>
                </a:solidFill>
              </a:rPr>
              <a:t>, </a:t>
            </a:r>
            <a:r>
              <a:rPr lang="zh-CN" altLang="en-US" sz="2400" b="1" dirty="0">
                <a:solidFill>
                  <a:schemeClr val="tx1"/>
                </a:solidFill>
                <a:sym typeface="Symbol" panose="05050102010706020507" pitchFamily="18" charset="2"/>
              </a:rPr>
              <a:t></a:t>
            </a:r>
            <a:endParaRPr lang="zh-CN" altLang="en-US" sz="2400" b="1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同级按从左到右的顺序进行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11505" y="1125855"/>
            <a:ext cx="7776845" cy="33845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6628" name="Rectangle 3"/>
          <p:cNvSpPr>
            <a:spLocks noGrp="1"/>
          </p:cNvSpPr>
          <p:nvPr>
            <p:ph idx="1"/>
          </p:nvPr>
        </p:nvSpPr>
        <p:spPr>
          <a:xfrm>
            <a:off x="685800" y="1165225"/>
            <a:ext cx="7787640" cy="547116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定义2.7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(1) 命题变项或命题常项是</a:t>
            </a:r>
            <a:r>
              <a:rPr lang="zh-CN" altLang="en-US" sz="2400" b="1" dirty="0">
                <a:solidFill>
                  <a:srgbClr val="FF0000"/>
                </a:solidFill>
              </a:rPr>
              <a:t>0层</a:t>
            </a:r>
            <a:r>
              <a:rPr lang="zh-CN" altLang="en-US" sz="2400" b="1" dirty="0"/>
              <a:t>公式</a:t>
            </a:r>
            <a:endParaRPr lang="zh-CN" altLang="en-US" sz="2400" b="1" dirty="0"/>
          </a:p>
          <a:p>
            <a:pPr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/>
              <a:t>(2) 称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+1(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≥0)</a:t>
            </a:r>
            <a:r>
              <a:rPr lang="zh-CN" altLang="en-US" sz="2400" b="1" dirty="0"/>
              <a:t>层公式是指下面情况之一：</a:t>
            </a:r>
            <a:endParaRPr lang="zh-CN" altLang="en-US" sz="2400" b="1" dirty="0"/>
          </a:p>
          <a:p>
            <a:pPr lvl="1"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100" b="1" dirty="0"/>
              <a:t>(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) 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=</a:t>
            </a:r>
            <a:r>
              <a:rPr lang="en-US" altLang="zh-CN" sz="2100" b="1" dirty="0">
                <a:sym typeface="Symbol" panose="05050102010706020507" pitchFamily="18" charset="2"/>
              </a:rPr>
              <a:t>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B</a:t>
            </a:r>
            <a:r>
              <a:rPr lang="zh-CN" altLang="en-US" sz="2100" b="1" dirty="0"/>
              <a:t>是</a:t>
            </a:r>
            <a:r>
              <a:rPr lang="en-US" altLang="zh-CN" sz="2100" b="1" i="1" dirty="0"/>
              <a:t>n</a:t>
            </a:r>
            <a:r>
              <a:rPr lang="zh-CN" altLang="en-US" sz="2100" b="1" dirty="0"/>
              <a:t>层公式</a:t>
            </a:r>
            <a:endParaRPr lang="zh-CN" altLang="en-US" sz="2100" b="1" dirty="0"/>
          </a:p>
          <a:p>
            <a:pPr lvl="1"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100" b="1" dirty="0"/>
              <a:t>(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) 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=</a:t>
            </a:r>
            <a:r>
              <a:rPr lang="en-US" altLang="zh-CN" sz="2100" b="1" i="1" dirty="0"/>
              <a:t>B</a:t>
            </a:r>
            <a:r>
              <a:rPr lang="en-US" altLang="zh-CN" sz="2100" b="1" dirty="0">
                <a:sym typeface="Symbol" panose="05050102010706020507" pitchFamily="18" charset="2"/>
              </a:rPr>
              <a:t></a:t>
            </a:r>
            <a:r>
              <a:rPr lang="en-US" altLang="zh-CN" sz="2100" b="1" i="1" dirty="0"/>
              <a:t>C</a:t>
            </a:r>
            <a:r>
              <a:rPr lang="en-US" altLang="zh-CN" sz="2100" b="1" dirty="0"/>
              <a:t>, </a:t>
            </a:r>
            <a:r>
              <a:rPr lang="zh-CN" altLang="en-US" sz="2100" b="1" dirty="0"/>
              <a:t>其中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C</a:t>
            </a:r>
            <a:r>
              <a:rPr lang="zh-CN" altLang="en-US" sz="2100" b="1" dirty="0"/>
              <a:t>分别为</a:t>
            </a:r>
            <a:r>
              <a:rPr lang="en-US" altLang="zh-CN" sz="2100" b="1" i="1" dirty="0"/>
              <a:t>i</a:t>
            </a:r>
            <a:r>
              <a:rPr lang="zh-CN" altLang="en-US" sz="2100" b="1" dirty="0"/>
              <a:t>层和</a:t>
            </a:r>
            <a:r>
              <a:rPr lang="en-US" altLang="zh-CN" sz="2100" b="1" i="1" dirty="0"/>
              <a:t>j</a:t>
            </a:r>
            <a:r>
              <a:rPr lang="zh-CN" altLang="en-US" sz="2100" b="1" dirty="0"/>
              <a:t>层公式, 且</a:t>
            </a:r>
            <a:r>
              <a:rPr lang="zh-CN" altLang="en-US" sz="2100" b="1" i="1" dirty="0"/>
              <a:t> </a:t>
            </a:r>
            <a:r>
              <a:rPr lang="en-US" altLang="zh-CN" sz="2100" b="1" i="1" dirty="0"/>
              <a:t>n</a:t>
            </a:r>
            <a:r>
              <a:rPr lang="en-US" altLang="zh-CN" sz="2100" b="1" dirty="0"/>
              <a:t>=max(</a:t>
            </a:r>
            <a:r>
              <a:rPr lang="en-US" altLang="zh-CN" sz="2100" b="1" i="1" dirty="0"/>
              <a:t>i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j</a:t>
            </a:r>
            <a:r>
              <a:rPr lang="en-US" altLang="zh-CN" sz="2100" b="1" dirty="0"/>
              <a:t>)</a:t>
            </a:r>
            <a:endParaRPr lang="en-US" altLang="zh-CN" sz="2100" b="1" dirty="0"/>
          </a:p>
          <a:p>
            <a:pPr lvl="1"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b="1" dirty="0"/>
              <a:t>(</a:t>
            </a:r>
            <a:r>
              <a:rPr lang="en-US" altLang="zh-CN" sz="2100" b="1" i="1" dirty="0"/>
              <a:t>c</a:t>
            </a:r>
            <a:r>
              <a:rPr lang="en-US" altLang="zh-CN" sz="2100" b="1" dirty="0"/>
              <a:t>) 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=</a:t>
            </a:r>
            <a:r>
              <a:rPr lang="en-US" altLang="zh-CN" sz="2100" b="1" i="1" dirty="0"/>
              <a:t>B</a:t>
            </a:r>
            <a:r>
              <a:rPr lang="en-US" altLang="zh-CN" sz="2100" b="1" dirty="0">
                <a:sym typeface="Symbol" panose="05050102010706020507" pitchFamily="18" charset="2"/>
              </a:rPr>
              <a:t></a:t>
            </a:r>
            <a:r>
              <a:rPr lang="en-US" altLang="zh-CN" sz="2100" b="1" i="1" dirty="0"/>
              <a:t>C</a:t>
            </a:r>
            <a:r>
              <a:rPr lang="en-US" altLang="zh-CN" sz="2100" b="1" dirty="0"/>
              <a:t>, </a:t>
            </a:r>
            <a:r>
              <a:rPr lang="zh-CN" altLang="en-US" sz="2100" b="1" dirty="0"/>
              <a:t>其中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C</a:t>
            </a:r>
            <a:r>
              <a:rPr lang="zh-CN" altLang="en-US" sz="2100" b="1" dirty="0"/>
              <a:t>的层次及</a:t>
            </a:r>
            <a:r>
              <a:rPr lang="en-US" altLang="zh-CN" sz="2100" b="1" i="1" dirty="0"/>
              <a:t>n</a:t>
            </a:r>
            <a:r>
              <a:rPr lang="zh-CN" altLang="en-US" sz="2100" b="1" dirty="0"/>
              <a:t>同(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)</a:t>
            </a:r>
            <a:endParaRPr lang="en-US" altLang="zh-CN" sz="2100" b="1" dirty="0"/>
          </a:p>
          <a:p>
            <a:pPr lvl="1"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b="1" dirty="0"/>
              <a:t>(</a:t>
            </a:r>
            <a:r>
              <a:rPr lang="en-US" altLang="zh-CN" sz="2100" b="1" i="1" dirty="0"/>
              <a:t>d</a:t>
            </a:r>
            <a:r>
              <a:rPr lang="en-US" altLang="zh-CN" sz="2100" b="1" dirty="0"/>
              <a:t>) 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=</a:t>
            </a:r>
            <a:r>
              <a:rPr lang="en-US" altLang="zh-CN" sz="2100" b="1" i="1" dirty="0"/>
              <a:t>B</a:t>
            </a:r>
            <a:r>
              <a:rPr lang="en-US" altLang="zh-CN" sz="2100" b="1" dirty="0">
                <a:sym typeface="Symbol" panose="05050102010706020507" pitchFamily="18" charset="2"/>
              </a:rPr>
              <a:t></a:t>
            </a:r>
            <a:r>
              <a:rPr lang="en-US" altLang="zh-CN" sz="2100" b="1" i="1" dirty="0"/>
              <a:t>C</a:t>
            </a:r>
            <a:r>
              <a:rPr lang="en-US" altLang="zh-CN" sz="2100" b="1" dirty="0"/>
              <a:t>, </a:t>
            </a:r>
            <a:r>
              <a:rPr lang="zh-CN" altLang="en-US" sz="2100" b="1" dirty="0"/>
              <a:t>其中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C</a:t>
            </a:r>
            <a:r>
              <a:rPr lang="zh-CN" altLang="en-US" sz="2100" b="1" dirty="0"/>
              <a:t>的层次及</a:t>
            </a:r>
            <a:r>
              <a:rPr lang="en-US" altLang="zh-CN" sz="2100" b="1" i="1" dirty="0"/>
              <a:t>n</a:t>
            </a:r>
            <a:r>
              <a:rPr lang="zh-CN" altLang="en-US" sz="2100" b="1" dirty="0"/>
              <a:t>同(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)</a:t>
            </a:r>
            <a:endParaRPr lang="en-US" altLang="zh-CN" sz="2100" b="1" dirty="0"/>
          </a:p>
          <a:p>
            <a:pPr lvl="1" algn="just" eaLnBrk="1" latinLnBrk="0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2100" b="1" dirty="0"/>
              <a:t>(</a:t>
            </a:r>
            <a:r>
              <a:rPr lang="en-US" altLang="zh-CN" sz="2100" b="1" i="1" dirty="0"/>
              <a:t>e</a:t>
            </a:r>
            <a:r>
              <a:rPr lang="en-US" altLang="zh-CN" sz="2100" b="1" dirty="0"/>
              <a:t>) </a:t>
            </a:r>
            <a:r>
              <a:rPr lang="en-US" altLang="zh-CN" sz="2100" b="1" i="1" dirty="0"/>
              <a:t>A</a:t>
            </a:r>
            <a:r>
              <a:rPr lang="en-US" altLang="zh-CN" sz="2100" b="1" dirty="0"/>
              <a:t>=</a:t>
            </a:r>
            <a:r>
              <a:rPr lang="en-US" altLang="zh-CN" sz="2100" b="1" i="1" dirty="0"/>
              <a:t>B</a:t>
            </a:r>
            <a:r>
              <a:rPr lang="en-US" altLang="zh-CN" sz="2100" b="1" dirty="0">
                <a:sym typeface="Symbol" panose="05050102010706020507" pitchFamily="18" charset="2"/>
              </a:rPr>
              <a:t></a:t>
            </a:r>
            <a:r>
              <a:rPr lang="en-US" altLang="zh-CN" sz="2100" b="1" i="1" dirty="0"/>
              <a:t>C</a:t>
            </a:r>
            <a:r>
              <a:rPr lang="en-US" altLang="zh-CN" sz="2100" b="1" dirty="0"/>
              <a:t>, </a:t>
            </a:r>
            <a:r>
              <a:rPr lang="zh-CN" altLang="en-US" sz="2100" b="1" dirty="0"/>
              <a:t>其中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, </a:t>
            </a:r>
            <a:r>
              <a:rPr lang="en-US" altLang="zh-CN" sz="2100" b="1" i="1" dirty="0"/>
              <a:t>C</a:t>
            </a:r>
            <a:r>
              <a:rPr lang="zh-CN" altLang="en-US" sz="2100" b="1" dirty="0"/>
              <a:t>的层次及</a:t>
            </a:r>
            <a:r>
              <a:rPr lang="en-US" altLang="zh-CN" sz="2100" b="1" i="1" dirty="0"/>
              <a:t>n</a:t>
            </a:r>
            <a:r>
              <a:rPr lang="zh-CN" altLang="en-US" sz="2100" b="1" dirty="0"/>
              <a:t>同(</a:t>
            </a:r>
            <a:r>
              <a:rPr lang="en-US" altLang="zh-CN" sz="2100" b="1" i="1" dirty="0"/>
              <a:t>b</a:t>
            </a:r>
            <a:r>
              <a:rPr lang="en-US" altLang="zh-CN" sz="2100" b="1" dirty="0"/>
              <a:t>)</a:t>
            </a:r>
            <a:endParaRPr lang="en-US" altLang="zh-CN" sz="21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4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zh-CN" altLang="en-US" sz="2400" b="1" i="1" dirty="0">
                <a:solidFill>
                  <a:srgbClr val="000066"/>
                </a:solidFill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</a:rPr>
              <a:t>确定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((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  <a:sym typeface="+mn-ea"/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  <a:sym typeface="+mn-ea"/>
              </a:rPr>
              <a:t>)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的层次</a:t>
            </a:r>
            <a:endParaRPr lang="zh-CN" altLang="en-US" sz="2400" b="1" i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i="1" dirty="0">
                <a:solidFill>
                  <a:srgbClr val="000066"/>
                </a:solidFill>
              </a:rPr>
              <a:t> </a:t>
            </a:r>
            <a:r>
              <a:rPr lang="en-US" altLang="zh-CN" sz="2400" b="1" i="1" dirty="0">
                <a:solidFill>
                  <a:srgbClr val="000066"/>
                </a:solidFill>
              </a:rPr>
              <a:t>       p                                  </a:t>
            </a:r>
            <a:r>
              <a:rPr lang="en-US" altLang="zh-CN" sz="2400" b="1" dirty="0">
                <a:solidFill>
                  <a:srgbClr val="000066"/>
                </a:solidFill>
              </a:rPr>
              <a:t>0</a:t>
            </a:r>
            <a:r>
              <a:rPr lang="zh-CN" altLang="en-US" sz="2400" b="1" dirty="0">
                <a:solidFill>
                  <a:srgbClr val="000066"/>
                </a:solidFill>
              </a:rPr>
              <a:t>层；</a:t>
            </a:r>
            <a:r>
              <a:rPr lang="zh-CN" altLang="en-US" sz="2400" b="1" i="1" dirty="0">
                <a:solidFill>
                  <a:srgbClr val="000066"/>
                </a:solidFill>
              </a:rPr>
              <a:t>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                     1</a:t>
            </a:r>
            <a:r>
              <a:rPr lang="zh-CN" altLang="en-US" sz="2400" b="1" dirty="0">
                <a:solidFill>
                  <a:srgbClr val="000066"/>
                </a:solidFill>
              </a:rPr>
              <a:t>层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i="1" dirty="0">
                <a:solidFill>
                  <a:srgbClr val="000066"/>
                </a:solidFill>
              </a:rPr>
              <a:t>    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                           2</a:t>
            </a:r>
            <a:r>
              <a:rPr lang="zh-CN" altLang="en-US" sz="2400" b="1" dirty="0">
                <a:solidFill>
                  <a:srgbClr val="000066"/>
                </a:solidFill>
              </a:rPr>
              <a:t>层；  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       3</a:t>
            </a:r>
            <a:r>
              <a:rPr lang="zh-CN" altLang="en-US" sz="2400" b="1" dirty="0">
                <a:solidFill>
                  <a:srgbClr val="000066"/>
                </a:solidFill>
              </a:rPr>
              <a:t>层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b="1" i="1" dirty="0">
                <a:solidFill>
                  <a:srgbClr val="000066"/>
                </a:solidFill>
              </a:rPr>
              <a:t>      </a:t>
            </a:r>
            <a:r>
              <a:rPr lang="zh-CN" altLang="en-US" sz="2400" b="1" dirty="0">
                <a:solidFill>
                  <a:srgbClr val="000066"/>
                </a:solidFill>
              </a:rPr>
              <a:t>((</a:t>
            </a:r>
            <a:r>
              <a:rPr lang="zh-CN" altLang="en-US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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s</a:t>
            </a:r>
            <a:r>
              <a:rPr lang="en-US" altLang="zh-CN" sz="2400" b="1" dirty="0">
                <a:solidFill>
                  <a:srgbClr val="000066"/>
                </a:solidFill>
              </a:rPr>
              <a:t>)   4</a:t>
            </a:r>
            <a:r>
              <a:rPr lang="zh-CN" altLang="en-US" sz="2400" b="1" dirty="0">
                <a:solidFill>
                  <a:srgbClr val="000066"/>
                </a:solidFill>
              </a:rPr>
              <a:t>层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685800" y="250825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合式公式的层次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xfrm>
            <a:off x="685800" y="466725"/>
            <a:ext cx="7772400" cy="838200"/>
          </a:xfrm>
        </p:spPr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3600" dirty="0">
                <a:solidFill>
                  <a:schemeClr val="accent2"/>
                </a:solidFill>
                <a:latin typeface="宋体" panose="02010600030101010101" pitchFamily="2" charset="-122"/>
              </a:rPr>
              <a:t>合式公式的赋值</a:t>
            </a:r>
            <a:endParaRPr lang="zh-CN" altLang="en-US" sz="36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4213" y="1341120"/>
            <a:ext cx="7848600" cy="19431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7652" name="Rectangle 3"/>
          <p:cNvSpPr>
            <a:spLocks noGrp="1"/>
          </p:cNvSpPr>
          <p:nvPr>
            <p:ph idx="1"/>
          </p:nvPr>
        </p:nvSpPr>
        <p:spPr>
          <a:xfrm>
            <a:off x="685800" y="1380490"/>
            <a:ext cx="8196263" cy="48768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定义2.8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 , </a:t>
            </a:r>
            <a:r>
              <a:rPr lang="en-US" altLang="zh-CN" sz="2400" b="1" i="1" dirty="0"/>
              <a:t>p</a:t>
            </a:r>
            <a:r>
              <a:rPr lang="en-US" altLang="zh-CN" sz="2400" b="1" i="1" baseline="-30000" dirty="0"/>
              <a:t>n</a:t>
            </a:r>
            <a:r>
              <a:rPr lang="zh-CN" altLang="en-US" sz="2400" b="1" dirty="0"/>
              <a:t>是出现在公式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中全部的命题变项, 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给 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… , </a:t>
            </a:r>
            <a:r>
              <a:rPr lang="en-US" altLang="zh-CN" sz="2400" b="1" i="1" dirty="0"/>
              <a:t>p</a:t>
            </a:r>
            <a:r>
              <a:rPr lang="en-US" altLang="zh-CN" sz="2400" b="1" i="1" baseline="-30000" dirty="0"/>
              <a:t>n</a:t>
            </a:r>
            <a:r>
              <a:rPr lang="zh-CN" altLang="en-US" sz="2400" b="1" dirty="0"/>
              <a:t>指定一组真值, 称为对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的一个</a:t>
            </a:r>
            <a:r>
              <a:rPr lang="zh-CN" altLang="en-US" sz="2400" b="1" dirty="0">
                <a:solidFill>
                  <a:srgbClr val="FF0000"/>
                </a:solidFill>
              </a:rPr>
              <a:t>赋值</a:t>
            </a:r>
            <a:r>
              <a:rPr lang="zh-CN" altLang="en-US" sz="2400" b="1" dirty="0"/>
              <a:t>或</a:t>
            </a:r>
            <a:r>
              <a:rPr lang="zh-CN" altLang="en-US" sz="2400" b="1" dirty="0">
                <a:solidFill>
                  <a:srgbClr val="FF0000"/>
                </a:solidFill>
              </a:rPr>
              <a:t>解释</a:t>
            </a:r>
            <a:r>
              <a:rPr lang="zh-CN" altLang="en-US" sz="2400" b="1" dirty="0"/>
              <a:t>.</a:t>
            </a:r>
            <a:endParaRPr lang="zh-CN" altLang="en-US" sz="2400" b="1" dirty="0"/>
          </a:p>
          <a:p>
            <a:pPr algn="just" eaLnBrk="1" latinLnBrk="0" hangingPunct="1">
              <a:spcBef>
                <a:spcPts val="2000"/>
              </a:spcBef>
              <a:buNone/>
            </a:pPr>
            <a:r>
              <a:rPr lang="zh-CN" altLang="en-US" sz="2400" b="1" dirty="0"/>
              <a:t>使公式为真的赋值称作</a:t>
            </a:r>
            <a:r>
              <a:rPr lang="zh-CN" altLang="en-US" sz="2400" b="1" dirty="0">
                <a:solidFill>
                  <a:srgbClr val="7030A0"/>
                </a:solidFill>
              </a:rPr>
              <a:t>成真赋值</a:t>
            </a:r>
            <a:r>
              <a:rPr lang="zh-CN" altLang="en-US" sz="2400" b="1" dirty="0"/>
              <a:t>, 使公式为假的赋值称作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成假赋值。</a:t>
            </a:r>
            <a:endParaRPr lang="zh-CN" altLang="en-US" sz="2400" b="1" dirty="0"/>
          </a:p>
          <a:p>
            <a:pPr algn="just" eaLnBrk="1" latinLnBrk="0" hangingPunct="1">
              <a:spcBef>
                <a:spcPts val="2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赋值记作</a:t>
            </a:r>
            <a:r>
              <a:rPr lang="zh-CN" altLang="en-US" sz="2400" b="1" dirty="0"/>
              <a:t>：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dirty="0"/>
              <a:t>=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baseline="-30000" dirty="0"/>
              <a:t>1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zh-CN" altLang="en-US" sz="2400" b="1" baseline="-30000" dirty="0"/>
              <a:t>2</a:t>
            </a:r>
            <a:r>
              <a:rPr lang="zh-CN" altLang="en-US" sz="2400" b="1" dirty="0"/>
              <a:t>…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baseline="-30000" dirty="0"/>
              <a:t>n 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其中</a:t>
            </a:r>
            <a:r>
              <a:rPr lang="zh-CN" altLang="en-US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i="1" baseline="-30000" dirty="0">
                <a:sym typeface="+mn-ea"/>
              </a:rPr>
              <a:t>i</a:t>
            </a:r>
            <a:r>
              <a:rPr lang="en-US" altLang="zh-CN" sz="2400" b="1" dirty="0">
                <a:sym typeface="+mn-ea"/>
              </a:rPr>
              <a:t>=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或1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,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/>
              <a:t>如</a:t>
            </a:r>
            <a:r>
              <a:rPr lang="zh-CN" altLang="en-US" sz="2400" b="1" dirty="0"/>
              <a:t>命题变项为</a:t>
            </a:r>
            <a:r>
              <a:rPr lang="en-US" altLang="zh-CN" sz="2400" b="1" i="1" dirty="0"/>
              <a:t>p, q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…,      </a:t>
            </a:r>
            <a:r>
              <a:rPr lang="zh-CN" altLang="en-US" sz="2400" b="1" dirty="0"/>
              <a:t>指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baseline="-30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baseline="-30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</a:t>
            </a:r>
            <a:r>
              <a:rPr lang="en-US" altLang="zh-CN" sz="2400" b="1" i="1" dirty="0">
                <a:sym typeface="Symbol" panose="05050102010706020507" pitchFamily="18" charset="2"/>
              </a:rPr>
              <a:t></a:t>
            </a:r>
            <a:r>
              <a:rPr lang="en-US" altLang="zh-CN" sz="2400" b="1" baseline="-30000" dirty="0"/>
              <a:t>3</a:t>
            </a:r>
            <a:r>
              <a:rPr lang="en-US" altLang="zh-CN" sz="2400" b="1" dirty="0"/>
              <a:t>, …</a:t>
            </a:r>
            <a:endParaRPr lang="en-US" altLang="zh-CN" sz="2400" b="1" dirty="0"/>
          </a:p>
          <a:p>
            <a:pPr eaLnBrk="1" latinLnBrk="0" hangingPunct="1">
              <a:lnSpc>
                <a:spcPct val="15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  <a:sym typeface="+mn-ea"/>
              </a:rPr>
              <a:t>例6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 </a:t>
            </a:r>
            <a:r>
              <a:rPr lang="zh-CN" altLang="en-US" sz="2400" b="1" dirty="0">
                <a:sym typeface="+mn-ea"/>
              </a:rPr>
              <a:t>公式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en-US" altLang="zh-CN" sz="2400" b="1" dirty="0">
                <a:sym typeface="+mn-ea"/>
              </a:rPr>
              <a:t>=(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30000" dirty="0">
                <a:sym typeface="+mn-ea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30000" dirty="0">
                <a:sym typeface="+mn-ea"/>
              </a:rPr>
              <a:t>2</a:t>
            </a:r>
            <a:r>
              <a:rPr lang="en-US" altLang="zh-CN" sz="2400" b="1" dirty="0">
                <a:sym typeface="Symbol" panose="05050102010706020507" pitchFamily="18" charset="2"/>
              </a:rPr>
              <a:t> 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30000" dirty="0">
                <a:sym typeface="+mn-ea"/>
              </a:rPr>
              <a:t>3</a:t>
            </a:r>
            <a:r>
              <a:rPr lang="en-US" altLang="zh-CN" sz="2400" b="1" dirty="0">
                <a:sym typeface="+mn-ea"/>
              </a:rPr>
              <a:t> )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30000" dirty="0">
                <a:sym typeface="+mn-ea"/>
              </a:rPr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sym typeface="+mn-ea"/>
              </a:rPr>
              <a:t> </a:t>
            </a:r>
            <a:r>
              <a:rPr lang="en-US" altLang="zh-CN" sz="2400" b="1" i="1" dirty="0">
                <a:sym typeface="+mn-ea"/>
              </a:rPr>
              <a:t>p</a:t>
            </a:r>
            <a:r>
              <a:rPr lang="en-US" altLang="zh-CN" sz="2400" b="1" baseline="-30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)</a:t>
            </a:r>
            <a:endParaRPr lang="en-US" altLang="zh-CN" sz="2400" b="1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sz="2400" b="1" dirty="0">
                <a:sym typeface="+mn-ea"/>
              </a:rPr>
              <a:t>     000</a:t>
            </a:r>
            <a:r>
              <a:rPr lang="zh-CN" altLang="en-US" sz="2400" b="1" dirty="0">
                <a:sym typeface="+mn-ea"/>
              </a:rPr>
              <a:t>是成真赋值,   001是成假赋值</a:t>
            </a:r>
            <a:endParaRPr lang="zh-CN" altLang="en-US" sz="2400" b="1" dirty="0"/>
          </a:p>
          <a:p>
            <a:pPr algn="just" eaLnBrk="1" hangingPunct="1">
              <a:buNone/>
            </a:pPr>
            <a:endParaRPr lang="en-US" altLang="zh-CN" sz="2400" b="1" dirty="0"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/>
          <a:p>
            <a:pPr eaLnBrk="1" hangingPunct="1"/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</a:t>
            </a:r>
            <a:r>
              <a:rPr lang="zh-CN" altLang="en-US" sz="4800" dirty="0">
                <a:solidFill>
                  <a:srgbClr val="800000"/>
                </a:solidFill>
                <a:ea typeface="黑体" panose="02010609060101010101" pitchFamily="49" charset="-122"/>
              </a:rPr>
              <a:t>2</a:t>
            </a:r>
            <a:r>
              <a:rPr lang="zh-CN" altLang="en-US" sz="4800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章  命题逻辑</a:t>
            </a:r>
            <a:endParaRPr lang="zh-CN" altLang="en-US" sz="4800" dirty="0">
              <a:solidFill>
                <a:srgbClr val="8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xfrm>
            <a:off x="685800" y="2842260"/>
            <a:ext cx="7772400" cy="3489325"/>
          </a:xfrm>
        </p:spPr>
        <p:txBody>
          <a:bodyPr vert="horz" wrap="square" lIns="91440" tIns="45720" rIns="91440" bIns="45720" anchor="t"/>
          <a:p>
            <a:pPr eaLnBrk="1" hangingPunct="1">
              <a:spcBef>
                <a:spcPct val="80000"/>
              </a:spcBef>
            </a:pPr>
            <a:r>
              <a:rPr lang="zh-CN" altLang="en-US" b="1" dirty="0"/>
              <a:t>2.1 </a:t>
            </a:r>
            <a:r>
              <a:rPr lang="zh-CN" altLang="en-US" b="1" dirty="0">
                <a:latin typeface="宋体" panose="02010600030101010101" pitchFamily="2" charset="-122"/>
              </a:rPr>
              <a:t>命题逻辑基本概念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spcBef>
                <a:spcPct val="80000"/>
              </a:spcBef>
            </a:pPr>
            <a:r>
              <a:rPr lang="zh-CN" altLang="en-US" b="1" dirty="0"/>
              <a:t>2.2 </a:t>
            </a:r>
            <a:r>
              <a:rPr lang="zh-CN" altLang="en-US" b="1" dirty="0">
                <a:latin typeface="宋体" panose="02010600030101010101" pitchFamily="2" charset="-122"/>
              </a:rPr>
              <a:t>命题逻辑等值演算</a:t>
            </a:r>
            <a:r>
              <a:rPr lang="zh-CN" altLang="en-US" b="1" dirty="0"/>
              <a:t> </a:t>
            </a:r>
            <a:endParaRPr lang="zh-CN" altLang="en-US" b="1" dirty="0"/>
          </a:p>
          <a:p>
            <a:pPr eaLnBrk="1" hangingPunct="1">
              <a:spcBef>
                <a:spcPct val="80000"/>
              </a:spcBef>
            </a:pPr>
            <a:r>
              <a:rPr lang="zh-CN" altLang="en-US" b="1" dirty="0"/>
              <a:t>2.3 范式</a:t>
            </a:r>
            <a:endParaRPr lang="zh-CN" altLang="en-US" b="1" dirty="0"/>
          </a:p>
          <a:p>
            <a:pPr eaLnBrk="1" hangingPunct="1">
              <a:spcBef>
                <a:spcPct val="80000"/>
              </a:spcBef>
            </a:pPr>
            <a:r>
              <a:rPr lang="zh-CN" altLang="en-US" b="1" dirty="0"/>
              <a:t>2.4 </a:t>
            </a:r>
            <a:r>
              <a:rPr lang="zh-CN" altLang="en-US" b="1" dirty="0">
                <a:latin typeface="宋体" panose="02010600030101010101" pitchFamily="2" charset="-122"/>
              </a:rPr>
              <a:t>推理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  <p:pic>
        <p:nvPicPr>
          <p:cNvPr id="8196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5335" y="2736215"/>
            <a:ext cx="2387600" cy="319849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7" name="文本框 2"/>
          <p:cNvSpPr txBox="1"/>
          <p:nvPr/>
        </p:nvSpPr>
        <p:spPr>
          <a:xfrm>
            <a:off x="6209030" y="6076315"/>
            <a:ext cx="2665413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eaLnBrk="0" hangingPunct="0"/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  <a:sym typeface="宋体" panose="02010600030101010101" pitchFamily="2" charset="-122"/>
              </a:rPr>
              <a:t>亚里士多德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467360" y="1340485"/>
            <a:ext cx="8353425" cy="11518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8640" y="1379220"/>
            <a:ext cx="8110855" cy="11068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如果周强是上海人，则他是复旦大学或中山大学的学生。如果他不想离开上海，他就不是中山大学学生。</a:t>
            </a:r>
            <a:r>
              <a:rPr lang="zh-CN" altLang="en-US" sz="2200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周强是上海人且不想离开上海。</a:t>
            </a: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所以他是复旦学生。</a:t>
            </a: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914400"/>
          </a:xfrm>
        </p:spPr>
        <p:txBody>
          <a:bodyPr vert="horz" wrap="square" lIns="91440" tIns="45720" rIns="91440" bIns="45720" anchor="ctr"/>
          <a:p>
            <a:pPr marL="0" indent="0" algn="l" eaLnBrk="1" hangingPunct="1">
              <a:buFont typeface="Wingdings" panose="05000000000000000000" pitchFamily="2" charset="2"/>
              <a:buNone/>
            </a:pPr>
            <a:r>
              <a:rPr lang="zh-CN" altLang="en-US" sz="3600" dirty="0">
                <a:solidFill>
                  <a:srgbClr val="800000"/>
                </a:solidFill>
              </a:rPr>
              <a:t>真值表</a:t>
            </a:r>
            <a:endParaRPr lang="zh-CN" altLang="en-US" sz="3600" dirty="0">
              <a:gradFill>
                <a:gsLst>
                  <a:gs pos="0">
                    <a:srgbClr val="E30000"/>
                  </a:gs>
                  <a:gs pos="100000">
                    <a:srgbClr val="760303"/>
                  </a:gs>
                </a:gsLst>
                <a:lin scaled="0"/>
              </a:gradFill>
            </a:endParaRPr>
          </a:p>
        </p:txBody>
      </p:sp>
      <p:sp>
        <p:nvSpPr>
          <p:cNvPr id="29699" name="Rectangle 3"/>
          <p:cNvSpPr>
            <a:spLocks noGrp="1"/>
          </p:cNvSpPr>
          <p:nvPr>
            <p:ph idx="1"/>
          </p:nvPr>
        </p:nvSpPr>
        <p:spPr>
          <a:xfrm>
            <a:off x="685800" y="2819400"/>
            <a:ext cx="7772400" cy="9906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例7 </a:t>
            </a:r>
            <a:r>
              <a:rPr lang="zh-CN" altLang="en-US" sz="2400" b="1" dirty="0"/>
              <a:t>给出公式的真值表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(1)</a:t>
            </a:r>
            <a:r>
              <a:rPr lang="zh-CN" altLang="en-US" sz="2400" b="1" i="1" dirty="0"/>
              <a:t>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r>
              <a:rPr lang="en-US" altLang="zh-CN" sz="2400" b="1" dirty="0">
                <a:sym typeface="Symbol" panose="05050102010706020507" pitchFamily="18" charset="2"/>
              </a:rPr>
              <a:t></a:t>
            </a:r>
            <a:r>
              <a:rPr lang="en-US" altLang="zh-CN" sz="2400" b="1" i="1" dirty="0"/>
              <a:t>p</a:t>
            </a:r>
            <a:endParaRPr lang="zh-CN" altLang="en-US" sz="2400" b="1" i="1" dirty="0">
              <a:ea typeface="Times New Roman" panose="02020603050405020304" pitchFamily="18" charset="0"/>
            </a:endParaRPr>
          </a:p>
        </p:txBody>
      </p:sp>
      <p:graphicFrame>
        <p:nvGraphicFramePr>
          <p:cNvPr id="22533" name="表格 22532"/>
          <p:cNvGraphicFramePr/>
          <p:nvPr>
            <p:custDataLst>
              <p:tags r:id="rId1"/>
            </p:custDataLst>
          </p:nvPr>
        </p:nvGraphicFramePr>
        <p:xfrm>
          <a:off x="762000" y="3905250"/>
          <a:ext cx="7416800" cy="2343150"/>
        </p:xfrm>
        <a:graphic>
          <a:graphicData uri="http://schemas.openxmlformats.org/drawingml/2006/table">
            <a:tbl>
              <a:tblPr/>
              <a:tblGrid>
                <a:gridCol w="1600200"/>
                <a:gridCol w="1598613"/>
                <a:gridCol w="1890712"/>
                <a:gridCol w="2327275"/>
              </a:tblGrid>
              <a:tr h="54133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</a:t>
                      </a:r>
                      <a:endParaRPr lang="en-US" altLang="zh-CN" sz="2400" b="1" i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</a:t>
                      </a:r>
                      <a:r>
                        <a:rPr lang="en-US" altLang="zh-CN" sz="2400" b="1" i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801812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611188" y="1628775"/>
            <a:ext cx="7561263" cy="504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9718" name="Text Box 26"/>
          <p:cNvSpPr txBox="1"/>
          <p:nvPr/>
        </p:nvSpPr>
        <p:spPr>
          <a:xfrm>
            <a:off x="609600" y="1676400"/>
            <a:ext cx="7924800" cy="90360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真值表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命题公式在所有可能的赋值下的取值列表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2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含</a:t>
            </a:r>
            <a:r>
              <a:rPr lang="en-US" altLang="zh-CN" sz="2400" b="1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个变项的公式有2</a:t>
            </a:r>
            <a:r>
              <a:rPr lang="en-US" altLang="zh-CN" sz="2400" b="1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个赋值</a:t>
            </a:r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0723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4290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/>
              <a:t>(2) 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/>
              <a:t>q</a:t>
            </a:r>
            <a:endParaRPr lang="zh-CN" altLang="en-US" sz="2400" b="1" i="1" dirty="0">
              <a:ea typeface="Times New Roman" panose="02020603050405020304" pitchFamily="18" charset="0"/>
            </a:endParaRPr>
          </a:p>
        </p:txBody>
      </p:sp>
      <p:graphicFrame>
        <p:nvGraphicFramePr>
          <p:cNvPr id="23557" name="表格 23556"/>
          <p:cNvGraphicFramePr/>
          <p:nvPr/>
        </p:nvGraphicFramePr>
        <p:xfrm>
          <a:off x="755650" y="2743200"/>
          <a:ext cx="7634288" cy="2486025"/>
        </p:xfrm>
        <a:graphic>
          <a:graphicData uri="http://schemas.openxmlformats.org/drawingml/2006/table">
            <a:tbl>
              <a:tblPr/>
              <a:tblGrid>
                <a:gridCol w="1152525"/>
                <a:gridCol w="1008063"/>
                <a:gridCol w="1225550"/>
                <a:gridCol w="1873250"/>
                <a:gridCol w="2374900"/>
              </a:tblGrid>
              <a:tr h="584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(</a:t>
                      </a: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 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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01825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</a:t>
                      </a:r>
                      <a:endParaRPr lang="zh-CN" altLang="en-US" sz="2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实例(续)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31747" name="Rectangle 3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533400"/>
          </a:xfrm>
        </p:spPr>
        <p:txBody>
          <a:bodyPr vert="horz" wrap="square" lIns="91440" tIns="45720" rIns="91440" bIns="45720" anchor="t"/>
          <a:p>
            <a:pPr eaLnBrk="1" hangingPunct="1">
              <a:buNone/>
            </a:pPr>
            <a:r>
              <a:rPr lang="zh-CN" altLang="en-US" sz="2400" b="1" dirty="0"/>
              <a:t>(3)  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p</a:t>
            </a:r>
            <a:r>
              <a:rPr lang="en-US" altLang="zh-CN" sz="2400" b="1" dirty="0">
                <a:sym typeface="Symbol" panose="05050102010706020507" pitchFamily="18" charset="2"/>
              </a:rPr>
              <a:t>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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Arial" panose="020B0604020202020204" pitchFamily="34" charset="0"/>
              </a:rPr>
              <a:t> </a:t>
            </a:r>
            <a:endParaRPr lang="zh-CN" altLang="en-US" sz="2400" b="1" dirty="0">
              <a:latin typeface="Arial" panose="020B0604020202020204" pitchFamily="34" charset="0"/>
            </a:endParaRPr>
          </a:p>
        </p:txBody>
      </p:sp>
      <p:graphicFrame>
        <p:nvGraphicFramePr>
          <p:cNvPr id="24581" name="表格 24580"/>
          <p:cNvGraphicFramePr/>
          <p:nvPr/>
        </p:nvGraphicFramePr>
        <p:xfrm>
          <a:off x="936625" y="2254250"/>
          <a:ext cx="7272338" cy="3995738"/>
        </p:xfrm>
        <a:graphic>
          <a:graphicData uri="http://schemas.openxmlformats.org/drawingml/2006/table">
            <a:tbl>
              <a:tblPr/>
              <a:tblGrid>
                <a:gridCol w="2016125"/>
                <a:gridCol w="1574800"/>
                <a:gridCol w="1665288"/>
                <a:gridCol w="2016125"/>
              </a:tblGrid>
              <a:tr h="457200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   q   r</a:t>
                      </a:r>
                      <a:endParaRPr lang="en-US" altLang="zh-CN" sz="2400" b="1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(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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q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</a:t>
                      </a:r>
                      <a:r>
                        <a:rPr lang="en-US" altLang="zh-CN" sz="2400" b="1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lang="en-US" altLang="zh-CN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lang="en-US" altLang="zh-CN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538538"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0   0   1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0   1   1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1   0   1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1   1   0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1   1   1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1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algn="l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   0 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</a:defRPr>
                      </a:lvl1pPr>
                      <a:lvl2pPr marL="457200" lvl="1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2pPr>
                      <a:lvl3pPr marL="914400" lvl="2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3pPr>
                      <a:lvl4pPr marL="1371600" lvl="3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4pPr>
                      <a:lvl5pPr marL="1828800" lvl="4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accent2"/>
                          </a:solidFill>
                          <a:latin typeface="Arial" panose="020B0604020202020204" pitchFamily="34" charset="0"/>
                          <a:ea typeface="华文行楷" panose="02010800040101010101" pitchFamily="2" charset="-122"/>
                          <a:cs typeface="+mn-cs"/>
                        </a:defRPr>
                      </a:lvl5pPr>
                    </a:lstStyle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命题公式的分类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539750" y="1916113"/>
            <a:ext cx="7777163" cy="13684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2772" name="Rectangle 3"/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910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重言式(永真式)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无成假赋值的命题公式</a:t>
            </a:r>
            <a:endParaRPr lang="zh-CN" altLang="en-US" sz="2400" b="1" dirty="0"/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矛盾式(永假式)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无成真赋值的命题公式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可满足式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非矛盾式的命题公式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注意</a:t>
            </a:r>
            <a:r>
              <a:rPr lang="zh-CN" altLang="en-US" sz="2400" b="1" dirty="0"/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重言式是可满足式，但反之不真.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例如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 上例中</a:t>
            </a:r>
            <a:endParaRPr lang="zh-CN" altLang="en-US" sz="2400" b="1" dirty="0">
              <a:solidFill>
                <a:srgbClr val="000066"/>
              </a:solidFill>
              <a:latin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(1)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zh-CN" altLang="en-US" sz="2400" b="1" dirty="0">
                <a:solidFill>
                  <a:srgbClr val="000066"/>
                </a:solidFill>
              </a:rPr>
              <a:t>为重言式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(2) 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zh-CN" altLang="en-US" sz="2400" b="1" dirty="0">
                <a:solidFill>
                  <a:srgbClr val="000066"/>
                </a:solidFill>
              </a:rPr>
              <a:t>为矛盾式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(3) </a:t>
            </a:r>
            <a:r>
              <a:rPr lang="en-US" altLang="zh-CN" sz="2400" b="1" dirty="0">
                <a:solidFill>
                  <a:srgbClr val="000066"/>
                </a:solidFill>
              </a:rPr>
              <a:t>(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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)</a:t>
            </a:r>
            <a:r>
              <a:rPr lang="en-US" altLang="zh-CN" sz="2400" b="1" dirty="0">
                <a:solidFill>
                  <a:srgbClr val="000066"/>
                </a:solidFill>
                <a:sym typeface="Symbol" panose="05050102010706020507" pitchFamily="18" charset="2"/>
              </a:rPr>
              <a:t></a:t>
            </a:r>
            <a:r>
              <a:rPr lang="en-US" altLang="zh-CN" sz="2400" b="1" i="1" dirty="0">
                <a:solidFill>
                  <a:srgbClr val="000066"/>
                </a:solidFill>
              </a:rPr>
              <a:t>r</a:t>
            </a: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为非重言式的可满足式</a:t>
            </a:r>
            <a:endParaRPr lang="zh-CN" altLang="en-US" sz="2400" b="1" i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eaLnBrk="1" hangingPunct="1"/>
            <a:r>
              <a:rPr lang="zh-CN" altLang="en-US" dirty="0">
                <a:solidFill>
                  <a:srgbClr val="800000"/>
                </a:solidFill>
                <a:ea typeface="黑体" panose="02010609060101010101" pitchFamily="49" charset="-122"/>
              </a:rPr>
              <a:t>2.1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命题逻辑基本概念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685800" y="1909763"/>
            <a:ext cx="7772400" cy="4114800"/>
          </a:xfrm>
        </p:spPr>
        <p:txBody>
          <a:bodyPr vert="horz" wrap="square" lIns="91440" tIns="45720" rIns="91440" bIns="45720" anchor="t"/>
          <a:p>
            <a:pPr algn="just" eaLnBrk="1" hangingPunct="1"/>
            <a:r>
              <a:rPr lang="zh-CN" altLang="en-US" b="1" dirty="0"/>
              <a:t>2.1.1 命题与联结词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命题与真值(简单命题, 复合命题)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联结词(</a:t>
            </a:r>
            <a:r>
              <a:rPr lang="en-US" altLang="zh-CN" b="1" dirty="0"/>
              <a:t>¬, </a:t>
            </a:r>
            <a:r>
              <a:rPr lang="en-US" altLang="zh-CN" b="1" dirty="0">
                <a:sym typeface="Symbol" panose="05050102010706020507" pitchFamily="18" charset="2"/>
              </a:rPr>
              <a:t>, , , )</a:t>
            </a:r>
            <a:r>
              <a:rPr lang="zh-CN" altLang="en-US" b="1" dirty="0"/>
              <a:t>    </a:t>
            </a:r>
            <a:endParaRPr lang="zh-CN" altLang="en-US" b="1" dirty="0"/>
          </a:p>
          <a:p>
            <a:pPr lvl="1" eaLnBrk="1" hangingPunct="1">
              <a:buNone/>
            </a:pPr>
            <a:endParaRPr lang="zh-CN" altLang="en-US" b="1" dirty="0"/>
          </a:p>
          <a:p>
            <a:pPr eaLnBrk="1" hangingPunct="1"/>
            <a:r>
              <a:rPr lang="zh-CN" altLang="en-US" b="1" dirty="0"/>
              <a:t>2.2.2 </a:t>
            </a:r>
            <a:r>
              <a:rPr lang="zh-CN" altLang="en-US" b="1" dirty="0">
                <a:latin typeface="宋体" panose="02010600030101010101" pitchFamily="2" charset="-122"/>
              </a:rPr>
              <a:t>命题公式及其分类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命题公式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命题公式</a:t>
            </a:r>
            <a:r>
              <a:rPr lang="zh-CN" altLang="en-US" b="1" dirty="0">
                <a:latin typeface="宋体" panose="02010600030101010101" pitchFamily="2" charset="-122"/>
              </a:rPr>
              <a:t>赋值与</a:t>
            </a:r>
            <a:r>
              <a:rPr lang="zh-CN" altLang="en-US" b="1" dirty="0">
                <a:latin typeface="宋体" panose="02010600030101010101" pitchFamily="2" charset="-122"/>
              </a:rPr>
              <a:t>真值表</a:t>
            </a:r>
            <a:endParaRPr lang="zh-CN" altLang="en-US" b="1" dirty="0">
              <a:latin typeface="宋体" panose="02010600030101010101" pitchFamily="2" charset="-122"/>
            </a:endParaRPr>
          </a:p>
          <a:p>
            <a:pPr lvl="1" eaLnBrk="1" hangingPunct="1"/>
            <a:r>
              <a:rPr lang="zh-CN" altLang="en-US" b="1" dirty="0">
                <a:latin typeface="宋体" panose="02010600030101010101" pitchFamily="2" charset="-122"/>
              </a:rPr>
              <a:t>命题公式的分类</a:t>
            </a:r>
            <a:r>
              <a:rPr lang="zh-CN" altLang="en-US" b="1" dirty="0"/>
              <a:t> 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</a:rPr>
              <a:t>命题及其真值</a:t>
            </a:r>
            <a:endParaRPr lang="en-US" altLang="zh-CN" sz="40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xfrm>
            <a:off x="685800" y="1837690"/>
            <a:ext cx="7888605" cy="41148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命题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判断结果惟一的陈述句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命题的真值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>
                <a:latin typeface="宋体" panose="02010600030101010101" pitchFamily="2" charset="-122"/>
              </a:rPr>
              <a:t>判断的结果,真或假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真命题</a:t>
            </a:r>
            <a:r>
              <a:rPr lang="zh-CN" altLang="en-US" sz="2400" b="1" dirty="0">
                <a:solidFill>
                  <a:srgbClr val="7030A0"/>
                </a:solidFill>
              </a:rPr>
              <a:t>:</a:t>
            </a:r>
            <a:r>
              <a:rPr lang="zh-CN" altLang="en-US" sz="2400" b="1" dirty="0"/>
              <a:t> 真值为真的命题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假命题</a:t>
            </a:r>
            <a:r>
              <a:rPr lang="zh-CN" altLang="en-US" sz="2400" b="1" dirty="0">
                <a:solidFill>
                  <a:srgbClr val="7030A0"/>
                </a:solidFill>
              </a:rPr>
              <a:t>: </a:t>
            </a:r>
            <a:r>
              <a:rPr lang="zh-CN" altLang="en-US" sz="2400" b="1" dirty="0"/>
              <a:t>真值为假的命题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注意</a:t>
            </a:r>
            <a:r>
              <a:rPr lang="zh-CN" altLang="en-US" sz="2400" b="1" dirty="0">
                <a:solidFill>
                  <a:srgbClr val="FF0000"/>
                </a:solidFill>
              </a:rPr>
              <a:t>: 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感叹句、祈使句、疑问句都不是命题</a:t>
            </a:r>
            <a:endParaRPr lang="zh-CN" altLang="en-US" sz="24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陈述句中的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悖论以及判断结果不惟一确定</a:t>
            </a: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</a:rPr>
              <a:t>的也不是命题</a:t>
            </a:r>
            <a:r>
              <a:rPr lang="zh-CN" altLang="en-US" sz="2400" b="1" dirty="0">
                <a:latin typeface="宋体" panose="02010600030101010101" pitchFamily="2" charset="-122"/>
              </a:rPr>
              <a:t>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290" name="Rectangle 4"/>
          <p:cNvSpPr>
            <a:spLocks noGrp="1"/>
          </p:cNvSpPr>
          <p:nvPr>
            <p:ph idx="1"/>
          </p:nvPr>
        </p:nvSpPr>
        <p:spPr>
          <a:xfrm>
            <a:off x="684213" y="1752600"/>
            <a:ext cx="7775575" cy="403860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  <a:latin typeface="宋体" panose="02010600030101010101" pitchFamily="2" charset="-122"/>
              </a:rPr>
              <a:t>例1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  <a:latin typeface="宋体" panose="02010600030101010101" pitchFamily="2" charset="-122"/>
              </a:rPr>
              <a:t>下列句子中那些是命题？</a:t>
            </a:r>
            <a:r>
              <a:rPr lang="zh-CN" altLang="en-US" sz="2400" b="1" dirty="0">
                <a:solidFill>
                  <a:srgbClr val="002060"/>
                </a:solidFill>
              </a:rPr>
              <a:t> 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北京是中华人民共和国的首都.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 2 + 5 ＝8.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 </a:t>
            </a:r>
            <a:r>
              <a:rPr lang="en-US" altLang="zh-CN" sz="2400" b="1" i="1" dirty="0">
                <a:solidFill>
                  <a:srgbClr val="002060"/>
                </a:solidFill>
              </a:rPr>
              <a:t>x</a:t>
            </a:r>
            <a:r>
              <a:rPr lang="en-US" altLang="zh-CN" sz="2400" b="1" dirty="0">
                <a:solidFill>
                  <a:srgbClr val="002060"/>
                </a:solidFill>
              </a:rPr>
              <a:t> + 5 ＞ 3.</a:t>
            </a:r>
            <a:endParaRPr lang="en-US" altLang="zh-CN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en-US" altLang="zh-CN" sz="2400" b="1" dirty="0">
                <a:solidFill>
                  <a:srgbClr val="002060"/>
                </a:solidFill>
              </a:rPr>
              <a:t>(4)  </a:t>
            </a:r>
            <a:r>
              <a:rPr lang="zh-CN" altLang="en-US" sz="2400" b="1" dirty="0">
                <a:solidFill>
                  <a:srgbClr val="002060"/>
                </a:solidFill>
              </a:rPr>
              <a:t>你会开车吗？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(5) 2050年元旦北京是晴天.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(6) 这只兔子跑得真快呀！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(7) 请关上门！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/>
              <a:t>(8) </a:t>
            </a:r>
            <a:r>
              <a:rPr lang="zh-CN" altLang="en-US" sz="2400" b="1" dirty="0">
                <a:solidFill>
                  <a:srgbClr val="FF0000"/>
                </a:solidFill>
              </a:rPr>
              <a:t>我正在说谎话.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5701" name="Text Box 5"/>
          <p:cNvSpPr txBox="1"/>
          <p:nvPr/>
        </p:nvSpPr>
        <p:spPr>
          <a:xfrm>
            <a:off x="6227763" y="2209800"/>
            <a:ext cx="1524000" cy="457200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真命题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2" name="Text Box 6"/>
          <p:cNvSpPr txBox="1"/>
          <p:nvPr/>
        </p:nvSpPr>
        <p:spPr>
          <a:xfrm>
            <a:off x="6227763" y="2667000"/>
            <a:ext cx="1524000" cy="457200"/>
          </a:xfrm>
          <a:prstGeom prst="rect">
            <a:avLst/>
          </a:prstGeom>
          <a:noFill/>
          <a:ln w="2857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假命题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3" name="Text Box 7"/>
          <p:cNvSpPr txBox="1"/>
          <p:nvPr/>
        </p:nvSpPr>
        <p:spPr>
          <a:xfrm>
            <a:off x="6227763" y="3124200"/>
            <a:ext cx="24384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真值不确定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4" name="Text Box 8"/>
          <p:cNvSpPr txBox="1"/>
          <p:nvPr/>
        </p:nvSpPr>
        <p:spPr>
          <a:xfrm>
            <a:off x="6227763" y="35052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疑问句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5" name="Text Box 9"/>
          <p:cNvSpPr txBox="1"/>
          <p:nvPr/>
        </p:nvSpPr>
        <p:spPr>
          <a:xfrm>
            <a:off x="6248400" y="44196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感叹句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6" name="Text Box 10"/>
          <p:cNvSpPr txBox="1"/>
          <p:nvPr/>
        </p:nvSpPr>
        <p:spPr>
          <a:xfrm>
            <a:off x="6227763" y="4876800"/>
            <a:ext cx="236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祈使句</a:t>
            </a:r>
            <a:endParaRPr lang="zh-CN" altLang="en-US" sz="24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5707" name="Text Box 11"/>
          <p:cNvSpPr txBox="1"/>
          <p:nvPr/>
        </p:nvSpPr>
        <p:spPr>
          <a:xfrm>
            <a:off x="6227763" y="5257800"/>
            <a:ext cx="2209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悖论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5708" name="Text Box 12"/>
          <p:cNvSpPr txBox="1"/>
          <p:nvPr/>
        </p:nvSpPr>
        <p:spPr>
          <a:xfrm>
            <a:off x="2514600" y="5876925"/>
            <a:ext cx="61722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(1),(2),(5)是命题,  (3),(4),(6)~(8)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都不是命题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5710" name="Text Box 14"/>
          <p:cNvSpPr txBox="1"/>
          <p:nvPr/>
        </p:nvSpPr>
        <p:spPr>
          <a:xfrm>
            <a:off x="5867400" y="3962400"/>
            <a:ext cx="2514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真值确定, 但未知</a:t>
            </a:r>
            <a:endParaRPr lang="zh-CN" altLang="en-US" sz="2400" b="1" dirty="0">
              <a:solidFill>
                <a:schemeClr val="tx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300" name="Text Box 15"/>
          <p:cNvSpPr txBox="1"/>
          <p:nvPr/>
        </p:nvSpPr>
        <p:spPr>
          <a:xfrm>
            <a:off x="685800" y="914400"/>
            <a:ext cx="5867400" cy="644525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3600" b="1" dirty="0">
                <a:solidFill>
                  <a:srgbClr val="8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实例</a:t>
            </a:r>
            <a:endParaRPr lang="zh-CN" altLang="en-US" sz="3600" b="1" dirty="0">
              <a:solidFill>
                <a:srgbClr val="8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5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57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5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701" grpId="0"/>
      <p:bldP spid="285702" grpId="0"/>
      <p:bldP spid="285703" grpId="0"/>
      <p:bldP spid="285704" grpId="0"/>
      <p:bldP spid="285705" grpId="0"/>
      <p:bldP spid="285706" grpId="0"/>
      <p:bldP spid="285707" grpId="0"/>
      <p:bldP spid="285708" grpId="0"/>
      <p:bldP spid="2857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pPr marL="571500" indent="-571500" algn="l" eaLnBrk="1" hangingPunct="1">
              <a:buFont typeface="Wingdings" panose="05000000000000000000" pitchFamily="2" charset="2"/>
              <a:buChar char="Ø"/>
            </a:pPr>
            <a:r>
              <a:rPr lang="zh-CN" altLang="en-US" sz="4000" dirty="0">
                <a:solidFill>
                  <a:schemeClr val="accent2"/>
                </a:solidFill>
                <a:latin typeface="宋体" panose="02010600030101010101" pitchFamily="2" charset="-122"/>
              </a:rPr>
              <a:t>简单命题与复合命题</a:t>
            </a:r>
            <a:endParaRPr lang="zh-CN" altLang="en-US" sz="4000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82625" y="1701800"/>
            <a:ext cx="7418388" cy="57467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82625" y="3716338"/>
            <a:ext cx="7489825" cy="50482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noProof="1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685800" y="3710940"/>
            <a:ext cx="7772400" cy="142811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复合命题</a:t>
            </a:r>
            <a:r>
              <a:rPr lang="zh-CN" altLang="en-US" sz="2400" b="1" dirty="0">
                <a:latin typeface="宋体" panose="02010600030101010101" pitchFamily="2" charset="-122"/>
              </a:rPr>
              <a:t>:由简单命题通过</a:t>
            </a: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联结词</a:t>
            </a:r>
            <a:r>
              <a:rPr lang="zh-CN" altLang="en-US" sz="2400" b="1" dirty="0">
                <a:latin typeface="宋体" panose="02010600030101010101" pitchFamily="2" charset="-122"/>
              </a:rPr>
              <a:t>联结而成的陈述句</a:t>
            </a:r>
            <a:r>
              <a:rPr lang="zh-CN" altLang="en-US" sz="2400" b="1" dirty="0"/>
              <a:t> </a:t>
            </a:r>
            <a:endParaRPr lang="zh-CN" altLang="en-US" sz="24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例如  如果明天天气好, 我们就出去郊游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明天天气好, 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我们出去郊游,      </a:t>
            </a:r>
            <a:r>
              <a:rPr lang="en-US" altLang="zh-CN" sz="2400" b="1" dirty="0">
                <a:solidFill>
                  <a:srgbClr val="000066"/>
                </a:solidFill>
              </a:rPr>
              <a:t>           </a:t>
            </a:r>
            <a:r>
              <a:rPr lang="zh-CN" altLang="en-US" sz="2400" b="1" dirty="0">
                <a:solidFill>
                  <a:srgbClr val="C00000"/>
                </a:solidFill>
              </a:rPr>
              <a:t>如果</a:t>
            </a:r>
            <a:r>
              <a:rPr lang="en-US" altLang="zh-CN" sz="2400" b="1" i="1" dirty="0">
                <a:solidFill>
                  <a:srgbClr val="C00000"/>
                </a:solidFill>
              </a:rPr>
              <a:t>p</a:t>
            </a:r>
            <a:r>
              <a:rPr lang="en-US" altLang="zh-CN" sz="2400" b="1" dirty="0">
                <a:solidFill>
                  <a:srgbClr val="C00000"/>
                </a:solidFill>
              </a:rPr>
              <a:t>, </a:t>
            </a:r>
            <a:r>
              <a:rPr lang="zh-CN" altLang="en-US" sz="2400" b="1" dirty="0">
                <a:solidFill>
                  <a:srgbClr val="C00000"/>
                </a:solidFill>
              </a:rPr>
              <a:t>则</a:t>
            </a:r>
            <a:r>
              <a:rPr lang="en-US" altLang="zh-CN" sz="2400" b="1" i="1" dirty="0">
                <a:solidFill>
                  <a:srgbClr val="C00000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endParaRPr lang="en-US" altLang="zh-CN" sz="2400" b="1" i="1" dirty="0">
              <a:solidFill>
                <a:srgbClr val="C00000"/>
              </a:solidFill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1648460"/>
          </a:xfrm>
        </p:spPr>
        <p:txBody>
          <a:bodyPr vert="horz" wrap="square" lIns="91440" tIns="45720" rIns="91440" bIns="45720" anchor="t"/>
          <a:p>
            <a:pPr algn="just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宋体" panose="02010600030101010101" pitchFamily="2" charset="-122"/>
              </a:rPr>
              <a:t>简单命题(原子命题)</a:t>
            </a:r>
            <a:r>
              <a:rPr lang="zh-CN" altLang="en-US" sz="2400" b="1" dirty="0">
                <a:latin typeface="宋体" panose="02010600030101010101" pitchFamily="2" charset="-122"/>
              </a:rPr>
              <a:t>:简单陈述句构成的命题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简单命题的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符号化</a:t>
            </a:r>
            <a:r>
              <a:rPr lang="zh-CN" altLang="en-US" sz="2400" b="1" dirty="0">
                <a:latin typeface="宋体" panose="02010600030101010101" pitchFamily="2" charset="-122"/>
              </a:rPr>
              <a:t>:用</a:t>
            </a:r>
            <a:r>
              <a:rPr lang="en-US" altLang="zh-CN" sz="2400" b="1" i="1" dirty="0"/>
              <a:t>p, q, r, </a:t>
            </a:r>
            <a:r>
              <a:rPr lang="en-US" altLang="zh-CN" sz="2400" b="1" dirty="0">
                <a:latin typeface="Arial" panose="020B0604020202020204" pitchFamily="34" charset="0"/>
              </a:rPr>
              <a:t>…</a:t>
            </a:r>
            <a:r>
              <a:rPr lang="en-US" altLang="zh-CN" sz="2400" b="1" dirty="0">
                <a:latin typeface="宋体" panose="02010600030101010101" pitchFamily="2" charset="-122"/>
              </a:rPr>
              <a:t>, </a:t>
            </a:r>
            <a:r>
              <a:rPr lang="en-US" altLang="zh-CN" sz="2400" b="1" i="1" dirty="0"/>
              <a:t>p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en-US" altLang="zh-CN" sz="2400" b="1" i="1" dirty="0"/>
              <a:t>q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,</a:t>
            </a:r>
            <a:r>
              <a:rPr lang="en-US" altLang="zh-CN" sz="2400" b="1" i="1" dirty="0"/>
              <a:t>r</a:t>
            </a:r>
            <a:r>
              <a:rPr lang="en-US" altLang="zh-CN" sz="2400" b="1" i="1" baseline="-30000" dirty="0"/>
              <a:t>i</a:t>
            </a:r>
            <a:r>
              <a:rPr lang="en-US" altLang="zh-CN" sz="2400" b="1" dirty="0"/>
              <a:t> (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latin typeface="宋体" panose="02010600030101010101" pitchFamily="2" charset="-122"/>
              </a:rPr>
              <a:t>≥</a:t>
            </a:r>
            <a:r>
              <a:rPr lang="en-US" altLang="zh-CN" sz="2400" b="1" dirty="0"/>
              <a:t>1)</a:t>
            </a:r>
            <a:r>
              <a:rPr lang="zh-CN" altLang="en-US" sz="2400" b="1" dirty="0">
                <a:latin typeface="宋体" panose="02010600030101010101" pitchFamily="2" charset="-122"/>
              </a:rPr>
              <a:t>表示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2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                 用</a:t>
            </a:r>
            <a:r>
              <a:rPr lang="zh-CN" altLang="en-US" sz="2400" b="1" dirty="0"/>
              <a:t>“1”</a:t>
            </a:r>
            <a:r>
              <a:rPr lang="zh-CN" altLang="en-US" sz="2400" b="1" dirty="0">
                <a:latin typeface="宋体" panose="02010600030101010101" pitchFamily="2" charset="-122"/>
              </a:rPr>
              <a:t>表示真，用</a:t>
            </a:r>
            <a:r>
              <a:rPr lang="zh-CN" altLang="en-US" sz="2400" b="1" dirty="0"/>
              <a:t>“0”</a:t>
            </a:r>
            <a:r>
              <a:rPr lang="zh-CN" altLang="en-US" sz="2400" b="1" dirty="0">
                <a:latin typeface="宋体" panose="02010600030101010101" pitchFamily="2" charset="-122"/>
              </a:rPr>
              <a:t>表示假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en-US" altLang="zh-CN" sz="2400" b="1" i="1" dirty="0">
              <a:solidFill>
                <a:srgbClr val="C00000"/>
              </a:solidFill>
            </a:endParaRPr>
          </a:p>
        </p:txBody>
      </p:sp>
      <p:sp>
        <p:nvSpPr>
          <p:cNvPr id="7" name="Rectangle 3"/>
          <p:cNvSpPr>
            <a:spLocks noGrp="1"/>
          </p:cNvSpPr>
          <p:nvPr/>
        </p:nvSpPr>
        <p:spPr>
          <a:xfrm>
            <a:off x="741045" y="5416550"/>
            <a:ext cx="7772400" cy="27305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latinLnBrk="0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又如  张三一面喝茶一面看报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0066"/>
                </a:solidFill>
                <a:latin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张三喝茶, </a:t>
            </a:r>
            <a:r>
              <a:rPr lang="en-US" altLang="zh-CN" sz="2400" b="1" i="1" dirty="0">
                <a:solidFill>
                  <a:srgbClr val="000066"/>
                </a:solidFill>
              </a:rPr>
              <a:t>q</a:t>
            </a:r>
            <a:r>
              <a:rPr lang="en-US" altLang="zh-CN" sz="2400" b="1" dirty="0">
                <a:solidFill>
                  <a:srgbClr val="000066"/>
                </a:solidFill>
              </a:rPr>
              <a:t>: </a:t>
            </a:r>
            <a:r>
              <a:rPr lang="zh-CN" altLang="en-US" sz="2400" b="1" dirty="0">
                <a:solidFill>
                  <a:srgbClr val="000066"/>
                </a:solidFill>
              </a:rPr>
              <a:t>张三看报,      </a:t>
            </a:r>
            <a:r>
              <a:rPr lang="en-US" altLang="zh-CN" sz="2400" b="1" dirty="0">
                <a:solidFill>
                  <a:srgbClr val="000066"/>
                </a:solidFill>
              </a:rPr>
              <a:t>                        </a:t>
            </a:r>
            <a:r>
              <a:rPr lang="en-US" altLang="zh-CN" sz="2400" b="1" i="1" dirty="0">
                <a:solidFill>
                  <a:srgbClr val="C00000"/>
                </a:solidFill>
              </a:rPr>
              <a:t>p</a:t>
            </a:r>
            <a:r>
              <a:rPr lang="zh-CN" altLang="en-US" sz="2400" b="1" dirty="0">
                <a:solidFill>
                  <a:srgbClr val="C00000"/>
                </a:solidFill>
              </a:rPr>
              <a:t>并且</a:t>
            </a:r>
            <a:r>
              <a:rPr lang="en-US" altLang="zh-CN" sz="2400" b="1" i="1" dirty="0">
                <a:solidFill>
                  <a:srgbClr val="C00000"/>
                </a:solidFill>
              </a:rPr>
              <a:t>q</a:t>
            </a:r>
            <a:endParaRPr lang="en-US" altLang="zh-CN" sz="24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3" grpId="1" animBg="1"/>
      <p:bldP spid="4" grpId="1"/>
      <p:bldP spid="7" grpId="0"/>
      <p:bldP spid="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685800" y="538163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否定联结词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611505" y="1628775"/>
            <a:ext cx="7848600" cy="172783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4340" name="Rectangle 3"/>
          <p:cNvSpPr>
            <a:spLocks noGrp="1"/>
          </p:cNvSpPr>
          <p:nvPr>
            <p:ph idx="1"/>
          </p:nvPr>
        </p:nvSpPr>
        <p:spPr>
          <a:xfrm>
            <a:off x="786130" y="1500505"/>
            <a:ext cx="7858125" cy="497586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定义2.1</a:t>
            </a:r>
            <a:r>
              <a:rPr lang="zh-CN" altLang="en-US" sz="2400" b="1" dirty="0"/>
              <a:t> “非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”(</a:t>
            </a:r>
            <a:r>
              <a:rPr lang="zh-CN" altLang="en-US" sz="2400" b="1" dirty="0"/>
              <a:t>或 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的否定”)称为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002060"/>
                </a:solidFill>
              </a:rPr>
              <a:t>否定式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</a:rPr>
              <a:t>                </a:t>
            </a:r>
            <a:r>
              <a:rPr lang="zh-CN" altLang="en-US" sz="2400" b="1" dirty="0"/>
              <a:t>记作</a:t>
            </a:r>
            <a:r>
              <a:rPr lang="zh-CN" altLang="en-US" sz="2400" b="1" dirty="0">
                <a:sym typeface="Symbol" panose="05050102010706020507" pitchFamily="18" charset="2"/>
              </a:rPr>
              <a:t>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, </a:t>
            </a:r>
            <a:r>
              <a:rPr lang="zh-CN" altLang="en-US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</a:t>
            </a:r>
            <a:r>
              <a:rPr lang="zh-CN" altLang="en-US" sz="2400" b="1" dirty="0">
                <a:solidFill>
                  <a:srgbClr val="7030A0"/>
                </a:solidFill>
              </a:rPr>
              <a:t>称作否定联结词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 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规定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为真当且仅当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为假</a:t>
            </a:r>
            <a:endParaRPr lang="zh-CN" altLang="en-US" sz="2400" b="1" dirty="0"/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  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</a:rPr>
              <a:t>不是合数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: 2</a:t>
            </a:r>
            <a:r>
              <a:rPr lang="zh-CN" altLang="en-US" sz="2400" b="1" dirty="0">
                <a:solidFill>
                  <a:srgbClr val="000066"/>
                </a:solidFill>
              </a:rPr>
              <a:t>是合数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</a:rPr>
              <a:t>非</a:t>
            </a:r>
            <a:r>
              <a:rPr lang="en-US" altLang="zh-CN" sz="2400" b="1" i="1" dirty="0">
                <a:solidFill>
                  <a:srgbClr val="000066"/>
                </a:solidFill>
              </a:rPr>
              <a:t>p</a:t>
            </a:r>
            <a:r>
              <a:rPr lang="en-US" altLang="zh-CN" sz="2400" b="1" dirty="0">
                <a:solidFill>
                  <a:srgbClr val="000066"/>
                </a:solidFill>
              </a:rPr>
              <a:t>, </a:t>
            </a:r>
            <a:r>
              <a:rPr lang="zh-CN" altLang="en-US" sz="2400" b="1" dirty="0">
                <a:solidFill>
                  <a:srgbClr val="000066"/>
                </a:solidFill>
              </a:rPr>
              <a:t>符号化为</a:t>
            </a:r>
            <a:r>
              <a:rPr lang="zh-CN" altLang="en-US" sz="2400" b="1" dirty="0">
                <a:solidFill>
                  <a:srgbClr val="C0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685800" y="538163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合取联结词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9750" y="1628775"/>
            <a:ext cx="7992745" cy="194437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5364" name="Rectangle 3"/>
          <p:cNvSpPr>
            <a:spLocks noGrp="1"/>
          </p:cNvSpPr>
          <p:nvPr>
            <p:ph idx="1"/>
          </p:nvPr>
        </p:nvSpPr>
        <p:spPr>
          <a:xfrm>
            <a:off x="785813" y="1500188"/>
            <a:ext cx="7858125" cy="4572000"/>
          </a:xfrm>
        </p:spPr>
        <p:txBody>
          <a:bodyPr vert="horz" wrap="square" lIns="91440" tIns="45720" rIns="91440" bIns="45720" anchor="t"/>
          <a:p>
            <a:pPr algn="just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定义2.2</a:t>
            </a:r>
            <a:r>
              <a:rPr lang="zh-CN" altLang="en-US" sz="2400" b="1" dirty="0"/>
              <a:t> 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并且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”(</a:t>
            </a:r>
            <a:r>
              <a:rPr lang="zh-CN" altLang="en-US" sz="2400" b="1" dirty="0"/>
              <a:t>或“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”)</a:t>
            </a:r>
            <a:r>
              <a:rPr lang="zh-CN" altLang="en-US" sz="2400" b="1" dirty="0"/>
              <a:t>称为</a:t>
            </a:r>
            <a:r>
              <a:rPr lang="en-US" altLang="zh-CN" sz="2400" b="1" i="1" dirty="0"/>
              <a:t>p</a:t>
            </a:r>
            <a:r>
              <a:rPr lang="zh-CN" altLang="en-US" sz="2400" b="1" dirty="0"/>
              <a:t>与</a:t>
            </a:r>
            <a:r>
              <a:rPr lang="en-US" altLang="zh-CN" sz="2400" b="1" i="1" dirty="0"/>
              <a:t>q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chemeClr val="tx1"/>
                </a:solidFill>
              </a:rPr>
              <a:t>合取</a:t>
            </a:r>
            <a:r>
              <a:rPr lang="zh-CN" altLang="en-US" sz="2400" b="1" dirty="0">
                <a:solidFill>
                  <a:srgbClr val="7030A0"/>
                </a:solidFill>
              </a:rPr>
              <a:t>式</a:t>
            </a:r>
            <a:r>
              <a:rPr lang="zh-CN" altLang="en-US" sz="2400" b="1" dirty="0"/>
              <a:t>, </a:t>
            </a:r>
            <a:endParaRPr lang="zh-CN" altLang="en-US" sz="2400" b="1" dirty="0"/>
          </a:p>
          <a:p>
            <a:pPr algn="just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           </a:t>
            </a:r>
            <a:r>
              <a:rPr lang="zh-CN" altLang="en-US" sz="2400" b="1" dirty="0"/>
              <a:t>记作</a:t>
            </a:r>
            <a:r>
              <a:rPr lang="en-US" altLang="zh-CN" sz="2400" b="1" i="1" dirty="0"/>
              <a:t>p</a:t>
            </a:r>
            <a:r>
              <a:rPr lang="en-US" altLang="zh-CN" sz="2400" b="1" dirty="0"/>
              <a:t>∧</a:t>
            </a:r>
            <a:r>
              <a:rPr lang="en-US" altLang="zh-CN" sz="2400" b="1" i="1" dirty="0"/>
              <a:t>q</a:t>
            </a:r>
            <a:r>
              <a:rPr lang="en-US" altLang="zh-CN" sz="2400" b="1" dirty="0"/>
              <a:t>, </a:t>
            </a:r>
            <a:r>
              <a:rPr lang="en-US" altLang="zh-CN" sz="2400" b="1" dirty="0">
                <a:solidFill>
                  <a:srgbClr val="7030A0"/>
                </a:solidFill>
              </a:rPr>
              <a:t>∧</a:t>
            </a:r>
            <a:r>
              <a:rPr lang="zh-CN" altLang="en-US" sz="2400" b="1" dirty="0">
                <a:solidFill>
                  <a:srgbClr val="7030A0"/>
                </a:solidFill>
              </a:rPr>
              <a:t>称作</a:t>
            </a:r>
            <a:r>
              <a:rPr lang="zh-CN" altLang="en-US" sz="2400" b="1" dirty="0">
                <a:solidFill>
                  <a:srgbClr val="7030A0"/>
                </a:solidFill>
              </a:rPr>
              <a:t>合取联结词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algn="just" eaLnBrk="1" latinLnBrk="0" hangingPunct="1">
              <a:lnSpc>
                <a:spcPct val="150000"/>
              </a:lnSpc>
              <a:spcBef>
                <a:spcPts val="10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dirty="0">
                <a:solidFill>
                  <a:srgbClr val="7030A0"/>
                </a:solidFill>
              </a:rPr>
              <a:t>               </a:t>
            </a:r>
            <a:r>
              <a:rPr lang="zh-CN" altLang="en-US" sz="2400" b="1" dirty="0">
                <a:solidFill>
                  <a:srgbClr val="FF0000"/>
                </a:solidFill>
              </a:rPr>
              <a:t>规定</a:t>
            </a:r>
            <a:r>
              <a:rPr lang="zh-CN" altLang="en-US" sz="2400" b="1" i="1" dirty="0">
                <a:solidFill>
                  <a:srgbClr val="FF0000"/>
                </a:solidFill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</a:rPr>
              <a:t>∧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为真当且仅当 </a:t>
            </a:r>
            <a:r>
              <a:rPr lang="en-US" altLang="zh-CN" sz="2400" b="1" i="1" dirty="0">
                <a:solidFill>
                  <a:srgbClr val="FF0000"/>
                </a:solidFill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</a:rPr>
              <a:t>与</a:t>
            </a:r>
            <a:r>
              <a:rPr lang="en-US" altLang="zh-CN" sz="2400" b="1" i="1" dirty="0">
                <a:solidFill>
                  <a:srgbClr val="FF0000"/>
                </a:solidFill>
              </a:rPr>
              <a:t>q</a:t>
            </a:r>
            <a:r>
              <a:rPr lang="zh-CN" altLang="en-US" sz="2400" b="1" dirty="0">
                <a:solidFill>
                  <a:srgbClr val="FF0000"/>
                </a:solidFill>
              </a:rPr>
              <a:t>同时为真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endParaRPr lang="zh-CN" altLang="en-US" sz="2400" b="1" dirty="0">
              <a:solidFill>
                <a:srgbClr val="000066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</a:rPr>
              <a:t> 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是偶数且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是素数</a:t>
            </a:r>
            <a:endParaRPr lang="en-US" altLang="zh-CN" sz="2400" b="1" dirty="0">
              <a:solidFill>
                <a:srgbClr val="C00000"/>
              </a:solidFill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sz="2400" b="1" i="1" dirty="0">
                <a:solidFill>
                  <a:srgbClr val="000066"/>
                </a:solidFill>
                <a:sym typeface="宋体" panose="02010600030101010101" pitchFamily="2" charset="-122"/>
              </a:rPr>
              <a:t>     </a:t>
            </a:r>
            <a:r>
              <a:rPr lang="en-US" altLang="zh-CN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  </a:t>
            </a:r>
            <a:r>
              <a:rPr lang="zh-CN" altLang="en-US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设</a:t>
            </a:r>
            <a:r>
              <a:rPr lang="en-US" altLang="zh-CN" sz="2400" b="1" i="1" dirty="0">
                <a:solidFill>
                  <a:srgbClr val="000066"/>
                </a:solidFill>
                <a:sym typeface="宋体" panose="02010600030101010101" pitchFamily="2" charset="-122"/>
              </a:rPr>
              <a:t> p</a:t>
            </a:r>
            <a:r>
              <a:rPr lang="en-US" altLang="zh-CN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: 2</a:t>
            </a:r>
            <a:r>
              <a:rPr lang="zh-CN" altLang="en-US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是</a:t>
            </a:r>
            <a:r>
              <a:rPr lang="zh-CN" altLang="en-US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偶数</a:t>
            </a:r>
            <a:r>
              <a:rPr lang="zh-CN" altLang="en-US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, </a:t>
            </a:r>
            <a:r>
              <a:rPr lang="en-US" altLang="zh-CN" sz="2400" b="1" i="1" dirty="0">
                <a:solidFill>
                  <a:srgbClr val="000066"/>
                </a:solidFill>
                <a:sym typeface="宋体" panose="02010600030101010101" pitchFamily="2" charset="-122"/>
              </a:rPr>
              <a:t>q</a:t>
            </a:r>
            <a:r>
              <a:rPr lang="zh-CN" altLang="en-US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: </a:t>
            </a:r>
            <a:r>
              <a:rPr lang="en-US" altLang="zh-CN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000066"/>
                </a:solidFill>
                <a:sym typeface="宋体" panose="02010600030101010101" pitchFamily="2" charset="-122"/>
              </a:rPr>
              <a:t>是素数</a:t>
            </a:r>
            <a:endParaRPr lang="zh-CN" altLang="en-US" sz="2400" b="1" dirty="0">
              <a:solidFill>
                <a:srgbClr val="000066"/>
              </a:solidFill>
              <a:sym typeface="宋体" panose="02010600030101010101" pitchFamily="2" charset="-122"/>
            </a:endParaRPr>
          </a:p>
          <a:p>
            <a:pPr algn="just" eaLnBrk="1" hangingPunct="1">
              <a:lnSpc>
                <a:spcPct val="110000"/>
              </a:lnSpc>
              <a:spcBef>
                <a:spcPts val="1800"/>
              </a:spcBef>
              <a:buNone/>
            </a:pPr>
            <a:r>
              <a:rPr lang="en-US" altLang="zh-CN" sz="2400" b="1" i="1" dirty="0">
                <a:sym typeface="宋体" panose="02010600030101010101" pitchFamily="2" charset="-122"/>
              </a:rPr>
              <a:t>    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    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  <a:sym typeface="宋体" panose="02010600030101010101" pitchFamily="2" charset="-122"/>
              </a:rPr>
              <a:t>且</a:t>
            </a:r>
            <a:r>
              <a:rPr lang="en-US" altLang="zh-CN" sz="2400" b="1" i="1" dirty="0">
                <a:solidFill>
                  <a:srgbClr val="002060"/>
                </a:solidFill>
                <a:sym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sym typeface="宋体" panose="02010600030101010101" pitchFamily="2" charset="-122"/>
              </a:rPr>
              <a:t>, </a:t>
            </a:r>
            <a:r>
              <a:rPr lang="zh-CN" altLang="en-US" sz="2400" b="1" dirty="0">
                <a:solidFill>
                  <a:srgbClr val="FF0000"/>
                </a:solidFill>
                <a:sym typeface="宋体" panose="02010600030101010101" pitchFamily="2" charset="-122"/>
              </a:rPr>
              <a:t>符号化为</a:t>
            </a:r>
            <a:r>
              <a:rPr lang="en-US" altLang="zh-CN" sz="2400" b="1" i="1" dirty="0">
                <a:solidFill>
                  <a:srgbClr val="FF0000"/>
                </a:solidFill>
                <a:sym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FF0000"/>
                </a:solidFill>
                <a:sym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FF0000"/>
                </a:solidFill>
                <a:sym typeface="宋体" panose="02010600030101010101" pitchFamily="2" charset="-122"/>
              </a:rPr>
              <a:t>q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400" b="1" i="1" dirty="0">
                <a:solidFill>
                  <a:srgbClr val="000066"/>
                </a:solidFill>
              </a:rPr>
              <a:t>         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accent2"/>
                </a:solidFill>
                <a:latin typeface="Arial" panose="020B0604020202020204" pitchFamily="34" charset="0"/>
                <a:ea typeface="华文行楷" panose="0201080004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en-US" sz="14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4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685800" y="393700"/>
            <a:ext cx="7772400" cy="914400"/>
          </a:xfrm>
        </p:spPr>
        <p:txBody>
          <a:bodyPr vert="horz" wrap="square" lIns="91440" tIns="45720" rIns="91440" bIns="45720" anchor="ctr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685800" y="1304925"/>
            <a:ext cx="4265930" cy="1915160"/>
          </a:xfrm>
        </p:spPr>
        <p:txBody>
          <a:bodyPr vert="horz" wrap="square" lIns="91440" tIns="45720" rIns="91440" bIns="45720" anchor="t"/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例2</a:t>
            </a:r>
            <a:r>
              <a:rPr lang="zh-CN" altLang="en-US" sz="2400" b="1" dirty="0"/>
              <a:t> </a:t>
            </a:r>
            <a:r>
              <a:rPr lang="zh-CN" altLang="en-US" sz="2400" b="1" dirty="0">
                <a:solidFill>
                  <a:srgbClr val="002060"/>
                </a:solidFill>
              </a:rPr>
              <a:t>将下列命题符号化.   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(1) 王晓既用功又聪明.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(2) 王晓不仅聪明，而且用功.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(3) 王晓虽然聪明，但不用功.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(4) 张辉与王丽都是三好生.</a:t>
            </a: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002060"/>
              </a:solidFill>
            </a:endParaRPr>
          </a:p>
          <a:p>
            <a:pPr algn="just" eaLnBrk="1" hangingPunct="1">
              <a:buNone/>
            </a:pPr>
            <a:r>
              <a:rPr lang="zh-CN" altLang="en-US" sz="2400" b="1" dirty="0">
                <a:solidFill>
                  <a:srgbClr val="002060"/>
                </a:solidFill>
              </a:rPr>
              <a:t>(5) </a:t>
            </a:r>
            <a:r>
              <a:rPr lang="zh-CN" altLang="en-US" sz="2400" b="1" dirty="0">
                <a:solidFill>
                  <a:srgbClr val="FF0000"/>
                </a:solidFill>
              </a:rPr>
              <a:t>张辉与王丽是同学.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algn="just" eaLnBrk="1" hangingPunct="1">
              <a:buNone/>
            </a:pP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334852" name="Text Box 4"/>
          <p:cNvSpPr txBox="1"/>
          <p:nvPr/>
        </p:nvSpPr>
        <p:spPr>
          <a:xfrm>
            <a:off x="4571683" y="980440"/>
            <a:ext cx="5106987" cy="460375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王晓用功, 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王晓聪明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3" name="Text Box 5"/>
          <p:cNvSpPr txBox="1"/>
          <p:nvPr/>
        </p:nvSpPr>
        <p:spPr>
          <a:xfrm>
            <a:off x="5292090" y="1557655"/>
            <a:ext cx="17526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(1)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4" name="Text Box 6"/>
          <p:cNvSpPr txBox="1"/>
          <p:nvPr/>
        </p:nvSpPr>
        <p:spPr>
          <a:xfrm>
            <a:off x="5220335" y="2060575"/>
            <a:ext cx="19050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(2)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5" name="Text Box 7"/>
          <p:cNvSpPr txBox="1"/>
          <p:nvPr/>
        </p:nvSpPr>
        <p:spPr>
          <a:xfrm>
            <a:off x="5291455" y="2565400"/>
            <a:ext cx="1828800" cy="457200"/>
          </a:xfrm>
          <a:prstGeom prst="rect">
            <a:avLst/>
          </a:prstGeom>
          <a:noFill/>
          <a:ln w="6350">
            <a:noFill/>
          </a:ln>
        </p:spPr>
        <p:txBody>
          <a:bodyPr anchor="t">
            <a:spAutoFit/>
          </a:bodyPr>
          <a:p>
            <a:pPr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(3) 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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q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6" name="Text Box 8"/>
          <p:cNvSpPr txBox="1"/>
          <p:nvPr/>
        </p:nvSpPr>
        <p:spPr>
          <a:xfrm>
            <a:off x="5221605" y="3598545"/>
            <a:ext cx="3267075" cy="1568450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张辉是三好生, 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王丽是三好生,    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∧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endParaRPr lang="en-US" altLang="zh-CN" sz="2400" b="1" i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4857" name="Text Box 9"/>
          <p:cNvSpPr txBox="1"/>
          <p:nvPr/>
        </p:nvSpPr>
        <p:spPr>
          <a:xfrm>
            <a:off x="5291455" y="5587365"/>
            <a:ext cx="3996055" cy="903605"/>
          </a:xfrm>
          <a:prstGeom prst="rect">
            <a:avLst/>
          </a:prstGeom>
          <a:noFill/>
          <a:ln w="6350">
            <a:noFill/>
          </a:ln>
        </p:spPr>
        <p:txBody>
          <a:bodyPr wrap="square" anchor="t">
            <a:spAutoFit/>
          </a:bodyPr>
          <a:p>
            <a:pPr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简单命题,  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Bef>
                <a:spcPct val="20000"/>
              </a:spcBef>
            </a:pP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 </a:t>
            </a:r>
            <a:r>
              <a:rPr lang="en-US" altLang="zh-CN" sz="2400" b="1" i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: </a:t>
            </a:r>
            <a:r>
              <a:rPr lang="zh-CN" alt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张辉与王丽是同学</a:t>
            </a:r>
            <a:endParaRPr lang="zh-CN" altLang="en-US" sz="24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/>
      <p:bldP spid="334853" grpId="0"/>
      <p:bldP spid="334854" grpId="0"/>
      <p:bldP spid="334855" grpId="0"/>
      <p:bldP spid="334853" grpId="1"/>
      <p:bldP spid="334854" grpId="1"/>
      <p:bldP spid="334855" grpId="1"/>
      <p:bldP spid="334856" grpId="0"/>
      <p:bldP spid="334856" grpId="1"/>
      <p:bldP spid="334857" grpId="0"/>
      <p:bldP spid="334857" grpId="1"/>
    </p:bldLst>
  </p:timing>
</p:sld>
</file>

<file path=ppt/tags/tag1.xml><?xml version="1.0" encoding="utf-8"?>
<p:tagLst xmlns:p="http://schemas.openxmlformats.org/presentationml/2006/main">
  <p:tag name="KSO_WM_UNIT_TABLE_BEAUTIFY" val="smartTable{426ce258-9fc6-4499-a436-9e75f27dfc2b}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4637</Words>
  <Application>WPS 演示</Application>
  <PresentationFormat>全屏显示(4:3)</PresentationFormat>
  <Paragraphs>502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华文行楷</vt:lpstr>
      <vt:lpstr>Times New Roman</vt:lpstr>
      <vt:lpstr>黑体</vt:lpstr>
      <vt:lpstr>Symbol</vt:lpstr>
      <vt:lpstr>微软雅黑</vt:lpstr>
      <vt:lpstr>Arial Unicode MS</vt:lpstr>
      <vt:lpstr>Wingdings</vt:lpstr>
      <vt:lpstr>清华版教材展示</vt:lpstr>
      <vt:lpstr>1_清华版教材展示</vt:lpstr>
      <vt:lpstr>2_清华版教材展示</vt:lpstr>
      <vt:lpstr>第2章  命题逻辑</vt:lpstr>
      <vt:lpstr>第2章  命题逻辑</vt:lpstr>
      <vt:lpstr>2.1 命题逻辑基本概念 </vt:lpstr>
      <vt:lpstr>命题及其真值</vt:lpstr>
      <vt:lpstr>PowerPoint 演示文稿</vt:lpstr>
      <vt:lpstr>简单命题与复合命题</vt:lpstr>
      <vt:lpstr>否定联结词</vt:lpstr>
      <vt:lpstr>合取联结词</vt:lpstr>
      <vt:lpstr>实例</vt:lpstr>
      <vt:lpstr>析取联结词</vt:lpstr>
      <vt:lpstr>实例</vt:lpstr>
      <vt:lpstr>蕴涵联结词</vt:lpstr>
      <vt:lpstr>实例</vt:lpstr>
      <vt:lpstr>等价联结词</vt:lpstr>
      <vt:lpstr>实例</vt:lpstr>
      <vt:lpstr>联结词真值表</vt:lpstr>
      <vt:lpstr>合式公式</vt:lpstr>
      <vt:lpstr>合式公式的层次</vt:lpstr>
      <vt:lpstr>合式公式的赋值</vt:lpstr>
      <vt:lpstr>真值表</vt:lpstr>
      <vt:lpstr>实例(续)</vt:lpstr>
      <vt:lpstr>实例(续)</vt:lpstr>
      <vt:lpstr>命题公式的分类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41</cp:revision>
  <dcterms:created xsi:type="dcterms:W3CDTF">2003-05-27T06:14:00Z</dcterms:created>
  <dcterms:modified xsi:type="dcterms:W3CDTF">2022-03-03T16:30:24Z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2052-11.1.0.11365</vt:lpwstr>
  </property>
  <property fmtid="{D5CDD505-2E9C-101B-9397-08002B2CF9AE}" pid="3" name="ICV">
    <vt:lpwstr>B30A45AF461B413A9F11D554D508D698</vt:lpwstr>
  </property>
</Properties>
</file>