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35"/>
  </p:handoutMasterIdLst>
  <p:sldIdLst>
    <p:sldId id="272" r:id="rId4"/>
    <p:sldId id="273" r:id="rId5"/>
    <p:sldId id="274" r:id="rId7"/>
    <p:sldId id="275" r:id="rId8"/>
    <p:sldId id="303" r:id="rId9"/>
    <p:sldId id="277" r:id="rId10"/>
    <p:sldId id="278" r:id="rId11"/>
    <p:sldId id="353" r:id="rId12"/>
    <p:sldId id="354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6" r:id="rId26"/>
    <p:sldId id="293" r:id="rId27"/>
    <p:sldId id="297" r:id="rId28"/>
    <p:sldId id="298" r:id="rId29"/>
    <p:sldId id="294" r:id="rId30"/>
    <p:sldId id="295" r:id="rId31"/>
    <p:sldId id="376" r:id="rId32"/>
    <p:sldId id="377" r:id="rId33"/>
    <p:sldId id="378" r:id="rId3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800000"/>
    <a:srgbClr val="9900FF"/>
    <a:srgbClr val="DDDDDD"/>
    <a:srgbClr val="663300"/>
    <a:srgbClr val="000066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646"/>
    <p:restoredTop sz="93010"/>
  </p:normalViewPr>
  <p:slideViewPr>
    <p:cSldViewPr showGuides="1">
      <p:cViewPr varScale="1">
        <p:scale>
          <a:sx n="92" d="100"/>
          <a:sy n="92" d="100"/>
        </p:scale>
        <p:origin x="-108" y="-114"/>
      </p:cViewPr>
      <p:guideLst>
        <p:guide orient="horz" pos="2132"/>
        <p:guide pos="2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不是所有公式都能写成简单析取式或合取式，可举</a:t>
            </a:r>
            <a:r>
              <a:rPr lang="zh-CN" altLang="en-US"/>
              <a:t>反例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3993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省去一些琐碎演算细节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从主析取范式</a:t>
            </a:r>
            <a:r>
              <a:rPr lang="zh-CN" altLang="en-US"/>
              <a:t>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5120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详细解说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eaLnBrk="1" hangingPunct="1">
              <a:spcBef>
                <a:spcPct val="4000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sym typeface="+mn-ea"/>
              </a:rPr>
              <a:t>矛盾式的主合取范式含全部2</a:t>
            </a:r>
            <a:r>
              <a:rPr lang="en-US" altLang="zh-CN" b="1" i="1" baseline="30000" dirty="0">
                <a:solidFill>
                  <a:srgbClr val="FF3300"/>
                </a:solidFill>
                <a:sym typeface="+mn-ea"/>
              </a:rPr>
              <a:t>n</a:t>
            </a:r>
            <a:r>
              <a:rPr lang="zh-CN" altLang="en-US" b="1" dirty="0">
                <a:solidFill>
                  <a:srgbClr val="FF3300"/>
                </a:solidFill>
                <a:sym typeface="+mn-ea"/>
              </a:rPr>
              <a:t>个极大项</a:t>
            </a:r>
            <a:endParaRPr lang="zh-CN" altLang="en-US" b="1" dirty="0">
              <a:solidFill>
                <a:srgbClr val="FF3300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sym typeface="+mn-ea"/>
              </a:rPr>
              <a:t>重言式的主合取范式不含任何极大项, 记作1</a:t>
            </a:r>
            <a:endParaRPr lang="zh-CN" altLang="en-US" b="1" dirty="0">
              <a:solidFill>
                <a:srgbClr val="FF33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要说清楚基本概念！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662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检查公式种所有具有</a:t>
            </a:r>
            <a:r>
              <a:rPr lang="en-US" altLang="zh-CN" b="1" i="1" dirty="0">
                <a:sym typeface="+mn-ea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i="1" dirty="0">
                <a:sym typeface="+mn-ea"/>
              </a:rPr>
              <a:t>B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en-US" altLang="zh-CN" b="1" i="1" dirty="0">
                <a:sym typeface="+mn-ea"/>
              </a:rPr>
              <a:t>C</a:t>
            </a:r>
            <a:r>
              <a:rPr lang="en-US" altLang="zh-CN" b="1" dirty="0">
                <a:sym typeface="+mn-ea"/>
              </a:rPr>
              <a:t>)</a:t>
            </a:r>
            <a:r>
              <a:rPr lang="zh-CN" altLang="en-US" b="1" dirty="0">
                <a:sym typeface="+mn-ea"/>
              </a:rPr>
              <a:t>的子公式，对它进行变形，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i="1" dirty="0">
                <a:sym typeface="+mn-ea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ym typeface="+mn-ea"/>
              </a:rPr>
              <a:t>B</a:t>
            </a:r>
            <a:r>
              <a:rPr lang="en-US" altLang="zh-CN" b="1" dirty="0">
                <a:sym typeface="+mn-ea"/>
              </a:rPr>
              <a:t>)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i="1" dirty="0">
                <a:sym typeface="+mn-ea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ym typeface="+mn-ea"/>
              </a:rPr>
              <a:t>C</a:t>
            </a:r>
            <a:r>
              <a:rPr lang="en-US" altLang="zh-CN" b="1" dirty="0">
                <a:sym typeface="+mn-ea"/>
              </a:rPr>
              <a:t>)</a:t>
            </a:r>
            <a:r>
              <a:rPr lang="zh-CN" altLang="en-US" b="1" dirty="0">
                <a:sym typeface="+mn-ea"/>
              </a:rPr>
              <a:t>。最后得到（）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zh-CN" altLang="en-US" b="1" dirty="0">
                <a:sym typeface="Symbol" panose="05050102010706020507" pitchFamily="18" charset="2"/>
              </a:rPr>
              <a:t>（）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zh-CN" altLang="en-US" b="1" dirty="0">
                <a:sym typeface="Symbol" panose="05050102010706020507" pitchFamily="18" charset="2"/>
              </a:rPr>
              <a:t>（）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zh-CN" altLang="en-US" b="1" dirty="0">
                <a:sym typeface="Symbol" panose="05050102010706020507" pitchFamily="18" charset="2"/>
              </a:rPr>
              <a:t>内部应该简单合取</a:t>
            </a:r>
            <a:r>
              <a:rPr lang="zh-CN" altLang="en-US" b="1" dirty="0">
                <a:sym typeface="Symbol" panose="05050102010706020507" pitchFamily="18" charset="2"/>
              </a:rPr>
              <a:t>式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为了消除形式不唯一，引出范式</a:t>
            </a:r>
            <a:r>
              <a:rPr lang="zh-CN" altLang="en-US"/>
              <a:t>概念。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969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极大项是一种建立在</a:t>
            </a:r>
            <a:r>
              <a:rPr lang="en-US" altLang="zh-CN"/>
              <a:t>n</a:t>
            </a:r>
            <a:r>
              <a:rPr lang="zh-CN" altLang="en-US"/>
              <a:t>个命题变项上的简单析取式，这</a:t>
            </a:r>
            <a:r>
              <a:rPr lang="en-US" altLang="zh-CN"/>
              <a:t>n</a:t>
            </a:r>
            <a:r>
              <a:rPr lang="zh-CN" altLang="en-US"/>
              <a:t>个命题变项按一定次序排列，如按字母次序或者下标次序进行排序。这</a:t>
            </a:r>
            <a:r>
              <a:rPr lang="en-US" altLang="zh-CN"/>
              <a:t>n</a:t>
            </a:r>
            <a:r>
              <a:rPr lang="zh-CN" altLang="en-US"/>
              <a:t>个命题变项要么自己或者自己的否定出现在公式的第</a:t>
            </a:r>
            <a:r>
              <a:rPr lang="en-US" altLang="zh-CN"/>
              <a:t>i</a:t>
            </a:r>
            <a:r>
              <a:rPr lang="zh-CN" altLang="en-US"/>
              <a:t>位</a:t>
            </a:r>
            <a:r>
              <a:rPr lang="zh-CN" altLang="en-US"/>
              <a:t>上。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为了方便指定称呼，我们给每个极大项或极小项一个特殊的</a:t>
            </a:r>
            <a:r>
              <a:rPr lang="zh-CN" altLang="en-US"/>
              <a:t>符号。</a:t>
            </a:r>
            <a:endParaRPr lang="zh-CN" altLang="en-US"/>
          </a:p>
          <a:p>
            <a:pPr lvl="0"/>
            <a:r>
              <a:rPr lang="zh-CN" altLang="en-US"/>
              <a:t>对极大项，有唯一的一套命题变项取值，使得极大项取值为假。这个赋值确定了一个十进制数，这个数作为下标于大写</a:t>
            </a:r>
            <a:r>
              <a:rPr lang="en-US" altLang="zh-CN"/>
              <a:t>M</a:t>
            </a:r>
            <a:r>
              <a:rPr lang="zh-CN" altLang="en-US"/>
              <a:t>组合起来用来指定极大项目。每个极大项目对应唯一的一个符号</a:t>
            </a:r>
            <a:r>
              <a:rPr lang="en-US" altLang="zh-CN"/>
              <a:t>Mi</a:t>
            </a:r>
            <a:r>
              <a:rPr lang="zh-CN" altLang="en-US"/>
              <a:t>，因此我们可以用</a:t>
            </a:r>
            <a:r>
              <a:rPr lang="en-US" altLang="zh-CN"/>
              <a:t>Mi</a:t>
            </a:r>
            <a:r>
              <a:rPr lang="zh-CN" altLang="en-US"/>
              <a:t>来表示某个</a:t>
            </a:r>
            <a:r>
              <a:rPr lang="zh-CN" altLang="en-US"/>
              <a:t>极大项。</a:t>
            </a:r>
            <a:endParaRPr lang="zh-CN" altLang="en-US"/>
          </a:p>
          <a:p>
            <a:pPr lvl="0"/>
            <a:r>
              <a:rPr lang="zh-CN" altLang="en-US"/>
              <a:t>相应地，对极小项，有唯一的一个变项赋值使得极小项成真，我们就用这个赋值来确定一个十进制数，与小写</a:t>
            </a:r>
            <a:r>
              <a:rPr lang="en-US" altLang="zh-CN"/>
              <a:t>m</a:t>
            </a:r>
            <a:r>
              <a:rPr lang="zh-CN" altLang="en-US"/>
              <a:t>组合在一起用来指定某个极小</a:t>
            </a:r>
            <a:r>
              <a:rPr lang="zh-CN" altLang="en-US"/>
              <a:t>项。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3174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仔细解说极项的名称对应关系</a:t>
            </a:r>
            <a:endParaRPr lang="zh-CN" altLang="en-US"/>
          </a:p>
          <a:p>
            <a:pPr lvl="0"/>
            <a:r>
              <a:rPr lang="zh-CN" altLang="en-US"/>
              <a:t>先根据十进制数写出相应的二进制数，然后就可以写出相应的极大或者</a:t>
            </a:r>
            <a:r>
              <a:rPr lang="zh-CN" altLang="en-US"/>
              <a:t>极小项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主析取范式是一种特殊的析取范式，每个简单合取式是一个极小</a:t>
            </a:r>
            <a:r>
              <a:rPr lang="zh-CN" altLang="en-US"/>
              <a:t>项。</a:t>
            </a:r>
            <a:endParaRPr lang="zh-CN" altLang="en-US"/>
          </a:p>
          <a:p>
            <a:r>
              <a:rPr lang="zh-CN" altLang="en-US"/>
              <a:t>主合取范式是一种特殊的合取范式，即每个简单析取范式是极大</a:t>
            </a:r>
            <a:r>
              <a:rPr lang="zh-CN" altLang="en-US"/>
              <a:t>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涉及到极大项和极小项的基本</a:t>
            </a:r>
            <a:r>
              <a:rPr lang="zh-CN" altLang="en-US"/>
              <a:t>特点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3686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强调要记住一些基本规定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tags" Target="../tags/tag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4800" dirty="0">
                <a:solidFill>
                  <a:srgbClr val="800000"/>
                </a:solidFill>
              </a:rPr>
              <a:t>2.3 </a:t>
            </a: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范式</a:t>
            </a:r>
            <a:endParaRPr lang="zh-CN" altLang="en-US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757555" y="1623060"/>
            <a:ext cx="7772400" cy="50990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2.3.1 析取范式与合取范式</a:t>
            </a:r>
            <a:endParaRPr kumimoji="1" lang="zh-CN" altLang="en-US" sz="32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简单析取式与简单合取式</a:t>
            </a:r>
            <a:endParaRPr kumimoji="1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析取范式与合取范式</a:t>
            </a:r>
            <a:endParaRPr kumimoji="1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2.3.2 主析取范式与主合取范式</a:t>
            </a:r>
            <a:endParaRPr kumimoji="1" lang="zh-CN" altLang="en-US" sz="32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极小项与极大项</a:t>
            </a:r>
            <a:endParaRPr kumimoji="1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主析取范式与主合取范式</a:t>
            </a:r>
            <a:endParaRPr kumimoji="1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主范式的用途</a:t>
            </a:r>
            <a:endParaRPr kumimoji="1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zh-CN" altLang="en-US" b="1" dirty="0">
                <a:cs typeface="+mn-ea"/>
                <a:sym typeface="+mn-ea"/>
              </a:rPr>
              <a:t>主析取范式与主合取范式之间的转换</a:t>
            </a:r>
            <a:endParaRPr kumimoji="1" lang="zh-CN" altLang="en-US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kumimoji="1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542925" y="609600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求主析取范式的步骤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509905" y="1612900"/>
            <a:ext cx="8962390" cy="4572000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400" b="1" dirty="0"/>
              <a:t>设公式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含命题变项</a:t>
            </a:r>
            <a:r>
              <a:rPr lang="en-US" altLang="zh-CN" sz="2400" b="1" i="1" dirty="0"/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p</a:t>
            </a:r>
            <a:r>
              <a:rPr lang="en-US" altLang="zh-CN" sz="2400" b="1" i="1" baseline="-25000" dirty="0"/>
              <a:t>n</a:t>
            </a:r>
            <a:endParaRPr lang="zh-CN" altLang="en-US" sz="2400" b="1" dirty="0"/>
          </a:p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(1) 求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析取范式</a:t>
            </a:r>
            <a:r>
              <a:rPr lang="en-US" altLang="zh-CN" sz="2400" b="1" i="1" dirty="0"/>
              <a:t>A=B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 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 </a:t>
            </a:r>
            <a:r>
              <a:rPr lang="en-US" altLang="zh-CN" sz="2400" b="1" dirty="0"/>
              <a:t>… </a:t>
            </a:r>
            <a:r>
              <a:rPr lang="en-US" altLang="zh-CN" sz="2400" b="1" dirty="0">
                <a:sym typeface="Symbol" panose="05050102010706020507" pitchFamily="18" charset="2"/>
              </a:rPr>
              <a:t> </a:t>
            </a:r>
            <a:r>
              <a:rPr lang="en-US" altLang="zh-CN" sz="2400" b="1" i="1" dirty="0"/>
              <a:t>B</a:t>
            </a:r>
            <a:r>
              <a:rPr lang="en-US" altLang="zh-CN" sz="2400" b="1" i="1" baseline="-25000" dirty="0"/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其中</a:t>
            </a:r>
            <a:r>
              <a:rPr lang="en-US" altLang="zh-CN" sz="2400" b="1" i="1" dirty="0"/>
              <a:t>B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>
                <a:sym typeface="Symbol" panose="05050102010706020507" pitchFamily="18" charset="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简单合取式</a:t>
            </a:r>
            <a:endParaRPr lang="zh-CN" altLang="en-US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ym typeface="Symbol" panose="05050102010706020507" pitchFamily="18" charset="2"/>
              </a:rPr>
              <a:t>=1, 2, </a:t>
            </a:r>
            <a:r>
              <a:rPr lang="en-US" altLang="zh-CN" sz="2400" b="1" dirty="0"/>
              <a:t>… ,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)</a:t>
            </a:r>
            <a:r>
              <a:rPr lang="en-US" altLang="zh-CN" sz="2400" b="1" dirty="0"/>
              <a:t> </a:t>
            </a:r>
            <a:r>
              <a:rPr lang="en-US" altLang="zh-CN" sz="2800" b="1" dirty="0"/>
              <a:t>  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endParaRPr lang="en-US" altLang="zh-CN" sz="2400" b="1" dirty="0"/>
          </a:p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/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88950" y="3127375"/>
            <a:ext cx="8712200" cy="457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609600" indent="-60960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若某个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既不含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又不含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则将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展开成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5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B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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1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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重复这个过程, 直到所有简单合取式都是长度为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的极小项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544513" y="4689475"/>
            <a:ext cx="8710612" cy="457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609600" indent="-60960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消去重复出现的极小项, 即用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代替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528638" y="5175250"/>
            <a:ext cx="8710612" cy="457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609600" indent="-60960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将极小项按下标从小到大排列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69900" y="609600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求主合取范式的步骤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377825" y="1681163"/>
            <a:ext cx="8620125" cy="464820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设公式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含命题变项</a:t>
            </a:r>
            <a:r>
              <a:rPr lang="en-US" altLang="zh-CN" sz="2400" b="1" i="1" dirty="0"/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p</a:t>
            </a:r>
            <a:r>
              <a:rPr lang="en-US" altLang="zh-CN" sz="2400" b="1" i="1" baseline="-25000" dirty="0"/>
              <a:t>n</a:t>
            </a:r>
            <a:endParaRPr lang="zh-CN" altLang="en-US" sz="2400" b="1" dirty="0"/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(1) 求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合取范式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 </a:t>
            </a:r>
            <a:r>
              <a:rPr lang="en-US" altLang="zh-CN" sz="2400" b="1" dirty="0"/>
              <a:t>…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B</a:t>
            </a:r>
            <a:r>
              <a:rPr lang="en-US" altLang="zh-CN" sz="2400" b="1" i="1" baseline="-25000" dirty="0"/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其中</a:t>
            </a:r>
            <a:r>
              <a:rPr lang="en-US" altLang="zh-CN" sz="2400" b="1" i="1" dirty="0"/>
              <a:t>B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>
                <a:sym typeface="Symbol" panose="05050102010706020507" pitchFamily="18" charset="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简单析取</a:t>
            </a:r>
            <a:endParaRPr lang="zh-CN" altLang="en-US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   式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ym typeface="Symbol" panose="05050102010706020507" pitchFamily="18" charset="2"/>
              </a:rPr>
              <a:t>=1, 2, </a:t>
            </a:r>
            <a:r>
              <a:rPr lang="en-US" altLang="zh-CN" sz="2400" b="1" dirty="0"/>
              <a:t>… ,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)</a:t>
            </a:r>
            <a:r>
              <a:rPr lang="en-US" altLang="zh-CN" sz="2400" b="1" dirty="0"/>
              <a:t> </a:t>
            </a:r>
            <a:r>
              <a:rPr lang="en-US" altLang="zh-CN" sz="2800" b="1" dirty="0"/>
              <a:t>  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endParaRPr lang="en-US" altLang="zh-CN" sz="2400" b="1" dirty="0"/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(2) 若某个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</a:rPr>
              <a:t>既不含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</a:rPr>
              <a:t>, 又不含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</a:rPr>
              <a:t>, 则将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</a:rPr>
              <a:t>展开成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en-US" altLang="zh-CN" sz="2400" b="1" i="1" dirty="0">
                <a:solidFill>
                  <a:schemeClr val="tx1"/>
                </a:solidFill>
              </a:rPr>
              <a:t>              B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  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B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+mn-ea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0</a:t>
            </a:r>
            <a:r>
              <a:rPr lang="en-US" altLang="zh-CN" sz="2400" b="1" dirty="0"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(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)  (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)(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      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重复这个过程, 直到所有简单析取式都是长度为</a:t>
            </a:r>
            <a:r>
              <a:rPr lang="en-US" altLang="zh-CN" sz="2400" b="1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的极大项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(3) 消去重复出现的极大项, 即用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代替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i</a:t>
            </a:r>
            <a:endParaRPr lang="zh-CN" altLang="en-US" sz="2400" b="1" dirty="0"/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(4) 将极大项按下标从小到大排列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685800" y="393700"/>
            <a:ext cx="7772400" cy="914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685800" y="1308100"/>
            <a:ext cx="7772400" cy="48768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例1(续)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的主析取范式与主合取范式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解 (1)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 </a:t>
            </a:r>
            <a:r>
              <a:rPr lang="zh-CN" altLang="en-US" sz="2400" b="1" dirty="0">
                <a:solidFill>
                  <a:srgbClr val="7030A0"/>
                </a:solidFill>
              </a:rPr>
              <a:t>（析取范式）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1                              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同一律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 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(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排中律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     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分配律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     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4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5</a:t>
            </a: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002060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685800" y="3975100"/>
            <a:ext cx="7772400" cy="4876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algn="just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(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                   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同一律, 排中律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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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                                     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分配律（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次）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812800" y="5394325"/>
            <a:ext cx="7772400" cy="4876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algn="just"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得   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可记作                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(0, 2, 4, 5, 6)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399415" y="742950"/>
            <a:ext cx="7772400" cy="4724400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  <a:sym typeface="+mn-ea"/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(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0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              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同一律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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(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矛盾律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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)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i="1" dirty="0">
                <a:solidFill>
                  <a:srgbClr val="002060"/>
                </a:solidFill>
              </a:rPr>
              <a:t>         </a:t>
            </a:r>
            <a:r>
              <a:rPr lang="zh-CN" altLang="en-US" sz="2400" b="1" dirty="0">
                <a:solidFill>
                  <a:srgbClr val="002060"/>
                </a:solidFill>
              </a:rPr>
              <a:t>分配律（</a:t>
            </a:r>
            <a:r>
              <a:rPr lang="en-US" altLang="zh-CN" sz="2400" b="1" dirty="0">
                <a:solidFill>
                  <a:srgbClr val="002060"/>
                </a:solidFill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</a:rPr>
              <a:t>次</a:t>
            </a:r>
            <a:r>
              <a:rPr lang="zh-CN" altLang="en-US" sz="2400" b="1" dirty="0">
                <a:solidFill>
                  <a:srgbClr val="002060"/>
                </a:solidFill>
              </a:rPr>
              <a:t>使用）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                  </a:t>
            </a:r>
            <a:r>
              <a:rPr lang="en-US" altLang="zh-CN" sz="2400" b="1" dirty="0">
                <a:solidFill>
                  <a:srgbClr val="002060"/>
                </a:solidFill>
              </a:rPr>
              <a:t>  </a:t>
            </a:r>
            <a:r>
              <a:rPr lang="zh-CN" altLang="en-US" sz="2400" b="1" dirty="0">
                <a:solidFill>
                  <a:srgbClr val="002060"/>
                </a:solidFill>
              </a:rPr>
              <a:t>同一律, 矛盾律</a:t>
            </a: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 (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)   分配律</a:t>
            </a: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7</a:t>
            </a: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得  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7</a:t>
            </a: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可记作                  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00" b="1" dirty="0">
                <a:solidFill>
                  <a:srgbClr val="FF0000"/>
                </a:solidFill>
              </a:rPr>
              <a:t>(1, 3, 7)</a:t>
            </a:r>
            <a:endParaRPr lang="en-US" altLang="zh-CN" sz="24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93585" y="908685"/>
            <a:ext cx="2019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合取范式）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685800" y="36195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主析取</a:t>
            </a:r>
            <a:r>
              <a:rPr lang="en-US" altLang="zh-CN" sz="3600" dirty="0">
                <a:solidFill>
                  <a:srgbClr val="800000"/>
                </a:solidFill>
              </a:rPr>
              <a:t>/</a:t>
            </a:r>
            <a:r>
              <a:rPr lang="zh-CN" altLang="en-US" sz="3600" dirty="0">
                <a:solidFill>
                  <a:srgbClr val="800000"/>
                </a:solidFill>
              </a:rPr>
              <a:t>合取范式的快速求法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685800" y="963295"/>
            <a:ext cx="8404860" cy="5819775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设公式含有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个命题变项, 则：</a:t>
            </a: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(1)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在求主析取范式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时，长度为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的简单合取式</a:t>
            </a:r>
            <a:r>
              <a:rPr lang="zh-CN" altLang="en-US" sz="2400" b="1" dirty="0">
                <a:sym typeface="+mn-ea"/>
              </a:rPr>
              <a:t>可展开成2</a:t>
            </a:r>
            <a:r>
              <a:rPr lang="en-US" altLang="zh-CN" sz="2400" b="1" i="1" baseline="30000" dirty="0">
                <a:sym typeface="+mn-ea"/>
              </a:rPr>
              <a:t>n-k</a:t>
            </a:r>
            <a:endParaRPr lang="en-US" altLang="zh-CN" sz="2400" b="1" i="1" baseline="30000" dirty="0"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ym typeface="+mn-ea"/>
              </a:rPr>
              <a:t>    </a:t>
            </a:r>
            <a:r>
              <a:rPr lang="zh-CN" altLang="en-US" sz="2400" b="1" dirty="0">
                <a:sym typeface="+mn-ea"/>
              </a:rPr>
              <a:t>个极小项的析取</a:t>
            </a: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例如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  公式含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p, q, r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    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q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 (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 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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3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6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7</a:t>
            </a:r>
            <a:endParaRPr lang="zh-CN" altLang="en-US" sz="2400" b="1" baseline="-25000" dirty="0">
              <a:solidFill>
                <a:srgbClr val="000066"/>
              </a:solidFill>
              <a:ea typeface="Times New Roman" panose="02020603050405020304" pitchFamily="18" charset="0"/>
            </a:endParaRPr>
          </a:p>
          <a:p>
            <a:pPr eaLnBrk="1" latinLnBrk="0" hangingPunct="1">
              <a:lnSpc>
                <a:spcPct val="150000"/>
              </a:lnSpc>
              <a:spcBef>
                <a:spcPts val="15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(2)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在求主合取范式时，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长度为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的简单析取式</a:t>
            </a:r>
            <a:r>
              <a:rPr lang="zh-CN" altLang="en-US" sz="2400" b="1" dirty="0">
                <a:sym typeface="+mn-ea"/>
              </a:rPr>
              <a:t>可展开成2</a:t>
            </a:r>
            <a:r>
              <a:rPr lang="en-US" altLang="zh-CN" sz="2400" b="1" i="1" baseline="30000" dirty="0">
                <a:sym typeface="+mn-ea"/>
              </a:rPr>
              <a:t>n-k</a:t>
            </a:r>
            <a:r>
              <a:rPr lang="zh-CN" altLang="en-US" sz="2400" b="1" dirty="0">
                <a:sym typeface="+mn-ea"/>
              </a:rPr>
              <a:t>个</a:t>
            </a:r>
            <a:endParaRPr lang="zh-CN" altLang="en-US" sz="2400" b="1" dirty="0"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    </a:t>
            </a:r>
            <a:r>
              <a:rPr lang="zh-CN" altLang="en-US" sz="2400" b="1" dirty="0">
                <a:sym typeface="+mn-ea"/>
              </a:rPr>
              <a:t>极大项的合取</a:t>
            </a: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例如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  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 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)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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 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3</a:t>
            </a:r>
            <a:endParaRPr lang="zh-CN" altLang="en-US" sz="2400" b="1" baseline="-25000" dirty="0">
              <a:solidFill>
                <a:srgbClr val="000066"/>
              </a:solidFill>
              <a:ea typeface="Times New Roman" panose="02020603050405020304" pitchFamily="18" charset="0"/>
            </a:endParaRPr>
          </a:p>
          <a:p>
            <a:pPr eaLnBrk="1" latinLnBrk="0" hangingPunct="1">
              <a:lnSpc>
                <a:spcPct val="150000"/>
              </a:lnSpc>
              <a:spcBef>
                <a:spcPts val="2000"/>
              </a:spcBef>
              <a:buNone/>
            </a:pPr>
            <a:endParaRPr lang="zh-CN" altLang="en-US" sz="2400" b="1" baseline="-25000" dirty="0">
              <a:solidFill>
                <a:srgbClr val="000066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例2</a:t>
            </a:r>
            <a:r>
              <a:rPr lang="zh-CN" altLang="en-US" sz="2400" b="1" dirty="0">
                <a:solidFill>
                  <a:srgbClr val="80000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(1) 求 </a:t>
            </a:r>
            <a:r>
              <a:rPr lang="en-US" altLang="zh-CN" sz="2400" b="1" i="1" dirty="0">
                <a:solidFill>
                  <a:srgbClr val="002060"/>
                </a:solidFill>
              </a:rPr>
              <a:t>A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(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(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</a:rPr>
              <a:t>的主析取范式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用快速求法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</a:rPr>
              <a:t>)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en-US" altLang="zh-CN" sz="2400" b="1" i="1" dirty="0">
                <a:solidFill>
                  <a:srgbClr val="002060"/>
                </a:solidFill>
              </a:rPr>
              <a:t>       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(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spcBef>
                <a:spcPct val="4000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5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7</a:t>
            </a: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spcBef>
                <a:spcPct val="4000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得   </a:t>
            </a:r>
            <a:r>
              <a:rPr lang="en-US" altLang="zh-CN" sz="2400" b="1" i="1" dirty="0">
                <a:solidFill>
                  <a:srgbClr val="00206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5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7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</a:t>
            </a:r>
            <a:r>
              <a:rPr lang="en-US" altLang="zh-CN" sz="2400" b="1" dirty="0">
                <a:solidFill>
                  <a:srgbClr val="002060"/>
                </a:solidFill>
              </a:rPr>
              <a:t>(1,2,3,5,7)</a:t>
            </a:r>
            <a:endParaRPr lang="en-US" altLang="zh-CN" sz="2400" b="1" dirty="0">
              <a:solidFill>
                <a:srgbClr val="002060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505200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求 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</a:rPr>
              <a:t>的主合取范式</a:t>
            </a:r>
            <a:endParaRPr lang="en-US" altLang="zh-CN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解 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 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)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4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5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6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7</a:t>
            </a:r>
            <a:endParaRPr lang="en-US" altLang="zh-CN" sz="2400" b="1" baseline="-250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CN" sz="2400" b="1" i="1" dirty="0">
                <a:solidFill>
                  <a:srgbClr val="002060"/>
                </a:solidFill>
              </a:rPr>
              <a:t>      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endParaRPr lang="zh-CN" altLang="en-US" sz="2400" b="1" baseline="-250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得   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4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5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6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7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</a:t>
            </a:r>
            <a:r>
              <a:rPr lang="en-US" altLang="zh-CN" sz="2400" b="1" dirty="0">
                <a:solidFill>
                  <a:srgbClr val="002060"/>
                </a:solidFill>
              </a:rPr>
              <a:t>(1,4,5,6,7)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marL="0" algn="l" eaLnBrk="1" hangingPunct="1"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800000"/>
                </a:solidFill>
              </a:rPr>
              <a:t>主析取范式的用途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685800" y="1689100"/>
            <a:ext cx="8077200" cy="4559300"/>
          </a:xfrm>
        </p:spPr>
        <p:txBody>
          <a:bodyPr vert="horz" wrap="square" lIns="91440" tIns="45720" rIns="91440" bIns="45720" anchor="t"/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7030A0"/>
                </a:solidFill>
              </a:rPr>
              <a:t>(1) 求公式的成真赋值和成假赋值</a:t>
            </a:r>
            <a:endParaRPr lang="zh-CN" altLang="en-US" sz="2800" b="1" dirty="0">
              <a:solidFill>
                <a:srgbClr val="7030A0"/>
              </a:solidFill>
            </a:endParaRPr>
          </a:p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设公式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含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个命题变项, 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的主析取范式有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个极小项, </a:t>
            </a:r>
            <a:endParaRPr lang="zh-CN" altLang="en-US" sz="2400" b="1" dirty="0"/>
          </a:p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则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有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个成真赋值, 其余</a:t>
            </a:r>
            <a:r>
              <a:rPr lang="zh-CN" altLang="en-US" sz="2400" b="1" dirty="0">
                <a:cs typeface="+mn-lt"/>
              </a:rPr>
              <a:t>2</a:t>
            </a:r>
            <a:r>
              <a:rPr lang="en-US" altLang="zh-CN" sz="2400" b="1" i="1" baseline="30000" dirty="0"/>
              <a:t>n</a:t>
            </a:r>
            <a:r>
              <a:rPr lang="en-US" altLang="zh-CN" sz="2400" b="1" dirty="0"/>
              <a:t>-</a:t>
            </a:r>
            <a:r>
              <a:rPr lang="en-US" altLang="zh-CN" sz="2400" b="1" i="1" dirty="0"/>
              <a:t>s</a:t>
            </a:r>
            <a:r>
              <a:rPr lang="zh-CN" altLang="en-US" sz="2400" b="1" dirty="0">
                <a:latin typeface="宋体" panose="02010600030101010101" pitchFamily="2" charset="-122"/>
              </a:rPr>
              <a:t>个赋值都是成假赋值 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609600" indent="-609600" eaLnBrk="1" latinLnBrk="0" hangingPunct="1">
              <a:lnSpc>
                <a:spcPct val="150000"/>
              </a:lnSpc>
              <a:spcBef>
                <a:spcPts val="30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例如</a:t>
            </a:r>
            <a:r>
              <a:rPr lang="zh-CN" altLang="en-US" sz="2400" b="1" dirty="0">
                <a:solidFill>
                  <a:srgbClr val="000066"/>
                </a:solidFill>
              </a:rPr>
              <a:t>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0066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0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0066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0066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4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5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0066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6</a:t>
            </a: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成真赋值: 000, 010, 100, 101, 110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成假赋值: 001, 011, 111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M</a:t>
            </a:r>
            <a:r>
              <a:rPr lang="en-US" altLang="zh-CN" sz="2400" b="1" baseline="-25000" dirty="0">
                <a:solidFill>
                  <a:srgbClr val="000066"/>
                </a:solidFill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M</a:t>
            </a:r>
            <a:r>
              <a:rPr lang="en-US" altLang="zh-CN" sz="2400" b="1" baseline="-25000" dirty="0">
                <a:solidFill>
                  <a:srgbClr val="000066"/>
                </a:solidFill>
                <a:sym typeface="Symbol" panose="05050102010706020507" pitchFamily="18" charset="2"/>
              </a:rPr>
              <a:t>7</a:t>
            </a:r>
            <a:endParaRPr lang="zh-CN" altLang="en-US" sz="2400" b="1" baseline="-25000" dirty="0">
              <a:solidFill>
                <a:srgbClr val="000066"/>
              </a:solidFill>
            </a:endParaRPr>
          </a:p>
          <a:p>
            <a:pPr marL="609600" indent="-60960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baseline="-25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281940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7030A0"/>
                </a:solidFill>
              </a:rPr>
              <a:t>(2)  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判断公式的类型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设</a:t>
            </a:r>
            <a:r>
              <a:rPr lang="en-US" altLang="zh-CN" sz="2400" b="1" i="1" dirty="0"/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含</a:t>
            </a:r>
            <a:r>
              <a:rPr lang="en-US" altLang="zh-CN" sz="2400" b="1" i="1" dirty="0"/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个命题变项，则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为重言式当且仅当</a:t>
            </a:r>
            <a:r>
              <a:rPr lang="en-US" altLang="zh-CN" sz="2400" b="1" i="1" dirty="0"/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的主析取范式含</a:t>
            </a:r>
            <a:r>
              <a:rPr lang="zh-CN" altLang="en-US" sz="2400" b="1" dirty="0"/>
              <a:t>2</a:t>
            </a:r>
            <a:r>
              <a:rPr lang="en-US" altLang="zh-CN" sz="2400" b="1" i="1" baseline="30000" dirty="0"/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个极小项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为矛盾式当且仅当</a:t>
            </a:r>
            <a:r>
              <a:rPr lang="zh-CN" altLang="en-US" sz="2400" b="1" dirty="0"/>
              <a:t> </a:t>
            </a:r>
            <a:r>
              <a:rPr lang="en-US" altLang="zh-CN" sz="2400" b="1" i="1" dirty="0"/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的主析取范式不含任何极小项,记作</a:t>
            </a:r>
            <a:r>
              <a:rPr lang="zh-CN" altLang="en-US" sz="2400" b="1" dirty="0"/>
              <a:t>0 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为可满足式当且仅当</a:t>
            </a:r>
            <a:r>
              <a:rPr lang="en-US" altLang="zh-CN" sz="2400" b="1" i="1" dirty="0"/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的主析取范式中至少含一个极小项</a:t>
            </a:r>
            <a:endParaRPr lang="zh-CN" altLang="en-US" sz="2400" b="1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685800" y="107315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685800" y="1097915"/>
            <a:ext cx="7772400" cy="4572000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例3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用主析取范式判断公式的类型: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    </a:t>
            </a:r>
            <a:r>
              <a:rPr lang="en-US" altLang="zh-CN" sz="2400" b="1" dirty="0">
                <a:solidFill>
                  <a:srgbClr val="002060"/>
                </a:solidFill>
              </a:rPr>
              <a:t>(2) 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(3) </a:t>
            </a:r>
            <a:r>
              <a:rPr lang="en-US" altLang="zh-CN" sz="2400" b="1" i="1" dirty="0">
                <a:solidFill>
                  <a:srgbClr val="002060"/>
                </a:solidFill>
              </a:rPr>
              <a:t>C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)</a:t>
            </a:r>
            <a:r>
              <a:rPr lang="en-US" altLang="zh-CN" sz="2400" b="1" i="1" dirty="0">
                <a:solidFill>
                  <a:srgbClr val="002060"/>
                </a:solidFill>
                <a:sym typeface="Symbol" panose="05050102010706020507" pitchFamily="18" charset="2"/>
              </a:rPr>
              <a:t>r</a:t>
            </a:r>
            <a:endParaRPr lang="zh-CN" altLang="en-US" sz="24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spcBef>
                <a:spcPct val="6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(1) 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2060"/>
                </a:solidFill>
              </a:rPr>
              <a:t>(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0      矛盾式</a:t>
            </a: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spcBef>
                <a:spcPct val="60000"/>
              </a:spcBef>
              <a:buNone/>
            </a:pPr>
            <a:endParaRPr lang="zh-CN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741363" y="308991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609600" indent="-609600">
              <a:spcBef>
                <a:spcPct val="6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1 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重言式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spcBef>
                <a:spcPct val="60000"/>
              </a:spcBef>
            </a:pP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813118" y="3808413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609600" indent="-609600">
              <a:spcBef>
                <a:spcPct val="6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endParaRPr lang="en-US" altLang="zh-CN" sz="2400" b="1" i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spcBef>
                <a:spcPct val="60000"/>
              </a:spcBef>
            </a:pP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endParaRPr lang="en-US" altLang="zh-CN" sz="2400" b="1" i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spcBef>
                <a:spcPct val="4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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spcBef>
                <a:spcPct val="40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(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spcBef>
                <a:spcPct val="4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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非重言式的可满足式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85800" y="322263"/>
            <a:ext cx="7772400" cy="914400"/>
          </a:xfrm>
        </p:spPr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析取范式与合取范式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4213" y="1198563"/>
            <a:ext cx="7704138" cy="2951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757238" y="1389063"/>
            <a:ext cx="7772400" cy="47244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文字</a:t>
            </a:r>
            <a:r>
              <a:rPr lang="zh-CN" altLang="en-US" sz="2400" b="1" dirty="0">
                <a:latin typeface="宋体" panose="02010600030101010101" pitchFamily="2" charset="-122"/>
              </a:rPr>
              <a:t>: 命题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变项</a:t>
            </a:r>
            <a:r>
              <a:rPr lang="zh-CN" altLang="en-US" sz="2400" b="1" dirty="0">
                <a:latin typeface="宋体" panose="02010600030101010101" pitchFamily="2" charset="-122"/>
              </a:rPr>
              <a:t>及其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否定</a:t>
            </a:r>
            <a:r>
              <a:rPr lang="zh-CN" altLang="en-US" sz="2400" b="1" dirty="0">
                <a:latin typeface="宋体" panose="02010600030101010101" pitchFamily="2" charset="-122"/>
              </a:rPr>
              <a:t>的统称</a:t>
            </a:r>
            <a:endParaRPr lang="zh-CN" altLang="en-US" sz="2400" b="1" dirty="0"/>
          </a:p>
          <a:p>
            <a:pPr algn="just"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析取式</a:t>
            </a:r>
            <a:r>
              <a:rPr lang="zh-CN" altLang="en-US" sz="2400" b="1" dirty="0">
                <a:latin typeface="宋体" panose="02010600030101010101" pitchFamily="2" charset="-122"/>
              </a:rPr>
              <a:t>: 有限个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文字</a:t>
            </a:r>
            <a:r>
              <a:rPr lang="zh-CN" altLang="en-US" sz="2400" b="1" dirty="0">
                <a:latin typeface="宋体" panose="02010600030101010101" pitchFamily="2" charset="-122"/>
              </a:rPr>
              <a:t>构成的析取式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如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,  …</a:t>
            </a:r>
            <a:endParaRPr lang="en-US" altLang="zh-CN" sz="2400" b="1" dirty="0"/>
          </a:p>
          <a:p>
            <a:pPr algn="just"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合取式</a:t>
            </a:r>
            <a:r>
              <a:rPr lang="zh-CN" altLang="en-US" sz="2400" b="1" dirty="0">
                <a:latin typeface="宋体" panose="02010600030101010101" pitchFamily="2" charset="-122"/>
              </a:rPr>
              <a:t>:有限个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文字</a:t>
            </a:r>
            <a:r>
              <a:rPr lang="zh-CN" altLang="en-US" sz="2400" b="1" dirty="0">
                <a:latin typeface="宋体" panose="02010600030101010101" pitchFamily="2" charset="-122"/>
              </a:rPr>
              <a:t>构成的合取式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如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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, …</a:t>
            </a:r>
            <a:endParaRPr lang="en-US" altLang="zh-CN" sz="2400" b="1" dirty="0"/>
          </a:p>
          <a:p>
            <a:pPr eaLnBrk="1" hangingPunct="1">
              <a:buNone/>
            </a:pP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定理2.3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(1) 一个简单析取式是</a:t>
            </a:r>
            <a:r>
              <a:rPr lang="zh-CN" altLang="en-US" sz="2400" b="1" dirty="0">
                <a:solidFill>
                  <a:srgbClr val="FF0000"/>
                </a:solidFill>
              </a:rPr>
              <a:t>重言式</a:t>
            </a:r>
            <a:r>
              <a:rPr lang="zh-CN" altLang="en-US" sz="2400" b="1" dirty="0">
                <a:solidFill>
                  <a:schemeClr val="accent2"/>
                </a:solidFill>
              </a:rPr>
              <a:t>当且仅当它同时含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某个</a:t>
            </a:r>
            <a:r>
              <a:rPr lang="zh-CN" altLang="en-US" sz="2400" b="1" dirty="0">
                <a:solidFill>
                  <a:schemeClr val="accent2"/>
                </a:solidFill>
              </a:rPr>
              <a:t>命题变项和它的否定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因为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dirty="0"/>
              <a:t>1, 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1</a:t>
            </a:r>
            <a:r>
              <a:rPr lang="en-US" altLang="zh-CN" sz="2400" b="1" dirty="0"/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(2) 一个简单合取式是</a:t>
            </a:r>
            <a:r>
              <a:rPr lang="zh-CN" altLang="en-US" sz="2400" b="1" dirty="0">
                <a:solidFill>
                  <a:srgbClr val="FF0000"/>
                </a:solidFill>
              </a:rPr>
              <a:t>矛盾式</a:t>
            </a:r>
            <a:r>
              <a:rPr lang="zh-CN" altLang="en-US" sz="2400" b="1" dirty="0">
                <a:solidFill>
                  <a:schemeClr val="accent2"/>
                </a:solidFill>
              </a:rPr>
              <a:t>当且仅当它同时含</a:t>
            </a:r>
            <a:r>
              <a:rPr lang="zh-CN" altLang="en-US" sz="2400" b="1" dirty="0">
                <a:solidFill>
                  <a:srgbClr val="FF0000"/>
                </a:solidFill>
              </a:rPr>
              <a:t>某个</a:t>
            </a:r>
            <a:r>
              <a:rPr lang="zh-CN" altLang="en-US" sz="2400" b="1" dirty="0">
                <a:solidFill>
                  <a:schemeClr val="accent2"/>
                </a:solidFill>
              </a:rPr>
              <a:t>命题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变项和它的否定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因为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0</a:t>
            </a:r>
            <a:r>
              <a:rPr lang="en-US" altLang="zh-CN" sz="2400" b="1" dirty="0">
                <a:sym typeface="宋体" panose="02010600030101010101" pitchFamily="2" charset="-122"/>
              </a:rPr>
              <a:t>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00</a:t>
            </a:r>
            <a:r>
              <a:rPr lang="en-US" altLang="zh-CN" sz="2400" b="1" dirty="0"/>
              <a:t>)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4114800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7030A0"/>
                </a:solidFill>
              </a:rPr>
              <a:t>(3)  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判断两个公式是否等值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例4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用主析取范式判断下面2组公式是否等值: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zh-CN" altLang="en-US" sz="2400" b="1" dirty="0">
                <a:solidFill>
                  <a:srgbClr val="002060"/>
                </a:solidFill>
              </a:rPr>
              <a:t>与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(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)(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 </a:t>
            </a:r>
            <a:r>
              <a:rPr lang="en-US" altLang="zh-CN" sz="2400" b="1" i="1" dirty="0">
                <a:solidFill>
                  <a:srgbClr val="002060"/>
                </a:solidFill>
              </a:rPr>
              <a:t>p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(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 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endParaRPr lang="en-US" altLang="zh-CN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(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)(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  (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           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endParaRPr lang="en-US" altLang="zh-CN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故    </a:t>
            </a:r>
            <a:r>
              <a:rPr lang="en-US" altLang="zh-CN" sz="2400" b="1" i="1" dirty="0">
                <a:solidFill>
                  <a:srgbClr val="002060"/>
                </a:solidFill>
              </a:rPr>
              <a:t>p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(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)(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2060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09930" y="5117465"/>
            <a:ext cx="7696200" cy="645160"/>
            <a:chOff x="1118" y="8059"/>
            <a:chExt cx="12120" cy="1016"/>
          </a:xfrm>
        </p:grpSpPr>
        <p:sp>
          <p:nvSpPr>
            <p:cNvPr id="47107" name="Text Box 4"/>
            <p:cNvSpPr txBox="1"/>
            <p:nvPr/>
          </p:nvSpPr>
          <p:spPr>
            <a:xfrm>
              <a:off x="1118" y="8059"/>
              <a:ext cx="12120" cy="10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故     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)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    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pic>
          <p:nvPicPr>
            <p:cNvPr id="47108" name="Picture 5" descr="E:\插图\离散\不等值.t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80" y="8525"/>
              <a:ext cx="600" cy="36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Text Box 4"/>
          <p:cNvSpPr txBox="1"/>
          <p:nvPr/>
        </p:nvSpPr>
        <p:spPr>
          <a:xfrm>
            <a:off x="812800" y="1234440"/>
            <a:ext cx="7696200" cy="3969385"/>
          </a:xfrm>
          <a:prstGeom prst="rect">
            <a:avLst/>
          </a:prstGeom>
          <a:noFill/>
          <a:ln w="6350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Symbol" panose="05050102010706020507" pitchFamily="18" charset="2"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(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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 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 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(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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685800" y="250825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应用实例</a:t>
            </a:r>
            <a:r>
              <a:rPr lang="en-US" altLang="zh-CN" sz="3600" dirty="0">
                <a:solidFill>
                  <a:srgbClr val="800000"/>
                </a:solidFill>
              </a:rPr>
              <a:t>1</a:t>
            </a:r>
            <a:r>
              <a:rPr lang="zh-CN" altLang="en-US" sz="3600" dirty="0">
                <a:solidFill>
                  <a:srgbClr val="800000"/>
                </a:solidFill>
                <a:sym typeface="Symbol" panose="05050102010706020507" pitchFamily="18" charset="2"/>
              </a:rPr>
              <a:t>选择决策</a:t>
            </a:r>
            <a:endParaRPr lang="zh-CN" altLang="en-US" sz="3600" dirty="0">
              <a:solidFill>
                <a:srgbClr val="800000"/>
              </a:solidFill>
              <a:sym typeface="Symbol" panose="05050102010706020507" pitchFamily="18" charset="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685800" y="1183005"/>
            <a:ext cx="7772400" cy="5617210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例5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某单位要从</a:t>
            </a:r>
            <a:r>
              <a:rPr lang="en-US" altLang="zh-CN" sz="2400" b="1" dirty="0">
                <a:solidFill>
                  <a:srgbClr val="002060"/>
                </a:solidFill>
              </a:rPr>
              <a:t>A, B, C</a:t>
            </a:r>
            <a:r>
              <a:rPr lang="zh-CN" altLang="en-US" sz="2400" b="1" dirty="0">
                <a:solidFill>
                  <a:srgbClr val="002060"/>
                </a:solidFill>
              </a:rPr>
              <a:t>三人中选派若干人出国考察, 需满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足下述条件: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(1) 若</a:t>
            </a:r>
            <a:r>
              <a:rPr lang="en-US" altLang="zh-CN" sz="2400" b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去, 则</a:t>
            </a:r>
            <a:r>
              <a:rPr lang="en-US" altLang="zh-CN" sz="2400" b="1" dirty="0">
                <a:solidFill>
                  <a:srgbClr val="002060"/>
                </a:solidFill>
              </a:rPr>
              <a:t>C</a:t>
            </a:r>
            <a:r>
              <a:rPr lang="zh-CN" altLang="en-US" sz="2400" b="1" dirty="0">
                <a:solidFill>
                  <a:srgbClr val="002060"/>
                </a:solidFill>
              </a:rPr>
              <a:t>必须去;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(2) 若</a:t>
            </a:r>
            <a:r>
              <a:rPr lang="en-US" altLang="zh-CN" sz="2400" b="1" dirty="0">
                <a:solidFill>
                  <a:srgbClr val="002060"/>
                </a:solidFill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</a:rPr>
              <a:t>去, 则</a:t>
            </a:r>
            <a:r>
              <a:rPr lang="en-US" altLang="zh-CN" sz="2400" b="1" dirty="0">
                <a:solidFill>
                  <a:srgbClr val="002060"/>
                </a:solidFill>
              </a:rPr>
              <a:t>C</a:t>
            </a:r>
            <a:r>
              <a:rPr lang="zh-CN" altLang="en-US" sz="2400" b="1" dirty="0">
                <a:solidFill>
                  <a:srgbClr val="002060"/>
                </a:solidFill>
              </a:rPr>
              <a:t>不能去;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(3) </a:t>
            </a:r>
            <a:r>
              <a:rPr lang="en-US" altLang="zh-CN" sz="2400" b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和</a:t>
            </a:r>
            <a:r>
              <a:rPr lang="en-US" altLang="zh-CN" sz="2400" b="1" dirty="0">
                <a:solidFill>
                  <a:srgbClr val="002060"/>
                </a:solidFill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</a:rPr>
              <a:t>必须去一人且只能去一人.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问有几种可能的选派方案?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6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 记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派</a:t>
            </a:r>
            <a:r>
              <a:rPr lang="en-US" altLang="zh-CN" sz="2400" b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去, 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派</a:t>
            </a:r>
            <a:r>
              <a:rPr lang="en-US" altLang="zh-CN" sz="2400" b="1" dirty="0">
                <a:solidFill>
                  <a:srgbClr val="002060"/>
                </a:solidFill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</a:rPr>
              <a:t>去,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派</a:t>
            </a:r>
            <a:r>
              <a:rPr lang="en-US" altLang="zh-CN" sz="2400" b="1" dirty="0">
                <a:solidFill>
                  <a:srgbClr val="002060"/>
                </a:solidFill>
              </a:rPr>
              <a:t>C</a:t>
            </a:r>
            <a:r>
              <a:rPr lang="zh-CN" altLang="en-US" sz="2400" b="1" dirty="0">
                <a:solidFill>
                  <a:srgbClr val="002060"/>
                </a:solidFill>
              </a:rPr>
              <a:t>去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r,   </a:t>
            </a:r>
            <a:r>
              <a:rPr lang="en-US" altLang="zh-CN" sz="2400" b="1" dirty="0">
                <a:solidFill>
                  <a:srgbClr val="002060"/>
                </a:solidFill>
              </a:rPr>
              <a:t>(2)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,   (3)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ts val="3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求下式的成真赋值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002060"/>
                </a:solidFill>
              </a:rPr>
              <a:t>       A</a:t>
            </a:r>
            <a:r>
              <a:rPr lang="en-US" altLang="zh-CN" sz="2400" b="1" dirty="0">
                <a:solidFill>
                  <a:srgbClr val="002060"/>
                </a:solidFill>
              </a:rPr>
              <a:t>=(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应用实例(续)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求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的主析取范式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algn="just" eaLnBrk="1" hangingPunct="1">
              <a:buNone/>
            </a:pPr>
            <a:r>
              <a:rPr lang="en-US" altLang="zh-CN" sz="2400" b="1" i="1" dirty="0">
                <a:solidFill>
                  <a:srgbClr val="002060"/>
                </a:solidFill>
              </a:rPr>
              <a:t>    A</a:t>
            </a:r>
            <a:r>
              <a:rPr lang="en-US" altLang="zh-CN" sz="2400" b="1" dirty="0">
                <a:solidFill>
                  <a:srgbClr val="002060"/>
                </a:solidFill>
              </a:rPr>
              <a:t>=(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 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 (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</a:t>
            </a:r>
            <a:r>
              <a:rPr lang="en-US" altLang="zh-CN" sz="2400" b="1" dirty="0">
                <a:solidFill>
                  <a:srgbClr val="002060"/>
                </a:solidFill>
              </a:rPr>
              <a:t>((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 (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(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 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(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(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(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(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 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(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成真赋值: 101, 010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结论: 方案1  派</a:t>
            </a:r>
            <a:r>
              <a:rPr lang="en-US" altLang="zh-CN" sz="2400" b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与</a:t>
            </a:r>
            <a:r>
              <a:rPr lang="en-US" altLang="zh-CN" sz="2400" b="1" dirty="0">
                <a:solidFill>
                  <a:schemeClr val="accent2"/>
                </a:solidFill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</a:rPr>
              <a:t>去</a:t>
            </a:r>
            <a:r>
              <a:rPr lang="en-US" altLang="zh-CN" sz="2400" b="1" dirty="0">
                <a:solidFill>
                  <a:schemeClr val="accent2"/>
                </a:solidFill>
              </a:rPr>
              <a:t>; </a:t>
            </a:r>
            <a:r>
              <a:rPr lang="zh-CN" altLang="en-US" sz="2400" b="1" dirty="0">
                <a:solidFill>
                  <a:schemeClr val="accent2"/>
                </a:solidFill>
              </a:rPr>
              <a:t>方案2  派</a:t>
            </a:r>
            <a:r>
              <a:rPr lang="en-US" altLang="zh-CN" sz="2400" b="1" dirty="0">
                <a:solidFill>
                  <a:schemeClr val="accent2"/>
                </a:solidFill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</a:rPr>
              <a:t>去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901065" y="681355"/>
            <a:ext cx="7772400" cy="838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应用实例</a:t>
            </a:r>
            <a:r>
              <a:rPr lang="en-US" altLang="zh-CN" sz="3600" dirty="0">
                <a:solidFill>
                  <a:srgbClr val="800000"/>
                </a:solidFill>
              </a:rPr>
              <a:t>2</a:t>
            </a:r>
            <a:r>
              <a:rPr lang="zh-CN" altLang="en-US" sz="3600" dirty="0">
                <a:solidFill>
                  <a:srgbClr val="800000"/>
                </a:solidFill>
                <a:sym typeface="Symbol" panose="05050102010706020507" pitchFamily="18" charset="2"/>
              </a:rPr>
              <a:t>组合电路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612140" y="2632075"/>
            <a:ext cx="5196840" cy="1682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 </a:t>
            </a:r>
            <a:r>
              <a:rPr kumimoji="1" lang="en-US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开关的状态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endParaRPr kumimoji="1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1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灯的状态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打开为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关闭为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 </a:t>
            </a:r>
            <a:endParaRPr kumimoji="1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设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=1.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0180" name="组合 44"/>
          <p:cNvGrpSpPr/>
          <p:nvPr/>
        </p:nvGrpSpPr>
        <p:grpSpPr>
          <a:xfrm>
            <a:off x="6253798" y="2810510"/>
            <a:ext cx="1428750" cy="1582738"/>
            <a:chOff x="7072330" y="4490100"/>
            <a:chExt cx="1428760" cy="1582106"/>
          </a:xfrm>
        </p:grpSpPr>
        <p:sp>
          <p:nvSpPr>
            <p:cNvPr id="50181" name="Text Box 37"/>
            <p:cNvSpPr txBox="1"/>
            <p:nvPr/>
          </p:nvSpPr>
          <p:spPr>
            <a:xfrm>
              <a:off x="7078684" y="4500260"/>
              <a:ext cx="1422405" cy="157194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x   y      F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0   0      1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0   1      0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1   0      0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1   1      1</a:t>
              </a:r>
              <a:endParaRPr lang="zh-CN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0182" name="AutoShape 38"/>
            <p:cNvCxnSpPr/>
            <p:nvPr/>
          </p:nvCxnSpPr>
          <p:spPr>
            <a:xfrm>
              <a:off x="7072330" y="4857760"/>
              <a:ext cx="1428760" cy="158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83" name="AutoShape 39"/>
            <p:cNvCxnSpPr/>
            <p:nvPr/>
          </p:nvCxnSpPr>
          <p:spPr>
            <a:xfrm rot="5400000">
              <a:off x="6985576" y="5271073"/>
              <a:ext cx="1582106" cy="2016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339725" y="1447800"/>
            <a:ext cx="8423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0960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kern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例</a:t>
            </a:r>
            <a:r>
              <a:rPr kumimoji="1" lang="en-US" sz="2400" b="1" kern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6</a:t>
            </a:r>
            <a:r>
              <a:rPr kumimoji="1" lang="en-US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r>
              <a:rPr kumimoji="1" lang="zh-CN" altLang="en-US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一盏灯由</a:t>
            </a:r>
            <a:r>
              <a:rPr kumimoji="1" lang="en-US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2</a:t>
            </a:r>
            <a:r>
              <a:rPr kumimoji="1" lang="zh-CN" altLang="en-US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个开关控制</a:t>
            </a:r>
            <a:r>
              <a:rPr kumimoji="1" lang="en-US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, </a:t>
            </a:r>
            <a:r>
              <a:rPr kumimoji="1" lang="zh-CN" altLang="en-US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按动任何一个开关都能打开或关闭灯</a:t>
            </a:r>
            <a:r>
              <a:rPr kumimoji="1" lang="en-US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. </a:t>
            </a:r>
            <a:r>
              <a:rPr kumimoji="1" lang="zh-CN" altLang="en-US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试设计一个这样的线路</a:t>
            </a:r>
            <a:r>
              <a:rPr kumimoji="1" lang="en-US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.</a:t>
            </a:r>
            <a:r>
              <a:rPr kumimoji="1" lang="zh-CN" sz="2400" b="1" kern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6745" y="4567555"/>
            <a:ext cx="7809230" cy="4828540"/>
            <a:chOff x="987" y="7193"/>
            <a:chExt cx="12298" cy="7604"/>
          </a:xfrm>
        </p:grpSpPr>
        <p:sp>
          <p:nvSpPr>
            <p:cNvPr id="4" name="圆角矩形 3"/>
            <p:cNvSpPr/>
            <p:nvPr/>
          </p:nvSpPr>
          <p:spPr>
            <a:xfrm>
              <a:off x="8674" y="8121"/>
              <a:ext cx="4423" cy="12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7" y="7193"/>
              <a:ext cx="12299" cy="7604"/>
              <a:chOff x="987" y="7193"/>
              <a:chExt cx="12299" cy="7604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8662" y="8121"/>
                <a:ext cx="4624" cy="130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kumimoji="1" lang="zh-CN" altLang="en-US" sz="2400" b="1" kern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sym typeface="+mn-ea"/>
                  </a:rPr>
                  <a:t>对</a:t>
                </a:r>
                <a:r>
                  <a:rPr kumimoji="1" lang="en-US" altLang="zh-CN" sz="2400" b="1" kern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sym typeface="+mn-ea"/>
                  </a:rPr>
                  <a:t>x</a:t>
                </a:r>
                <a:r>
                  <a:rPr kumimoji="1" lang="zh-CN" altLang="en-US" sz="2400" b="1" kern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sym typeface="+mn-ea"/>
                  </a:rPr>
                  <a:t>和</a:t>
                </a:r>
                <a:r>
                  <a:rPr kumimoji="1" lang="en-US" altLang="zh-CN" sz="2400" b="1" kern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sym typeface="+mn-ea"/>
                  </a:rPr>
                  <a:t>y</a:t>
                </a:r>
                <a:r>
                  <a:rPr kumimoji="1" lang="zh-CN" altLang="en-US" sz="2400" b="1" kern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sym typeface="+mn-ea"/>
                  </a:rPr>
                  <a:t>的其它组合，</a:t>
                </a:r>
                <a:endParaRPr kumimoji="1" lang="zh-CN" altLang="en-US" sz="2400" b="1" kern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sym typeface="+mn-ea"/>
                </a:endParaRPr>
              </a:p>
              <a:p>
                <a:r>
                  <a:rPr kumimoji="1" lang="zh-CN" altLang="en-US" sz="2400" b="1" kern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sym typeface="+mn-ea"/>
                  </a:rPr>
                  <a:t>灯为关</a:t>
                </a:r>
                <a:endParaRPr kumimoji="1" lang="zh-CN" altLang="en-US" sz="2400" b="1" kern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sym typeface="+mn-ea"/>
                </a:endParaRPr>
              </a:p>
            </p:txBody>
          </p:sp>
          <p:sp>
            <p:nvSpPr>
              <p:cNvPr id="5" name="Rectangle 3"/>
              <p:cNvSpPr>
                <a:spLocks noGrp="1" noChangeArrowheads="1"/>
              </p:cNvSpPr>
              <p:nvPr/>
            </p:nvSpPr>
            <p:spPr>
              <a:xfrm>
                <a:off x="987" y="7193"/>
                <a:ext cx="12240" cy="76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 F</a:t>
                </a: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的主析取范式为</a:t>
                </a:r>
                <a:endPara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           F</a:t>
                </a:r>
                <a:r>
                  <a:rPr kumimoji="1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</a:t>
                </a:r>
                <a:r>
                  <a:rPr lang="en-US" sz="2400" b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(</a:t>
                </a:r>
                <a:r>
                  <a:rPr lang="en-US" sz="2400" b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Symbol" panose="05050102010706020507"/>
                  </a:rPr>
                  <a:t></a:t>
                </a:r>
                <a:r>
                  <a:rPr lang="en-US" sz="2400" b="1" i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x</a:t>
                </a:r>
                <a:r>
                  <a:rPr lang="en-US" sz="2400" b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∧</a:t>
                </a:r>
                <a:r>
                  <a:rPr lang="en-US" sz="2400" b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Symbol" panose="05050102010706020507"/>
                  </a:rPr>
                  <a:t></a:t>
                </a:r>
                <a:r>
                  <a:rPr lang="en-US" sz="2400" b="1" i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y</a:t>
                </a:r>
                <a:r>
                  <a:rPr lang="en-US" sz="2400" b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)∨(</a:t>
                </a:r>
                <a:r>
                  <a:rPr lang="en-US" sz="2400" b="1" i="1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x</a:t>
                </a:r>
                <a:r>
                  <a:rPr lang="en-US" sz="2400" b="1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∧</a:t>
                </a:r>
                <a:r>
                  <a:rPr lang="en-US" sz="2400" b="1" i="1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y</a:t>
                </a:r>
                <a:r>
                  <a:rPr lang="en-US" sz="2400" b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)</a:t>
                </a:r>
                <a:endParaRPr kumimoji="1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                      </a:t>
                </a:r>
                <a:r>
                  <a:rPr kumimoji="1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2400" b="1" i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m</a:t>
                </a:r>
                <a:r>
                  <a:rPr lang="en-US" sz="2400" b="1" baseline="-2500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0</a:t>
                </a:r>
                <a:r>
                  <a:rPr lang="en-US" sz="2400" b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∧</a:t>
                </a:r>
                <a:r>
                  <a:rPr lang="en-US" sz="2400" b="1" i="1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m</a:t>
                </a:r>
                <a:r>
                  <a:rPr lang="en-US" sz="2400" b="1" baseline="-2500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sym typeface="+mn-ea"/>
                  </a:rPr>
                  <a:t>3</a:t>
                </a:r>
                <a:endPara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60960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  <p:bldP spid="345091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实例(续)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pSp>
        <p:nvGrpSpPr>
          <p:cNvPr id="52227" name="组合 34"/>
          <p:cNvGrpSpPr/>
          <p:nvPr/>
        </p:nvGrpSpPr>
        <p:grpSpPr>
          <a:xfrm>
            <a:off x="2032000" y="3203575"/>
            <a:ext cx="5399088" cy="2085975"/>
            <a:chOff x="2500298" y="2279163"/>
            <a:chExt cx="5399072" cy="2085360"/>
          </a:xfrm>
        </p:grpSpPr>
        <p:sp>
          <p:nvSpPr>
            <p:cNvPr id="52228" name="Text Box 10"/>
            <p:cNvSpPr txBox="1"/>
            <p:nvPr/>
          </p:nvSpPr>
          <p:spPr>
            <a:xfrm>
              <a:off x="2500298" y="2350601"/>
              <a:ext cx="357190" cy="3640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0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29" name="Text Box 11"/>
            <p:cNvSpPr txBox="1"/>
            <p:nvPr/>
          </p:nvSpPr>
          <p:spPr>
            <a:xfrm>
              <a:off x="2500298" y="2614546"/>
              <a:ext cx="357190" cy="457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0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0" name="Text Box 16"/>
            <p:cNvSpPr txBox="1"/>
            <p:nvPr/>
          </p:nvSpPr>
          <p:spPr>
            <a:xfrm>
              <a:off x="4572000" y="2279163"/>
              <a:ext cx="722392" cy="4354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0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1" name="Text Box 28"/>
            <p:cNvSpPr txBox="1"/>
            <p:nvPr/>
          </p:nvSpPr>
          <p:spPr>
            <a:xfrm>
              <a:off x="4572000" y="3857628"/>
              <a:ext cx="1143008" cy="5068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0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2" name="Text Box 29"/>
            <p:cNvSpPr txBox="1"/>
            <p:nvPr/>
          </p:nvSpPr>
          <p:spPr>
            <a:xfrm>
              <a:off x="5643570" y="2857496"/>
              <a:ext cx="2255800" cy="5068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)∨(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lang="zh-CN" altLang="zh-CN" sz="20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3" name="AutoShape 7"/>
            <p:cNvSpPr/>
            <p:nvPr/>
          </p:nvSpPr>
          <p:spPr>
            <a:xfrm flipH="1">
              <a:off x="4963160" y="3035334"/>
              <a:ext cx="611719" cy="472446"/>
            </a:xfrm>
            <a:prstGeom prst="flowChartOnlineStorag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52234" name="AutoShape 8"/>
            <p:cNvCxnSpPr/>
            <p:nvPr/>
          </p:nvCxnSpPr>
          <p:spPr>
            <a:xfrm>
              <a:off x="2801247" y="2566148"/>
              <a:ext cx="1184176" cy="1792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35" name="AutoShape 9"/>
            <p:cNvCxnSpPr/>
            <p:nvPr/>
          </p:nvCxnSpPr>
          <p:spPr>
            <a:xfrm>
              <a:off x="2786050" y="2818662"/>
              <a:ext cx="1184176" cy="163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36" name="AutoShape 12"/>
            <p:cNvCxnSpPr/>
            <p:nvPr/>
          </p:nvCxnSpPr>
          <p:spPr>
            <a:xfrm>
              <a:off x="3564947" y="3776586"/>
              <a:ext cx="435674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37" name="AutoShape 13"/>
            <p:cNvCxnSpPr/>
            <p:nvPr/>
          </p:nvCxnSpPr>
          <p:spPr>
            <a:xfrm>
              <a:off x="3564947" y="4051907"/>
              <a:ext cx="435674" cy="1792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238" name="AutoShape 14"/>
            <p:cNvSpPr/>
            <p:nvPr/>
          </p:nvSpPr>
          <p:spPr>
            <a:xfrm>
              <a:off x="3985423" y="2409752"/>
              <a:ext cx="529397" cy="553902"/>
            </a:xfrm>
            <a:prstGeom prst="flowChartDelay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52239" name="AutoShape 15"/>
            <p:cNvCxnSpPr/>
            <p:nvPr/>
          </p:nvCxnSpPr>
          <p:spPr>
            <a:xfrm>
              <a:off x="5560947" y="3273186"/>
              <a:ext cx="915679" cy="1792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40" name="AutoShape 17"/>
            <p:cNvCxnSpPr/>
            <p:nvPr/>
          </p:nvCxnSpPr>
          <p:spPr>
            <a:xfrm>
              <a:off x="4541416" y="2681815"/>
              <a:ext cx="505333" cy="493626"/>
            </a:xfrm>
            <a:prstGeom prst="bentConnector3">
              <a:avLst>
                <a:gd name="adj1" fmla="val 49875"/>
              </a:avLst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2241" name="AutoShape 18"/>
            <p:cNvCxnSpPr/>
            <p:nvPr/>
          </p:nvCxnSpPr>
          <p:spPr>
            <a:xfrm flipV="1">
              <a:off x="4541416" y="3385596"/>
              <a:ext cx="490134" cy="549014"/>
            </a:xfrm>
            <a:prstGeom prst="bentConnector3">
              <a:avLst>
                <a:gd name="adj1" fmla="val 49870"/>
              </a:avLst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2242" name="AutoShape 19"/>
            <p:cNvCxnSpPr/>
            <p:nvPr/>
          </p:nvCxnSpPr>
          <p:spPr>
            <a:xfrm>
              <a:off x="3058346" y="3776586"/>
              <a:ext cx="245701" cy="1792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2243" name="Group 20"/>
            <p:cNvGrpSpPr/>
            <p:nvPr/>
          </p:nvGrpSpPr>
          <p:grpSpPr>
            <a:xfrm>
              <a:off x="3304047" y="3660916"/>
              <a:ext cx="260898" cy="257401"/>
              <a:chOff x="8198" y="7406"/>
              <a:chExt cx="206" cy="158"/>
            </a:xfrm>
          </p:grpSpPr>
          <p:sp>
            <p:nvSpPr>
              <p:cNvPr id="52244" name="AutoShape 21"/>
              <p:cNvSpPr/>
              <p:nvPr/>
            </p:nvSpPr>
            <p:spPr>
              <a:xfrm rot="5400000">
                <a:off x="8190" y="7414"/>
                <a:ext cx="158" cy="14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45" name="Oval 22"/>
              <p:cNvSpPr/>
              <p:nvPr/>
            </p:nvSpPr>
            <p:spPr>
              <a:xfrm>
                <a:off x="8323" y="7445"/>
                <a:ext cx="81" cy="71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246" name="Group 23"/>
            <p:cNvGrpSpPr/>
            <p:nvPr/>
          </p:nvGrpSpPr>
          <p:grpSpPr>
            <a:xfrm>
              <a:off x="3304047" y="3934610"/>
              <a:ext cx="260898" cy="257401"/>
              <a:chOff x="8198" y="7406"/>
              <a:chExt cx="206" cy="158"/>
            </a:xfrm>
          </p:grpSpPr>
          <p:sp>
            <p:nvSpPr>
              <p:cNvPr id="52247" name="AutoShape 24"/>
              <p:cNvSpPr/>
              <p:nvPr/>
            </p:nvSpPr>
            <p:spPr>
              <a:xfrm rot="5400000">
                <a:off x="8190" y="7414"/>
                <a:ext cx="158" cy="14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48" name="Oval 25"/>
              <p:cNvSpPr/>
              <p:nvPr/>
            </p:nvSpPr>
            <p:spPr>
              <a:xfrm>
                <a:off x="8323" y="7445"/>
                <a:ext cx="81" cy="71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52249" name="AutoShape 26"/>
            <p:cNvCxnSpPr/>
            <p:nvPr/>
          </p:nvCxnSpPr>
          <p:spPr>
            <a:xfrm>
              <a:off x="2892435" y="4035615"/>
              <a:ext cx="411612" cy="3258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250" name="AutoShape 27"/>
            <p:cNvSpPr/>
            <p:nvPr/>
          </p:nvSpPr>
          <p:spPr>
            <a:xfrm>
              <a:off x="4015820" y="3660916"/>
              <a:ext cx="529397" cy="553902"/>
            </a:xfrm>
            <a:prstGeom prst="flowChartDelay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52251" name="AutoShape 30"/>
            <p:cNvCxnSpPr/>
            <p:nvPr/>
          </p:nvCxnSpPr>
          <p:spPr>
            <a:xfrm flipH="1">
              <a:off x="3035550" y="2966911"/>
              <a:ext cx="22796" cy="82759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52" name="AutoShape 31"/>
            <p:cNvCxnSpPr/>
            <p:nvPr/>
          </p:nvCxnSpPr>
          <p:spPr>
            <a:xfrm flipH="1">
              <a:off x="2892435" y="2818662"/>
              <a:ext cx="21530" cy="12495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253" name="Arc 32"/>
            <p:cNvSpPr/>
            <p:nvPr/>
          </p:nvSpPr>
          <p:spPr>
            <a:xfrm>
              <a:off x="3058346" y="2681815"/>
              <a:ext cx="117785" cy="285096"/>
            </a:xfrm>
            <a:custGeom>
              <a:avLst/>
              <a:gdLst/>
              <a:ahLst/>
              <a:cxnLst>
                <a:cxn ang="0">
                  <a:pos x="12920" y="0"/>
                </a:cxn>
                <a:cxn ang="0">
                  <a:pos x="0" y="1881258"/>
                </a:cxn>
                <a:cxn ang="0">
                  <a:pos x="12920" y="940738"/>
                </a:cxn>
              </a:cxnLst>
              <a:pathLst>
                <a:path w="22053" h="43200" fill="none">
                  <a:moveTo>
                    <a:pt x="452" y="0"/>
                  </a:moveTo>
                  <a:cubicBezTo>
                    <a:pt x="12382" y="0"/>
                    <a:pt x="22053" y="9670"/>
                    <a:pt x="22053" y="21600"/>
                  </a:cubicBezTo>
                  <a:cubicBezTo>
                    <a:pt x="22053" y="33529"/>
                    <a:pt x="12382" y="43200"/>
                    <a:pt x="453" y="43200"/>
                  </a:cubicBezTo>
                  <a:cubicBezTo>
                    <a:pt x="301" y="43200"/>
                    <a:pt x="150" y="43198"/>
                    <a:pt x="-1" y="43195"/>
                  </a:cubicBezTo>
                </a:path>
                <a:path w="22053" h="43200" stroke="0">
                  <a:moveTo>
                    <a:pt x="452" y="0"/>
                  </a:moveTo>
                  <a:cubicBezTo>
                    <a:pt x="12382" y="0"/>
                    <a:pt x="22053" y="9670"/>
                    <a:pt x="22053" y="21600"/>
                  </a:cubicBezTo>
                  <a:cubicBezTo>
                    <a:pt x="22053" y="33529"/>
                    <a:pt x="12382" y="43200"/>
                    <a:pt x="453" y="43200"/>
                  </a:cubicBezTo>
                  <a:cubicBezTo>
                    <a:pt x="301" y="43200"/>
                    <a:pt x="150" y="43198"/>
                    <a:pt x="-1" y="43195"/>
                  </a:cubicBezTo>
                  <a:lnTo>
                    <a:pt x="453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52254" name="AutoShape 33"/>
            <p:cNvCxnSpPr/>
            <p:nvPr/>
          </p:nvCxnSpPr>
          <p:spPr>
            <a:xfrm flipV="1">
              <a:off x="3058346" y="2584068"/>
              <a:ext cx="0" cy="977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255" name="组合 48"/>
          <p:cNvGrpSpPr/>
          <p:nvPr/>
        </p:nvGrpSpPr>
        <p:grpSpPr>
          <a:xfrm>
            <a:off x="1785938" y="1628775"/>
            <a:ext cx="6572250" cy="1157288"/>
            <a:chOff x="1285852" y="1855802"/>
            <a:chExt cx="6572295" cy="1156712"/>
          </a:xfrm>
        </p:grpSpPr>
        <p:grpSp>
          <p:nvGrpSpPr>
            <p:cNvPr id="52256" name="组合 44"/>
            <p:cNvGrpSpPr/>
            <p:nvPr/>
          </p:nvGrpSpPr>
          <p:grpSpPr>
            <a:xfrm>
              <a:off x="1285852" y="1857364"/>
              <a:ext cx="2000264" cy="595029"/>
              <a:chOff x="1071538" y="1916660"/>
              <a:chExt cx="2000264" cy="595029"/>
            </a:xfrm>
          </p:grpSpPr>
          <p:sp>
            <p:nvSpPr>
              <p:cNvPr id="52257" name="AutoShape 4"/>
              <p:cNvSpPr/>
              <p:nvPr/>
            </p:nvSpPr>
            <p:spPr>
              <a:xfrm>
                <a:off x="1950491" y="2136787"/>
                <a:ext cx="417825" cy="363520"/>
              </a:xfrm>
              <a:prstGeom prst="flowChartDelay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58" name="TextBox 34"/>
              <p:cNvSpPr txBox="1"/>
              <p:nvPr/>
            </p:nvSpPr>
            <p:spPr>
              <a:xfrm>
                <a:off x="1071538" y="1988063"/>
                <a:ext cx="500065" cy="368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buSzTx/>
                </a:pPr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9" name="TextBox 37"/>
              <p:cNvSpPr txBox="1"/>
              <p:nvPr/>
            </p:nvSpPr>
            <p:spPr>
              <a:xfrm>
                <a:off x="1071538" y="2143564"/>
                <a:ext cx="500065" cy="368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buSzTx/>
                </a:pPr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0" name="TextBox 39"/>
              <p:cNvSpPr txBox="1"/>
              <p:nvPr/>
            </p:nvSpPr>
            <p:spPr>
              <a:xfrm>
                <a:off x="2357422" y="1916660"/>
                <a:ext cx="714380" cy="368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buSzTx/>
                </a:pPr>
                <a:r>
                  <a:rPr lang="en-US" altLang="zh-CN" b="1" i="1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/>
                  </a:rPr>
                  <a:t></a:t>
                </a:r>
                <a:r>
                  <a:rPr lang="en-US" altLang="zh-CN" b="1" i="1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61" name="组合 43"/>
            <p:cNvGrpSpPr/>
            <p:nvPr/>
          </p:nvGrpSpPr>
          <p:grpSpPr>
            <a:xfrm>
              <a:off x="3571868" y="1855802"/>
              <a:ext cx="2071701" cy="667995"/>
              <a:chOff x="3786182" y="1996060"/>
              <a:chExt cx="2071701" cy="667995"/>
            </a:xfrm>
          </p:grpSpPr>
          <p:sp>
            <p:nvSpPr>
              <p:cNvPr id="52262" name="AutoShape 12"/>
              <p:cNvSpPr/>
              <p:nvPr/>
            </p:nvSpPr>
            <p:spPr>
              <a:xfrm flipH="1">
                <a:off x="4623631" y="2211980"/>
                <a:ext cx="565292" cy="360807"/>
              </a:xfrm>
              <a:prstGeom prst="flowChartOnlineStorag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63" name="TextBox 35"/>
              <p:cNvSpPr txBox="1"/>
              <p:nvPr/>
            </p:nvSpPr>
            <p:spPr>
              <a:xfrm>
                <a:off x="3786182" y="2140429"/>
                <a:ext cx="500065" cy="368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buSzTx/>
                </a:pPr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4" name="TextBox 38"/>
              <p:cNvSpPr txBox="1"/>
              <p:nvPr/>
            </p:nvSpPr>
            <p:spPr>
              <a:xfrm>
                <a:off x="3786182" y="2295930"/>
                <a:ext cx="500065" cy="368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buSzTx/>
                </a:pPr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5" name="TextBox 40"/>
              <p:cNvSpPr txBox="1"/>
              <p:nvPr/>
            </p:nvSpPr>
            <p:spPr>
              <a:xfrm>
                <a:off x="5143503" y="1996060"/>
                <a:ext cx="714380" cy="368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buSzTx/>
                </a:pPr>
                <a:r>
                  <a:rPr lang="en-US" altLang="zh-CN" b="1" i="1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/>
                  </a:rPr>
                  <a:t></a:t>
                </a:r>
                <a:r>
                  <a:rPr lang="en-US" altLang="zh-CN" b="1" i="1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66" name="组合 42"/>
            <p:cNvGrpSpPr/>
            <p:nvPr/>
          </p:nvGrpSpPr>
          <p:grpSpPr>
            <a:xfrm>
              <a:off x="5929321" y="1928767"/>
              <a:ext cx="1928826" cy="571539"/>
              <a:chOff x="6357949" y="1714453"/>
              <a:chExt cx="1928826" cy="571539"/>
            </a:xfrm>
          </p:grpSpPr>
          <p:grpSp>
            <p:nvGrpSpPr>
              <p:cNvPr id="52267" name="组合 33"/>
              <p:cNvGrpSpPr/>
              <p:nvPr/>
            </p:nvGrpSpPr>
            <p:grpSpPr>
              <a:xfrm>
                <a:off x="6660816" y="1861885"/>
                <a:ext cx="1512179" cy="424107"/>
                <a:chOff x="6660816" y="1861885"/>
                <a:chExt cx="1512179" cy="424107"/>
              </a:xfrm>
            </p:grpSpPr>
            <p:grpSp>
              <p:nvGrpSpPr>
                <p:cNvPr id="52268" name="Group 20"/>
                <p:cNvGrpSpPr/>
                <p:nvPr/>
              </p:nvGrpSpPr>
              <p:grpSpPr>
                <a:xfrm>
                  <a:off x="7215206" y="1861885"/>
                  <a:ext cx="439702" cy="424107"/>
                  <a:chOff x="8047" y="2015"/>
                  <a:chExt cx="302" cy="242"/>
                </a:xfrm>
              </p:grpSpPr>
              <p:sp>
                <p:nvSpPr>
                  <p:cNvPr id="52269" name="AutoShape 21"/>
                  <p:cNvSpPr/>
                  <p:nvPr/>
                </p:nvSpPr>
                <p:spPr>
                  <a:xfrm rot="5400000">
                    <a:off x="8041" y="2021"/>
                    <a:ext cx="242" cy="23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2270" name="Oval 22"/>
                  <p:cNvSpPr/>
                  <p:nvPr/>
                </p:nvSpPr>
                <p:spPr>
                  <a:xfrm>
                    <a:off x="8268" y="2102"/>
                    <a:ext cx="81" cy="7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2271" name="AutoShape 23"/>
                <p:cNvCxnSpPr/>
                <p:nvPr/>
              </p:nvCxnSpPr>
              <p:spPr>
                <a:xfrm flipV="1">
                  <a:off x="6660816" y="2071678"/>
                  <a:ext cx="580994" cy="1652"/>
                </a:xfrm>
                <a:prstGeom prst="straightConnector1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2272" name="AutoShape 24"/>
                <p:cNvCxnSpPr/>
                <p:nvPr/>
              </p:nvCxnSpPr>
              <p:spPr>
                <a:xfrm>
                  <a:off x="7645546" y="2071678"/>
                  <a:ext cx="527449" cy="1652"/>
                </a:xfrm>
                <a:prstGeom prst="straightConnector1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52273" name="TextBox 36"/>
              <p:cNvSpPr txBox="1"/>
              <p:nvPr/>
            </p:nvSpPr>
            <p:spPr>
              <a:xfrm>
                <a:off x="6357949" y="1857260"/>
                <a:ext cx="500066" cy="369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buSzTx/>
                </a:pPr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74" name="TextBox 41"/>
              <p:cNvSpPr txBox="1"/>
              <p:nvPr/>
            </p:nvSpPr>
            <p:spPr>
              <a:xfrm>
                <a:off x="7786709" y="1714453"/>
                <a:ext cx="500066" cy="369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buSzTx/>
                </a:pPr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/>
                  </a:rPr>
                  <a:t></a:t>
                </a:r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2275" name="TextBox 45"/>
            <p:cNvSpPr txBox="1"/>
            <p:nvPr/>
          </p:nvSpPr>
          <p:spPr>
            <a:xfrm>
              <a:off x="1928793" y="2571399"/>
              <a:ext cx="714380" cy="3697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buSzTx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与门</a:t>
              </a:r>
              <a:endPara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276" name="TextBox 46"/>
            <p:cNvSpPr txBox="1"/>
            <p:nvPr/>
          </p:nvSpPr>
          <p:spPr>
            <a:xfrm>
              <a:off x="4286248" y="2571399"/>
              <a:ext cx="714380" cy="3697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buSzTx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或门</a:t>
              </a:r>
              <a:endPara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277" name="TextBox 47"/>
            <p:cNvSpPr txBox="1"/>
            <p:nvPr/>
          </p:nvSpPr>
          <p:spPr>
            <a:xfrm>
              <a:off x="6715140" y="2642802"/>
              <a:ext cx="714380" cy="3697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buSzTx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非门</a:t>
              </a:r>
              <a:endPara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52278" name="直接箭头连接符 58"/>
          <p:cNvCxnSpPr/>
          <p:nvPr/>
        </p:nvCxnSpPr>
        <p:spPr>
          <a:xfrm>
            <a:off x="5508625" y="2060575"/>
            <a:ext cx="576263" cy="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79" name="直接箭头连接符 60"/>
          <p:cNvCxnSpPr/>
          <p:nvPr/>
        </p:nvCxnSpPr>
        <p:spPr>
          <a:xfrm>
            <a:off x="4464050" y="1944688"/>
            <a:ext cx="512763" cy="793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80" name="直接箭头连接符 62"/>
          <p:cNvCxnSpPr/>
          <p:nvPr/>
        </p:nvCxnSpPr>
        <p:spPr>
          <a:xfrm>
            <a:off x="2160588" y="2124075"/>
            <a:ext cx="503237" cy="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81" name="直接箭头连接符 64"/>
          <p:cNvCxnSpPr/>
          <p:nvPr/>
        </p:nvCxnSpPr>
        <p:spPr>
          <a:xfrm>
            <a:off x="4427538" y="2124075"/>
            <a:ext cx="584200" cy="95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82" name="直接箭头连接符 69"/>
          <p:cNvCxnSpPr/>
          <p:nvPr/>
        </p:nvCxnSpPr>
        <p:spPr>
          <a:xfrm>
            <a:off x="3132138" y="2016125"/>
            <a:ext cx="503237" cy="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83" name="直接箭头连接符 71"/>
          <p:cNvCxnSpPr/>
          <p:nvPr/>
        </p:nvCxnSpPr>
        <p:spPr>
          <a:xfrm>
            <a:off x="2160588" y="1944688"/>
            <a:ext cx="503237" cy="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650875" y="1760538"/>
            <a:ext cx="11017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sz="2400" b="1" kern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逻辑门</a:t>
            </a:r>
            <a:endParaRPr kumimoji="1" lang="zh-CN" altLang="en-US" sz="2400" b="1" kern="0" noProof="0" dirty="0" smtClean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1436688" y="5370513"/>
            <a:ext cx="7772400" cy="4829175"/>
          </a:xfrm>
        </p:spPr>
        <p:txBody>
          <a:bodyPr vert="horz" wrap="square" lIns="91440" tIns="45720" rIns="91440" bIns="45720" numCol="1" anchor="t" anchorCtr="0" compatLnSpc="1"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F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</a:t>
            </a:r>
            <a:r>
              <a:rPr kumimoji="1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∧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</a:t>
            </a:r>
            <a:r>
              <a:rPr kumimoji="1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)∨(</a:t>
            </a:r>
            <a:r>
              <a:rPr kumimoji="1" lang="en-US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∧</a:t>
            </a:r>
            <a:r>
              <a:rPr kumimoji="1" lang="en-US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614045" y="466090"/>
            <a:ext cx="7772400" cy="914400"/>
          </a:xfrm>
        </p:spPr>
        <p:txBody>
          <a:bodyPr vert="horz" wrap="square" lIns="91440" tIns="45720" rIns="91440" bIns="45720" anchor="ctr"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4000" dirty="0">
                <a:solidFill>
                  <a:srgbClr val="800000"/>
                </a:solidFill>
              </a:rPr>
              <a:t>主范式之间的相互转换</a:t>
            </a:r>
            <a:endParaRPr lang="zh-CN" altLang="en-US" sz="4000" dirty="0">
              <a:solidFill>
                <a:srgbClr val="800000"/>
              </a:solidFill>
            </a:endParaRPr>
          </a:p>
        </p:txBody>
      </p:sp>
      <p:sp>
        <p:nvSpPr>
          <p:cNvPr id="53251" name="Text Box 4"/>
          <p:cNvSpPr txBox="1"/>
          <p:nvPr/>
        </p:nvSpPr>
        <p:spPr>
          <a:xfrm>
            <a:off x="533400" y="1524000"/>
            <a:ext cx="7924800" cy="977265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由主析取范式求主合取范式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40000"/>
              </a:spcBef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53" name="Object 0"/>
          <p:cNvGraphicFramePr/>
          <p:nvPr/>
        </p:nvGraphicFramePr>
        <p:xfrm>
          <a:off x="598805" y="1972945"/>
          <a:ext cx="3394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498600" imgH="241300" progId="Equation.3">
                  <p:embed/>
                </p:oleObj>
              </mc:Choice>
              <mc:Fallback>
                <p:oleObj name="" r:id="rId1" imgW="1498600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8805" y="1972945"/>
                        <a:ext cx="339407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 rot="0">
            <a:off x="533400" y="3501390"/>
            <a:ext cx="4583430" cy="546100"/>
            <a:chOff x="840" y="5062"/>
            <a:chExt cx="7218" cy="860"/>
          </a:xfrm>
        </p:grpSpPr>
        <p:graphicFrame>
          <p:nvGraphicFramePr>
            <p:cNvPr id="53256" name="Object 2"/>
            <p:cNvGraphicFramePr/>
            <p:nvPr/>
          </p:nvGraphicFramePr>
          <p:xfrm>
            <a:off x="2174" y="5062"/>
            <a:ext cx="5885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651000" imgH="241300" progId="Equation.3">
                    <p:embed/>
                  </p:oleObj>
                </mc:Choice>
                <mc:Fallback>
                  <p:oleObj name="" r:id="rId3" imgW="1651000" imgH="2413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74" y="5062"/>
                          <a:ext cx="5885" cy="8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8" name="Text Box 12"/>
            <p:cNvSpPr txBox="1"/>
            <p:nvPr/>
          </p:nvSpPr>
          <p:spPr>
            <a:xfrm>
              <a:off x="840" y="5153"/>
              <a:ext cx="132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22070" y="4147820"/>
            <a:ext cx="7675245" cy="2246630"/>
            <a:chOff x="2082" y="6532"/>
            <a:chExt cx="12087" cy="3538"/>
          </a:xfrm>
        </p:grpSpPr>
        <p:graphicFrame>
          <p:nvGraphicFramePr>
            <p:cNvPr id="53257" name="Object 3"/>
            <p:cNvGraphicFramePr/>
            <p:nvPr/>
          </p:nvGraphicFramePr>
          <p:xfrm>
            <a:off x="2082" y="6628"/>
            <a:ext cx="6746" cy="3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1892300" imgH="965200" progId="Equation.3">
                    <p:embed/>
                  </p:oleObj>
                </mc:Choice>
                <mc:Fallback>
                  <p:oleObj name="" r:id="rId5" imgW="1892300" imgH="965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82" y="6628"/>
                          <a:ext cx="6746" cy="34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" name="组合 40"/>
            <p:cNvGrpSpPr/>
            <p:nvPr/>
          </p:nvGrpSpPr>
          <p:grpSpPr>
            <a:xfrm>
              <a:off x="9241" y="6532"/>
              <a:ext cx="4928" cy="906"/>
              <a:chOff x="9241" y="6532"/>
              <a:chExt cx="4928" cy="906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9241" y="6532"/>
                <a:ext cx="4649" cy="90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anchor="ctr" anchorCtr="0" compatLnSpc="1">
                <a:spAutoFit/>
              </a:bodyPr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" name="Text Box 4"/>
              <p:cNvSpPr txBox="1"/>
              <p:nvPr/>
            </p:nvSpPr>
            <p:spPr>
              <a:xfrm>
                <a:off x="9241" y="6648"/>
                <a:ext cx="4928" cy="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anchor="t">
                <a:spAutoFit/>
              </a:bodyPr>
              <a:p>
                <a:pPr>
                  <a:spcBef>
                    <a:spcPct val="2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注意下标是一致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的！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539750" y="2510790"/>
            <a:ext cx="7776210" cy="546100"/>
            <a:chOff x="963" y="4293"/>
            <a:chExt cx="12246" cy="860"/>
          </a:xfrm>
        </p:grpSpPr>
        <p:graphicFrame>
          <p:nvGraphicFramePr>
            <p:cNvPr id="53254" name="Object 1"/>
            <p:cNvGraphicFramePr/>
            <p:nvPr/>
          </p:nvGraphicFramePr>
          <p:xfrm>
            <a:off x="5541" y="4293"/>
            <a:ext cx="3575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7" imgW="1002665" imgH="241300" progId="Equation.3">
                    <p:embed/>
                  </p:oleObj>
                </mc:Choice>
                <mc:Fallback>
                  <p:oleObj name="" r:id="rId7" imgW="1002665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541" y="4293"/>
                          <a:ext cx="3575" cy="8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5" name="Text Box 8"/>
            <p:cNvSpPr txBox="1"/>
            <p:nvPr/>
          </p:nvSpPr>
          <p:spPr>
            <a:xfrm>
              <a:off x="9129" y="4315"/>
              <a:ext cx="4080" cy="725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其中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</a:t>
              </a:r>
              <a:r>
                <a:rPr lang="en-US" altLang="zh-CN" sz="2400" i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-s, 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63" y="4379"/>
              <a:ext cx="46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没有出现的极小项是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7660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</a:rPr>
              <a:t>7</a:t>
            </a:r>
            <a:r>
              <a:rPr lang="zh-CN" altLang="en-US" sz="2400" b="1" dirty="0"/>
              <a:t> 求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</a:t>
            </a:r>
            <a:r>
              <a:rPr lang="en-US" altLang="zh-CN" sz="2400" b="1" dirty="0">
                <a:sym typeface="Symbol" panose="05050102010706020507" pitchFamily="18" charset="2"/>
              </a:rPr>
              <a:t>(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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)(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)(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的主合取范式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解      </a:t>
            </a:r>
            <a:r>
              <a:rPr lang="en-US" altLang="zh-CN" sz="2400" b="1" i="1" dirty="0"/>
              <a:t>A 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3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7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endParaRPr lang="en-US" altLang="zh-CN" sz="2400" b="1" dirty="0"/>
          </a:p>
          <a:p>
            <a:pPr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 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4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5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6</a:t>
            </a:r>
            <a:endParaRPr lang="en-US" altLang="zh-CN" sz="2400" b="1" dirty="0"/>
          </a:p>
          <a:p>
            <a:pPr eaLnBrk="1" hangingPunct="1">
              <a:spcBef>
                <a:spcPct val="40000"/>
              </a:spcBef>
              <a:buNone/>
            </a:pPr>
            <a:endParaRPr lang="zh-CN" altLang="en-US" sz="2400" b="1" dirty="0"/>
          </a:p>
          <a:p>
            <a:pPr eaLnBrk="1" hangingPunct="1">
              <a:spcBef>
                <a:spcPct val="40000"/>
              </a:spcBef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685800" y="896620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685800" y="107315"/>
            <a:ext cx="77724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思考题一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685800" y="1106805"/>
            <a:ext cx="7772400" cy="41148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600" b="1" dirty="0"/>
              <a:t>某汽车司机违章驾驶，交警向他宣布处理决定：“要么扣留执照三个月，要么罚款</a:t>
            </a:r>
            <a:r>
              <a:rPr lang="en-US" altLang="zh-CN" sz="2600" b="1" dirty="0"/>
              <a:t>1000</a:t>
            </a:r>
            <a:r>
              <a:rPr lang="zh-CN" altLang="en-US" sz="2600" b="1" dirty="0"/>
              <a:t>元。”司机说：“我不同意。”如果司机坚持己见，那么，以下哪项实际上是他必须同意的？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sz="2600" b="1" dirty="0"/>
              <a:t>A</a:t>
            </a:r>
            <a:r>
              <a:rPr lang="zh-CN" altLang="en-US" sz="2600" b="1" dirty="0"/>
              <a:t>、扣照但不罚款。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sz="2600" b="1" dirty="0"/>
              <a:t>B</a:t>
            </a:r>
            <a:r>
              <a:rPr lang="zh-CN" altLang="en-US" sz="2600" b="1" dirty="0"/>
              <a:t>、罚款但不扣照。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sz="2600" b="1" dirty="0"/>
              <a:t>C</a:t>
            </a:r>
            <a:r>
              <a:rPr lang="zh-CN" altLang="en-US" sz="2600" b="1" dirty="0"/>
              <a:t>、既不罚款也不扣照。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sz="2600" b="1" dirty="0"/>
              <a:t>D</a:t>
            </a:r>
            <a:r>
              <a:rPr lang="zh-CN" altLang="en-US" sz="2600" b="1" dirty="0"/>
              <a:t>、如果做不到既不罚款也不扣照，那么就必须接受既罚款又扣照。</a:t>
            </a:r>
            <a:endParaRPr lang="zh-CN" altLang="en-US" sz="2600" b="1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259840" y="5156200"/>
            <a:ext cx="7833360" cy="20612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：扣照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q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：罚款；</a:t>
            </a:r>
            <a:endParaRPr lang="zh-CN" altLang="en-US" sz="2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那么司机意思为</a:t>
            </a:r>
            <a:endParaRPr lang="zh-CN" altLang="en-US" sz="2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((p</a:t>
            </a:r>
            <a:r>
              <a:rPr lang="en-US" sz="26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q)</a:t>
            </a:r>
            <a:r>
              <a:rPr lang="en-US" sz="26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∨(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en-US" sz="26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q))(p</a:t>
            </a:r>
            <a:r>
              <a:rPr lang="en-US" sz="26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∧q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6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∨(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lang="en-US" sz="26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lang="en-US" sz="26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376160" y="6248400"/>
            <a:ext cx="1082040" cy="457200"/>
          </a:xfr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思考题二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68630" y="1981200"/>
            <a:ext cx="7989570" cy="131889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b="1" dirty="0"/>
              <a:t>A</a:t>
            </a:r>
            <a:r>
              <a:rPr lang="zh-CN" altLang="en-US" b="1" dirty="0"/>
              <a:t>说</a:t>
            </a:r>
            <a:r>
              <a:rPr lang="en-US" altLang="zh-CN" b="1" dirty="0"/>
              <a:t>B</a:t>
            </a:r>
            <a:r>
              <a:rPr lang="zh-CN" altLang="en-US" b="1" dirty="0"/>
              <a:t>说谎，</a:t>
            </a:r>
            <a:r>
              <a:rPr lang="en-US" altLang="zh-CN" b="1" dirty="0"/>
              <a:t>B</a:t>
            </a:r>
            <a:r>
              <a:rPr lang="zh-CN" altLang="en-US" b="1" dirty="0"/>
              <a:t>说</a:t>
            </a:r>
            <a:r>
              <a:rPr lang="en-US" altLang="zh-CN" b="1" dirty="0"/>
              <a:t>C</a:t>
            </a:r>
            <a:r>
              <a:rPr lang="zh-CN" altLang="en-US" b="1" dirty="0"/>
              <a:t>说谎，</a:t>
            </a:r>
            <a:r>
              <a:rPr lang="en-US" altLang="zh-CN" b="1" dirty="0"/>
              <a:t>C</a:t>
            </a:r>
            <a:r>
              <a:rPr lang="zh-CN" altLang="en-US" b="1" dirty="0"/>
              <a:t>说</a:t>
            </a:r>
            <a:r>
              <a:rPr lang="en-US" altLang="zh-CN" b="1" dirty="0"/>
              <a:t>A</a:t>
            </a:r>
            <a:r>
              <a:rPr lang="zh-CN" altLang="en-US" b="1" dirty="0"/>
              <a:t>与</a:t>
            </a:r>
            <a:r>
              <a:rPr lang="en-US" altLang="zh-CN" b="1" dirty="0"/>
              <a:t>B</a:t>
            </a:r>
            <a:r>
              <a:rPr lang="zh-CN" altLang="en-US" b="1" dirty="0"/>
              <a:t>都说谎。到底谁说真话？谁说假话？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1005" y="3356610"/>
            <a:ext cx="79305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zh-CN" altLang="en-US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设</a:t>
            </a:r>
            <a:r>
              <a:rPr kumimoji="1" lang="en-US" altLang="zh-CN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</a:t>
            </a:r>
            <a:r>
              <a:rPr kumimoji="1" lang="zh-CN" altLang="en-US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en-US" altLang="zh-CN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zh-CN" altLang="en-US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说真话</a:t>
            </a:r>
            <a:r>
              <a:rPr kumimoji="1" lang="en-US" altLang="zh-CN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; q:B</a:t>
            </a:r>
            <a:r>
              <a:rPr kumimoji="1" lang="zh-CN" altLang="en-US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说真话；</a:t>
            </a:r>
            <a:r>
              <a:rPr kumimoji="1" lang="en-US" altLang="zh-CN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</a:t>
            </a:r>
            <a:r>
              <a:rPr kumimoji="1" lang="zh-CN" altLang="en-US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en-US" altLang="zh-CN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</a:t>
            </a:r>
            <a:r>
              <a:rPr kumimoji="1" lang="zh-CN" altLang="en-US" sz="32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说真话</a:t>
            </a:r>
            <a:endParaRPr kumimoji="1" lang="zh-CN" altLang="en-US" sz="3200" b="1" kern="0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((p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q)∨(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∧q))</a:t>
            </a:r>
            <a:endParaRPr lang="en-US" sz="2800" b="1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((q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r)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(q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>
              <a:buNone/>
            </a:pP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((r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q)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(r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∨q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>
              <a:buNone/>
            </a:pP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lang="en-US" sz="28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∧q∧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</a:t>
            </a:r>
            <a:endParaRPr kumimoji="1" lang="en-US" altLang="zh-CN" sz="2800" b="1" kern="0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676640" y="2564765"/>
            <a:ext cx="5025390" cy="38887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sz="2400" b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2625" y="982663"/>
            <a:ext cx="7777163" cy="2952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757238" y="1174750"/>
            <a:ext cx="7772400" cy="47244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析取范式:</a:t>
            </a:r>
            <a:r>
              <a:rPr lang="zh-CN" altLang="en-US" sz="2400" b="1" dirty="0">
                <a:latin typeface="宋体" panose="02010600030101010101" pitchFamily="2" charset="-122"/>
              </a:rPr>
              <a:t>由有限个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简单合取式</a:t>
            </a:r>
            <a:r>
              <a:rPr lang="zh-CN" altLang="en-US" sz="2400" b="1" dirty="0">
                <a:latin typeface="宋体" panose="02010600030101010101" pitchFamily="2" charset="-122"/>
              </a:rPr>
              <a:t>组成的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析取式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   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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r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其中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, , 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r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简单合取式</a:t>
            </a:r>
            <a:endParaRPr lang="zh-CN" altLang="en-US" sz="2400" b="1" dirty="0"/>
          </a:p>
          <a:p>
            <a:pPr algn="just"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合取范式:</a:t>
            </a:r>
            <a:r>
              <a:rPr lang="zh-CN" altLang="en-US" sz="2400" b="1" dirty="0">
                <a:latin typeface="宋体" panose="02010600030101010101" pitchFamily="2" charset="-122"/>
              </a:rPr>
              <a:t>由有限个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简单析取式</a:t>
            </a:r>
            <a:r>
              <a:rPr lang="zh-CN" altLang="en-US" sz="2400" b="1" dirty="0">
                <a:latin typeface="宋体" panose="02010600030101010101" pitchFamily="2" charset="-122"/>
              </a:rPr>
              <a:t>组成的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合取式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   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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r 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其中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, , 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r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简单析取式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范式: </a:t>
            </a:r>
            <a:r>
              <a:rPr lang="zh-CN" altLang="en-US" sz="2400" b="1" dirty="0">
                <a:latin typeface="宋体" panose="02010600030101010101" pitchFamily="2" charset="-122"/>
              </a:rPr>
              <a:t>析取范式与合取范式的统称</a:t>
            </a:r>
            <a:r>
              <a:rPr lang="zh-CN" altLang="en-US" sz="2400" b="1" dirty="0"/>
              <a:t> 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定理2.4 </a:t>
            </a:r>
            <a:r>
              <a:rPr lang="zh-CN" altLang="en-US" sz="2400" b="1" dirty="0">
                <a:solidFill>
                  <a:schemeClr val="accent2"/>
                </a:solidFill>
              </a:rPr>
              <a:t>(1) 一个析取范式是</a:t>
            </a:r>
            <a:r>
              <a:rPr lang="zh-CN" altLang="en-US" sz="2400" b="1" dirty="0">
                <a:solidFill>
                  <a:srgbClr val="FF0000"/>
                </a:solidFill>
              </a:rPr>
              <a:t>矛盾式</a:t>
            </a:r>
            <a:r>
              <a:rPr lang="zh-CN" altLang="en-US" sz="2400" b="1" dirty="0">
                <a:solidFill>
                  <a:schemeClr val="accent2"/>
                </a:solidFill>
              </a:rPr>
              <a:t>当且仅当它的</a:t>
            </a:r>
            <a:r>
              <a:rPr lang="zh-CN" altLang="en-US" sz="2400" b="1" dirty="0">
                <a:solidFill>
                  <a:srgbClr val="FF0000"/>
                </a:solidFill>
              </a:rPr>
              <a:t>每一个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简单合取式都是</a:t>
            </a:r>
            <a:r>
              <a:rPr lang="zh-CN" altLang="en-US" sz="2400" b="1" dirty="0">
                <a:solidFill>
                  <a:srgbClr val="FF0000"/>
                </a:solidFill>
              </a:rPr>
              <a:t>矛盾式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(2) 一个合取范式是</a:t>
            </a:r>
            <a:r>
              <a:rPr lang="zh-CN" altLang="en-US" sz="2400" b="1" dirty="0">
                <a:solidFill>
                  <a:srgbClr val="FF0000"/>
                </a:solidFill>
              </a:rPr>
              <a:t>重言式</a:t>
            </a:r>
            <a:r>
              <a:rPr lang="zh-CN" altLang="en-US" sz="2400" b="1" dirty="0">
                <a:solidFill>
                  <a:schemeClr val="accent2"/>
                </a:solidFill>
              </a:rPr>
              <a:t>当且仅当它的</a:t>
            </a:r>
            <a:r>
              <a:rPr lang="zh-CN" altLang="en-US" sz="2400" b="1" dirty="0">
                <a:solidFill>
                  <a:srgbClr val="FF0000"/>
                </a:solidFill>
              </a:rPr>
              <a:t>每一个</a:t>
            </a:r>
            <a:r>
              <a:rPr lang="zh-CN" altLang="en-US" sz="2400" b="1" dirty="0">
                <a:solidFill>
                  <a:schemeClr val="accent2"/>
                </a:solidFill>
              </a:rPr>
              <a:t>简单析取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式都是</a:t>
            </a:r>
            <a:r>
              <a:rPr lang="zh-CN" altLang="en-US" sz="2400" b="1" dirty="0">
                <a:solidFill>
                  <a:srgbClr val="FF0000"/>
                </a:solidFill>
              </a:rPr>
              <a:t>重言式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685800" y="35560"/>
            <a:ext cx="77724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思考题三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232410" y="976630"/>
            <a:ext cx="8708390" cy="328485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600" b="1" dirty="0"/>
              <a:t>甲、乙、丙三人在赛前预测</a:t>
            </a:r>
            <a:r>
              <a:rPr lang="en-US" altLang="zh-CN" sz="2600" b="1" dirty="0"/>
              <a:t>2019</a:t>
            </a:r>
            <a:r>
              <a:rPr lang="zh-CN" altLang="en-US" sz="2600" b="1" dirty="0"/>
              <a:t>年女排世界杯比赛结果。</a:t>
            </a:r>
            <a:endParaRPr lang="en-US" altLang="zh-CN" sz="2600" b="1" dirty="0"/>
          </a:p>
          <a:p>
            <a:pPr marL="0" indent="0">
              <a:buNone/>
            </a:pPr>
            <a:r>
              <a:rPr lang="zh-CN" altLang="en-US" sz="2600" b="1" dirty="0"/>
              <a:t>甲说：“美国第一，俄罗斯第三。”</a:t>
            </a:r>
            <a:endParaRPr lang="en-US" altLang="zh-CN" sz="2600" b="1" dirty="0"/>
          </a:p>
          <a:p>
            <a:pPr marL="0" indent="0">
              <a:buNone/>
            </a:pPr>
            <a:r>
              <a:rPr lang="zh-CN" altLang="en-US" sz="2600" b="1" dirty="0"/>
              <a:t>乙说：“中国第一，美国第三。”</a:t>
            </a:r>
            <a:endParaRPr lang="en-US" altLang="zh-CN" sz="2600" b="1" dirty="0"/>
          </a:p>
          <a:p>
            <a:pPr marL="0" indent="0">
              <a:buNone/>
            </a:pPr>
            <a:r>
              <a:rPr lang="zh-CN" altLang="en-US" sz="2600" b="1" dirty="0"/>
              <a:t>丙说：“俄罗斯第一，美国第二。”</a:t>
            </a:r>
            <a:endParaRPr lang="en-US" altLang="zh-CN" sz="2600" b="1" dirty="0"/>
          </a:p>
          <a:p>
            <a:pPr marL="0" indent="0">
              <a:buNone/>
            </a:pPr>
            <a:r>
              <a:rPr lang="zh-CN" altLang="en-US" sz="2600" b="1" dirty="0"/>
              <a:t>赛后结果显示，每人均预测对了一半，并且没有名列名次。问实际名次怎样排列？</a:t>
            </a:r>
            <a:endParaRPr lang="zh-CN" altLang="en-US" sz="2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8910" y="3933190"/>
            <a:ext cx="793051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zh-CN" altLang="en-US" sz="26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设</a:t>
            </a:r>
            <a:r>
              <a:rPr kumimoji="1" lang="en-US" altLang="zh-CN" sz="26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p1: A1, C2, R3,  </a:t>
            </a:r>
            <a:r>
              <a:rPr kumimoji="1" lang="en-US" altLang="zh-CN" sz="26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p2: A1, R2, C3,  </a:t>
            </a:r>
            <a:r>
              <a:rPr kumimoji="1" lang="en-US" altLang="zh-CN" sz="26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p3: C1, A2, R3</a:t>
            </a:r>
            <a:endParaRPr kumimoji="1" lang="zh-CN" altLang="en-US" sz="2600" b="1" kern="0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kumimoji="1" lang="en-US" altLang="zh-CN" sz="26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p4: C1, R2, A3,  p5: R1, C2, A3,  p6: R1, A2, C3</a:t>
            </a:r>
            <a:endParaRPr kumimoji="1" lang="zh-CN" altLang="en-US" sz="2600" b="1" kern="0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0005" y="4869815"/>
            <a:ext cx="9037320" cy="13595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    ((p1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∧p2∧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p3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p4∧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p5∧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p6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∨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(p1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p2∧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p3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p4∧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p5∧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p6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0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∧(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(p1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p2∧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p3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p4∧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p5∧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p6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∨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(p1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p2∧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p3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∧p4∧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p5∧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p6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endParaRPr lang="en-US" altLang="zh-CN" sz="20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∧(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(p1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p2∧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p3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p4∧p5∧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sym typeface="+mn-ea"/>
              </a:rPr>
              <a:t>p6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sz="2000" b="1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∨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(p1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p2∧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p3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p4∧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p5∧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sz="20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p6</a:t>
            </a:r>
            <a:r>
              <a:rPr lang="en-US" altLang="zh-CN" sz="2000" b="1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0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4" grpId="1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69900" y="466725"/>
            <a:ext cx="7772400" cy="838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范式存在定理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390525" y="1376680"/>
            <a:ext cx="9149715" cy="526923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sz="2800" b="1" dirty="0">
                <a:solidFill>
                  <a:srgbClr val="7030A0"/>
                </a:solidFill>
              </a:rPr>
              <a:t>2.5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任何命题公式都存在着与之等值的析取范式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与合取范式.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algn="just"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证 求公</a:t>
            </a:r>
            <a:r>
              <a:rPr lang="zh-CN" altLang="en-US" sz="2400" b="1" dirty="0"/>
              <a:t>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的范式的步骤：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(1) 消去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中的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7030A0"/>
                </a:solidFill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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/>
              <a:t>      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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/>
              <a:t>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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808538" y="2963863"/>
            <a:ext cx="5030787" cy="22002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algn="just">
              <a:spcBef>
                <a:spcPts val="2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否定联结词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的内移或消去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 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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468313" y="5046663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使用分配律</a:t>
            </a: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求析取范式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求合取范式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例子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例1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的析取范式与合取范式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解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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蕴含等值式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</a:t>
            </a:r>
            <a:r>
              <a:rPr lang="zh-CN" altLang="en-US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析取范式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</a:t>
            </a:r>
            <a:r>
              <a:rPr lang="zh-CN" altLang="en-US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(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          </a:t>
            </a:r>
            <a:r>
              <a:rPr lang="zh-CN" altLang="en-US" sz="2400" b="1" dirty="0">
                <a:solidFill>
                  <a:srgbClr val="002060"/>
                </a:solidFill>
              </a:rPr>
              <a:t>分配律，合取范式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3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注意: 公式的析取范式与合取范式在形式</a:t>
            </a:r>
            <a:r>
              <a:rPr lang="zh-CN" altLang="en-US" sz="2400" b="1" dirty="0">
                <a:solidFill>
                  <a:srgbClr val="FF0000"/>
                </a:solidFill>
              </a:rPr>
              <a:t>上不惟一！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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宋体" panose="02010600030101010101" pitchFamily="2" charset="-12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ym typeface="宋体" panose="02010600030101010101" pitchFamily="2" charset="-12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)</a:t>
            </a:r>
            <a:r>
              <a:rPr lang="zh-CN" altLang="en-US" sz="2400" b="1" dirty="0">
                <a:sym typeface="宋体" panose="02010600030101010101" pitchFamily="2" charset="-122"/>
              </a:rPr>
              <a:t>(</a:t>
            </a:r>
            <a:r>
              <a:rPr lang="en-US" altLang="zh-CN" sz="2400" b="1" i="1" dirty="0">
                <a:sym typeface="宋体" panose="02010600030101010101" pitchFamily="2" charset="-12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ym typeface="宋体" panose="02010600030101010101" pitchFamily="2" charset="-122"/>
              </a:rPr>
              <a:t>q</a:t>
            </a:r>
            <a:r>
              <a:rPr lang="en-US" altLang="zh-CN" sz="2400" b="1" dirty="0">
                <a:sym typeface="宋体" panose="02010600030101010101" pitchFamily="2" charset="-122"/>
              </a:rPr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ym typeface="宋体" panose="02010600030101010101" pitchFamily="2" charset="-122"/>
              </a:rPr>
              <a:t>r</a:t>
            </a:r>
            <a:endParaRPr lang="zh-CN" altLang="en-US" sz="2400" b="1" dirty="0"/>
          </a:p>
          <a:p>
            <a:pPr algn="just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(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 </a:t>
            </a:r>
            <a:r>
              <a:rPr lang="zh-CN" altLang="en-US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ym typeface="宋体" panose="02010600030101010101" pitchFamily="2" charset="-12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)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(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71475" y="1389380"/>
            <a:ext cx="8837930" cy="5382895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400" b="1" dirty="0">
                <a:solidFill>
                  <a:srgbClr val="7030A0"/>
                </a:solidFill>
              </a:rPr>
              <a:t>2.17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在含有</a:t>
            </a:r>
            <a:r>
              <a:rPr lang="en-US" altLang="zh-CN" sz="2400" b="1" i="1" dirty="0"/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个命题变项的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析取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式</a:t>
            </a:r>
            <a:r>
              <a:rPr lang="zh-CN" altLang="en-US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合取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式</a:t>
            </a:r>
            <a:r>
              <a:rPr lang="zh-CN" altLang="en-US" sz="2400" b="1" dirty="0">
                <a:latin typeface="宋体" panose="02010600030101010101" pitchFamily="2" charset="-122"/>
              </a:rPr>
              <a:t>)中,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若每个命题变项均以文字的形式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出现且仅出现一次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且第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en-US" altLang="zh-CN" sz="2400" b="1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n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个文字(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一定顺序排列</a:t>
            </a:r>
            <a:r>
              <a:rPr lang="zh-CN" altLang="en-US" sz="2400" b="1" dirty="0">
                <a:latin typeface="宋体" panose="02010600030101010101" pitchFamily="2" charset="-122"/>
              </a:rPr>
              <a:t>)出现在左起第</a:t>
            </a:r>
            <a:r>
              <a:rPr lang="en-US" altLang="zh-CN" sz="2400" b="1" i="1" dirty="0"/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位上，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称这样的简单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析取</a:t>
            </a:r>
            <a:r>
              <a:rPr lang="zh-CN" altLang="en-US" sz="2400" b="1" dirty="0">
                <a:latin typeface="宋体" panose="02010600030101010101" pitchFamily="2" charset="-122"/>
              </a:rPr>
              <a:t>式(简单</a:t>
            </a:r>
            <a:r>
              <a:rPr lang="zh-CN" altLang="en-US" sz="2400" b="1" dirty="0">
                <a:latin typeface="宋体" panose="02010600030101010101" pitchFamily="2" charset="-122"/>
              </a:rPr>
              <a:t>合取式)为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极大项(极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小项)。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latinLnBrk="0" hangingPunct="1">
              <a:lnSpc>
                <a:spcPct val="90000"/>
              </a:lnSpc>
              <a:spcBef>
                <a:spcPts val="3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说明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: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ym typeface="Wingdings" panose="05000000000000000000" pitchFamily="2" charset="2"/>
              </a:rPr>
              <a:t>(1)</a:t>
            </a:r>
            <a:r>
              <a:rPr lang="zh-CN" altLang="en-US" sz="2400" b="1" dirty="0"/>
              <a:t> </a:t>
            </a:r>
            <a:r>
              <a:rPr lang="en-US" altLang="zh-CN" sz="2400" b="1" i="1" dirty="0"/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个命题变项产生</a:t>
            </a:r>
            <a:r>
              <a:rPr lang="zh-CN" altLang="en-US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个极大项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个极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小项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(2) 2</a:t>
            </a:r>
            <a:r>
              <a:rPr lang="en-US" altLang="zh-CN" sz="2400" b="1" i="1" baseline="30000" dirty="0"/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个极大项(极</a:t>
            </a:r>
            <a:r>
              <a:rPr lang="zh-CN" altLang="en-US" sz="2400" b="1" dirty="0">
                <a:latin typeface="宋体" panose="02010600030101010101" pitchFamily="2" charset="-122"/>
              </a:rPr>
              <a:t>小项)互不等值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(3) </a:t>
            </a:r>
            <a:r>
              <a:rPr lang="zh-CN" altLang="en-US" sz="2400" b="1" dirty="0">
                <a:sym typeface="+mn-ea"/>
              </a:rPr>
              <a:t>用</a:t>
            </a:r>
            <a:r>
              <a:rPr lang="en-US" altLang="zh-CN" sz="2400" b="1" i="1" dirty="0">
                <a:sym typeface="+mn-ea"/>
              </a:rPr>
              <a:t>M</a:t>
            </a:r>
            <a:r>
              <a:rPr lang="en-US" altLang="zh-CN" sz="2400" b="1" i="1" baseline="-30000" dirty="0">
                <a:sym typeface="+mn-ea"/>
              </a:rPr>
              <a:t>i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表示第</a:t>
            </a:r>
            <a:r>
              <a:rPr lang="en-US" altLang="zh-CN" sz="2400" b="1" i="1" dirty="0">
                <a:sym typeface="+mn-ea"/>
              </a:rPr>
              <a:t>i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个极大项（</a:t>
            </a:r>
            <a:r>
              <a:rPr lang="en-US" altLang="zh-CN" sz="2400" b="1" i="1" dirty="0">
                <a:sym typeface="+mn-ea"/>
              </a:rPr>
              <a:t>i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是该项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成假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赋值的十进制表示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)</a:t>
            </a: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          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如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sz="2400" b="1" i="1" baseline="-30000" dirty="0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为假，其它极大项为真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   </a:t>
            </a:r>
            <a:endParaRPr lang="en-US" altLang="zh-CN" sz="2400" b="1" dirty="0"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用</a:t>
            </a:r>
            <a:r>
              <a:rPr lang="en-US" altLang="zh-CN" sz="2400" b="1" i="1" dirty="0"/>
              <a:t>m</a:t>
            </a:r>
            <a:r>
              <a:rPr lang="en-US" altLang="zh-CN" sz="2400" b="1" i="1" baseline="-30000" dirty="0"/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表示第</a:t>
            </a:r>
            <a:r>
              <a:rPr lang="en-US" altLang="zh-CN" sz="2400" b="1" i="1" dirty="0"/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个极小项（</a:t>
            </a:r>
            <a:r>
              <a:rPr lang="en-US" altLang="zh-CN" sz="2400" b="1" i="1" dirty="0"/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是该项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成真</a:t>
            </a:r>
            <a:r>
              <a:rPr lang="zh-CN" altLang="en-US" sz="2400" b="1" dirty="0">
                <a:latin typeface="宋体" panose="02010600030101010101" pitchFamily="2" charset="-122"/>
              </a:rPr>
              <a:t>赋值的十进制表示）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          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如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m</a:t>
            </a:r>
            <a:r>
              <a:rPr lang="en-US" altLang="zh-CN" sz="2400" b="1" i="1" baseline="-30000" dirty="0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为真，其它极大项为假</a:t>
            </a: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xfrm>
            <a:off x="398780" y="251460"/>
            <a:ext cx="7772400" cy="1143000"/>
          </a:xfrm>
        </p:spPr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主析取范式与主合取范式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757555" y="4545330"/>
            <a:ext cx="7772400" cy="187261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定理2.6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设</a:t>
            </a:r>
            <a:r>
              <a:rPr lang="en-US" altLang="zh-CN" sz="2400" b="1" i="1" dirty="0">
                <a:sym typeface="+mn-ea"/>
              </a:rPr>
              <a:t>M</a:t>
            </a:r>
            <a:r>
              <a:rPr lang="en-US" altLang="zh-CN" sz="2400" b="1" i="1" baseline="-30000" dirty="0">
                <a:sym typeface="+mn-ea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</a:rPr>
              <a:t>与</a:t>
            </a:r>
            <a:r>
              <a:rPr lang="en-US" altLang="zh-CN" sz="2400" b="1" i="1" dirty="0">
                <a:sym typeface="+mn-ea"/>
              </a:rPr>
              <a:t>m</a:t>
            </a:r>
            <a:r>
              <a:rPr lang="en-US" altLang="zh-CN" sz="2400" b="1" i="1" baseline="-30000" dirty="0">
                <a:sym typeface="+mn-ea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</a:rPr>
              <a:t>是由同一组命题变项形成的极</a:t>
            </a:r>
            <a:r>
              <a:rPr lang="zh-CN" altLang="en-US" sz="2400" b="1" dirty="0">
                <a:solidFill>
                  <a:schemeClr val="tx1"/>
                </a:solidFill>
              </a:rPr>
              <a:t>大项和极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小项, 则                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                              </a:t>
            </a:r>
            <a:r>
              <a:rPr lang="en-US" altLang="zh-CN" sz="2400" b="1" dirty="0">
                <a:solidFill>
                  <a:schemeClr val="tx1"/>
                </a:solidFill>
              </a:rPr>
              <a:t>        </a:t>
            </a:r>
            <a:r>
              <a:rPr lang="en-US" altLang="zh-CN" sz="2400" b="1" i="1" dirty="0">
                <a:sym typeface="+mn-ea"/>
              </a:rPr>
              <a:t>M</a:t>
            </a:r>
            <a:r>
              <a:rPr lang="en-US" altLang="zh-CN" sz="2400" b="1" i="1" baseline="-30000" dirty="0">
                <a:sym typeface="+mn-ea"/>
              </a:rPr>
              <a:t>i</a:t>
            </a:r>
            <a:r>
              <a:rPr lang="en-US" altLang="zh-CN" sz="2400" b="1" i="1" baseline="-300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ym typeface="+mn-ea"/>
              </a:rPr>
              <a:t>m</a:t>
            </a:r>
            <a:r>
              <a:rPr lang="en-US" altLang="zh-CN" sz="2400" b="1" i="1" baseline="-30000" dirty="0">
                <a:sym typeface="+mn-ea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baseline="-30000" dirty="0">
                <a:solidFill>
                  <a:schemeClr val="tx1"/>
                </a:solidFill>
              </a:rPr>
              <a:t> </a:t>
            </a:r>
            <a:endParaRPr lang="en-US" altLang="zh-CN" sz="2400" b="1" i="1" baseline="-300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baseline="-30000" dirty="0">
                <a:solidFill>
                  <a:schemeClr val="tx1"/>
                </a:solidFill>
              </a:rPr>
              <a:t>                                                        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</a:rPr>
              <a:t>M</a:t>
            </a:r>
            <a:r>
              <a:rPr lang="en-US" altLang="zh-CN" sz="2400" b="1" i="1" baseline="-30000" dirty="0">
                <a:solidFill>
                  <a:schemeClr val="tx1"/>
                </a:solidFill>
              </a:rPr>
              <a:t>i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m</a:t>
            </a:r>
            <a:r>
              <a:rPr lang="en-US" altLang="zh-CN" sz="2400" b="1" i="1" baseline="-30000" dirty="0">
                <a:solidFill>
                  <a:schemeClr val="tx1"/>
                </a:solidFill>
              </a:rPr>
              <a:t>i</a:t>
            </a:r>
            <a:endParaRPr lang="en-US" altLang="zh-CN" sz="2400" b="1" i="1" baseline="-3000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30735" name="Text Box 16"/>
          <p:cNvSpPr txBox="1"/>
          <p:nvPr/>
        </p:nvSpPr>
        <p:spPr>
          <a:xfrm>
            <a:off x="2697480" y="835660"/>
            <a:ext cx="3886200" cy="460375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p, q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形成的极小项与极大项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683895" y="1484630"/>
          <a:ext cx="3562985" cy="272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242945" imgH="2290445" progId="Paint.Picture">
                  <p:embed/>
                </p:oleObj>
              </mc:Choice>
              <mc:Fallback>
                <p:oleObj name="" r:id="rId2" imgW="3242945" imgH="229044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895" y="1484630"/>
                        <a:ext cx="3562985" cy="2726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>
            <p:custDataLst>
              <p:tags r:id="rId4"/>
            </p:custDataLst>
          </p:nvPr>
        </p:nvGraphicFramePr>
        <p:xfrm>
          <a:off x="4643120" y="1485265"/>
          <a:ext cx="3731895" cy="271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262630" imgH="2295525" progId="Paint.Picture">
                  <p:embed/>
                </p:oleObj>
              </mc:Choice>
              <mc:Fallback>
                <p:oleObj name="" r:id="rId5" imgW="3262630" imgH="22955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1485265"/>
                        <a:ext cx="3731895" cy="271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971550" y="1912620"/>
            <a:ext cx="7772400" cy="3709035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定义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2.1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8</a:t>
            </a: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主析取范式</a:t>
            </a:r>
            <a:r>
              <a:rPr lang="en-US" altLang="zh-CN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</a:rPr>
              <a:t>由极小项构成的析取范式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主合取范式: </a:t>
            </a:r>
            <a:r>
              <a:rPr lang="zh-CN" altLang="en-US" sz="2400" b="1" dirty="0">
                <a:latin typeface="宋体" panose="02010600030101010101" pitchFamily="2" charset="-122"/>
              </a:rPr>
              <a:t>由极大项构成的合取范式</a:t>
            </a:r>
            <a:endParaRPr lang="zh-CN" altLang="en-US" sz="2400" b="1" dirty="0"/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例如</a:t>
            </a:r>
            <a:endParaRPr lang="zh-CN" altLang="en-US" sz="24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=3, 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命题变项为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zh-CN" altLang="en-US" sz="2400" b="1" i="1" dirty="0">
                <a:solidFill>
                  <a:srgbClr val="000066"/>
                </a:solidFill>
              </a:rPr>
              <a:t>、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zh-CN" altLang="en-US" sz="2400" b="1" i="1" dirty="0">
                <a:solidFill>
                  <a:srgbClr val="000066"/>
                </a:solidFill>
              </a:rPr>
              <a:t>、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时，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</a:rPr>
              <a:t>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</a:rPr>
              <a:t>m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m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3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是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主析取范式</a:t>
            </a: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</a:rPr>
              <a:t>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M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5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  </a:t>
            </a:r>
            <a:r>
              <a:rPr lang="zh-CN" altLang="en-US" sz="2400" b="1" dirty="0">
                <a:solidFill>
                  <a:srgbClr val="000066"/>
                </a:solidFill>
              </a:rPr>
              <a:t>是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主合取范式</a:t>
            </a:r>
            <a:endParaRPr lang="zh-CN" altLang="en-US" sz="24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973455" y="753110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主析取范式和主合取</a:t>
            </a:r>
            <a:r>
              <a:rPr lang="zh-CN" altLang="en-US" sz="3600" dirty="0">
                <a:solidFill>
                  <a:srgbClr val="800000"/>
                </a:solidFill>
              </a:rPr>
              <a:t>范式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829310" y="1120775"/>
            <a:ext cx="7772400" cy="6157595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sz="2400" b="1" dirty="0">
                <a:solidFill>
                  <a:srgbClr val="7030A0"/>
                </a:solidFill>
              </a:rPr>
              <a:t>2.7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任何命题公式都存在着与之等值的主析取范式和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主合取范式</a:t>
            </a:r>
            <a:r>
              <a:rPr lang="zh-CN" altLang="en-US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并且是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惟一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的.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唯一性证明（针对主析取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范式）：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假设公式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存在两个主析取范式</a:t>
            </a:r>
            <a:r>
              <a:rPr lang="en-US" altLang="zh-CN" sz="2400" b="1" i="1" dirty="0">
                <a:solidFill>
                  <a:schemeClr val="tx1"/>
                </a:solidFill>
                <a:cs typeface="+mn-lt"/>
              </a:rPr>
              <a:t>D</a:t>
            </a:r>
            <a:r>
              <a:rPr lang="en-US" altLang="zh-CN" sz="2400" b="1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cs typeface="+mn-lt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可以设</a:t>
            </a:r>
            <a:r>
              <a:rPr lang="en-US" altLang="zh-CN" sz="2400" b="1" i="1" dirty="0">
                <a:cs typeface="+mn-lt"/>
                <a:sym typeface="+mn-ea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含极小项</a:t>
            </a:r>
            <a:r>
              <a:rPr lang="en-US" altLang="zh-CN" sz="2400" b="1" i="1" dirty="0">
                <a:solidFill>
                  <a:schemeClr val="tx1"/>
                </a:solidFill>
                <a:cs typeface="+mn-lt"/>
              </a:rPr>
              <a:t>m</a:t>
            </a:r>
            <a:r>
              <a:rPr lang="en-US" altLang="zh-CN" sz="2400" b="1" i="1" baseline="-25000" dirty="0">
                <a:solidFill>
                  <a:schemeClr val="tx1"/>
                </a:solidFill>
                <a:cs typeface="+mn-lt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而</a:t>
            </a:r>
            <a:r>
              <a:rPr lang="en-US" altLang="zh-CN" sz="2400" b="1" i="1" dirty="0">
                <a:cs typeface="+mn-lt"/>
                <a:sym typeface="+mn-ea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不含</a:t>
            </a:r>
            <a:r>
              <a:rPr lang="en-US" altLang="zh-CN" sz="2400" b="1" i="1" dirty="0">
                <a:cs typeface="+mn-lt"/>
                <a:sym typeface="+mn-ea"/>
              </a:rPr>
              <a:t>m</a:t>
            </a:r>
            <a:r>
              <a:rPr lang="en-US" altLang="zh-CN" sz="2400" b="1" i="1" baseline="-25000" dirty="0">
                <a:cs typeface="+mn-lt"/>
                <a:sym typeface="+mn-ea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从而当极小项</a:t>
            </a:r>
            <a:r>
              <a:rPr lang="en-US" altLang="zh-CN" sz="2400" b="1" i="1" dirty="0">
                <a:cs typeface="+mn-lt"/>
                <a:sym typeface="+mn-ea"/>
              </a:rPr>
              <a:t>m</a:t>
            </a:r>
            <a:r>
              <a:rPr lang="en-US" altLang="zh-CN" sz="2400" b="1" i="1" baseline="-25000" dirty="0">
                <a:cs typeface="+mn-lt"/>
                <a:sym typeface="+mn-ea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成真时</a:t>
            </a:r>
            <a:r>
              <a:rPr lang="en-US" altLang="zh-CN" sz="2400" b="1" i="1" dirty="0">
                <a:cs typeface="+mn-lt"/>
                <a:sym typeface="+mn-ea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为真，而</a:t>
            </a:r>
            <a:r>
              <a:rPr lang="en-US" altLang="zh-CN" sz="2400" b="1" i="1" dirty="0">
                <a:cs typeface="+mn-lt"/>
                <a:sym typeface="+mn-ea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为假，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这导致</a:t>
            </a:r>
            <a:r>
              <a:rPr lang="en-US" altLang="zh-CN" sz="2400" b="1" i="1" dirty="0">
                <a:cs typeface="+mn-lt"/>
                <a:sym typeface="+mn-ea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cs typeface="+mn-lt"/>
                <a:sym typeface="+mn-ea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不等值，这导致矛盾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293,&quot;width&quot;:5611}"/>
</p:tagLst>
</file>

<file path=ppt/tags/tag2.xml><?xml version="1.0" encoding="utf-8"?>
<p:tagLst xmlns:p="http://schemas.openxmlformats.org/presentationml/2006/main">
  <p:tag name="KSO_WM_UNIT_PLACING_PICTURE_USER_VIEWPORT" val="{&quot;height&quot;:3618,&quot;width&quot;:5142}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6718</Words>
  <Application>WPS 演示</Application>
  <PresentationFormat/>
  <Paragraphs>458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</vt:lpstr>
      <vt:lpstr>宋体</vt:lpstr>
      <vt:lpstr>Wingdings</vt:lpstr>
      <vt:lpstr>华文行楷</vt:lpstr>
      <vt:lpstr>Times New Roman</vt:lpstr>
      <vt:lpstr>黑体</vt:lpstr>
      <vt:lpstr>Wingdings</vt:lpstr>
      <vt:lpstr>Symbol</vt:lpstr>
      <vt:lpstr>微软雅黑</vt:lpstr>
      <vt:lpstr>Arial Unicode MS</vt:lpstr>
      <vt:lpstr>Symbol</vt:lpstr>
      <vt:lpstr>清华版教材展示</vt:lpstr>
      <vt:lpstr>1_清华版教材展示</vt:lpstr>
      <vt:lpstr>Paint.Picture</vt:lpstr>
      <vt:lpstr>Paint.Picture</vt:lpstr>
      <vt:lpstr>Equation.3</vt:lpstr>
      <vt:lpstr>Equation.3</vt:lpstr>
      <vt:lpstr>Equation.3</vt:lpstr>
      <vt:lpstr>Equation.3</vt:lpstr>
      <vt:lpstr>2.3 范式</vt:lpstr>
      <vt:lpstr>析取范式与合取范式</vt:lpstr>
      <vt:lpstr>PowerPoint 演示文稿</vt:lpstr>
      <vt:lpstr>范式存在定理</vt:lpstr>
      <vt:lpstr>例子</vt:lpstr>
      <vt:lpstr>主析取范式与主合取范式</vt:lpstr>
      <vt:lpstr>PowerPoint 演示文稿</vt:lpstr>
      <vt:lpstr>主析取范式和主合取范式</vt:lpstr>
      <vt:lpstr>PowerPoint 演示文稿</vt:lpstr>
      <vt:lpstr>求主析取范式的步骤</vt:lpstr>
      <vt:lpstr>求主合取范式的步骤</vt:lpstr>
      <vt:lpstr>实例</vt:lpstr>
      <vt:lpstr>PowerPoint 演示文稿</vt:lpstr>
      <vt:lpstr>主析取/合取范式的快速求法</vt:lpstr>
      <vt:lpstr>实例</vt:lpstr>
      <vt:lpstr>PowerPoint 演示文稿</vt:lpstr>
      <vt:lpstr>主析取范式的用途</vt:lpstr>
      <vt:lpstr>PowerPoint 演示文稿</vt:lpstr>
      <vt:lpstr>实例</vt:lpstr>
      <vt:lpstr>PowerPoint 演示文稿</vt:lpstr>
      <vt:lpstr>PowerPoint 演示文稿</vt:lpstr>
      <vt:lpstr>应用实例1选择决策</vt:lpstr>
      <vt:lpstr>应用实例(续)</vt:lpstr>
      <vt:lpstr>应用实例2组合电路</vt:lpstr>
      <vt:lpstr>实例(续)</vt:lpstr>
      <vt:lpstr>主范式之间的相互转换</vt:lpstr>
      <vt:lpstr>实例</vt:lpstr>
      <vt:lpstr>思考题一</vt:lpstr>
      <vt:lpstr>思考题二</vt:lpstr>
      <vt:lpstr>思考题三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jinyi</cp:lastModifiedBy>
  <cp:revision>76</cp:revision>
  <dcterms:created xsi:type="dcterms:W3CDTF">2003-05-27T06:14:00Z</dcterms:created>
  <dcterms:modified xsi:type="dcterms:W3CDTF">2022-03-18T08:18:47Z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D7DA42F815F947CEB509D3655187DBE6</vt:lpwstr>
  </property>
</Properties>
</file>