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3"/>
  </p:handoutMasterIdLst>
  <p:sldIdLst>
    <p:sldId id="257" r:id="rId3"/>
    <p:sldId id="258" r:id="rId4"/>
    <p:sldId id="259" r:id="rId6"/>
    <p:sldId id="260" r:id="rId7"/>
    <p:sldId id="263" r:id="rId8"/>
    <p:sldId id="261" r:id="rId9"/>
    <p:sldId id="262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4" r:id="rId19"/>
    <p:sldId id="285" r:id="rId20"/>
    <p:sldId id="283" r:id="rId21"/>
    <p:sldId id="271" r:id="rId2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00FF"/>
    <a:srgbClr val="800000"/>
    <a:srgbClr val="9900FF"/>
    <a:srgbClr val="DDDDDD"/>
    <a:srgbClr val="663300"/>
    <a:srgbClr val="000066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646"/>
    <p:restoredTop sz="93010"/>
  </p:normalViewPr>
  <p:slideViewPr>
    <p:cSldViewPr showGuides="1">
      <p:cViewPr varScale="1">
        <p:scale>
          <a:sx n="92" d="100"/>
          <a:sy n="92" d="100"/>
        </p:scale>
        <p:origin x="-108" y="-114"/>
      </p:cViewPr>
      <p:guideLst>
        <p:guide orient="horz" pos="2106"/>
        <p:guide pos="28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7170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等价，在于他们的真值表相同</a:t>
            </a:r>
            <a:endParaRPr lang="zh-CN" altLang="en-US"/>
          </a:p>
          <a:p>
            <a:pPr lvl="0"/>
            <a:r>
              <a:rPr lang="zh-CN" altLang="en-US"/>
              <a:t>从符号化角度，要求</a:t>
            </a:r>
            <a:r>
              <a:rPr lang="en-US" altLang="zh-CN"/>
              <a:t>A</a:t>
            </a:r>
            <a:r>
              <a:rPr lang="en-US" altLang="zh-CN"/>
              <a:t>&lt;-&gt;B</a:t>
            </a:r>
            <a:endParaRPr lang="en-US" altLang="zh-CN"/>
          </a:p>
          <a:p>
            <a:pPr lvl="0"/>
            <a:r>
              <a:rPr lang="zh-CN" altLang="en-US"/>
              <a:t>注意这里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是合式公式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b="1">
                <a:sym typeface="+mn-ea"/>
              </a:rPr>
              <a:t>书本习题 1.35，2.6，2.12，2.18，2.19，2.20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4800" dirty="0">
                <a:solidFill>
                  <a:srgbClr val="800000"/>
                </a:solidFill>
              </a:rPr>
              <a:t>2.2 </a:t>
            </a:r>
            <a:r>
              <a:rPr lang="zh-CN" altLang="en-US" sz="4800" dirty="0">
                <a:solidFill>
                  <a:srgbClr val="800000"/>
                </a:solidFill>
                <a:ea typeface="黑体" panose="02010609060101010101" pitchFamily="49" charset="-122"/>
              </a:rPr>
              <a:t>命题逻辑等值演算</a:t>
            </a:r>
            <a:endParaRPr lang="en-US" altLang="zh-CN" sz="4800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685800" y="1837690"/>
            <a:ext cx="7772400" cy="41148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2.2.1 等值式与等值演算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等值式</a:t>
            </a:r>
            <a:endParaRPr lang="zh-CN" altLang="en-US" b="1" dirty="0"/>
          </a:p>
          <a:p>
            <a:pPr lvl="1" eaLnBrk="1" hangingPunct="1"/>
            <a:r>
              <a:rPr lang="zh-CN" altLang="en-US" b="1" dirty="0">
                <a:sym typeface="+mn-ea"/>
              </a:rPr>
              <a:t>真值表法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等值演算法</a:t>
            </a:r>
            <a:endParaRPr lang="zh-CN" altLang="en-US" b="1" dirty="0"/>
          </a:p>
          <a:p>
            <a:pPr eaLnBrk="1" latinLnBrk="0" hangingPunct="1">
              <a:spcBef>
                <a:spcPts val="1500"/>
              </a:spcBef>
            </a:pPr>
            <a:r>
              <a:rPr lang="zh-CN" altLang="en-US" b="1" dirty="0"/>
              <a:t>2.2.2 联结词完备集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真值函数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联结词完备集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与非联结词</a:t>
            </a:r>
            <a:r>
              <a:rPr lang="en-US" altLang="zh-CN" b="1" dirty="0"/>
              <a:t>, </a:t>
            </a:r>
            <a:r>
              <a:rPr lang="zh-CN" altLang="en-US" b="1" dirty="0"/>
              <a:t>或非联结词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 vert="horz" wrap="square" lIns="91440" tIns="45720" rIns="91440" bIns="45720" anchor="t"/>
          <a:p>
            <a:pPr algn="just" eaLnBrk="1" hangingPunct="1">
              <a:spcBef>
                <a:spcPct val="35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</a:rPr>
              <a:t>5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用等值演算法判断下列公式的类型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35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(1)  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 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5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解  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    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    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蕴涵等值式）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5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 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            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       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德摩根律）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5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             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       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交换律，结合律）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5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             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002060"/>
                </a:solidFill>
              </a:rPr>
              <a:t>0                 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矛盾律）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5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             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rgbClr val="002060"/>
                </a:solidFill>
              </a:rPr>
              <a:t> 0                     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（零律）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350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该式为矛盾式</a:t>
            </a:r>
            <a:r>
              <a:rPr lang="zh-CN" altLang="en-US" sz="2400" b="1" dirty="0">
                <a:solidFill>
                  <a:srgbClr val="002060"/>
                </a:solidFill>
              </a:rPr>
              <a:t>.</a:t>
            </a:r>
            <a:endParaRPr lang="zh-CN" altLang="en-US" sz="2400" b="1" dirty="0">
              <a:solidFill>
                <a:srgbClr val="002060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685800" y="1828800"/>
            <a:ext cx="8166735" cy="3352800"/>
          </a:xfrm>
        </p:spPr>
        <p:txBody>
          <a:bodyPr vert="horz" wrap="square" lIns="91440" tIns="45720" rIns="91440" bIns="45720" anchor="t"/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/>
              <a:t>(2) </a:t>
            </a:r>
            <a:r>
              <a:rPr lang="zh-CN" altLang="en-US" sz="2400" b="1" dirty="0">
                <a:solidFill>
                  <a:srgbClr val="002060"/>
                </a:solidFill>
              </a:rPr>
              <a:t> 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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</a:rPr>
              <a:t>) 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解     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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</a:rPr>
              <a:t>) 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002060"/>
                </a:solidFill>
              </a:rPr>
              <a:t> 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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</a:rPr>
              <a:t>)    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蕴涵等值式）</a:t>
            </a:r>
            <a:r>
              <a:rPr lang="zh-CN" altLang="en-US" sz="2400" b="1" dirty="0">
                <a:solidFill>
                  <a:srgbClr val="002060"/>
                </a:solidFill>
              </a:rPr>
              <a:t>  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                        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rgbClr val="002060"/>
                </a:solidFill>
              </a:rPr>
              <a:t> (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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    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交换律）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 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                       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rgbClr val="002060"/>
                </a:solidFill>
              </a:rPr>
              <a:t> 1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                    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该式为重言式</a:t>
            </a:r>
            <a:r>
              <a:rPr lang="zh-CN" altLang="en-US" sz="2400" b="1" dirty="0">
                <a:solidFill>
                  <a:srgbClr val="002060"/>
                </a:solidFill>
              </a:rPr>
              <a:t>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40000"/>
              </a:spcBef>
              <a:buNone/>
            </a:pPr>
            <a:endParaRPr lang="zh-CN" alt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398780" y="1600200"/>
            <a:ext cx="8510905" cy="3017520"/>
          </a:xfrm>
        </p:spPr>
        <p:txBody>
          <a:bodyPr vert="horz" wrap="square" lIns="91440" tIns="45720" rIns="91440" bIns="45720" anchor="t"/>
          <a:p>
            <a:pPr algn="just" eaLnBrk="1" hangingPunct="1">
              <a:spcBef>
                <a:spcPct val="35000"/>
              </a:spcBef>
              <a:buNone/>
            </a:pPr>
            <a:r>
              <a:rPr lang="zh-CN" altLang="en-US" sz="2400" b="1" dirty="0"/>
              <a:t>(3) </a:t>
            </a:r>
            <a:r>
              <a:rPr lang="zh-CN" altLang="en-US" sz="2400" b="1" dirty="0">
                <a:solidFill>
                  <a:srgbClr val="002060"/>
                </a:solidFill>
              </a:rPr>
              <a:t>((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  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5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解    ((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r </a:t>
            </a:r>
            <a:r>
              <a:rPr lang="en-US" altLang="zh-CN" sz="2400" b="1" dirty="0">
                <a:solidFill>
                  <a:srgbClr val="002060"/>
                </a:solidFill>
              </a:rPr>
              <a:t>  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002060"/>
                </a:solidFill>
              </a:rPr>
              <a:t> 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       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分配律）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5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                         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002060"/>
                </a:solidFill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      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排中律）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5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                         </a:t>
            </a:r>
            <a:r>
              <a:rPr lang="zh-CN" altLang="en-US" sz="2400" b="1" dirty="0">
                <a:solidFill>
                  <a:srgbClr val="002060"/>
                </a:solidFill>
              </a:rPr>
              <a:t> 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           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同一律）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50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			     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非重言式的可满足式.</a:t>
            </a:r>
            <a:endParaRPr lang="zh-CN" altLang="en-US" sz="2400" b="1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3500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                                   </a:t>
            </a:r>
            <a:r>
              <a:rPr lang="zh-CN" altLang="en-US" sz="2400" b="1" dirty="0">
                <a:solidFill>
                  <a:srgbClr val="002060"/>
                </a:solidFill>
              </a:rPr>
              <a:t>如101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是它的成真赋值,</a:t>
            </a:r>
            <a:r>
              <a:rPr lang="zh-CN" altLang="en-US" sz="2400" b="1" dirty="0">
                <a:solidFill>
                  <a:srgbClr val="002060"/>
                </a:solidFill>
              </a:rPr>
              <a:t>000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是它的成假赋值</a:t>
            </a:r>
            <a:r>
              <a:rPr lang="zh-CN" altLang="en-US" sz="2400" b="1" dirty="0">
                <a:solidFill>
                  <a:srgbClr val="002060"/>
                </a:solidFill>
              </a:rPr>
              <a:t>.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16388" name="Text Box 4"/>
          <p:cNvSpPr txBox="1"/>
          <p:nvPr/>
        </p:nvSpPr>
        <p:spPr>
          <a:xfrm>
            <a:off x="539115" y="5013325"/>
            <a:ext cx="8077200" cy="9779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 algn="just">
              <a:spcBef>
                <a:spcPct val="4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为矛盾式当且仅当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0;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为重言式当且仅当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4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演算步骤不惟一,应尽量使演算短些。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真值函数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625" y="1773238"/>
            <a:ext cx="7418388" cy="6477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57200"/>
          </a:xfrm>
        </p:spPr>
        <p:txBody>
          <a:bodyPr vert="horz" wrap="square" lIns="91440" tIns="45720" rIns="91440" bIns="45720" anchor="t"/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定义2.12</a:t>
            </a:r>
            <a:r>
              <a:rPr lang="zh-CN" altLang="en-US" sz="2400" b="1" dirty="0"/>
              <a:t> 称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: {0, 1}</a:t>
            </a:r>
            <a:r>
              <a:rPr lang="en-US" altLang="zh-CN" sz="2400" b="1" i="1" baseline="30000" dirty="0"/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{0, 1}</a:t>
            </a:r>
            <a:r>
              <a:rPr lang="zh-CN" altLang="en-US" sz="2400" b="1" dirty="0"/>
              <a:t>为</a:t>
            </a:r>
            <a:r>
              <a:rPr lang="en-US" altLang="zh-CN" sz="2400" b="1" i="1" dirty="0">
                <a:solidFill>
                  <a:srgbClr val="7030A0"/>
                </a:solidFill>
              </a:rPr>
              <a:t>n</a:t>
            </a: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元</a:t>
            </a: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真值函数</a:t>
            </a:r>
            <a:endParaRPr lang="zh-CN" altLang="en-US" sz="2400" b="1" dirty="0">
              <a:solidFill>
                <a:srgbClr val="7030A0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grpSp>
        <p:nvGrpSpPr>
          <p:cNvPr id="17413" name="Group 18"/>
          <p:cNvGrpSpPr/>
          <p:nvPr/>
        </p:nvGrpSpPr>
        <p:grpSpPr>
          <a:xfrm>
            <a:off x="762000" y="2362200"/>
            <a:ext cx="5943600" cy="1482725"/>
            <a:chOff x="480" y="1536"/>
            <a:chExt cx="3744" cy="934"/>
          </a:xfrm>
        </p:grpSpPr>
        <p:sp>
          <p:nvSpPr>
            <p:cNvPr id="17414" name="Text Box 4"/>
            <p:cNvSpPr txBox="1"/>
            <p:nvPr/>
          </p:nvSpPr>
          <p:spPr>
            <a:xfrm>
              <a:off x="480" y="1584"/>
              <a:ext cx="3744" cy="88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元真值函数共有</a:t>
              </a:r>
              <a:r>
                <a:rPr lang="zh-CN" altLang="en-US" sz="2400" b="1" dirty="0">
                  <a:solidFill>
                    <a:srgbClr val="7030A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lang="zh-CN" altLang="en-US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个</a:t>
              </a:r>
              <a:endPara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spcBef>
                  <a:spcPct val="3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每一个命题公式对应于一个真值函数</a:t>
              </a:r>
              <a:endPara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spcBef>
                  <a:spcPct val="3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每一个真值函数对应无穷多个命题公式</a:t>
              </a:r>
              <a:endPara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7415" name="Object 1"/>
            <p:cNvGraphicFramePr/>
            <p:nvPr/>
          </p:nvGraphicFramePr>
          <p:xfrm>
            <a:off x="2016" y="1536"/>
            <a:ext cx="30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215900" imgH="215900" progId="Equation.3">
                    <p:embed/>
                  </p:oleObj>
                </mc:Choice>
                <mc:Fallback>
                  <p:oleObj name="" r:id="rId1" imgW="215900" imgH="2159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16" y="1536"/>
                          <a:ext cx="308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6" name="Group 16"/>
          <p:cNvGrpSpPr/>
          <p:nvPr/>
        </p:nvGrpSpPr>
        <p:grpSpPr>
          <a:xfrm>
            <a:off x="2039620" y="4038600"/>
            <a:ext cx="4876800" cy="2133600"/>
            <a:chOff x="1104" y="2064"/>
            <a:chExt cx="3072" cy="1344"/>
          </a:xfrm>
        </p:grpSpPr>
        <p:sp>
          <p:nvSpPr>
            <p:cNvPr id="17417" name="Text Box 8"/>
            <p:cNvSpPr txBox="1"/>
            <p:nvPr/>
          </p:nvSpPr>
          <p:spPr>
            <a:xfrm>
              <a:off x="1824" y="2064"/>
              <a:ext cx="1392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1元真值函数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7418" name="Group 15"/>
            <p:cNvGrpSpPr/>
            <p:nvPr/>
          </p:nvGrpSpPr>
          <p:grpSpPr>
            <a:xfrm>
              <a:off x="1104" y="2400"/>
              <a:ext cx="3072" cy="1008"/>
              <a:chOff x="432" y="2544"/>
              <a:chExt cx="3072" cy="1008"/>
            </a:xfrm>
          </p:grpSpPr>
          <p:sp>
            <p:nvSpPr>
              <p:cNvPr id="17419" name="Text Box 9"/>
              <p:cNvSpPr txBox="1"/>
              <p:nvPr/>
            </p:nvSpPr>
            <p:spPr>
              <a:xfrm>
                <a:off x="480" y="2544"/>
                <a:ext cx="2976" cy="978"/>
              </a:xfrm>
              <a:prstGeom prst="rect">
                <a:avLst/>
              </a:prstGeom>
              <a:solidFill>
                <a:srgbClr val="FFFF99"/>
              </a:solidFill>
              <a:ln w="6350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0           0           0          1           1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1           0           1          0           1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7420" name="Object 0"/>
              <p:cNvGraphicFramePr/>
              <p:nvPr/>
            </p:nvGraphicFramePr>
            <p:xfrm>
              <a:off x="1166" y="2592"/>
              <a:ext cx="2146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3" imgW="1599565" imgH="241300" progId="Equation.3">
                      <p:embed/>
                    </p:oleObj>
                  </mc:Choice>
                  <mc:Fallback>
                    <p:oleObj name="" r:id="rId3" imgW="1599565" imgH="241300" progId="Equation.3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166" y="2592"/>
                            <a:ext cx="2146" cy="3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21" name="Line 11"/>
              <p:cNvSpPr/>
              <p:nvPr/>
            </p:nvSpPr>
            <p:spPr>
              <a:xfrm>
                <a:off x="432" y="2880"/>
                <a:ext cx="3072" cy="0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422" name="Line 12"/>
              <p:cNvSpPr/>
              <p:nvPr/>
            </p:nvSpPr>
            <p:spPr>
              <a:xfrm>
                <a:off x="432" y="2544"/>
                <a:ext cx="307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423" name="Line 13"/>
              <p:cNvSpPr/>
              <p:nvPr/>
            </p:nvSpPr>
            <p:spPr>
              <a:xfrm>
                <a:off x="432" y="3552"/>
                <a:ext cx="307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424" name="Line 14"/>
              <p:cNvSpPr/>
              <p:nvPr/>
            </p:nvSpPr>
            <p:spPr>
              <a:xfrm>
                <a:off x="1008" y="2544"/>
                <a:ext cx="0" cy="1008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Text Box 4"/>
          <p:cNvSpPr txBox="1"/>
          <p:nvPr/>
        </p:nvSpPr>
        <p:spPr>
          <a:xfrm>
            <a:off x="3124200" y="990600"/>
            <a:ext cx="2057400" cy="457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2元真值函数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435" name="Group 15"/>
          <p:cNvGrpSpPr/>
          <p:nvPr/>
        </p:nvGrpSpPr>
        <p:grpSpPr>
          <a:xfrm>
            <a:off x="762000" y="1600200"/>
            <a:ext cx="7467600" cy="4648200"/>
            <a:chOff x="480" y="960"/>
            <a:chExt cx="4704" cy="2928"/>
          </a:xfrm>
        </p:grpSpPr>
        <p:sp>
          <p:nvSpPr>
            <p:cNvPr id="18436" name="Text Box 5"/>
            <p:cNvSpPr txBox="1"/>
            <p:nvPr/>
          </p:nvSpPr>
          <p:spPr>
            <a:xfrm>
              <a:off x="480" y="960"/>
              <a:ext cx="4704" cy="2841"/>
            </a:xfrm>
            <a:prstGeom prst="rect">
              <a:avLst/>
            </a:prstGeom>
            <a:solidFill>
              <a:srgbClr val="FFFF99"/>
            </a:solidFill>
            <a:ln w="6350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  q</a:t>
              </a:r>
              <a:endPara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0  0        0        0        0         0        0         0        0        0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1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0  1        0        0        0         0        1         1        1        1 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1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1  0        0        0        1         1        0         0        1        1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1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1  1        0        1        0         1        0         1        0        1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p  q</a:t>
              </a:r>
              <a:endPara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0  0        1        1        1         1        1         1        1        1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1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0  1        0        0        0         0        1         1        1        1 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1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1  0        0        0        1         1        0         0        1        1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1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1  1        0        1        0         1        0         1        0        1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8437" name="Object 6"/>
            <p:cNvGraphicFramePr/>
            <p:nvPr/>
          </p:nvGraphicFramePr>
          <p:xfrm>
            <a:off x="1248" y="1028"/>
            <a:ext cx="384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3415030" imgH="241300" progId="Equation.3">
                    <p:embed/>
                  </p:oleObj>
                </mc:Choice>
                <mc:Fallback>
                  <p:oleObj name="" r:id="rId1" imgW="3415030" imgH="2413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48" y="1028"/>
                          <a:ext cx="3844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8" name="Object 7"/>
            <p:cNvGraphicFramePr/>
            <p:nvPr/>
          </p:nvGraphicFramePr>
          <p:xfrm>
            <a:off x="1248" y="2468"/>
            <a:ext cx="385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3415030" imgH="241300" progId="Equation.3">
                    <p:embed/>
                  </p:oleObj>
                </mc:Choice>
                <mc:Fallback>
                  <p:oleObj name="" r:id="rId3" imgW="3415030" imgH="2413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48" y="2468"/>
                          <a:ext cx="3854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9" name="Line 8"/>
            <p:cNvSpPr/>
            <p:nvPr/>
          </p:nvSpPr>
          <p:spPr>
            <a:xfrm>
              <a:off x="528" y="1296"/>
              <a:ext cx="4656" cy="0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40" name="Line 9"/>
            <p:cNvSpPr/>
            <p:nvPr/>
          </p:nvSpPr>
          <p:spPr>
            <a:xfrm>
              <a:off x="528" y="2736"/>
              <a:ext cx="4656" cy="0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41" name="Line 10"/>
            <p:cNvSpPr/>
            <p:nvPr/>
          </p:nvSpPr>
          <p:spPr>
            <a:xfrm>
              <a:off x="528" y="960"/>
              <a:ext cx="46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42" name="Line 11"/>
            <p:cNvSpPr/>
            <p:nvPr/>
          </p:nvSpPr>
          <p:spPr>
            <a:xfrm>
              <a:off x="528" y="2400"/>
              <a:ext cx="46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43" name="Line 12"/>
            <p:cNvSpPr/>
            <p:nvPr/>
          </p:nvSpPr>
          <p:spPr>
            <a:xfrm>
              <a:off x="528" y="3840"/>
              <a:ext cx="46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44" name="Line 13"/>
            <p:cNvSpPr/>
            <p:nvPr/>
          </p:nvSpPr>
          <p:spPr>
            <a:xfrm>
              <a:off x="1152" y="960"/>
              <a:ext cx="0" cy="2928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 vert="horz" wrap="square" lIns="91440" tIns="45720" rIns="91440" bIns="45720" anchor="ctr"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联结词完备集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750" y="1701165"/>
            <a:ext cx="8136890" cy="17278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 vert="horz" wrap="square" lIns="91440" tIns="45720" rIns="91440" bIns="45720" anchor="t"/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 sz="2400" b="1" dirty="0">
                <a:solidFill>
                  <a:srgbClr val="7030A0"/>
                </a:solidFill>
              </a:rPr>
              <a:t>2.13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设</a:t>
            </a:r>
            <a:r>
              <a:rPr lang="en-US" altLang="zh-CN" sz="2400" b="1" i="1" dirty="0"/>
              <a:t>S</a:t>
            </a:r>
            <a:r>
              <a:rPr lang="zh-CN" altLang="en-US" sz="2400" b="1" dirty="0">
                <a:latin typeface="宋体" panose="02010600030101010101" pitchFamily="2" charset="-122"/>
              </a:rPr>
              <a:t>是一个联结词集合</a:t>
            </a:r>
            <a:r>
              <a:rPr lang="zh-CN" altLang="en-US" sz="2400" b="1" dirty="0"/>
              <a:t>, </a:t>
            </a:r>
            <a:r>
              <a:rPr lang="zh-CN" altLang="en-US" sz="2400" b="1" dirty="0">
                <a:latin typeface="宋体" panose="02010600030101010101" pitchFamily="2" charset="-122"/>
              </a:rPr>
              <a:t>如果任何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</a:t>
            </a:r>
            <a:r>
              <a:rPr lang="en-US" altLang="zh-CN" sz="2400" b="1" dirty="0"/>
              <a:t>1) </a:t>
            </a:r>
            <a:r>
              <a:rPr lang="zh-CN" altLang="en-US" sz="2400" b="1" dirty="0">
                <a:latin typeface="宋体" panose="02010600030101010101" pitchFamily="2" charset="-122"/>
              </a:rPr>
              <a:t>元真值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函数都可以由仅含</a:t>
            </a:r>
            <a:r>
              <a:rPr lang="en-US" altLang="zh-CN" sz="2400" b="1" i="1" dirty="0"/>
              <a:t>S</a:t>
            </a:r>
            <a:r>
              <a:rPr lang="zh-CN" altLang="en-US" sz="2400" b="1" dirty="0">
                <a:latin typeface="宋体" panose="02010600030101010101" pitchFamily="2" charset="-122"/>
              </a:rPr>
              <a:t>中的联结词构成的公式表示,则称</a:t>
            </a:r>
            <a:r>
              <a:rPr lang="en-US" altLang="zh-CN" sz="2400" b="1" i="1" dirty="0"/>
              <a:t>S</a:t>
            </a:r>
            <a:r>
              <a:rPr lang="zh-CN" altLang="en-US" sz="2400" b="1" dirty="0">
                <a:latin typeface="宋体" panose="02010600030101010101" pitchFamily="2" charset="-122"/>
              </a:rPr>
              <a:t>是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联结词完备集</a:t>
            </a:r>
            <a:endParaRPr lang="zh-CN" altLang="en-US" sz="2400" b="1" dirty="0">
              <a:solidFill>
                <a:srgbClr val="7030A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zh-CN" altLang="en-US" sz="2400" b="1" dirty="0">
              <a:solidFill>
                <a:srgbClr val="7030A0"/>
              </a:solidFill>
              <a:latin typeface="宋体" panose="02010600030101010101" pitchFamily="2" charset="-122"/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定理：</a:t>
            </a:r>
            <a:r>
              <a:rPr lang="en-US" altLang="zh-CN" sz="2400" b="1" dirty="0">
                <a:solidFill>
                  <a:schemeClr val="accent2"/>
                </a:solidFill>
              </a:rPr>
              <a:t>S={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}</a:t>
            </a:r>
            <a:r>
              <a:rPr lang="zh-CN" altLang="en-US" sz="2400" b="1" dirty="0">
                <a:solidFill>
                  <a:schemeClr val="accent2"/>
                </a:solidFill>
                <a:sym typeface="+mn-ea"/>
              </a:rPr>
              <a:t>是联结词完备集。</a:t>
            </a:r>
            <a:endParaRPr lang="zh-CN" altLang="en-US" sz="2400" b="1" dirty="0">
              <a:solidFill>
                <a:schemeClr val="accent2"/>
              </a:solidFill>
              <a:sym typeface="+mn-ea"/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推论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:  </a:t>
            </a:r>
            <a:r>
              <a:rPr lang="zh-CN" altLang="en-US" sz="2400" b="1" dirty="0">
                <a:solidFill>
                  <a:schemeClr val="accent2"/>
                </a:solidFill>
                <a:sym typeface="+mn-ea"/>
              </a:rPr>
              <a:t>(1) </a:t>
            </a:r>
            <a:r>
              <a:rPr lang="en-US" altLang="zh-CN" sz="2400" b="1" i="1" dirty="0">
                <a:solidFill>
                  <a:schemeClr val="accent2"/>
                </a:solidFill>
                <a:sym typeface="+mn-ea"/>
              </a:rPr>
              <a:t>S</a:t>
            </a:r>
            <a:r>
              <a:rPr lang="en-US" altLang="zh-CN" sz="2400" b="1" baseline="-30000" dirty="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={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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}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           (2) </a:t>
            </a:r>
            <a:r>
              <a:rPr lang="en-US" altLang="zh-CN" sz="2400" b="1" i="1" dirty="0">
                <a:solidFill>
                  <a:schemeClr val="accent2"/>
                </a:solidFill>
                <a:sym typeface="+mn-ea"/>
              </a:rPr>
              <a:t>S</a:t>
            </a:r>
            <a:r>
              <a:rPr lang="en-US" altLang="zh-CN" sz="2400" b="1" baseline="-30000" dirty="0">
                <a:solidFill>
                  <a:schemeClr val="accent2"/>
                </a:solidFill>
                <a:sym typeface="+mn-ea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={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}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           (3) </a:t>
            </a:r>
            <a:r>
              <a:rPr lang="en-US" altLang="zh-CN" sz="2400" b="1" i="1" dirty="0">
                <a:solidFill>
                  <a:schemeClr val="accent2"/>
                </a:solidFill>
                <a:sym typeface="+mn-ea"/>
              </a:rPr>
              <a:t>S</a:t>
            </a:r>
            <a:r>
              <a:rPr lang="en-US" altLang="zh-CN" sz="2400" b="1" baseline="-25000" dirty="0">
                <a:solidFill>
                  <a:schemeClr val="accent2"/>
                </a:solidFill>
                <a:sym typeface="+mn-ea"/>
              </a:rPr>
              <a:t>3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={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}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           (4) </a:t>
            </a:r>
            <a:r>
              <a:rPr lang="en-US" altLang="zh-CN" sz="2400" b="1" i="1" dirty="0">
                <a:solidFill>
                  <a:schemeClr val="accent2"/>
                </a:solidFill>
                <a:sym typeface="+mn-ea"/>
              </a:rPr>
              <a:t>S</a:t>
            </a:r>
            <a:r>
              <a:rPr lang="en-US" altLang="zh-CN" sz="2400" b="1" baseline="-25000" dirty="0">
                <a:solidFill>
                  <a:schemeClr val="accent2"/>
                </a:solidFill>
                <a:sym typeface="+mn-ea"/>
              </a:rPr>
              <a:t>4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={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}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           (5) S</a:t>
            </a:r>
            <a:r>
              <a:rPr lang="en-US" altLang="zh-CN" sz="2400" b="1" baseline="-25000" dirty="0">
                <a:solidFill>
                  <a:schemeClr val="accent2"/>
                </a:solidFill>
                <a:sym typeface="+mn-ea"/>
              </a:rPr>
              <a:t>5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={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}</a:t>
            </a:r>
            <a:endParaRPr lang="en-US" altLang="zh-CN" sz="2400" b="1" dirty="0">
              <a:solidFill>
                <a:schemeClr val="accent2"/>
              </a:solidFill>
              <a:ea typeface="Times New Roman" panose="02020603050405020304" pitchFamily="18" charset="0"/>
            </a:endParaRPr>
          </a:p>
          <a:p>
            <a:pPr algn="just" eaLnBrk="1" hangingPunct="1">
              <a:buNone/>
            </a:pP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1" dirty="0"/>
          </a:p>
          <a:p>
            <a:pPr algn="just" eaLnBrk="1" hangingPunct="1">
              <a:lnSpc>
                <a:spcPct val="90000"/>
              </a:lnSpc>
              <a:buNone/>
            </a:pPr>
            <a:endParaRPr lang="en-US" altLang="zh-CN" sz="2400" b="1" dirty="0">
              <a:solidFill>
                <a:schemeClr val="accent2"/>
              </a:solidFill>
              <a:ea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6092190" y="4290060"/>
            <a:ext cx="7772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None/>
            </a:pPr>
            <a:endParaRPr lang="en-US" altLang="zh-CN" sz="2400" b="1" dirty="0">
              <a:solidFill>
                <a:schemeClr val="accent2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252730" y="1066800"/>
            <a:ext cx="8649970" cy="668020"/>
          </a:xfrm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用</a:t>
            </a:r>
            <a:r>
              <a:rPr lang="zh-CN" altLang="en-US" sz="2400" b="1" dirty="0">
                <a:solidFill>
                  <a:srgbClr val="FF0000"/>
                </a:solidFill>
              </a:rPr>
              <a:t>数学归纳法</a:t>
            </a:r>
            <a:r>
              <a:rPr lang="zh-CN" altLang="en-US" sz="2400" b="1" dirty="0">
                <a:solidFill>
                  <a:schemeClr val="tx1"/>
                </a:solidFill>
              </a:rPr>
              <a:t>证明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S={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}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是联结词完备集。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algn="just" eaLnBrk="1" latinLnBrk="0" hangingPunct="1">
              <a:lnSpc>
                <a:spcPct val="90000"/>
              </a:lnSpc>
              <a:spcBef>
                <a:spcPts val="3000"/>
              </a:spcBef>
              <a:buNone/>
            </a:pPr>
            <a:endParaRPr lang="zh-CN" altLang="en-US" sz="2400" b="1" dirty="0"/>
          </a:p>
          <a:p>
            <a:pPr algn="just" eaLnBrk="1" hangingPunct="1">
              <a:lnSpc>
                <a:spcPct val="90000"/>
              </a:lnSpc>
              <a:buNone/>
            </a:pPr>
            <a:endParaRPr lang="en-US" altLang="zh-CN" sz="2400" b="1" dirty="0">
              <a:solidFill>
                <a:schemeClr val="accent2"/>
              </a:solidFill>
              <a:ea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5265" y="1707515"/>
            <a:ext cx="8649970" cy="4724400"/>
            <a:chOff x="339" y="2689"/>
            <a:chExt cx="13622" cy="7440"/>
          </a:xfrm>
        </p:grpSpPr>
        <p:grpSp>
          <p:nvGrpSpPr>
            <p:cNvPr id="17416" name="Group 16"/>
            <p:cNvGrpSpPr/>
            <p:nvPr/>
          </p:nvGrpSpPr>
          <p:grpSpPr>
            <a:xfrm>
              <a:off x="3212" y="6699"/>
              <a:ext cx="7680" cy="3360"/>
              <a:chOff x="1104" y="2064"/>
              <a:chExt cx="3072" cy="1344"/>
            </a:xfrm>
          </p:grpSpPr>
          <p:sp>
            <p:nvSpPr>
              <p:cNvPr id="17417" name="Text Box 8"/>
              <p:cNvSpPr txBox="1"/>
              <p:nvPr/>
            </p:nvSpPr>
            <p:spPr>
              <a:xfrm>
                <a:off x="1824" y="2064"/>
                <a:ext cx="1392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1元真值函数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7418" name="Group 15"/>
              <p:cNvGrpSpPr/>
              <p:nvPr/>
            </p:nvGrpSpPr>
            <p:grpSpPr>
              <a:xfrm>
                <a:off x="1104" y="2400"/>
                <a:ext cx="3072" cy="1008"/>
                <a:chOff x="432" y="2544"/>
                <a:chExt cx="3072" cy="1008"/>
              </a:xfrm>
            </p:grpSpPr>
            <p:sp>
              <p:nvSpPr>
                <p:cNvPr id="17419" name="Text Box 9"/>
                <p:cNvSpPr txBox="1"/>
                <p:nvPr/>
              </p:nvSpPr>
              <p:spPr>
                <a:xfrm>
                  <a:off x="480" y="2544"/>
                  <a:ext cx="2976" cy="978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</a:t>
                  </a:r>
                  <a:r>
                    <a:rPr lang="en-US" altLang="zh-CN" sz="2400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</a:t>
                  </a:r>
                  <a:endPara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>
                    <a:spcBef>
                      <a:spcPct val="50000"/>
                    </a:spcBef>
                  </a:pPr>
                  <a:r>
                    <a:rPr lang="zh-CN" altLang="en-US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0           0           0          1           1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>
                    <a:spcBef>
                      <a:spcPct val="50000"/>
                    </a:spcBef>
                  </a:pPr>
                  <a:r>
                    <a:rPr lang="zh-CN" altLang="en-US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1           0           1          0           1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7420" name="Object 0"/>
                <p:cNvGraphicFramePr/>
                <p:nvPr/>
              </p:nvGraphicFramePr>
              <p:xfrm>
                <a:off x="1166" y="2592"/>
                <a:ext cx="2146" cy="3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9" name="" r:id="rId1" imgW="1599565" imgH="241300" progId="Equation.3">
                        <p:embed/>
                      </p:oleObj>
                    </mc:Choice>
                    <mc:Fallback>
                      <p:oleObj name="" r:id="rId1" imgW="1599565" imgH="241300" progId="Equation.3">
                        <p:embed/>
                        <p:pic>
                          <p:nvPicPr>
                            <p:cNvPr id="0" name="图片 3078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66" y="2592"/>
                              <a:ext cx="2146" cy="31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421" name="Line 11"/>
                <p:cNvSpPr/>
                <p:nvPr/>
              </p:nvSpPr>
              <p:spPr>
                <a:xfrm>
                  <a:off x="432" y="2880"/>
                  <a:ext cx="3072" cy="0"/>
                </a:xfrm>
                <a:prstGeom prst="line">
                  <a:avLst/>
                </a:prstGeom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22" name="Line 12"/>
                <p:cNvSpPr/>
                <p:nvPr/>
              </p:nvSpPr>
              <p:spPr>
                <a:xfrm>
                  <a:off x="432" y="2544"/>
                  <a:ext cx="307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23" name="Line 13"/>
                <p:cNvSpPr/>
                <p:nvPr/>
              </p:nvSpPr>
              <p:spPr>
                <a:xfrm>
                  <a:off x="432" y="3552"/>
                  <a:ext cx="307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24" name="Line 14"/>
                <p:cNvSpPr/>
                <p:nvPr/>
              </p:nvSpPr>
              <p:spPr>
                <a:xfrm>
                  <a:off x="1008" y="2544"/>
                  <a:ext cx="0" cy="1008"/>
                </a:xfrm>
                <a:prstGeom prst="line">
                  <a:avLst/>
                </a:prstGeom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3" name="Rectangle 3"/>
            <p:cNvSpPr>
              <a:spLocks noGrp="1"/>
            </p:cNvSpPr>
            <p:nvPr/>
          </p:nvSpPr>
          <p:spPr>
            <a:xfrm>
              <a:off x="339" y="2689"/>
              <a:ext cx="13622" cy="744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just" eaLnBrk="1" latinLnBrk="0" hangingPunct="1">
                <a:lnSpc>
                  <a:spcPct val="150000"/>
                </a:lnSpc>
                <a:spcBef>
                  <a:spcPts val="1500"/>
                </a:spcBef>
                <a:buNone/>
              </a:pPr>
              <a:r>
                <a:rPr lang="zh-CN" altLang="en-US" sz="2400" b="1" dirty="0">
                  <a:solidFill>
                    <a:srgbClr val="C00000"/>
                  </a:solidFill>
                </a:rPr>
                <a:t>归纳基础：</a:t>
              </a:r>
              <a:endParaRPr lang="zh-CN" altLang="en-US" sz="2400" b="1" dirty="0">
                <a:solidFill>
                  <a:srgbClr val="C00000"/>
                </a:solidFill>
              </a:endParaRPr>
            </a:p>
            <a:p>
              <a:pPr algn="just" eaLnBrk="1" latinLnBrk="0" hangingPunct="1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可证</a:t>
              </a:r>
              <a:r>
                <a:rPr lang="en-US" altLang="zh-CN" sz="2400" b="1" i="1" dirty="0">
                  <a:solidFill>
                    <a:schemeClr val="tx1"/>
                  </a:solidFill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时一元真值函数可用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S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中的联结词所构造的公式来表示。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algn="just" eaLnBrk="1" latinLnBrk="0" hangingPunct="1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                            F</a:t>
              </a:r>
              <a:r>
                <a:rPr lang="en-US" altLang="zh-CN" sz="2400" b="1" baseline="-25000" dirty="0">
                  <a:solidFill>
                    <a:schemeClr val="tx1"/>
                  </a:solidFill>
                </a:rPr>
                <a:t>0</a:t>
              </a:r>
              <a:r>
                <a:rPr lang="en-US" altLang="zh-CN" sz="2400" b="1" baseline="30000" dirty="0">
                  <a:solidFill>
                    <a:schemeClr val="tx1"/>
                  </a:solidFill>
                </a:rPr>
                <a:t>(0)</a:t>
              </a:r>
              <a:r>
                <a:rPr lang="zh-CN" altLang="en-US" sz="2400" b="1" dirty="0">
                  <a:sym typeface="Symbol" panose="05050102010706020507" pitchFamily="18" charset="2"/>
                </a:rPr>
                <a:t></a:t>
              </a:r>
              <a:r>
                <a:rPr lang="en-US" altLang="zh-CN" sz="2400" b="1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sym typeface="Symbol" panose="05050102010706020507" pitchFamily="18" charset="2"/>
                </a:rPr>
                <a:t></a:t>
              </a:r>
              <a:r>
                <a:rPr lang="en-US" altLang="zh-CN" sz="2400" b="1" i="1" dirty="0">
                  <a:solidFill>
                    <a:schemeClr val="tx1"/>
                  </a:solidFill>
                  <a:sym typeface="Symbol" panose="05050102010706020507" pitchFamily="18" charset="2"/>
                </a:rPr>
                <a:t>p</a:t>
              </a:r>
              <a:r>
                <a:rPr lang="en-US" altLang="zh-CN" sz="2400" b="1" dirty="0">
                  <a:solidFill>
                    <a:schemeClr val="tx1"/>
                  </a:solidFill>
                  <a:sym typeface="Symbol" panose="05050102010706020507" pitchFamily="18" charset="2"/>
                </a:rPr>
                <a:t></a:t>
              </a:r>
              <a:r>
                <a:rPr lang="en-US" altLang="zh-CN" sz="2400" b="1" i="1" dirty="0">
                  <a:solidFill>
                    <a:schemeClr val="tx1"/>
                  </a:solidFill>
                  <a:sym typeface="Symbol" panose="05050102010706020507" pitchFamily="18" charset="2"/>
                </a:rPr>
                <a:t>p</a:t>
              </a:r>
              <a:r>
                <a:rPr lang="en-US" altLang="zh-CN" sz="2400" b="1" dirty="0">
                  <a:solidFill>
                    <a:schemeClr val="tx1"/>
                  </a:solidFill>
                  <a:sym typeface="Symbol" panose="05050102010706020507" pitchFamily="18" charset="2"/>
                </a:rPr>
                <a:t>,   </a:t>
              </a:r>
              <a:r>
                <a:rPr lang="en-US" altLang="zh-CN" sz="2400" b="1" dirty="0">
                  <a:solidFill>
                    <a:schemeClr val="tx1"/>
                  </a:solidFill>
                  <a:sym typeface="+mn-ea"/>
                </a:rPr>
                <a:t>F</a:t>
              </a:r>
              <a:r>
                <a:rPr lang="en-US" altLang="zh-CN" sz="2400" b="1" baseline="-25000" dirty="0">
                  <a:solidFill>
                    <a:schemeClr val="tx1"/>
                  </a:solidFill>
                  <a:sym typeface="+mn-ea"/>
                </a:rPr>
                <a:t>1</a:t>
              </a:r>
              <a:r>
                <a:rPr lang="en-US" altLang="zh-CN" sz="2400" b="1" baseline="30000" dirty="0">
                  <a:solidFill>
                    <a:schemeClr val="tx1"/>
                  </a:solidFill>
                  <a:sym typeface="+mn-ea"/>
                </a:rPr>
                <a:t>(0)</a:t>
              </a:r>
              <a:r>
                <a:rPr lang="zh-CN" altLang="en-US" sz="2400" b="1" dirty="0">
                  <a:sym typeface="Symbol" panose="05050102010706020507" pitchFamily="18" charset="2"/>
                </a:rPr>
                <a:t></a:t>
              </a:r>
              <a:r>
                <a:rPr lang="en-US" altLang="zh-CN" sz="2400" b="1" i="1" dirty="0">
                  <a:solidFill>
                    <a:schemeClr val="tx1"/>
                  </a:solidFill>
                  <a:sym typeface="Symbol" panose="05050102010706020507" pitchFamily="18" charset="2"/>
                </a:rPr>
                <a:t>p</a:t>
              </a:r>
              <a:r>
                <a:rPr lang="en-US" altLang="zh-CN" sz="2400" b="1" dirty="0">
                  <a:solidFill>
                    <a:schemeClr val="tx1"/>
                  </a:solidFill>
                  <a:sym typeface="Symbol" panose="05050102010706020507" pitchFamily="18" charset="2"/>
                </a:rPr>
                <a:t>, </a:t>
              </a:r>
              <a:endPara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endParaRPr>
            </a:p>
            <a:p>
              <a:pPr algn="just" eaLnBrk="1" latinLnBrk="0" hangingPunct="1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sym typeface="+mn-ea"/>
                </a:rPr>
                <a:t>                            F</a:t>
              </a:r>
              <a:r>
                <a:rPr lang="en-US" altLang="zh-CN" sz="2400" b="1" baseline="-25000" dirty="0">
                  <a:solidFill>
                    <a:schemeClr val="tx1"/>
                  </a:solidFill>
                  <a:sym typeface="+mn-ea"/>
                </a:rPr>
                <a:t>2</a:t>
              </a:r>
              <a:r>
                <a:rPr lang="en-US" altLang="zh-CN" sz="2400" b="1" baseline="30000" dirty="0">
                  <a:solidFill>
                    <a:schemeClr val="tx1"/>
                  </a:solidFill>
                  <a:sym typeface="+mn-ea"/>
                </a:rPr>
                <a:t>(1)</a:t>
              </a:r>
              <a:r>
                <a:rPr lang="zh-CN" altLang="en-US" sz="2400" b="1" dirty="0">
                  <a:sym typeface="Symbol" panose="05050102010706020507" pitchFamily="18" charset="2"/>
                </a:rPr>
                <a:t></a:t>
              </a:r>
              <a:r>
                <a:rPr lang="en-US" altLang="zh-CN" sz="2400" b="1" baseline="-25000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sym typeface="Symbol" panose="05050102010706020507" pitchFamily="18" charset="2"/>
                </a:rPr>
                <a:t></a:t>
              </a:r>
              <a:r>
                <a:rPr lang="en-US" altLang="zh-CN" sz="2400" b="1" i="1" dirty="0">
                  <a:solidFill>
                    <a:schemeClr val="tx1"/>
                  </a:solidFill>
                  <a:sym typeface="Symbol" panose="05050102010706020507" pitchFamily="18" charset="2"/>
                </a:rPr>
                <a:t>p</a:t>
              </a:r>
              <a:r>
                <a:rPr lang="en-US" altLang="zh-CN" sz="2400" b="1" dirty="0">
                  <a:solidFill>
                    <a:schemeClr val="tx1"/>
                  </a:solidFill>
                  <a:sym typeface="Symbol" panose="05050102010706020507" pitchFamily="18" charset="2"/>
                </a:rPr>
                <a:t>,        </a:t>
              </a:r>
              <a:r>
                <a:rPr lang="en-US" altLang="zh-CN" sz="2400" b="1" dirty="0">
                  <a:solidFill>
                    <a:schemeClr val="tx1"/>
                  </a:solidFill>
                  <a:sym typeface="+mn-ea"/>
                </a:rPr>
                <a:t>F</a:t>
              </a:r>
              <a:r>
                <a:rPr lang="en-US" altLang="zh-CN" sz="2400" b="1" baseline="-25000" dirty="0">
                  <a:solidFill>
                    <a:schemeClr val="tx1"/>
                  </a:solidFill>
                  <a:sym typeface="+mn-ea"/>
                </a:rPr>
                <a:t>3</a:t>
              </a:r>
              <a:r>
                <a:rPr lang="en-US" altLang="zh-CN" sz="2400" b="1" baseline="30000" dirty="0">
                  <a:solidFill>
                    <a:schemeClr val="tx1"/>
                  </a:solidFill>
                  <a:sym typeface="+mn-ea"/>
                </a:rPr>
                <a:t>(1)</a:t>
              </a:r>
              <a:r>
                <a:rPr lang="zh-CN" altLang="en-US" sz="2400" b="1" dirty="0">
                  <a:sym typeface="Symbol" panose="05050102010706020507" pitchFamily="18" charset="2"/>
                </a:rPr>
                <a:t></a:t>
              </a:r>
              <a:r>
                <a:rPr lang="en-US" altLang="zh-CN" sz="2400" b="1" baseline="-25000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sym typeface="Symbol" panose="05050102010706020507" pitchFamily="18" charset="2"/>
                </a:rPr>
                <a:t></a:t>
              </a:r>
              <a:r>
                <a:rPr lang="en-US" altLang="zh-CN" sz="2400" b="1" i="1" dirty="0">
                  <a:solidFill>
                    <a:schemeClr val="tx1"/>
                  </a:solidFill>
                  <a:sym typeface="Symbol" panose="05050102010706020507" pitchFamily="18" charset="2"/>
                </a:rPr>
                <a:t>p</a:t>
              </a:r>
              <a:r>
                <a:rPr lang="en-US" altLang="zh-CN" sz="2400" b="1" dirty="0">
                  <a:solidFill>
                    <a:schemeClr val="tx1"/>
                  </a:solidFill>
                  <a:sym typeface="Symbol" panose="05050102010706020507" pitchFamily="18" charset="2"/>
                </a:rPr>
                <a:t></a:t>
              </a:r>
              <a:r>
                <a:rPr lang="en-US" altLang="zh-CN" sz="2400" b="1" i="1" dirty="0">
                  <a:solidFill>
                    <a:schemeClr val="tx1"/>
                  </a:solidFill>
                  <a:sym typeface="Symbol" panose="05050102010706020507" pitchFamily="18" charset="2"/>
                </a:rPr>
                <a:t>p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algn="just" eaLnBrk="1" latinLnBrk="0" hangingPunct="1">
                <a:lnSpc>
                  <a:spcPct val="90000"/>
                </a:lnSpc>
                <a:spcBef>
                  <a:spcPts val="3000"/>
                </a:spcBef>
                <a:buNone/>
              </a:pPr>
              <a:endParaRPr lang="zh-CN" altLang="en-US" sz="2400" b="1" dirty="0"/>
            </a:p>
            <a:p>
              <a:pPr algn="just" eaLnBrk="1" hangingPunct="1">
                <a:lnSpc>
                  <a:spcPct val="90000"/>
                </a:lnSpc>
                <a:buNone/>
              </a:pPr>
              <a:endParaRPr lang="en-US" altLang="zh-CN" sz="2400" b="1" dirty="0">
                <a:solidFill>
                  <a:schemeClr val="accent2"/>
                </a:solidFill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146050" y="636270"/>
            <a:ext cx="8809990" cy="5485765"/>
          </a:xfrm>
        </p:spPr>
        <p:txBody>
          <a:bodyPr vert="horz" wrap="square" lIns="91440" tIns="45720" rIns="91440" bIns="45720" anchor="t"/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归纳步骤：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假设任何</a:t>
            </a:r>
            <a:r>
              <a:rPr lang="en-US" altLang="zh-CN" sz="2400" b="1" i="1" dirty="0">
                <a:solidFill>
                  <a:schemeClr val="tx1"/>
                </a:solidFill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</a:rPr>
              <a:t>元真值函数都可以用</a:t>
            </a:r>
            <a:r>
              <a:rPr lang="en-US" altLang="zh-CN" sz="2400" b="1" i="1" dirty="0">
                <a:solidFill>
                  <a:schemeClr val="tx1"/>
                </a:solidFill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</a:rPr>
              <a:t>中的</a:t>
            </a:r>
            <a:r>
              <a:rPr lang="zh-CN" altLang="en-US" sz="2400" b="1" dirty="0">
                <a:solidFill>
                  <a:schemeClr val="tx1"/>
                </a:solidFill>
              </a:rPr>
              <a:t>联结词构造。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设</a:t>
            </a:r>
            <a:r>
              <a:rPr lang="en-US" altLang="zh-CN" sz="2400" b="1" i="1" dirty="0">
                <a:solidFill>
                  <a:schemeClr val="tx1"/>
                </a:solidFill>
              </a:rPr>
              <a:t>G</a:t>
            </a:r>
            <a:r>
              <a:rPr lang="zh-CN" altLang="en-US" sz="2400" b="1" dirty="0">
                <a:solidFill>
                  <a:schemeClr val="tx1"/>
                </a:solidFill>
              </a:rPr>
              <a:t>是任意一个</a:t>
            </a:r>
            <a:r>
              <a:rPr lang="en-US" altLang="zh-CN" sz="2400" b="1" i="1" dirty="0">
                <a:solidFill>
                  <a:schemeClr val="tx1"/>
                </a:solidFill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</a:rPr>
              <a:t>+1 </a:t>
            </a:r>
            <a:r>
              <a:rPr lang="zh-CN" altLang="en-US" sz="2400" b="1" dirty="0">
                <a:solidFill>
                  <a:schemeClr val="tx1"/>
                </a:solidFill>
              </a:rPr>
              <a:t>元真值函数所构造的公式来表示，设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i="1" dirty="0">
                <a:sym typeface="+mn-ea"/>
              </a:rPr>
              <a:t>   G</a:t>
            </a:r>
            <a:r>
              <a:rPr lang="en-US" altLang="zh-CN" sz="2400" b="1" dirty="0">
                <a:sym typeface="+mn-ea"/>
              </a:rPr>
              <a:t>(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baseline="-25000" dirty="0">
                <a:sym typeface="+mn-ea"/>
              </a:rPr>
              <a:t>1</a:t>
            </a:r>
            <a:r>
              <a:rPr lang="en-US" altLang="zh-CN" sz="2400" b="1" dirty="0">
                <a:sym typeface="+mn-ea"/>
              </a:rPr>
              <a:t>, 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baseline="-25000" dirty="0">
                <a:sym typeface="+mn-ea"/>
              </a:rPr>
              <a:t>2</a:t>
            </a:r>
            <a:r>
              <a:rPr lang="en-US" altLang="zh-CN" sz="2400" b="1" dirty="0">
                <a:sym typeface="+mn-ea"/>
              </a:rPr>
              <a:t>, ..., 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i="1" baseline="-25000" dirty="0">
                <a:sym typeface="+mn-ea"/>
              </a:rPr>
              <a:t>n</a:t>
            </a:r>
            <a:r>
              <a:rPr lang="en-US" altLang="zh-CN" sz="2400" b="1" dirty="0">
                <a:sym typeface="+mn-ea"/>
              </a:rPr>
              <a:t>, 0)</a:t>
            </a:r>
            <a:r>
              <a:rPr lang="zh-CN" altLang="en-US" sz="2400" b="1" dirty="0"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baseline="-25000" dirty="0">
                <a:sym typeface="+mn-ea"/>
              </a:rPr>
              <a:t>1</a:t>
            </a:r>
            <a:r>
              <a:rPr lang="en-US" altLang="zh-CN" sz="2400" b="1" dirty="0">
                <a:sym typeface="+mn-ea"/>
              </a:rPr>
              <a:t>, 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baseline="-25000" dirty="0">
                <a:sym typeface="+mn-ea"/>
              </a:rPr>
              <a:t>2</a:t>
            </a:r>
            <a:r>
              <a:rPr lang="en-US" altLang="zh-CN" sz="2400" b="1" dirty="0">
                <a:sym typeface="+mn-ea"/>
              </a:rPr>
              <a:t>, ..., 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i="1" baseline="-25000" dirty="0">
                <a:sym typeface="+mn-ea"/>
              </a:rPr>
              <a:t>n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是基于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zh-CN" altLang="en-US" sz="2400" b="1" dirty="0">
                <a:sym typeface="Symbol" panose="05050102010706020507" pitchFamily="18" charset="2"/>
              </a:rPr>
              <a:t>、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zh-CN" altLang="en-US" sz="2400" b="1" dirty="0">
                <a:sym typeface="Symbol" panose="05050102010706020507" pitchFamily="18" charset="2"/>
              </a:rPr>
              <a:t>、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zh-CN" altLang="en-US" sz="2400" b="1" dirty="0">
                <a:sym typeface="Symbol" panose="05050102010706020507" pitchFamily="18" charset="2"/>
              </a:rPr>
              <a:t>的公式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i="1" dirty="0">
                <a:sym typeface="+mn-ea"/>
              </a:rPr>
              <a:t>   G</a:t>
            </a:r>
            <a:r>
              <a:rPr lang="en-US" altLang="zh-CN" sz="2400" b="1" dirty="0">
                <a:sym typeface="+mn-ea"/>
              </a:rPr>
              <a:t>(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baseline="-25000" dirty="0">
                <a:sym typeface="+mn-ea"/>
              </a:rPr>
              <a:t>1</a:t>
            </a:r>
            <a:r>
              <a:rPr lang="en-US" altLang="zh-CN" sz="2400" b="1" dirty="0">
                <a:sym typeface="+mn-ea"/>
              </a:rPr>
              <a:t>, 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baseline="-25000" dirty="0">
                <a:sym typeface="+mn-ea"/>
              </a:rPr>
              <a:t>2</a:t>
            </a:r>
            <a:r>
              <a:rPr lang="en-US" altLang="zh-CN" sz="2400" b="1" dirty="0">
                <a:sym typeface="+mn-ea"/>
              </a:rPr>
              <a:t>, ..., 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i="1" baseline="-25000" dirty="0">
                <a:sym typeface="+mn-ea"/>
              </a:rPr>
              <a:t>n</a:t>
            </a:r>
            <a:r>
              <a:rPr lang="en-US" altLang="zh-CN" sz="2400" b="1" dirty="0">
                <a:sym typeface="+mn-ea"/>
              </a:rPr>
              <a:t>, 1)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cs typeface="+mn-lt"/>
                <a:sym typeface="+mn-ea"/>
              </a:rPr>
              <a:t>β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baseline="-25000" dirty="0">
                <a:sym typeface="+mn-ea"/>
              </a:rPr>
              <a:t>1</a:t>
            </a:r>
            <a:r>
              <a:rPr lang="en-US" altLang="zh-CN" sz="2400" b="1" dirty="0">
                <a:sym typeface="+mn-ea"/>
              </a:rPr>
              <a:t>, 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baseline="-25000" dirty="0">
                <a:sym typeface="+mn-ea"/>
              </a:rPr>
              <a:t>2</a:t>
            </a:r>
            <a:r>
              <a:rPr lang="en-US" altLang="zh-CN" sz="2400" b="1" dirty="0">
                <a:sym typeface="+mn-ea"/>
              </a:rPr>
              <a:t>, ..., 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i="1" baseline="-25000" dirty="0">
                <a:sym typeface="+mn-ea"/>
              </a:rPr>
              <a:t>n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(</a:t>
            </a:r>
            <a:r>
              <a:rPr lang="en-US" altLang="zh-CN" sz="2400" b="1" i="1" dirty="0">
                <a:cs typeface="+mn-lt"/>
                <a:sym typeface="+mn-ea"/>
              </a:rPr>
              <a:t>β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是基于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zh-CN" altLang="en-US" sz="2400" b="1" dirty="0">
                <a:sym typeface="Symbol" panose="05050102010706020507" pitchFamily="18" charset="2"/>
              </a:rPr>
              <a:t>、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zh-CN" altLang="en-US" sz="2400" b="1" dirty="0">
                <a:sym typeface="Symbol" panose="05050102010706020507" pitchFamily="18" charset="2"/>
              </a:rPr>
              <a:t>、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zh-CN" altLang="en-US" sz="2400" b="1" dirty="0">
                <a:sym typeface="Symbol" panose="05050102010706020507" pitchFamily="18" charset="2"/>
              </a:rPr>
              <a:t>的公式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ym typeface="+mn-ea"/>
              </a:rPr>
              <a:t>则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ym typeface="+mn-ea"/>
              </a:rPr>
              <a:t>                 </a:t>
            </a:r>
            <a:r>
              <a:rPr lang="en-US" altLang="zh-CN" sz="2400" b="1" i="1" dirty="0">
                <a:sym typeface="+mn-ea"/>
              </a:rPr>
              <a:t>G</a:t>
            </a:r>
            <a:r>
              <a:rPr lang="en-US" altLang="zh-CN" sz="2400" b="1" dirty="0">
                <a:sym typeface="+mn-ea"/>
              </a:rPr>
              <a:t>(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baseline="-25000" dirty="0">
                <a:sym typeface="+mn-ea"/>
              </a:rPr>
              <a:t>1</a:t>
            </a:r>
            <a:r>
              <a:rPr lang="en-US" altLang="zh-CN" sz="2400" b="1" dirty="0">
                <a:sym typeface="+mn-ea"/>
              </a:rPr>
              <a:t>, 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baseline="-25000" dirty="0">
                <a:sym typeface="+mn-ea"/>
              </a:rPr>
              <a:t>2</a:t>
            </a:r>
            <a:r>
              <a:rPr lang="en-US" altLang="zh-CN" sz="2400" b="1" dirty="0">
                <a:sym typeface="+mn-ea"/>
              </a:rPr>
              <a:t>, ..., 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i="1" baseline="-25000" dirty="0">
                <a:sym typeface="+mn-ea"/>
              </a:rPr>
              <a:t>n</a:t>
            </a:r>
            <a:r>
              <a:rPr lang="en-US" altLang="zh-CN" sz="2400" b="1" dirty="0">
                <a:sym typeface="+mn-ea"/>
              </a:rPr>
              <a:t>, 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i="1" baseline="-25000" dirty="0">
                <a:sym typeface="+mn-ea"/>
              </a:rPr>
              <a:t>n+</a:t>
            </a:r>
            <a:r>
              <a:rPr lang="en-US" altLang="zh-CN" sz="2400" b="1" baseline="-25000" dirty="0">
                <a:sym typeface="+mn-ea"/>
              </a:rPr>
              <a:t>1</a:t>
            </a:r>
            <a:r>
              <a:rPr lang="en-US" altLang="zh-CN" sz="2400" b="1" dirty="0">
                <a:sym typeface="+mn-ea"/>
              </a:rPr>
              <a:t>) </a:t>
            </a:r>
            <a:r>
              <a:rPr lang="zh-CN" altLang="en-US" sz="2400" b="1" dirty="0"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ym typeface="+mn-ea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2400" b="1" dirty="0"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i="1" baseline="-25000" dirty="0">
                <a:sym typeface="+mn-ea"/>
              </a:rPr>
              <a:t>n+</a:t>
            </a:r>
            <a:r>
              <a:rPr lang="en-US" altLang="zh-CN" sz="2400" b="1" baseline="-25000" dirty="0">
                <a:sym typeface="+mn-ea"/>
              </a:rPr>
              <a:t>1</a:t>
            </a:r>
            <a:r>
              <a:rPr lang="en-US" altLang="zh-CN" sz="2400" b="1" dirty="0">
                <a:sym typeface="+mn-ea"/>
              </a:rPr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(</a:t>
            </a:r>
            <a:r>
              <a:rPr lang="en-US" altLang="zh-CN" sz="2400" b="1" i="1" dirty="0">
                <a:cs typeface="+mn-lt"/>
                <a:sym typeface="+mn-ea"/>
              </a:rPr>
              <a:t>β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i="1" baseline="-25000" dirty="0">
                <a:sym typeface="+mn-ea"/>
              </a:rPr>
              <a:t>n+</a:t>
            </a:r>
            <a:r>
              <a:rPr lang="en-US" altLang="zh-CN" sz="2400" b="1" baseline="-25000" dirty="0">
                <a:sym typeface="+mn-ea"/>
              </a:rPr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ym typeface="+mn-ea"/>
              </a:rPr>
              <a:t>所以</a:t>
            </a:r>
            <a:r>
              <a:rPr lang="en-US" altLang="zh-CN" sz="2400" b="1" i="1" dirty="0">
                <a:sym typeface="+mn-ea"/>
              </a:rPr>
              <a:t>G</a:t>
            </a:r>
            <a:r>
              <a:rPr lang="en-US" altLang="zh-CN" sz="2400" b="1" dirty="0">
                <a:sym typeface="+mn-ea"/>
              </a:rPr>
              <a:t>(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baseline="-25000" dirty="0">
                <a:sym typeface="+mn-ea"/>
              </a:rPr>
              <a:t>1</a:t>
            </a:r>
            <a:r>
              <a:rPr lang="en-US" altLang="zh-CN" sz="2400" b="1" dirty="0">
                <a:sym typeface="+mn-ea"/>
              </a:rPr>
              <a:t>, 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baseline="-25000" dirty="0">
                <a:sym typeface="+mn-ea"/>
              </a:rPr>
              <a:t>2</a:t>
            </a:r>
            <a:r>
              <a:rPr lang="en-US" altLang="zh-CN" sz="2400" b="1" dirty="0">
                <a:sym typeface="+mn-ea"/>
              </a:rPr>
              <a:t>, ..., 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i="1" baseline="-25000" dirty="0">
                <a:sym typeface="+mn-ea"/>
              </a:rPr>
              <a:t>n</a:t>
            </a:r>
            <a:r>
              <a:rPr lang="en-US" altLang="zh-CN" sz="2400" b="1" dirty="0">
                <a:sym typeface="+mn-ea"/>
              </a:rPr>
              <a:t>, 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i="1" baseline="-25000" dirty="0">
                <a:sym typeface="+mn-ea"/>
              </a:rPr>
              <a:t>n+</a:t>
            </a:r>
            <a:r>
              <a:rPr lang="en-US" altLang="zh-CN" sz="2400" b="1" baseline="-25000" dirty="0">
                <a:sym typeface="+mn-ea"/>
              </a:rPr>
              <a:t>1</a:t>
            </a:r>
            <a:r>
              <a:rPr lang="en-US" altLang="zh-CN" sz="2400" b="1" dirty="0">
                <a:sym typeface="+mn-ea"/>
              </a:rPr>
              <a:t>)</a:t>
            </a:r>
            <a:r>
              <a:rPr lang="zh-CN" altLang="en-US" sz="2400" b="1" dirty="0">
                <a:sym typeface="+mn-ea"/>
              </a:rPr>
              <a:t>可用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zh-CN" altLang="en-US" sz="2400" b="1" dirty="0">
                <a:sym typeface="Symbol" panose="05050102010706020507" pitchFamily="18" charset="2"/>
              </a:rPr>
              <a:t>、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zh-CN" altLang="en-US" sz="2400" b="1" dirty="0">
                <a:sym typeface="Symbol" panose="05050102010706020507" pitchFamily="18" charset="2"/>
              </a:rPr>
              <a:t>、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zh-CN" altLang="en-US" sz="2400" b="1" dirty="0">
                <a:sym typeface="Symbol" panose="05050102010706020507" pitchFamily="18" charset="2"/>
              </a:rPr>
              <a:t>等联结词所构造的公式表示</a:t>
            </a:r>
            <a:r>
              <a:rPr lang="zh-CN" altLang="en-US" sz="2400" b="1" dirty="0">
                <a:sym typeface="Symbol" panose="05050102010706020507" pitchFamily="18" charset="2"/>
              </a:rPr>
              <a:t>。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1500"/>
              </a:spcBef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得证</a:t>
            </a:r>
            <a:r>
              <a:rPr lang="en-US" altLang="zh-CN" sz="2400" b="1" i="1" dirty="0"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sym typeface="Symbol" panose="05050102010706020507" pitchFamily="18" charset="2"/>
              </a:rPr>
              <a:t>={</a:t>
            </a:r>
            <a:r>
              <a:rPr lang="zh-CN" altLang="en-US" sz="2400" b="1" dirty="0">
                <a:sym typeface="Symbol" panose="05050102010706020507" pitchFamily="18" charset="2"/>
              </a:rPr>
              <a:t>、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zh-CN" altLang="en-US" sz="2400" b="1" dirty="0">
                <a:sym typeface="Symbol" panose="05050102010706020507" pitchFamily="18" charset="2"/>
              </a:rPr>
              <a:t>、</a:t>
            </a:r>
            <a:r>
              <a:rPr lang="en-US" altLang="zh-CN" sz="2400" b="1" dirty="0">
                <a:sym typeface="Symbol" panose="05050102010706020507" pitchFamily="18" charset="2"/>
              </a:rPr>
              <a:t>}</a:t>
            </a:r>
            <a:r>
              <a:rPr lang="zh-CN" altLang="en-US" sz="2400" b="1" dirty="0">
                <a:sym typeface="Symbol" panose="05050102010706020507" pitchFamily="18" charset="2"/>
              </a:rPr>
              <a:t>是联结词完备集。</a:t>
            </a:r>
            <a:endParaRPr lang="zh-CN" altLang="en-US" sz="2400" b="1" dirty="0"/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1" dirty="0">
              <a:sym typeface="Symbol" panose="05050102010706020507" pitchFamily="18" charset="2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zh-CN" altLang="en-US" sz="2400" b="1" dirty="0">
              <a:solidFill>
                <a:schemeClr val="accent2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1044575" y="452120"/>
            <a:ext cx="7772400" cy="4724400"/>
          </a:xfrm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90000"/>
              </a:lnSpc>
              <a:buNone/>
            </a:pPr>
            <a:endParaRPr lang="zh-CN" altLang="en-US" sz="2400" b="1" dirty="0"/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i="1" dirty="0">
                <a:solidFill>
                  <a:schemeClr val="accent2"/>
                </a:solidFill>
                <a:sym typeface="+mn-ea"/>
              </a:rPr>
              <a:t>S</a:t>
            </a:r>
            <a:r>
              <a:rPr lang="en-US" altLang="zh-CN" sz="2400" b="1" baseline="-30000" dirty="0">
                <a:solidFill>
                  <a:schemeClr val="accent2"/>
                </a:solidFill>
                <a:sym typeface="+mn-ea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={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}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i="1" dirty="0">
                <a:solidFill>
                  <a:schemeClr val="accent2"/>
                </a:solidFill>
              </a:rPr>
              <a:t>S</a:t>
            </a:r>
            <a:r>
              <a:rPr lang="en-US" altLang="zh-CN" sz="2400" b="1" baseline="-30000" dirty="0">
                <a:solidFill>
                  <a:schemeClr val="accent2"/>
                </a:solidFill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</a:rPr>
              <a:t>={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</a:t>
            </a:r>
            <a:r>
              <a:rPr lang="en-US" altLang="zh-CN" sz="2400" b="1" dirty="0">
                <a:solidFill>
                  <a:schemeClr val="accent2"/>
                </a:solidFill>
              </a:rPr>
              <a:t>}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b="1" dirty="0">
              <a:solidFill>
                <a:schemeClr val="accent2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i="1" dirty="0">
                <a:solidFill>
                  <a:schemeClr val="accent2"/>
                </a:solidFill>
              </a:rPr>
              <a:t>S</a:t>
            </a:r>
            <a:r>
              <a:rPr lang="en-US" altLang="zh-CN" sz="2400" b="1" baseline="-30000" dirty="0">
                <a:solidFill>
                  <a:schemeClr val="accent2"/>
                </a:solidFill>
              </a:rPr>
              <a:t>4</a:t>
            </a:r>
            <a:r>
              <a:rPr lang="en-US" altLang="zh-CN" sz="2400" b="1" dirty="0">
                <a:solidFill>
                  <a:schemeClr val="accent2"/>
                </a:solidFill>
              </a:rPr>
              <a:t>={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2"/>
                </a:solidFill>
              </a:rPr>
              <a:t>}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i="1" dirty="0">
                <a:solidFill>
                  <a:schemeClr val="accent2"/>
                </a:solidFill>
              </a:rPr>
              <a:t>S</a:t>
            </a:r>
            <a:r>
              <a:rPr lang="en-US" altLang="zh-CN" sz="2400" b="1" baseline="-30000" dirty="0">
                <a:solidFill>
                  <a:schemeClr val="accent2"/>
                </a:solidFill>
              </a:rPr>
              <a:t>5</a:t>
            </a:r>
            <a:r>
              <a:rPr lang="en-US" altLang="zh-CN" sz="2400" b="1" dirty="0">
                <a:solidFill>
                  <a:schemeClr val="accent2"/>
                </a:solidFill>
              </a:rPr>
              <a:t>={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accent2"/>
                </a:solidFill>
              </a:rPr>
              <a:t>}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b="1" dirty="0">
              <a:solidFill>
                <a:schemeClr val="accent2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S</a:t>
            </a:r>
            <a:r>
              <a:rPr lang="en-US" altLang="zh-CN" sz="2400" b="1" baseline="-30000" dirty="0">
                <a:solidFill>
                  <a:schemeClr val="accent2"/>
                </a:solidFill>
              </a:rPr>
              <a:t>6</a:t>
            </a:r>
            <a:r>
              <a:rPr lang="en-US" altLang="zh-CN" sz="2400" b="1" dirty="0">
                <a:solidFill>
                  <a:schemeClr val="accent2"/>
                </a:solidFill>
              </a:rPr>
              <a:t>={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chemeClr val="accent2"/>
                </a:solidFill>
              </a:rPr>
              <a:t>}</a:t>
            </a:r>
            <a:endParaRPr lang="en-US" altLang="zh-CN" sz="2400" b="1" dirty="0">
              <a:solidFill>
                <a:schemeClr val="accent2"/>
              </a:solidFill>
              <a:ea typeface="Times New Roman" panose="02020603050405020304" pitchFamily="18" charset="0"/>
            </a:endParaRPr>
          </a:p>
        </p:txBody>
      </p:sp>
      <p:sp>
        <p:nvSpPr>
          <p:cNvPr id="321541" name="Text Box 5"/>
          <p:cNvSpPr txBox="1"/>
          <p:nvPr/>
        </p:nvSpPr>
        <p:spPr>
          <a:xfrm>
            <a:off x="4402455" y="1458595"/>
            <a:ext cx="3733800" cy="457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 </a:t>
            </a:r>
            <a:r>
              <a:rPr lang="en-US" altLang="zh-CN" sz="2400" b="1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)(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21542" name="Text Box 6"/>
          <p:cNvSpPr txBox="1"/>
          <p:nvPr/>
        </p:nvSpPr>
        <p:spPr>
          <a:xfrm>
            <a:off x="4432935" y="929640"/>
            <a:ext cx="3733800" cy="457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 </a:t>
            </a:r>
            <a:r>
              <a:rPr lang="en-US" altLang="zh-CN" sz="2400" b="1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21543" name="Text Box 7"/>
          <p:cNvSpPr txBox="1"/>
          <p:nvPr/>
        </p:nvSpPr>
        <p:spPr>
          <a:xfrm>
            <a:off x="4114800" y="2585085"/>
            <a:ext cx="4572000" cy="457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 </a:t>
            </a:r>
            <a:r>
              <a:rPr lang="en-US" altLang="zh-CN" sz="2400" b="1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 (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sz="2400" b="1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 (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21544" name="Text Box 8"/>
          <p:cNvSpPr txBox="1"/>
          <p:nvPr/>
        </p:nvSpPr>
        <p:spPr>
          <a:xfrm>
            <a:off x="4091940" y="3114040"/>
            <a:ext cx="3733800" cy="457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 </a:t>
            </a:r>
            <a:r>
              <a:rPr lang="en-US" altLang="zh-CN" sz="2400" b="1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 (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21545" name="Text Box 9"/>
          <p:cNvSpPr txBox="1"/>
          <p:nvPr/>
        </p:nvSpPr>
        <p:spPr>
          <a:xfrm>
            <a:off x="4145915" y="4284345"/>
            <a:ext cx="4038600" cy="457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 </a:t>
            </a:r>
            <a:r>
              <a:rPr lang="en-US" altLang="zh-CN" sz="2400" b="1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(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)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 </a:t>
            </a:r>
            <a:r>
              <a:rPr lang="en-US" altLang="zh-CN" sz="2400" b="1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9335" y="5110480"/>
            <a:ext cx="5770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注意：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{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, </a:t>
            </a:r>
            <a:r>
              <a:rPr kumimoji="1" lang="en-US" altLang="zh-CN" sz="2400" b="1" kern="0" dirty="0">
                <a:solidFill>
                  <a:srgbClr val="FF0000"/>
                </a:solidFill>
                <a:latin typeface="+mn-lt"/>
                <a:ea typeface="+mn-ea"/>
                <a:sym typeface="Symbol" panose="05050102010706020507" pitchFamily="18" charset="2"/>
              </a:rPr>
              <a:t>｝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不是联结词完备集。反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例如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7" name="对象 16"/>
          <p:cNvGraphicFramePr/>
          <p:nvPr/>
        </p:nvGraphicFramePr>
        <p:xfrm>
          <a:off x="6885305" y="5018405"/>
          <a:ext cx="1440180" cy="154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" imgW="939800" imgH="1085850" progId="Paint.Picture">
                  <p:embed/>
                </p:oleObj>
              </mc:Choice>
              <mc:Fallback>
                <p:oleObj name="" r:id="rId1" imgW="939800" imgH="1085850" progId="Paint.Picture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85305" y="5018405"/>
                        <a:ext cx="1440180" cy="154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2" grpId="0"/>
      <p:bldP spid="321542" grpId="1"/>
      <p:bldP spid="321541" grpId="0"/>
      <p:bldP spid="321541" grpId="1"/>
      <p:bldP spid="321543" grpId="0"/>
      <p:bldP spid="321543" grpId="1"/>
      <p:bldP spid="321544" grpId="0"/>
      <p:bldP spid="321544" grpId="1"/>
      <p:bldP spid="321545" grpId="0"/>
      <p:bldP spid="321545" grpId="1"/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685800" y="322580"/>
            <a:ext cx="7772400" cy="11430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复合联结词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895" y="1412875"/>
            <a:ext cx="7776845" cy="19437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685800" y="1393825"/>
            <a:ext cx="8195945" cy="534035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与非式</a:t>
            </a:r>
            <a:r>
              <a:rPr lang="zh-CN" altLang="en-US" sz="2400" b="1" dirty="0"/>
              <a:t>:  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</a:t>
            </a:r>
            <a:r>
              <a:rPr lang="en-US" altLang="zh-CN" sz="2400" b="1" i="1" dirty="0"/>
              <a:t>q</a:t>
            </a:r>
            <a:r>
              <a:rPr lang="en-US" altLang="zh-CN" sz="2400" b="1" dirty="0">
                <a:sym typeface="Symbol" panose="05050102010706020507" pitchFamily="18" charset="2"/>
              </a:rPr>
              <a:t>(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q</a:t>
            </a:r>
            <a:r>
              <a:rPr lang="en-US" altLang="zh-CN" sz="2400" b="1" dirty="0"/>
              <a:t>), </a:t>
            </a:r>
            <a:r>
              <a:rPr lang="en-US" altLang="zh-CN" sz="2400" b="1" dirty="0">
                <a:sym typeface="Symbol" panose="05050102010706020507" pitchFamily="18" charset="2"/>
              </a:rPr>
              <a:t></a:t>
            </a:r>
            <a:r>
              <a:rPr lang="zh-CN" altLang="en-US" sz="2400" b="1" dirty="0">
                <a:sym typeface="Symbol" panose="05050102010706020507" pitchFamily="18" charset="2"/>
              </a:rPr>
              <a:t>称作</a:t>
            </a:r>
            <a:r>
              <a:rPr lang="zh-CN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与非联结词</a:t>
            </a:r>
            <a:endParaRPr lang="zh-CN" altLang="en-US" sz="2400" b="1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</a:t>
            </a:r>
            <a:r>
              <a:rPr lang="en-US" altLang="zh-CN" sz="2400" b="1" i="1" dirty="0">
                <a:sym typeface="+mn-ea"/>
              </a:rPr>
              <a:t>q</a:t>
            </a:r>
            <a:r>
              <a:rPr lang="zh-CN" altLang="en-US" sz="2400" b="1" dirty="0">
                <a:sym typeface="+mn-ea"/>
              </a:rPr>
              <a:t>为真当且仅当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sym typeface="+mn-ea"/>
              </a:rPr>
              <a:t>q</a:t>
            </a:r>
            <a:r>
              <a:rPr lang="zh-CN" altLang="en-US" sz="2400" b="1" dirty="0">
                <a:sym typeface="+mn-ea"/>
              </a:rPr>
              <a:t>不同时为真</a:t>
            </a:r>
            <a:endParaRPr lang="zh-CN" altLang="en-US" sz="2400" b="1" dirty="0"/>
          </a:p>
          <a:p>
            <a:pPr eaLnBrk="1" latinLnBrk="0" hangingPunct="1"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或非式</a:t>
            </a:r>
            <a:r>
              <a:rPr lang="zh-CN" altLang="en-US" sz="2400" b="1" dirty="0"/>
              <a:t>:  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</a:t>
            </a:r>
            <a:r>
              <a:rPr lang="en-US" altLang="zh-CN" sz="2400" b="1" i="1" dirty="0"/>
              <a:t>q</a:t>
            </a:r>
            <a:r>
              <a:rPr lang="en-US" altLang="zh-CN" sz="2400" b="1" dirty="0">
                <a:sym typeface="Symbol" panose="05050102010706020507" pitchFamily="18" charset="2"/>
              </a:rPr>
              <a:t>(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q</a:t>
            </a:r>
            <a:r>
              <a:rPr lang="en-US" altLang="zh-CN" sz="2400" b="1" dirty="0"/>
              <a:t>), </a:t>
            </a:r>
            <a:r>
              <a:rPr lang="en-US" altLang="zh-CN" sz="2400" b="1" dirty="0">
                <a:sym typeface="Symbol" panose="05050102010706020507" pitchFamily="18" charset="2"/>
              </a:rPr>
              <a:t></a:t>
            </a:r>
            <a:r>
              <a:rPr lang="zh-CN" altLang="en-US" sz="2400" b="1" dirty="0">
                <a:sym typeface="Symbol" panose="05050102010706020507" pitchFamily="18" charset="2"/>
              </a:rPr>
              <a:t>称作</a:t>
            </a:r>
            <a:r>
              <a:rPr lang="zh-CN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或非联结词</a:t>
            </a:r>
            <a:endParaRPr lang="en-US" altLang="zh-CN" sz="2400" b="1" i="1" dirty="0"/>
          </a:p>
          <a:p>
            <a:pPr eaLnBrk="1" hangingPunct="1">
              <a:buNone/>
            </a:pP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</a:t>
            </a:r>
            <a:r>
              <a:rPr lang="en-US" altLang="zh-CN" sz="2400" b="1" i="1" dirty="0"/>
              <a:t>q</a:t>
            </a:r>
            <a:r>
              <a:rPr lang="zh-CN" altLang="en-US" sz="2400" b="1" dirty="0"/>
              <a:t>为真当且仅当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en-US" altLang="zh-CN" sz="2400" b="1" i="1" dirty="0"/>
              <a:t>q</a:t>
            </a:r>
            <a:r>
              <a:rPr lang="zh-CN" altLang="en-US" sz="2400" b="1" dirty="0"/>
              <a:t>不同时为假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zh-CN" altLang="en-US" sz="2400" b="1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定理2.2</a:t>
            </a:r>
            <a:r>
              <a:rPr lang="zh-CN" altLang="en-US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 {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</a:t>
            </a:r>
            <a:r>
              <a:rPr lang="zh-CN" altLang="en-US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}, {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</a:t>
            </a:r>
            <a:r>
              <a:rPr lang="zh-CN" altLang="en-US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}是联结词完备集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证 </a:t>
            </a:r>
            <a:r>
              <a:rPr lang="en-US" altLang="zh-CN" sz="2400" b="1" dirty="0">
                <a:sym typeface="Symbol" panose="05050102010706020507" pitchFamily="18" charset="2"/>
              </a:rPr>
              <a:t> </a:t>
            </a:r>
            <a:r>
              <a:rPr lang="en-US" altLang="zh-CN" sz="2400" b="1" i="1" dirty="0"/>
              <a:t>p </a:t>
            </a:r>
            <a:r>
              <a:rPr lang="en-US" altLang="zh-CN" sz="2400" b="1" dirty="0">
                <a:sym typeface="Symbol" panose="05050102010706020507" pitchFamily="18" charset="2"/>
              </a:rPr>
              <a:t> (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) </a:t>
            </a:r>
            <a:r>
              <a:rPr lang="en-US" altLang="zh-CN" sz="2400" b="1" dirty="0">
                <a:sym typeface="Symbol" panose="05050102010706020507" pitchFamily="18" charset="2"/>
              </a:rPr>
              <a:t> 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</a:t>
            </a:r>
            <a:r>
              <a:rPr lang="en-US" altLang="zh-CN" sz="2400" b="1" i="1" dirty="0"/>
              <a:t>p</a:t>
            </a:r>
            <a:endParaRPr lang="en-US" altLang="zh-CN" sz="2400" b="1" i="1" dirty="0"/>
          </a:p>
          <a:p>
            <a:pPr eaLnBrk="1" hangingPunct="1">
              <a:buNone/>
            </a:pPr>
            <a:r>
              <a:rPr lang="en-US" altLang="zh-CN" sz="2400" b="1" i="1" dirty="0"/>
              <a:t>     p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q </a:t>
            </a:r>
            <a:r>
              <a:rPr lang="en-US" altLang="zh-CN" sz="2400" b="1" dirty="0">
                <a:sym typeface="Symbol" panose="05050102010706020507" pitchFamily="18" charset="2"/>
              </a:rPr>
              <a:t>  (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q</a:t>
            </a:r>
            <a:r>
              <a:rPr lang="en-US" altLang="zh-CN" sz="2400" b="1" dirty="0">
                <a:sym typeface="Symbol" panose="05050102010706020507" pitchFamily="18" charset="2"/>
              </a:rPr>
              <a:t>)  (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</a:t>
            </a:r>
            <a:r>
              <a:rPr lang="en-US" altLang="zh-CN" sz="2400" b="1" i="1" dirty="0"/>
              <a:t>q</a:t>
            </a:r>
            <a:r>
              <a:rPr lang="en-US" altLang="zh-CN" sz="2400" b="1" dirty="0"/>
              <a:t>) </a:t>
            </a:r>
            <a:r>
              <a:rPr lang="en-US" altLang="zh-CN" sz="2400" b="1" dirty="0">
                <a:sym typeface="Symbol" panose="05050102010706020507" pitchFamily="18" charset="2"/>
              </a:rPr>
              <a:t> (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</a:t>
            </a:r>
            <a:r>
              <a:rPr lang="en-US" altLang="zh-CN" sz="2400" b="1" i="1" dirty="0"/>
              <a:t>q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(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</a:t>
            </a:r>
            <a:r>
              <a:rPr lang="en-US" altLang="zh-CN" sz="2400" b="1" i="1" dirty="0"/>
              <a:t>q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zh-CN" altLang="en-US" sz="2400" b="1" dirty="0"/>
              <a:t>得证</a:t>
            </a:r>
            <a:r>
              <a:rPr lang="zh-CN" altLang="en-US" sz="2400" b="1" dirty="0">
                <a:sym typeface="Symbol" panose="05050102010706020507" pitchFamily="18" charset="2"/>
              </a:rPr>
              <a:t>{</a:t>
            </a:r>
            <a:r>
              <a:rPr lang="en-US" altLang="zh-CN" sz="2400" b="1" dirty="0">
                <a:sym typeface="Symbol" panose="05050102010706020507" pitchFamily="18" charset="2"/>
              </a:rPr>
              <a:t></a:t>
            </a:r>
            <a:r>
              <a:rPr lang="zh-CN" altLang="en-US" sz="2400" b="1" dirty="0">
                <a:sym typeface="Symbol" panose="05050102010706020507" pitchFamily="18" charset="2"/>
              </a:rPr>
              <a:t>}是联结词完备集. 对于{</a:t>
            </a:r>
            <a:r>
              <a:rPr lang="en-US" altLang="zh-CN" sz="2400" b="1" dirty="0">
                <a:sym typeface="Symbol" panose="05050102010706020507" pitchFamily="18" charset="2"/>
              </a:rPr>
              <a:t></a:t>
            </a:r>
            <a:r>
              <a:rPr lang="zh-CN" altLang="en-US" sz="2400" b="1" dirty="0">
                <a:sym typeface="Symbol" panose="05050102010706020507" pitchFamily="18" charset="2"/>
              </a:rPr>
              <a:t>}可类似证明.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eaLnBrk="1" latinLnBrk="0" hangingPunct="1"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sym typeface="+mn-ea"/>
              </a:rPr>
              <a:t>附加：</a:t>
            </a:r>
            <a:r>
              <a:rPr lang="en-US" altLang="zh-CN" sz="2400" b="1" i="1" dirty="0">
                <a:solidFill>
                  <a:srgbClr val="C00000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C00000"/>
                </a:solidFill>
                <a:sym typeface="+mn-ea"/>
              </a:rPr>
              <a:t>q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rgbClr val="C00000"/>
                </a:solidFill>
                <a:sym typeface="Symbol" panose="05050102010706020507" pitchFamily="18" charset="2"/>
              </a:rPr>
              <a:t>？</a:t>
            </a:r>
            <a:endParaRPr lang="en-US" altLang="zh-CN" sz="2400" b="1" i="1" dirty="0">
              <a:solidFill>
                <a:srgbClr val="C00000"/>
              </a:solidFill>
              <a:sym typeface="+mn-ea"/>
            </a:endParaRPr>
          </a:p>
          <a:p>
            <a:pPr eaLnBrk="1" latinLnBrk="0" hangingPunct="1">
              <a:spcBef>
                <a:spcPts val="1500"/>
              </a:spcBef>
              <a:buNone/>
            </a:pPr>
            <a:r>
              <a:rPr lang="en-US" altLang="zh-CN" sz="2400" b="1" i="1" dirty="0">
                <a:solidFill>
                  <a:srgbClr val="C00000"/>
                </a:solidFill>
                <a:sym typeface="+mn-ea"/>
              </a:rPr>
              <a:t>            </a:t>
            </a:r>
            <a:r>
              <a:rPr lang="en-US" altLang="zh-CN" sz="2400" b="1" i="1" dirty="0">
                <a:solidFill>
                  <a:srgbClr val="C00000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C00000"/>
                </a:solidFill>
                <a:sym typeface="+mn-ea"/>
              </a:rPr>
              <a:t>q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 (</a:t>
            </a:r>
            <a:r>
              <a:rPr lang="en-US" altLang="zh-CN" sz="2400" b="1" i="1" dirty="0">
                <a:solidFill>
                  <a:srgbClr val="C00000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C00000"/>
                </a:solidFill>
                <a:sym typeface="+mn-ea"/>
              </a:rPr>
              <a:t>q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) (</a:t>
            </a:r>
            <a:r>
              <a:rPr lang="en-US" altLang="zh-CN" sz="2400" b="1" i="1" dirty="0">
                <a:solidFill>
                  <a:srgbClr val="C00000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rgbClr val="C00000"/>
                </a:solidFill>
                <a:sym typeface="+mn-ea"/>
              </a:rPr>
              <a:t>q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)</a:t>
            </a:r>
            <a:r>
              <a:rPr lang="en-US" altLang="zh-CN" sz="2400" b="1" i="1" dirty="0">
                <a:solidFill>
                  <a:srgbClr val="C00000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</a:t>
            </a:r>
            <a:r>
              <a:rPr lang="en-US" altLang="zh-CN" sz="2400" b="1" i="1" dirty="0">
                <a:solidFill>
                  <a:srgbClr val="C00000"/>
                </a:solidFill>
                <a:sym typeface="+mn-ea"/>
              </a:rPr>
              <a:t>q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(</a:t>
            </a:r>
            <a:r>
              <a:rPr lang="en-US" altLang="zh-CN" sz="2400" b="1" i="1" dirty="0">
                <a:solidFill>
                  <a:srgbClr val="C00000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</a:t>
            </a:r>
            <a:r>
              <a:rPr lang="en-US" altLang="zh-CN" sz="2400" b="1" i="1" dirty="0">
                <a:solidFill>
                  <a:srgbClr val="C00000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)(</a:t>
            </a:r>
            <a:r>
              <a:rPr lang="en-US" altLang="zh-CN" sz="2400" b="1" i="1" dirty="0">
                <a:solidFill>
                  <a:srgbClr val="C00000"/>
                </a:solidFill>
                <a:sym typeface="Symbol" panose="05050102010706020507" pitchFamily="18" charset="2"/>
              </a:rPr>
              <a:t>q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</a:t>
            </a:r>
            <a:r>
              <a:rPr lang="en-US" altLang="zh-CN" sz="2400" b="1" i="1" dirty="0">
                <a:solidFill>
                  <a:srgbClr val="C00000"/>
                </a:solidFill>
                <a:sym typeface="Symbol" panose="05050102010706020507" pitchFamily="18" charset="2"/>
              </a:rPr>
              <a:t>q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C0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 vert="horz" wrap="square" lIns="91440" tIns="45720" rIns="91440" bIns="45720" anchor="ctr"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等值式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50" y="1628775"/>
            <a:ext cx="7777163" cy="936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6149" name="Text Box 4"/>
          <p:cNvSpPr txBox="1"/>
          <p:nvPr/>
        </p:nvSpPr>
        <p:spPr>
          <a:xfrm>
            <a:off x="609600" y="1600200"/>
            <a:ext cx="7924800" cy="4778375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定义2.11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若等价式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是重言式, 则称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等值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记作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并称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等值式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说明: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等值当且仅当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在所有可能赋值下的真值都相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同, 即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有相同的真值表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是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元语言符号,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不要混同于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可能有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哑元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出现.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中出现, 但不在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中出现的命题变项称作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的哑元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同样,在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中出现, 但不在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中出现的命题变项称作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的哑元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哑元的值不影响命题公式的真值.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 vert="horz" wrap="square" lIns="91440" tIns="45720" rIns="91440" bIns="45720" anchor="ctr"/>
          <a:p>
            <a:pPr marL="0" indent="0" algn="l" eaLnBrk="1" hangingPunct="1">
              <a:buFont typeface="Wingdings" panose="05000000000000000000" charset="0"/>
              <a:buNone/>
            </a:pPr>
            <a:r>
              <a:rPr lang="zh-CN" altLang="en-US" sz="3600" dirty="0">
                <a:solidFill>
                  <a:srgbClr val="800000"/>
                </a:solidFill>
              </a:rPr>
              <a:t>真值表法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685800" y="1452245"/>
            <a:ext cx="7772400" cy="10668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例1</a:t>
            </a:r>
            <a:r>
              <a:rPr lang="zh-CN" altLang="en-US" sz="2400" b="1" dirty="0">
                <a:solidFill>
                  <a:srgbClr val="66330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判断 </a:t>
            </a:r>
            <a:r>
              <a:rPr lang="zh-CN" altLang="en-US" sz="28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 </a:t>
            </a:r>
            <a:r>
              <a:rPr lang="zh-CN" altLang="en-US" sz="2400" b="1" dirty="0">
                <a:solidFill>
                  <a:srgbClr val="002060"/>
                </a:solidFill>
              </a:rPr>
              <a:t>与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8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zh-CN" altLang="en-US" sz="28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是否等值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解</a:t>
            </a:r>
            <a:endParaRPr lang="zh-CN" altLang="en-US" sz="2400" b="1" dirty="0">
              <a:solidFill>
                <a:srgbClr val="333300"/>
              </a:solidFill>
              <a:sym typeface="Symbol" panose="05050102010706020507" pitchFamily="18" charset="2"/>
            </a:endParaRPr>
          </a:p>
        </p:txBody>
      </p:sp>
      <p:sp>
        <p:nvSpPr>
          <p:cNvPr id="8196" name="Text Box 6"/>
          <p:cNvSpPr txBox="1"/>
          <p:nvPr/>
        </p:nvSpPr>
        <p:spPr>
          <a:xfrm>
            <a:off x="609600" y="5576888"/>
            <a:ext cx="4953000" cy="519112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结论: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197" name="Group 16"/>
          <p:cNvGrpSpPr/>
          <p:nvPr/>
        </p:nvGrpSpPr>
        <p:grpSpPr>
          <a:xfrm>
            <a:off x="533400" y="2565400"/>
            <a:ext cx="8077200" cy="2768600"/>
            <a:chOff x="336" y="1520"/>
            <a:chExt cx="5088" cy="1744"/>
          </a:xfrm>
        </p:grpSpPr>
        <p:sp>
          <p:nvSpPr>
            <p:cNvPr id="8198" name="Text Box 4"/>
            <p:cNvSpPr txBox="1"/>
            <p:nvPr/>
          </p:nvSpPr>
          <p:spPr>
            <a:xfrm>
              <a:off x="340" y="1520"/>
              <a:ext cx="5040" cy="1707"/>
            </a:xfrm>
            <a:prstGeom prst="rect">
              <a:avLst/>
            </a:prstGeom>
            <a:solidFill>
              <a:srgbClr val="CCFFCC"/>
            </a:solidFill>
            <a:ln w="6350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p  q    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p   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q     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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   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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   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    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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(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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0  0      1      1        0            1             1                      1</a:t>
              </a:r>
              <a:endPara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0  1      1      0        1            0             0                      1</a:t>
              </a:r>
              <a:endPara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1  0      0      1        1            0             0                      1</a:t>
              </a:r>
              <a:endPara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1  1      0      0        1            0             0                      1</a:t>
              </a:r>
              <a:endPara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199" name="Line 7"/>
            <p:cNvSpPr/>
            <p:nvPr/>
          </p:nvSpPr>
          <p:spPr>
            <a:xfrm>
              <a:off x="336" y="1920"/>
              <a:ext cx="5088" cy="0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0" name="Line 8"/>
            <p:cNvSpPr/>
            <p:nvPr/>
          </p:nvSpPr>
          <p:spPr>
            <a:xfrm>
              <a:off x="336" y="1536"/>
              <a:ext cx="50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1" name="Line 9"/>
            <p:cNvSpPr/>
            <p:nvPr/>
          </p:nvSpPr>
          <p:spPr>
            <a:xfrm>
              <a:off x="336" y="3264"/>
              <a:ext cx="50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2" name="Line 10"/>
            <p:cNvSpPr/>
            <p:nvPr/>
          </p:nvSpPr>
          <p:spPr>
            <a:xfrm>
              <a:off x="912" y="1536"/>
              <a:ext cx="0" cy="1728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3" name="Line 11"/>
            <p:cNvSpPr/>
            <p:nvPr/>
          </p:nvSpPr>
          <p:spPr>
            <a:xfrm>
              <a:off x="1296" y="1536"/>
              <a:ext cx="0" cy="1728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4" name="Line 12"/>
            <p:cNvSpPr/>
            <p:nvPr/>
          </p:nvSpPr>
          <p:spPr>
            <a:xfrm>
              <a:off x="1728" y="1536"/>
              <a:ext cx="0" cy="1728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5" name="Line 13"/>
            <p:cNvSpPr/>
            <p:nvPr/>
          </p:nvSpPr>
          <p:spPr>
            <a:xfrm>
              <a:off x="2208" y="1536"/>
              <a:ext cx="0" cy="1728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6" name="Line 14"/>
            <p:cNvSpPr/>
            <p:nvPr/>
          </p:nvSpPr>
          <p:spPr>
            <a:xfrm>
              <a:off x="2976" y="1536"/>
              <a:ext cx="0" cy="1728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7" name="Line 15"/>
            <p:cNvSpPr/>
            <p:nvPr/>
          </p:nvSpPr>
          <p:spPr>
            <a:xfrm>
              <a:off x="3744" y="1536"/>
              <a:ext cx="0" cy="1728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457200" y="1017270"/>
            <a:ext cx="7772400" cy="12192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例2 </a:t>
            </a:r>
            <a:r>
              <a:rPr lang="zh-CN" altLang="en-US" sz="2400" b="1" dirty="0">
                <a:solidFill>
                  <a:srgbClr val="002060"/>
                </a:solidFill>
              </a:rPr>
              <a:t> 判断下述3个公式之间的等值关系: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      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zh-CN" altLang="en-US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),     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,       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endParaRPr lang="en-US" altLang="zh-CN" sz="2400" b="1" i="1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解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grpSp>
        <p:nvGrpSpPr>
          <p:cNvPr id="9220" name="Group 11"/>
          <p:cNvGrpSpPr/>
          <p:nvPr/>
        </p:nvGrpSpPr>
        <p:grpSpPr>
          <a:xfrm>
            <a:off x="1295400" y="2070735"/>
            <a:ext cx="6248400" cy="3581400"/>
            <a:chOff x="816" y="1488"/>
            <a:chExt cx="3936" cy="2256"/>
          </a:xfrm>
        </p:grpSpPr>
        <p:sp>
          <p:nvSpPr>
            <p:cNvPr id="9221" name="Text Box 4"/>
            <p:cNvSpPr txBox="1"/>
            <p:nvPr/>
          </p:nvSpPr>
          <p:spPr>
            <a:xfrm>
              <a:off x="816" y="1488"/>
              <a:ext cx="3936" cy="2243"/>
            </a:xfrm>
            <a:prstGeom prst="rect">
              <a:avLst/>
            </a:prstGeom>
            <a:solidFill>
              <a:srgbClr val="CCFFCC"/>
            </a:solidFill>
            <a:ln w="6350">
              <a:noFill/>
            </a:ln>
          </p:spPr>
          <p:txBody>
            <a:bodyPr anchor="t">
              <a:spAutoFit/>
            </a:bodyPr>
            <a:p>
              <a:pPr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p  q  r        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     (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      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0  0  0              1                     0                   1</a:t>
              </a:r>
              <a:endPara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>
                <a:spcBef>
                  <a:spcPct val="5000"/>
                </a:spcBef>
              </a:pP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0  0  1              1                     1                   1</a:t>
              </a:r>
              <a:endPara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>
                <a:spcBef>
                  <a:spcPct val="5000"/>
                </a:spcBef>
              </a:pP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0  1  0              1                     0                   1 </a:t>
              </a:r>
              <a:endPara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>
                <a:spcBef>
                  <a:spcPct val="5000"/>
                </a:spcBef>
              </a:pP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0  1  1              1                     1                   1</a:t>
              </a:r>
              <a:endPara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>
                <a:spcBef>
                  <a:spcPct val="5000"/>
                </a:spcBef>
              </a:pP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1  0  0              1                     1                   1  </a:t>
              </a:r>
              <a:endPara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>
                <a:spcBef>
                  <a:spcPct val="5000"/>
                </a:spcBef>
              </a:pP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1  0  1              1                     1                   1</a:t>
              </a:r>
              <a:endPara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>
                <a:spcBef>
                  <a:spcPct val="5000"/>
                </a:spcBef>
              </a:pP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1  1  0              0                     0                   0</a:t>
              </a:r>
              <a:endPara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>
                <a:spcBef>
                  <a:spcPct val="5000"/>
                </a:spcBef>
              </a:pP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1  1  1              1                     1                   1 </a:t>
              </a:r>
              <a:endPara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222" name="Line 5"/>
            <p:cNvSpPr/>
            <p:nvPr/>
          </p:nvSpPr>
          <p:spPr>
            <a:xfrm>
              <a:off x="816" y="1776"/>
              <a:ext cx="3936" cy="0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23" name="Line 6"/>
            <p:cNvSpPr/>
            <p:nvPr/>
          </p:nvSpPr>
          <p:spPr>
            <a:xfrm>
              <a:off x="816" y="1488"/>
              <a:ext cx="39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24" name="Line 7"/>
            <p:cNvSpPr/>
            <p:nvPr/>
          </p:nvSpPr>
          <p:spPr>
            <a:xfrm>
              <a:off x="816" y="3744"/>
              <a:ext cx="39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25" name="Line 8"/>
            <p:cNvSpPr/>
            <p:nvPr/>
          </p:nvSpPr>
          <p:spPr>
            <a:xfrm>
              <a:off x="1632" y="1488"/>
              <a:ext cx="0" cy="2256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26" name="Line 9"/>
            <p:cNvSpPr/>
            <p:nvPr/>
          </p:nvSpPr>
          <p:spPr>
            <a:xfrm>
              <a:off x="2688" y="1488"/>
              <a:ext cx="0" cy="2256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27" name="Line 10"/>
            <p:cNvSpPr/>
            <p:nvPr/>
          </p:nvSpPr>
          <p:spPr>
            <a:xfrm>
              <a:off x="3744" y="1488"/>
              <a:ext cx="0" cy="2256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228" name="Text Box 12"/>
          <p:cNvSpPr txBox="1"/>
          <p:nvPr/>
        </p:nvSpPr>
        <p:spPr>
          <a:xfrm>
            <a:off x="1286510" y="5800090"/>
            <a:ext cx="6934200" cy="457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等值, 但与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不等值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 vert="horz" wrap="square" lIns="91440" tIns="45720" rIns="91440" bIns="45720" anchor="ctr"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等值演算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115" y="1772285"/>
            <a:ext cx="7920990" cy="14401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685800" y="1815465"/>
            <a:ext cx="7772400" cy="4572000"/>
          </a:xfrm>
        </p:spPr>
        <p:txBody>
          <a:bodyPr vert="horz" wrap="square" lIns="91440" tIns="45720" rIns="91440" bIns="45720" anchor="t"/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等值演算</a:t>
            </a:r>
            <a:r>
              <a:rPr lang="zh-CN" altLang="en-US" sz="2400" b="1" dirty="0">
                <a:solidFill>
                  <a:srgbClr val="7030A0"/>
                </a:solidFill>
              </a:rPr>
              <a:t>: </a:t>
            </a:r>
            <a:r>
              <a:rPr lang="zh-CN" altLang="en-US" sz="2400" b="1" dirty="0">
                <a:latin typeface="宋体" panose="02010600030101010101" pitchFamily="2" charset="-122"/>
              </a:rPr>
              <a:t>由已知的等值式，推演出与原命题公式等值的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新命题公式的</a:t>
            </a:r>
            <a:r>
              <a:rPr lang="zh-CN" altLang="en-US" sz="2400" b="1" dirty="0">
                <a:latin typeface="宋体" panose="02010600030101010101" pitchFamily="2" charset="-122"/>
              </a:rPr>
              <a:t>过程。</a:t>
            </a:r>
            <a:endParaRPr lang="zh-CN" altLang="en-US" sz="2400" b="1" dirty="0"/>
          </a:p>
          <a:p>
            <a:pPr algn="just" eaLnBrk="1" hangingPunct="1">
              <a:spcBef>
                <a:spcPct val="35000"/>
              </a:spcBef>
              <a:buNone/>
            </a:pP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454025" y="3521075"/>
            <a:ext cx="8409940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置换规则</a:t>
            </a:r>
            <a:r>
              <a:rPr lang="zh-CN" altLang="en-US" sz="2400" b="1" dirty="0">
                <a:solidFill>
                  <a:srgbClr val="7030A0"/>
                </a:solidFill>
              </a:rPr>
              <a:t>: </a:t>
            </a:r>
            <a:endParaRPr lang="zh-CN" altLang="en-US" sz="2400" b="1" dirty="0">
              <a:solidFill>
                <a:srgbClr val="7030A0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设</a:t>
            </a:r>
            <a:r>
              <a:rPr lang="en-US" altLang="zh-CN" sz="2400" b="1" i="1" dirty="0">
                <a:sym typeface="Symbol" panose="05050102010706020507" pitchFamily="18" charset="2"/>
              </a:rPr>
              <a:t></a:t>
            </a:r>
            <a:r>
              <a:rPr lang="en-US" altLang="zh-CN" sz="2400" b="1" dirty="0">
                <a:sym typeface="+mn-ea"/>
              </a:rPr>
              <a:t>(</a:t>
            </a:r>
            <a:r>
              <a:rPr lang="en-US" altLang="zh-CN" sz="2400" b="1" i="1" dirty="0">
                <a:sym typeface="+mn-ea"/>
              </a:rPr>
              <a:t>A</a:t>
            </a:r>
            <a:r>
              <a:rPr lang="en-US" altLang="zh-CN" sz="2400" b="1" dirty="0">
                <a:sym typeface="+mn-ea"/>
              </a:rPr>
              <a:t>) </a:t>
            </a:r>
            <a:r>
              <a:rPr lang="zh-CN" altLang="en-US" sz="2400" b="1" dirty="0">
                <a:sym typeface="+mn-ea"/>
              </a:rPr>
              <a:t>是含公式</a:t>
            </a:r>
            <a:r>
              <a:rPr lang="en-US" altLang="zh-CN" sz="2400" b="1" i="1" dirty="0">
                <a:sym typeface="+mn-ea"/>
              </a:rPr>
              <a:t>A</a:t>
            </a:r>
            <a:r>
              <a:rPr lang="zh-CN" altLang="en-US" sz="2400" b="1" dirty="0">
                <a:sym typeface="+mn-ea"/>
              </a:rPr>
              <a:t>的命题公式，</a:t>
            </a:r>
            <a:endParaRPr lang="zh-CN" altLang="en-US" sz="2400" b="1" dirty="0">
              <a:sym typeface="+mn-ea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i="1" dirty="0">
                <a:sym typeface="Symbol" panose="05050102010706020507" pitchFamily="18" charset="2"/>
              </a:rPr>
              <a:t></a:t>
            </a:r>
            <a:r>
              <a:rPr lang="zh-CN" altLang="en-US" sz="2400" b="1" dirty="0">
                <a:sym typeface="+mn-ea"/>
              </a:rPr>
              <a:t>(</a:t>
            </a:r>
            <a:r>
              <a:rPr lang="en-US" altLang="zh-CN" sz="2400" b="1" i="1" dirty="0">
                <a:sym typeface="+mn-ea"/>
              </a:rPr>
              <a:t>B</a:t>
            </a:r>
            <a:r>
              <a:rPr lang="en-US" altLang="zh-CN" sz="2400" b="1" dirty="0">
                <a:sym typeface="+mn-ea"/>
              </a:rPr>
              <a:t>)</a:t>
            </a:r>
            <a:r>
              <a:rPr lang="zh-CN" altLang="en-US" sz="2400" b="1" dirty="0">
                <a:sym typeface="+mn-ea"/>
              </a:rPr>
              <a:t>是用公式</a:t>
            </a:r>
            <a:r>
              <a:rPr lang="en-US" altLang="zh-CN" sz="2400" b="1" i="1" dirty="0">
                <a:sym typeface="+mn-ea"/>
              </a:rPr>
              <a:t>B</a:t>
            </a:r>
            <a:r>
              <a:rPr lang="zh-CN" altLang="en-US" sz="2400" b="1" dirty="0">
                <a:sym typeface="+mn-ea"/>
              </a:rPr>
              <a:t>代替</a:t>
            </a:r>
            <a:r>
              <a:rPr lang="en-US" altLang="zh-CN" sz="2400" b="1" i="1" dirty="0">
                <a:sym typeface="+mn-ea"/>
              </a:rPr>
              <a:t>A</a:t>
            </a:r>
            <a:r>
              <a:rPr lang="zh-CN" altLang="en-US" sz="2400" b="1" dirty="0">
                <a:sym typeface="+mn-ea"/>
              </a:rPr>
              <a:t>后得到的命题公式</a:t>
            </a:r>
            <a:endParaRPr lang="zh-CN" altLang="en-US" sz="2400" b="1" dirty="0">
              <a:sym typeface="+mn-ea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若</a:t>
            </a: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rgbClr val="FF0000"/>
                </a:solidFill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zh-CN" altLang="en-US" sz="2400" b="1" dirty="0">
                <a:solidFill>
                  <a:srgbClr val="FF0000"/>
                </a:solidFill>
              </a:rPr>
              <a:t>则</a:t>
            </a:r>
            <a:r>
              <a:rPr lang="zh-CN" altLang="en-US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</a:t>
            </a:r>
            <a:r>
              <a:rPr lang="zh-CN" altLang="en-US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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sym typeface="+mn-ea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)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35000"/>
              </a:spcBef>
              <a:buNone/>
            </a:pPr>
            <a:endParaRPr lang="zh-CN" altLang="en-US" sz="2400" b="1" dirty="0"/>
          </a:p>
          <a:p>
            <a:pPr algn="just" eaLnBrk="1" hangingPunct="1">
              <a:spcBef>
                <a:spcPct val="35000"/>
              </a:spcBef>
              <a:buNone/>
            </a:pP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 vert="horz" wrap="square" lIns="91440" tIns="45720" rIns="91440" bIns="45720" anchor="ctr"/>
          <a:p>
            <a:pPr marL="0" indent="0" algn="l" eaLnBrk="1" hangingPunct="1">
              <a:buFont typeface="Wingdings" panose="05000000000000000000" charset="0"/>
              <a:buNone/>
            </a:pPr>
            <a:r>
              <a:rPr lang="zh-CN" altLang="en-US" sz="3600" dirty="0">
                <a:solidFill>
                  <a:srgbClr val="800000"/>
                </a:solidFill>
              </a:rPr>
              <a:t>基本等值式</a:t>
            </a:r>
            <a:endParaRPr lang="zh-CN" altLang="en-US" sz="3600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  <a:solidFill>
            <a:srgbClr val="FFFF99"/>
          </a:solidFill>
          <a:ln w="31750">
            <a:solidFill>
              <a:srgbClr val="FF9900"/>
            </a:solidFill>
            <a:miter/>
          </a:ln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双重否定律 </a:t>
            </a:r>
            <a:r>
              <a:rPr lang="zh-CN" altLang="en-US" sz="2400" b="1" dirty="0">
                <a:solidFill>
                  <a:schemeClr val="tx1"/>
                </a:solidFill>
              </a:rPr>
              <a:t>  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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幂等律  </a:t>
            </a:r>
            <a:r>
              <a:rPr lang="zh-CN" altLang="en-US" sz="2400" b="1" dirty="0">
                <a:solidFill>
                  <a:schemeClr val="tx1"/>
                </a:solidFill>
              </a:rPr>
              <a:t>         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</a:rPr>
              <a:t>,  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交换律</a:t>
            </a:r>
            <a:r>
              <a:rPr lang="zh-CN" altLang="en-US" sz="2400" b="1" dirty="0">
                <a:solidFill>
                  <a:schemeClr val="tx1"/>
                </a:solidFill>
              </a:rPr>
              <a:t>             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</a:rPr>
              <a:t>,  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结合律 </a:t>
            </a:r>
            <a:r>
              <a:rPr lang="zh-CN" altLang="en-US" sz="2400" b="1" dirty="0">
                <a:solidFill>
                  <a:schemeClr val="tx1"/>
                </a:solidFill>
              </a:rPr>
              <a:t>           (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</a:rPr>
              <a:t>)  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                      (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分配律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</a:rPr>
              <a:t>           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</a:rPr>
              <a:t>)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                      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chemeClr val="tx1"/>
                </a:solidFill>
              </a:rPr>
              <a:t> (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chemeClr val="tx1"/>
                </a:solidFill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德摩根律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b="1" dirty="0"/>
              <a:t>   </a:t>
            </a:r>
            <a:r>
              <a:rPr lang="zh-CN" altLang="en-US" sz="2400" b="1" dirty="0">
                <a:sym typeface="Symbol" panose="05050102010706020507" pitchFamily="18" charset="2"/>
              </a:rPr>
              <a:t></a:t>
            </a:r>
            <a:r>
              <a:rPr lang="zh-CN" altLang="en-US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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</a:t>
            </a:r>
            <a:r>
              <a:rPr lang="en-US" altLang="zh-CN" sz="2400" b="1" i="1" dirty="0"/>
              <a:t>B</a:t>
            </a:r>
            <a:endParaRPr lang="en-US" altLang="zh-CN" sz="2400" b="1" dirty="0"/>
          </a:p>
          <a:p>
            <a:pPr algn="just" eaLnBrk="1" hangingPunct="1">
              <a:buNone/>
            </a:pPr>
            <a:r>
              <a:rPr lang="en-US" altLang="zh-CN" sz="2400" b="1" dirty="0"/>
              <a:t>                        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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</a:t>
            </a:r>
            <a:r>
              <a:rPr lang="en-US" altLang="zh-CN" sz="2400" b="1" i="1" dirty="0"/>
              <a:t>B</a:t>
            </a:r>
            <a:endParaRPr lang="en-US" altLang="zh-CN" sz="2400" b="1" i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吸收律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b="1" dirty="0"/>
              <a:t>       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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  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</a:t>
            </a:r>
            <a:r>
              <a:rPr lang="en-US" altLang="zh-CN" sz="2400" b="1" i="1" dirty="0"/>
              <a:t>A</a:t>
            </a:r>
            <a:endParaRPr lang="en-US" altLang="zh-CN" sz="2400" b="1" i="1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757555" y="1313180"/>
            <a:ext cx="7772400" cy="4724400"/>
          </a:xfrm>
          <a:solidFill>
            <a:srgbClr val="FFFF99"/>
          </a:solidFill>
          <a:ln w="31750">
            <a:solidFill>
              <a:srgbClr val="FF9900"/>
            </a:solidFill>
            <a:miter/>
          </a:ln>
        </p:spPr>
        <p:txBody>
          <a:bodyPr vert="horz" wrap="square" lIns="91440" tIns="45720" rIns="91440" bIns="45720" anchor="t"/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零律 </a:t>
            </a:r>
            <a:r>
              <a:rPr lang="zh-CN" altLang="en-US" sz="2400" b="1" dirty="0">
                <a:solidFill>
                  <a:schemeClr val="tx1"/>
                </a:solidFill>
              </a:rPr>
              <a:t>                      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chemeClr val="tx1"/>
                </a:solidFill>
              </a:rPr>
              <a:t>1,     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tx1"/>
                </a:solidFill>
              </a:rPr>
              <a:t>0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chemeClr val="tx1"/>
                </a:solidFill>
              </a:rPr>
              <a:t>0 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同一律 </a:t>
            </a:r>
            <a:r>
              <a:rPr lang="zh-CN" altLang="en-US" sz="2400" b="1" dirty="0">
                <a:solidFill>
                  <a:schemeClr val="tx1"/>
                </a:solidFill>
              </a:rPr>
              <a:t>                  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chemeClr val="tx1"/>
                </a:solidFill>
              </a:rPr>
              <a:t>0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tx1"/>
                </a:solidFill>
              </a:rPr>
              <a:t>A,  </a:t>
            </a:r>
            <a:r>
              <a:rPr lang="en-US" altLang="zh-CN" sz="2400" b="1" dirty="0">
                <a:solidFill>
                  <a:schemeClr val="tx1"/>
                </a:solidFill>
              </a:rPr>
              <a:t>  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排中律      </a:t>
            </a:r>
            <a:r>
              <a:rPr lang="zh-CN" altLang="en-US" sz="2400" b="1" dirty="0">
                <a:solidFill>
                  <a:schemeClr val="tx1"/>
                </a:solidFill>
              </a:rPr>
              <a:t>        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矛盾律      </a:t>
            </a:r>
            <a:r>
              <a:rPr lang="zh-CN" altLang="en-US" sz="2400" b="1" dirty="0">
                <a:solidFill>
                  <a:schemeClr val="tx1"/>
                </a:solidFill>
              </a:rPr>
              <a:t>        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chemeClr val="tx1"/>
                </a:solidFill>
              </a:rPr>
              <a:t>0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蕴涵等值式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</a:rPr>
              <a:t>          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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等价等值式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</a:rPr>
              <a:t>          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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假言易位</a:t>
            </a:r>
            <a:r>
              <a:rPr lang="zh-CN" altLang="en-US" sz="2400" b="1" dirty="0">
                <a:solidFill>
                  <a:schemeClr val="tx1"/>
                </a:solidFill>
              </a:rPr>
              <a:t>                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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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等价否定等值式</a:t>
            </a:r>
            <a:r>
              <a:rPr lang="zh-CN" altLang="en-US" sz="2400" b="1" dirty="0">
                <a:solidFill>
                  <a:schemeClr val="tx1"/>
                </a:solidFill>
              </a:rPr>
              <a:t>    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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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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归谬论</a:t>
            </a:r>
            <a:r>
              <a:rPr lang="zh-CN" altLang="en-US" sz="2400" b="1" dirty="0">
                <a:solidFill>
                  <a:schemeClr val="tx1"/>
                </a:solidFill>
              </a:rPr>
              <a:t>                    (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</a:t>
            </a:r>
            <a:r>
              <a:rPr lang="en-US" altLang="zh-CN" sz="2400" b="1" i="1" dirty="0">
                <a:solidFill>
                  <a:schemeClr val="tx1"/>
                </a:solidFill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</a:rPr>
              <a:t>) 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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endParaRPr lang="en-US" altLang="zh-CN" sz="2400" b="1" i="1" dirty="0">
              <a:solidFill>
                <a:schemeClr val="tx1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 vert="horz" wrap="square" lIns="91440" tIns="45720" rIns="91440" bIns="45720" anchor="t"/>
          <a:p>
            <a:pPr eaLnBrk="1" hangingPunct="1">
              <a:spcBef>
                <a:spcPct val="35000"/>
              </a:spcBef>
              <a:buNone/>
            </a:pPr>
            <a:endParaRPr lang="zh-CN" altLang="en-US" sz="2400" b="1" dirty="0"/>
          </a:p>
          <a:p>
            <a:pPr algn="just" eaLnBrk="1" hangingPunct="1">
              <a:spcBef>
                <a:spcPct val="3500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400" b="1" dirty="0">
                <a:solidFill>
                  <a:schemeClr val="tx1"/>
                </a:solidFill>
              </a:rPr>
              <a:t>3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证明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002060"/>
                </a:solidFill>
              </a:rPr>
              <a:t> 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5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证</a:t>
            </a:r>
            <a:r>
              <a:rPr lang="zh-CN" altLang="en-US" sz="2400" b="1" dirty="0">
                <a:solidFill>
                  <a:srgbClr val="002060"/>
                </a:solidFill>
              </a:rPr>
              <a:t> 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  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)     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蕴涵等值式）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5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                  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 </a:t>
            </a:r>
            <a:r>
              <a:rPr lang="zh-CN" altLang="en-US" sz="2400" b="1" dirty="0">
                <a:solidFill>
                  <a:srgbClr val="002060"/>
                </a:solidFill>
              </a:rPr>
              <a:t>(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     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结合律）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5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                  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 </a:t>
            </a:r>
            <a:r>
              <a:rPr lang="zh-CN" altLang="en-US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        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德摩根律）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spcBef>
                <a:spcPct val="35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                      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 </a:t>
            </a:r>
            <a:r>
              <a:rPr lang="zh-CN" altLang="en-US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)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        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蕴涵等值式）</a:t>
            </a:r>
            <a:endParaRPr lang="zh-CN" altLang="en-US" sz="2400" b="1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85800" y="1111885"/>
            <a:ext cx="7772400" cy="9144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315" name="Group 12"/>
          <p:cNvGrpSpPr/>
          <p:nvPr/>
        </p:nvGrpSpPr>
        <p:grpSpPr>
          <a:xfrm>
            <a:off x="609600" y="1812925"/>
            <a:ext cx="7924800" cy="4078288"/>
            <a:chOff x="384" y="1082"/>
            <a:chExt cx="4992" cy="2569"/>
          </a:xfrm>
        </p:grpSpPr>
        <p:sp>
          <p:nvSpPr>
            <p:cNvPr id="13316" name="Text Box 4"/>
            <p:cNvSpPr txBox="1"/>
            <p:nvPr/>
          </p:nvSpPr>
          <p:spPr>
            <a:xfrm>
              <a:off x="384" y="1082"/>
              <a:ext cx="4992" cy="2569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>
              <a:spAutoFit/>
            </a:bodyPr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等值演算不能直接证明两个公式不等值. 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证明两个公式不等值的基本思想是找到一个赋值使一个成真, 另一个成假.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20000"/>
                </a:spcBef>
              </a:pPr>
              <a:endParaRPr lang="zh-CN" altLang="en-US" sz="2400" b="1" dirty="0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例4</a:t>
              </a:r>
              <a:r>
                <a:rPr lang="zh-CN" alt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证明: 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      (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方法一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真值表法（见例2）</a:t>
              </a:r>
              <a:endPara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方法二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观察法. 容易看出000使左边成真, 使右边成假.</a:t>
              </a:r>
              <a:endPara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方法三</a:t>
              </a:r>
              <a:r>
                <a:rPr lang="zh-CN" alt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先用等值演算化简公式, 再观察.</a:t>
              </a:r>
              <a:endPara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3317" name="Picture 11" descr="E:\插图\离散\不等值.tif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60" y="2433"/>
              <a:ext cx="240" cy="14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Data\Microsoft\Templates\清华版教材展示.pot</Template>
  <TotalTime>0</TotalTime>
  <Words>5396</Words>
  <Application>WPS 演示</Application>
  <PresentationFormat/>
  <Paragraphs>272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宋体</vt:lpstr>
      <vt:lpstr>Wingdings</vt:lpstr>
      <vt:lpstr>华文行楷</vt:lpstr>
      <vt:lpstr>Times New Roman</vt:lpstr>
      <vt:lpstr>黑体</vt:lpstr>
      <vt:lpstr>Wingdings</vt:lpstr>
      <vt:lpstr>Symbol</vt:lpstr>
      <vt:lpstr>微软雅黑</vt:lpstr>
      <vt:lpstr>Arial Unicode MS</vt:lpstr>
      <vt:lpstr>清华版教材展示</vt:lpstr>
      <vt:lpstr>Equation.3</vt:lpstr>
      <vt:lpstr>Equation.3</vt:lpstr>
      <vt:lpstr>Equation.3</vt:lpstr>
      <vt:lpstr>Equation.3</vt:lpstr>
      <vt:lpstr>Equation.3</vt:lpstr>
      <vt:lpstr>Paint.Picture</vt:lpstr>
      <vt:lpstr>2.2 命题逻辑等值演算</vt:lpstr>
      <vt:lpstr>等值式</vt:lpstr>
      <vt:lpstr>真值表法</vt:lpstr>
      <vt:lpstr>PowerPoint 演示文稿</vt:lpstr>
      <vt:lpstr>等值演算</vt:lpstr>
      <vt:lpstr>基本等值式</vt:lpstr>
      <vt:lpstr>PowerPoint 演示文稿</vt:lpstr>
      <vt:lpstr>实例</vt:lpstr>
      <vt:lpstr>PowerPoint 演示文稿</vt:lpstr>
      <vt:lpstr>PowerPoint 演示文稿</vt:lpstr>
      <vt:lpstr>PowerPoint 演示文稿</vt:lpstr>
      <vt:lpstr>PowerPoint 演示文稿</vt:lpstr>
      <vt:lpstr>真值函数</vt:lpstr>
      <vt:lpstr>PowerPoint 演示文稿</vt:lpstr>
      <vt:lpstr>联结词完备集</vt:lpstr>
      <vt:lpstr>PowerPoint 演示文稿</vt:lpstr>
      <vt:lpstr>PowerPoint 演示文稿</vt:lpstr>
      <vt:lpstr>PowerPoint 演示文稿</vt:lpstr>
      <vt:lpstr>复合联结词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jinyi</cp:lastModifiedBy>
  <cp:revision>65</cp:revision>
  <dcterms:created xsi:type="dcterms:W3CDTF">2003-05-27T06:14:00Z</dcterms:created>
  <dcterms:modified xsi:type="dcterms:W3CDTF">2022-03-03T17:54:04Z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51E8DC3850FE4AD8AB848D18113C4998</vt:lpwstr>
  </property>
</Properties>
</file>