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26"/>
  </p:handoutMasterIdLst>
  <p:sldIdLst>
    <p:sldId id="257" r:id="rId4"/>
    <p:sldId id="258" r:id="rId6"/>
    <p:sldId id="260" r:id="rId7"/>
    <p:sldId id="261" r:id="rId8"/>
    <p:sldId id="262" r:id="rId9"/>
    <p:sldId id="281" r:id="rId10"/>
    <p:sldId id="297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800000"/>
    <a:srgbClr val="9900FF"/>
    <a:srgbClr val="DDDDDD"/>
    <a:srgbClr val="663300"/>
    <a:srgbClr val="000066"/>
    <a:srgbClr val="CC00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6"/>
    <p:restoredTop sz="93010"/>
  </p:normalViewPr>
  <p:slideViewPr>
    <p:cSldViewPr showGuides="1">
      <p:cViewPr varScale="1">
        <p:scale>
          <a:sx n="62" d="100"/>
          <a:sy n="62" d="100"/>
        </p:scale>
        <p:origin x="1176" y="44"/>
      </p:cViewPr>
      <p:guideLst>
        <p:guide orient="horz" pos="216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buNone/>
            </a:pPr>
            <a:fld id="{9A0DB2DC-4C9A-4742-B13C-FB6460FD3503}" type="slidenum">
              <a:rPr lang="zh-CN" altLang="en-US" sz="1200" strike="noStrike" noProof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buNone/>
            </a:pPr>
            <a:fld id="{9A0DB2DC-4C9A-4742-B13C-FB6460FD3503}" type="slidenum">
              <a:rPr lang="zh-CN" altLang="en-US" sz="1200" strike="noStrike" noProof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/>
              <a:t>注意这里的符号都是元语言</a:t>
            </a:r>
            <a:endParaRPr lang="zh-CN" altLang="en-US"/>
          </a:p>
          <a:p>
            <a:pPr lvl="0"/>
            <a:r>
              <a:rPr lang="zh-CN" altLang="en-US"/>
              <a:t>从推理角度，为什么要求蕴含式为重言式？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最好给出各种实例来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最好给出各种实例来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为什么肯定能证明成果，如果推理成立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542290" y="322580"/>
            <a:ext cx="77724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4800" dirty="0">
                <a:solidFill>
                  <a:srgbClr val="800000"/>
                </a:solidFill>
              </a:rPr>
              <a:t>2.4    </a:t>
            </a:r>
            <a:r>
              <a:rPr lang="zh-CN" altLang="en-US" sz="4800" dirty="0">
                <a:solidFill>
                  <a:srgbClr val="800000"/>
                </a:solidFill>
                <a:ea typeface="黑体" panose="02010609060101010101" pitchFamily="2" charset="-122"/>
              </a:rPr>
              <a:t>推理</a:t>
            </a:r>
            <a:endParaRPr lang="en-US" altLang="zh-CN" sz="4800" dirty="0">
              <a:solidFill>
                <a:srgbClr val="800000"/>
              </a:solidFill>
              <a:ea typeface="黑体" panose="02010609060101010101" pitchFamily="2" charset="-122"/>
            </a:endParaRPr>
          </a:p>
        </p:txBody>
      </p:sp>
      <p:sp>
        <p:nvSpPr>
          <p:cNvPr id="282627" name="Rectangle 3"/>
          <p:cNvSpPr>
            <a:spLocks noGrp="1" noChangeArrowheads="1"/>
          </p:cNvSpPr>
          <p:nvPr>
            <p:ph idx="1"/>
          </p:nvPr>
        </p:nvSpPr>
        <p:spPr>
          <a:xfrm>
            <a:off x="800100" y="1427480"/>
            <a:ext cx="7772400" cy="44481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0" algn="l" defTabSz="914400" rtl="0" eaLnBrk="1" latinLnBrk="0" hangingPunct="1">
              <a:lnSpc>
                <a:spcPts val="42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2.4.1 推理的形式结构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0" algn="l" defTabSz="914400" rtl="0" eaLnBrk="1" latinLnBrk="0" hangingPunct="1">
              <a:lnSpc>
                <a:spcPts val="42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ea"/>
              </a:rPr>
              <a:t>推理的前提与结论,推理</a:t>
            </a:r>
            <a:r>
              <a:rPr lang="zh-CN" altLang="en-US" b="1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cs typeface="+mn-ea"/>
                <a:sym typeface="+mn-ea"/>
              </a:rPr>
              <a:t>正确</a:t>
            </a:r>
            <a:endParaRPr lang="zh-CN" altLang="en-US" b="1" noProof="0" dirty="0" smtClean="0">
              <a:ln>
                <a:noFill/>
              </a:ln>
              <a:effectLst/>
              <a:uLnTx/>
              <a:uFillTx/>
              <a:latin typeface="宋体" panose="02010600030101010101" pitchFamily="2" charset="-122"/>
              <a:cs typeface="+mn-ea"/>
              <a:sym typeface="+mn-ea"/>
            </a:endParaRPr>
          </a:p>
          <a:p>
            <a:pPr marL="742950" marR="0" lvl="1" indent="0" algn="l" defTabSz="914400" rtl="0" eaLnBrk="1" latinLnBrk="0" hangingPunct="1">
              <a:lnSpc>
                <a:spcPts val="42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lang="zh-CN" altLang="en-US" b="1" dirty="0">
                <a:latin typeface="宋体" panose="02010600030101010101" pitchFamily="2" charset="-122"/>
                <a:sym typeface="+mn-ea"/>
              </a:rPr>
              <a:t>真值表法、等值演算法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ea"/>
            </a:endParaRPr>
          </a:p>
          <a:p>
            <a:pPr marL="342900" marR="0" lvl="0" indent="0" algn="l" defTabSz="914400" rtl="0" eaLnBrk="1" latinLnBrk="0" hangingPunct="1">
              <a:lnSpc>
                <a:spcPts val="42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2.4.2 </a:t>
            </a: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构造证明法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0" algn="l" defTabSz="914400" rtl="0" eaLnBrk="1" latinLnBrk="0" hangingPunct="1">
              <a:lnSpc>
                <a:spcPts val="42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lang="zh-CN" altLang="en-US" b="1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cs typeface="+mn-ea"/>
                <a:sym typeface="+mn-ea"/>
              </a:rPr>
              <a:t>推理规则</a:t>
            </a:r>
            <a:endParaRPr lang="zh-CN" altLang="en-US" b="1" noProof="0" dirty="0" smtClean="0">
              <a:ln>
                <a:noFill/>
              </a:ln>
              <a:effectLst/>
              <a:uLnTx/>
              <a:uFillTx/>
              <a:latin typeface="宋体" panose="02010600030101010101" pitchFamily="2" charset="-122"/>
              <a:cs typeface="+mn-ea"/>
              <a:sym typeface="+mn-ea"/>
            </a:endParaRPr>
          </a:p>
          <a:p>
            <a:pPr marL="742950" marR="0" lvl="1" indent="0" algn="l" defTabSz="914400" rtl="0" eaLnBrk="1" latinLnBrk="0" hangingPunct="1">
              <a:lnSpc>
                <a:spcPts val="42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+mn-ea"/>
                <a:cs typeface="+mn-ea"/>
              </a:rPr>
              <a:t>附加前提证明法</a:t>
            </a:r>
            <a:endParaRPr kumimoji="1" lang="zh-CN" altLang="en-US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+mn-ea"/>
              <a:cs typeface="+mn-ea"/>
            </a:endParaRPr>
          </a:p>
          <a:p>
            <a:pPr marL="742950" marR="0" lvl="1" indent="0" algn="l" defTabSz="914400" rtl="0" eaLnBrk="1" latinLnBrk="0" hangingPunct="1">
              <a:lnSpc>
                <a:spcPts val="42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+mn-ea"/>
                <a:cs typeface="+mn-ea"/>
              </a:rPr>
              <a:t>归谬法</a:t>
            </a:r>
            <a:endParaRPr kumimoji="1" lang="zh-CN" altLang="en-US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+mn-ea"/>
              <a:cs typeface="+mn-ea"/>
            </a:endParaRPr>
          </a:p>
          <a:p>
            <a:pPr marL="342900" marR="0" lvl="0" indent="0" algn="l" defTabSz="914400" rtl="0" eaLnBrk="1" latinLnBrk="0" hangingPunct="1">
              <a:lnSpc>
                <a:spcPts val="42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2.4.3 </a:t>
            </a: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归结证明法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0" algn="l" defTabSz="914400" rtl="0" eaLnBrk="1" latinLnBrk="0" hangingPunct="1">
              <a:lnSpc>
                <a:spcPts val="42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2.4.4 </a:t>
            </a: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对证明方法的补充说明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5362" name="Rectangle 3"/>
          <p:cNvSpPr>
            <a:spLocks noGrp="1"/>
          </p:cNvSpPr>
          <p:nvPr>
            <p:ph idx="1"/>
          </p:nvPr>
        </p:nvSpPr>
        <p:spPr>
          <a:xfrm>
            <a:off x="685800" y="1123528"/>
            <a:ext cx="7772400" cy="52578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spcBef>
                <a:spcPct val="1500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例2 </a:t>
            </a:r>
            <a:r>
              <a:rPr lang="zh-CN" altLang="en-US" sz="2400" b="1" dirty="0">
                <a:solidFill>
                  <a:srgbClr val="002060"/>
                </a:solidFill>
              </a:rPr>
              <a:t>构造下面推理的证明: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150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前提: </a:t>
            </a:r>
            <a:r>
              <a:rPr lang="zh-CN" altLang="en-US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 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400" b="1" i="1" dirty="0">
                <a:solidFill>
                  <a:srgbClr val="002060"/>
                </a:solidFill>
              </a:rPr>
              <a:t>q, q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400" b="1" i="1" dirty="0">
                <a:solidFill>
                  <a:srgbClr val="002060"/>
                </a:solidFill>
              </a:rPr>
              <a:t>r, p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400" b="1" i="1" dirty="0">
                <a:solidFill>
                  <a:srgbClr val="002060"/>
                </a:solidFill>
              </a:rPr>
              <a:t>s, 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400" b="1" i="1" dirty="0">
                <a:solidFill>
                  <a:srgbClr val="002060"/>
                </a:solidFill>
              </a:rPr>
              <a:t>s               </a:t>
            </a:r>
            <a:r>
              <a:rPr lang="zh-CN" altLang="en-US" sz="2400" b="1" dirty="0">
                <a:solidFill>
                  <a:srgbClr val="002060"/>
                </a:solidFill>
              </a:rPr>
              <a:t>结论: 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Ù(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)</a:t>
            </a:r>
            <a:endParaRPr lang="en-US" altLang="zh-CN" sz="2400" b="1" dirty="0">
              <a:solidFill>
                <a:srgbClr val="002060"/>
              </a:solidFill>
              <a:latin typeface="Symbol" panose="05050102010706020507" pitchFamily="18" charset="2"/>
            </a:endParaRPr>
          </a:p>
          <a:p>
            <a:pPr eaLnBrk="1" hangingPunct="1">
              <a:spcBef>
                <a:spcPct val="1500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sym typeface="+mn-ea"/>
              </a:rPr>
              <a:t>推理的形式结构为</a:t>
            </a:r>
            <a:r>
              <a:rPr lang="en-US" altLang="zh-CN" sz="2400" b="1" dirty="0">
                <a:solidFill>
                  <a:schemeClr val="accent2"/>
                </a:solidFill>
                <a:sym typeface="+mn-ea"/>
              </a:rPr>
              <a:t>: </a:t>
            </a:r>
            <a:r>
              <a:rPr lang="zh-CN" altLang="en-US" sz="2400" b="1" dirty="0">
                <a:solidFill>
                  <a:schemeClr val="accent2"/>
                </a:solidFill>
                <a:sym typeface="+mn-ea"/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  <a:sym typeface="+mn-ea"/>
              </a:rPr>
              <a:t>p</a:t>
            </a:r>
            <a:r>
              <a:rPr lang="en-US" altLang="zh-CN" sz="2400" b="1" dirty="0">
                <a:solidFill>
                  <a:schemeClr val="accent2"/>
                </a:solidFill>
                <a:latin typeface="Symbol" panose="05050102010706020507" pitchFamily="18" charset="2"/>
                <a:sym typeface="+mn-ea"/>
              </a:rPr>
              <a:t>Ú</a:t>
            </a:r>
            <a:r>
              <a:rPr lang="en-US" altLang="zh-CN" sz="2400" b="1" i="1" dirty="0">
                <a:solidFill>
                  <a:schemeClr val="accent2"/>
                </a:solidFill>
                <a:sym typeface="+mn-ea"/>
              </a:rPr>
              <a:t>q</a:t>
            </a:r>
            <a:r>
              <a:rPr lang="en-US" altLang="zh-CN" sz="2400" b="1" dirty="0">
                <a:solidFill>
                  <a:schemeClr val="accent2"/>
                </a:solidFill>
                <a:sym typeface="+mn-ea"/>
              </a:rPr>
              <a:t>)</a:t>
            </a:r>
            <a:r>
              <a:rPr lang="en-US" altLang="zh-CN" sz="2400" b="1" dirty="0">
                <a:solidFill>
                  <a:schemeClr val="accent2"/>
                </a:solidFill>
                <a:latin typeface="Symbol" panose="05050102010706020507" pitchFamily="18" charset="2"/>
                <a:sym typeface="+mn-ea"/>
              </a:rPr>
              <a:t>Ù(</a:t>
            </a:r>
            <a:r>
              <a:rPr lang="en-US" altLang="zh-CN" sz="2400" b="1" i="1" dirty="0">
                <a:solidFill>
                  <a:schemeClr val="accent2"/>
                </a:solidFill>
                <a:sym typeface="+mn-ea"/>
              </a:rPr>
              <a:t>q</a:t>
            </a:r>
            <a:r>
              <a:rPr lang="en-US" altLang="zh-CN" sz="2400" b="1" dirty="0">
                <a:solidFill>
                  <a:schemeClr val="accent2"/>
                </a:solidFill>
                <a:latin typeface="Symbol" panose="05050102010706020507" pitchFamily="18" charset="2"/>
                <a:sym typeface="+mn-ea"/>
              </a:rPr>
              <a:t>®</a:t>
            </a:r>
            <a:r>
              <a:rPr lang="en-US" altLang="zh-CN" sz="2400" b="1" i="1" dirty="0">
                <a:solidFill>
                  <a:schemeClr val="accent2"/>
                </a:solidFill>
                <a:sym typeface="+mn-ea"/>
              </a:rPr>
              <a:t>r</a:t>
            </a:r>
            <a:r>
              <a:rPr lang="en-US" altLang="zh-CN" sz="2400" b="1" dirty="0">
                <a:solidFill>
                  <a:schemeClr val="accent2"/>
                </a:solidFill>
                <a:latin typeface="Symbol" panose="05050102010706020507" pitchFamily="18" charset="2"/>
                <a:sym typeface="+mn-ea"/>
              </a:rPr>
              <a:t>)Ù(</a:t>
            </a:r>
            <a:r>
              <a:rPr lang="en-US" altLang="zh-CN" sz="2400" b="1" i="1" dirty="0">
                <a:solidFill>
                  <a:schemeClr val="accent2"/>
                </a:solidFill>
                <a:sym typeface="+mn-ea"/>
              </a:rPr>
              <a:t>p</a:t>
            </a:r>
            <a:r>
              <a:rPr lang="en-US" altLang="zh-CN" sz="2400" b="1" dirty="0">
                <a:solidFill>
                  <a:schemeClr val="accent2"/>
                </a:solidFill>
                <a:latin typeface="Symbol" panose="05050102010706020507" pitchFamily="18" charset="2"/>
                <a:sym typeface="+mn-ea"/>
              </a:rPr>
              <a:t>®</a:t>
            </a:r>
            <a:r>
              <a:rPr lang="en-US" altLang="zh-CN" sz="2400" b="1" i="1" dirty="0">
                <a:solidFill>
                  <a:schemeClr val="accent2"/>
                </a:solidFill>
                <a:sym typeface="+mn-ea"/>
              </a:rPr>
              <a:t>s</a:t>
            </a:r>
            <a:r>
              <a:rPr lang="en-US" altLang="zh-CN" sz="2400" b="1" dirty="0">
                <a:solidFill>
                  <a:schemeClr val="accent2"/>
                </a:solidFill>
                <a:latin typeface="Symbol" panose="05050102010706020507" pitchFamily="18" charset="2"/>
                <a:sym typeface="+mn-ea"/>
              </a:rPr>
              <a:t>)Ù</a:t>
            </a:r>
            <a:r>
              <a:rPr lang="en-US" altLang="zh-CN" sz="2400" b="1" dirty="0">
                <a:solidFill>
                  <a:schemeClr val="accent2"/>
                </a:solidFill>
                <a:latin typeface="Symbol" panose="05050102010706020507" pitchFamily="18" charset="2"/>
                <a:sym typeface="+mn-ea"/>
              </a:rPr>
              <a:t>Ø</a:t>
            </a:r>
            <a:r>
              <a:rPr lang="en-US" altLang="zh-CN" sz="2400" b="1" i="1" dirty="0">
                <a:solidFill>
                  <a:schemeClr val="accent2"/>
                </a:solidFill>
                <a:sym typeface="+mn-ea"/>
              </a:rPr>
              <a:t>s</a:t>
            </a:r>
            <a:r>
              <a:rPr lang="en-US" altLang="zh-CN" sz="2400" b="1" dirty="0">
                <a:solidFill>
                  <a:schemeClr val="accent2"/>
                </a:solidFill>
                <a:latin typeface="Symbol" panose="05050102010706020507" pitchFamily="18" charset="2"/>
                <a:sym typeface="+mn-ea"/>
              </a:rPr>
              <a:t>®</a:t>
            </a:r>
            <a:r>
              <a:rPr lang="en-US" altLang="zh-CN" sz="2400" b="1" i="1" dirty="0">
                <a:solidFill>
                  <a:schemeClr val="accent2"/>
                </a:solidFill>
                <a:sym typeface="+mn-ea"/>
              </a:rPr>
              <a:t>r</a:t>
            </a:r>
            <a:r>
              <a:rPr lang="en-US" altLang="zh-CN" sz="2400" b="1" dirty="0">
                <a:solidFill>
                  <a:schemeClr val="accent2"/>
                </a:solidFill>
                <a:latin typeface="Symbol" panose="05050102010706020507" pitchFamily="18" charset="2"/>
                <a:sym typeface="+mn-ea"/>
              </a:rPr>
              <a:t>Ù(</a:t>
            </a:r>
            <a:r>
              <a:rPr lang="en-US" altLang="zh-CN" sz="2400" b="1" i="1" dirty="0">
                <a:solidFill>
                  <a:schemeClr val="accent2"/>
                </a:solidFill>
                <a:sym typeface="+mn-ea"/>
              </a:rPr>
              <a:t>p</a:t>
            </a:r>
            <a:r>
              <a:rPr lang="en-US" altLang="zh-CN" sz="2400" b="1" dirty="0">
                <a:solidFill>
                  <a:schemeClr val="accent2"/>
                </a:solidFill>
                <a:latin typeface="Symbol" panose="05050102010706020507" pitchFamily="18" charset="2"/>
                <a:sym typeface="+mn-ea"/>
              </a:rPr>
              <a:t>Ú</a:t>
            </a:r>
            <a:r>
              <a:rPr lang="en-US" altLang="zh-CN" sz="2400" b="1" i="1" dirty="0">
                <a:solidFill>
                  <a:schemeClr val="accent2"/>
                </a:solidFill>
                <a:sym typeface="+mn-ea"/>
              </a:rPr>
              <a:t>q</a:t>
            </a:r>
            <a:r>
              <a:rPr lang="en-US" altLang="zh-CN" sz="2400" b="1" dirty="0">
                <a:solidFill>
                  <a:schemeClr val="accent2"/>
                </a:solidFill>
                <a:latin typeface="Symbol" panose="05050102010706020507" pitchFamily="18" charset="2"/>
                <a:sym typeface="+mn-ea"/>
              </a:rPr>
              <a:t>)</a:t>
            </a:r>
            <a:endParaRPr lang="zh-CN" altLang="en-US" sz="2400" b="1" dirty="0">
              <a:solidFill>
                <a:schemeClr val="accent2"/>
              </a:solidFill>
              <a:latin typeface="Symbol" panose="05050102010706020507" pitchFamily="18" charset="2"/>
            </a:endParaRPr>
          </a:p>
          <a:p>
            <a:pPr eaLnBrk="1" hangingPunct="1">
              <a:spcBef>
                <a:spcPct val="150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证明 </a:t>
            </a:r>
            <a:r>
              <a:rPr lang="en-US" altLang="zh-CN" sz="2400" b="1" dirty="0">
                <a:solidFill>
                  <a:srgbClr val="002060"/>
                </a:solidFill>
              </a:rPr>
              <a:t>① 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400" b="1" i="1" dirty="0">
                <a:solidFill>
                  <a:srgbClr val="002060"/>
                </a:solidFill>
              </a:rPr>
              <a:t>s                      </a:t>
            </a:r>
            <a:r>
              <a:rPr lang="zh-CN" altLang="en-US" sz="2400" b="1" dirty="0">
                <a:solidFill>
                  <a:srgbClr val="002060"/>
                </a:solidFill>
              </a:rPr>
              <a:t>前提引入</a:t>
            </a:r>
            <a:endParaRPr lang="zh-CN" altLang="en-US" sz="2400" b="1" dirty="0">
              <a:solidFill>
                <a:srgbClr val="002060"/>
              </a:solidFill>
              <a:latin typeface="Symbol" panose="05050102010706020507" pitchFamily="18" charset="2"/>
            </a:endParaRPr>
          </a:p>
          <a:p>
            <a:pPr eaLnBrk="1" hangingPunct="1">
              <a:spcBef>
                <a:spcPct val="1500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</a:rPr>
              <a:t>② 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Ø </a:t>
            </a:r>
            <a:r>
              <a:rPr lang="en-US" altLang="zh-CN" sz="2400" b="1" i="1" dirty="0">
                <a:solidFill>
                  <a:srgbClr val="002060"/>
                </a:solidFill>
              </a:rPr>
              <a:t>s                                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</a:rPr>
              <a:t>前提引入</a:t>
            </a:r>
            <a:endParaRPr lang="zh-CN" altLang="en-US" sz="2400" b="1" dirty="0">
              <a:solidFill>
                <a:srgbClr val="002060"/>
              </a:solidFill>
              <a:latin typeface="Symbol" panose="05050102010706020507" pitchFamily="18" charset="2"/>
            </a:endParaRPr>
          </a:p>
          <a:p>
            <a:pPr eaLnBrk="1" hangingPunct="1">
              <a:spcBef>
                <a:spcPct val="1500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</a:rPr>
              <a:t>③ 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Ø </a:t>
            </a:r>
            <a:r>
              <a:rPr lang="en-US" altLang="zh-CN" sz="2400" b="1" i="1" dirty="0">
                <a:solidFill>
                  <a:srgbClr val="002060"/>
                </a:solidFill>
              </a:rPr>
              <a:t>p                                </a:t>
            </a:r>
            <a:r>
              <a:rPr lang="en-US" altLang="zh-CN" sz="2400" b="1" dirty="0">
                <a:solidFill>
                  <a:srgbClr val="002060"/>
                </a:solidFill>
              </a:rPr>
              <a:t> ①②</a:t>
            </a:r>
            <a:r>
              <a:rPr lang="zh-CN" altLang="en-US" sz="2400" b="1" dirty="0">
                <a:solidFill>
                  <a:srgbClr val="002060"/>
                </a:solidFill>
              </a:rPr>
              <a:t>拒取式</a:t>
            </a:r>
            <a:endParaRPr lang="zh-CN" altLang="en-US" sz="2400" b="1" dirty="0">
              <a:solidFill>
                <a:srgbClr val="002060"/>
              </a:solidFill>
              <a:latin typeface="Symbol" panose="05050102010706020507" pitchFamily="18" charset="2"/>
            </a:endParaRPr>
          </a:p>
          <a:p>
            <a:pPr eaLnBrk="1" hangingPunct="1">
              <a:spcBef>
                <a:spcPct val="1500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</a:rPr>
              <a:t>④ 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400" b="1" i="1" dirty="0">
                <a:solidFill>
                  <a:srgbClr val="002060"/>
                </a:solidFill>
              </a:rPr>
              <a:t>q                               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</a:rPr>
              <a:t>前提引入</a:t>
            </a:r>
            <a:endParaRPr lang="zh-CN" altLang="en-US" sz="2400" b="1" dirty="0">
              <a:solidFill>
                <a:srgbClr val="002060"/>
              </a:solidFill>
              <a:latin typeface="Symbol" panose="05050102010706020507" pitchFamily="18" charset="2"/>
            </a:endParaRPr>
          </a:p>
          <a:p>
            <a:pPr eaLnBrk="1" hangingPunct="1">
              <a:spcBef>
                <a:spcPct val="1500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</a:rPr>
              <a:t>⑤ 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                                     </a:t>
            </a:r>
            <a:r>
              <a:rPr lang="en-US" altLang="zh-CN" sz="2400" b="1" dirty="0">
                <a:solidFill>
                  <a:srgbClr val="FF0000"/>
                </a:solidFill>
              </a:rPr>
              <a:t>③</a:t>
            </a:r>
            <a:r>
              <a:rPr lang="en-US" altLang="zh-CN" sz="2400" b="1" dirty="0">
                <a:solidFill>
                  <a:srgbClr val="002060"/>
                </a:solidFill>
              </a:rPr>
              <a:t>④</a:t>
            </a:r>
            <a:r>
              <a:rPr lang="zh-CN" altLang="he-IL" sz="2400" b="1" dirty="0">
                <a:solidFill>
                  <a:srgbClr val="002060"/>
                </a:solidFill>
              </a:rPr>
              <a:t>析取三段论</a:t>
            </a:r>
            <a:r>
              <a:rPr lang="zh-CN" altLang="en-US" sz="2400" b="1" dirty="0">
                <a:solidFill>
                  <a:srgbClr val="002060"/>
                </a:solidFill>
              </a:rPr>
              <a:t> </a:t>
            </a:r>
            <a:endParaRPr lang="zh-CN" altLang="en-US" sz="2400" b="1" dirty="0">
              <a:solidFill>
                <a:srgbClr val="002060"/>
              </a:solidFill>
              <a:latin typeface="Symbol" panose="05050102010706020507" pitchFamily="18" charset="2"/>
            </a:endParaRPr>
          </a:p>
          <a:p>
            <a:pPr eaLnBrk="1" hangingPunct="1">
              <a:spcBef>
                <a:spcPct val="1500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</a:rPr>
              <a:t>⑥ 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400" b="1" i="1" dirty="0">
                <a:solidFill>
                  <a:srgbClr val="002060"/>
                </a:solidFill>
              </a:rPr>
              <a:t>r                            </a:t>
            </a:r>
            <a:r>
              <a:rPr lang="en-US" altLang="zh-CN" sz="2400" b="1" dirty="0">
                <a:solidFill>
                  <a:srgbClr val="002060"/>
                </a:solidFill>
              </a:rPr>
              <a:t>   </a:t>
            </a:r>
            <a:r>
              <a:rPr lang="zh-CN" altLang="en-US" sz="2400" b="1" dirty="0">
                <a:solidFill>
                  <a:srgbClr val="002060"/>
                </a:solidFill>
              </a:rPr>
              <a:t>前提引入</a:t>
            </a:r>
            <a:endParaRPr lang="zh-CN" altLang="en-US" sz="2400" b="1" dirty="0">
              <a:solidFill>
                <a:srgbClr val="002060"/>
              </a:solidFill>
              <a:latin typeface="Symbol" panose="05050102010706020507" pitchFamily="18" charset="2"/>
            </a:endParaRPr>
          </a:p>
          <a:p>
            <a:pPr eaLnBrk="1" hangingPunct="1">
              <a:spcBef>
                <a:spcPct val="1500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</a:rPr>
              <a:t>⑦ 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</a:rPr>
              <a:t>                                      </a:t>
            </a:r>
            <a:r>
              <a:rPr lang="en-US" altLang="zh-CN" sz="2400" b="1" dirty="0">
                <a:solidFill>
                  <a:srgbClr val="FF0000"/>
                </a:solidFill>
              </a:rPr>
              <a:t>⑤</a:t>
            </a:r>
            <a:r>
              <a:rPr lang="en-US" altLang="zh-CN" sz="2400" b="1" dirty="0">
                <a:solidFill>
                  <a:srgbClr val="002060"/>
                </a:solidFill>
              </a:rPr>
              <a:t>⑥</a:t>
            </a:r>
            <a:r>
              <a:rPr lang="zh-CN" altLang="he-IL" sz="2400" b="1" dirty="0">
                <a:solidFill>
                  <a:srgbClr val="002060"/>
                </a:solidFill>
              </a:rPr>
              <a:t>假言推理</a:t>
            </a:r>
            <a:endParaRPr lang="zh-CN" altLang="en-US" sz="2400" b="1" dirty="0">
              <a:solidFill>
                <a:srgbClr val="002060"/>
              </a:solidFill>
              <a:latin typeface="Symbol" panose="05050102010706020507" pitchFamily="18" charset="2"/>
            </a:endParaRPr>
          </a:p>
          <a:p>
            <a:pPr eaLnBrk="1" hangingPunct="1">
              <a:spcBef>
                <a:spcPct val="1500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</a:rPr>
              <a:t>⑧ 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Ù(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)                         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⑦</a:t>
            </a:r>
            <a:r>
              <a:rPr lang="en-US" altLang="zh-CN" sz="2400" b="1" dirty="0">
                <a:solidFill>
                  <a:srgbClr val="002060"/>
                </a:solidFill>
              </a:rPr>
              <a:t>④</a:t>
            </a:r>
            <a:r>
              <a:rPr lang="zh-CN" altLang="he-IL" sz="2400" b="1" dirty="0">
                <a:solidFill>
                  <a:srgbClr val="002060"/>
                </a:solidFill>
              </a:rPr>
              <a:t>合取</a:t>
            </a:r>
            <a:endParaRPr lang="zh-CN" altLang="en-US" sz="2400" b="1" dirty="0">
              <a:solidFill>
                <a:srgbClr val="002060"/>
              </a:solidFill>
              <a:latin typeface="Symbol" panose="05050102010706020507" pitchFamily="18" charset="2"/>
            </a:endParaRPr>
          </a:p>
          <a:p>
            <a:pPr eaLnBrk="1" hangingPunct="1">
              <a:spcBef>
                <a:spcPct val="150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推理正确, 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Ù(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)</a:t>
            </a:r>
            <a:r>
              <a:rPr lang="zh-CN" altLang="en-US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是有效结论</a:t>
            </a:r>
            <a:endParaRPr lang="zh-CN" altLang="en-US" sz="2400" b="1" dirty="0">
              <a:solidFill>
                <a:srgbClr val="002060"/>
              </a:solidFill>
              <a:latin typeface="Symbol" panose="05050102010706020507" pitchFamily="18" charset="2"/>
            </a:endParaRPr>
          </a:p>
        </p:txBody>
      </p:sp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685800" y="197768"/>
            <a:ext cx="7772400" cy="11430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实例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实例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685800" y="1676400"/>
            <a:ext cx="8136255" cy="4572000"/>
          </a:xfrm>
        </p:spPr>
        <p:txBody>
          <a:bodyPr vert="horz" wrap="square" lIns="91440" tIns="45720" rIns="91440" bIns="45720" anchor="t"/>
          <a:lstStyle/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例3 </a:t>
            </a:r>
            <a:r>
              <a:rPr lang="zh-CN" altLang="en-US" sz="2400" b="1" dirty="0">
                <a:solidFill>
                  <a:srgbClr val="002060"/>
                </a:solidFill>
              </a:rPr>
              <a:t>构造推理的证明: 若明天是星期一或星期三, 我就有课. 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如有课, 今天必需备课. 我今天下午没备课. 所以, 明天不是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星期一和星期三. 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15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解 设 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</a:rPr>
              <a:t>: </a:t>
            </a:r>
            <a:r>
              <a:rPr lang="zh-CN" altLang="en-US" sz="2400" b="1" dirty="0">
                <a:solidFill>
                  <a:srgbClr val="002060"/>
                </a:solidFill>
              </a:rPr>
              <a:t>明天是星期一,  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: </a:t>
            </a:r>
            <a:r>
              <a:rPr lang="zh-CN" altLang="en-US" sz="2400" b="1" dirty="0">
                <a:solidFill>
                  <a:srgbClr val="002060"/>
                </a:solidFill>
              </a:rPr>
              <a:t>明天是星期三，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          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</a:rPr>
              <a:t>: </a:t>
            </a:r>
            <a:r>
              <a:rPr lang="zh-CN" altLang="en-US" sz="2400" b="1" dirty="0">
                <a:solidFill>
                  <a:srgbClr val="002060"/>
                </a:solidFill>
              </a:rPr>
              <a:t>我有课，            </a:t>
            </a:r>
            <a:r>
              <a:rPr lang="en-US" altLang="zh-CN" sz="2400" b="1" i="1" dirty="0">
                <a:solidFill>
                  <a:srgbClr val="002060"/>
                </a:solidFill>
              </a:rPr>
              <a:t>s</a:t>
            </a:r>
            <a:r>
              <a:rPr lang="en-US" altLang="zh-CN" sz="2400" b="1" dirty="0">
                <a:solidFill>
                  <a:srgbClr val="002060"/>
                </a:solidFill>
              </a:rPr>
              <a:t>: </a:t>
            </a:r>
            <a:r>
              <a:rPr lang="zh-CN" altLang="en-US" sz="2400" b="1" dirty="0">
                <a:solidFill>
                  <a:srgbClr val="002060"/>
                </a:solidFill>
              </a:rPr>
              <a:t>我备课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前提: 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</a:rPr>
              <a:t>,  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400" b="1" i="1" dirty="0">
                <a:solidFill>
                  <a:srgbClr val="002060"/>
                </a:solidFill>
              </a:rPr>
              <a:t>s</a:t>
            </a:r>
            <a:r>
              <a:rPr lang="en-US" altLang="zh-CN" sz="2400" b="1" dirty="0">
                <a:solidFill>
                  <a:srgbClr val="002060"/>
                </a:solidFill>
              </a:rPr>
              <a:t>,  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400" b="1" i="1" dirty="0">
                <a:solidFill>
                  <a:srgbClr val="002060"/>
                </a:solidFill>
              </a:rPr>
              <a:t>s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结论: 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ÙØ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endParaRPr lang="en-US" altLang="zh-CN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747395" y="1364615"/>
            <a:ext cx="7772400" cy="4572000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前提: 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</a:rPr>
              <a:t>,  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400" b="1" i="1" dirty="0">
                <a:solidFill>
                  <a:srgbClr val="002060"/>
                </a:solidFill>
              </a:rPr>
              <a:t>s</a:t>
            </a:r>
            <a:r>
              <a:rPr lang="en-US" altLang="zh-CN" sz="2400" b="1" dirty="0">
                <a:solidFill>
                  <a:srgbClr val="002060"/>
                </a:solidFill>
              </a:rPr>
              <a:t>,  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400" b="1" i="1" dirty="0">
                <a:solidFill>
                  <a:srgbClr val="002060"/>
                </a:solidFill>
              </a:rPr>
              <a:t>s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结论: 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ÙØ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证明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① 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400" b="1" i="1" dirty="0">
                <a:solidFill>
                  <a:srgbClr val="002060"/>
                </a:solidFill>
              </a:rPr>
              <a:t>s</a:t>
            </a:r>
            <a:r>
              <a:rPr lang="en-US" altLang="zh-CN" sz="2400" b="1" dirty="0">
                <a:solidFill>
                  <a:srgbClr val="002060"/>
                </a:solidFill>
              </a:rPr>
              <a:t>                  </a:t>
            </a:r>
            <a:r>
              <a:rPr lang="zh-CN" altLang="en-US" sz="2400" b="1" dirty="0">
                <a:solidFill>
                  <a:srgbClr val="002060"/>
                </a:solidFill>
              </a:rPr>
              <a:t>前提引入 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② 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400" b="1" i="1" dirty="0">
                <a:solidFill>
                  <a:srgbClr val="002060"/>
                </a:solidFill>
              </a:rPr>
              <a:t>s</a:t>
            </a:r>
            <a:r>
              <a:rPr lang="en-US" altLang="zh-CN" sz="2400" b="1" dirty="0">
                <a:solidFill>
                  <a:srgbClr val="002060"/>
                </a:solidFill>
              </a:rPr>
              <a:t>                     </a:t>
            </a:r>
            <a:r>
              <a:rPr lang="zh-CN" altLang="en-US" sz="2400" b="1" dirty="0">
                <a:solidFill>
                  <a:srgbClr val="002060"/>
                </a:solidFill>
              </a:rPr>
              <a:t>前提引入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③ 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</a:rPr>
              <a:t>                     ①②</a:t>
            </a:r>
            <a:r>
              <a:rPr lang="zh-CN" altLang="en-US" sz="2400" b="1" dirty="0">
                <a:solidFill>
                  <a:srgbClr val="002060"/>
                </a:solidFill>
              </a:rPr>
              <a:t>拒取式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④ 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</a:rPr>
              <a:t>           </a:t>
            </a:r>
            <a:r>
              <a:rPr lang="zh-CN" altLang="en-US" sz="2400" b="1" dirty="0">
                <a:solidFill>
                  <a:srgbClr val="002060"/>
                </a:solidFill>
              </a:rPr>
              <a:t>前提引入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⑤ 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              ③④</a:t>
            </a:r>
            <a:r>
              <a:rPr lang="zh-CN" altLang="en-US" sz="2400" b="1" dirty="0">
                <a:solidFill>
                  <a:srgbClr val="002060"/>
                </a:solidFill>
              </a:rPr>
              <a:t>拒取式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⑥ 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ÙØ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              ⑤</a:t>
            </a:r>
            <a:r>
              <a:rPr lang="zh-CN" altLang="en-US" sz="2400" b="1" dirty="0">
                <a:solidFill>
                  <a:srgbClr val="002060"/>
                </a:solidFill>
              </a:rPr>
              <a:t>置换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结论有效, 即明天不是星期一和星期三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l" eaLnBrk="1" hangingPunct="1">
              <a:buClrTx/>
              <a:buSzTx/>
              <a:buFontTx/>
            </a:pPr>
            <a:r>
              <a:rPr lang="zh-CN" altLang="en-US" sz="3600" dirty="0">
                <a:solidFill>
                  <a:srgbClr val="800000"/>
                </a:solidFill>
              </a:rPr>
              <a:t>附加前提证明法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1600200"/>
          </a:xfrm>
          <a:solidFill>
            <a:srgbClr val="FFFF99"/>
          </a:solidFill>
          <a:ln w="28575">
            <a:solidFill>
              <a:srgbClr val="FF9900"/>
            </a:solidFill>
            <a:miter/>
          </a:ln>
        </p:spPr>
        <p:txBody>
          <a:bodyPr vert="horz" wrap="square" lIns="91440" tIns="45720" rIns="91440" bIns="45720" anchor="t"/>
          <a:lstStyle/>
          <a:p>
            <a:pPr algn="just" eaLnBrk="1" hangingPunct="1">
              <a:spcBef>
                <a:spcPct val="40000"/>
              </a:spcBef>
              <a:buNone/>
            </a:pPr>
            <a:r>
              <a:rPr lang="zh-CN" altLang="en-US" sz="2400" b="1" dirty="0"/>
              <a:t>欲证明                                 等价地证明</a:t>
            </a:r>
            <a:endParaRPr lang="zh-CN" altLang="en-US" sz="2400" b="1" dirty="0"/>
          </a:p>
          <a:p>
            <a:pPr algn="just" eaLnBrk="1" hangingPunct="1">
              <a:spcBef>
                <a:spcPct val="40000"/>
              </a:spcBef>
              <a:buNone/>
            </a:pPr>
            <a:r>
              <a:rPr lang="zh-CN" altLang="en-US" sz="2400" b="1" dirty="0"/>
              <a:t>前提: </a:t>
            </a:r>
            <a:r>
              <a:rPr lang="en-US" altLang="zh-CN" sz="2400" b="1" i="1" dirty="0"/>
              <a:t>A</a:t>
            </a:r>
            <a:r>
              <a:rPr lang="en-US" altLang="zh-CN" sz="2400" b="1" baseline="-30000" dirty="0"/>
              <a:t>1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A</a:t>
            </a:r>
            <a:r>
              <a:rPr lang="en-US" altLang="zh-CN" sz="2400" b="1" baseline="-30000" dirty="0"/>
              <a:t>2</a:t>
            </a:r>
            <a:r>
              <a:rPr lang="en-US" altLang="zh-CN" sz="2400" b="1" dirty="0"/>
              <a:t>, …, </a:t>
            </a:r>
            <a:r>
              <a:rPr lang="en-US" altLang="zh-CN" sz="2400" b="1" i="1" dirty="0"/>
              <a:t>A</a:t>
            </a:r>
            <a:r>
              <a:rPr lang="en-US" altLang="zh-CN" sz="2400" b="1" i="1" baseline="-30000" dirty="0"/>
              <a:t>k                  </a:t>
            </a:r>
            <a:r>
              <a:rPr lang="zh-CN" altLang="en-US" sz="2400" b="1" dirty="0"/>
              <a:t>前提: </a:t>
            </a:r>
            <a:r>
              <a:rPr lang="en-US" altLang="zh-CN" sz="2400" b="1" i="1" dirty="0"/>
              <a:t>A</a:t>
            </a:r>
            <a:r>
              <a:rPr lang="en-US" altLang="zh-CN" sz="2400" b="1" baseline="-30000" dirty="0"/>
              <a:t>1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A</a:t>
            </a:r>
            <a:r>
              <a:rPr lang="en-US" altLang="zh-CN" sz="2400" b="1" baseline="-30000" dirty="0"/>
              <a:t>2</a:t>
            </a:r>
            <a:r>
              <a:rPr lang="en-US" altLang="zh-CN" sz="2400" b="1" dirty="0"/>
              <a:t>, …, </a:t>
            </a:r>
            <a:r>
              <a:rPr lang="en-US" altLang="zh-CN" sz="2400" b="1" i="1" dirty="0"/>
              <a:t>A</a:t>
            </a:r>
            <a:r>
              <a:rPr lang="en-US" altLang="zh-CN" sz="2400" b="1" i="1" baseline="-30000" dirty="0"/>
              <a:t>k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C</a:t>
            </a:r>
            <a:endParaRPr lang="en-US" altLang="zh-CN" sz="2400" b="1" dirty="0"/>
          </a:p>
          <a:p>
            <a:pPr algn="just" eaLnBrk="1" hangingPunct="1">
              <a:spcBef>
                <a:spcPct val="40000"/>
              </a:spcBef>
              <a:buNone/>
            </a:pPr>
            <a:r>
              <a:rPr lang="zh-CN" altLang="en-US" sz="2400" b="1" dirty="0"/>
              <a:t>结论: </a:t>
            </a:r>
            <a:r>
              <a:rPr lang="en-US" altLang="zh-CN" sz="2400" b="1" i="1" dirty="0"/>
              <a:t>C</a:t>
            </a:r>
            <a:r>
              <a:rPr lang="en-US" altLang="zh-CN" sz="2400" b="1" dirty="0">
                <a:latin typeface="Symbol" panose="05050102010706020507" pitchFamily="18" charset="2"/>
              </a:rPr>
              <a:t>®</a:t>
            </a:r>
            <a:r>
              <a:rPr lang="en-US" altLang="zh-CN" sz="2400" b="1" i="1" dirty="0"/>
              <a:t>B                         </a:t>
            </a:r>
            <a:r>
              <a:rPr lang="zh-CN" altLang="en-US" sz="2400" b="1" dirty="0"/>
              <a:t>结论: </a:t>
            </a:r>
            <a:r>
              <a:rPr lang="en-US" altLang="zh-CN" sz="2400" b="1" i="1" dirty="0"/>
              <a:t>B</a:t>
            </a:r>
            <a:endParaRPr lang="en-US" altLang="zh-CN" sz="2400" b="1" dirty="0"/>
          </a:p>
        </p:txBody>
      </p:sp>
      <p:sp>
        <p:nvSpPr>
          <p:cNvPr id="18436" name="Text Box 5"/>
          <p:cNvSpPr txBox="1"/>
          <p:nvPr/>
        </p:nvSpPr>
        <p:spPr>
          <a:xfrm>
            <a:off x="609600" y="4038600"/>
            <a:ext cx="7924800" cy="1990725"/>
          </a:xfrm>
          <a:prstGeom prst="rect">
            <a:avLst/>
          </a:prstGeom>
          <a:noFill/>
          <a:ln w="6350">
            <a:noFill/>
          </a:ln>
        </p:spPr>
        <p:txBody>
          <a:bodyPr anchor="t">
            <a:spAutoFit/>
          </a:bodyPr>
          <a:lstStyle/>
          <a:p>
            <a:pPr algn="just">
              <a:spcBef>
                <a:spcPct val="4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理由:      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30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Ù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30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Ù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…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Ù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30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k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just">
              <a:spcBef>
                <a:spcPct val="4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          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Û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Ø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(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30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Ù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30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Ù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…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Ù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30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k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Ú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(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Ø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Ú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just">
              <a:spcBef>
                <a:spcPct val="4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          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Û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Ø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(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30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Ù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30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Ù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…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Ù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30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k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Ù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Ú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B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just">
              <a:spcBef>
                <a:spcPct val="4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          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Û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 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30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Ù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30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Ù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…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Ù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30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k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Ù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B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685800" y="394335"/>
            <a:ext cx="7772400" cy="11430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实例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614045" y="1528445"/>
            <a:ext cx="7772400" cy="48768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例4</a:t>
            </a:r>
            <a:r>
              <a:rPr lang="zh-CN" altLang="en-US" sz="2400" b="1" dirty="0"/>
              <a:t> </a:t>
            </a:r>
            <a:r>
              <a:rPr lang="zh-CN" altLang="en-US" sz="2400" b="1" dirty="0">
                <a:solidFill>
                  <a:srgbClr val="002060"/>
                </a:solidFill>
              </a:rPr>
              <a:t>构造下面推理的证明: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前提: 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400" b="1" i="1" dirty="0">
                <a:solidFill>
                  <a:srgbClr val="002060"/>
                </a:solidFill>
              </a:rPr>
              <a:t>q, 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400" b="1" i="1" dirty="0">
                <a:solidFill>
                  <a:srgbClr val="002060"/>
                </a:solidFill>
              </a:rPr>
              <a:t>r, r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400" b="1" i="1" dirty="0">
                <a:solidFill>
                  <a:srgbClr val="002060"/>
                </a:solidFill>
              </a:rPr>
              <a:t>s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结论: 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FF0000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400" b="1" i="1" dirty="0">
                <a:solidFill>
                  <a:srgbClr val="002060"/>
                </a:solidFill>
              </a:rPr>
              <a:t>s</a:t>
            </a:r>
            <a:endParaRPr lang="en-US" altLang="zh-CN" sz="2400" b="1" dirty="0">
              <a:solidFill>
                <a:srgbClr val="002060"/>
              </a:solidFill>
              <a:latin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证明 </a:t>
            </a:r>
            <a:r>
              <a:rPr lang="en-US" altLang="zh-CN" sz="2400" b="1" dirty="0">
                <a:solidFill>
                  <a:srgbClr val="002060"/>
                </a:solidFill>
              </a:rPr>
              <a:t>① </a:t>
            </a:r>
            <a:r>
              <a:rPr lang="en-US" altLang="zh-CN" sz="2400" b="1" i="1" dirty="0">
                <a:solidFill>
                  <a:srgbClr val="002060"/>
                </a:solidFill>
              </a:rPr>
              <a:t>p                           </a:t>
            </a:r>
            <a:r>
              <a:rPr lang="zh-CN" altLang="en-US" sz="2400" b="1" dirty="0">
                <a:solidFill>
                  <a:srgbClr val="002060"/>
                </a:solidFill>
              </a:rPr>
              <a:t>附加前提引入</a:t>
            </a:r>
            <a:endParaRPr lang="zh-CN" altLang="en-US" sz="2400" b="1" dirty="0">
              <a:solidFill>
                <a:srgbClr val="002060"/>
              </a:solidFill>
              <a:latin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2060"/>
                </a:solidFill>
              </a:rPr>
              <a:t>② 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400" b="1" i="1" dirty="0">
                <a:solidFill>
                  <a:srgbClr val="002060"/>
                </a:solidFill>
              </a:rPr>
              <a:t>q                            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</a:rPr>
              <a:t>前提引入</a:t>
            </a:r>
            <a:endParaRPr lang="zh-CN" altLang="en-US" sz="2400" b="1" dirty="0">
              <a:solidFill>
                <a:srgbClr val="002060"/>
              </a:solidFill>
              <a:latin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2060"/>
                </a:solidFill>
              </a:rPr>
              <a:t>③ 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                                     ①②</a:t>
            </a:r>
            <a:r>
              <a:rPr lang="zh-CN" altLang="he-IL" sz="2400" b="1" dirty="0">
                <a:solidFill>
                  <a:srgbClr val="002060"/>
                </a:solidFill>
              </a:rPr>
              <a:t>析取三段论</a:t>
            </a:r>
            <a:endParaRPr lang="zh-CN" altLang="en-US" sz="2400" b="1" dirty="0">
              <a:solidFill>
                <a:srgbClr val="002060"/>
              </a:solidFill>
              <a:latin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2060"/>
                </a:solidFill>
              </a:rPr>
              <a:t>④ 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400" b="1" i="1" dirty="0">
                <a:solidFill>
                  <a:srgbClr val="002060"/>
                </a:solidFill>
              </a:rPr>
              <a:t>r                            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</a:rPr>
              <a:t>前提引入</a:t>
            </a:r>
            <a:endParaRPr lang="zh-CN" altLang="en-US" sz="2400" b="1" dirty="0">
              <a:solidFill>
                <a:srgbClr val="002060"/>
              </a:solidFill>
              <a:latin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2060"/>
                </a:solidFill>
              </a:rPr>
              <a:t>⑤ 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</a:rPr>
              <a:t>                                     ③④</a:t>
            </a:r>
            <a:r>
              <a:rPr lang="zh-CN" altLang="he-IL" sz="2400" b="1" dirty="0">
                <a:solidFill>
                  <a:srgbClr val="002060"/>
                </a:solidFill>
              </a:rPr>
              <a:t>析取三段论</a:t>
            </a:r>
            <a:r>
              <a:rPr lang="zh-CN" altLang="en-US" sz="2400" b="1" dirty="0">
                <a:solidFill>
                  <a:srgbClr val="002060"/>
                </a:solidFill>
              </a:rPr>
              <a:t> </a:t>
            </a:r>
            <a:endParaRPr lang="zh-CN" altLang="en-US" sz="2400" b="1" dirty="0">
              <a:solidFill>
                <a:srgbClr val="002060"/>
              </a:solidFill>
              <a:latin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2060"/>
                </a:solidFill>
              </a:rPr>
              <a:t>⑥ 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400" b="1" i="1" dirty="0">
                <a:solidFill>
                  <a:srgbClr val="002060"/>
                </a:solidFill>
              </a:rPr>
              <a:t>s                            </a:t>
            </a:r>
            <a:r>
              <a:rPr lang="en-US" altLang="zh-CN" sz="2400" b="1" dirty="0">
                <a:solidFill>
                  <a:srgbClr val="002060"/>
                </a:solidFill>
              </a:rPr>
              <a:t>   </a:t>
            </a:r>
            <a:r>
              <a:rPr lang="zh-CN" altLang="en-US" sz="2400" b="1" dirty="0">
                <a:solidFill>
                  <a:srgbClr val="002060"/>
                </a:solidFill>
              </a:rPr>
              <a:t>前提引入</a:t>
            </a:r>
            <a:endParaRPr lang="zh-CN" altLang="en-US" sz="2400" b="1" dirty="0">
              <a:solidFill>
                <a:srgbClr val="002060"/>
              </a:solidFill>
              <a:latin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2060"/>
                </a:solidFill>
              </a:rPr>
              <a:t>⑦ </a:t>
            </a:r>
            <a:r>
              <a:rPr lang="en-US" altLang="zh-CN" sz="2400" b="1" i="1" dirty="0">
                <a:solidFill>
                  <a:srgbClr val="002060"/>
                </a:solidFill>
              </a:rPr>
              <a:t>s</a:t>
            </a:r>
            <a:r>
              <a:rPr lang="en-US" altLang="zh-CN" sz="2400" b="1" dirty="0">
                <a:solidFill>
                  <a:srgbClr val="002060"/>
                </a:solidFill>
              </a:rPr>
              <a:t>                                      ⑤⑥</a:t>
            </a:r>
            <a:r>
              <a:rPr lang="zh-CN" altLang="he-IL" sz="2400" b="1" dirty="0">
                <a:solidFill>
                  <a:srgbClr val="002060"/>
                </a:solidFill>
              </a:rPr>
              <a:t>假言推理</a:t>
            </a:r>
            <a:endParaRPr lang="zh-CN" altLang="en-US" sz="2400" b="1" dirty="0">
              <a:solidFill>
                <a:srgbClr val="002060"/>
              </a:solidFill>
              <a:latin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推理正确, 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400" b="1" i="1" dirty="0">
                <a:solidFill>
                  <a:srgbClr val="002060"/>
                </a:solidFill>
              </a:rPr>
              <a:t>s</a:t>
            </a:r>
            <a:r>
              <a:rPr lang="zh-CN" altLang="en-US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是有效结论</a:t>
            </a:r>
            <a:endParaRPr lang="zh-CN" altLang="en-US" sz="2400" b="1" dirty="0">
              <a:solidFill>
                <a:srgbClr val="002060"/>
              </a:solidFill>
              <a:latin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l" eaLnBrk="1" hangingPunct="1">
              <a:buClrTx/>
              <a:buSzTx/>
              <a:buFontTx/>
            </a:pPr>
            <a:r>
              <a:rPr lang="zh-CN" altLang="en-US" sz="3600" dirty="0">
                <a:solidFill>
                  <a:srgbClr val="800000"/>
                </a:solidFill>
              </a:rPr>
              <a:t>归谬法(反证法)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1752600"/>
          </a:xfrm>
          <a:solidFill>
            <a:srgbClr val="FFFF99"/>
          </a:solidFill>
          <a:ln w="28575">
            <a:solidFill>
              <a:srgbClr val="FF9900"/>
            </a:solidFill>
            <a:miter/>
          </a:ln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b="1" dirty="0"/>
              <a:t>欲证明</a:t>
            </a:r>
            <a:endParaRPr lang="zh-CN" altLang="en-US" sz="2400" b="1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b="1" dirty="0"/>
              <a:t>前提：</a:t>
            </a:r>
            <a:r>
              <a:rPr lang="en-US" altLang="zh-CN" sz="2400" b="1" i="1" dirty="0"/>
              <a:t>A</a:t>
            </a:r>
            <a:r>
              <a:rPr lang="en-US" altLang="zh-CN" sz="2400" b="1" baseline="-30000" dirty="0"/>
              <a:t>1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A</a:t>
            </a:r>
            <a:r>
              <a:rPr lang="en-US" altLang="zh-CN" sz="2400" b="1" baseline="-30000" dirty="0"/>
              <a:t>2</a:t>
            </a:r>
            <a:r>
              <a:rPr lang="en-US" altLang="zh-CN" sz="2400" b="1" dirty="0"/>
              <a:t>, … , </a:t>
            </a:r>
            <a:r>
              <a:rPr lang="en-US" altLang="zh-CN" sz="2400" b="1" i="1" dirty="0"/>
              <a:t>A</a:t>
            </a:r>
            <a:r>
              <a:rPr lang="en-US" altLang="zh-CN" sz="2400" b="1" i="1" baseline="-30000" dirty="0"/>
              <a:t>k</a:t>
            </a:r>
            <a:r>
              <a:rPr lang="en-US" altLang="zh-CN" sz="2400" b="1" baseline="-30000" dirty="0"/>
              <a:t>  </a:t>
            </a:r>
            <a:endParaRPr lang="en-US" altLang="zh-CN" sz="2400" b="1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b="1" dirty="0"/>
              <a:t>结论：</a:t>
            </a:r>
            <a:r>
              <a:rPr lang="en-US" altLang="zh-CN" sz="2400" b="1" i="1" dirty="0"/>
              <a:t>B</a:t>
            </a:r>
            <a:endParaRPr lang="en-US" altLang="zh-CN" sz="2400" b="1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b="1" dirty="0"/>
              <a:t>将</a:t>
            </a:r>
            <a:r>
              <a:rPr lang="en-US" altLang="zh-CN" sz="2400" b="1" dirty="0">
                <a:latin typeface="Symbol" panose="05050102010706020507" pitchFamily="18" charset="2"/>
              </a:rPr>
              <a:t>Ø</a:t>
            </a:r>
            <a:r>
              <a:rPr lang="en-US" altLang="zh-CN" sz="2400" b="1" i="1" dirty="0"/>
              <a:t>B</a:t>
            </a:r>
            <a:r>
              <a:rPr lang="zh-CN" altLang="en-US" sz="2400" b="1" dirty="0"/>
              <a:t>加入前提, 若推出矛盾, 则得证推理正确. </a:t>
            </a:r>
            <a:endParaRPr lang="zh-CN" altLang="en-US" sz="2400" b="1" dirty="0"/>
          </a:p>
        </p:txBody>
      </p:sp>
      <p:sp>
        <p:nvSpPr>
          <p:cNvPr id="20484" name="Text Box 5"/>
          <p:cNvSpPr txBox="1"/>
          <p:nvPr/>
        </p:nvSpPr>
        <p:spPr>
          <a:xfrm>
            <a:off x="609600" y="3857625"/>
            <a:ext cx="7924800" cy="2235200"/>
          </a:xfrm>
          <a:prstGeom prst="rect">
            <a:avLst/>
          </a:prstGeom>
          <a:noFill/>
          <a:ln w="6350">
            <a:noFill/>
          </a:ln>
        </p:spPr>
        <p:txBody>
          <a:bodyPr anchor="t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理由:    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30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Ù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30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Ù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…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Ù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30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k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B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         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Û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Ø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30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Ù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30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Ù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…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Ù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30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k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Ú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B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         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Û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Ø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30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Ù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30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Ù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…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Ù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30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k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ÙØ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         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Û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Ø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30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Ù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30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Ù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…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Ù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30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k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ÙØ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0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    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 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30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Ù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30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Ù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…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Ù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30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k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®0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685800" y="35560"/>
            <a:ext cx="7772400" cy="11430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实例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>
          <a:xfrm>
            <a:off x="685800" y="891540"/>
            <a:ext cx="7772400" cy="5814060"/>
          </a:xfrm>
        </p:spPr>
        <p:txBody>
          <a:bodyPr vert="horz" wrap="square" lIns="91440" tIns="45720" rIns="91440" bIns="45720" anchor="t"/>
          <a:lstStyle/>
          <a:p>
            <a:pPr algn="just" eaLnBrk="1" latinLnBrk="0" hangingPunct="1">
              <a:lnSpc>
                <a:spcPts val="33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例5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</a:rPr>
              <a:t>构造下面推理的证明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latinLnBrk="0" hangingPunct="1">
              <a:lnSpc>
                <a:spcPts val="33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前提: 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</a:rPr>
              <a:t>,  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400" b="1" i="1" dirty="0">
                <a:solidFill>
                  <a:srgbClr val="002060"/>
                </a:solidFill>
              </a:rPr>
              <a:t>s</a:t>
            </a:r>
            <a:r>
              <a:rPr lang="en-US" altLang="zh-CN" sz="2400" b="1" dirty="0">
                <a:solidFill>
                  <a:srgbClr val="002060"/>
                </a:solidFill>
              </a:rPr>
              <a:t>,  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400" b="1" i="1" dirty="0">
                <a:solidFill>
                  <a:srgbClr val="002060"/>
                </a:solidFill>
              </a:rPr>
              <a:t>s</a:t>
            </a:r>
            <a:r>
              <a:rPr lang="en-US" altLang="zh-CN" sz="2400" b="1" dirty="0">
                <a:solidFill>
                  <a:srgbClr val="002060"/>
                </a:solidFill>
              </a:rPr>
              <a:t>,  </a:t>
            </a:r>
            <a:r>
              <a:rPr lang="en-US" altLang="zh-CN" sz="2400" b="1" i="1" dirty="0">
                <a:solidFill>
                  <a:srgbClr val="002060"/>
                </a:solidFill>
              </a:rPr>
              <a:t>p         </a:t>
            </a:r>
            <a:r>
              <a:rPr lang="zh-CN" altLang="en-US" sz="2400" b="1" dirty="0">
                <a:solidFill>
                  <a:srgbClr val="002060"/>
                </a:solidFill>
              </a:rPr>
              <a:t>结论: 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algn="just" eaLnBrk="1" latinLnBrk="0" hangingPunct="1">
              <a:lnSpc>
                <a:spcPts val="3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证明  用归缪法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latinLnBrk="0" hangingPunct="1">
              <a:lnSpc>
                <a:spcPts val="3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① 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                         </a:t>
            </a:r>
            <a:r>
              <a:rPr lang="zh-CN" altLang="en-US" sz="2400" b="1" dirty="0">
                <a:solidFill>
                  <a:srgbClr val="002060"/>
                </a:solidFill>
              </a:rPr>
              <a:t>结论否定引入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latinLnBrk="0" hangingPunct="1">
              <a:lnSpc>
                <a:spcPts val="3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② 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400" b="1" i="1" dirty="0">
                <a:solidFill>
                  <a:srgbClr val="002060"/>
                </a:solidFill>
              </a:rPr>
              <a:t>s</a:t>
            </a:r>
            <a:r>
              <a:rPr lang="en-US" altLang="zh-CN" sz="2400" b="1" dirty="0">
                <a:solidFill>
                  <a:srgbClr val="002060"/>
                </a:solidFill>
              </a:rPr>
              <a:t>                    </a:t>
            </a:r>
            <a:r>
              <a:rPr lang="zh-CN" altLang="en-US" sz="2400" b="1" dirty="0">
                <a:solidFill>
                  <a:srgbClr val="002060"/>
                </a:solidFill>
              </a:rPr>
              <a:t>前提引入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latinLnBrk="0" hangingPunct="1">
              <a:lnSpc>
                <a:spcPts val="3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③ 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400" b="1" i="1" dirty="0">
                <a:solidFill>
                  <a:srgbClr val="002060"/>
                </a:solidFill>
              </a:rPr>
              <a:t>s</a:t>
            </a:r>
            <a:r>
              <a:rPr lang="en-US" altLang="zh-CN" sz="2400" b="1" dirty="0">
                <a:solidFill>
                  <a:srgbClr val="002060"/>
                </a:solidFill>
              </a:rPr>
              <a:t>                       </a:t>
            </a:r>
            <a:r>
              <a:rPr lang="zh-CN" altLang="en-US" sz="2400" b="1" dirty="0">
                <a:solidFill>
                  <a:srgbClr val="002060"/>
                </a:solidFill>
              </a:rPr>
              <a:t>前提引入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latinLnBrk="0" hangingPunct="1">
              <a:lnSpc>
                <a:spcPts val="3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④ 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</a:rPr>
              <a:t>                        ②③</a:t>
            </a:r>
            <a:r>
              <a:rPr lang="zh-CN" altLang="en-US" sz="2400" b="1" dirty="0">
                <a:solidFill>
                  <a:srgbClr val="002060"/>
                </a:solidFill>
              </a:rPr>
              <a:t>拒取式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latinLnBrk="0" hangingPunct="1">
              <a:lnSpc>
                <a:spcPts val="3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  <a:sym typeface="+mn-ea"/>
              </a:rPr>
              <a:t>⑤ 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  <a:sym typeface="+mn-ea"/>
              </a:rPr>
              <a:t>Ø</a:t>
            </a:r>
            <a:r>
              <a:rPr lang="en-US" altLang="zh-CN" sz="2400" b="1" dirty="0">
                <a:solidFill>
                  <a:srgbClr val="002060"/>
                </a:solidFill>
                <a:sym typeface="+mn-ea"/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  <a:sym typeface="+mn-ea"/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  <a:sym typeface="+mn-ea"/>
              </a:rPr>
              <a:t>Ù</a:t>
            </a:r>
            <a:r>
              <a:rPr lang="en-US" altLang="zh-CN" sz="2400" b="1" i="1" dirty="0">
                <a:solidFill>
                  <a:srgbClr val="002060"/>
                </a:solidFill>
                <a:sym typeface="+mn-ea"/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+mn-ea"/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  <a:sym typeface="+mn-ea"/>
              </a:rPr>
              <a:t>Ú</a:t>
            </a:r>
            <a:r>
              <a:rPr lang="en-US" altLang="zh-CN" sz="2400" b="1" i="1" dirty="0">
                <a:solidFill>
                  <a:srgbClr val="002060"/>
                </a:solidFill>
                <a:sym typeface="+mn-ea"/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  <a:sym typeface="+mn-ea"/>
              </a:rPr>
              <a:t>            </a:t>
            </a:r>
            <a:r>
              <a:rPr lang="zh-CN" altLang="en-US" sz="2400" b="1" dirty="0">
                <a:solidFill>
                  <a:srgbClr val="002060"/>
                </a:solidFill>
                <a:sym typeface="+mn-ea"/>
              </a:rPr>
              <a:t>前提引入 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latinLnBrk="0" hangingPunct="1">
              <a:lnSpc>
                <a:spcPts val="3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  <a:sym typeface="+mn-ea"/>
              </a:rPr>
              <a:t>⑥ 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  <a:sym typeface="+mn-ea"/>
              </a:rPr>
              <a:t>Ø</a:t>
            </a:r>
            <a:r>
              <a:rPr lang="en-US" altLang="zh-CN" sz="2400" b="1" dirty="0">
                <a:solidFill>
                  <a:srgbClr val="002060"/>
                </a:solidFill>
                <a:sym typeface="+mn-ea"/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  <a:sym typeface="+mn-ea"/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  <a:sym typeface="+mn-ea"/>
              </a:rPr>
              <a:t>Ù</a:t>
            </a:r>
            <a:r>
              <a:rPr lang="en-US" altLang="zh-CN" sz="2400" b="1" i="1" dirty="0">
                <a:solidFill>
                  <a:srgbClr val="002060"/>
                </a:solidFill>
                <a:sym typeface="+mn-ea"/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+mn-ea"/>
              </a:rPr>
              <a:t>)                ④⑤</a:t>
            </a:r>
            <a:r>
              <a:rPr lang="zh-CN" altLang="en-US" sz="2400" b="1" dirty="0">
                <a:solidFill>
                  <a:srgbClr val="002060"/>
                </a:solidFill>
                <a:sym typeface="+mn-ea"/>
              </a:rPr>
              <a:t>析取三段论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latinLnBrk="0" hangingPunct="1">
              <a:lnSpc>
                <a:spcPts val="3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  <a:sym typeface="+mn-ea"/>
              </a:rPr>
              <a:t>⑦ 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  <a:sym typeface="+mn-ea"/>
              </a:rPr>
              <a:t>Ø</a:t>
            </a:r>
            <a:r>
              <a:rPr lang="en-US" altLang="zh-CN" sz="2400" b="1" i="1" dirty="0">
                <a:solidFill>
                  <a:srgbClr val="002060"/>
                </a:solidFill>
                <a:sym typeface="+mn-ea"/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  <a:sym typeface="+mn-ea"/>
              </a:rPr>
              <a:t>ÚØ</a:t>
            </a:r>
            <a:r>
              <a:rPr lang="en-US" altLang="zh-CN" sz="2400" b="1" i="1" dirty="0">
                <a:solidFill>
                  <a:srgbClr val="002060"/>
                </a:solidFill>
                <a:sym typeface="+mn-ea"/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+mn-ea"/>
              </a:rPr>
              <a:t>                ⑥</a:t>
            </a:r>
            <a:r>
              <a:rPr lang="zh-CN" altLang="en-US" sz="2400" b="1" dirty="0">
                <a:solidFill>
                  <a:srgbClr val="002060"/>
                </a:solidFill>
                <a:sym typeface="+mn-ea"/>
              </a:rPr>
              <a:t>置换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latinLnBrk="0" hangingPunct="1">
              <a:lnSpc>
                <a:spcPts val="3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  <a:sym typeface="+mn-ea"/>
              </a:rPr>
              <a:t>⑧ 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  <a:sym typeface="+mn-ea"/>
              </a:rPr>
              <a:t>Ø</a:t>
            </a:r>
            <a:r>
              <a:rPr lang="en-US" altLang="zh-CN" sz="2400" b="1" i="1" dirty="0">
                <a:solidFill>
                  <a:srgbClr val="002060"/>
                </a:solidFill>
                <a:sym typeface="+mn-ea"/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+mn-ea"/>
              </a:rPr>
              <a:t>                       ①⑦</a:t>
            </a:r>
            <a:r>
              <a:rPr lang="zh-CN" altLang="en-US" sz="2400" b="1" dirty="0">
                <a:solidFill>
                  <a:srgbClr val="002060"/>
                </a:solidFill>
                <a:sym typeface="+mn-ea"/>
              </a:rPr>
              <a:t>析取三段论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latinLnBrk="0" hangingPunct="1">
              <a:lnSpc>
                <a:spcPts val="3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  <a:sym typeface="+mn-ea"/>
              </a:rPr>
              <a:t>⑨ </a:t>
            </a:r>
            <a:r>
              <a:rPr lang="en-US" altLang="zh-CN" sz="2400" b="1" i="1" dirty="0">
                <a:solidFill>
                  <a:srgbClr val="002060"/>
                </a:solidFill>
                <a:sym typeface="+mn-ea"/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+mn-ea"/>
              </a:rPr>
              <a:t>                          </a:t>
            </a:r>
            <a:r>
              <a:rPr lang="zh-CN" altLang="en-US" sz="2400" b="1" dirty="0">
                <a:solidFill>
                  <a:srgbClr val="002060"/>
                </a:solidFill>
                <a:sym typeface="+mn-ea"/>
              </a:rPr>
              <a:t>前提引入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eaLnBrk="1" latinLnBrk="0" hangingPunct="1">
              <a:lnSpc>
                <a:spcPts val="3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  <a:sym typeface="+mn-ea"/>
              </a:rPr>
              <a:t>⑩ 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  <a:sym typeface="+mn-ea"/>
              </a:rPr>
              <a:t>Ø</a:t>
            </a:r>
            <a:r>
              <a:rPr lang="en-US" altLang="zh-CN" sz="2400" b="1" i="1" dirty="0">
                <a:solidFill>
                  <a:srgbClr val="002060"/>
                </a:solidFill>
                <a:sym typeface="+mn-ea"/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  <a:sym typeface="+mn-ea"/>
              </a:rPr>
              <a:t>Ù</a:t>
            </a:r>
            <a:r>
              <a:rPr lang="en-US" altLang="zh-CN" sz="2400" b="1" i="1" dirty="0">
                <a:solidFill>
                  <a:srgbClr val="002060"/>
                </a:solidFill>
                <a:sym typeface="+mn-ea"/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+mn-ea"/>
              </a:rPr>
              <a:t>                   ⑧⑨</a:t>
            </a:r>
            <a:r>
              <a:rPr lang="zh-CN" altLang="en-US" sz="2400" b="1" dirty="0">
                <a:solidFill>
                  <a:srgbClr val="002060"/>
                </a:solidFill>
                <a:sym typeface="+mn-ea"/>
              </a:rPr>
              <a:t>合取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eaLnBrk="1" latinLnBrk="0" hangingPunct="1">
              <a:lnSpc>
                <a:spcPts val="3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Symbol" panose="05050102010706020507" pitchFamily="18" charset="2"/>
                <a:sym typeface="+mn-ea"/>
              </a:rPr>
              <a:t>推理正确, 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  <a:sym typeface="+mn-ea"/>
              </a:rPr>
              <a:t>Ø</a:t>
            </a:r>
            <a:r>
              <a:rPr lang="en-US" altLang="zh-CN" sz="2400" b="1" i="1" dirty="0">
                <a:solidFill>
                  <a:srgbClr val="002060"/>
                </a:solidFill>
                <a:sym typeface="+mn-ea"/>
              </a:rPr>
              <a:t>q</a:t>
            </a:r>
            <a:r>
              <a:rPr lang="zh-CN" altLang="en-US" sz="2400" b="1" dirty="0">
                <a:solidFill>
                  <a:srgbClr val="002060"/>
                </a:solidFill>
                <a:latin typeface="Symbol" panose="05050102010706020507" pitchFamily="18" charset="2"/>
                <a:sym typeface="+mn-ea"/>
              </a:rPr>
              <a:t>是有效结论</a:t>
            </a:r>
            <a:endParaRPr lang="zh-CN" altLang="en-US" sz="2400" b="1" dirty="0">
              <a:solidFill>
                <a:srgbClr val="002060"/>
              </a:solidFill>
              <a:latin typeface="Symbol" panose="05050102010706020507" pitchFamily="18" charset="2"/>
            </a:endParaRPr>
          </a:p>
          <a:p>
            <a:pPr algn="just" eaLnBrk="1" latinLnBrk="0" hangingPunct="1">
              <a:lnSpc>
                <a:spcPts val="3300"/>
              </a:lnSpc>
              <a:spcBef>
                <a:spcPts val="0"/>
              </a:spcBef>
              <a:buNone/>
            </a:pPr>
            <a:endParaRPr lang="zh-CN" altLang="en-US" sz="2400" b="1" dirty="0">
              <a:solidFill>
                <a:srgbClr val="002060"/>
              </a:solidFill>
              <a:latin typeface="Symbol" panose="05050102010706020507" pitchFamily="18" charset="2"/>
            </a:endParaRPr>
          </a:p>
        </p:txBody>
      </p:sp>
      <p:sp>
        <p:nvSpPr>
          <p:cNvPr id="22531" name="Rectangle 3"/>
          <p:cNvSpPr>
            <a:spLocks noGrp="1"/>
          </p:cNvSpPr>
          <p:nvPr/>
        </p:nvSpPr>
        <p:spPr>
          <a:xfrm>
            <a:off x="5104765" y="3063240"/>
            <a:ext cx="7772400" cy="3505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ts val="3300"/>
              </a:lnSpc>
              <a:spcBef>
                <a:spcPts val="0"/>
              </a:spcBef>
              <a:buNone/>
            </a:pPr>
            <a:endParaRPr lang="zh-CN" altLang="en-US" sz="2400" b="1" dirty="0">
              <a:solidFill>
                <a:srgbClr val="002060"/>
              </a:solidFill>
              <a:latin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90600"/>
          </a:xfrm>
        </p:spPr>
        <p:txBody>
          <a:bodyPr vert="horz" wrap="square" lIns="91440" tIns="45720" rIns="91440" bIns="45720" anchor="ctr"/>
          <a:lstStyle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归结证明法</a:t>
            </a:r>
            <a:endParaRPr lang="en-US" altLang="zh-CN" sz="4000" dirty="0">
              <a:solidFill>
                <a:schemeClr val="accent2"/>
              </a:solidFill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685800" y="3505200"/>
            <a:ext cx="7772400" cy="29718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/>
              <a:t>理由  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latin typeface="Symbol" panose="05050102010706020507" pitchFamily="18" charset="2"/>
              </a:rPr>
              <a:t>Ú</a:t>
            </a:r>
            <a:r>
              <a:rPr lang="en-US" altLang="zh-CN" sz="2400" b="1" i="1" dirty="0">
                <a:latin typeface="Symbol" panose="05050102010706020507" pitchFamily="18" charset="2"/>
              </a:rPr>
              <a:t>B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latin typeface="Symbol" panose="05050102010706020507" pitchFamily="18" charset="2"/>
              </a:rPr>
              <a:t>Ù(Ø</a:t>
            </a:r>
            <a:r>
              <a:rPr lang="en-US" altLang="zh-CN" sz="2400" b="1" i="1" dirty="0">
                <a:latin typeface="Symbol" panose="05050102010706020507" pitchFamily="18" charset="2"/>
              </a:rPr>
              <a:t>A</a:t>
            </a:r>
            <a:r>
              <a:rPr lang="en-US" altLang="zh-CN" sz="2400" b="1" dirty="0">
                <a:latin typeface="Symbol" panose="05050102010706020507" pitchFamily="18" charset="2"/>
              </a:rPr>
              <a:t>Ú</a:t>
            </a:r>
            <a:r>
              <a:rPr lang="en-US" altLang="zh-CN" sz="2400" b="1" i="1" dirty="0">
                <a:sym typeface="+mn-ea"/>
              </a:rPr>
              <a:t>C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latin typeface="Symbol" panose="05050102010706020507" pitchFamily="18" charset="2"/>
              </a:rPr>
              <a:t>®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B</a:t>
            </a:r>
            <a:r>
              <a:rPr lang="en-US" altLang="zh-CN" sz="2400" b="1" dirty="0">
                <a:latin typeface="Symbol" panose="05050102010706020507" pitchFamily="18" charset="2"/>
              </a:rPr>
              <a:t>Ú</a:t>
            </a:r>
            <a:r>
              <a:rPr lang="en-US" altLang="zh-CN" sz="2400" b="1" i="1" dirty="0">
                <a:sym typeface="+mn-ea"/>
              </a:rPr>
              <a:t>C</a:t>
            </a:r>
            <a:r>
              <a:rPr lang="en-US" altLang="zh-CN" sz="2400" b="1" dirty="0"/>
              <a:t>)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Char char=" "/>
            </a:pPr>
            <a:r>
              <a:rPr lang="en-US" altLang="zh-CN" sz="2800" b="1" dirty="0">
                <a:latin typeface="Symbol" panose="05050102010706020507" pitchFamily="18" charset="2"/>
              </a:rPr>
              <a:t>Û </a:t>
            </a:r>
            <a:r>
              <a:rPr lang="en-US" altLang="zh-CN" sz="2400" b="1" dirty="0">
                <a:solidFill>
                  <a:srgbClr val="7030A0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800" b="1" dirty="0">
                <a:solidFill>
                  <a:srgbClr val="7030A0"/>
                </a:solidFill>
                <a:latin typeface="Symbol" panose="05050102010706020507" pitchFamily="18" charset="2"/>
              </a:rPr>
              <a:t>(</a:t>
            </a:r>
            <a:r>
              <a:rPr lang="en-US" altLang="zh-CN" sz="2400" b="1" dirty="0">
                <a:solidFill>
                  <a:srgbClr val="7030A0"/>
                </a:solidFill>
                <a:sym typeface="+mn-ea"/>
              </a:rPr>
              <a:t>(</a:t>
            </a:r>
            <a:r>
              <a:rPr lang="en-US" altLang="zh-CN" sz="2400" b="1" i="1" dirty="0">
                <a:solidFill>
                  <a:srgbClr val="7030A0"/>
                </a:solidFill>
                <a:sym typeface="+mn-ea"/>
              </a:rPr>
              <a:t>A</a:t>
            </a:r>
            <a:r>
              <a:rPr lang="en-US" altLang="zh-CN" sz="2400" b="1" dirty="0">
                <a:solidFill>
                  <a:srgbClr val="7030A0"/>
                </a:solidFill>
                <a:latin typeface="Symbol" panose="05050102010706020507" pitchFamily="18" charset="2"/>
                <a:sym typeface="+mn-ea"/>
              </a:rPr>
              <a:t>Ú</a:t>
            </a:r>
            <a:r>
              <a:rPr lang="en-US" altLang="zh-CN" sz="2400" b="1" i="1" dirty="0">
                <a:solidFill>
                  <a:srgbClr val="7030A0"/>
                </a:solidFill>
                <a:latin typeface="Symbol" panose="05050102010706020507" pitchFamily="18" charset="2"/>
                <a:sym typeface="+mn-ea"/>
              </a:rPr>
              <a:t>B</a:t>
            </a:r>
            <a:r>
              <a:rPr lang="en-US" altLang="zh-CN" sz="2400" b="1" dirty="0">
                <a:solidFill>
                  <a:srgbClr val="7030A0"/>
                </a:solidFill>
                <a:sym typeface="+mn-ea"/>
              </a:rPr>
              <a:t>)</a:t>
            </a:r>
            <a:r>
              <a:rPr lang="en-US" altLang="zh-CN" sz="2400" b="1" dirty="0">
                <a:solidFill>
                  <a:srgbClr val="7030A0"/>
                </a:solidFill>
                <a:latin typeface="Symbol" panose="05050102010706020507" pitchFamily="18" charset="2"/>
                <a:sym typeface="+mn-ea"/>
              </a:rPr>
              <a:t>Ù(Ø</a:t>
            </a:r>
            <a:r>
              <a:rPr lang="en-US" altLang="zh-CN" sz="2400" b="1" i="1" dirty="0">
                <a:solidFill>
                  <a:srgbClr val="7030A0"/>
                </a:solidFill>
                <a:latin typeface="Symbol" panose="05050102010706020507" pitchFamily="18" charset="2"/>
                <a:sym typeface="+mn-ea"/>
              </a:rPr>
              <a:t>A</a:t>
            </a:r>
            <a:r>
              <a:rPr lang="en-US" altLang="zh-CN" sz="2400" b="1" dirty="0">
                <a:solidFill>
                  <a:srgbClr val="7030A0"/>
                </a:solidFill>
                <a:latin typeface="Symbol" panose="05050102010706020507" pitchFamily="18" charset="2"/>
                <a:sym typeface="+mn-ea"/>
              </a:rPr>
              <a:t>Ú</a:t>
            </a:r>
            <a:r>
              <a:rPr lang="en-US" altLang="zh-CN" sz="2400" b="1" i="1" dirty="0">
                <a:solidFill>
                  <a:srgbClr val="7030A0"/>
                </a:solidFill>
                <a:sym typeface="+mn-ea"/>
              </a:rPr>
              <a:t>C</a:t>
            </a:r>
            <a:r>
              <a:rPr lang="en-US" altLang="zh-CN" sz="2400" b="1" dirty="0">
                <a:solidFill>
                  <a:srgbClr val="7030A0"/>
                </a:solidFill>
                <a:sym typeface="+mn-ea"/>
              </a:rPr>
              <a:t>)</a:t>
            </a:r>
            <a:r>
              <a:rPr lang="en-US" altLang="zh-CN" sz="2400" b="1" dirty="0">
                <a:solidFill>
                  <a:srgbClr val="7030A0"/>
                </a:solidFill>
              </a:rPr>
              <a:t>)</a:t>
            </a:r>
            <a:r>
              <a:rPr lang="en-US" altLang="zh-CN" sz="2400" b="1" dirty="0">
                <a:latin typeface="Symbol" panose="05050102010706020507" pitchFamily="18" charset="2"/>
              </a:rPr>
              <a:t>Ú</a:t>
            </a:r>
            <a:r>
              <a:rPr lang="en-US" altLang="zh-CN" sz="2400" b="1" dirty="0">
                <a:sym typeface="+mn-ea"/>
              </a:rPr>
              <a:t>(</a:t>
            </a:r>
            <a:r>
              <a:rPr lang="en-US" altLang="zh-CN" sz="2400" b="1" i="1" dirty="0">
                <a:sym typeface="+mn-ea"/>
              </a:rPr>
              <a:t>B</a:t>
            </a:r>
            <a:r>
              <a:rPr lang="en-US" altLang="zh-CN" sz="2400" b="1" dirty="0">
                <a:latin typeface="Symbol" panose="05050102010706020507" pitchFamily="18" charset="2"/>
                <a:sym typeface="+mn-ea"/>
              </a:rPr>
              <a:t>Ú</a:t>
            </a:r>
            <a:r>
              <a:rPr lang="en-US" altLang="zh-CN" sz="2400" b="1" i="1" dirty="0">
                <a:sym typeface="+mn-ea"/>
              </a:rPr>
              <a:t>C</a:t>
            </a:r>
            <a:r>
              <a:rPr lang="en-US" altLang="zh-CN" sz="2400" b="1" dirty="0">
                <a:sym typeface="+mn-ea"/>
              </a:rPr>
              <a:t>)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Char char=" "/>
            </a:pPr>
            <a:r>
              <a:rPr lang="en-US" altLang="zh-CN" sz="2800" b="1" dirty="0">
                <a:latin typeface="Symbol" panose="05050102010706020507" pitchFamily="18" charset="2"/>
              </a:rPr>
              <a:t>Û 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latin typeface="Symbol" panose="05050102010706020507" pitchFamily="18" charset="2"/>
              </a:rPr>
              <a:t>Ø</a:t>
            </a:r>
            <a:r>
              <a:rPr lang="en-US" altLang="zh-CN" sz="2400" b="1" i="1" dirty="0">
                <a:sym typeface="+mn-ea"/>
              </a:rPr>
              <a:t>A</a:t>
            </a:r>
            <a:r>
              <a:rPr lang="en-US" altLang="zh-CN" sz="2400" b="1" dirty="0">
                <a:latin typeface="Symbol" panose="05050102010706020507" pitchFamily="18" charset="2"/>
              </a:rPr>
              <a:t>ÙØ</a:t>
            </a:r>
            <a:r>
              <a:rPr lang="en-US" altLang="zh-CN" sz="2400" b="1" i="1" dirty="0">
                <a:latin typeface="Symbol" panose="05050102010706020507" pitchFamily="18" charset="2"/>
                <a:sym typeface="+mn-ea"/>
              </a:rPr>
              <a:t>B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latin typeface="Symbol" panose="05050102010706020507" pitchFamily="18" charset="2"/>
              </a:rPr>
              <a:t>Ú(</a:t>
            </a:r>
            <a:r>
              <a:rPr lang="en-US" altLang="zh-CN" sz="2400" b="1" i="1" dirty="0">
                <a:sym typeface="+mn-ea"/>
              </a:rPr>
              <a:t>A</a:t>
            </a:r>
            <a:r>
              <a:rPr lang="en-US" altLang="zh-CN" sz="2400" b="1" dirty="0">
                <a:latin typeface="Symbol" panose="05050102010706020507" pitchFamily="18" charset="2"/>
              </a:rPr>
              <a:t>ÙØ</a:t>
            </a:r>
            <a:r>
              <a:rPr lang="en-US" altLang="zh-CN" sz="2400" b="1" i="1" dirty="0">
                <a:sym typeface="+mn-ea"/>
              </a:rPr>
              <a:t>C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latin typeface="Symbol" panose="05050102010706020507" pitchFamily="18" charset="2"/>
              </a:rPr>
              <a:t>Ú</a:t>
            </a:r>
            <a:r>
              <a:rPr lang="en-US" altLang="zh-CN" sz="2400" b="1" i="1" dirty="0">
                <a:sym typeface="+mn-ea"/>
              </a:rPr>
              <a:t>B</a:t>
            </a:r>
            <a:r>
              <a:rPr lang="en-US" altLang="zh-CN" sz="2400" b="1" dirty="0">
                <a:latin typeface="Symbol" panose="05050102010706020507" pitchFamily="18" charset="2"/>
                <a:sym typeface="+mn-ea"/>
              </a:rPr>
              <a:t>Ú</a:t>
            </a:r>
            <a:r>
              <a:rPr lang="en-US" altLang="zh-CN" sz="2400" b="1" i="1" dirty="0">
                <a:sym typeface="+mn-ea"/>
              </a:rPr>
              <a:t>C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Char char=" "/>
            </a:pPr>
            <a:r>
              <a:rPr lang="en-US" altLang="zh-CN" sz="2800" b="1" dirty="0">
                <a:latin typeface="Symbol" panose="05050102010706020507" pitchFamily="18" charset="2"/>
              </a:rPr>
              <a:t>Û (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latin typeface="Symbol" panose="05050102010706020507" pitchFamily="18" charset="2"/>
              </a:rPr>
              <a:t>Ø</a:t>
            </a:r>
            <a:r>
              <a:rPr lang="en-US" altLang="zh-CN" sz="2400" b="1" i="1" dirty="0">
                <a:sym typeface="+mn-ea"/>
              </a:rPr>
              <a:t>A</a:t>
            </a:r>
            <a:r>
              <a:rPr lang="en-US" altLang="zh-CN" sz="2400" b="1" dirty="0">
                <a:latin typeface="Symbol" panose="05050102010706020507" pitchFamily="18" charset="2"/>
              </a:rPr>
              <a:t>ÙØ</a:t>
            </a:r>
            <a:r>
              <a:rPr lang="en-US" altLang="zh-CN" sz="2400" b="1" i="1" dirty="0">
                <a:latin typeface="Symbol" panose="05050102010706020507" pitchFamily="18" charset="2"/>
                <a:sym typeface="+mn-ea"/>
              </a:rPr>
              <a:t>B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latin typeface="Symbol" panose="05050102010706020507" pitchFamily="18" charset="2"/>
              </a:rPr>
              <a:t>Ú</a:t>
            </a:r>
            <a:r>
              <a:rPr lang="en-US" altLang="zh-CN" sz="2400" b="1" i="1" dirty="0">
                <a:latin typeface="Symbol" panose="05050102010706020507" pitchFamily="18" charset="2"/>
                <a:sym typeface="+mn-ea"/>
              </a:rPr>
              <a:t>B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latin typeface="Symbol" panose="05050102010706020507" pitchFamily="18" charset="2"/>
              </a:rPr>
              <a:t>Ú((</a:t>
            </a:r>
            <a:r>
              <a:rPr lang="en-US" altLang="zh-CN" sz="2400" b="1" i="1" dirty="0">
                <a:sym typeface="+mn-ea"/>
              </a:rPr>
              <a:t>A</a:t>
            </a:r>
            <a:r>
              <a:rPr lang="en-US" altLang="zh-CN" sz="2400" b="1" dirty="0">
                <a:latin typeface="Symbol" panose="05050102010706020507" pitchFamily="18" charset="2"/>
              </a:rPr>
              <a:t>ÙØ</a:t>
            </a:r>
            <a:r>
              <a:rPr lang="en-US" altLang="zh-CN" sz="2400" b="1" i="1" dirty="0">
                <a:sym typeface="+mn-ea"/>
              </a:rPr>
              <a:t>C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latin typeface="Symbol" panose="05050102010706020507" pitchFamily="18" charset="2"/>
              </a:rPr>
              <a:t>Ú</a:t>
            </a:r>
            <a:r>
              <a:rPr lang="en-US" altLang="zh-CN" sz="2400" b="1" i="1" dirty="0">
                <a:sym typeface="+mn-ea"/>
              </a:rPr>
              <a:t>C</a:t>
            </a:r>
            <a:r>
              <a:rPr lang="en-US" altLang="zh-CN" sz="2400" b="1" dirty="0"/>
              <a:t>)</a:t>
            </a:r>
            <a:endParaRPr lang="zh-CN" altLang="en-US" sz="2400" b="1" dirty="0">
              <a:latin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Char char=" "/>
            </a:pPr>
            <a:r>
              <a:rPr lang="en-US" altLang="zh-CN" sz="2800" b="1" dirty="0">
                <a:latin typeface="Symbol" panose="05050102010706020507" pitchFamily="18" charset="2"/>
              </a:rPr>
              <a:t>Û 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olidFill>
                  <a:srgbClr val="7030A0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400" b="1" i="1" dirty="0">
                <a:solidFill>
                  <a:srgbClr val="7030A0"/>
                </a:solidFill>
                <a:sym typeface="+mn-ea"/>
              </a:rPr>
              <a:t>A</a:t>
            </a:r>
            <a:r>
              <a:rPr lang="en-US" altLang="zh-CN" sz="2400" b="1" dirty="0">
                <a:latin typeface="Symbol" panose="05050102010706020507" pitchFamily="18" charset="2"/>
              </a:rPr>
              <a:t>Ú</a:t>
            </a:r>
            <a:r>
              <a:rPr lang="en-US" altLang="zh-CN" sz="2400" b="1" i="1" dirty="0">
                <a:latin typeface="Symbol" panose="05050102010706020507" pitchFamily="18" charset="2"/>
                <a:sym typeface="+mn-ea"/>
              </a:rPr>
              <a:t>B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latin typeface="Symbol" panose="05050102010706020507" pitchFamily="18" charset="2"/>
              </a:rPr>
              <a:t>Ú(</a:t>
            </a:r>
            <a:r>
              <a:rPr lang="en-US" altLang="zh-CN" sz="2400" b="1" i="1" dirty="0">
                <a:solidFill>
                  <a:srgbClr val="7030A0"/>
                </a:solidFill>
                <a:sym typeface="+mn-ea"/>
              </a:rPr>
              <a:t>A</a:t>
            </a:r>
            <a:r>
              <a:rPr lang="en-US" altLang="zh-CN" sz="2400" b="1" dirty="0">
                <a:latin typeface="Symbol" panose="05050102010706020507" pitchFamily="18" charset="2"/>
              </a:rPr>
              <a:t>Ú</a:t>
            </a:r>
            <a:r>
              <a:rPr lang="en-US" altLang="zh-CN" sz="2400" b="1" i="1" dirty="0">
                <a:sym typeface="+mn-ea"/>
              </a:rPr>
              <a:t>C</a:t>
            </a:r>
            <a:r>
              <a:rPr lang="en-US" altLang="zh-CN" sz="2400" b="1" dirty="0"/>
              <a:t>)</a:t>
            </a:r>
            <a:endParaRPr lang="zh-CN" altLang="en-US" sz="2400" b="1" dirty="0">
              <a:latin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Char char=" "/>
            </a:pPr>
            <a:r>
              <a:rPr lang="en-US" altLang="zh-CN" sz="2800" b="1" dirty="0">
                <a:latin typeface="Symbol" panose="05050102010706020507" pitchFamily="18" charset="2"/>
              </a:rPr>
              <a:t>Û 1</a:t>
            </a:r>
            <a:endParaRPr lang="zh-CN" altLang="en-US" sz="2800" b="1" dirty="0">
              <a:latin typeface="Symbol" panose="05050102010706020507" pitchFamily="18" charset="2"/>
            </a:endParaRPr>
          </a:p>
        </p:txBody>
      </p:sp>
      <p:grpSp>
        <p:nvGrpSpPr>
          <p:cNvPr id="23556" name="Group 7"/>
          <p:cNvGrpSpPr/>
          <p:nvPr/>
        </p:nvGrpSpPr>
        <p:grpSpPr>
          <a:xfrm>
            <a:off x="3125470" y="1676400"/>
            <a:ext cx="3276600" cy="1727200"/>
            <a:chOff x="432" y="1056"/>
            <a:chExt cx="2064" cy="1088"/>
          </a:xfrm>
        </p:grpSpPr>
        <p:sp>
          <p:nvSpPr>
            <p:cNvPr id="23557" name="Text Box 4"/>
            <p:cNvSpPr txBox="1"/>
            <p:nvPr/>
          </p:nvSpPr>
          <p:spPr>
            <a:xfrm>
              <a:off x="432" y="1056"/>
              <a:ext cx="2064" cy="1088"/>
            </a:xfrm>
            <a:prstGeom prst="rect">
              <a:avLst/>
            </a:prstGeom>
            <a:solidFill>
              <a:srgbClr val="FFFF99"/>
            </a:solidFill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400" b="1" dirty="0">
                  <a:solidFill>
                    <a:srgbClr val="7030A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归结规则</a:t>
              </a:r>
              <a:endParaRPr lang="zh-CN" altLang="en-US" sz="2400" b="1" dirty="0">
                <a:solidFill>
                  <a:srgbClr val="7030A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     </a:t>
              </a:r>
              <a:r>
                <a:rPr lang="zh-CN" altLang="en-US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     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A </a:t>
              </a:r>
              <a:r>
                <a:rPr lang="en-US" altLang="zh-CN" sz="2400" b="1" dirty="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Ú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B</a:t>
              </a:r>
              <a:endPara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         </a:t>
              </a:r>
              <a:r>
                <a:rPr lang="en-US" altLang="zh-CN" sz="2400" b="1" dirty="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Ø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A </a:t>
              </a:r>
              <a:r>
                <a:rPr lang="en-US" altLang="zh-CN" sz="2400" b="1" dirty="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Ú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C</a:t>
              </a:r>
              <a:endPara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>
                <a:spcBef>
                  <a:spcPct val="20000"/>
                </a:spcBef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        </a:t>
              </a:r>
              <a:r>
                <a:rPr lang="en-US" altLang="zh-CN" sz="2400" b="1" dirty="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\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B </a:t>
              </a:r>
              <a:r>
                <a:rPr lang="en-US" altLang="zh-CN" sz="2400" b="1" dirty="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Ú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C</a:t>
              </a:r>
              <a:endPara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3558" name="Line 5"/>
            <p:cNvSpPr/>
            <p:nvPr/>
          </p:nvSpPr>
          <p:spPr>
            <a:xfrm>
              <a:off x="816" y="1872"/>
              <a:ext cx="1008" cy="1"/>
            </a:xfrm>
            <a:prstGeom prst="line">
              <a:avLst/>
            </a:prstGeom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327025" y="609600"/>
            <a:ext cx="7772400" cy="11430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归结证明法的基本步骤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>
          <a:xfrm>
            <a:off x="349885" y="1981200"/>
            <a:ext cx="8507730" cy="3366135"/>
          </a:xfrm>
          <a:solidFill>
            <a:srgbClr val="FFFF99"/>
          </a:solidFill>
          <a:ln w="28575">
            <a:solidFill>
              <a:srgbClr val="FF9900"/>
            </a:solidFill>
            <a:miter/>
          </a:ln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spcBef>
                <a:spcPct val="40000"/>
              </a:spcBef>
              <a:buNone/>
            </a:pPr>
            <a:r>
              <a:rPr lang="zh-CN" altLang="en-US" sz="2400" b="1" dirty="0"/>
              <a:t>1. 将每一个前提化成等值的合取范式, 设</a:t>
            </a:r>
            <a:r>
              <a:rPr lang="zh-CN" altLang="en-US" sz="2400" b="1" dirty="0">
                <a:solidFill>
                  <a:srgbClr val="FF0000"/>
                </a:solidFill>
              </a:rPr>
              <a:t>所有合取范式所包含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marL="609600" indent="-609600"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   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FF0000"/>
                </a:solidFill>
              </a:rPr>
              <a:t>简单析取式</a:t>
            </a:r>
            <a:r>
              <a:rPr lang="zh-CN" altLang="en-US" sz="2400" b="1" dirty="0"/>
              <a:t>为</a:t>
            </a:r>
            <a:r>
              <a:rPr lang="en-US" altLang="zh-CN" sz="2400" b="1" i="1" dirty="0"/>
              <a:t>A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A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,…, </a:t>
            </a:r>
            <a:r>
              <a:rPr lang="en-US" altLang="zh-CN" sz="2400" b="1" i="1" dirty="0"/>
              <a:t>A</a:t>
            </a:r>
            <a:r>
              <a:rPr lang="en-US" altLang="zh-CN" sz="2400" b="1" i="1" baseline="-25000" dirty="0"/>
              <a:t>t</a:t>
            </a:r>
            <a:endParaRPr lang="en-US" altLang="zh-CN" sz="2400" b="1" dirty="0"/>
          </a:p>
          <a:p>
            <a:pPr marL="609600" indent="-609600" eaLnBrk="1" latinLnBrk="0" hangingPunct="1">
              <a:spcBef>
                <a:spcPts val="1500"/>
              </a:spcBef>
              <a:buNone/>
            </a:pPr>
            <a:r>
              <a:rPr lang="zh-CN" altLang="en-US" sz="2400" b="1" dirty="0"/>
              <a:t>2. 取</a:t>
            </a:r>
            <a:r>
              <a:rPr lang="zh-CN" altLang="en-US" sz="2400" b="1" dirty="0">
                <a:solidFill>
                  <a:srgbClr val="FF0000"/>
                </a:solidFill>
              </a:rPr>
              <a:t>结论的否定作为前提条件</a:t>
            </a:r>
            <a:r>
              <a:rPr lang="zh-CN" altLang="en-US" sz="2400" b="1" dirty="0">
                <a:solidFill>
                  <a:schemeClr val="tx1"/>
                </a:solidFill>
              </a:rPr>
              <a:t>，化</a:t>
            </a:r>
            <a:r>
              <a:rPr lang="zh-CN" altLang="en-US" sz="2400" b="1" dirty="0"/>
              <a:t>成等值的合取范式</a:t>
            </a:r>
            <a:r>
              <a:rPr lang="en-US" altLang="zh-CN" sz="2400" b="1" i="1" dirty="0"/>
              <a:t>B</a:t>
            </a:r>
            <a:r>
              <a:rPr lang="en-US" altLang="zh-CN" sz="2400" b="1" baseline="-25000" dirty="0"/>
              <a:t>1</a:t>
            </a:r>
            <a:r>
              <a:rPr lang="en-US" altLang="zh-CN" sz="2400" b="1" dirty="0">
                <a:latin typeface="Symbol" panose="05050102010706020507" pitchFamily="18" charset="2"/>
              </a:rPr>
              <a:t>Ù</a:t>
            </a:r>
            <a:r>
              <a:rPr lang="en-US" altLang="zh-CN" sz="2400" b="1" i="1" dirty="0"/>
              <a:t>B</a:t>
            </a:r>
            <a:r>
              <a:rPr lang="en-US" altLang="zh-CN" sz="2400" b="1" baseline="-25000" dirty="0"/>
              <a:t>2</a:t>
            </a:r>
            <a:r>
              <a:rPr lang="en-US" altLang="zh-CN" sz="2400" b="1" dirty="0">
                <a:latin typeface="Symbol" panose="05050102010706020507" pitchFamily="18" charset="2"/>
              </a:rPr>
              <a:t>Ù</a:t>
            </a:r>
            <a:r>
              <a:rPr lang="en-US" altLang="zh-CN" sz="2400" b="1" dirty="0"/>
              <a:t>…</a:t>
            </a:r>
            <a:r>
              <a:rPr lang="en-US" altLang="zh-CN" sz="2400" b="1" dirty="0">
                <a:latin typeface="Symbol" panose="05050102010706020507" pitchFamily="18" charset="2"/>
              </a:rPr>
              <a:t>Ù</a:t>
            </a:r>
            <a:r>
              <a:rPr lang="en-US" altLang="zh-CN" sz="2400" b="1" i="1" dirty="0"/>
              <a:t>B</a:t>
            </a:r>
            <a:r>
              <a:rPr lang="en-US" altLang="zh-CN" sz="2400" b="1" i="1" baseline="-25000" dirty="0"/>
              <a:t>s</a:t>
            </a:r>
            <a:r>
              <a:rPr lang="zh-CN" altLang="en-US" sz="2400" b="1" dirty="0"/>
              <a:t>, 其中每个</a:t>
            </a:r>
            <a:r>
              <a:rPr lang="en-US" altLang="zh-CN" sz="2400" b="1" i="1" dirty="0"/>
              <a:t>B</a:t>
            </a:r>
            <a:r>
              <a:rPr lang="en-US" altLang="zh-CN" sz="2400" b="1" i="1" baseline="-25000" dirty="0"/>
              <a:t>j</a:t>
            </a:r>
            <a:r>
              <a:rPr lang="zh-CN" altLang="en-US" sz="2400" b="1" dirty="0"/>
              <a:t>是</a:t>
            </a:r>
            <a:r>
              <a:rPr lang="zh-CN" altLang="en-US" sz="2400" b="1" dirty="0">
                <a:solidFill>
                  <a:srgbClr val="FF0000"/>
                </a:solidFill>
              </a:rPr>
              <a:t>简单析取式</a:t>
            </a:r>
            <a:endParaRPr lang="zh-CN" altLang="en-US" sz="2400" b="1" dirty="0"/>
          </a:p>
          <a:p>
            <a:pPr marL="609600" indent="-609600" eaLnBrk="1" latinLnBrk="0" hangingPunct="1">
              <a:spcBef>
                <a:spcPts val="1500"/>
              </a:spcBef>
              <a:buNone/>
            </a:pPr>
            <a:r>
              <a:rPr lang="zh-CN" altLang="en-US" sz="2400" b="1" dirty="0"/>
              <a:t>3. 以</a:t>
            </a:r>
            <a:r>
              <a:rPr lang="en-US" altLang="zh-CN" sz="2400" b="1" i="1" dirty="0"/>
              <a:t>A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A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, …, </a:t>
            </a:r>
            <a:r>
              <a:rPr lang="en-US" altLang="zh-CN" sz="2400" b="1" i="1" dirty="0"/>
              <a:t>A</a:t>
            </a:r>
            <a:r>
              <a:rPr lang="en-US" altLang="zh-CN" sz="2400" b="1" i="1" baseline="-25000" dirty="0"/>
              <a:t>t</a:t>
            </a:r>
            <a:r>
              <a:rPr lang="zh-CN" altLang="en-US" sz="2400" b="1" dirty="0"/>
              <a:t>和</a:t>
            </a:r>
            <a:r>
              <a:rPr lang="en-US" altLang="zh-CN" sz="2400" b="1" i="1" dirty="0"/>
              <a:t>B</a:t>
            </a:r>
            <a:r>
              <a:rPr lang="en-US" altLang="zh-CN" sz="2400" b="1" baseline="-25000" dirty="0"/>
              <a:t>1</a:t>
            </a:r>
            <a:r>
              <a:rPr lang="en-US" altLang="zh-CN" sz="2400" b="1" dirty="0">
                <a:latin typeface="Symbol" panose="05050102010706020507" pitchFamily="18" charset="2"/>
              </a:rPr>
              <a:t>, </a:t>
            </a:r>
            <a:r>
              <a:rPr lang="en-US" altLang="zh-CN" sz="2400" b="1" i="1" dirty="0"/>
              <a:t>B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, </a:t>
            </a:r>
            <a:r>
              <a:rPr lang="en-US" altLang="zh-CN" sz="2400" b="1" dirty="0">
                <a:sym typeface="Symbol" panose="05050102010706020507" pitchFamily="18" charset="2"/>
              </a:rPr>
              <a:t></a:t>
            </a:r>
            <a:r>
              <a:rPr lang="en-US" altLang="zh-CN" sz="2400" b="1" dirty="0">
                <a:latin typeface="Symbol" panose="05050102010706020507" pitchFamily="18" charset="2"/>
              </a:rPr>
              <a:t>, </a:t>
            </a:r>
            <a:r>
              <a:rPr lang="en-US" altLang="zh-CN" sz="2400" b="1" i="1" dirty="0"/>
              <a:t>B</a:t>
            </a:r>
            <a:r>
              <a:rPr lang="en-US" altLang="zh-CN" sz="2400" b="1" i="1" baseline="-25000" dirty="0"/>
              <a:t>s</a:t>
            </a:r>
            <a:r>
              <a:rPr lang="zh-CN" altLang="en-US" sz="2400" b="1" dirty="0"/>
              <a:t>为前提, 使用归结规则进行推理</a:t>
            </a:r>
            <a:endParaRPr lang="zh-CN" altLang="en-US" sz="2400" b="1" dirty="0"/>
          </a:p>
          <a:p>
            <a:pPr marL="609600" indent="-609600" eaLnBrk="1" latinLnBrk="0" hangingPunct="1">
              <a:spcBef>
                <a:spcPts val="1500"/>
              </a:spcBef>
              <a:buNone/>
            </a:pPr>
            <a:r>
              <a:rPr lang="en-US" altLang="zh-CN" sz="2400" b="1" dirty="0"/>
              <a:t>4. </a:t>
            </a:r>
            <a:r>
              <a:rPr lang="zh-CN" altLang="en-US" sz="2400" b="1" dirty="0"/>
              <a:t>推出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，证明推理</a:t>
            </a:r>
            <a:endParaRPr lang="en-US" altLang="zh-CN" sz="2400" b="1" dirty="0"/>
          </a:p>
          <a:p>
            <a:pPr marL="609600" indent="-609600" eaLnBrk="1" hangingPunct="1">
              <a:spcBef>
                <a:spcPct val="40000"/>
              </a:spcBef>
              <a:buNone/>
            </a:pPr>
            <a:endParaRPr lang="en-US" altLang="zh-CN" sz="2400" b="1" dirty="0"/>
          </a:p>
          <a:p>
            <a:pPr marL="609600" indent="-609600"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除前提引入规则外</a:t>
            </a:r>
            <a:r>
              <a:rPr lang="en-US" altLang="zh-CN" sz="2400" b="1" dirty="0">
                <a:solidFill>
                  <a:srgbClr val="FF0000"/>
                </a:solidFill>
              </a:rPr>
              <a:t>, </a:t>
            </a:r>
            <a:r>
              <a:rPr lang="zh-CN" altLang="en-US" sz="2400" b="1" dirty="0">
                <a:solidFill>
                  <a:srgbClr val="FF0000"/>
                </a:solidFill>
              </a:rPr>
              <a:t>只使用归结规则</a:t>
            </a:r>
            <a:endParaRPr lang="zh-CN" altLang="en-US" sz="2400" b="1" i="1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685800" y="394335"/>
            <a:ext cx="7772400" cy="11430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实例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>
          <a:xfrm>
            <a:off x="685800" y="1465580"/>
            <a:ext cx="7772400" cy="4495165"/>
          </a:xfrm>
        </p:spPr>
        <p:txBody>
          <a:bodyPr vert="horz" wrap="square" lIns="91440" tIns="45720" rIns="91440" bIns="45720" anchor="t"/>
          <a:lstStyle/>
          <a:p>
            <a:pPr eaLnBrk="1" latinLnBrk="0" hangingPunct="1">
              <a:lnSpc>
                <a:spcPts val="33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例6</a:t>
            </a:r>
            <a:r>
              <a:rPr lang="zh-CN" altLang="en-US" sz="2400" b="1" dirty="0"/>
              <a:t> </a:t>
            </a:r>
            <a:r>
              <a:rPr lang="zh-CN" altLang="en-US" sz="2400" b="1" dirty="0">
                <a:solidFill>
                  <a:srgbClr val="002060"/>
                </a:solidFill>
              </a:rPr>
              <a:t>用归结证明法构造下面推理的证明: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eaLnBrk="1" latinLnBrk="0" hangingPunct="1">
              <a:lnSpc>
                <a:spcPts val="33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前提:</a:t>
            </a:r>
            <a:r>
              <a:rPr lang="zh-CN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)®</a:t>
            </a:r>
            <a:r>
              <a:rPr lang="en-US" altLang="zh-CN" sz="2400" b="1" i="1" dirty="0">
                <a:solidFill>
                  <a:srgbClr val="002060"/>
                </a:solidFill>
              </a:rPr>
              <a:t>r, r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400" b="1" i="1" dirty="0">
                <a:solidFill>
                  <a:srgbClr val="002060"/>
                </a:solidFill>
              </a:rPr>
              <a:t>s, 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400" b="1" i="1" dirty="0">
                <a:solidFill>
                  <a:srgbClr val="002060"/>
                </a:solidFill>
              </a:rPr>
              <a:t>s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eaLnBrk="1" latinLnBrk="0" hangingPunct="1">
              <a:lnSpc>
                <a:spcPts val="33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结论:</a:t>
            </a:r>
            <a:r>
              <a:rPr lang="zh-CN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endParaRPr lang="en-US" altLang="zh-CN" sz="2400" b="1" dirty="0">
              <a:solidFill>
                <a:srgbClr val="002060"/>
              </a:solidFill>
              <a:latin typeface="Symbol" panose="05050102010706020507" pitchFamily="18" charset="2"/>
            </a:endParaRPr>
          </a:p>
          <a:p>
            <a:pPr eaLnBrk="1" latinLnBrk="0" hangingPunct="1">
              <a:lnSpc>
                <a:spcPts val="33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解  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)®</a:t>
            </a:r>
            <a:r>
              <a:rPr lang="en-US" altLang="zh-CN" sz="2400" b="1" i="1" dirty="0">
                <a:solidFill>
                  <a:srgbClr val="002060"/>
                </a:solidFill>
              </a:rPr>
              <a:t>r 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Û Ø(Ø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)Ú</a:t>
            </a:r>
            <a:r>
              <a:rPr lang="en-US" altLang="zh-CN" sz="2400" b="1" i="1" dirty="0">
                <a:solidFill>
                  <a:srgbClr val="002060"/>
                </a:solidFill>
              </a:rPr>
              <a:t>r 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Û 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ÙØ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)Ú</a:t>
            </a:r>
            <a:r>
              <a:rPr lang="en-US" altLang="zh-CN" sz="2400" b="1" i="1" dirty="0">
                <a:solidFill>
                  <a:srgbClr val="002060"/>
                </a:solidFill>
              </a:rPr>
              <a:t>r 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Û 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Ù(Ø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)</a:t>
            </a:r>
            <a:endParaRPr lang="zh-CN" altLang="en-US" sz="2400" b="1" dirty="0">
              <a:solidFill>
                <a:srgbClr val="002060"/>
              </a:solidFill>
              <a:latin typeface="Symbol" panose="05050102010706020507" pitchFamily="18" charset="2"/>
            </a:endParaRPr>
          </a:p>
          <a:p>
            <a:pPr eaLnBrk="1" latinLnBrk="0" hangingPunct="1">
              <a:lnSpc>
                <a:spcPts val="33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      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400" b="1" i="1" dirty="0">
                <a:solidFill>
                  <a:srgbClr val="002060"/>
                </a:solidFill>
              </a:rPr>
              <a:t>s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 Û Ø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400" b="1" i="1" dirty="0">
                <a:solidFill>
                  <a:srgbClr val="002060"/>
                </a:solidFill>
              </a:rPr>
              <a:t>s</a:t>
            </a:r>
            <a:endParaRPr lang="zh-CN" altLang="en-US" sz="2400" b="1" dirty="0">
              <a:solidFill>
                <a:srgbClr val="002060"/>
              </a:solidFill>
              <a:latin typeface="Symbol" panose="05050102010706020507" pitchFamily="18" charset="2"/>
            </a:endParaRPr>
          </a:p>
          <a:p>
            <a:pPr eaLnBrk="1" latinLnBrk="0" hangingPunct="1">
              <a:lnSpc>
                <a:spcPts val="3300"/>
              </a:lnSpc>
              <a:spcBef>
                <a:spcPts val="0"/>
              </a:spcBef>
              <a:buFont typeface="Symbol" panose="05050102010706020507" pitchFamily="18" charset="2"/>
              <a:buChar char=" "/>
            </a:pP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(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) Û Ø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endParaRPr lang="zh-CN" altLang="en-US" sz="2400" b="1" dirty="0">
              <a:solidFill>
                <a:srgbClr val="002060"/>
              </a:solidFill>
              <a:latin typeface="Symbol" panose="05050102010706020507" pitchFamily="18" charset="2"/>
            </a:endParaRPr>
          </a:p>
          <a:p>
            <a:pPr eaLnBrk="1" latinLnBrk="0" hangingPunct="1">
              <a:lnSpc>
                <a:spcPts val="3300"/>
              </a:lnSpc>
              <a:spcBef>
                <a:spcPts val="0"/>
              </a:spcBef>
              <a:buNone/>
            </a:pPr>
            <a:endParaRPr lang="zh-CN" altLang="en-US" sz="2400" b="1" dirty="0">
              <a:solidFill>
                <a:srgbClr val="002060"/>
              </a:solidFill>
              <a:latin typeface="Symbol" panose="05050102010706020507" pitchFamily="18" charset="2"/>
            </a:endParaRPr>
          </a:p>
          <a:p>
            <a:pPr eaLnBrk="1" latinLnBrk="0" hangingPunct="1">
              <a:lnSpc>
                <a:spcPts val="33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把推理的前提改写成</a:t>
            </a:r>
            <a:endParaRPr lang="en-US" altLang="zh-CN" sz="2400" b="1" dirty="0">
              <a:solidFill>
                <a:srgbClr val="002060"/>
              </a:solidFill>
              <a:latin typeface="Symbol" panose="05050102010706020507" pitchFamily="18" charset="2"/>
            </a:endParaRPr>
          </a:p>
          <a:p>
            <a:pPr eaLnBrk="1" latinLnBrk="0" hangingPunct="1">
              <a:lnSpc>
                <a:spcPts val="33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Symbol" panose="05050102010706020507" pitchFamily="18" charset="2"/>
              </a:rPr>
              <a:t>前提:</a:t>
            </a:r>
            <a:r>
              <a:rPr lang="zh-CN" altLang="en-US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 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, Ø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, Ø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400" b="1" i="1" dirty="0">
                <a:solidFill>
                  <a:srgbClr val="002060"/>
                </a:solidFill>
              </a:rPr>
              <a:t>s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, Ø</a:t>
            </a:r>
            <a:r>
              <a:rPr lang="en-US" altLang="zh-CN" sz="2400" b="1" i="1" dirty="0">
                <a:solidFill>
                  <a:srgbClr val="002060"/>
                </a:solidFill>
              </a:rPr>
              <a:t>s</a:t>
            </a:r>
            <a:r>
              <a:rPr lang="en-US" altLang="zh-CN" sz="2400" b="1" dirty="0">
                <a:solidFill>
                  <a:srgbClr val="002060"/>
                </a:solidFill>
              </a:rPr>
              <a:t>,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 Ø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endParaRPr lang="en-US" altLang="zh-CN" sz="2400" b="1" i="1" dirty="0">
              <a:solidFill>
                <a:srgbClr val="002060"/>
              </a:solidFill>
            </a:endParaRPr>
          </a:p>
          <a:p>
            <a:pPr eaLnBrk="1" latinLnBrk="0" hangingPunct="1">
              <a:lnSpc>
                <a:spcPts val="33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结论</a:t>
            </a:r>
            <a:r>
              <a:rPr lang="en-US" altLang="zh-CN" sz="2400" b="1" dirty="0">
                <a:solidFill>
                  <a:schemeClr val="accent2"/>
                </a:solidFill>
              </a:rPr>
              <a:t>:</a:t>
            </a:r>
            <a:r>
              <a:rPr lang="en-US" altLang="zh-CN" sz="2400" b="1" dirty="0">
                <a:solidFill>
                  <a:srgbClr val="002060"/>
                </a:solidFill>
              </a:rPr>
              <a:t> 0</a:t>
            </a:r>
            <a:endParaRPr lang="en-US" altLang="zh-CN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685800" y="393700"/>
            <a:ext cx="7772400" cy="1143000"/>
          </a:xfrm>
        </p:spPr>
        <p:txBody>
          <a:bodyPr vert="horz" wrap="square" lIns="91440" tIns="45720" rIns="91440" bIns="45720" anchor="ctr"/>
          <a:lstStyle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推理的形式结构</a:t>
            </a:r>
            <a:endParaRPr lang="zh-CN" altLang="en-US" sz="4000" dirty="0">
              <a:solidFill>
                <a:schemeClr val="accent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850" y="1412875"/>
            <a:ext cx="8425180" cy="15119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6148" name="Rectangle 3"/>
          <p:cNvSpPr>
            <a:spLocks noGrp="1"/>
          </p:cNvSpPr>
          <p:nvPr>
            <p:ph idx="1"/>
          </p:nvPr>
        </p:nvSpPr>
        <p:spPr>
          <a:xfrm>
            <a:off x="377825" y="1479550"/>
            <a:ext cx="8369300" cy="4511040"/>
          </a:xfrm>
        </p:spPr>
        <p:txBody>
          <a:bodyPr vert="horz" wrap="square" lIns="91440" tIns="45720" rIns="91440" bIns="45720" anchor="t"/>
          <a:lstStyle/>
          <a:p>
            <a:pPr eaLnBrk="1" latinLnBrk="0" hangingPunct="1">
              <a:spcBef>
                <a:spcPts val="70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定义2.</a:t>
            </a:r>
            <a:r>
              <a:rPr lang="en-US" altLang="zh-CN" sz="2400" b="1" dirty="0">
                <a:solidFill>
                  <a:srgbClr val="7030A0"/>
                </a:solidFill>
              </a:rPr>
              <a:t>19</a:t>
            </a:r>
            <a:r>
              <a:rPr lang="zh-CN" altLang="en-US" sz="2400" b="1" dirty="0">
                <a:solidFill>
                  <a:srgbClr val="FF3300"/>
                </a:solidFill>
              </a:rPr>
              <a:t> </a:t>
            </a:r>
            <a:r>
              <a:rPr lang="zh-CN" altLang="en-US" sz="2400" b="1" dirty="0"/>
              <a:t>若</a:t>
            </a:r>
            <a:r>
              <a:rPr lang="zh-CN" altLang="en-US" sz="2400" b="1" dirty="0">
                <a:solidFill>
                  <a:srgbClr val="FF0000"/>
                </a:solidFill>
              </a:rPr>
              <a:t>对于命题变项的任意一组赋值</a:t>
            </a:r>
            <a:r>
              <a:rPr lang="zh-CN" altLang="en-US" sz="2400" b="1" dirty="0"/>
              <a:t>, </a:t>
            </a:r>
            <a:r>
              <a:rPr lang="en-US" altLang="zh-CN" sz="2400" b="1" i="1" dirty="0"/>
              <a:t>A</a:t>
            </a:r>
            <a:r>
              <a:rPr lang="en-US" altLang="zh-CN" sz="2400" b="1" baseline="-30000" dirty="0"/>
              <a:t>1</a:t>
            </a:r>
            <a:r>
              <a:rPr lang="en-US" altLang="zh-CN" sz="2400" b="1" dirty="0">
                <a:latin typeface="Symbol" panose="05050102010706020507" pitchFamily="18" charset="2"/>
              </a:rPr>
              <a:t>Ù</a:t>
            </a:r>
            <a:r>
              <a:rPr lang="en-US" altLang="zh-CN" sz="2400" b="1" i="1" dirty="0"/>
              <a:t>A</a:t>
            </a:r>
            <a:r>
              <a:rPr lang="en-US" altLang="zh-CN" sz="2400" b="1" baseline="-30000" dirty="0"/>
              <a:t>2</a:t>
            </a:r>
            <a:r>
              <a:rPr lang="en-US" altLang="zh-CN" sz="2400" b="1" dirty="0">
                <a:latin typeface="Symbol" panose="05050102010706020507" pitchFamily="18" charset="2"/>
              </a:rPr>
              <a:t>Ù</a:t>
            </a:r>
            <a:r>
              <a:rPr lang="en-US" altLang="zh-CN" sz="2400" b="1" dirty="0"/>
              <a:t>…</a:t>
            </a:r>
            <a:r>
              <a:rPr lang="en-US" altLang="zh-CN" sz="2400" b="1" dirty="0">
                <a:latin typeface="Symbol" panose="05050102010706020507" pitchFamily="18" charset="2"/>
              </a:rPr>
              <a:t>Ù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A</a:t>
            </a:r>
            <a:r>
              <a:rPr lang="en-US" altLang="zh-CN" sz="2400" b="1" i="1" baseline="-30000" dirty="0"/>
              <a:t>k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为</a:t>
            </a:r>
            <a:endParaRPr lang="zh-CN" altLang="en-US" sz="2400" b="1" dirty="0"/>
          </a:p>
          <a:p>
            <a:pPr eaLnBrk="1" latinLnBrk="0" hangingPunct="1">
              <a:spcBef>
                <a:spcPts val="700"/>
              </a:spcBef>
              <a:buNone/>
            </a:pPr>
            <a:r>
              <a:rPr lang="zh-CN" altLang="en-US" sz="2400" b="1" dirty="0"/>
              <a:t>假,  或者当</a:t>
            </a:r>
            <a:r>
              <a:rPr lang="en-US" altLang="zh-CN" sz="2400" b="1" i="1" dirty="0"/>
              <a:t>A</a:t>
            </a:r>
            <a:r>
              <a:rPr lang="en-US" altLang="zh-CN" sz="2400" b="1" baseline="-30000" dirty="0"/>
              <a:t>1</a:t>
            </a:r>
            <a:r>
              <a:rPr lang="en-US" altLang="zh-CN" sz="2400" b="1" dirty="0">
                <a:latin typeface="Symbol" panose="05050102010706020507" pitchFamily="18" charset="2"/>
              </a:rPr>
              <a:t>Ù</a:t>
            </a:r>
            <a:r>
              <a:rPr lang="en-US" altLang="zh-CN" sz="2400" b="1" i="1" dirty="0"/>
              <a:t>A</a:t>
            </a:r>
            <a:r>
              <a:rPr lang="en-US" altLang="zh-CN" sz="2400" b="1" baseline="-30000" dirty="0"/>
              <a:t>2</a:t>
            </a:r>
            <a:r>
              <a:rPr lang="en-US" altLang="zh-CN" sz="2400" b="1" dirty="0">
                <a:latin typeface="Symbol" panose="05050102010706020507" pitchFamily="18" charset="2"/>
              </a:rPr>
              <a:t>Ù</a:t>
            </a:r>
            <a:r>
              <a:rPr lang="en-US" altLang="zh-CN" sz="2400" b="1" dirty="0"/>
              <a:t>…</a:t>
            </a:r>
            <a:r>
              <a:rPr lang="en-US" altLang="zh-CN" sz="2400" b="1" dirty="0">
                <a:latin typeface="Symbol" panose="05050102010706020507" pitchFamily="18" charset="2"/>
              </a:rPr>
              <a:t>Ù</a:t>
            </a:r>
            <a:r>
              <a:rPr lang="en-US" altLang="zh-CN" sz="2400" b="1" i="1" dirty="0"/>
              <a:t>A</a:t>
            </a:r>
            <a:r>
              <a:rPr lang="en-US" altLang="zh-CN" sz="2400" b="1" i="1" baseline="-30000" dirty="0"/>
              <a:t>k</a:t>
            </a:r>
            <a:r>
              <a:rPr lang="zh-CN" altLang="en-US" sz="2400" b="1" dirty="0"/>
              <a:t>为真时, </a:t>
            </a:r>
            <a:r>
              <a:rPr lang="en-US" altLang="zh-CN" sz="2400" b="1" i="1" dirty="0"/>
              <a:t>B</a:t>
            </a:r>
            <a:r>
              <a:rPr lang="zh-CN" altLang="en-US" sz="2400" b="1" dirty="0"/>
              <a:t>也为真, 则称由</a:t>
            </a:r>
            <a:r>
              <a:rPr lang="zh-CN" altLang="en-US" sz="2400" b="1" dirty="0">
                <a:solidFill>
                  <a:srgbClr val="7030A0"/>
                </a:solidFill>
              </a:rPr>
              <a:t>前提</a:t>
            </a:r>
            <a:r>
              <a:rPr lang="en-US" altLang="zh-CN" sz="2400" b="1" i="1" dirty="0"/>
              <a:t>A</a:t>
            </a:r>
            <a:r>
              <a:rPr lang="en-US" altLang="zh-CN" sz="2400" b="1" baseline="-30000" dirty="0"/>
              <a:t>1</a:t>
            </a:r>
            <a:r>
              <a:rPr lang="en-US" altLang="zh-CN" sz="2400" b="1" dirty="0"/>
              <a:t>, </a:t>
            </a:r>
            <a:endParaRPr lang="en-US" altLang="zh-CN" sz="2400" b="1" dirty="0"/>
          </a:p>
          <a:p>
            <a:pPr eaLnBrk="1" latinLnBrk="0" hangingPunct="1">
              <a:spcBef>
                <a:spcPts val="700"/>
              </a:spcBef>
              <a:buNone/>
            </a:pPr>
            <a:r>
              <a:rPr lang="en-US" altLang="zh-CN" sz="2400" b="1" i="1" dirty="0"/>
              <a:t>A</a:t>
            </a:r>
            <a:r>
              <a:rPr lang="en-US" altLang="zh-CN" sz="2400" b="1" baseline="-30000" dirty="0"/>
              <a:t>2</a:t>
            </a:r>
            <a:r>
              <a:rPr lang="en-US" altLang="zh-CN" sz="2400" b="1" dirty="0"/>
              <a:t>, …,  </a:t>
            </a:r>
            <a:r>
              <a:rPr lang="en-US" altLang="zh-CN" sz="2400" b="1" i="1" dirty="0"/>
              <a:t>A</a:t>
            </a:r>
            <a:r>
              <a:rPr lang="en-US" altLang="zh-CN" sz="2400" b="1" i="1" baseline="-30000" dirty="0"/>
              <a:t>k</a:t>
            </a:r>
            <a:r>
              <a:rPr lang="zh-CN" altLang="en-US" sz="2400" b="1" dirty="0"/>
              <a:t>推</a:t>
            </a:r>
            <a:r>
              <a:rPr lang="en-US" altLang="zh-CN" sz="2400" b="1" i="1" dirty="0"/>
              <a:t>B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7030A0"/>
                </a:solidFill>
              </a:rPr>
              <a:t>推理有效</a:t>
            </a:r>
            <a:r>
              <a:rPr lang="zh-CN" altLang="en-US" sz="2400" b="1" dirty="0"/>
              <a:t>或</a:t>
            </a:r>
            <a:r>
              <a:rPr lang="zh-CN" altLang="en-US" sz="2400" b="1" dirty="0">
                <a:solidFill>
                  <a:srgbClr val="7030A0"/>
                </a:solidFill>
              </a:rPr>
              <a:t>推理正确</a:t>
            </a:r>
            <a:r>
              <a:rPr lang="zh-CN" altLang="en-US" sz="2400" b="1" dirty="0"/>
              <a:t>, 并称</a:t>
            </a:r>
            <a:r>
              <a:rPr lang="en-US" altLang="zh-CN" sz="2400" b="1" i="1" dirty="0"/>
              <a:t>B</a:t>
            </a:r>
            <a:r>
              <a:rPr lang="zh-CN" altLang="en-US" sz="2400" b="1" dirty="0"/>
              <a:t>是</a:t>
            </a:r>
            <a:r>
              <a:rPr lang="zh-CN" altLang="en-US" sz="2400" b="1" dirty="0">
                <a:solidFill>
                  <a:srgbClr val="7030A0"/>
                </a:solidFill>
              </a:rPr>
              <a:t>有效的结论。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algn="just" eaLnBrk="1" latinLnBrk="0" hangingPunct="1">
              <a:spcBef>
                <a:spcPts val="250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定理2.8</a:t>
            </a:r>
            <a:r>
              <a:rPr lang="zh-CN" altLang="en-US" sz="2400" b="1" dirty="0"/>
              <a:t> </a:t>
            </a:r>
            <a:r>
              <a:rPr lang="zh-CN" altLang="en-US" sz="2400" b="1" dirty="0">
                <a:solidFill>
                  <a:schemeClr val="accent2"/>
                </a:solidFill>
              </a:rPr>
              <a:t>由前提</a:t>
            </a:r>
            <a:r>
              <a:rPr lang="en-US" altLang="zh-CN" sz="2400" b="1" i="1" dirty="0">
                <a:solidFill>
                  <a:schemeClr val="accent2"/>
                </a:solidFill>
              </a:rPr>
              <a:t>A</a:t>
            </a:r>
            <a:r>
              <a:rPr lang="en-US" altLang="zh-CN" sz="2400" b="1" baseline="-30000" dirty="0">
                <a:solidFill>
                  <a:schemeClr val="accent2"/>
                </a:solidFill>
              </a:rPr>
              <a:t>1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en-US" altLang="zh-CN" sz="2400" b="1" i="1" dirty="0">
                <a:solidFill>
                  <a:schemeClr val="accent2"/>
                </a:solidFill>
              </a:rPr>
              <a:t>A</a:t>
            </a:r>
            <a:r>
              <a:rPr lang="en-US" altLang="zh-CN" sz="2400" b="1" baseline="-30000" dirty="0">
                <a:solidFill>
                  <a:schemeClr val="accent2"/>
                </a:solidFill>
              </a:rPr>
              <a:t>2</a:t>
            </a:r>
            <a:r>
              <a:rPr lang="en-US" altLang="zh-CN" sz="2400" b="1" dirty="0">
                <a:solidFill>
                  <a:schemeClr val="accent2"/>
                </a:solidFill>
              </a:rPr>
              <a:t>, …, </a:t>
            </a:r>
            <a:r>
              <a:rPr lang="en-US" altLang="zh-CN" sz="2400" b="1" i="1" dirty="0">
                <a:solidFill>
                  <a:schemeClr val="accent2"/>
                </a:solidFill>
              </a:rPr>
              <a:t>A</a:t>
            </a:r>
            <a:r>
              <a:rPr lang="en-US" altLang="zh-CN" sz="2400" b="1" i="1" baseline="-30000" dirty="0">
                <a:solidFill>
                  <a:schemeClr val="accent2"/>
                </a:solidFill>
              </a:rPr>
              <a:t>k</a:t>
            </a:r>
            <a:r>
              <a:rPr lang="en-US" altLang="zh-CN" sz="2400" b="1" dirty="0">
                <a:solidFill>
                  <a:schemeClr val="accent2"/>
                </a:solidFill>
              </a:rPr>
              <a:t> </a:t>
            </a:r>
            <a:r>
              <a:rPr lang="zh-CN" altLang="en-US" sz="2400" b="1" dirty="0">
                <a:solidFill>
                  <a:schemeClr val="accent2"/>
                </a:solidFill>
              </a:rPr>
              <a:t>推出</a:t>
            </a:r>
            <a:r>
              <a:rPr lang="en-US" altLang="zh-CN" sz="2400" b="1" i="1" dirty="0">
                <a:solidFill>
                  <a:schemeClr val="accent2"/>
                </a:solidFill>
              </a:rPr>
              <a:t>B </a:t>
            </a:r>
            <a:r>
              <a:rPr lang="zh-CN" altLang="en-US" sz="2400" b="1" dirty="0">
                <a:solidFill>
                  <a:schemeClr val="accent2"/>
                </a:solidFill>
              </a:rPr>
              <a:t>的推理正确当且仅当</a:t>
            </a:r>
            <a:endParaRPr lang="zh-CN" altLang="en-US" sz="2400" b="1" dirty="0">
              <a:solidFill>
                <a:schemeClr val="accent2"/>
              </a:solidFill>
            </a:endParaRPr>
          </a:p>
          <a:p>
            <a:pPr algn="just"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           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推理的形式结构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)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 b="1" i="1" dirty="0">
                <a:solidFill>
                  <a:schemeClr val="accent2"/>
                </a:solidFill>
              </a:rPr>
              <a:t>A</a:t>
            </a:r>
            <a:r>
              <a:rPr lang="en-US" altLang="zh-CN" sz="2400" b="1" baseline="-30000" dirty="0">
                <a:solidFill>
                  <a:schemeClr val="accent2"/>
                </a:solidFill>
              </a:rPr>
              <a:t>1</a:t>
            </a:r>
            <a:r>
              <a:rPr lang="en-US" altLang="zh-CN" sz="2400" b="1" dirty="0">
                <a:solidFill>
                  <a:schemeClr val="accent2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400" b="1" i="1" dirty="0">
                <a:solidFill>
                  <a:schemeClr val="accent2"/>
                </a:solidFill>
              </a:rPr>
              <a:t>A</a:t>
            </a:r>
            <a:r>
              <a:rPr lang="en-US" altLang="zh-CN" sz="2400" b="1" baseline="-30000" dirty="0">
                <a:solidFill>
                  <a:schemeClr val="accent2"/>
                </a:solidFill>
              </a:rPr>
              <a:t>2</a:t>
            </a:r>
            <a:r>
              <a:rPr lang="en-US" altLang="zh-CN" sz="2400" b="1" dirty="0">
                <a:solidFill>
                  <a:schemeClr val="accent2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400" b="1" dirty="0">
                <a:solidFill>
                  <a:schemeClr val="accent2"/>
                </a:solidFill>
              </a:rPr>
              <a:t>…</a:t>
            </a:r>
            <a:r>
              <a:rPr lang="en-US" altLang="zh-CN" sz="2400" b="1" dirty="0">
                <a:solidFill>
                  <a:schemeClr val="accent2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400" b="1" i="1" dirty="0">
                <a:solidFill>
                  <a:schemeClr val="accent2"/>
                </a:solidFill>
              </a:rPr>
              <a:t>A</a:t>
            </a:r>
            <a:r>
              <a:rPr lang="en-US" altLang="zh-CN" sz="2400" b="1" i="1" baseline="-30000" dirty="0">
                <a:solidFill>
                  <a:schemeClr val="accent2"/>
                </a:solidFill>
              </a:rPr>
              <a:t>k</a:t>
            </a:r>
            <a:r>
              <a:rPr lang="en-US" altLang="zh-CN" sz="2400" b="1" dirty="0">
                <a:solidFill>
                  <a:schemeClr val="accent2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400" b="1" i="1" dirty="0">
                <a:solidFill>
                  <a:schemeClr val="accent2"/>
                </a:solidFill>
              </a:rPr>
              <a:t>B </a:t>
            </a:r>
            <a:endParaRPr lang="en-US" altLang="zh-CN" sz="2400" b="1" i="1" dirty="0">
              <a:solidFill>
                <a:schemeClr val="accent2"/>
              </a:solidFill>
            </a:endParaRPr>
          </a:p>
          <a:p>
            <a:pPr algn="just"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为</a:t>
            </a:r>
            <a:r>
              <a:rPr lang="zh-CN" altLang="en-US" sz="2400" b="1" dirty="0">
                <a:solidFill>
                  <a:srgbClr val="FF0000"/>
                </a:solidFill>
              </a:rPr>
              <a:t>重言式</a:t>
            </a:r>
            <a:r>
              <a:rPr lang="zh-CN" altLang="en-US" sz="2400" b="1" dirty="0">
                <a:solidFill>
                  <a:schemeClr val="tx1"/>
                </a:solidFill>
              </a:rPr>
              <a:t>。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 algn="just"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这表示为</a:t>
            </a:r>
            <a:r>
              <a:rPr lang="zh-CN" altLang="en-US" sz="2400" b="1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：</a:t>
            </a:r>
            <a:endParaRPr lang="zh-CN" altLang="en-US" sz="2400" b="1" dirty="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algn="just"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                                   </a:t>
            </a:r>
            <a:r>
              <a:rPr lang="en-US" altLang="zh-CN" sz="2400" b="1" i="1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400" b="1" baseline="-30000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2400" b="1" dirty="0"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Ù</a:t>
            </a:r>
            <a:r>
              <a:rPr lang="en-US" altLang="zh-CN" sz="2400" b="1" i="1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400" b="1" baseline="-30000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2400" b="1" dirty="0"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Ù</a:t>
            </a:r>
            <a:r>
              <a:rPr lang="en-US" altLang="zh-CN" sz="2400" b="1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…</a:t>
            </a:r>
            <a:r>
              <a:rPr lang="en-US" altLang="zh-CN" sz="2400" b="1" dirty="0"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Ù</a:t>
            </a:r>
            <a:r>
              <a:rPr lang="en-US" altLang="zh-CN" sz="2400" b="1" i="1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400" b="1" i="1" baseline="-30000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k</a:t>
            </a:r>
            <a:r>
              <a:rPr lang="en-US" altLang="zh-CN" sz="2400" b="1" dirty="0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Þ</a:t>
            </a:r>
            <a:r>
              <a:rPr lang="en-US" altLang="zh-CN" sz="2400" b="1" i="1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B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40000"/>
              </a:spcBef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1300480" y="1964055"/>
            <a:ext cx="5502910" cy="4491990"/>
          </a:xfrm>
        </p:spPr>
        <p:txBody>
          <a:bodyPr vert="horz" wrap="square" lIns="91440" tIns="45720" rIns="91440" bIns="45720" anchor="t"/>
          <a:lstStyle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kern="0" cap="none" spc="0" normalizeH="0" baseline="0" noProof="1">
                <a:solidFill>
                  <a:srgbClr val="002060"/>
                </a:solidFill>
                <a:latin typeface="Symbol" panose="05050102010706020507" pitchFamily="18" charset="2"/>
                <a:ea typeface="+mn-ea"/>
                <a:cs typeface="+mn-cs"/>
              </a:rPr>
              <a:t>证明</a:t>
            </a:r>
            <a:endParaRPr kumimoji="1" lang="zh-CN" altLang="en-US" sz="2400" b="1" i="0" u="none" strike="noStrike" kern="0" cap="none" spc="0" normalizeH="0" baseline="0" noProof="1">
              <a:solidFill>
                <a:srgbClr val="002060"/>
              </a:solidFill>
              <a:latin typeface="Symbol" panose="05050102010706020507" pitchFamily="18" charset="2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①  </a:t>
            </a:r>
            <a:r>
              <a:rPr kumimoji="1" lang="en-US" altLang="zh-CN" sz="2400" b="1" i="1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Symbol" panose="05050102010706020507" pitchFamily="18" charset="2"/>
                <a:ea typeface="+mn-ea"/>
                <a:cs typeface="+mn-cs"/>
              </a:rPr>
              <a:t>Ú</a:t>
            </a:r>
            <a:r>
              <a:rPr kumimoji="1" lang="en-US" altLang="zh-CN" sz="2400" b="1" i="1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                               </a:t>
            </a:r>
            <a:r>
              <a:rPr kumimoji="1" lang="zh-CN" altLang="en-US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前提引入</a:t>
            </a:r>
            <a:endParaRPr kumimoji="1" lang="zh-CN" altLang="en-US" sz="2400" b="1" i="0" u="none" strike="noStrike" kern="0" cap="none" spc="0" normalizeH="0" baseline="0" noProof="1">
              <a:solidFill>
                <a:schemeClr val="tx1"/>
              </a:solidFill>
              <a:latin typeface="Symbol" panose="05050102010706020507" pitchFamily="18" charset="2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② 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Symbol" panose="05050102010706020507" pitchFamily="18" charset="2"/>
                <a:ea typeface="+mn-ea"/>
                <a:cs typeface="+mn-cs"/>
              </a:rPr>
              <a:t>Ø</a:t>
            </a:r>
            <a:r>
              <a:rPr kumimoji="1" lang="en-US" altLang="zh-CN" sz="2400" b="1" i="1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Symbol" panose="05050102010706020507" pitchFamily="18" charset="2"/>
                <a:ea typeface="+mn-ea"/>
                <a:cs typeface="+mn-cs"/>
              </a:rPr>
              <a:t>Ú</a:t>
            </a:r>
            <a:r>
              <a:rPr kumimoji="1" lang="en-US" altLang="zh-CN" sz="2400" b="1" i="1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                            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zh-CN" altLang="en-US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前提引入</a:t>
            </a:r>
            <a:endParaRPr kumimoji="1" lang="zh-CN" altLang="en-US" sz="2400" b="1" i="0" u="none" strike="noStrike" kern="0" cap="none" spc="0" normalizeH="0" baseline="0" noProof="1">
              <a:solidFill>
                <a:schemeClr val="tx1"/>
              </a:solidFill>
              <a:latin typeface="Symbol" panose="05050102010706020507" pitchFamily="18" charset="2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③ </a:t>
            </a:r>
            <a:r>
              <a:rPr kumimoji="1" lang="en-US" altLang="zh-CN" sz="2400" b="1" i="1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Symbol" panose="05050102010706020507" pitchFamily="18" charset="2"/>
                <a:ea typeface="+mn-ea"/>
                <a:cs typeface="+mn-cs"/>
              </a:rPr>
              <a:t>Ú</a:t>
            </a:r>
            <a:r>
              <a:rPr kumimoji="1" lang="en-US" altLang="zh-CN" sz="2400" b="1" i="1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   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①②</a:t>
            </a:r>
            <a:r>
              <a:rPr kumimoji="1" lang="zh-CN" altLang="he-IL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归结</a:t>
            </a:r>
            <a:endParaRPr kumimoji="1" lang="zh-CN" altLang="en-US" sz="2400" b="1" i="0" u="none" strike="noStrike" kern="0" cap="none" spc="0" normalizeH="0" baseline="0" noProof="1">
              <a:solidFill>
                <a:schemeClr val="tx1"/>
              </a:solidFill>
              <a:latin typeface="Symbol" panose="05050102010706020507" pitchFamily="18" charset="2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④ 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Symbol" panose="05050102010706020507" pitchFamily="18" charset="2"/>
                <a:ea typeface="+mn-ea"/>
                <a:cs typeface="+mn-cs"/>
              </a:rPr>
              <a:t>Ø</a:t>
            </a:r>
            <a:r>
              <a:rPr kumimoji="1" lang="en-US" altLang="zh-CN" sz="2400" b="1" i="1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Symbol" panose="05050102010706020507" pitchFamily="18" charset="2"/>
                <a:ea typeface="+mn-ea"/>
                <a:cs typeface="+mn-cs"/>
              </a:rPr>
              <a:t>Ú</a:t>
            </a:r>
            <a:r>
              <a:rPr kumimoji="1" lang="en-US" altLang="zh-CN" sz="2400" b="1" i="1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                             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zh-CN" altLang="en-US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前提引入</a:t>
            </a:r>
            <a:endParaRPr kumimoji="1" lang="zh-CN" altLang="en-US" sz="2400" b="1" i="0" u="none" strike="noStrike" kern="0" cap="none" spc="0" normalizeH="0" baseline="0" noProof="1">
              <a:solidFill>
                <a:schemeClr val="tx1"/>
              </a:solidFill>
              <a:latin typeface="Symbol" panose="05050102010706020507" pitchFamily="18" charset="2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⑤ </a:t>
            </a:r>
            <a:r>
              <a:rPr kumimoji="1" lang="en-US" altLang="zh-CN" sz="2400" b="1" i="1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③④</a:t>
            </a:r>
            <a:r>
              <a:rPr kumimoji="1" lang="zh-CN" altLang="he-IL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归结</a:t>
            </a:r>
            <a:endParaRPr kumimoji="1" lang="en-US" altLang="zh-CN" sz="2400" b="1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⑥ 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Symbol" panose="05050102010706020507" pitchFamily="18" charset="2"/>
                <a:ea typeface="+mn-ea"/>
                <a:cs typeface="+mn-cs"/>
              </a:rPr>
              <a:t>Ø</a:t>
            </a:r>
            <a:r>
              <a:rPr kumimoji="1" lang="en-US" altLang="zh-CN" sz="2400" b="1" i="1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Symbol" panose="05050102010706020507" pitchFamily="18" charset="2"/>
                <a:ea typeface="+mn-ea"/>
                <a:cs typeface="+mn-cs"/>
              </a:rPr>
              <a:t>Ú</a:t>
            </a:r>
            <a:r>
              <a:rPr kumimoji="1" lang="en-US" altLang="zh-CN" sz="2400" b="1" i="1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</a:t>
            </a:r>
            <a:r>
              <a:rPr kumimoji="1" lang="zh-CN" altLang="en-US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前提引入</a:t>
            </a:r>
            <a:endParaRPr kumimoji="1" lang="zh-CN" altLang="en-US" sz="2400" b="1" i="0" u="none" strike="noStrike" kern="0" cap="none" spc="0" normalizeH="0" baseline="0" noProof="1">
              <a:solidFill>
                <a:schemeClr val="tx1"/>
              </a:solidFill>
              <a:latin typeface="Symbol" panose="05050102010706020507" pitchFamily="18" charset="2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⑦ </a:t>
            </a:r>
            <a:r>
              <a:rPr kumimoji="1" lang="en-US" altLang="zh-CN" sz="2400" b="1" i="1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⑤⑥</a:t>
            </a:r>
            <a:r>
              <a:rPr kumimoji="1" lang="zh-CN" altLang="he-IL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归结</a:t>
            </a:r>
            <a:endParaRPr kumimoji="1" lang="zh-CN" altLang="en-US" sz="2400" b="1" i="0" u="none" strike="noStrike" kern="0" cap="none" spc="0" normalizeH="0" baseline="0" noProof="1">
              <a:solidFill>
                <a:schemeClr val="tx1"/>
              </a:solidFill>
              <a:latin typeface="Symbol" panose="05050102010706020507" pitchFamily="18" charset="2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⑧ 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</a:t>
            </a:r>
            <a:r>
              <a:rPr kumimoji="1" lang="en-US" altLang="zh-CN" sz="2400" b="1" i="1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s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</a:t>
            </a:r>
            <a:r>
              <a:rPr kumimoji="1" lang="zh-CN" altLang="en-US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前提引入</a:t>
            </a:r>
            <a:endParaRPr kumimoji="1" lang="zh-CN" altLang="en-US" sz="2400" b="1" i="0" u="none" strike="noStrike" kern="0" cap="none" spc="0" normalizeH="0" baseline="0" noProof="1">
              <a:solidFill>
                <a:schemeClr val="tx1"/>
              </a:solidFill>
              <a:latin typeface="Symbol" panose="05050102010706020507" pitchFamily="18" charset="2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⑨ 0                                     ⑦⑧</a:t>
            </a:r>
            <a:r>
              <a:rPr kumimoji="1" lang="zh-CN" altLang="en-US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合取</a:t>
            </a:r>
            <a:endParaRPr kumimoji="1" lang="zh-CN" altLang="en-US" sz="2400" b="1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603" name="Rectangle 3"/>
          <p:cNvSpPr>
            <a:spLocks noGrp="1"/>
          </p:cNvSpPr>
          <p:nvPr/>
        </p:nvSpPr>
        <p:spPr>
          <a:xfrm>
            <a:off x="1331595" y="1035050"/>
            <a:ext cx="7772400" cy="40338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latinLnBrk="0" hangingPunct="1">
              <a:lnSpc>
                <a:spcPts val="33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把推理的前提改写成  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, Ø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, Ø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400" b="1" i="1" dirty="0">
                <a:solidFill>
                  <a:srgbClr val="002060"/>
                </a:solidFill>
              </a:rPr>
              <a:t>s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, Ø</a:t>
            </a:r>
            <a:r>
              <a:rPr lang="en-US" altLang="zh-CN" sz="2400" b="1" i="1" dirty="0">
                <a:solidFill>
                  <a:srgbClr val="002060"/>
                </a:solidFill>
              </a:rPr>
              <a:t>s</a:t>
            </a:r>
            <a:r>
              <a:rPr lang="en-US" altLang="zh-CN" sz="2400" b="1" dirty="0">
                <a:solidFill>
                  <a:srgbClr val="002060"/>
                </a:solidFill>
              </a:rPr>
              <a:t>,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 Ø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endParaRPr lang="en-US" altLang="zh-CN" sz="2400" b="1" i="1" dirty="0">
              <a:solidFill>
                <a:srgbClr val="002060"/>
              </a:solidFill>
            </a:endParaRPr>
          </a:p>
          <a:p>
            <a:pPr eaLnBrk="1" latinLnBrk="0" hangingPunct="1">
              <a:lnSpc>
                <a:spcPts val="33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结论为</a:t>
            </a:r>
            <a:r>
              <a:rPr lang="en-US" altLang="zh-CN" sz="2400" b="1" dirty="0">
                <a:solidFill>
                  <a:srgbClr val="002060"/>
                </a:solidFill>
              </a:rPr>
              <a:t>0</a:t>
            </a:r>
            <a:endParaRPr lang="en-US" altLang="zh-CN" sz="2400" b="1" dirty="0">
              <a:solidFill>
                <a:srgbClr val="002060"/>
              </a:solidFill>
            </a:endParaRPr>
          </a:p>
        </p:txBody>
      </p:sp>
      <p:sp>
        <p:nvSpPr>
          <p:cNvPr id="2" name="Text Box 4"/>
          <p:cNvSpPr txBox="1"/>
          <p:nvPr/>
        </p:nvSpPr>
        <p:spPr>
          <a:xfrm>
            <a:off x="6139180" y="1676400"/>
            <a:ext cx="2793365" cy="1715770"/>
          </a:xfrm>
          <a:prstGeom prst="rect">
            <a:avLst/>
          </a:prstGeom>
          <a:solidFill>
            <a:srgbClr val="FFFF99"/>
          </a:solidFill>
          <a:ln w="2857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>
              <a:spcBef>
                <a:spcPct val="20000"/>
              </a:spcBef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charset="0"/>
                <a:ea typeface="宋体" panose="02010600030101010101" pitchFamily="2" charset="-122"/>
              </a:rPr>
              <a:t>归结规则</a:t>
            </a:r>
            <a:endParaRPr lang="zh-CN" altLang="en-US" sz="2400" b="1" dirty="0">
              <a:solidFill>
                <a:srgbClr val="7030A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      </a:t>
            </a:r>
            <a:r>
              <a:rPr lang="zh-CN" altLang="en-US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       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A 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Ú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 B</a:t>
            </a:r>
            <a:endParaRPr lang="en-US" altLang="zh-CN" sz="2400" b="1" i="1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          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Ø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 A 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Ú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 C</a:t>
            </a:r>
            <a:endParaRPr lang="en-US" altLang="zh-CN" sz="2400" b="1" i="1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         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\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 B 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Ú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 C</a:t>
            </a:r>
            <a:endParaRPr lang="en-US" altLang="zh-CN" sz="2400" b="1" i="1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3558" name="Line 5"/>
          <p:cNvSpPr/>
          <p:nvPr/>
        </p:nvSpPr>
        <p:spPr>
          <a:xfrm>
            <a:off x="6748780" y="2971800"/>
            <a:ext cx="1600200" cy="1588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 vert="horz" wrap="square" lIns="91440" tIns="45720" rIns="91440" bIns="45720" anchor="ctr"/>
          <a:lstStyle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对证明方法的补充说明</a:t>
            </a:r>
            <a:endParaRPr lang="zh-CN" altLang="en-US" sz="4000" dirty="0">
              <a:solidFill>
                <a:schemeClr val="accent2"/>
              </a:solidFill>
            </a:endParaRPr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xfrm>
            <a:off x="685800" y="1714500"/>
            <a:ext cx="7772400" cy="4043363"/>
          </a:xfrm>
        </p:spPr>
        <p:txBody>
          <a:bodyPr vert="horz" wrap="square" lIns="91440" tIns="45720" rIns="91440" bIns="45720" anchor="t"/>
          <a:lstStyle/>
          <a:p>
            <a:pPr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直接证明法</a:t>
            </a:r>
            <a:r>
              <a:rPr lang="zh-CN" altLang="en-US" sz="2400" b="1" dirty="0"/>
              <a:t>      当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为真时</a:t>
            </a:r>
            <a:r>
              <a:rPr lang="en-US" altLang="zh-CN" sz="2400" b="1" i="1" dirty="0"/>
              <a:t>B</a:t>
            </a:r>
            <a:r>
              <a:rPr lang="zh-CN" altLang="en-US" sz="2400" b="1" dirty="0"/>
              <a:t>为真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则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i="1" dirty="0"/>
              <a:t>B</a:t>
            </a:r>
            <a:r>
              <a:rPr lang="zh-CN" altLang="en-US" sz="2400" b="1" dirty="0"/>
              <a:t>为真</a:t>
            </a:r>
            <a:endParaRPr lang="en-US" altLang="zh-CN" sz="2400" b="1" dirty="0"/>
          </a:p>
          <a:p>
            <a:pPr latinLnBrk="0">
              <a:spcBef>
                <a:spcPts val="150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前提假证明法</a:t>
            </a:r>
            <a:r>
              <a:rPr lang="zh-CN" altLang="en-US" sz="2400" b="1" dirty="0"/>
              <a:t>  若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为矛盾式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则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i="1" dirty="0"/>
              <a:t>B</a:t>
            </a:r>
            <a:r>
              <a:rPr lang="zh-CN" altLang="en-US" sz="2400" b="1" dirty="0"/>
              <a:t>为真</a:t>
            </a:r>
            <a:r>
              <a:rPr lang="en-US" altLang="zh-CN" sz="2400" b="1" dirty="0"/>
              <a:t>. </a:t>
            </a:r>
            <a:endParaRPr lang="en-US" altLang="zh-CN" sz="2400" b="1" dirty="0"/>
          </a:p>
          <a:p>
            <a:pPr latinLnBrk="0">
              <a:spcBef>
                <a:spcPts val="150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结论真证明法</a:t>
            </a:r>
            <a:r>
              <a:rPr lang="zh-CN" altLang="en-US" sz="2400" b="1" dirty="0"/>
              <a:t>  若</a:t>
            </a:r>
            <a:r>
              <a:rPr lang="en-US" altLang="zh-CN" sz="2400" b="1" i="1" dirty="0"/>
              <a:t>B</a:t>
            </a:r>
            <a:r>
              <a:rPr lang="zh-CN" altLang="en-US" sz="2400" b="1" dirty="0"/>
              <a:t>为永真式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则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i="1" dirty="0"/>
              <a:t>B</a:t>
            </a:r>
            <a:r>
              <a:rPr lang="zh-CN" altLang="en-US" sz="2400" b="1" dirty="0"/>
              <a:t>为真</a:t>
            </a:r>
            <a:r>
              <a:rPr lang="en-US" altLang="zh-CN" sz="2400" b="1" dirty="0"/>
              <a:t> (</a:t>
            </a:r>
            <a:r>
              <a:rPr lang="zh-CN" altLang="en-US" sz="2400" b="1" dirty="0"/>
              <a:t>不管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如何</a:t>
            </a:r>
            <a:r>
              <a:rPr lang="en-US" altLang="zh-CN" sz="2400" b="1" dirty="0"/>
              <a:t>)</a:t>
            </a:r>
            <a:endParaRPr lang="zh-CN" altLang="en-US" sz="2400" b="1" dirty="0"/>
          </a:p>
          <a:p>
            <a:pPr latinLnBrk="0">
              <a:spcBef>
                <a:spcPts val="150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间接证明法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      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i="1" dirty="0"/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</a:t>
            </a:r>
            <a:r>
              <a:rPr lang="en-US" altLang="zh-CN" sz="2400" b="1" i="1" dirty="0"/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</a:t>
            </a:r>
            <a:r>
              <a:rPr lang="en-US" altLang="zh-CN" sz="2400" b="1" i="1" dirty="0"/>
              <a:t>A</a:t>
            </a:r>
            <a:endParaRPr lang="zh-CN" altLang="en-US" sz="2400" b="1" dirty="0"/>
          </a:p>
          <a:p>
            <a:pPr latinLnBrk="0">
              <a:spcBef>
                <a:spcPts val="150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分情况证明法 </a:t>
            </a:r>
            <a:r>
              <a:rPr lang="en-US" altLang="zh-CN" sz="2400" b="1" dirty="0"/>
              <a:t> (</a:t>
            </a:r>
            <a:r>
              <a:rPr lang="en-US" altLang="zh-CN" sz="2400" b="1" i="1" dirty="0"/>
              <a:t>A</a:t>
            </a:r>
            <a:r>
              <a:rPr lang="en-US" altLang="zh-CN" sz="2400" b="1" baseline="-25000" dirty="0"/>
              <a:t>1</a:t>
            </a:r>
            <a:r>
              <a:rPr lang="en-US" altLang="zh-CN" sz="2400" b="1" dirty="0">
                <a:sym typeface="Symbol" panose="05050102010706020507" pitchFamily="18" charset="2"/>
              </a:rPr>
              <a:t></a:t>
            </a:r>
            <a:r>
              <a:rPr lang="en-US" altLang="zh-CN" sz="2400" b="1" i="1" dirty="0"/>
              <a:t>A</a:t>
            </a:r>
            <a:r>
              <a:rPr lang="en-US" altLang="zh-CN" sz="2400" b="1" baseline="-25000" dirty="0"/>
              <a:t>2</a:t>
            </a:r>
            <a:r>
              <a:rPr lang="en-US" altLang="zh-CN" sz="2400" b="1" dirty="0">
                <a:sym typeface="Symbol" panose="05050102010706020507" pitchFamily="18" charset="2"/>
              </a:rPr>
              <a:t></a:t>
            </a:r>
            <a:r>
              <a:rPr lang="en-US" altLang="zh-CN" sz="2400" b="1" i="1" dirty="0"/>
              <a:t>A</a:t>
            </a:r>
            <a:r>
              <a:rPr lang="en-US" altLang="zh-CN" sz="2400" b="1" i="1" baseline="-25000" dirty="0"/>
              <a:t>k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i="1" dirty="0"/>
              <a:t>B</a:t>
            </a:r>
            <a:endParaRPr lang="zh-CN" altLang="en-US" sz="2400" b="1" dirty="0"/>
          </a:p>
          <a:p>
            <a:pPr>
              <a:buNone/>
            </a:pPr>
            <a:r>
              <a:rPr lang="en-US" altLang="zh-CN" sz="2400" b="1" dirty="0">
                <a:sym typeface="Symbol" panose="05050102010706020507" pitchFamily="18" charset="2"/>
              </a:rPr>
              <a:t>                       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A</a:t>
            </a:r>
            <a:r>
              <a:rPr lang="en-US" altLang="zh-CN" sz="2400" b="1" baseline="-25000" dirty="0"/>
              <a:t>1</a:t>
            </a:r>
            <a:r>
              <a:rPr lang="en-US" altLang="zh-CN" sz="2400" b="1" dirty="0">
                <a:sym typeface="Symbol" panose="05050102010706020507" pitchFamily="18" charset="2"/>
              </a:rPr>
              <a:t></a:t>
            </a:r>
            <a:r>
              <a:rPr lang="en-US" altLang="zh-CN" sz="2400" b="1" i="1" dirty="0"/>
              <a:t>A</a:t>
            </a:r>
            <a:r>
              <a:rPr lang="en-US" altLang="zh-CN" sz="2400" b="1" baseline="-25000" dirty="0"/>
              <a:t>2</a:t>
            </a:r>
            <a:r>
              <a:rPr lang="en-US" altLang="zh-CN" sz="2400" b="1" dirty="0">
                <a:sym typeface="Symbol" panose="05050102010706020507" pitchFamily="18" charset="2"/>
              </a:rPr>
              <a:t></a:t>
            </a:r>
            <a:r>
              <a:rPr lang="en-US" altLang="zh-CN" sz="2400" b="1" i="1" dirty="0"/>
              <a:t>A</a:t>
            </a:r>
            <a:r>
              <a:rPr lang="en-US" altLang="zh-CN" sz="2400" b="1" i="1" baseline="-25000" dirty="0"/>
              <a:t>k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ym typeface="Symbol" panose="05050102010706020507" pitchFamily="18" charset="2"/>
              </a:rPr>
              <a:t></a:t>
            </a:r>
            <a:r>
              <a:rPr lang="en-US" altLang="zh-CN" sz="2400" b="1" i="1" dirty="0"/>
              <a:t>B</a:t>
            </a:r>
            <a:endParaRPr lang="zh-CN" altLang="en-US" sz="2400" b="1" dirty="0"/>
          </a:p>
          <a:p>
            <a:pPr>
              <a:buNone/>
            </a:pPr>
            <a:r>
              <a:rPr lang="en-US" altLang="zh-CN" sz="2400" b="1" dirty="0">
                <a:sym typeface="Symbol" panose="05050102010706020507" pitchFamily="18" charset="2"/>
              </a:rPr>
              <a:t>                       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ym typeface="Symbol" panose="05050102010706020507" pitchFamily="18" charset="2"/>
              </a:rPr>
              <a:t></a:t>
            </a:r>
            <a:r>
              <a:rPr lang="en-US" altLang="zh-CN" sz="2400" b="1" i="1" dirty="0"/>
              <a:t>A</a:t>
            </a:r>
            <a:r>
              <a:rPr lang="en-US" altLang="zh-CN" sz="2400" b="1" baseline="-25000" dirty="0"/>
              <a:t>1</a:t>
            </a:r>
            <a:r>
              <a:rPr lang="en-US" altLang="zh-CN" sz="2400" b="1" dirty="0">
                <a:sym typeface="Symbol" panose="05050102010706020507" pitchFamily="18" charset="2"/>
              </a:rPr>
              <a:t></a:t>
            </a:r>
            <a:r>
              <a:rPr lang="en-US" altLang="zh-CN" sz="2400" b="1" i="1" dirty="0"/>
              <a:t>A</a:t>
            </a:r>
            <a:r>
              <a:rPr lang="en-US" altLang="zh-CN" sz="2400" b="1" baseline="-25000" dirty="0"/>
              <a:t>2</a:t>
            </a:r>
            <a:r>
              <a:rPr lang="en-US" altLang="zh-CN" sz="2400" b="1" dirty="0">
                <a:sym typeface="Symbol" panose="05050102010706020507" pitchFamily="18" charset="2"/>
              </a:rPr>
              <a:t></a:t>
            </a:r>
            <a:r>
              <a:rPr lang="en-US" altLang="zh-CN" sz="2400" b="1" i="1" dirty="0"/>
              <a:t>A</a:t>
            </a:r>
            <a:r>
              <a:rPr lang="en-US" altLang="zh-CN" sz="2400" b="1" i="1" baseline="-25000" dirty="0"/>
              <a:t>k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ym typeface="Symbol" panose="05050102010706020507" pitchFamily="18" charset="2"/>
              </a:rPr>
              <a:t></a:t>
            </a:r>
            <a:r>
              <a:rPr lang="en-US" altLang="zh-CN" sz="2400" b="1" i="1" dirty="0"/>
              <a:t>B</a:t>
            </a:r>
            <a:endParaRPr lang="zh-CN" altLang="en-US" sz="2400" b="1" dirty="0"/>
          </a:p>
          <a:p>
            <a:pPr>
              <a:buNone/>
            </a:pPr>
            <a:r>
              <a:rPr lang="en-US" altLang="zh-CN" sz="2400" b="1" dirty="0">
                <a:sym typeface="Symbol" panose="05050102010706020507" pitchFamily="18" charset="2"/>
              </a:rPr>
              <a:t>                       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ym typeface="Symbol" panose="05050102010706020507" pitchFamily="18" charset="2"/>
              </a:rPr>
              <a:t></a:t>
            </a:r>
            <a:r>
              <a:rPr lang="en-US" altLang="zh-CN" sz="2400" b="1" i="1" dirty="0"/>
              <a:t>A</a:t>
            </a:r>
            <a:r>
              <a:rPr lang="en-US" altLang="zh-CN" sz="2400" b="1" baseline="-25000" dirty="0"/>
              <a:t>1</a:t>
            </a:r>
            <a:r>
              <a:rPr lang="en-US" altLang="zh-CN" sz="2400" b="1" dirty="0">
                <a:sym typeface="Symbol" panose="05050102010706020507" pitchFamily="18" charset="2"/>
              </a:rPr>
              <a:t>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ym typeface="Symbol" panose="05050102010706020507" pitchFamily="18" charset="2"/>
              </a:rPr>
              <a:t>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ym typeface="Symbol" panose="05050102010706020507" pitchFamily="18" charset="2"/>
              </a:rPr>
              <a:t></a:t>
            </a:r>
            <a:r>
              <a:rPr lang="en-US" altLang="zh-CN" sz="2400" b="1" i="1" dirty="0"/>
              <a:t>A</a:t>
            </a:r>
            <a:r>
              <a:rPr lang="en-US" altLang="zh-CN" sz="2400" b="1" baseline="-25000" dirty="0"/>
              <a:t>2</a:t>
            </a:r>
            <a:r>
              <a:rPr lang="en-US" altLang="zh-CN" sz="2400" b="1" dirty="0">
                <a:sym typeface="Symbol" panose="05050102010706020507" pitchFamily="18" charset="2"/>
              </a:rPr>
              <a:t>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ym typeface="Symbol" panose="05050102010706020507" pitchFamily="18" charset="2"/>
              </a:rPr>
              <a:t>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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ym typeface="Symbol" panose="05050102010706020507" pitchFamily="18" charset="2"/>
              </a:rPr>
              <a:t></a:t>
            </a:r>
            <a:r>
              <a:rPr lang="en-US" altLang="zh-CN" sz="2400" b="1" i="1" dirty="0"/>
              <a:t>A</a:t>
            </a:r>
            <a:r>
              <a:rPr lang="en-US" altLang="zh-CN" sz="2400" b="1" i="1" baseline="-25000" dirty="0"/>
              <a:t>k</a:t>
            </a:r>
            <a:r>
              <a:rPr lang="en-US" altLang="zh-CN" sz="2400" b="1" dirty="0">
                <a:sym typeface="Symbol" panose="05050102010706020507" pitchFamily="18" charset="2"/>
              </a:rPr>
              <a:t>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)</a:t>
            </a:r>
            <a:endParaRPr lang="zh-CN" altLang="en-US" sz="2400" b="1" dirty="0"/>
          </a:p>
          <a:p>
            <a:pPr>
              <a:buNone/>
            </a:pPr>
            <a:r>
              <a:rPr lang="en-US" altLang="zh-CN" sz="2400" b="1" dirty="0">
                <a:sym typeface="Symbol" panose="05050102010706020507" pitchFamily="18" charset="2"/>
              </a:rPr>
              <a:t>                       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A</a:t>
            </a:r>
            <a:r>
              <a:rPr lang="en-US" altLang="zh-CN" sz="2400" b="1" baseline="-25000" dirty="0"/>
              <a:t>1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ym typeface="Symbol" panose="05050102010706020507" pitchFamily="18" charset="2"/>
              </a:rPr>
              <a:t>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 A</a:t>
            </a:r>
            <a:r>
              <a:rPr lang="en-US" altLang="zh-CN" sz="2400" b="1" baseline="-25000" dirty="0"/>
              <a:t>2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ym typeface="Symbol" panose="05050102010706020507" pitchFamily="18" charset="2"/>
              </a:rPr>
              <a:t>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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A</a:t>
            </a:r>
            <a:r>
              <a:rPr lang="en-US" altLang="zh-CN" sz="2400" b="1" i="1" baseline="-25000" dirty="0"/>
              <a:t>k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)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470535" y="260648"/>
            <a:ext cx="7772400" cy="9144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直接证明法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542290" y="1053465"/>
            <a:ext cx="8153400" cy="2518410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例1</a:t>
            </a:r>
            <a:r>
              <a:rPr lang="zh-CN" altLang="en-US" sz="2400" b="1" dirty="0"/>
              <a:t>  </a:t>
            </a:r>
            <a:r>
              <a:rPr lang="zh-CN" altLang="en-US" sz="2400" b="1" dirty="0">
                <a:solidFill>
                  <a:srgbClr val="002060"/>
                </a:solidFill>
              </a:rPr>
              <a:t>判断下面推理是否正确: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(1) 若今天是1号, 则明天是5号. 今天是1号. 所以</a:t>
            </a:r>
            <a:r>
              <a:rPr lang="en-US" altLang="zh-CN" sz="2400" b="1" dirty="0">
                <a:solidFill>
                  <a:srgbClr val="002060"/>
                </a:solidFill>
              </a:rPr>
              <a:t>, </a:t>
            </a:r>
            <a:r>
              <a:rPr lang="zh-CN" altLang="en-US" sz="2400" b="1" dirty="0">
                <a:solidFill>
                  <a:srgbClr val="002060"/>
                </a:solidFill>
              </a:rPr>
              <a:t>明天是5号.  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解  设 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</a:rPr>
              <a:t>: </a:t>
            </a:r>
            <a:r>
              <a:rPr lang="zh-CN" altLang="en-US" sz="2400" b="1" dirty="0">
                <a:solidFill>
                  <a:srgbClr val="002060"/>
                </a:solidFill>
              </a:rPr>
              <a:t>今天是1号,  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: </a:t>
            </a:r>
            <a:r>
              <a:rPr lang="zh-CN" altLang="en-US" sz="2400" b="1" dirty="0">
                <a:solidFill>
                  <a:srgbClr val="002060"/>
                </a:solidFill>
              </a:rPr>
              <a:t>明天是5号 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前提：</a:t>
            </a:r>
            <a:r>
              <a:rPr lang="en-US" altLang="zh-CN" sz="2400" b="1" i="1" dirty="0">
                <a:solidFill>
                  <a:schemeClr val="tx1"/>
                </a:solidFill>
                <a:sym typeface="+mn-ea"/>
              </a:rPr>
              <a:t>p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sym typeface="+mn-ea"/>
              </a:rPr>
              <a:t>®</a:t>
            </a:r>
            <a:r>
              <a:rPr lang="en-US" altLang="zh-CN" sz="2400" b="1" i="1" dirty="0">
                <a:solidFill>
                  <a:schemeClr val="tx1"/>
                </a:solidFill>
                <a:sym typeface="+mn-ea"/>
              </a:rPr>
              <a:t>q, p           </a:t>
            </a:r>
            <a:r>
              <a:rPr lang="zh-CN" altLang="en-US" sz="2400" b="1" dirty="0">
                <a:solidFill>
                  <a:schemeClr val="accent2"/>
                </a:solidFill>
                <a:sym typeface="+mn-ea"/>
              </a:rPr>
              <a:t>结论：</a:t>
            </a:r>
            <a:r>
              <a:rPr lang="en-US" altLang="zh-CN" sz="2400" b="1" i="1" dirty="0">
                <a:solidFill>
                  <a:schemeClr val="tx1"/>
                </a:solidFill>
                <a:sym typeface="+mn-ea"/>
              </a:rPr>
              <a:t>q</a:t>
            </a:r>
            <a:endParaRPr lang="zh-CN" altLang="en-US" sz="2400" b="1" dirty="0">
              <a:solidFill>
                <a:schemeClr val="accent2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推理的形式结构</a:t>
            </a:r>
            <a:r>
              <a:rPr lang="en-US" altLang="zh-CN" sz="2400" b="1" dirty="0">
                <a:solidFill>
                  <a:schemeClr val="accent2"/>
                </a:solidFill>
              </a:rPr>
              <a:t>:</a:t>
            </a:r>
            <a:r>
              <a:rPr lang="zh-CN" altLang="en-US" sz="2400" b="1" dirty="0">
                <a:solidFill>
                  <a:schemeClr val="accent2"/>
                </a:solidFill>
              </a:rPr>
              <a:t>  </a:t>
            </a:r>
            <a:r>
              <a:rPr lang="zh-CN" altLang="en-US" sz="2400" b="1" dirty="0">
                <a:solidFill>
                  <a:schemeClr val="tx1"/>
                </a:solidFill>
              </a:rPr>
              <a:t> (</a:t>
            </a:r>
            <a:r>
              <a:rPr lang="en-US" altLang="zh-CN" sz="2400" b="1" i="1" dirty="0">
                <a:solidFill>
                  <a:schemeClr val="tx1"/>
                </a:solidFill>
              </a:rPr>
              <a:t>p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400" b="1" i="1" dirty="0">
                <a:solidFill>
                  <a:schemeClr val="tx1"/>
                </a:solidFill>
              </a:rPr>
              <a:t>q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400" b="1" i="1" dirty="0">
                <a:solidFill>
                  <a:schemeClr val="tx1"/>
                </a:solidFill>
              </a:rPr>
              <a:t>p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400" b="1" i="1" dirty="0">
                <a:solidFill>
                  <a:schemeClr val="tx1"/>
                </a:solidFill>
              </a:rPr>
              <a:t>q</a:t>
            </a:r>
            <a:endParaRPr lang="en-US" altLang="zh-CN" sz="2400" b="1" dirty="0">
              <a:solidFill>
                <a:schemeClr val="accent2"/>
              </a:solidFill>
            </a:endParaRPr>
          </a:p>
          <a:p>
            <a:pPr algn="just" eaLnBrk="1" latinLnBrk="0" hangingPunct="1">
              <a:spcBef>
                <a:spcPts val="20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                                         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 algn="just" eaLnBrk="1" hangingPunct="1">
              <a:spcBef>
                <a:spcPts val="1200"/>
              </a:spcBef>
              <a:buNone/>
            </a:pPr>
            <a:endParaRPr lang="en-US" altLang="zh-CN" sz="2400" b="1" dirty="0">
              <a:solidFill>
                <a:srgbClr val="002060"/>
              </a:solidFill>
            </a:endParaRPr>
          </a:p>
          <a:p>
            <a:pPr algn="just" eaLnBrk="1" hangingPunct="1">
              <a:spcBef>
                <a:spcPts val="1200"/>
              </a:spcBef>
              <a:buNone/>
            </a:pPr>
            <a:endParaRPr lang="en-US" altLang="zh-CN" sz="2400" b="1" dirty="0" smtClean="0">
              <a:solidFill>
                <a:srgbClr val="002060"/>
              </a:solidFill>
            </a:endParaRPr>
          </a:p>
          <a:p>
            <a:pPr algn="just" eaLnBrk="1" hangingPunct="1">
              <a:spcBef>
                <a:spcPts val="1200"/>
              </a:spcBef>
              <a:buNone/>
            </a:pPr>
            <a:endParaRPr lang="en-US" altLang="zh-CN" sz="2400" b="1" dirty="0">
              <a:solidFill>
                <a:srgbClr val="002060"/>
              </a:solidFill>
            </a:endParaRPr>
          </a:p>
          <a:p>
            <a:pPr algn="just" eaLnBrk="1" hangingPunct="1">
              <a:spcBef>
                <a:spcPts val="1200"/>
              </a:spcBef>
              <a:buNone/>
            </a:pPr>
            <a:endParaRPr lang="en-US" altLang="zh-CN" sz="2400" b="1" dirty="0" smtClean="0">
              <a:solidFill>
                <a:srgbClr val="002060"/>
              </a:solidFill>
            </a:endParaRPr>
          </a:p>
          <a:p>
            <a:pPr algn="just" eaLnBrk="1" hangingPunct="1">
              <a:spcBef>
                <a:spcPts val="1200"/>
              </a:spcBef>
              <a:buNone/>
            </a:pPr>
            <a:endParaRPr lang="en-US" altLang="zh-CN" sz="2400" b="1" dirty="0" smtClean="0">
              <a:solidFill>
                <a:srgbClr val="00206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923155" y="116840"/>
            <a:ext cx="3987800" cy="1252855"/>
            <a:chOff x="7753" y="184"/>
            <a:chExt cx="6280" cy="1973"/>
          </a:xfrm>
        </p:grpSpPr>
        <p:sp>
          <p:nvSpPr>
            <p:cNvPr id="4" name="矩形 3"/>
            <p:cNvSpPr/>
            <p:nvPr/>
          </p:nvSpPr>
          <p:spPr>
            <a:xfrm>
              <a:off x="7767" y="184"/>
              <a:ext cx="6124" cy="192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spAutoFit/>
            </a:bodyPr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9220" name="文本框 2"/>
            <p:cNvSpPr txBox="1"/>
            <p:nvPr/>
          </p:nvSpPr>
          <p:spPr>
            <a:xfrm>
              <a:off x="7753" y="269"/>
              <a:ext cx="6280" cy="18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只在形式上判断推理过程是否符合逻辑推理规则，而不语义上的逻辑</a:t>
              </a:r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。</a:t>
              </a:r>
              <a:endPara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56521" y="4007862"/>
          <a:ext cx="5112568" cy="2286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02218"/>
                <a:gridCol w="827033"/>
                <a:gridCol w="1578881"/>
                <a:gridCol w="1804436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>
                          <a:solidFill>
                            <a:srgbClr val="000000"/>
                          </a:solidFill>
                        </a:rPr>
                        <a:t>p</a:t>
                      </a:r>
                      <a:r>
                        <a:rPr lang="en-US" altLang="zh-CN" sz="2400" i="1" baseline="0" dirty="0" smtClean="0">
                          <a:solidFill>
                            <a:srgbClr val="000000"/>
                          </a:solidFill>
                        </a:rPr>
                        <a:t>   q</a:t>
                      </a:r>
                      <a:endParaRPr lang="zh-CN" altLang="en-US" sz="2400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p</a:t>
                      </a:r>
                      <a:r>
                        <a:rPr lang="en-US" altLang="zh-CN" sz="2400" b="1" dirty="0" err="1" smtClean="0">
                          <a:solidFill>
                            <a:srgbClr val="000000"/>
                          </a:solidFill>
                          <a:latin typeface="Symbol" panose="05050102010706020507" pitchFamily="18" charset="2"/>
                        </a:rPr>
                        <a:t>®</a:t>
                      </a:r>
                      <a:r>
                        <a:rPr lang="en-US" altLang="zh-CN" sz="2400" b="1" i="1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q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000000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zh-CN" sz="2400" b="1" i="1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p</a:t>
                      </a:r>
                      <a:r>
                        <a:rPr lang="en-US" altLang="zh-CN" sz="2400" b="1" dirty="0" err="1" smtClean="0">
                          <a:solidFill>
                            <a:srgbClr val="000000"/>
                          </a:solidFill>
                          <a:latin typeface="Symbol" panose="05050102010706020507" pitchFamily="18" charset="2"/>
                        </a:rPr>
                        <a:t>®</a:t>
                      </a:r>
                      <a:r>
                        <a:rPr lang="en-US" altLang="zh-CN" sz="2400" b="1" i="1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q</a:t>
                      </a:r>
                      <a:r>
                        <a:rPr lang="en-US" altLang="zh-CN" sz="2400" b="1" dirty="0" smtClean="0">
                          <a:solidFill>
                            <a:srgbClr val="000000"/>
                          </a:solidFill>
                          <a:latin typeface="+mn-lt"/>
                        </a:rPr>
                        <a:t>)</a:t>
                      </a:r>
                      <a:r>
                        <a:rPr lang="en-US" altLang="zh-CN" sz="2400" b="1" dirty="0" smtClean="0">
                          <a:solidFill>
                            <a:srgbClr val="000000"/>
                          </a:solidFill>
                          <a:latin typeface="Symbol" panose="05050102010706020507" pitchFamily="18" charset="2"/>
                        </a:rPr>
                        <a:t> </a:t>
                      </a:r>
                      <a:r>
                        <a:rPr lang="en-US" altLang="zh-CN" sz="2400" b="1" dirty="0" err="1" smtClean="0">
                          <a:solidFill>
                            <a:srgbClr val="000000"/>
                          </a:solidFill>
                          <a:latin typeface="Symbol" panose="05050102010706020507" pitchFamily="18" charset="2"/>
                        </a:rPr>
                        <a:t>Ù</a:t>
                      </a:r>
                      <a:r>
                        <a:rPr lang="en-US" altLang="zh-CN" sz="2400" b="1" i="1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p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en-US" altLang="zh-CN" sz="2400" b="1" i="1" dirty="0" err="1" smtClean="0">
                          <a:solidFill>
                            <a:srgbClr val="000000"/>
                          </a:solidFill>
                        </a:rPr>
                        <a:t>p</a:t>
                      </a:r>
                      <a:r>
                        <a:rPr lang="en-US" altLang="zh-CN" sz="2400" b="1" dirty="0" err="1" smtClean="0">
                          <a:solidFill>
                            <a:srgbClr val="000000"/>
                          </a:solidFill>
                          <a:latin typeface="Symbol" panose="05050102010706020507" pitchFamily="18" charset="2"/>
                        </a:rPr>
                        <a:t>®</a:t>
                      </a:r>
                      <a:r>
                        <a:rPr lang="en-US" altLang="zh-CN" sz="2400" b="1" i="1" dirty="0" err="1" smtClean="0">
                          <a:solidFill>
                            <a:srgbClr val="000000"/>
                          </a:solidFill>
                        </a:rPr>
                        <a:t>q</a:t>
                      </a:r>
                      <a:r>
                        <a:rPr lang="en-US" altLang="zh-CN" sz="2400" b="1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r>
                        <a:rPr lang="en-US" altLang="zh-CN" sz="2400" b="1" dirty="0" err="1" smtClean="0">
                          <a:solidFill>
                            <a:srgbClr val="000000"/>
                          </a:solidFill>
                          <a:latin typeface="Symbol" panose="05050102010706020507" pitchFamily="18" charset="2"/>
                        </a:rPr>
                        <a:t>Ù</a:t>
                      </a:r>
                      <a:r>
                        <a:rPr lang="en-US" altLang="zh-CN" sz="2400" b="1" i="1" dirty="0" err="1" smtClean="0">
                          <a:solidFill>
                            <a:srgbClr val="000000"/>
                          </a:solidFill>
                        </a:rPr>
                        <a:t>p</a:t>
                      </a:r>
                      <a:r>
                        <a:rPr lang="en-US" altLang="zh-CN" sz="2400" b="1" dirty="0" err="1" smtClean="0">
                          <a:solidFill>
                            <a:srgbClr val="000000"/>
                          </a:solidFill>
                          <a:latin typeface="Symbol" panose="05050102010706020507" pitchFamily="18" charset="2"/>
                        </a:rPr>
                        <a:t>®</a:t>
                      </a:r>
                      <a:r>
                        <a:rPr lang="en-US" altLang="zh-CN" sz="2400" b="1" i="1" dirty="0" err="1" smtClean="0">
                          <a:solidFill>
                            <a:srgbClr val="000000"/>
                          </a:solidFill>
                        </a:rPr>
                        <a:t>q</a:t>
                      </a:r>
                      <a:endParaRPr lang="zh-CN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0   0</a:t>
                      </a:r>
                      <a:endParaRPr lang="zh-CN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0   1</a:t>
                      </a:r>
                      <a:endParaRPr lang="zh-CN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 algn="ctr">
                        <a:buAutoNum type="arabicPlain"/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1   1</a:t>
                      </a:r>
                      <a:endParaRPr lang="zh-CN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3"/>
          <p:cNvSpPr txBox="1"/>
          <p:nvPr/>
        </p:nvSpPr>
        <p:spPr>
          <a:xfrm>
            <a:off x="6299835" y="3571875"/>
            <a:ext cx="2808605" cy="32543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buFontTx/>
              <a:buNone/>
            </a:pPr>
            <a:r>
              <a:rPr lang="zh-CN" altLang="en-US" sz="2400" b="1" kern="0" dirty="0" smtClean="0">
                <a:solidFill>
                  <a:srgbClr val="002060"/>
                </a:solidFill>
              </a:rPr>
              <a:t>用等值演算法</a:t>
            </a:r>
            <a:endParaRPr lang="zh-CN" altLang="en-US" sz="2400" b="1" kern="0" dirty="0" smtClean="0">
              <a:solidFill>
                <a:srgbClr val="002060"/>
              </a:solidFill>
            </a:endParaRPr>
          </a:p>
          <a:p>
            <a:pPr algn="just" eaLnBrk="1" hangingPunct="1">
              <a:buFontTx/>
              <a:buNone/>
            </a:pPr>
            <a:r>
              <a:rPr lang="zh-CN" altLang="en-US" sz="2400" b="1" kern="0" dirty="0" smtClean="0">
                <a:solidFill>
                  <a:srgbClr val="002060"/>
                </a:solidFill>
              </a:rPr>
              <a:t> (</a:t>
            </a:r>
            <a:r>
              <a:rPr lang="en-US" altLang="zh-CN" sz="2400" b="1" i="1" kern="0" dirty="0" err="1" smtClean="0">
                <a:solidFill>
                  <a:srgbClr val="002060"/>
                </a:solidFill>
              </a:rPr>
              <a:t>p</a:t>
            </a:r>
            <a:r>
              <a:rPr lang="en-US" altLang="zh-CN" sz="2400" b="1" kern="0" dirty="0" err="1" smtClean="0">
                <a:solidFill>
                  <a:srgbClr val="002060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400" b="1" i="1" kern="0" dirty="0" err="1" smtClean="0">
                <a:solidFill>
                  <a:srgbClr val="002060"/>
                </a:solidFill>
              </a:rPr>
              <a:t>q</a:t>
            </a:r>
            <a:r>
              <a:rPr lang="en-US" altLang="zh-CN" sz="2400" b="1" kern="0" dirty="0" smtClean="0">
                <a:solidFill>
                  <a:srgbClr val="002060"/>
                </a:solidFill>
              </a:rPr>
              <a:t>)</a:t>
            </a:r>
            <a:r>
              <a:rPr lang="en-US" altLang="zh-CN" sz="2400" b="1" kern="0" dirty="0" err="1" smtClean="0">
                <a:solidFill>
                  <a:srgbClr val="002060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400" b="1" i="1" kern="0" dirty="0" err="1" smtClean="0">
                <a:solidFill>
                  <a:srgbClr val="002060"/>
                </a:solidFill>
              </a:rPr>
              <a:t>p</a:t>
            </a:r>
            <a:r>
              <a:rPr lang="en-US" altLang="zh-CN" sz="2400" b="1" kern="0" dirty="0" err="1" smtClean="0">
                <a:solidFill>
                  <a:srgbClr val="002060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400" b="1" i="1" kern="0" dirty="0" err="1" smtClean="0">
                <a:solidFill>
                  <a:srgbClr val="002060"/>
                </a:solidFill>
              </a:rPr>
              <a:t>q</a:t>
            </a:r>
            <a:endParaRPr lang="en-US" altLang="zh-CN" sz="2400" b="1" kern="0" dirty="0" smtClean="0">
              <a:solidFill>
                <a:srgbClr val="002060"/>
              </a:solidFill>
            </a:endParaRPr>
          </a:p>
          <a:p>
            <a:pPr algn="just" eaLnBrk="1" hangingPunct="1">
              <a:buFontTx/>
              <a:buNone/>
            </a:pPr>
            <a:r>
              <a:rPr lang="en-US" altLang="zh-CN" sz="2400" b="1" kern="0" dirty="0" smtClean="0">
                <a:solidFill>
                  <a:srgbClr val="002060"/>
                </a:solidFill>
                <a:latin typeface="Symbol" panose="05050102010706020507" pitchFamily="18" charset="2"/>
              </a:rPr>
              <a:t>Û</a:t>
            </a:r>
            <a:r>
              <a:rPr lang="en-US" altLang="zh-CN" sz="2400" b="1" kern="0" dirty="0" smtClean="0">
                <a:solidFill>
                  <a:srgbClr val="002060"/>
                </a:solidFill>
              </a:rPr>
              <a:t> </a:t>
            </a:r>
            <a:r>
              <a:rPr lang="en-US" altLang="zh-CN" sz="2400" b="1" kern="0" dirty="0" smtClean="0">
                <a:solidFill>
                  <a:srgbClr val="002060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400" b="1" kern="0" dirty="0" smtClean="0">
                <a:solidFill>
                  <a:srgbClr val="002060"/>
                </a:solidFill>
              </a:rPr>
              <a:t>((</a:t>
            </a:r>
            <a:r>
              <a:rPr lang="en-US" altLang="zh-CN" sz="2400" b="1" kern="0" dirty="0" err="1" smtClean="0">
                <a:solidFill>
                  <a:srgbClr val="002060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400" b="1" i="1" kern="0" dirty="0" err="1" smtClean="0">
                <a:solidFill>
                  <a:srgbClr val="002060"/>
                </a:solidFill>
              </a:rPr>
              <a:t>p</a:t>
            </a:r>
            <a:r>
              <a:rPr lang="en-US" altLang="zh-CN" sz="2400" b="1" kern="0" dirty="0" err="1" smtClean="0">
                <a:solidFill>
                  <a:srgbClr val="002060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400" b="1" i="1" kern="0" dirty="0" err="1" smtClean="0">
                <a:solidFill>
                  <a:srgbClr val="002060"/>
                </a:solidFill>
              </a:rPr>
              <a:t>q</a:t>
            </a:r>
            <a:r>
              <a:rPr lang="en-US" altLang="zh-CN" sz="2400" b="1" kern="0" dirty="0" smtClean="0">
                <a:solidFill>
                  <a:srgbClr val="002060"/>
                </a:solidFill>
              </a:rPr>
              <a:t>)</a:t>
            </a:r>
            <a:r>
              <a:rPr lang="en-US" altLang="zh-CN" sz="2400" b="1" kern="0" dirty="0" err="1" smtClean="0">
                <a:solidFill>
                  <a:srgbClr val="002060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400" b="1" i="1" kern="0" dirty="0" err="1" smtClean="0">
                <a:solidFill>
                  <a:srgbClr val="002060"/>
                </a:solidFill>
              </a:rPr>
              <a:t>p</a:t>
            </a:r>
            <a:r>
              <a:rPr lang="en-US" altLang="zh-CN" sz="2400" b="1" kern="0" dirty="0" smtClean="0">
                <a:solidFill>
                  <a:srgbClr val="002060"/>
                </a:solidFill>
              </a:rPr>
              <a:t>)</a:t>
            </a:r>
            <a:r>
              <a:rPr lang="en-US" altLang="zh-CN" sz="2400" b="1" kern="0" dirty="0" err="1" smtClean="0">
                <a:solidFill>
                  <a:srgbClr val="002060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400" b="1" i="1" kern="0" dirty="0" err="1" smtClean="0">
                <a:solidFill>
                  <a:srgbClr val="002060"/>
                </a:solidFill>
              </a:rPr>
              <a:t>q</a:t>
            </a:r>
            <a:endParaRPr lang="en-US" altLang="zh-CN" sz="2400" b="1" i="1" kern="0" dirty="0" smtClean="0">
              <a:solidFill>
                <a:srgbClr val="002060"/>
              </a:solidFill>
            </a:endParaRPr>
          </a:p>
          <a:p>
            <a:pPr algn="just" eaLnBrk="1" hangingPunct="1">
              <a:buFontTx/>
              <a:buNone/>
            </a:pPr>
            <a:r>
              <a:rPr lang="en-US" altLang="zh-CN" sz="2400" b="1" kern="0" dirty="0" smtClean="0">
                <a:solidFill>
                  <a:srgbClr val="002060"/>
                </a:solidFill>
                <a:latin typeface="Symbol" panose="05050102010706020507" pitchFamily="18" charset="2"/>
              </a:rPr>
              <a:t>Û</a:t>
            </a:r>
            <a:r>
              <a:rPr lang="en-US" altLang="zh-CN" sz="2400" b="1" kern="0" dirty="0" smtClean="0">
                <a:solidFill>
                  <a:srgbClr val="002060"/>
                </a:solidFill>
              </a:rPr>
              <a:t> ((</a:t>
            </a:r>
            <a:r>
              <a:rPr lang="en-US" altLang="zh-CN" sz="2400" b="1" i="1" kern="0" dirty="0" err="1" smtClean="0">
                <a:solidFill>
                  <a:srgbClr val="002060"/>
                </a:solidFill>
              </a:rPr>
              <a:t>p</a:t>
            </a:r>
            <a:r>
              <a:rPr lang="en-US" altLang="zh-CN" sz="2400" b="1" kern="0" dirty="0" err="1" smtClean="0">
                <a:solidFill>
                  <a:srgbClr val="002060"/>
                </a:solidFill>
                <a:latin typeface="Symbol" panose="05050102010706020507" pitchFamily="18" charset="2"/>
              </a:rPr>
              <a:t>ÙØ</a:t>
            </a:r>
            <a:r>
              <a:rPr lang="en-US" altLang="zh-CN" sz="2400" b="1" i="1" kern="0" dirty="0" err="1" smtClean="0">
                <a:solidFill>
                  <a:srgbClr val="002060"/>
                </a:solidFill>
              </a:rPr>
              <a:t>q</a:t>
            </a:r>
            <a:r>
              <a:rPr lang="en-US" altLang="zh-CN" sz="2400" b="1" kern="0" dirty="0" smtClean="0">
                <a:solidFill>
                  <a:srgbClr val="002060"/>
                </a:solidFill>
              </a:rPr>
              <a:t>)</a:t>
            </a:r>
            <a:r>
              <a:rPr lang="en-US" altLang="zh-CN" sz="2400" b="1" kern="0" dirty="0" err="1" smtClean="0">
                <a:solidFill>
                  <a:srgbClr val="002060"/>
                </a:solidFill>
                <a:latin typeface="Symbol" panose="05050102010706020507" pitchFamily="18" charset="2"/>
              </a:rPr>
              <a:t>ÚØ</a:t>
            </a:r>
            <a:r>
              <a:rPr lang="en-US" altLang="zh-CN" sz="2400" b="1" i="1" kern="0" dirty="0" err="1" smtClean="0">
                <a:solidFill>
                  <a:srgbClr val="002060"/>
                </a:solidFill>
              </a:rPr>
              <a:t>p</a:t>
            </a:r>
            <a:r>
              <a:rPr lang="en-US" altLang="zh-CN" sz="2400" b="1" kern="0" dirty="0" smtClean="0">
                <a:solidFill>
                  <a:srgbClr val="002060"/>
                </a:solidFill>
              </a:rPr>
              <a:t>)</a:t>
            </a:r>
            <a:r>
              <a:rPr lang="en-US" altLang="zh-CN" sz="2400" b="1" kern="0" dirty="0" err="1" smtClean="0">
                <a:solidFill>
                  <a:srgbClr val="002060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400" b="1" i="1" kern="0" dirty="0" err="1" smtClean="0">
                <a:solidFill>
                  <a:srgbClr val="002060"/>
                </a:solidFill>
              </a:rPr>
              <a:t>q</a:t>
            </a:r>
            <a:endParaRPr lang="en-US" altLang="zh-CN" sz="2400" b="1" kern="0" dirty="0" smtClean="0">
              <a:solidFill>
                <a:srgbClr val="002060"/>
              </a:solidFill>
            </a:endParaRPr>
          </a:p>
          <a:p>
            <a:pPr algn="just" eaLnBrk="1" hangingPunct="1">
              <a:buFontTx/>
              <a:buNone/>
            </a:pPr>
            <a:r>
              <a:rPr lang="en-US" altLang="zh-CN" sz="2400" b="1" kern="0" dirty="0" smtClean="0">
                <a:solidFill>
                  <a:srgbClr val="002060"/>
                </a:solidFill>
                <a:latin typeface="Symbol" panose="05050102010706020507" pitchFamily="18" charset="2"/>
              </a:rPr>
              <a:t>Û</a:t>
            </a:r>
            <a:r>
              <a:rPr lang="en-US" altLang="zh-CN" sz="2400" b="1" kern="0" dirty="0" smtClean="0">
                <a:solidFill>
                  <a:srgbClr val="002060"/>
                </a:solidFill>
              </a:rPr>
              <a:t> </a:t>
            </a:r>
            <a:r>
              <a:rPr lang="en-US" altLang="zh-CN" sz="2400" b="1" kern="0" dirty="0" err="1" smtClean="0">
                <a:solidFill>
                  <a:srgbClr val="002060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400" b="1" i="1" kern="0" dirty="0" err="1" smtClean="0">
                <a:solidFill>
                  <a:srgbClr val="002060"/>
                </a:solidFill>
              </a:rPr>
              <a:t>p</a:t>
            </a:r>
            <a:r>
              <a:rPr lang="en-US" altLang="zh-CN" sz="2400" b="1" kern="0" dirty="0" err="1" smtClean="0">
                <a:solidFill>
                  <a:srgbClr val="002060"/>
                </a:solidFill>
                <a:latin typeface="Symbol" panose="05050102010706020507" pitchFamily="18" charset="2"/>
              </a:rPr>
              <a:t>ÚØ</a:t>
            </a:r>
            <a:r>
              <a:rPr lang="en-US" altLang="zh-CN" sz="2400" b="1" i="1" kern="0" dirty="0" err="1" smtClean="0">
                <a:solidFill>
                  <a:srgbClr val="002060"/>
                </a:solidFill>
              </a:rPr>
              <a:t>q</a:t>
            </a:r>
            <a:r>
              <a:rPr lang="en-US" altLang="zh-CN" sz="2400" b="1" kern="0" dirty="0" err="1" smtClean="0">
                <a:solidFill>
                  <a:srgbClr val="002060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400" b="1" i="1" kern="0" dirty="0" err="1" smtClean="0">
                <a:solidFill>
                  <a:srgbClr val="002060"/>
                </a:solidFill>
              </a:rPr>
              <a:t>q</a:t>
            </a:r>
            <a:endParaRPr lang="en-US" altLang="zh-CN" sz="2400" b="1" i="1" kern="0" dirty="0" err="1" smtClean="0">
              <a:solidFill>
                <a:srgbClr val="002060"/>
              </a:solidFill>
            </a:endParaRPr>
          </a:p>
          <a:p>
            <a:pPr algn="just" eaLnBrk="1" hangingPunct="1">
              <a:buFontTx/>
              <a:buNone/>
            </a:pPr>
            <a:r>
              <a:rPr lang="en-US" altLang="zh-CN" sz="2400" b="1" kern="0" dirty="0" smtClean="0">
                <a:solidFill>
                  <a:srgbClr val="002060"/>
                </a:solidFill>
                <a:latin typeface="Symbol" panose="05050102010706020507" pitchFamily="18" charset="2"/>
              </a:rPr>
              <a:t>Û</a:t>
            </a:r>
            <a:r>
              <a:rPr lang="en-US" altLang="zh-CN" sz="2400" b="1" kern="0" dirty="0" smtClean="0">
                <a:solidFill>
                  <a:srgbClr val="002060"/>
                </a:solidFill>
              </a:rPr>
              <a:t> 1</a:t>
            </a:r>
            <a:endParaRPr lang="en-US" altLang="zh-CN" sz="2400" b="1" kern="0" dirty="0" smtClean="0">
              <a:solidFill>
                <a:srgbClr val="00206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505" y="3500755"/>
            <a:ext cx="26339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证明    真值表法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1" grpId="0"/>
      <p:bldP spid="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685800" y="317500"/>
            <a:ext cx="8077200" cy="6247765"/>
          </a:xfrm>
        </p:spPr>
        <p:txBody>
          <a:bodyPr vert="horz" wrap="square" lIns="91440" tIns="45720" rIns="91440" bIns="45720" anchor="t"/>
          <a:lstStyle/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(2) 若今天是1号, 则明天是5号. 明天是5号. 所以</a:t>
            </a:r>
            <a:r>
              <a:rPr lang="en-US" altLang="zh-CN" sz="2400" b="1" dirty="0">
                <a:solidFill>
                  <a:srgbClr val="002060"/>
                </a:solidFill>
              </a:rPr>
              <a:t>, </a:t>
            </a:r>
            <a:r>
              <a:rPr lang="zh-CN" altLang="en-US" sz="2400" b="1" dirty="0">
                <a:solidFill>
                  <a:srgbClr val="002060"/>
                </a:solidFill>
              </a:rPr>
              <a:t>今天是1号. 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解  设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</a:rPr>
              <a:t>: </a:t>
            </a:r>
            <a:r>
              <a:rPr lang="zh-CN" altLang="en-US" sz="2400" b="1" dirty="0">
                <a:solidFill>
                  <a:srgbClr val="002060"/>
                </a:solidFill>
              </a:rPr>
              <a:t>今天是1号,  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: </a:t>
            </a:r>
            <a:r>
              <a:rPr lang="zh-CN" altLang="en-US" sz="2400" b="1" dirty="0">
                <a:solidFill>
                  <a:srgbClr val="002060"/>
                </a:solidFill>
              </a:rPr>
              <a:t>明天是5号. 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sym typeface="+mn-ea"/>
              </a:rPr>
              <a:t>前提：</a:t>
            </a:r>
            <a:r>
              <a:rPr lang="en-US" altLang="zh-CN" sz="2400" b="1" i="1" dirty="0">
                <a:sym typeface="+mn-ea"/>
              </a:rPr>
              <a:t>p</a:t>
            </a:r>
            <a:r>
              <a:rPr lang="en-US" altLang="zh-CN" sz="2400" b="1" dirty="0">
                <a:latin typeface="Symbol" panose="05050102010706020507" pitchFamily="18" charset="2"/>
                <a:sym typeface="+mn-ea"/>
              </a:rPr>
              <a:t>®</a:t>
            </a:r>
            <a:r>
              <a:rPr lang="en-US" altLang="zh-CN" sz="2400" b="1" i="1" dirty="0">
                <a:sym typeface="+mn-ea"/>
              </a:rPr>
              <a:t>q, q           </a:t>
            </a:r>
            <a:r>
              <a:rPr lang="zh-CN" altLang="en-US" sz="2400" b="1" dirty="0">
                <a:solidFill>
                  <a:schemeClr val="accent2"/>
                </a:solidFill>
                <a:sym typeface="+mn-ea"/>
              </a:rPr>
              <a:t>结论：</a:t>
            </a:r>
            <a:r>
              <a:rPr lang="en-US" altLang="zh-CN" sz="2400" b="1" i="1" dirty="0">
                <a:solidFill>
                  <a:schemeClr val="tx1"/>
                </a:solidFill>
                <a:sym typeface="+mn-ea"/>
              </a:rPr>
              <a:t>p</a:t>
            </a:r>
            <a:endParaRPr lang="zh-CN" altLang="en-US" sz="2400" b="1" dirty="0">
              <a:solidFill>
                <a:schemeClr val="accent2"/>
              </a:solidFill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推理的形式结构</a:t>
            </a:r>
            <a:r>
              <a:rPr lang="en-US" altLang="zh-CN" sz="2400" b="1" dirty="0">
                <a:solidFill>
                  <a:schemeClr val="accent2"/>
                </a:solidFill>
              </a:rPr>
              <a:t>:</a:t>
            </a:r>
            <a:r>
              <a:rPr lang="zh-CN" altLang="en-US" sz="2400" b="1" dirty="0">
                <a:solidFill>
                  <a:schemeClr val="accent2"/>
                </a:solidFill>
              </a:rPr>
              <a:t>  </a:t>
            </a:r>
            <a:r>
              <a:rPr lang="zh-CN" altLang="en-US" sz="2400" b="1" dirty="0">
                <a:solidFill>
                  <a:schemeClr val="tx1"/>
                </a:solidFill>
              </a:rPr>
              <a:t> (</a:t>
            </a:r>
            <a:r>
              <a:rPr lang="en-US" altLang="zh-CN" sz="2400" b="1" i="1" dirty="0">
                <a:solidFill>
                  <a:schemeClr val="tx1"/>
                </a:solidFill>
              </a:rPr>
              <a:t>p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400" b="1" i="1" dirty="0">
                <a:solidFill>
                  <a:schemeClr val="tx1"/>
                </a:solidFill>
              </a:rPr>
              <a:t>q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400" b="1" i="1" dirty="0">
                <a:solidFill>
                  <a:schemeClr val="tx1"/>
                </a:solidFill>
              </a:rPr>
              <a:t>q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400" b="1" i="1" dirty="0">
                <a:solidFill>
                  <a:schemeClr val="tx1"/>
                </a:solidFill>
              </a:rPr>
              <a:t>p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 algn="just" eaLnBrk="1" latinLnBrk="0" hangingPunct="1">
              <a:lnSpc>
                <a:spcPts val="3500"/>
              </a:lnSpc>
              <a:spcBef>
                <a:spcPts val="12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证明  用主析取范式法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latinLnBrk="0" hangingPunct="1">
              <a:lnSpc>
                <a:spcPts val="35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             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algn="just" eaLnBrk="1" latinLnBrk="0" hangingPunct="1">
              <a:lnSpc>
                <a:spcPts val="35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</a:rPr>
              <a:t>        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Û</a:t>
            </a:r>
            <a:r>
              <a:rPr lang="en-US" altLang="zh-CN" sz="2400" b="1" dirty="0">
                <a:solidFill>
                  <a:srgbClr val="002060"/>
                </a:solidFill>
              </a:rPr>
              <a:t> (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algn="just" eaLnBrk="1" latinLnBrk="0" hangingPunct="1">
              <a:lnSpc>
                <a:spcPts val="35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</a:rPr>
              <a:t>        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Û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400" b="1" dirty="0">
                <a:solidFill>
                  <a:srgbClr val="002060"/>
                </a:solidFill>
              </a:rPr>
              <a:t> ((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algn="just" eaLnBrk="1" latinLnBrk="0" hangingPunct="1">
              <a:lnSpc>
                <a:spcPts val="35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</a:rPr>
              <a:t>        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Û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algn="just" eaLnBrk="1" latinLnBrk="0" hangingPunct="1">
              <a:lnSpc>
                <a:spcPts val="35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</a:rPr>
              <a:t>        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Û</a:t>
            </a:r>
            <a:r>
              <a:rPr lang="en-US" altLang="zh-CN" sz="2400" b="1" dirty="0">
                <a:solidFill>
                  <a:srgbClr val="002060"/>
                </a:solidFill>
              </a:rPr>
              <a:t> (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ÙØ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ÙØ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400" b="1" dirty="0">
                <a:solidFill>
                  <a:srgbClr val="002060"/>
                </a:solidFill>
              </a:rPr>
              <a:t> 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ÙØ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 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algn="just" eaLnBrk="1" latinLnBrk="0" hangingPunct="1">
              <a:lnSpc>
                <a:spcPts val="35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</a:rPr>
              <a:t>        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Û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en-US" altLang="zh-CN" sz="2400" b="1" i="1" dirty="0">
                <a:solidFill>
                  <a:srgbClr val="002060"/>
                </a:solidFill>
              </a:rPr>
              <a:t>m</a:t>
            </a:r>
            <a:r>
              <a:rPr lang="en-US" altLang="zh-CN" sz="2400" b="1" baseline="-30000" dirty="0">
                <a:solidFill>
                  <a:srgbClr val="002060"/>
                </a:solidFill>
              </a:rPr>
              <a:t>0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400" b="1" i="1" dirty="0">
                <a:solidFill>
                  <a:srgbClr val="002060"/>
                </a:solidFill>
              </a:rPr>
              <a:t>m</a:t>
            </a:r>
            <a:r>
              <a:rPr lang="en-US" altLang="zh-CN" sz="2400" b="1" baseline="-30000" dirty="0">
                <a:solidFill>
                  <a:srgbClr val="002060"/>
                </a:solidFill>
              </a:rPr>
              <a:t>2</a:t>
            </a:r>
            <a:r>
              <a:rPr lang="en-US" altLang="zh-CN" sz="2400" b="1" dirty="0">
                <a:solidFill>
                  <a:srgbClr val="002060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400" b="1" i="1" dirty="0">
                <a:solidFill>
                  <a:srgbClr val="002060"/>
                </a:solidFill>
              </a:rPr>
              <a:t>m</a:t>
            </a:r>
            <a:r>
              <a:rPr lang="en-US" altLang="zh-CN" sz="2400" b="1" baseline="-30000" dirty="0">
                <a:solidFill>
                  <a:srgbClr val="002060"/>
                </a:solidFill>
              </a:rPr>
              <a:t>3 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eaLnBrk="1" latinLnBrk="0" hangingPunct="1">
              <a:lnSpc>
                <a:spcPts val="35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01是成假赋值, 所以推理不正确.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1266" name="文本框 1"/>
          <p:cNvSpPr txBox="1"/>
          <p:nvPr/>
        </p:nvSpPr>
        <p:spPr>
          <a:xfrm>
            <a:off x="661988" y="490538"/>
            <a:ext cx="3370262" cy="10144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571500" indent="-571500" algn="just">
              <a:lnSpc>
                <a:spcPct val="150000"/>
              </a:lnSpc>
              <a:buClrTx/>
              <a:buSzPct val="125000"/>
              <a:buFont typeface="Wingdings" panose="05000000000000000000" charset="0"/>
              <a:buChar char="Ø"/>
            </a:pP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构造证明法</a:t>
            </a: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4060" y="1601470"/>
            <a:ext cx="8007350" cy="46132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证明推理正确和进行有效推理的基本过程是构造推理的证明，即构造一个从前提到结论的公式序列，序列的每一个公式都是前提的有效结论。</a:t>
            </a:r>
            <a:endParaRPr lang="zh-CN" altLang="en-US" sz="260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50000"/>
              </a:lnSpc>
              <a:spcBef>
                <a:spcPts val="2500"/>
              </a:spcBef>
            </a:pPr>
            <a:r>
              <a:rPr lang="zh-CN" altLang="en-US" sz="2600" b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定义：</a:t>
            </a:r>
            <a:r>
              <a:rPr lang="zh-CN" altLang="en-US"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设前提</a:t>
            </a:r>
            <a:r>
              <a:rPr lang="en-US" altLang="zh-CN" sz="2600" b="1" i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</a:t>
            </a:r>
            <a:r>
              <a:rPr lang="en-US" altLang="zh-CN" sz="2600" b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en-US" altLang="zh-CN" sz="26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, </a:t>
            </a:r>
            <a:r>
              <a:rPr lang="en-US" altLang="zh-CN" sz="2600" b="1" i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</a:t>
            </a:r>
            <a:r>
              <a:rPr lang="en-US" altLang="zh-CN" sz="2600" b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en-US" altLang="zh-CN" sz="26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, ..., </a:t>
            </a:r>
            <a:r>
              <a:rPr lang="en-US" altLang="zh-CN" sz="2600" b="1" i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</a:t>
            </a:r>
            <a:r>
              <a:rPr lang="en-US" altLang="zh-CN" sz="2600" b="1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k</a:t>
            </a:r>
            <a:r>
              <a:rPr lang="en-US" altLang="zh-CN"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</a:t>
            </a:r>
            <a:r>
              <a:rPr lang="en-US" altLang="zh-CN" sz="2600" b="1" 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结论</a:t>
            </a:r>
            <a:r>
              <a:rPr lang="en-US" altLang="zh-CN" sz="2600" b="1" i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</a:rPr>
              <a:t>B</a:t>
            </a:r>
            <a:r>
              <a:rPr lang="en-US" altLang="zh-CN"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600" b="1" 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如果一个公式序列的最后是</a:t>
            </a:r>
            <a:r>
              <a:rPr lang="en-US" altLang="zh-CN" sz="2600" b="1" i="1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lt"/>
                <a:sym typeface="+mn-ea"/>
              </a:rPr>
              <a:t>B</a:t>
            </a:r>
            <a:r>
              <a:rPr lang="en-US" altLang="zh-CN"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</a:t>
            </a:r>
            <a:r>
              <a:rPr lang="zh-CN" altLang="en-US"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且序列中的每一个公式或者是某个</a:t>
            </a:r>
            <a:r>
              <a:rPr lang="zh-CN" altLang="en-US" sz="2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前提</a:t>
            </a:r>
            <a:r>
              <a:rPr lang="en-US" altLang="zh-CN" sz="26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</a:t>
            </a:r>
            <a:r>
              <a:rPr lang="en-US" altLang="zh-CN" sz="2600" b="1" i="1" baseline="-25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</a:t>
            </a:r>
            <a:r>
              <a:rPr lang="en-US" altLang="zh-CN"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</a:t>
            </a:r>
            <a:r>
              <a:rPr lang="zh-CN" altLang="en-US"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或者是前面公式的</a:t>
            </a:r>
            <a:r>
              <a:rPr lang="zh-CN" altLang="en-US" sz="2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有效结论</a:t>
            </a:r>
            <a:r>
              <a:rPr lang="zh-CN" altLang="en-US"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，则称</a:t>
            </a:r>
            <a:r>
              <a:rPr lang="zh-CN" altLang="en-US" sz="2600" b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这个序列是由前提</a:t>
            </a:r>
            <a:r>
              <a:rPr lang="en-US" altLang="zh-CN" sz="2600" b="1" i="1">
                <a:solidFill>
                  <a:srgbClr val="7030A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</a:t>
            </a:r>
            <a:r>
              <a:rPr lang="en-US" altLang="zh-CN" sz="2600" b="1" baseline="-25000">
                <a:solidFill>
                  <a:srgbClr val="7030A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</a:t>
            </a:r>
            <a:r>
              <a:rPr lang="en-US" altLang="zh-CN" sz="2600" b="1">
                <a:solidFill>
                  <a:srgbClr val="7030A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, </a:t>
            </a:r>
            <a:r>
              <a:rPr lang="en-US" altLang="zh-CN" sz="2600" b="1" i="1">
                <a:solidFill>
                  <a:srgbClr val="7030A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</a:t>
            </a:r>
            <a:r>
              <a:rPr lang="en-US" altLang="zh-CN" sz="2600" b="1" baseline="-25000">
                <a:solidFill>
                  <a:srgbClr val="7030A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</a:t>
            </a:r>
            <a:r>
              <a:rPr lang="en-US" altLang="zh-CN" sz="2600" b="1">
                <a:solidFill>
                  <a:srgbClr val="7030A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, ..., </a:t>
            </a:r>
            <a:r>
              <a:rPr lang="en-US" altLang="zh-CN" sz="2600" b="1" i="1">
                <a:solidFill>
                  <a:srgbClr val="7030A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</a:t>
            </a:r>
            <a:r>
              <a:rPr lang="en-US" altLang="zh-CN" sz="2600" b="1" i="1" baseline="-25000">
                <a:solidFill>
                  <a:srgbClr val="7030A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k</a:t>
            </a:r>
            <a:r>
              <a:rPr lang="zh-CN" altLang="en-US" sz="2600" b="1">
                <a:solidFill>
                  <a:srgbClr val="7030A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推出</a:t>
            </a:r>
            <a:r>
              <a:rPr lang="en-US" altLang="zh-CN" sz="2600" b="1" i="1">
                <a:solidFill>
                  <a:srgbClr val="7030A0"/>
                </a:solidFill>
                <a:latin typeface="+mn-lt"/>
                <a:ea typeface="宋体" panose="02010600030101010101" pitchFamily="2" charset="-122"/>
                <a:cs typeface="+mn-lt"/>
                <a:sym typeface="+mn-ea"/>
              </a:rPr>
              <a:t>B</a:t>
            </a:r>
            <a:r>
              <a:rPr lang="zh-CN" altLang="en-US" sz="2600" b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的证明</a:t>
            </a:r>
            <a:r>
              <a:rPr lang="zh-CN" altLang="en-US" sz="2600" b="1" 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2600" b="1" i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363538" y="217170"/>
            <a:ext cx="7772400" cy="1143000"/>
          </a:xfrm>
        </p:spPr>
        <p:txBody>
          <a:bodyPr vert="horz" wrap="square" lIns="91440" tIns="45720" rIns="91440" bIns="45720" anchor="ctr"/>
          <a:lstStyle/>
          <a:p>
            <a:pPr algn="l" eaLnBrk="1" hangingPunct="1">
              <a:buClrTx/>
              <a:buSzTx/>
              <a:buFontTx/>
            </a:pPr>
            <a:r>
              <a:rPr lang="zh-CN" altLang="en-US" sz="3600" dirty="0">
                <a:solidFill>
                  <a:srgbClr val="800000"/>
                </a:solidFill>
              </a:rPr>
              <a:t>推理定律——重言蕴涵式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881380" y="1219835"/>
            <a:ext cx="7705090" cy="5194935"/>
          </a:xfrm>
          <a:solidFill>
            <a:srgbClr val="FFFF99"/>
          </a:solidFill>
          <a:ln w="28575">
            <a:solidFill>
              <a:srgbClr val="FF9900"/>
            </a:solidFill>
            <a:miter/>
          </a:ln>
        </p:spPr>
        <p:txBody>
          <a:bodyPr vert="horz" wrap="square" lIns="91440" tIns="45720" rIns="91440" bIns="45720" anchor="t"/>
          <a:lstStyle/>
          <a:p>
            <a:pPr algn="just" eaLnBrk="1" hangingPunct="1">
              <a:buNone/>
            </a:pPr>
            <a:r>
              <a:rPr lang="zh-CN" altLang="en-US" sz="2400" b="1" i="1" dirty="0"/>
              <a:t> 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</a:rPr>
              <a:t>Þ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latin typeface="Symbol" panose="05050102010706020507" pitchFamily="18" charset="2"/>
              </a:rPr>
              <a:t>Ú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)                                                       </a:t>
            </a:r>
            <a:r>
              <a:rPr lang="zh-CN" altLang="en-US" sz="2400" b="1" dirty="0">
                <a:solidFill>
                  <a:srgbClr val="C00000"/>
                </a:solidFill>
              </a:rPr>
              <a:t>附加律</a:t>
            </a:r>
            <a:r>
              <a:rPr lang="zh-CN" altLang="en-US" sz="2400" b="1" dirty="0"/>
              <a:t> </a:t>
            </a:r>
            <a:endParaRPr lang="zh-CN" altLang="en-US" sz="2400" b="1" dirty="0"/>
          </a:p>
          <a:p>
            <a:pPr algn="just" eaLnBrk="1" hangingPunct="1">
              <a:buNone/>
            </a:pPr>
            <a:r>
              <a:rPr lang="zh-CN" altLang="en-US" sz="2400" b="1" dirty="0"/>
              <a:t>(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latin typeface="Symbol" panose="05050102010706020507" pitchFamily="18" charset="2"/>
              </a:rPr>
              <a:t>Ù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) </a:t>
            </a:r>
            <a:r>
              <a:rPr lang="en-US" altLang="zh-CN" sz="2400" b="1" dirty="0">
                <a:latin typeface="Symbol" panose="05050102010706020507" pitchFamily="18" charset="2"/>
              </a:rPr>
              <a:t>Þ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                                                        </a:t>
            </a:r>
            <a:r>
              <a:rPr lang="zh-CN" altLang="en-US" sz="2400" b="1" dirty="0">
                <a:solidFill>
                  <a:srgbClr val="C00000"/>
                </a:solidFill>
              </a:rPr>
              <a:t>化简律</a:t>
            </a:r>
            <a:endParaRPr lang="zh-CN" altLang="en-US" sz="2400" b="1" dirty="0"/>
          </a:p>
          <a:p>
            <a:pPr algn="just" eaLnBrk="1" hangingPunct="1">
              <a:buNone/>
            </a:pPr>
            <a:r>
              <a:rPr lang="zh-CN" altLang="en-US" sz="2400" b="1" dirty="0"/>
              <a:t>(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latin typeface="Symbol" panose="05050102010706020507" pitchFamily="18" charset="2"/>
              </a:rPr>
              <a:t>®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latin typeface="Symbol" panose="05050102010706020507" pitchFamily="18" charset="2"/>
              </a:rPr>
              <a:t>Ù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latin typeface="Symbol" panose="05050102010706020507" pitchFamily="18" charset="2"/>
              </a:rPr>
              <a:t>Þ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                                                 </a:t>
            </a:r>
            <a:r>
              <a:rPr lang="zh-CN" altLang="en-US" sz="2400" b="1" dirty="0">
                <a:solidFill>
                  <a:srgbClr val="C00000"/>
                </a:solidFill>
              </a:rPr>
              <a:t>假言推理</a:t>
            </a:r>
            <a:endParaRPr lang="zh-CN" altLang="en-US" sz="2400" b="1" dirty="0"/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例子：如过考试考得好，他会很高兴。现在他考得很好，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因此他肯定开心。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latinLnBrk="0" hangingPunct="1">
              <a:spcBef>
                <a:spcPts val="1000"/>
              </a:spcBef>
              <a:buNone/>
            </a:pPr>
            <a:r>
              <a:rPr lang="zh-CN" altLang="en-US" sz="2400" b="1" dirty="0"/>
              <a:t>(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latin typeface="Symbol" panose="05050102010706020507" pitchFamily="18" charset="2"/>
              </a:rPr>
              <a:t>®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latin typeface="Symbol" panose="05050102010706020507" pitchFamily="18" charset="2"/>
              </a:rPr>
              <a:t>ÙØ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latin typeface="Symbol" panose="05050102010706020507" pitchFamily="18" charset="2"/>
              </a:rPr>
              <a:t>Þ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latin typeface="Symbol" panose="05050102010706020507" pitchFamily="18" charset="2"/>
              </a:rPr>
              <a:t>Ø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                                            </a:t>
            </a:r>
            <a:r>
              <a:rPr lang="zh-CN" altLang="en-US" sz="2400" b="1" dirty="0">
                <a:solidFill>
                  <a:srgbClr val="C00000"/>
                </a:solidFill>
              </a:rPr>
              <a:t>拒取式</a:t>
            </a:r>
            <a:endParaRPr lang="zh-CN" altLang="en-US" sz="2400" b="1" dirty="0"/>
          </a:p>
          <a:p>
            <a:pPr algn="just" eaLnBrk="1" latinLnBrk="0" hangingPunct="1">
              <a:spcBef>
                <a:spcPts val="10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  <a:sym typeface="+mn-ea"/>
              </a:rPr>
              <a:t>例子：如果考试考得好，他会很高兴。他现在不开心。</a:t>
            </a:r>
            <a:endParaRPr lang="zh-CN" altLang="en-US" sz="2400" b="1" dirty="0">
              <a:solidFill>
                <a:srgbClr val="002060"/>
              </a:solidFill>
              <a:sym typeface="+mn-ea"/>
            </a:endParaRPr>
          </a:p>
          <a:p>
            <a:pPr algn="just" eaLnBrk="1" latinLnBrk="0" hangingPunct="1">
              <a:spcBef>
                <a:spcPts val="10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  <a:sym typeface="+mn-ea"/>
              </a:rPr>
              <a:t>可知他考试没考好</a:t>
            </a:r>
            <a:r>
              <a:rPr lang="zh-CN" altLang="en-US" sz="2400" b="1" dirty="0">
                <a:solidFill>
                  <a:srgbClr val="002060"/>
                </a:solidFill>
                <a:sym typeface="+mn-ea"/>
              </a:rPr>
              <a:t>。</a:t>
            </a:r>
            <a:endParaRPr lang="zh-CN" altLang="en-US" sz="2400" b="1" dirty="0"/>
          </a:p>
          <a:p>
            <a:pPr algn="just" eaLnBrk="1" latinLnBrk="0" hangingPunct="1">
              <a:spcBef>
                <a:spcPts val="1200"/>
              </a:spcBef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400" b="1" i="1" dirty="0">
                <a:solidFill>
                  <a:schemeClr val="tx1"/>
                </a:solidFill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</a:rPr>
              <a:t>ÙØ</a:t>
            </a:r>
            <a:r>
              <a:rPr lang="en-US" altLang="zh-CN" sz="2400" b="1" i="1" dirty="0">
                <a:solidFill>
                  <a:schemeClr val="tx1"/>
                </a:solidFill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</a:rPr>
              <a:t>Þ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i="1" dirty="0">
                <a:solidFill>
                  <a:schemeClr val="tx1"/>
                </a:solidFill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</a:rPr>
              <a:t>                                                </a:t>
            </a:r>
            <a:r>
              <a:rPr lang="zh-CN" altLang="en-US" sz="2400" b="1" dirty="0">
                <a:solidFill>
                  <a:srgbClr val="C00000"/>
                </a:solidFill>
              </a:rPr>
              <a:t>析取三段论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例子：周瑜要么是气死的，要么是病死的。周瑜不是病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死的。所以周瑜是气死的。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757555" y="676275"/>
            <a:ext cx="7772400" cy="5765165"/>
          </a:xfrm>
          <a:solidFill>
            <a:srgbClr val="FFFF99"/>
          </a:solidFill>
          <a:ln w="28575">
            <a:solidFill>
              <a:srgbClr val="FF9900"/>
            </a:solidFill>
            <a:miter/>
          </a:ln>
        </p:spPr>
        <p:txBody>
          <a:bodyPr vert="horz" wrap="square" lIns="91440" tIns="45720" rIns="91440" bIns="45720" anchor="t"/>
          <a:lstStyle/>
          <a:p>
            <a:pPr algn="just" eaLnBrk="1" hangingPunct="1"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400" b="1" i="1" dirty="0">
                <a:solidFill>
                  <a:schemeClr val="tx1"/>
                </a:solidFill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400" b="1" i="1" dirty="0">
                <a:solidFill>
                  <a:schemeClr val="tx1"/>
                </a:solidFill>
              </a:rPr>
              <a:t>C</a:t>
            </a:r>
            <a:r>
              <a:rPr lang="en-US" altLang="zh-CN" sz="2400" b="1" dirty="0">
                <a:solidFill>
                  <a:schemeClr val="tx1"/>
                </a:solidFill>
              </a:rPr>
              <a:t>) 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</a:rPr>
              <a:t>Þ</a:t>
            </a:r>
            <a:r>
              <a:rPr lang="en-US" altLang="zh-CN" sz="2400" b="1" dirty="0">
                <a:solidFill>
                  <a:schemeClr val="tx1"/>
                </a:solidFill>
              </a:rPr>
              <a:t> (</a:t>
            </a:r>
            <a:r>
              <a:rPr lang="en-US" altLang="zh-CN" sz="2400" b="1" i="1" dirty="0">
                <a:solidFill>
                  <a:schemeClr val="tx1"/>
                </a:solidFill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400" b="1" i="1" dirty="0">
                <a:solidFill>
                  <a:schemeClr val="tx1"/>
                </a:solidFill>
              </a:rPr>
              <a:t>C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  <a:r>
              <a:rPr lang="en-US" altLang="zh-CN" sz="2400" b="1" dirty="0">
                <a:solidFill>
                  <a:srgbClr val="FF0000"/>
                </a:solidFill>
              </a:rPr>
              <a:t>                               </a:t>
            </a:r>
            <a:r>
              <a:rPr lang="zh-CN" altLang="en-US" sz="2400" b="1" dirty="0">
                <a:solidFill>
                  <a:srgbClr val="C00000"/>
                </a:solidFill>
              </a:rPr>
              <a:t>假言三段论</a:t>
            </a:r>
            <a:endParaRPr lang="zh-CN" altLang="en-US" sz="2400" b="1" dirty="0">
              <a:solidFill>
                <a:srgbClr val="C00000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如一个人是单身汉，则他不幸福。如一个人不幸福，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则他不开心。他是单身汉，可知他不开心的</a:t>
            </a:r>
            <a:r>
              <a:rPr lang="zh-CN" altLang="en-US" sz="2400" b="1" dirty="0">
                <a:solidFill>
                  <a:srgbClr val="002060"/>
                </a:solidFill>
              </a:rPr>
              <a:t>。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400" b="1" i="1" dirty="0">
                <a:solidFill>
                  <a:schemeClr val="tx1"/>
                </a:solidFill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</a:rPr>
              <a:t>C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400" b="1" i="1" dirty="0">
                <a:solidFill>
                  <a:schemeClr val="tx1"/>
                </a:solidFill>
              </a:rPr>
              <a:t>D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400" b="1" i="1" dirty="0">
                <a:solidFill>
                  <a:schemeClr val="tx1"/>
                </a:solidFill>
              </a:rPr>
              <a:t>C</a:t>
            </a:r>
            <a:r>
              <a:rPr lang="en-US" altLang="zh-CN" sz="2400" b="1" dirty="0">
                <a:solidFill>
                  <a:schemeClr val="tx1"/>
                </a:solidFill>
              </a:rPr>
              <a:t>) 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</a:rPr>
              <a:t>Þ</a:t>
            </a:r>
            <a:r>
              <a:rPr lang="en-US" altLang="zh-CN" sz="2400" b="1" dirty="0">
                <a:solidFill>
                  <a:schemeClr val="tx1"/>
                </a:solidFill>
              </a:rPr>
              <a:t> (</a:t>
            </a:r>
            <a:r>
              <a:rPr lang="en-US" altLang="zh-CN" sz="2400" b="1" i="1" dirty="0">
                <a:solidFill>
                  <a:schemeClr val="tx1"/>
                </a:solidFill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400" b="1" i="1" dirty="0">
                <a:solidFill>
                  <a:schemeClr val="tx1"/>
                </a:solidFill>
              </a:rPr>
              <a:t>D</a:t>
            </a:r>
            <a:r>
              <a:rPr lang="en-US" altLang="zh-CN" sz="2400" b="1" dirty="0">
                <a:solidFill>
                  <a:schemeClr val="tx1"/>
                </a:solidFill>
              </a:rPr>
              <a:t>)                   </a:t>
            </a:r>
            <a:r>
              <a:rPr lang="zh-CN" altLang="en-US" sz="2400" b="1" dirty="0">
                <a:solidFill>
                  <a:srgbClr val="C00000"/>
                </a:solidFill>
              </a:rPr>
              <a:t>构造性二难</a:t>
            </a:r>
            <a:r>
              <a:rPr lang="zh-CN" altLang="en-US" sz="2400" b="1" dirty="0">
                <a:solidFill>
                  <a:schemeClr val="tx1"/>
                </a:solidFill>
              </a:rPr>
              <a:t> 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如果说真话，富人恨你；如果说假话，那么穷人恨你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那么游说只会招致大家恨你。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ym typeface="+mn-ea"/>
              </a:rPr>
              <a:t>(</a:t>
            </a:r>
            <a:r>
              <a:rPr lang="en-US" altLang="zh-CN" sz="2400" b="1" i="1" dirty="0">
                <a:sym typeface="+mn-ea"/>
              </a:rPr>
              <a:t>A</a:t>
            </a:r>
            <a:r>
              <a:rPr lang="en-US" altLang="zh-CN" sz="2400" b="1" dirty="0">
                <a:latin typeface="Symbol" panose="05050102010706020507" pitchFamily="18" charset="2"/>
                <a:sym typeface="+mn-ea"/>
              </a:rPr>
              <a:t>®</a:t>
            </a:r>
            <a:r>
              <a:rPr lang="en-US" altLang="zh-CN" sz="2400" b="1" i="1" dirty="0">
                <a:sym typeface="+mn-ea"/>
              </a:rPr>
              <a:t>B</a:t>
            </a:r>
            <a:r>
              <a:rPr lang="en-US" altLang="zh-CN" sz="2400" b="1" dirty="0">
                <a:sym typeface="+mn-ea"/>
              </a:rPr>
              <a:t>)</a:t>
            </a:r>
            <a:r>
              <a:rPr lang="en-US" altLang="zh-CN" sz="2400" b="1" dirty="0">
                <a:latin typeface="Symbol" panose="05050102010706020507" pitchFamily="18" charset="2"/>
                <a:sym typeface="+mn-ea"/>
              </a:rPr>
              <a:t>Ù</a:t>
            </a:r>
            <a:r>
              <a:rPr lang="en-US" altLang="zh-CN" sz="2400" b="1" dirty="0">
                <a:sym typeface="+mn-ea"/>
              </a:rPr>
              <a:t>(</a:t>
            </a:r>
            <a:r>
              <a:rPr lang="en-US" altLang="zh-CN" sz="2400" b="1" i="1" dirty="0">
                <a:sym typeface="+mn-ea"/>
              </a:rPr>
              <a:t>C</a:t>
            </a:r>
            <a:r>
              <a:rPr lang="en-US" altLang="zh-CN" sz="2400" b="1" dirty="0">
                <a:latin typeface="Symbol" panose="05050102010706020507" pitchFamily="18" charset="2"/>
                <a:sym typeface="+mn-ea"/>
              </a:rPr>
              <a:t>®</a:t>
            </a:r>
            <a:r>
              <a:rPr lang="en-US" altLang="zh-CN" sz="2400" b="1" i="1" dirty="0">
                <a:sym typeface="+mn-ea"/>
              </a:rPr>
              <a:t>D</a:t>
            </a:r>
            <a:r>
              <a:rPr lang="en-US" altLang="zh-CN" sz="2400" b="1" dirty="0">
                <a:sym typeface="+mn-ea"/>
              </a:rPr>
              <a:t>)</a:t>
            </a:r>
            <a:r>
              <a:rPr lang="en-US" altLang="zh-CN" sz="2400" b="1" dirty="0">
                <a:latin typeface="Symbol" panose="05050102010706020507" pitchFamily="18" charset="2"/>
                <a:sym typeface="+mn-ea"/>
              </a:rPr>
              <a:t>Ù</a:t>
            </a:r>
            <a:r>
              <a:rPr lang="en-US" altLang="zh-CN" sz="2400" b="1" dirty="0">
                <a:sym typeface="+mn-ea"/>
              </a:rPr>
              <a:t>( </a:t>
            </a:r>
            <a:r>
              <a:rPr lang="en-US" altLang="zh-CN" sz="2400" b="1" dirty="0">
                <a:latin typeface="Symbol" panose="05050102010706020507" pitchFamily="18" charset="2"/>
                <a:sym typeface="+mn-ea"/>
              </a:rPr>
              <a:t>Ø</a:t>
            </a:r>
            <a:r>
              <a:rPr lang="en-US" altLang="zh-CN" sz="2400" b="1" i="1" dirty="0">
                <a:sym typeface="+mn-ea"/>
              </a:rPr>
              <a:t>B</a:t>
            </a:r>
            <a:r>
              <a:rPr lang="en-US" altLang="zh-CN" sz="2400" b="1" dirty="0">
                <a:latin typeface="Symbol" panose="05050102010706020507" pitchFamily="18" charset="2"/>
                <a:sym typeface="+mn-ea"/>
              </a:rPr>
              <a:t>ÚØ</a:t>
            </a:r>
            <a:r>
              <a:rPr lang="en-US" altLang="zh-CN" sz="2400" b="1" i="1" dirty="0">
                <a:sym typeface="+mn-ea"/>
              </a:rPr>
              <a:t>D</a:t>
            </a:r>
            <a:r>
              <a:rPr lang="en-US" altLang="zh-CN" sz="2400" b="1" dirty="0">
                <a:sym typeface="+mn-ea"/>
              </a:rPr>
              <a:t>) </a:t>
            </a:r>
            <a:r>
              <a:rPr lang="en-US" altLang="zh-CN" sz="2400" b="1" dirty="0">
                <a:latin typeface="Symbol" panose="05050102010706020507" pitchFamily="18" charset="2"/>
                <a:sym typeface="+mn-ea"/>
              </a:rPr>
              <a:t>Þ</a:t>
            </a:r>
            <a:r>
              <a:rPr lang="en-US" altLang="zh-CN" sz="2400" b="1" dirty="0">
                <a:sym typeface="+mn-ea"/>
              </a:rPr>
              <a:t> (</a:t>
            </a:r>
            <a:r>
              <a:rPr lang="en-US" altLang="zh-CN" sz="2400" b="1" dirty="0">
                <a:latin typeface="Symbol" panose="05050102010706020507" pitchFamily="18" charset="2"/>
                <a:sym typeface="+mn-ea"/>
              </a:rPr>
              <a:t>Ø</a:t>
            </a:r>
            <a:r>
              <a:rPr lang="en-US" altLang="zh-CN" sz="2400" b="1" i="1" dirty="0">
                <a:sym typeface="+mn-ea"/>
              </a:rPr>
              <a:t>A</a:t>
            </a:r>
            <a:r>
              <a:rPr lang="en-US" altLang="zh-CN" sz="2400" b="1" dirty="0">
                <a:latin typeface="Symbol" panose="05050102010706020507" pitchFamily="18" charset="2"/>
                <a:sym typeface="+mn-ea"/>
              </a:rPr>
              <a:t>ÚØ</a:t>
            </a:r>
            <a:r>
              <a:rPr lang="en-US" altLang="zh-CN" sz="2400" b="1" i="1" dirty="0">
                <a:sym typeface="+mn-ea"/>
              </a:rPr>
              <a:t>C</a:t>
            </a:r>
            <a:r>
              <a:rPr lang="en-US" altLang="zh-CN" sz="2400" b="1" dirty="0">
                <a:sym typeface="+mn-ea"/>
              </a:rPr>
              <a:t>)       </a:t>
            </a:r>
            <a:r>
              <a:rPr lang="zh-CN" altLang="en-US" sz="2400" b="1" dirty="0">
                <a:solidFill>
                  <a:srgbClr val="C00000"/>
                </a:solidFill>
                <a:sym typeface="+mn-ea"/>
              </a:rPr>
              <a:t>破坏性二难</a:t>
            </a:r>
            <a:endParaRPr lang="zh-CN" altLang="en-US" sz="2400" b="1" dirty="0">
              <a:solidFill>
                <a:srgbClr val="C00000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ym typeface="+mn-ea"/>
              </a:rPr>
              <a:t>(</a:t>
            </a:r>
            <a:r>
              <a:rPr lang="en-US" altLang="zh-CN" sz="2400" b="1" i="1" dirty="0">
                <a:sym typeface="+mn-ea"/>
              </a:rPr>
              <a:t>A</a:t>
            </a:r>
            <a:r>
              <a:rPr lang="en-US" altLang="zh-CN" sz="2400" b="1" dirty="0">
                <a:latin typeface="Symbol" panose="05050102010706020507" pitchFamily="18" charset="2"/>
                <a:sym typeface="+mn-ea"/>
              </a:rPr>
              <a:t>®</a:t>
            </a:r>
            <a:r>
              <a:rPr lang="en-US" altLang="zh-CN" sz="2400" b="1" i="1" dirty="0">
                <a:sym typeface="+mn-ea"/>
              </a:rPr>
              <a:t>B</a:t>
            </a:r>
            <a:r>
              <a:rPr lang="en-US" altLang="zh-CN" sz="2400" b="1" dirty="0">
                <a:sym typeface="+mn-ea"/>
              </a:rPr>
              <a:t>)</a:t>
            </a:r>
            <a:r>
              <a:rPr lang="en-US" altLang="zh-CN" sz="2400" b="1" dirty="0">
                <a:latin typeface="Symbol" panose="05050102010706020507" pitchFamily="18" charset="2"/>
                <a:sym typeface="+mn-ea"/>
              </a:rPr>
              <a:t>Ù</a:t>
            </a:r>
            <a:r>
              <a:rPr lang="en-US" altLang="zh-CN" sz="2400" b="1" dirty="0">
                <a:sym typeface="+mn-ea"/>
              </a:rPr>
              <a:t>(</a:t>
            </a:r>
            <a:r>
              <a:rPr lang="en-US" altLang="zh-CN" sz="2400" b="1" dirty="0">
                <a:latin typeface="Symbol" panose="05050102010706020507" pitchFamily="18" charset="2"/>
                <a:sym typeface="+mn-ea"/>
              </a:rPr>
              <a:t>Ø</a:t>
            </a:r>
            <a:r>
              <a:rPr lang="en-US" altLang="zh-CN" sz="2400" b="1" i="1" dirty="0">
                <a:sym typeface="+mn-ea"/>
              </a:rPr>
              <a:t>A</a:t>
            </a:r>
            <a:r>
              <a:rPr lang="en-US" altLang="zh-CN" sz="2400" b="1" dirty="0">
                <a:latin typeface="Symbol" panose="05050102010706020507" pitchFamily="18" charset="2"/>
                <a:sym typeface="+mn-ea"/>
              </a:rPr>
              <a:t>®</a:t>
            </a:r>
            <a:r>
              <a:rPr lang="en-US" altLang="zh-CN" sz="2400" b="1" i="1" dirty="0">
                <a:sym typeface="+mn-ea"/>
              </a:rPr>
              <a:t>B</a:t>
            </a:r>
            <a:r>
              <a:rPr lang="en-US" altLang="zh-CN" sz="2400" b="1" dirty="0">
                <a:sym typeface="+mn-ea"/>
              </a:rPr>
              <a:t>) </a:t>
            </a:r>
            <a:r>
              <a:rPr lang="en-US" altLang="zh-CN" sz="2400" b="1" dirty="0">
                <a:latin typeface="Symbol" panose="05050102010706020507" pitchFamily="18" charset="2"/>
                <a:sym typeface="+mn-ea"/>
              </a:rPr>
              <a:t>Þ</a:t>
            </a:r>
            <a:r>
              <a:rPr lang="en-US" altLang="zh-CN" sz="2400" b="1" dirty="0">
                <a:sym typeface="+mn-ea"/>
              </a:rPr>
              <a:t> </a:t>
            </a:r>
            <a:r>
              <a:rPr lang="en-US" altLang="zh-CN" sz="2400" b="1" i="1" dirty="0">
                <a:sym typeface="+mn-ea"/>
              </a:rPr>
              <a:t>B</a:t>
            </a:r>
            <a:r>
              <a:rPr lang="en-US" altLang="zh-CN" sz="2400" b="1" dirty="0">
                <a:sym typeface="+mn-ea"/>
              </a:rPr>
              <a:t>                   </a:t>
            </a:r>
            <a:r>
              <a:rPr lang="zh-CN" altLang="en-US" sz="2400" b="1" dirty="0">
                <a:solidFill>
                  <a:srgbClr val="C00000"/>
                </a:solidFill>
                <a:sym typeface="+mn-ea"/>
              </a:rPr>
              <a:t>构造性二难(特殊形式)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ym typeface="+mn-ea"/>
              </a:rPr>
              <a:t>(</a:t>
            </a:r>
            <a:r>
              <a:rPr lang="en-US" altLang="zh-CN" sz="2400" b="1" i="1" dirty="0">
                <a:sym typeface="+mn-ea"/>
              </a:rPr>
              <a:t>A</a:t>
            </a:r>
            <a:r>
              <a:rPr lang="en-US" altLang="zh-CN" sz="2400" b="1" dirty="0">
                <a:latin typeface="Symbol" panose="05050102010706020507" pitchFamily="18" charset="2"/>
                <a:sym typeface="+mn-ea"/>
              </a:rPr>
              <a:t>«</a:t>
            </a:r>
            <a:r>
              <a:rPr lang="en-US" altLang="zh-CN" sz="2400" b="1" i="1" dirty="0">
                <a:sym typeface="+mn-ea"/>
              </a:rPr>
              <a:t>B</a:t>
            </a:r>
            <a:r>
              <a:rPr lang="en-US" altLang="zh-CN" sz="2400" b="1" dirty="0">
                <a:sym typeface="+mn-ea"/>
              </a:rPr>
              <a:t>)</a:t>
            </a:r>
            <a:r>
              <a:rPr lang="en-US" altLang="zh-CN" sz="2400" b="1" dirty="0">
                <a:latin typeface="Symbol" panose="05050102010706020507" pitchFamily="18" charset="2"/>
                <a:sym typeface="+mn-ea"/>
              </a:rPr>
              <a:t>Ù</a:t>
            </a:r>
            <a:r>
              <a:rPr lang="en-US" altLang="zh-CN" sz="2400" b="1" dirty="0">
                <a:sym typeface="+mn-ea"/>
              </a:rPr>
              <a:t>(</a:t>
            </a:r>
            <a:r>
              <a:rPr lang="en-US" altLang="zh-CN" sz="2400" b="1" i="1" dirty="0">
                <a:sym typeface="+mn-ea"/>
              </a:rPr>
              <a:t>B</a:t>
            </a:r>
            <a:r>
              <a:rPr lang="en-US" altLang="zh-CN" sz="2400" b="1" dirty="0">
                <a:latin typeface="Symbol" panose="05050102010706020507" pitchFamily="18" charset="2"/>
                <a:sym typeface="+mn-ea"/>
              </a:rPr>
              <a:t>«</a:t>
            </a:r>
            <a:r>
              <a:rPr lang="en-US" altLang="zh-CN" sz="2400" b="1" i="1" dirty="0">
                <a:sym typeface="+mn-ea"/>
              </a:rPr>
              <a:t>C</a:t>
            </a:r>
            <a:r>
              <a:rPr lang="en-US" altLang="zh-CN" sz="2400" b="1" dirty="0">
                <a:sym typeface="+mn-ea"/>
              </a:rPr>
              <a:t>) </a:t>
            </a:r>
            <a:r>
              <a:rPr lang="en-US" altLang="zh-CN" sz="2400" b="1" dirty="0">
                <a:latin typeface="Symbol" panose="05050102010706020507" pitchFamily="18" charset="2"/>
                <a:sym typeface="+mn-ea"/>
              </a:rPr>
              <a:t>Þ</a:t>
            </a:r>
            <a:r>
              <a:rPr lang="en-US" altLang="zh-CN" sz="2400" b="1" dirty="0">
                <a:sym typeface="+mn-ea"/>
              </a:rPr>
              <a:t> (</a:t>
            </a:r>
            <a:r>
              <a:rPr lang="en-US" altLang="zh-CN" sz="2400" b="1" i="1" dirty="0">
                <a:sym typeface="+mn-ea"/>
              </a:rPr>
              <a:t>A</a:t>
            </a:r>
            <a:r>
              <a:rPr lang="en-US" altLang="zh-CN" sz="2400" b="1" dirty="0">
                <a:latin typeface="Symbol" panose="05050102010706020507" pitchFamily="18" charset="2"/>
                <a:sym typeface="+mn-ea"/>
              </a:rPr>
              <a:t>«</a:t>
            </a:r>
            <a:r>
              <a:rPr lang="en-US" altLang="zh-CN" sz="2400" b="1" i="1" dirty="0">
                <a:sym typeface="+mn-ea"/>
              </a:rPr>
              <a:t>C</a:t>
            </a:r>
            <a:r>
              <a:rPr lang="en-US" altLang="zh-CN" sz="2400" b="1" dirty="0">
                <a:sym typeface="+mn-ea"/>
              </a:rPr>
              <a:t>)                              </a:t>
            </a:r>
            <a:r>
              <a:rPr lang="zh-CN" altLang="en-US" sz="2400" b="1" dirty="0">
                <a:solidFill>
                  <a:srgbClr val="C00000"/>
                </a:solidFill>
                <a:sym typeface="+mn-ea"/>
              </a:rPr>
              <a:t>等价三段论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buNone/>
            </a:pP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906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推理规则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grpSp>
        <p:nvGrpSpPr>
          <p:cNvPr id="13315" name="Group 19"/>
          <p:cNvGrpSpPr/>
          <p:nvPr/>
        </p:nvGrpSpPr>
        <p:grpSpPr>
          <a:xfrm>
            <a:off x="5422900" y="1609090"/>
            <a:ext cx="3201670" cy="4629924"/>
            <a:chOff x="2783" y="1104"/>
            <a:chExt cx="2017" cy="2880"/>
          </a:xfrm>
        </p:grpSpPr>
        <p:sp>
          <p:nvSpPr>
            <p:cNvPr id="13316" name="Rectangle 10"/>
            <p:cNvSpPr/>
            <p:nvPr/>
          </p:nvSpPr>
          <p:spPr>
            <a:xfrm>
              <a:off x="2783" y="1104"/>
              <a:ext cx="2017" cy="2880"/>
            </a:xfrm>
            <a:prstGeom prst="rect">
              <a:avLst/>
            </a:prstGeom>
            <a:solidFill>
              <a:srgbClr val="FFFF99"/>
            </a:solidFill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75" tIns="46038" rIns="92075" bIns="46038" anchor="t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(6) 化简规则 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        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dirty="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Ù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B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     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\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(7)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拒取式规则 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       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dirty="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®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B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         </a:t>
              </a:r>
              <a:r>
                <a:rPr lang="en-US" altLang="zh-CN" sz="2400" b="1" dirty="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Ø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B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      </a:t>
              </a:r>
              <a:r>
                <a:rPr lang="en-US" altLang="zh-CN" sz="2400" b="1" dirty="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\Ø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A</a:t>
              </a:r>
              <a:endPara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algn="just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(8)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假言三段论规则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algn="just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        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dirty="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®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B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algn="just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        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B</a:t>
              </a:r>
              <a:r>
                <a:rPr lang="en-US" altLang="zh-CN" sz="2400" b="1" dirty="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®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C</a:t>
              </a:r>
              <a:r>
                <a:rPr lang="en-US" altLang="zh-CN" sz="2400" b="1" u="sng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      </a:t>
              </a:r>
              <a:r>
                <a:rPr lang="en-US" altLang="zh-CN" sz="2400" b="1" dirty="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\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dirty="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®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C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3317" name="Line 11"/>
            <p:cNvSpPr/>
            <p:nvPr/>
          </p:nvSpPr>
          <p:spPr>
            <a:xfrm>
              <a:off x="3168" y="1620"/>
              <a:ext cx="96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3318" name="Line 12"/>
            <p:cNvSpPr/>
            <p:nvPr/>
          </p:nvSpPr>
          <p:spPr>
            <a:xfrm>
              <a:off x="3120" y="2610"/>
              <a:ext cx="110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13319" name="Group 20"/>
          <p:cNvGrpSpPr/>
          <p:nvPr/>
        </p:nvGrpSpPr>
        <p:grpSpPr>
          <a:xfrm>
            <a:off x="833755" y="1609090"/>
            <a:ext cx="4100830" cy="4300830"/>
            <a:chOff x="480" y="1104"/>
            <a:chExt cx="2016" cy="2709"/>
          </a:xfrm>
        </p:grpSpPr>
        <p:sp>
          <p:nvSpPr>
            <p:cNvPr id="9222" name="Rectangle 6"/>
            <p:cNvSpPr>
              <a:spLocks noChangeArrowheads="1"/>
            </p:cNvSpPr>
            <p:nvPr/>
          </p:nvSpPr>
          <p:spPr bwMode="auto">
            <a:xfrm>
              <a:off x="480" y="1104"/>
              <a:ext cx="2016" cy="2709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rgbClr val="FF9900"/>
              </a:solidFill>
              <a:miter lim="800000"/>
            </a:ln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(1) 前提引入规则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(2) 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结论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引入规则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(3) 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置换规则（等值置换）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(4) 假言推理规则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            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®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            A</a:t>
              </a:r>
              <a:endPara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       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\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 B</a:t>
              </a:r>
              <a:endPara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(5) 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附加规则 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            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        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\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Ú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21" name="Line 14"/>
            <p:cNvSpPr/>
            <p:nvPr/>
          </p:nvSpPr>
          <p:spPr>
            <a:xfrm>
              <a:off x="865" y="2699"/>
              <a:ext cx="1019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3322" name="Line 15"/>
            <p:cNvSpPr/>
            <p:nvPr/>
          </p:nvSpPr>
          <p:spPr>
            <a:xfrm>
              <a:off x="865" y="3510"/>
              <a:ext cx="1019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13323" name="Line 12"/>
          <p:cNvSpPr/>
          <p:nvPr/>
        </p:nvSpPr>
        <p:spPr>
          <a:xfrm>
            <a:off x="5393055" y="5714683"/>
            <a:ext cx="1752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pSp>
        <p:nvGrpSpPr>
          <p:cNvPr id="14339" name="Group 16"/>
          <p:cNvGrpSpPr/>
          <p:nvPr/>
        </p:nvGrpSpPr>
        <p:grpSpPr>
          <a:xfrm>
            <a:off x="4714875" y="1259205"/>
            <a:ext cx="3743325" cy="3990975"/>
            <a:chOff x="2970" y="1200"/>
            <a:chExt cx="2358" cy="2514"/>
          </a:xfrm>
        </p:grpSpPr>
        <p:sp>
          <p:nvSpPr>
            <p:cNvPr id="14340" name="Rectangle 6"/>
            <p:cNvSpPr/>
            <p:nvPr/>
          </p:nvSpPr>
          <p:spPr>
            <a:xfrm>
              <a:off x="2970" y="1200"/>
              <a:ext cx="2358" cy="2514"/>
            </a:xfrm>
            <a:prstGeom prst="rect">
              <a:avLst/>
            </a:prstGeom>
            <a:solidFill>
              <a:srgbClr val="FFFF99"/>
            </a:solidFill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75" tIns="46038" rIns="92075" bIns="46038" anchor="t">
              <a:spAutoFit/>
            </a:bodyPr>
            <a:lstStyle/>
            <a:p>
              <a:pPr algn="just"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(11) 破坏性二难推理规则               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algn="just"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            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dirty="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®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B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algn="just">
                <a:spcBef>
                  <a:spcPct val="20000"/>
                </a:spcBef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            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C</a:t>
              </a:r>
              <a:r>
                <a:rPr lang="en-US" altLang="zh-CN" sz="2400" b="1" dirty="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®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D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algn="just">
                <a:spcBef>
                  <a:spcPct val="20000"/>
                </a:spcBef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           </a:t>
              </a:r>
              <a:r>
                <a:rPr lang="en-US" altLang="zh-CN" sz="2400" b="1" dirty="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Ø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B</a:t>
              </a:r>
              <a:r>
                <a:rPr lang="en-US" altLang="zh-CN" sz="2400" b="1" dirty="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ÚØ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D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>
                <a:spcBef>
                  <a:spcPct val="20000"/>
                </a:spcBef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        </a:t>
              </a:r>
              <a:r>
                <a:rPr lang="en-US" altLang="zh-CN" sz="2400" b="1" dirty="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\Ø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dirty="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ÚØ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C</a:t>
              </a:r>
              <a:endPara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>
                <a:spcBef>
                  <a:spcPct val="20000"/>
                </a:spcBef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(12) 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合取引入规则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algn="just"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         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A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algn="just">
                <a:spcBef>
                  <a:spcPct val="20000"/>
                </a:spcBef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         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B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>
                <a:spcBef>
                  <a:spcPct val="20000"/>
                </a:spcBef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        </a:t>
              </a:r>
              <a:r>
                <a:rPr lang="en-US" altLang="zh-CN" sz="2400" b="1" dirty="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\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dirty="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Ù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B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4341" name="Line 7"/>
            <p:cNvSpPr/>
            <p:nvPr/>
          </p:nvSpPr>
          <p:spPr>
            <a:xfrm>
              <a:off x="3360" y="2340"/>
              <a:ext cx="13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4342" name="Line 8"/>
            <p:cNvSpPr/>
            <p:nvPr/>
          </p:nvSpPr>
          <p:spPr>
            <a:xfrm>
              <a:off x="3312" y="3454"/>
              <a:ext cx="115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14343" name="Group 15"/>
          <p:cNvGrpSpPr/>
          <p:nvPr/>
        </p:nvGrpSpPr>
        <p:grpSpPr>
          <a:xfrm>
            <a:off x="684213" y="1260158"/>
            <a:ext cx="3582987" cy="4005263"/>
            <a:chOff x="431" y="1065"/>
            <a:chExt cx="2257" cy="2523"/>
          </a:xfrm>
        </p:grpSpPr>
        <p:sp>
          <p:nvSpPr>
            <p:cNvPr id="14344" name="Rectangle 10"/>
            <p:cNvSpPr/>
            <p:nvPr/>
          </p:nvSpPr>
          <p:spPr>
            <a:xfrm>
              <a:off x="431" y="1065"/>
              <a:ext cx="2257" cy="2523"/>
            </a:xfrm>
            <a:prstGeom prst="rect">
              <a:avLst/>
            </a:prstGeom>
            <a:solidFill>
              <a:srgbClr val="FFFF99"/>
            </a:solidFill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75" tIns="46038" rIns="92075" bIns="46038" anchor="t">
              <a:spAutoFit/>
            </a:bodyPr>
            <a:lstStyle/>
            <a:p>
              <a:pPr algn="just"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(9) 析取三段论规则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algn="just"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            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dirty="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Ú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B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algn="just">
                <a:spcBef>
                  <a:spcPct val="20000"/>
                </a:spcBef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             </a:t>
              </a:r>
              <a:r>
                <a:rPr lang="en-US" altLang="zh-CN" sz="2400" b="1" dirty="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Ø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B</a:t>
              </a:r>
              <a:r>
                <a:rPr lang="en-US" altLang="zh-CN" sz="2400" b="1" u="sng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   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algn="just">
                <a:spcBef>
                  <a:spcPct val="20000"/>
                </a:spcBef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             </a:t>
              </a:r>
              <a:r>
                <a:rPr lang="en-US" altLang="zh-CN" sz="2400" b="1" dirty="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\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A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algn="just">
                <a:spcBef>
                  <a:spcPct val="20000"/>
                </a:spcBef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(10)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构造性二难推理规则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algn="just"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            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dirty="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®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B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algn="just">
                <a:spcBef>
                  <a:spcPct val="20000"/>
                </a:spcBef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            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C</a:t>
              </a:r>
              <a:r>
                <a:rPr lang="en-US" altLang="zh-CN" sz="2400" b="1" dirty="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®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D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algn="just">
                <a:spcBef>
                  <a:spcPct val="20000"/>
                </a:spcBef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            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dirty="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Ú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C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u="sng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 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algn="just">
                <a:spcBef>
                  <a:spcPct val="20000"/>
                </a:spcBef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           </a:t>
              </a:r>
              <a:r>
                <a:rPr lang="en-US" altLang="zh-CN" sz="2400" b="1" dirty="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\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B</a:t>
              </a:r>
              <a:r>
                <a:rPr lang="en-US" altLang="zh-CN" sz="2400" b="1" dirty="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Ú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D</a:t>
              </a:r>
              <a:endPara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4345" name="Line 11"/>
            <p:cNvSpPr/>
            <p:nvPr/>
          </p:nvSpPr>
          <p:spPr>
            <a:xfrm>
              <a:off x="1056" y="1957"/>
              <a:ext cx="829" cy="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4346" name="Line 12"/>
            <p:cNvSpPr/>
            <p:nvPr/>
          </p:nvSpPr>
          <p:spPr>
            <a:xfrm>
              <a:off x="963" y="3304"/>
              <a:ext cx="1013" cy="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9e4850f0-1c20-4cc8-87cd-9061cf281ff2}"/>
</p:tagLst>
</file>

<file path=ppt/theme/theme1.xml><?xml version="1.0" encoding="utf-8"?>
<a:theme xmlns:a="http://schemas.openxmlformats.org/drawingml/2006/main" name="清华版教材展示">
  <a:themeElements>
    <a:clrScheme name="清华版教材展示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清华版教材展示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lnDef>
  </a:objectDefaults>
  <a:extraClrSchemeLst>
    <a:extraClrScheme>
      <a:clrScheme name="清华版教材展示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华版教材展示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清华版教材展示">
  <a:themeElements>
    <a:clrScheme name="清华版教材展示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清华版教材展示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lnDef>
  </a:objectDefaults>
  <a:extraClrSchemeLst>
    <a:extraClrScheme>
      <a:clrScheme name="清华版教材展示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华版教材展示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Data\Microsoft\Templates\清华版教材展示.pot</Template>
  <TotalTime>0</TotalTime>
  <Words>5782</Words>
  <Application>WPS 演示</Application>
  <PresentationFormat>全屏显示(4:3)</PresentationFormat>
  <Paragraphs>380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宋体</vt:lpstr>
      <vt:lpstr>Wingdings</vt:lpstr>
      <vt:lpstr>华文行楷</vt:lpstr>
      <vt:lpstr>Times New Roman</vt:lpstr>
      <vt:lpstr>黑体</vt:lpstr>
      <vt:lpstr>Wingdings</vt:lpstr>
      <vt:lpstr>Symbol</vt:lpstr>
      <vt:lpstr>华文中宋</vt:lpstr>
      <vt:lpstr>微软雅黑</vt:lpstr>
      <vt:lpstr>Arial Unicode MS</vt:lpstr>
      <vt:lpstr>清华版教材展示</vt:lpstr>
      <vt:lpstr>1_清华版教材展示</vt:lpstr>
      <vt:lpstr>2.4    推理</vt:lpstr>
      <vt:lpstr>推理的形式结构</vt:lpstr>
      <vt:lpstr>直接证明法</vt:lpstr>
      <vt:lpstr>PowerPoint 演示文稿</vt:lpstr>
      <vt:lpstr>PowerPoint 演示文稿</vt:lpstr>
      <vt:lpstr>推理定律——重言蕴涵式</vt:lpstr>
      <vt:lpstr>PowerPoint 演示文稿</vt:lpstr>
      <vt:lpstr>推理规则</vt:lpstr>
      <vt:lpstr>PowerPoint 演示文稿</vt:lpstr>
      <vt:lpstr>实例</vt:lpstr>
      <vt:lpstr>实例</vt:lpstr>
      <vt:lpstr>PowerPoint 演示文稿</vt:lpstr>
      <vt:lpstr>附加前提证明法</vt:lpstr>
      <vt:lpstr>实例</vt:lpstr>
      <vt:lpstr>归谬法(反证法)</vt:lpstr>
      <vt:lpstr>实例</vt:lpstr>
      <vt:lpstr>归结证明法</vt:lpstr>
      <vt:lpstr>归结证明法的基本步骤</vt:lpstr>
      <vt:lpstr>实例</vt:lpstr>
      <vt:lpstr>PowerPoint 演示文稿</vt:lpstr>
      <vt:lpstr>对证明方法的补充说明</vt:lpstr>
    </vt:vector>
  </TitlesOfParts>
  <Company>tup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NEC</dc:creator>
  <cp:lastModifiedBy>jinyi</cp:lastModifiedBy>
  <cp:revision>61</cp:revision>
  <dcterms:created xsi:type="dcterms:W3CDTF">2003-05-27T06:14:00Z</dcterms:created>
  <dcterms:modified xsi:type="dcterms:W3CDTF">2022-03-18T08:20:42Z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2F158F15E691402EB4F360E2EDE78CAE</vt:lpwstr>
  </property>
</Properties>
</file>