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8" r:id="rId2"/>
    <p:sldId id="257" r:id="rId3"/>
    <p:sldId id="262" r:id="rId4"/>
    <p:sldId id="263" r:id="rId5"/>
    <p:sldId id="264" r:id="rId6"/>
    <p:sldId id="265" r:id="rId7"/>
    <p:sldId id="285" r:id="rId8"/>
    <p:sldId id="286" r:id="rId9"/>
    <p:sldId id="287" r:id="rId10"/>
    <p:sldId id="267" r:id="rId11"/>
    <p:sldId id="284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9" r:id="rId20"/>
    <p:sldId id="289" r:id="rId21"/>
    <p:sldId id="290" r:id="rId22"/>
    <p:sldId id="291" r:id="rId23"/>
    <p:sldId id="298" r:id="rId24"/>
    <p:sldId id="297" r:id="rId25"/>
    <p:sldId id="294" r:id="rId26"/>
    <p:sldId id="296" r:id="rId2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9900FF"/>
    <a:srgbClr val="800000"/>
    <a:srgbClr val="663300"/>
    <a:srgbClr val="DDDDDD"/>
    <a:srgbClr val="000066"/>
    <a:srgbClr val="CC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5326" autoAdjust="0"/>
  </p:normalViewPr>
  <p:slideViewPr>
    <p:cSldViewPr showGuides="1">
      <p:cViewPr varScale="1">
        <p:scale>
          <a:sx n="83" d="100"/>
          <a:sy n="83" d="100"/>
        </p:scale>
        <p:origin x="1450" y="77"/>
      </p:cViewPr>
      <p:guideLst>
        <p:guide orient="horz" pos="215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BA176C3-700B-462F-8AD5-33FC2AC5A8EC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7B3603-17A8-4032-BBDF-9F45A71601F3}" type="slidenum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在讲函数之前，先讲明一点：</a:t>
            </a:r>
          </a:p>
          <a:p>
            <a:r>
              <a:rPr lang="zh-CN" altLang="en-US"/>
              <a:t>有时要讲关系</a:t>
            </a:r>
            <a:r>
              <a:rPr lang="en-US" altLang="zh-CN"/>
              <a:t>R</a:t>
            </a:r>
            <a:r>
              <a:rPr lang="zh-CN" altLang="en-US"/>
              <a:t>是定义在</a:t>
            </a:r>
            <a:r>
              <a:rPr lang="en-US" altLang="zh-CN"/>
              <a:t>A-&gt;B</a:t>
            </a:r>
            <a:r>
              <a:rPr lang="zh-CN" altLang="en-US"/>
              <a:t>上的关系，有时直接从有序对集合的角度直接定义关系。</a:t>
            </a:r>
          </a:p>
          <a:p>
            <a:r>
              <a:rPr lang="zh-CN" altLang="en-US"/>
              <a:t>直接定义的关系是最基本的定义，</a:t>
            </a:r>
          </a:p>
          <a:p>
            <a:r>
              <a:rPr lang="zh-CN" altLang="en-US"/>
              <a:t>有时为了能表明关系的性质，需要定义所相关的对象集合。</a:t>
            </a:r>
          </a:p>
          <a:p>
            <a:r>
              <a:rPr lang="zh-CN" altLang="en-US"/>
              <a:t>函数也类似。</a:t>
            </a:r>
          </a:p>
          <a:p>
            <a:endParaRPr lang="zh-CN" altLang="en-US"/>
          </a:p>
          <a:p>
            <a:r>
              <a:rPr lang="zh-CN" altLang="en-US"/>
              <a:t>从关系角度定义函数。</a:t>
            </a:r>
          </a:p>
          <a:p>
            <a:r>
              <a:rPr lang="zh-CN" altLang="en-US"/>
              <a:t>函数就是一类特殊的关系，如果某个有序对</a:t>
            </a:r>
            <a:r>
              <a:rPr lang="en-US" altLang="zh-CN"/>
              <a:t>&lt;x,y&gt;</a:t>
            </a:r>
            <a:r>
              <a:rPr lang="zh-CN" altLang="en-US"/>
              <a:t>的第一元素是</a:t>
            </a:r>
            <a:r>
              <a:rPr lang="en-US" altLang="zh-CN"/>
              <a:t>x</a:t>
            </a:r>
            <a:r>
              <a:rPr lang="zh-CN" altLang="en-US"/>
              <a:t>，那么就找不出其它有序对以</a:t>
            </a:r>
            <a:r>
              <a:rPr lang="en-US" altLang="zh-CN"/>
              <a:t>x</a:t>
            </a:r>
            <a:r>
              <a:rPr lang="zh-CN" altLang="en-US"/>
              <a:t>作为第一元素，即</a:t>
            </a:r>
            <a:r>
              <a:rPr lang="en-US" altLang="zh-CN"/>
              <a:t>x</a:t>
            </a:r>
            <a:r>
              <a:rPr lang="zh-CN" altLang="en-US"/>
              <a:t>只对应一个</a:t>
            </a:r>
            <a:r>
              <a:rPr lang="en-US" altLang="zh-CN"/>
              <a:t>y</a:t>
            </a:r>
            <a:r>
              <a:rPr lang="zh-CN" altLang="en-US"/>
              <a:t>。这个二元关系</a:t>
            </a:r>
            <a:r>
              <a:rPr lang="en-US" altLang="zh-CN"/>
              <a:t>f</a:t>
            </a:r>
            <a:r>
              <a:rPr lang="zh-CN" altLang="en-US"/>
              <a:t>称为函数。</a:t>
            </a:r>
          </a:p>
          <a:p>
            <a:r>
              <a:rPr lang="zh-CN" altLang="en-US"/>
              <a:t>也就是对函数，如果有</a:t>
            </a:r>
            <a:r>
              <a:rPr lang="en-US" altLang="zh-CN"/>
              <a:t>&lt;x,y1&gt;</a:t>
            </a:r>
            <a:r>
              <a:rPr lang="zh-CN" altLang="en-US"/>
              <a:t>，</a:t>
            </a:r>
            <a:r>
              <a:rPr lang="en-US" altLang="zh-CN"/>
              <a:t>&lt;x,y2&gt;</a:t>
            </a:r>
            <a:r>
              <a:rPr lang="zh-CN" altLang="en-US"/>
              <a:t>，那么肯定有</a:t>
            </a:r>
            <a:r>
              <a:rPr lang="en-US" altLang="zh-CN"/>
              <a:t>y1=y2</a:t>
            </a:r>
            <a:r>
              <a:rPr lang="zh-CN" altLang="en-US"/>
              <a:t>。</a:t>
            </a:r>
          </a:p>
          <a:p>
            <a:endParaRPr lang="zh-CN" altLang="en-US"/>
          </a:p>
          <a:p>
            <a:r>
              <a:rPr lang="zh-CN" altLang="en-US"/>
              <a:t>即函数是在关系基础上加一限制条件，即</a:t>
            </a:r>
            <a:r>
              <a:rPr lang="en-US" altLang="zh-CN"/>
              <a:t>x</a:t>
            </a:r>
            <a:r>
              <a:rPr lang="zh-CN" altLang="en-US"/>
              <a:t>只对应一个</a:t>
            </a:r>
            <a:r>
              <a:rPr lang="en-US" altLang="zh-CN"/>
              <a:t>y. </a:t>
            </a:r>
          </a:p>
          <a:p>
            <a:r>
              <a:rPr lang="zh-CN" altLang="en-US"/>
              <a:t>可以从两个角度看待函数</a:t>
            </a:r>
            <a:r>
              <a:rPr lang="en-US" altLang="zh-CN"/>
              <a:t>f</a:t>
            </a:r>
            <a:r>
              <a:rPr lang="zh-CN" altLang="en-US"/>
              <a:t>。</a:t>
            </a:r>
            <a:r>
              <a:rPr lang="en-US" altLang="zh-CN"/>
              <a:t>1f</a:t>
            </a:r>
            <a:r>
              <a:rPr lang="zh-CN" altLang="en-US"/>
              <a:t>定义了一个有序对的集合</a:t>
            </a:r>
            <a:r>
              <a:rPr lang="en-US" altLang="zh-CN"/>
              <a:t>,&lt;x,y&gt;</a:t>
            </a:r>
            <a:r>
              <a:rPr lang="zh-CN" altLang="en-US"/>
              <a:t>；</a:t>
            </a:r>
            <a:r>
              <a:rPr lang="en-US" altLang="zh-CN"/>
              <a:t>2</a:t>
            </a:r>
            <a:r>
              <a:rPr lang="zh-CN" altLang="en-US"/>
              <a:t>，以通常的函数形式定义了</a:t>
            </a:r>
            <a:r>
              <a:rPr lang="en-US" altLang="zh-CN"/>
              <a:t>y</a:t>
            </a:r>
            <a:r>
              <a:rPr lang="zh-CN" altLang="en-US"/>
              <a:t>与</a:t>
            </a:r>
            <a:r>
              <a:rPr lang="en-US" altLang="zh-CN"/>
              <a:t>x</a:t>
            </a:r>
            <a:r>
              <a:rPr lang="zh-CN" altLang="en-US"/>
              <a:t>之间的依赖关系</a:t>
            </a:r>
            <a:r>
              <a:rPr lang="en-US" altLang="zh-CN"/>
              <a:t>:y=f(x)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可以写成</a:t>
            </a:r>
            <a:r>
              <a:rPr lang="en-US" altLang="zh-CN"/>
              <a:t>h(f.g(x))=h(g(f(x)))</a:t>
            </a:r>
            <a:r>
              <a:rPr lang="zh-CN" altLang="en-US"/>
              <a:t>，右边也可写为</a:t>
            </a:r>
            <a:r>
              <a:rPr lang="en-US" altLang="zh-CN"/>
              <a:t>gh(f(x))=h(g(f(x)))</a:t>
            </a:r>
          </a:p>
          <a:p>
            <a:endParaRPr lang="en-US" altLang="zh-CN"/>
          </a:p>
          <a:p>
            <a:r>
              <a:rPr lang="zh-CN" altLang="en-US"/>
              <a:t>推论</a:t>
            </a:r>
            <a:r>
              <a:rPr lang="en-US" altLang="zh-CN"/>
              <a:t>2</a:t>
            </a:r>
            <a:r>
              <a:rPr lang="zh-CN" altLang="en-US"/>
              <a:t>意思是如果</a:t>
            </a:r>
            <a:r>
              <a:rPr lang="en-US" altLang="zh-CN"/>
              <a:t>f</a:t>
            </a:r>
            <a:r>
              <a:rPr lang="zh-CN" altLang="en-US"/>
              <a:t>是</a:t>
            </a:r>
            <a:r>
              <a:rPr lang="en-US" altLang="zh-CN"/>
              <a:t>a-&gt;b</a:t>
            </a:r>
            <a:r>
              <a:rPr lang="zh-CN" altLang="en-US"/>
              <a:t>的函数，</a:t>
            </a:r>
            <a:r>
              <a:rPr lang="en-US" altLang="zh-CN"/>
              <a:t>g</a:t>
            </a:r>
            <a:r>
              <a:rPr lang="zh-CN" altLang="en-US"/>
              <a:t>是</a:t>
            </a:r>
            <a:r>
              <a:rPr lang="en-US" altLang="zh-CN"/>
              <a:t>b-&gt;c</a:t>
            </a:r>
            <a:r>
              <a:rPr lang="zh-CN" altLang="en-US"/>
              <a:t>的函数，那么</a:t>
            </a:r>
            <a:r>
              <a:rPr lang="en-US" altLang="zh-CN"/>
              <a:t>fg</a:t>
            </a:r>
            <a:r>
              <a:rPr lang="zh-CN" altLang="en-US"/>
              <a:t>是</a:t>
            </a:r>
            <a:r>
              <a:rPr lang="en-US" altLang="zh-CN"/>
              <a:t>a-c</a:t>
            </a:r>
            <a:r>
              <a:rPr lang="zh-CN" altLang="en-US"/>
              <a:t>的函数，且。。。</a:t>
            </a:r>
          </a:p>
          <a:p>
            <a:r>
              <a:rPr lang="zh-CN" altLang="en-US"/>
              <a:t>对这个论文，我们主要需要证明</a:t>
            </a:r>
            <a:r>
              <a:rPr lang="en-US" altLang="zh-CN"/>
              <a:t>fg</a:t>
            </a:r>
            <a:r>
              <a:rPr lang="zh-CN" altLang="en-US"/>
              <a:t>的定义域是</a:t>
            </a:r>
            <a:r>
              <a:rPr lang="en-US" altLang="zh-CN"/>
              <a:t>A</a:t>
            </a:r>
            <a:r>
              <a:rPr lang="zh-CN" altLang="en-US"/>
              <a:t>，且值域属于</a:t>
            </a:r>
            <a:r>
              <a:rPr lang="en-US" altLang="zh-CN"/>
              <a:t>C</a:t>
            </a:r>
            <a:r>
              <a:rPr lang="zh-CN" altLang="en-US"/>
              <a:t>。</a:t>
            </a:r>
          </a:p>
          <a:p>
            <a:r>
              <a:rPr lang="en-US" altLang="zh-CN"/>
              <a:t>dom(fg)={x|x</a:t>
            </a:r>
            <a:r>
              <a:rPr lang="zh-CN" altLang="en-US"/>
              <a:t>属于</a:t>
            </a:r>
            <a:r>
              <a:rPr lang="en-US" altLang="zh-CN"/>
              <a:t>dom(f)</a:t>
            </a:r>
            <a:r>
              <a:rPr lang="zh-CN" altLang="en-US"/>
              <a:t>且</a:t>
            </a:r>
            <a:r>
              <a:rPr lang="en-US" altLang="zh-CN"/>
              <a:t>f(x)</a:t>
            </a:r>
            <a:r>
              <a:rPr lang="zh-CN" altLang="en-US"/>
              <a:t>属于</a:t>
            </a:r>
            <a:r>
              <a:rPr lang="en-US" altLang="zh-CN"/>
              <a:t>domg,</a:t>
            </a:r>
            <a:r>
              <a:rPr lang="zh-CN" altLang="en-US"/>
              <a:t>因为</a:t>
            </a:r>
            <a:r>
              <a:rPr lang="en-US" altLang="zh-CN"/>
              <a:t>domf=A,domg=B,</a:t>
            </a:r>
            <a:r>
              <a:rPr lang="zh-CN" altLang="en-US"/>
              <a:t>因此有</a:t>
            </a:r>
            <a:r>
              <a:rPr lang="en-US" altLang="zh-CN"/>
              <a:t>x</a:t>
            </a:r>
            <a:r>
              <a:rPr lang="zh-CN" altLang="en-US"/>
              <a:t>属于</a:t>
            </a:r>
            <a:r>
              <a:rPr lang="en-US" altLang="zh-CN"/>
              <a:t>A</a:t>
            </a:r>
            <a:r>
              <a:rPr lang="zh-CN" altLang="en-US"/>
              <a:t>且</a:t>
            </a:r>
            <a:r>
              <a:rPr lang="en-US" altLang="zh-CN"/>
              <a:t>f(x)</a:t>
            </a:r>
            <a:r>
              <a:rPr lang="zh-CN" altLang="en-US"/>
              <a:t>属于</a:t>
            </a:r>
            <a:r>
              <a:rPr lang="en-US" altLang="zh-CN"/>
              <a:t>B</a:t>
            </a:r>
            <a:r>
              <a:rPr lang="zh-CN" altLang="en-US"/>
              <a:t>，因为</a:t>
            </a:r>
            <a:r>
              <a:rPr lang="en-US" altLang="zh-CN"/>
              <a:t>f</a:t>
            </a:r>
            <a:r>
              <a:rPr lang="zh-CN" altLang="en-US"/>
              <a:t>是</a:t>
            </a:r>
            <a:r>
              <a:rPr lang="en-US" altLang="zh-CN"/>
              <a:t>a-&gt;</a:t>
            </a:r>
            <a:r>
              <a:rPr lang="zh-CN" altLang="en-US"/>
              <a:t>的</a:t>
            </a:r>
            <a:r>
              <a:rPr lang="en-US" altLang="zh-CN"/>
              <a:t>B</a:t>
            </a:r>
            <a:r>
              <a:rPr lang="zh-CN" altLang="en-US"/>
              <a:t>函数，因此所有</a:t>
            </a:r>
            <a:r>
              <a:rPr lang="en-US" altLang="zh-CN"/>
              <a:t>A</a:t>
            </a:r>
            <a:r>
              <a:rPr lang="zh-CN" altLang="en-US"/>
              <a:t>中的元素都复合这个要求，因此这个集合等于</a:t>
            </a:r>
            <a:r>
              <a:rPr lang="en-US" altLang="zh-CN"/>
              <a:t>A</a:t>
            </a:r>
            <a:r>
              <a:rPr lang="zh-CN" altLang="en-US"/>
              <a:t>。由此证明了</a:t>
            </a:r>
            <a:r>
              <a:rPr lang="en-US" altLang="zh-CN"/>
              <a:t>dom(fg)=A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演示证明其中之一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我们已经知道</a:t>
            </a:r>
            <a:r>
              <a:rPr lang="en-US" altLang="zh-CN"/>
              <a:t>fg</a:t>
            </a:r>
            <a:r>
              <a:rPr lang="zh-CN" altLang="en-US"/>
              <a:t>是函数，现在我们只需要证明</a:t>
            </a:r>
            <a:r>
              <a:rPr lang="en-US" altLang="zh-CN"/>
              <a:t>fg</a:t>
            </a:r>
            <a:r>
              <a:rPr lang="zh-CN" altLang="en-US"/>
              <a:t>是漫射的就可以。</a:t>
            </a:r>
          </a:p>
          <a:p>
            <a:r>
              <a:rPr lang="zh-CN" altLang="en-US"/>
              <a:t>满射意味着对任意属于</a:t>
            </a:r>
            <a:r>
              <a:rPr lang="en-US" altLang="zh-CN"/>
              <a:t>C</a:t>
            </a:r>
            <a:r>
              <a:rPr lang="zh-CN" altLang="en-US"/>
              <a:t>的某值</a:t>
            </a:r>
            <a:r>
              <a:rPr lang="en-US" altLang="zh-CN"/>
              <a:t>x</a:t>
            </a:r>
            <a:r>
              <a:rPr lang="zh-CN" altLang="en-US"/>
              <a:t>，都有</a:t>
            </a:r>
            <a:r>
              <a:rPr lang="en-US" altLang="zh-CN"/>
              <a:t>fg(a)=c</a:t>
            </a:r>
          </a:p>
          <a:p>
            <a:r>
              <a:rPr lang="zh-CN" altLang="en-US"/>
              <a:t>现在我们设</a:t>
            </a:r>
            <a:r>
              <a:rPr lang="en-US" altLang="zh-CN"/>
              <a:t>c</a:t>
            </a:r>
            <a:r>
              <a:rPr lang="zh-CN" altLang="en-US"/>
              <a:t>属于</a:t>
            </a:r>
            <a:r>
              <a:rPr lang="en-US" altLang="zh-CN"/>
              <a:t>C</a:t>
            </a:r>
            <a:r>
              <a:rPr lang="zh-CN" altLang="en-US"/>
              <a:t>，那么因为</a:t>
            </a:r>
            <a:r>
              <a:rPr lang="en-US" altLang="zh-CN"/>
              <a:t>g</a:t>
            </a:r>
            <a:r>
              <a:rPr lang="zh-CN" altLang="en-US"/>
              <a:t>是</a:t>
            </a:r>
            <a:r>
              <a:rPr lang="en-US" altLang="zh-CN"/>
              <a:t>B-&gt;C</a:t>
            </a:r>
            <a:r>
              <a:rPr lang="zh-CN" altLang="en-US"/>
              <a:t>的满射函数，那么肯定有存在一个</a:t>
            </a:r>
            <a:r>
              <a:rPr lang="en-US" altLang="zh-CN"/>
              <a:t>b</a:t>
            </a:r>
            <a:r>
              <a:rPr lang="zh-CN" altLang="en-US"/>
              <a:t>属于</a:t>
            </a:r>
            <a:r>
              <a:rPr lang="en-US" altLang="zh-CN"/>
              <a:t>B</a:t>
            </a:r>
            <a:r>
              <a:rPr lang="zh-CN" altLang="en-US"/>
              <a:t>，使得</a:t>
            </a:r>
            <a:r>
              <a:rPr lang="en-US" altLang="zh-CN"/>
              <a:t>g(b)=c</a:t>
            </a:r>
          </a:p>
          <a:p>
            <a:r>
              <a:rPr lang="zh-CN" altLang="en-US"/>
              <a:t>因为</a:t>
            </a:r>
            <a:r>
              <a:rPr lang="en-US" altLang="zh-CN"/>
              <a:t>f</a:t>
            </a:r>
            <a:r>
              <a:rPr lang="zh-CN" altLang="en-US"/>
              <a:t>是</a:t>
            </a:r>
            <a:r>
              <a:rPr lang="en-US" altLang="zh-CN"/>
              <a:t>A-&gt;B</a:t>
            </a:r>
            <a:r>
              <a:rPr lang="zh-CN" altLang="en-US"/>
              <a:t>的漫射函数，那么对这个</a:t>
            </a:r>
            <a:r>
              <a:rPr lang="en-US" altLang="zh-CN"/>
              <a:t>b</a:t>
            </a:r>
            <a:r>
              <a:rPr lang="zh-CN" altLang="en-US"/>
              <a:t>，有</a:t>
            </a:r>
            <a:r>
              <a:rPr lang="en-US" altLang="zh-CN"/>
              <a:t>a</a:t>
            </a:r>
            <a:r>
              <a:rPr lang="zh-CN" altLang="en-US"/>
              <a:t>属于</a:t>
            </a:r>
            <a:r>
              <a:rPr lang="en-US" altLang="zh-CN"/>
              <a:t>A</a:t>
            </a:r>
            <a:r>
              <a:rPr lang="zh-CN" altLang="en-US"/>
              <a:t>，使得</a:t>
            </a:r>
            <a:r>
              <a:rPr lang="en-US" altLang="zh-CN"/>
              <a:t>f</a:t>
            </a:r>
            <a:r>
              <a:rPr lang="zh-CN" altLang="en-US"/>
              <a:t>（</a:t>
            </a:r>
            <a:r>
              <a:rPr lang="en-US" altLang="zh-CN"/>
              <a:t>a)=b</a:t>
            </a:r>
          </a:p>
          <a:p>
            <a:r>
              <a:rPr lang="zh-CN" altLang="en-US"/>
              <a:t>根据定理</a:t>
            </a:r>
            <a:r>
              <a:rPr lang="en-US" altLang="zh-CN"/>
              <a:t>5.1</a:t>
            </a:r>
            <a:r>
              <a:rPr lang="zh-CN" altLang="en-US"/>
              <a:t>有</a:t>
            </a:r>
            <a:r>
              <a:rPr lang="en-US" altLang="zh-CN"/>
              <a:t>fg(a)=g</a:t>
            </a:r>
            <a:r>
              <a:rPr lang="zh-CN" altLang="en-US"/>
              <a:t>（</a:t>
            </a:r>
            <a:r>
              <a:rPr lang="en-US" altLang="zh-CN"/>
              <a:t>f(a)</a:t>
            </a:r>
            <a:r>
              <a:rPr lang="zh-CN" altLang="en-US"/>
              <a:t>）</a:t>
            </a:r>
            <a:r>
              <a:rPr lang="en-US" altLang="zh-CN"/>
              <a:t>=g(b)=c</a:t>
            </a:r>
          </a:p>
          <a:p>
            <a:r>
              <a:rPr lang="zh-CN" altLang="en-US"/>
              <a:t>这就证明对任一</a:t>
            </a:r>
            <a:r>
              <a:rPr lang="en-US" altLang="zh-CN"/>
              <a:t>c</a:t>
            </a:r>
            <a:r>
              <a:rPr lang="zh-CN" altLang="en-US"/>
              <a:t>肯定有</a:t>
            </a:r>
            <a:r>
              <a:rPr lang="en-US" altLang="zh-CN"/>
              <a:t>a</a:t>
            </a:r>
            <a:r>
              <a:rPr lang="zh-CN" altLang="en-US"/>
              <a:t>与他相对应。</a:t>
            </a:r>
          </a:p>
          <a:p>
            <a:endParaRPr lang="zh-CN" altLang="en-US"/>
          </a:p>
          <a:p>
            <a:r>
              <a:rPr lang="zh-CN" altLang="en-US"/>
              <a:t>要证明单设，只需要证明如果</a:t>
            </a:r>
            <a:r>
              <a:rPr lang="en-US" altLang="zh-CN"/>
              <a:t>c=fg(x1),</a:t>
            </a:r>
            <a:r>
              <a:rPr lang="zh-CN" altLang="en-US"/>
              <a:t>且</a:t>
            </a:r>
            <a:r>
              <a:rPr lang="en-US" altLang="zh-CN"/>
              <a:t>c=fg(x2)</a:t>
            </a:r>
            <a:r>
              <a:rPr lang="zh-CN" altLang="en-US"/>
              <a:t>，那么肯定有</a:t>
            </a:r>
            <a:r>
              <a:rPr lang="en-US" altLang="zh-CN"/>
              <a:t>x1=x2.</a:t>
            </a:r>
            <a:r>
              <a:rPr lang="zh-CN" altLang="en-US"/>
              <a:t>因此课设</a:t>
            </a:r>
            <a:r>
              <a:rPr lang="en-US" altLang="zh-CN"/>
              <a:t>x1,x2,</a:t>
            </a:r>
            <a:r>
              <a:rPr lang="zh-CN" altLang="en-US"/>
              <a:t>有</a:t>
            </a:r>
            <a:r>
              <a:rPr lang="en-US" altLang="zh-CN"/>
              <a:t>fg(X1)=fg(x2)</a:t>
            </a:r>
            <a:r>
              <a:rPr lang="zh-CN" altLang="en-US"/>
              <a:t>，</a:t>
            </a:r>
          </a:p>
          <a:p>
            <a:r>
              <a:rPr lang="zh-CN" altLang="en-US"/>
              <a:t>根据定理</a:t>
            </a:r>
            <a:r>
              <a:rPr lang="en-US" altLang="zh-CN"/>
              <a:t>5.1</a:t>
            </a:r>
            <a:r>
              <a:rPr lang="zh-CN" altLang="en-US"/>
              <a:t>，我们有</a:t>
            </a:r>
            <a:r>
              <a:rPr lang="en-US" altLang="zh-CN"/>
              <a:t>g(f(x1))=g(f(X2)).</a:t>
            </a:r>
            <a:r>
              <a:rPr lang="zh-CN" altLang="en-US"/>
              <a:t>因为</a:t>
            </a:r>
            <a:r>
              <a:rPr lang="en-US" altLang="zh-CN"/>
              <a:t>g</a:t>
            </a:r>
            <a:r>
              <a:rPr lang="zh-CN" altLang="en-US"/>
              <a:t>是单射的，那么有</a:t>
            </a:r>
            <a:r>
              <a:rPr lang="en-US" altLang="zh-CN"/>
              <a:t>f(X1)=f(x2)</a:t>
            </a:r>
            <a:r>
              <a:rPr lang="zh-CN" altLang="en-US"/>
              <a:t>。同样因为</a:t>
            </a:r>
            <a:r>
              <a:rPr lang="en-US" altLang="zh-CN"/>
              <a:t>f</a:t>
            </a:r>
            <a:r>
              <a:rPr lang="zh-CN" altLang="en-US"/>
              <a:t>也是单设的，这就要</a:t>
            </a:r>
            <a:r>
              <a:rPr lang="en-US" altLang="zh-CN"/>
              <a:t>x1=x2</a:t>
            </a:r>
            <a:r>
              <a:rPr lang="zh-CN" altLang="en-US"/>
              <a:t>。因此我们证明了</a:t>
            </a:r>
            <a:r>
              <a:rPr lang="en-US" altLang="zh-CN"/>
              <a:t>fg</a:t>
            </a:r>
            <a:r>
              <a:rPr lang="zh-CN" altLang="en-US"/>
              <a:t>也是单射的。</a:t>
            </a:r>
          </a:p>
          <a:p>
            <a:endParaRPr lang="zh-CN" altLang="en-US"/>
          </a:p>
          <a:p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首先需要证明</a:t>
            </a:r>
            <a:r>
              <a:rPr lang="en-US" altLang="zh-CN" dirty="0"/>
              <a:t>f-1</a:t>
            </a:r>
            <a:r>
              <a:rPr lang="zh-CN" altLang="en-US" dirty="0"/>
              <a:t>是函数，其次证明其是满射的、单射的。</a:t>
            </a:r>
          </a:p>
          <a:p>
            <a:r>
              <a:rPr lang="zh-CN" altLang="en-US" dirty="0"/>
              <a:t>现在我们要证明</a:t>
            </a:r>
            <a:r>
              <a:rPr lang="en-US" altLang="zh-CN" dirty="0"/>
              <a:t>f-1</a:t>
            </a:r>
            <a:r>
              <a:rPr lang="zh-CN" altLang="en-US" dirty="0"/>
              <a:t>是函数。也就是对某个</a:t>
            </a:r>
            <a:r>
              <a:rPr lang="en-US" altLang="zh-CN" dirty="0"/>
              <a:t>x</a:t>
            </a:r>
            <a:r>
              <a:rPr lang="zh-CN" altLang="en-US" dirty="0"/>
              <a:t>属于</a:t>
            </a:r>
            <a:r>
              <a:rPr lang="en-US" altLang="zh-CN" dirty="0"/>
              <a:t>B</a:t>
            </a:r>
            <a:r>
              <a:rPr lang="zh-CN" altLang="en-US" dirty="0"/>
              <a:t>，只有唯一的一个</a:t>
            </a:r>
            <a:r>
              <a:rPr lang="en-US" altLang="zh-CN" dirty="0"/>
              <a:t>y</a:t>
            </a:r>
            <a:r>
              <a:rPr lang="zh-CN" altLang="en-US" dirty="0"/>
              <a:t>相对应。现在加入有</a:t>
            </a:r>
            <a:r>
              <a:rPr lang="en-US" altLang="zh-CN" dirty="0"/>
              <a:t>y1</a:t>
            </a:r>
            <a:r>
              <a:rPr lang="zh-CN" altLang="en-US" dirty="0"/>
              <a:t>，</a:t>
            </a:r>
            <a:r>
              <a:rPr lang="en-US" altLang="zh-CN" dirty="0"/>
              <a:t>y2</a:t>
            </a:r>
            <a:r>
              <a:rPr lang="zh-CN" altLang="en-US" dirty="0"/>
              <a:t>，使得</a:t>
            </a:r>
            <a:r>
              <a:rPr lang="en-US" altLang="zh-CN" dirty="0"/>
              <a:t>&lt;x,y1&gt;</a:t>
            </a:r>
            <a:r>
              <a:rPr lang="zh-CN" altLang="en-US" dirty="0"/>
              <a:t>属于</a:t>
            </a:r>
            <a:r>
              <a:rPr lang="en-US" altLang="zh-CN" dirty="0"/>
              <a:t>f-1,&lt;x,y2&gt;</a:t>
            </a:r>
            <a:r>
              <a:rPr lang="zh-CN" altLang="en-US" dirty="0"/>
              <a:t>属于</a:t>
            </a:r>
            <a:r>
              <a:rPr lang="en-US" altLang="zh-CN" dirty="0"/>
              <a:t>f-1.</a:t>
            </a:r>
            <a:r>
              <a:rPr lang="zh-CN" altLang="en-US" dirty="0"/>
              <a:t>现在需要证明</a:t>
            </a:r>
            <a:r>
              <a:rPr lang="en-US" altLang="zh-CN" dirty="0"/>
              <a:t>y1=y2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由关系逆的定义我们有，</a:t>
            </a:r>
            <a:r>
              <a:rPr lang="en-US" altLang="zh-CN" dirty="0"/>
              <a:t>&lt;y1,x&gt;</a:t>
            </a:r>
            <a:r>
              <a:rPr lang="zh-CN" altLang="en-US" dirty="0"/>
              <a:t>属于</a:t>
            </a:r>
            <a:r>
              <a:rPr lang="en-US" altLang="zh-CN" dirty="0"/>
              <a:t>f,</a:t>
            </a:r>
            <a:r>
              <a:rPr lang="zh-CN" altLang="en-US" dirty="0"/>
              <a:t>且</a:t>
            </a:r>
            <a:r>
              <a:rPr lang="en-US" altLang="zh-CN" dirty="0"/>
              <a:t>&lt;y2,x&gt;</a:t>
            </a:r>
            <a:r>
              <a:rPr lang="zh-CN" altLang="en-US" dirty="0"/>
              <a:t>属于</a:t>
            </a:r>
            <a:r>
              <a:rPr lang="en-US" altLang="zh-CN" dirty="0"/>
              <a:t>f.</a:t>
            </a:r>
            <a:r>
              <a:rPr lang="zh-CN" altLang="en-US" dirty="0"/>
              <a:t>因为</a:t>
            </a:r>
            <a:r>
              <a:rPr lang="en-US" altLang="zh-CN" dirty="0"/>
              <a:t>f</a:t>
            </a:r>
            <a:r>
              <a:rPr lang="zh-CN" altLang="en-US" dirty="0"/>
              <a:t>是单射的，这就要求</a:t>
            </a:r>
            <a:r>
              <a:rPr lang="en-US" altLang="zh-CN" dirty="0"/>
              <a:t>y1=y2</a:t>
            </a:r>
            <a:r>
              <a:rPr lang="zh-CN" altLang="en-US" dirty="0"/>
              <a:t>。由此我们证明了</a:t>
            </a:r>
            <a:r>
              <a:rPr lang="en-US" altLang="zh-CN" dirty="0"/>
              <a:t>f-1</a:t>
            </a:r>
            <a:r>
              <a:rPr lang="zh-CN" altLang="en-US" dirty="0"/>
              <a:t>是</a:t>
            </a:r>
            <a:r>
              <a:rPr lang="en-US" altLang="zh-CN" dirty="0"/>
              <a:t>B-&gt;A</a:t>
            </a:r>
            <a:r>
              <a:rPr lang="zh-CN" altLang="en-US" dirty="0"/>
              <a:t>的函数。又因为</a:t>
            </a:r>
            <a:r>
              <a:rPr lang="en-US" altLang="zh-CN" dirty="0"/>
              <a:t>f-1</a:t>
            </a:r>
            <a:r>
              <a:rPr lang="zh-CN" altLang="en-US" dirty="0"/>
              <a:t>的值域等于整个</a:t>
            </a:r>
            <a:r>
              <a:rPr lang="en-US" altLang="zh-CN" dirty="0"/>
              <a:t>A</a:t>
            </a:r>
            <a:r>
              <a:rPr lang="zh-CN" altLang="en-US" dirty="0"/>
              <a:t>，由此</a:t>
            </a:r>
            <a:r>
              <a:rPr lang="en-US" altLang="zh-CN" dirty="0"/>
              <a:t>f-</a:t>
            </a:r>
            <a:r>
              <a:rPr lang="zh-CN" altLang="en-US" dirty="0"/>
              <a:t>是漫射的。</a:t>
            </a:r>
          </a:p>
          <a:p>
            <a:endParaRPr lang="zh-CN" altLang="en-US" dirty="0"/>
          </a:p>
          <a:p>
            <a:r>
              <a:rPr lang="zh-CN" altLang="en-US" dirty="0"/>
              <a:t>其次证明</a:t>
            </a:r>
            <a:r>
              <a:rPr lang="en-US" altLang="zh-CN" dirty="0"/>
              <a:t>f-1</a:t>
            </a:r>
            <a:r>
              <a:rPr lang="zh-CN" altLang="en-US" dirty="0"/>
              <a:t>是单射的。</a:t>
            </a:r>
            <a:endParaRPr lang="en-US" altLang="zh-CN" dirty="0"/>
          </a:p>
          <a:p>
            <a:r>
              <a:rPr lang="zh-CN" altLang="en-US" dirty="0"/>
              <a:t>为证明单射，我们需要证明都某个值</a:t>
            </a:r>
            <a:r>
              <a:rPr lang="en-US" altLang="zh-CN" dirty="0"/>
              <a:t>y,</a:t>
            </a:r>
            <a:r>
              <a:rPr lang="zh-CN" altLang="en-US" dirty="0"/>
              <a:t>只有唯一的</a:t>
            </a:r>
            <a:r>
              <a:rPr lang="en-US" altLang="zh-CN" dirty="0"/>
              <a:t>x</a:t>
            </a:r>
            <a:r>
              <a:rPr lang="zh-CN" altLang="en-US" dirty="0"/>
              <a:t>属于</a:t>
            </a:r>
            <a:r>
              <a:rPr lang="en-US" altLang="zh-CN" dirty="0"/>
              <a:t>B</a:t>
            </a:r>
            <a:r>
              <a:rPr lang="zh-CN" altLang="en-US" dirty="0"/>
              <a:t>与他对应。为此，我们假设</a:t>
            </a:r>
            <a:r>
              <a:rPr lang="en-US" altLang="zh-CN" dirty="0"/>
              <a:t>f-1(x1)=f-1(x2)=y.</a:t>
            </a:r>
            <a:r>
              <a:rPr lang="zh-CN" altLang="en-US" dirty="0"/>
              <a:t>现在要根据前提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是单射的来证明需要</a:t>
            </a:r>
            <a:r>
              <a:rPr lang="en-US" altLang="zh-CN" dirty="0"/>
              <a:t>x1=x2.</a:t>
            </a:r>
            <a:r>
              <a:rPr lang="zh-CN" altLang="en-US" dirty="0"/>
              <a:t>我们假设有</a:t>
            </a:r>
            <a:r>
              <a:rPr lang="en-US" altLang="zh-CN" dirty="0"/>
              <a:t>&lt;x1,y&gt;</a:t>
            </a:r>
            <a:r>
              <a:rPr lang="zh-CN" altLang="en-US" dirty="0"/>
              <a:t>属于</a:t>
            </a:r>
            <a:r>
              <a:rPr lang="en-US" altLang="zh-CN" dirty="0"/>
              <a:t>f-1</a:t>
            </a:r>
            <a:r>
              <a:rPr lang="zh-CN" altLang="en-US" dirty="0"/>
              <a:t>且</a:t>
            </a:r>
            <a:r>
              <a:rPr lang="en-US" altLang="zh-CN" dirty="0"/>
              <a:t>&lt;x2,y&gt;</a:t>
            </a:r>
            <a:r>
              <a:rPr lang="zh-CN" altLang="en-US" dirty="0"/>
              <a:t>属于</a:t>
            </a:r>
            <a:r>
              <a:rPr lang="en-US" altLang="zh-CN" dirty="0"/>
              <a:t>f-1.</a:t>
            </a:r>
            <a:r>
              <a:rPr lang="zh-CN" altLang="en-US" dirty="0"/>
              <a:t>根据逆定义，我们有</a:t>
            </a:r>
            <a:r>
              <a:rPr lang="en-US" altLang="zh-CN" dirty="0"/>
              <a:t>&lt;y,x1&gt;</a:t>
            </a:r>
            <a:r>
              <a:rPr lang="zh-CN" altLang="en-US" dirty="0"/>
              <a:t>属于</a:t>
            </a:r>
            <a:r>
              <a:rPr lang="en-US" altLang="zh-CN" dirty="0"/>
              <a:t>f</a:t>
            </a:r>
            <a:r>
              <a:rPr lang="zh-CN" altLang="en-US" dirty="0"/>
              <a:t>且</a:t>
            </a:r>
            <a:r>
              <a:rPr lang="en-US" altLang="zh-CN" dirty="0"/>
              <a:t>&lt;y,x2&gt;</a:t>
            </a:r>
            <a:r>
              <a:rPr lang="zh-CN" altLang="en-US" dirty="0"/>
              <a:t>属于</a:t>
            </a:r>
            <a:r>
              <a:rPr lang="en-US" altLang="zh-CN" dirty="0"/>
              <a:t>f</a:t>
            </a:r>
            <a:r>
              <a:rPr lang="zh-CN" altLang="en-US" dirty="0"/>
              <a:t>。因为</a:t>
            </a:r>
            <a:r>
              <a:rPr lang="en-US" altLang="zh-CN" dirty="0"/>
              <a:t>f</a:t>
            </a:r>
            <a:r>
              <a:rPr lang="zh-CN" altLang="en-US" dirty="0"/>
              <a:t>是函数，要求</a:t>
            </a:r>
            <a:r>
              <a:rPr lang="en-US" altLang="zh-CN" dirty="0"/>
              <a:t>x1=</a:t>
            </a:r>
            <a:r>
              <a:rPr lang="en-US" altLang="zh-CN" dirty="0" err="1"/>
              <a:t>xw</a:t>
            </a:r>
            <a:r>
              <a:rPr lang="zh-CN" altLang="en-US" dirty="0"/>
              <a:t>。这就证明了</a:t>
            </a:r>
            <a:r>
              <a:rPr lang="en-US" altLang="zh-CN" dirty="0"/>
              <a:t>f-1</a:t>
            </a:r>
            <a:r>
              <a:rPr lang="zh-CN" altLang="en-US" dirty="0"/>
              <a:t>的单射。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注意这里的要求是反函数，而不是函数的逆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函数相等，从集合的角度，要求</a:t>
            </a:r>
            <a:r>
              <a:rPr lang="en-US" altLang="zh-CN"/>
              <a:t>f</a:t>
            </a:r>
            <a:r>
              <a:rPr lang="zh-CN" altLang="en-US"/>
              <a:t>包含于</a:t>
            </a:r>
            <a:r>
              <a:rPr lang="en-US" altLang="zh-CN"/>
              <a:t>g</a:t>
            </a:r>
            <a:r>
              <a:rPr lang="zh-CN" altLang="en-US"/>
              <a:t>，且</a:t>
            </a:r>
            <a:r>
              <a:rPr lang="en-US" altLang="zh-CN"/>
              <a:t>g</a:t>
            </a:r>
            <a:r>
              <a:rPr lang="zh-CN" altLang="en-US"/>
              <a:t>包含于</a:t>
            </a:r>
            <a:r>
              <a:rPr lang="en-US" altLang="zh-CN"/>
              <a:t>f</a:t>
            </a:r>
            <a:r>
              <a:rPr lang="zh-CN" altLang="en-US"/>
              <a:t>。</a:t>
            </a:r>
          </a:p>
          <a:p>
            <a:r>
              <a:rPr lang="zh-CN" altLang="en-US"/>
              <a:t>如果函数相等，那么</a:t>
            </a:r>
            <a:r>
              <a:rPr lang="en-US" altLang="zh-CN"/>
              <a:t>f</a:t>
            </a:r>
            <a:r>
              <a:rPr lang="zh-CN" altLang="en-US"/>
              <a:t>的定义域与</a:t>
            </a:r>
            <a:r>
              <a:rPr lang="en-US" altLang="zh-CN"/>
              <a:t>g</a:t>
            </a:r>
            <a:r>
              <a:rPr lang="zh-CN" altLang="en-US"/>
              <a:t>的定义域相同，且对每个定义域中的</a:t>
            </a:r>
            <a:r>
              <a:rPr lang="en-US" altLang="zh-CN"/>
              <a:t>x</a:t>
            </a:r>
            <a:r>
              <a:rPr lang="zh-CN" altLang="en-US"/>
              <a:t>，</a:t>
            </a:r>
            <a:r>
              <a:rPr lang="en-US" altLang="zh-CN"/>
              <a:t>f(x)</a:t>
            </a:r>
            <a:r>
              <a:rPr lang="zh-CN" altLang="en-US"/>
              <a:t>等于</a:t>
            </a:r>
            <a:r>
              <a:rPr lang="en-US" altLang="zh-CN"/>
              <a:t>g(x)</a:t>
            </a:r>
            <a:r>
              <a:rPr lang="zh-CN" altLang="en-US"/>
              <a:t>。</a:t>
            </a:r>
          </a:p>
          <a:p>
            <a:r>
              <a:rPr lang="zh-CN" altLang="en-US"/>
              <a:t>两者是等价的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通常关系是要其所作用的集合相伴随的，这样才能更好判断其性质，如。。。</a:t>
            </a:r>
          </a:p>
          <a:p>
            <a:r>
              <a:rPr lang="zh-CN" altLang="en-US"/>
              <a:t>函数也一样，通常也需要将其欲所作用的集合放在一起讨论。我们这样定义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的函数。这样的函数是跟我们通常所熟悉的函数是一致的。注意这里对</a:t>
            </a:r>
            <a:r>
              <a:rPr lang="en-US" altLang="zh-CN"/>
              <a:t>A</a:t>
            </a:r>
            <a:r>
              <a:rPr lang="zh-CN" altLang="en-US"/>
              <a:t>有个特殊要求，要求定义域等于</a:t>
            </a:r>
            <a:r>
              <a:rPr lang="en-US" altLang="zh-CN"/>
              <a:t>A</a:t>
            </a:r>
            <a:r>
              <a:rPr lang="zh-CN" altLang="en-US"/>
              <a:t>，而值域可以只是包含于</a:t>
            </a:r>
            <a:r>
              <a:rPr lang="en-US" altLang="zh-CN"/>
              <a:t>B</a:t>
            </a:r>
            <a:r>
              <a:rPr lang="zh-CN" altLang="en-US"/>
              <a:t>，可以小于他，也可以等于他。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不同的</a:t>
            </a:r>
            <a:r>
              <a:rPr lang="en-US" altLang="zh-CN"/>
              <a:t>f</a:t>
            </a:r>
            <a:r>
              <a:rPr lang="zh-CN" altLang="en-US"/>
              <a:t>，能形成不同的从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的映射。我们把所有</a:t>
            </a:r>
            <a:r>
              <a:rPr lang="en-US" altLang="zh-CN"/>
              <a:t>A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zh-CN" altLang="en-US"/>
              <a:t>的函数的集合称为</a:t>
            </a:r>
            <a:r>
              <a:rPr lang="en-US" altLang="zh-CN"/>
              <a:t>B</a:t>
            </a:r>
            <a:r>
              <a:rPr lang="zh-CN" altLang="en-US"/>
              <a:t>上</a:t>
            </a:r>
            <a:r>
              <a:rPr lang="en-US" altLang="zh-CN"/>
              <a:t>A</a:t>
            </a:r>
            <a:r>
              <a:rPr lang="zh-CN" altLang="en-US"/>
              <a:t>，记为</a:t>
            </a:r>
            <a:r>
              <a:rPr lang="en-US" altLang="zh-CN"/>
              <a:t>B^A</a:t>
            </a:r>
            <a:r>
              <a:rPr lang="zh-CN" altLang="en-US"/>
              <a:t>。对有限大小的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，我们来看下</a:t>
            </a:r>
            <a:r>
              <a:rPr lang="en-US" altLang="zh-CN"/>
              <a:t>B</a:t>
            </a:r>
            <a:r>
              <a:rPr lang="zh-CN" altLang="en-US"/>
              <a:t>上</a:t>
            </a:r>
            <a:r>
              <a:rPr lang="en-US" altLang="zh-CN"/>
              <a:t>A</a:t>
            </a:r>
            <a:r>
              <a:rPr lang="zh-CN" altLang="en-US"/>
              <a:t>所包含的函数个数。</a:t>
            </a:r>
          </a:p>
          <a:p>
            <a:r>
              <a:rPr lang="en-US" altLang="zh-CN"/>
              <a:t>A</a:t>
            </a:r>
            <a:r>
              <a:rPr lang="zh-CN" altLang="en-US"/>
              <a:t>的元素个数为</a:t>
            </a:r>
            <a:r>
              <a:rPr lang="en-US" altLang="zh-CN"/>
              <a:t>m</a:t>
            </a:r>
            <a:r>
              <a:rPr lang="zh-CN" altLang="en-US"/>
              <a:t>个，</a:t>
            </a:r>
            <a:r>
              <a:rPr lang="en-US" altLang="zh-CN"/>
              <a:t>B</a:t>
            </a:r>
            <a:r>
              <a:rPr lang="zh-CN" altLang="en-US"/>
              <a:t>的元素个数为</a:t>
            </a:r>
            <a:r>
              <a:rPr lang="en-US" altLang="zh-CN"/>
              <a:t>n</a:t>
            </a:r>
            <a:r>
              <a:rPr lang="zh-CN" altLang="en-US"/>
              <a:t>，</a:t>
            </a:r>
            <a:r>
              <a:rPr lang="en-US" altLang="zh-CN"/>
              <a:t>A</a:t>
            </a:r>
            <a:r>
              <a:rPr lang="zh-CN" altLang="en-US"/>
              <a:t>中的</a:t>
            </a:r>
            <a:r>
              <a:rPr lang="en-US" altLang="zh-CN"/>
              <a:t>X</a:t>
            </a:r>
            <a:r>
              <a:rPr lang="zh-CN" altLang="en-US"/>
              <a:t>指向</a:t>
            </a:r>
            <a:r>
              <a:rPr lang="en-US" altLang="zh-CN"/>
              <a:t>B</a:t>
            </a:r>
            <a:r>
              <a:rPr lang="zh-CN" altLang="en-US"/>
              <a:t>中的一个</a:t>
            </a:r>
            <a:r>
              <a:rPr lang="en-US"/>
              <a:t>y</a:t>
            </a:r>
            <a:r>
              <a:rPr lang="zh-CN" altLang="en-US"/>
              <a:t>，有</a:t>
            </a:r>
            <a:r>
              <a:rPr lang="en-US" altLang="zh-CN"/>
              <a:t>n</a:t>
            </a:r>
            <a:r>
              <a:rPr lang="zh-CN" altLang="en-US"/>
              <a:t>种指法。</a:t>
            </a:r>
            <a:r>
              <a:rPr lang="en-US" altLang="zh-CN"/>
              <a:t>A</a:t>
            </a:r>
            <a:r>
              <a:rPr lang="zh-CN" altLang="en-US"/>
              <a:t>中一种有</a:t>
            </a:r>
            <a:r>
              <a:rPr lang="en-US" altLang="zh-CN"/>
              <a:t>m</a:t>
            </a:r>
            <a:r>
              <a:rPr lang="zh-CN" altLang="en-US"/>
              <a:t>个元素，每个都有</a:t>
            </a:r>
            <a:r>
              <a:rPr lang="en-US" altLang="zh-CN"/>
              <a:t>n</a:t>
            </a:r>
            <a:r>
              <a:rPr lang="zh-CN" altLang="en-US"/>
              <a:t>种指法，所以</a:t>
            </a:r>
            <a:r>
              <a:rPr lang="en-US" altLang="zh-CN"/>
              <a:t>A-&gt;B</a:t>
            </a:r>
            <a:r>
              <a:rPr lang="zh-CN" altLang="en-US"/>
              <a:t>一共有</a:t>
            </a:r>
            <a:r>
              <a:rPr lang="en-US" altLang="zh-CN"/>
              <a:t>n^m</a:t>
            </a:r>
            <a:r>
              <a:rPr lang="zh-CN" altLang="en-US"/>
              <a:t>种配对法，</a:t>
            </a:r>
            <a:r>
              <a:rPr lang="en-US" altLang="zh-CN"/>
              <a:t>n^m</a:t>
            </a:r>
            <a:r>
              <a:rPr lang="zh-CN" altLang="en-US"/>
              <a:t>个函数，这跟</a:t>
            </a:r>
            <a:r>
              <a:rPr lang="en-US" altLang="zh-CN"/>
              <a:t>B^A</a:t>
            </a:r>
            <a:r>
              <a:rPr lang="zh-CN" altLang="en-US"/>
              <a:t>记法是自洽的。</a:t>
            </a:r>
          </a:p>
          <a:p>
            <a:endParaRPr lang="zh-CN" altLang="en-US"/>
          </a:p>
          <a:p>
            <a:r>
              <a:rPr lang="en-US" altLang="zh-CN" b="1" i="1" dirty="0">
                <a:sym typeface="+mn-ea"/>
              </a:rPr>
              <a:t>A</a:t>
            </a:r>
            <a:r>
              <a:rPr lang="en-US" altLang="zh-CN" b="1" dirty="0">
                <a:sym typeface="+mn-ea"/>
              </a:rPr>
              <a:t>=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ym typeface="+mn-ea"/>
              </a:rPr>
              <a:t>, </a:t>
            </a:r>
            <a:r>
              <a:rPr lang="zh-CN" altLang="en-US" b="1" dirty="0">
                <a:sym typeface="+mn-ea"/>
              </a:rPr>
              <a:t>则</a:t>
            </a:r>
            <a:r>
              <a:rPr lang="en-US" altLang="zh-CN" b="1" i="1" dirty="0">
                <a:sym typeface="+mn-ea"/>
              </a:rPr>
              <a:t>B</a:t>
            </a:r>
            <a:r>
              <a:rPr lang="en-US" altLang="zh-CN" b="1" i="1" baseline="30000" dirty="0">
                <a:sym typeface="+mn-ea"/>
              </a:rPr>
              <a:t>A</a:t>
            </a:r>
            <a:r>
              <a:rPr lang="en-US" altLang="zh-CN" b="1" dirty="0">
                <a:sym typeface="+mn-ea"/>
              </a:rPr>
              <a:t>=</a:t>
            </a:r>
            <a:r>
              <a:rPr lang="en-US" altLang="zh-CN" b="1" i="1" dirty="0">
                <a:sym typeface="+mn-ea"/>
              </a:rPr>
              <a:t>B</a:t>
            </a:r>
            <a:r>
              <a:rPr lang="en-US" altLang="zh-CN" b="1" baseline="30000" dirty="0"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ym typeface="+mn-ea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{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}</a:t>
            </a:r>
            <a:r>
              <a:rPr lang="en-US" altLang="zh-CN" b="1" dirty="0">
                <a:sym typeface="+mn-ea"/>
              </a:rPr>
              <a:t>.      </a:t>
            </a:r>
            <a:r>
              <a:rPr lang="en-US" altLang="zh-CN" b="1" i="1" dirty="0">
                <a:sym typeface="+mn-ea"/>
              </a:rPr>
              <a:t>A</a:t>
            </a:r>
            <a:r>
              <a:rPr lang="en-US" altLang="zh-CN" b="1" dirty="0">
                <a:sym typeface="+mn-ea"/>
              </a:rPr>
              <a:t>≠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  <a:r>
              <a:rPr lang="zh-CN" altLang="en-US" b="1" dirty="0">
                <a:sym typeface="+mn-ea"/>
              </a:rPr>
              <a:t>且</a:t>
            </a:r>
            <a:r>
              <a:rPr lang="en-US" altLang="zh-CN" b="1" i="1" dirty="0">
                <a:sym typeface="+mn-ea"/>
              </a:rPr>
              <a:t>B</a:t>
            </a:r>
            <a:r>
              <a:rPr lang="en-US" altLang="zh-CN" b="1" dirty="0">
                <a:sym typeface="+mn-ea"/>
              </a:rPr>
              <a:t>=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ym typeface="+mn-ea"/>
              </a:rPr>
              <a:t>, </a:t>
            </a:r>
            <a:r>
              <a:rPr lang="zh-CN" altLang="en-US" b="1" dirty="0">
                <a:sym typeface="+mn-ea"/>
              </a:rPr>
              <a:t>则  </a:t>
            </a:r>
            <a:r>
              <a:rPr lang="en-US" altLang="zh-CN" b="1" i="1" dirty="0">
                <a:sym typeface="+mn-ea"/>
              </a:rPr>
              <a:t>B</a:t>
            </a:r>
            <a:r>
              <a:rPr lang="en-US" altLang="zh-CN" b="1" i="1" baseline="30000" dirty="0">
                <a:sym typeface="+mn-ea"/>
              </a:rPr>
              <a:t>A</a:t>
            </a:r>
            <a:r>
              <a:rPr lang="en-US" altLang="zh-CN" b="1" dirty="0">
                <a:sym typeface="+mn-ea"/>
              </a:rPr>
              <a:t>=</a:t>
            </a:r>
            <a:r>
              <a:rPr lang="en-US" altLang="zh-CN" b="1" dirty="0">
                <a:sym typeface="Symbol" panose="05050102010706020507" pitchFamily="18" charset="2"/>
              </a:rPr>
              <a:t></a:t>
            </a:r>
            <a:r>
              <a:rPr lang="en-US" altLang="zh-CN" b="1" i="1" baseline="30000" dirty="0">
                <a:sym typeface="+mn-ea"/>
              </a:rPr>
              <a:t>A</a:t>
            </a:r>
            <a:r>
              <a:rPr lang="en-US" altLang="zh-CN" b="1" dirty="0">
                <a:sym typeface="+mn-ea"/>
              </a:rPr>
              <a:t>=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en-US" altLang="zh-CN" b="1" dirty="0">
                <a:sym typeface="+mn-ea"/>
              </a:rPr>
              <a:t>.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特征函数和自然函数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完全原像：</a:t>
            </a:r>
          </a:p>
          <a:p>
            <a:r>
              <a:rPr lang="zh-CN" altLang="en-US"/>
              <a:t>强调，这是关系</a:t>
            </a:r>
            <a:r>
              <a:rPr lang="en-US" altLang="zh-CN"/>
              <a:t>f</a:t>
            </a:r>
            <a:r>
              <a:rPr lang="zh-CN" altLang="en-US"/>
              <a:t>的逆，它不一定是函数，有两个原因。</a:t>
            </a:r>
          </a:p>
          <a:p>
            <a:endParaRPr lang="zh-CN" altLang="en-US"/>
          </a:p>
          <a:p>
            <a:r>
              <a:rPr lang="zh-CN" altLang="en-US"/>
              <a:t>要讲注意中的</a:t>
            </a:r>
            <a:r>
              <a:rPr lang="en-US" altLang="zh-CN"/>
              <a:t>2</a:t>
            </a:r>
            <a:r>
              <a:rPr lang="zh-CN" altLang="en-US"/>
              <a:t>点。</a:t>
            </a:r>
          </a:p>
          <a:p>
            <a:endParaRPr lang="zh-CN" altLang="en-US"/>
          </a:p>
          <a:p>
            <a:r>
              <a:rPr lang="en-US" altLang="zh-CN"/>
              <a:t>B1</a:t>
            </a:r>
            <a:r>
              <a:rPr lang="zh-CN" altLang="en-US"/>
              <a:t>中每个元素不一定都有</a:t>
            </a:r>
            <a:r>
              <a:rPr lang="en-US" altLang="zh-CN"/>
              <a:t>x</a:t>
            </a:r>
            <a:r>
              <a:rPr lang="zh-CN" altLang="en-US"/>
              <a:t>属于</a:t>
            </a:r>
            <a:r>
              <a:rPr lang="en-US" altLang="zh-CN"/>
              <a:t>A</a:t>
            </a:r>
            <a:r>
              <a:rPr lang="zh-CN" altLang="en-US"/>
              <a:t>与他对应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要注意这里函数只是一个关系，没有把它所作用的集合关联起来！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该定理包含三方面的内容：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是</a:t>
            </a:r>
            <a:r>
              <a:rPr lang="en-US" altLang="zh-CN" dirty="0"/>
              <a:t>f.g</a:t>
            </a:r>
            <a:r>
              <a:rPr lang="zh-CN" altLang="en-US" dirty="0"/>
              <a:t>符合函数的定义，也是函数。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是</a:t>
            </a:r>
            <a:r>
              <a:rPr lang="en-US" altLang="zh-CN" dirty="0"/>
              <a:t>fg</a:t>
            </a:r>
            <a:r>
              <a:rPr lang="zh-CN" altLang="en-US" dirty="0"/>
              <a:t>的定义域范围发生了变化，跟原先定义域</a:t>
            </a:r>
            <a:r>
              <a:rPr lang="en-US" altLang="zh-CN" dirty="0"/>
              <a:t>(x)</a:t>
            </a:r>
            <a:r>
              <a:rPr lang="zh-CN" altLang="en-US" dirty="0"/>
              <a:t>中满足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f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x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)∈dom</a:t>
            </a:r>
            <a:r>
              <a:rPr lang="en-US" altLang="zh-CN" i="1" dirty="0">
                <a:solidFill>
                  <a:schemeClr val="accent2"/>
                </a:solidFill>
                <a:sym typeface="+mn-ea"/>
              </a:rPr>
              <a:t>g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这样要求的元素所组成的集合。</a:t>
            </a:r>
          </a:p>
          <a:p>
            <a:r>
              <a:rPr lang="en-US" altLang="zh-CN" dirty="0">
                <a:solidFill>
                  <a:schemeClr val="accent2"/>
                </a:solidFill>
                <a:sym typeface="+mn-ea"/>
              </a:rPr>
              <a:t>3</a:t>
            </a:r>
            <a:r>
              <a:rPr lang="zh-CN" altLang="en-US" dirty="0">
                <a:solidFill>
                  <a:schemeClr val="accent2"/>
                </a:solidFill>
                <a:sym typeface="+mn-ea"/>
              </a:rPr>
              <a:t>是</a:t>
            </a:r>
            <a:r>
              <a:rPr lang="en-US" altLang="zh-CN" dirty="0">
                <a:solidFill>
                  <a:schemeClr val="accent2"/>
                </a:solidFill>
                <a:sym typeface="+mn-ea"/>
              </a:rPr>
              <a:t>&lt;x,g(f(x))&gt;</a:t>
            </a:r>
            <a:endParaRPr lang="zh-CN" altLang="en-US" dirty="0">
              <a:solidFill>
                <a:schemeClr val="accent2"/>
              </a:solidFill>
              <a:sym typeface="+mn-ea"/>
            </a:endParaRPr>
          </a:p>
          <a:p>
            <a:endParaRPr lang="zh-CN" altLang="en-US" dirty="0"/>
          </a:p>
          <a:p>
            <a:r>
              <a:rPr lang="zh-CN" altLang="en-US" dirty="0"/>
              <a:t>要证明</a:t>
            </a:r>
            <a:r>
              <a:rPr lang="en-US" altLang="zh-CN" dirty="0" err="1"/>
              <a:t>fg</a:t>
            </a:r>
            <a:r>
              <a:rPr lang="zh-CN" altLang="en-US" dirty="0"/>
              <a:t>也是函数；</a:t>
            </a:r>
          </a:p>
          <a:p>
            <a:r>
              <a:rPr lang="zh-CN" altLang="en-US" dirty="0"/>
              <a:t>其次</a:t>
            </a:r>
            <a:r>
              <a:rPr lang="en-US" altLang="zh-CN" dirty="0" err="1"/>
              <a:t>fg</a:t>
            </a:r>
            <a:r>
              <a:rPr lang="zh-CN" altLang="en-US" dirty="0"/>
              <a:t>的定义域变小了，定义域中的</a:t>
            </a:r>
            <a:r>
              <a:rPr lang="en-US" altLang="zh-CN" dirty="0"/>
              <a:t>x</a:t>
            </a:r>
            <a:r>
              <a:rPr lang="zh-CN" altLang="en-US" dirty="0"/>
              <a:t>要满足两个条件，一个要属于</a:t>
            </a:r>
            <a:r>
              <a:rPr lang="en-US" altLang="zh-CN" dirty="0"/>
              <a:t>f</a:t>
            </a:r>
            <a:r>
              <a:rPr lang="zh-CN" altLang="en-US" dirty="0"/>
              <a:t>的定义域，且</a:t>
            </a:r>
            <a:r>
              <a:rPr lang="en-US" altLang="zh-CN" dirty="0"/>
              <a:t>f</a:t>
            </a:r>
            <a:r>
              <a:rPr lang="zh-CN" altLang="en-US" dirty="0"/>
              <a:t>在</a:t>
            </a:r>
            <a:r>
              <a:rPr lang="en-US" altLang="zh-CN" dirty="0"/>
              <a:t>x</a:t>
            </a:r>
            <a:r>
              <a:rPr lang="zh-CN" altLang="en-US" dirty="0"/>
              <a:t>的值需要属于</a:t>
            </a:r>
            <a:r>
              <a:rPr lang="en-US" altLang="zh-CN" dirty="0"/>
              <a:t>g</a:t>
            </a:r>
            <a:r>
              <a:rPr lang="zh-CN" altLang="en-US" dirty="0"/>
              <a:t>的定义域。这其实比较好理解；</a:t>
            </a:r>
          </a:p>
          <a:p>
            <a:r>
              <a:rPr lang="zh-CN" altLang="en-US" dirty="0"/>
              <a:t>第二个子定理说的是复合函数</a:t>
            </a:r>
            <a:r>
              <a:rPr lang="en-US" altLang="zh-CN" dirty="0" err="1"/>
              <a:t>fg</a:t>
            </a:r>
            <a:r>
              <a:rPr lang="zh-CN" altLang="en-US" dirty="0"/>
              <a:t>在</a:t>
            </a:r>
            <a:r>
              <a:rPr lang="en-US" altLang="zh-CN" dirty="0"/>
              <a:t>x</a:t>
            </a:r>
            <a:r>
              <a:rPr lang="zh-CN" altLang="en-US" dirty="0"/>
              <a:t>上的值等于先求的</a:t>
            </a:r>
            <a:r>
              <a:rPr lang="en-US" altLang="zh-CN" dirty="0"/>
              <a:t>f</a:t>
            </a:r>
            <a:r>
              <a:rPr lang="zh-CN" altLang="en-US" dirty="0"/>
              <a:t>在</a:t>
            </a:r>
            <a:r>
              <a:rPr lang="en-US" altLang="zh-CN" dirty="0"/>
              <a:t>x</a:t>
            </a:r>
            <a:r>
              <a:rPr lang="zh-CN" altLang="en-US" dirty="0"/>
              <a:t>上的值</a:t>
            </a:r>
            <a:r>
              <a:rPr lang="en-US" altLang="zh-CN" dirty="0"/>
              <a:t>f(x)</a:t>
            </a:r>
            <a:r>
              <a:rPr lang="zh-CN" altLang="en-US" dirty="0"/>
              <a:t>，再求</a:t>
            </a:r>
            <a:r>
              <a:rPr lang="en-US" altLang="zh-CN" dirty="0"/>
              <a:t>g</a:t>
            </a:r>
            <a:r>
              <a:rPr lang="zh-CN" altLang="en-US" dirty="0"/>
              <a:t>在</a:t>
            </a:r>
            <a:r>
              <a:rPr lang="en-US" altLang="zh-CN" dirty="0"/>
              <a:t>f(x)</a:t>
            </a:r>
            <a:r>
              <a:rPr lang="zh-CN" altLang="en-US" dirty="0"/>
              <a:t>的值。</a:t>
            </a:r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函数是怎么定义的呢？</a:t>
            </a:r>
            <a:endParaRPr lang="en-US" altLang="zh-CN" dirty="0"/>
          </a:p>
          <a:p>
            <a:r>
              <a:rPr lang="zh-CN" altLang="en-US" dirty="0"/>
              <a:t>首先</a:t>
            </a:r>
            <a:r>
              <a:rPr lang="en-US" altLang="zh-CN" dirty="0" err="1"/>
              <a:t>fg</a:t>
            </a:r>
            <a:r>
              <a:rPr lang="zh-CN" altLang="en-US" dirty="0"/>
              <a:t>要求是二元关系。根据关系的合成，我们知道</a:t>
            </a:r>
            <a:r>
              <a:rPr lang="en-US" altLang="zh-CN" dirty="0" err="1"/>
              <a:t>fg</a:t>
            </a:r>
            <a:r>
              <a:rPr lang="zh-CN" altLang="en-US" dirty="0"/>
              <a:t>也是二元关系。其次要证明对定义域中的每一个</a:t>
            </a:r>
            <a:r>
              <a:rPr lang="en-US" altLang="zh-CN" dirty="0"/>
              <a:t>x</a:t>
            </a:r>
            <a:r>
              <a:rPr lang="zh-CN" altLang="en-US" dirty="0"/>
              <a:t>，只有唯一的一个值域中的</a:t>
            </a:r>
            <a:r>
              <a:rPr lang="en-US" altLang="zh-CN" dirty="0"/>
              <a:t>y</a:t>
            </a:r>
            <a:r>
              <a:rPr lang="zh-CN" altLang="en-US" dirty="0"/>
              <a:t>与他构成有序对。为证明唯一性，我们可以先假设存在两个有序对</a:t>
            </a:r>
            <a:r>
              <a:rPr lang="en-US" altLang="zh-CN" dirty="0"/>
              <a:t>xfgy1</a:t>
            </a:r>
            <a:r>
              <a:rPr lang="zh-CN" altLang="en-US" dirty="0"/>
              <a:t>和</a:t>
            </a:r>
            <a:r>
              <a:rPr lang="en-US" altLang="zh-CN" dirty="0"/>
              <a:t>xfgy2</a:t>
            </a:r>
            <a:r>
              <a:rPr lang="zh-CN" altLang="en-US" dirty="0"/>
              <a:t>，最后可推出</a:t>
            </a:r>
            <a:r>
              <a:rPr lang="en-US" altLang="zh-CN" dirty="0"/>
              <a:t>y1=y2</a:t>
            </a:r>
            <a:r>
              <a:rPr lang="zh-CN" altLang="en-US" dirty="0"/>
              <a:t>，这样就可证明</a:t>
            </a:r>
            <a:r>
              <a:rPr lang="en-US" altLang="zh-CN" dirty="0" err="1"/>
              <a:t>fg</a:t>
            </a:r>
            <a:r>
              <a:rPr lang="zh-CN" altLang="en-US" dirty="0"/>
              <a:t>满足函数的定义要求。</a:t>
            </a:r>
          </a:p>
          <a:p>
            <a:r>
              <a:rPr lang="zh-CN" altLang="en-US" dirty="0"/>
              <a:t>根据关系合成定义，这个式子的前半部分可以写成，存在</a:t>
            </a:r>
            <a:r>
              <a:rPr lang="en-US" altLang="zh-CN" dirty="0"/>
              <a:t>t1,</a:t>
            </a:r>
            <a:r>
              <a:rPr lang="zh-CN" altLang="en-US" dirty="0"/>
              <a:t>使得</a:t>
            </a:r>
            <a:r>
              <a:rPr lang="en-US" altLang="zh-CN" dirty="0"/>
              <a:t>&lt;x,t1&gt;</a:t>
            </a:r>
            <a:r>
              <a:rPr lang="zh-CN" altLang="en-US" dirty="0"/>
              <a:t>属于</a:t>
            </a:r>
            <a:r>
              <a:rPr lang="en-US" altLang="zh-CN" dirty="0"/>
              <a:t>f</a:t>
            </a:r>
            <a:r>
              <a:rPr lang="zh-CN" altLang="en-US" dirty="0"/>
              <a:t>且</a:t>
            </a:r>
            <a:r>
              <a:rPr lang="en-US" altLang="zh-CN" dirty="0"/>
              <a:t>&lt;t1,y1&gt;</a:t>
            </a:r>
            <a:r>
              <a:rPr lang="zh-CN" altLang="en-US" dirty="0"/>
              <a:t>属于</a:t>
            </a:r>
            <a:r>
              <a:rPr lang="en-US" altLang="zh-CN" dirty="0"/>
              <a:t>g</a:t>
            </a:r>
            <a:r>
              <a:rPr lang="zh-CN" altLang="en-US" dirty="0"/>
              <a:t>。对这个公式的后半部分，也可按类似处理，他变形为存在</a:t>
            </a:r>
            <a:r>
              <a:rPr lang="en-US" altLang="zh-CN" dirty="0"/>
              <a:t>t2</a:t>
            </a:r>
            <a:r>
              <a:rPr lang="zh-CN" altLang="en-US" dirty="0"/>
              <a:t>，使得</a:t>
            </a:r>
            <a:r>
              <a:rPr lang="en-US" altLang="zh-CN" dirty="0"/>
              <a:t>&lt;x,t2&gt;</a:t>
            </a:r>
            <a:r>
              <a:rPr lang="zh-CN" altLang="en-US" dirty="0"/>
              <a:t>属于</a:t>
            </a:r>
            <a:r>
              <a:rPr lang="en-US" altLang="zh-CN" dirty="0"/>
              <a:t>f</a:t>
            </a:r>
            <a:r>
              <a:rPr lang="zh-CN" altLang="en-US" dirty="0"/>
              <a:t>且</a:t>
            </a:r>
            <a:r>
              <a:rPr lang="en-US" altLang="zh-CN" dirty="0"/>
              <a:t>&lt;t2,y2&gt;</a:t>
            </a:r>
            <a:r>
              <a:rPr lang="zh-CN" altLang="en-US" dirty="0"/>
              <a:t>属于</a:t>
            </a:r>
            <a:r>
              <a:rPr lang="en-US" altLang="zh-CN" dirty="0"/>
              <a:t>g</a:t>
            </a:r>
            <a:r>
              <a:rPr lang="zh-CN" altLang="en-US" dirty="0"/>
              <a:t>。因为</a:t>
            </a:r>
            <a:r>
              <a:rPr lang="en-US" altLang="zh-CN" dirty="0"/>
              <a:t>f</a:t>
            </a:r>
            <a:r>
              <a:rPr lang="zh-CN" altLang="en-US" dirty="0"/>
              <a:t>是函数，这导致</a:t>
            </a:r>
            <a:r>
              <a:rPr lang="en-US" altLang="zh-CN" dirty="0"/>
              <a:t>t1</a:t>
            </a:r>
            <a:r>
              <a:rPr lang="zh-CN" altLang="en-US" dirty="0"/>
              <a:t>需要等于</a:t>
            </a:r>
            <a:r>
              <a:rPr lang="en-US" altLang="zh-CN" dirty="0"/>
              <a:t>t2</a:t>
            </a:r>
            <a:r>
              <a:rPr lang="zh-CN" altLang="en-US" dirty="0"/>
              <a:t>，同样</a:t>
            </a:r>
            <a:r>
              <a:rPr lang="en-US" altLang="zh-CN" dirty="0"/>
              <a:t>g</a:t>
            </a:r>
            <a:r>
              <a:rPr lang="zh-CN" altLang="en-US" dirty="0"/>
              <a:t>也是函数，在</a:t>
            </a:r>
            <a:r>
              <a:rPr lang="en-US" altLang="zh-CN" dirty="0"/>
              <a:t>t1</a:t>
            </a:r>
            <a:r>
              <a:rPr lang="zh-CN" altLang="en-US" dirty="0"/>
              <a:t>等于</a:t>
            </a:r>
            <a:r>
              <a:rPr lang="en-US" altLang="zh-CN" dirty="0"/>
              <a:t>t2</a:t>
            </a:r>
            <a:r>
              <a:rPr lang="zh-CN" altLang="en-US" dirty="0"/>
              <a:t>后，也要求</a:t>
            </a:r>
            <a:r>
              <a:rPr lang="en-US" altLang="zh-CN" dirty="0"/>
              <a:t>y1=y2.</a:t>
            </a:r>
            <a:r>
              <a:rPr lang="zh-CN" altLang="en-US" dirty="0"/>
              <a:t>由此我们证明了</a:t>
            </a:r>
            <a:r>
              <a:rPr lang="en-US" altLang="zh-CN" dirty="0" err="1"/>
              <a:t>fg</a:t>
            </a:r>
            <a:r>
              <a:rPr lang="zh-CN" altLang="en-US" dirty="0"/>
              <a:t>也是函数。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子定理</a:t>
            </a:r>
            <a:r>
              <a:rPr lang="en-US" altLang="zh-CN" dirty="0"/>
              <a:t>1</a:t>
            </a:r>
            <a:r>
              <a:rPr lang="zh-CN" altLang="en-US" dirty="0"/>
              <a:t>，他对</a:t>
            </a:r>
            <a:r>
              <a:rPr lang="en-US" altLang="zh-CN" dirty="0" err="1"/>
              <a:t>fg</a:t>
            </a:r>
            <a:r>
              <a:rPr lang="zh-CN" altLang="en-US" dirty="0"/>
              <a:t>的定义域进行限定。</a:t>
            </a:r>
            <a:endParaRPr lang="en-US" altLang="zh-CN" dirty="0"/>
          </a:p>
          <a:p>
            <a:r>
              <a:rPr lang="zh-CN" altLang="en-US" dirty="0"/>
              <a:t>直接对属于复合函数定义域中边量的形式进行变形，得到所要的结果。</a:t>
            </a:r>
            <a:endParaRPr lang="en-US" altLang="zh-CN" dirty="0"/>
          </a:p>
          <a:p>
            <a:r>
              <a:rPr lang="zh-CN" altLang="en-US" dirty="0"/>
              <a:t>我们可先假设某个</a:t>
            </a:r>
            <a:r>
              <a:rPr lang="en-US" altLang="zh-CN" dirty="0"/>
              <a:t>x</a:t>
            </a:r>
            <a:r>
              <a:rPr lang="zh-CN" altLang="en-US" dirty="0"/>
              <a:t>属于</a:t>
            </a:r>
            <a:r>
              <a:rPr lang="en-US" altLang="zh-CN" dirty="0" err="1"/>
              <a:t>fg</a:t>
            </a:r>
            <a:r>
              <a:rPr lang="zh-CN" altLang="en-US" dirty="0"/>
              <a:t>的定义域，然后把这个式子进行变形，最后用</a:t>
            </a:r>
            <a:r>
              <a:rPr lang="en-US" altLang="zh-CN" dirty="0"/>
              <a:t>f</a:t>
            </a:r>
            <a:r>
              <a:rPr lang="zh-CN" altLang="en-US" dirty="0"/>
              <a:t>的定义域和</a:t>
            </a:r>
            <a:r>
              <a:rPr lang="en-US" altLang="zh-CN" dirty="0"/>
              <a:t>g</a:t>
            </a:r>
            <a:r>
              <a:rPr lang="zh-CN" altLang="en-US" dirty="0"/>
              <a:t>的定义域来对</a:t>
            </a:r>
            <a:r>
              <a:rPr lang="en-US" altLang="zh-CN" dirty="0"/>
              <a:t>x</a:t>
            </a:r>
            <a:r>
              <a:rPr lang="zh-CN" altLang="en-US" dirty="0"/>
              <a:t>进行限定。根据关系合成，我们我们有存在某个</a:t>
            </a:r>
            <a:r>
              <a:rPr lang="en-US" altLang="zh-CN" dirty="0"/>
              <a:t>t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，有</a:t>
            </a:r>
            <a:r>
              <a:rPr lang="en-US" altLang="zh-CN" dirty="0"/>
              <a:t>&lt;</a:t>
            </a:r>
            <a:r>
              <a:rPr lang="en-US" altLang="zh-CN" dirty="0" err="1"/>
              <a:t>x,t</a:t>
            </a:r>
            <a:r>
              <a:rPr lang="en-US" altLang="zh-CN" dirty="0"/>
              <a:t>&gt;</a:t>
            </a:r>
            <a:r>
              <a:rPr lang="zh-CN" altLang="en-US" dirty="0"/>
              <a:t>属于</a:t>
            </a:r>
            <a:r>
              <a:rPr lang="en-US" altLang="zh-CN" dirty="0"/>
              <a:t>f</a:t>
            </a:r>
            <a:r>
              <a:rPr lang="zh-CN" altLang="en-US" dirty="0"/>
              <a:t>且</a:t>
            </a:r>
            <a:r>
              <a:rPr lang="en-US" altLang="zh-CN" dirty="0"/>
              <a:t>&lt;</a:t>
            </a:r>
            <a:r>
              <a:rPr lang="en-US" altLang="zh-CN" dirty="0" err="1"/>
              <a:t>t,y</a:t>
            </a:r>
            <a:r>
              <a:rPr lang="en-US" altLang="zh-CN" dirty="0"/>
              <a:t>&gt;</a:t>
            </a:r>
            <a:r>
              <a:rPr lang="zh-CN" altLang="en-US" dirty="0"/>
              <a:t>属于</a:t>
            </a:r>
            <a:r>
              <a:rPr lang="en-US" altLang="zh-CN" dirty="0"/>
              <a:t>g.</a:t>
            </a:r>
            <a:r>
              <a:rPr lang="zh-CN" altLang="en-US" dirty="0"/>
              <a:t>先来观察</a:t>
            </a:r>
            <a:r>
              <a:rPr lang="en-US" altLang="zh-CN" dirty="0"/>
              <a:t>&lt;</a:t>
            </a:r>
            <a:r>
              <a:rPr lang="en-US" altLang="zh-CN" dirty="0" err="1"/>
              <a:t>x,t</a:t>
            </a:r>
            <a:r>
              <a:rPr lang="en-US" altLang="zh-CN" dirty="0"/>
              <a:t>&gt;</a:t>
            </a:r>
            <a:r>
              <a:rPr lang="zh-CN" altLang="en-US" dirty="0"/>
              <a:t>属于</a:t>
            </a:r>
            <a:r>
              <a:rPr lang="en-US" altLang="zh-CN" dirty="0"/>
              <a:t>f</a:t>
            </a:r>
            <a:r>
              <a:rPr lang="zh-CN" altLang="en-US" dirty="0"/>
              <a:t>。这实际意味着</a:t>
            </a:r>
            <a:r>
              <a:rPr lang="en-US" altLang="zh-CN" dirty="0"/>
              <a:t>x</a:t>
            </a:r>
            <a:r>
              <a:rPr lang="zh-CN" altLang="en-US" dirty="0"/>
              <a:t>属于</a:t>
            </a:r>
            <a:r>
              <a:rPr lang="en-US" altLang="zh-CN" dirty="0"/>
              <a:t>f</a:t>
            </a:r>
            <a:r>
              <a:rPr lang="zh-CN" altLang="en-US" dirty="0"/>
              <a:t>的定义域，且</a:t>
            </a:r>
            <a:r>
              <a:rPr lang="en-US" altLang="zh-CN" dirty="0"/>
              <a:t>t=f(x)</a:t>
            </a:r>
            <a:r>
              <a:rPr lang="zh-CN" altLang="en-US" dirty="0"/>
              <a:t>。类似地，</a:t>
            </a:r>
            <a:r>
              <a:rPr lang="en-US" altLang="zh-CN" dirty="0"/>
              <a:t>&lt;</a:t>
            </a:r>
            <a:r>
              <a:rPr lang="en-US" altLang="zh-CN" dirty="0" err="1"/>
              <a:t>t,y</a:t>
            </a:r>
            <a:r>
              <a:rPr lang="en-US" altLang="zh-CN" dirty="0"/>
              <a:t>&gt;</a:t>
            </a:r>
            <a:r>
              <a:rPr lang="zh-CN" altLang="en-US" dirty="0"/>
              <a:t>可以写为。因为我们呢关注的是定义域，</a:t>
            </a:r>
            <a:r>
              <a:rPr lang="en-US" altLang="zh-CN" dirty="0"/>
              <a:t>y=g(t)</a:t>
            </a:r>
            <a:r>
              <a:rPr lang="zh-CN" altLang="en-US" dirty="0"/>
              <a:t>可不要写出来。因为</a:t>
            </a:r>
            <a:r>
              <a:rPr lang="en-US" altLang="zh-CN" dirty="0"/>
              <a:t>t=f(x)</a:t>
            </a:r>
            <a:r>
              <a:rPr lang="zh-CN" altLang="en-US" dirty="0"/>
              <a:t>，这就意味着</a:t>
            </a:r>
            <a:r>
              <a:rPr lang="en-US" altLang="zh-CN" dirty="0"/>
              <a:t>f(x)</a:t>
            </a:r>
            <a:r>
              <a:rPr lang="zh-CN" altLang="en-US" dirty="0"/>
              <a:t>属于</a:t>
            </a:r>
            <a:r>
              <a:rPr lang="en-US" altLang="zh-CN" dirty="0" err="1"/>
              <a:t>domg</a:t>
            </a:r>
            <a:r>
              <a:rPr lang="en-US" altLang="zh-CN" dirty="0"/>
              <a:t>.</a:t>
            </a:r>
            <a:r>
              <a:rPr lang="zh-CN" altLang="en-US" dirty="0"/>
              <a:t>由此我们证明如果</a:t>
            </a:r>
            <a:r>
              <a:rPr lang="en-US" altLang="zh-CN" dirty="0"/>
              <a:t>x</a:t>
            </a:r>
            <a:r>
              <a:rPr lang="zh-CN" altLang="en-US" dirty="0"/>
              <a:t>属于</a:t>
            </a:r>
            <a:r>
              <a:rPr lang="en-US" altLang="zh-CN" dirty="0" err="1"/>
              <a:t>dom</a:t>
            </a:r>
            <a:r>
              <a:rPr lang="en-US" altLang="zh-CN" dirty="0"/>
              <a:t>(</a:t>
            </a:r>
            <a:r>
              <a:rPr lang="en-US" altLang="zh-CN" dirty="0" err="1"/>
              <a:t>f.g</a:t>
            </a:r>
            <a:r>
              <a:rPr lang="en-US" altLang="zh-CN" dirty="0"/>
              <a:t>)</a:t>
            </a:r>
            <a:r>
              <a:rPr lang="zh-CN" altLang="en-US" dirty="0"/>
              <a:t>，那么要求</a:t>
            </a:r>
            <a:r>
              <a:rPr lang="en-US" altLang="zh-CN" dirty="0"/>
              <a:t>x</a:t>
            </a:r>
            <a:r>
              <a:rPr lang="zh-CN" altLang="en-US" dirty="0"/>
              <a:t>属于</a:t>
            </a:r>
            <a:r>
              <a:rPr lang="en-US" altLang="zh-CN" dirty="0" err="1"/>
              <a:t>domf</a:t>
            </a:r>
            <a:r>
              <a:rPr lang="zh-CN" altLang="en-US" dirty="0"/>
              <a:t>且</a:t>
            </a:r>
            <a:r>
              <a:rPr lang="en-US" altLang="zh-CN" dirty="0"/>
              <a:t>f(X)</a:t>
            </a:r>
            <a:r>
              <a:rPr lang="zh-CN" altLang="en-US" dirty="0"/>
              <a:t>属于</a:t>
            </a:r>
            <a:r>
              <a:rPr lang="en-US" altLang="zh-CN" dirty="0" err="1"/>
              <a:t>domg</a:t>
            </a:r>
            <a:r>
              <a:rPr lang="zh-CN" altLang="en-US" dirty="0"/>
              <a:t>。</a:t>
            </a:r>
          </a:p>
          <a:p>
            <a:endParaRPr lang="en-US" altLang="zh-CN" dirty="0"/>
          </a:p>
          <a:p>
            <a:r>
              <a:rPr lang="zh-CN" altLang="en-US" dirty="0"/>
              <a:t>从变量出发，直接推导得出函数相应函数值。</a:t>
            </a:r>
          </a:p>
          <a:p>
            <a:r>
              <a:rPr lang="zh-CN" altLang="en-US" dirty="0"/>
              <a:t>根据前提</a:t>
            </a:r>
            <a:r>
              <a:rPr lang="en-US" altLang="zh-CN" dirty="0"/>
              <a:t>x</a:t>
            </a:r>
            <a:r>
              <a:rPr lang="zh-CN" altLang="en-US" dirty="0"/>
              <a:t>属于</a:t>
            </a:r>
            <a:r>
              <a:rPr lang="en-US" altLang="zh-CN" dirty="0" err="1"/>
              <a:t>dom</a:t>
            </a:r>
            <a:r>
              <a:rPr lang="zh-CN" altLang="en-US" dirty="0"/>
              <a:t>（</a:t>
            </a:r>
            <a:r>
              <a:rPr lang="en-US" altLang="zh-CN" dirty="0" err="1"/>
              <a:t>fg</a:t>
            </a:r>
            <a:r>
              <a:rPr lang="zh-CN" altLang="en-US" dirty="0"/>
              <a:t>），那么根据子定理</a:t>
            </a:r>
            <a:r>
              <a:rPr lang="en-US" altLang="zh-CN" dirty="0"/>
              <a:t>2</a:t>
            </a:r>
            <a:r>
              <a:rPr lang="zh-CN" altLang="en-US" dirty="0"/>
              <a:t>有</a:t>
            </a:r>
            <a:r>
              <a:rPr lang="en-US" altLang="zh-CN" dirty="0"/>
              <a:t>x</a:t>
            </a:r>
            <a:r>
              <a:rPr lang="zh-CN" altLang="en-US" dirty="0"/>
              <a:t>属于</a:t>
            </a:r>
            <a:r>
              <a:rPr lang="en-US" altLang="zh-CN" dirty="0" err="1"/>
              <a:t>dom</a:t>
            </a:r>
            <a:r>
              <a:rPr lang="en-US" altLang="zh-CN" dirty="0"/>
              <a:t>(f)</a:t>
            </a:r>
            <a:r>
              <a:rPr lang="zh-CN" altLang="en-US" dirty="0"/>
              <a:t>且</a:t>
            </a:r>
            <a:r>
              <a:rPr lang="en-US" altLang="zh-CN" dirty="0"/>
              <a:t>f(x)</a:t>
            </a:r>
            <a:r>
              <a:rPr lang="zh-CN" altLang="en-US" dirty="0"/>
              <a:t>属于</a:t>
            </a:r>
            <a:r>
              <a:rPr lang="en-US" altLang="zh-CN" dirty="0" err="1"/>
              <a:t>domg</a:t>
            </a:r>
            <a:r>
              <a:rPr lang="zh-CN" altLang="en-US" dirty="0"/>
              <a:t>，这意味这</a:t>
            </a:r>
            <a:r>
              <a:rPr lang="en-US" altLang="zh-CN" dirty="0"/>
              <a:t>&lt;</a:t>
            </a:r>
            <a:r>
              <a:rPr lang="en-US" altLang="zh-CN" dirty="0" err="1"/>
              <a:t>x,f</a:t>
            </a:r>
            <a:r>
              <a:rPr lang="en-US" altLang="zh-CN" dirty="0"/>
              <a:t>(x)&gt;</a:t>
            </a:r>
            <a:r>
              <a:rPr lang="zh-CN" altLang="en-US" dirty="0"/>
              <a:t>属于</a:t>
            </a:r>
            <a:r>
              <a:rPr lang="en-US" altLang="zh-CN" dirty="0"/>
              <a:t>f</a:t>
            </a:r>
            <a:r>
              <a:rPr lang="zh-CN" altLang="en-US" dirty="0"/>
              <a:t>且</a:t>
            </a:r>
            <a:r>
              <a:rPr lang="en-US" altLang="zh-CN" dirty="0"/>
              <a:t>&lt;f(x),g(f(x))&gt;</a:t>
            </a:r>
            <a:r>
              <a:rPr lang="zh-CN" altLang="en-US" dirty="0"/>
              <a:t>属于</a:t>
            </a:r>
            <a:r>
              <a:rPr lang="en-US" altLang="zh-CN" dirty="0"/>
              <a:t>g</a:t>
            </a:r>
            <a:r>
              <a:rPr lang="zh-CN" altLang="en-US" dirty="0"/>
              <a:t>。根据关系合成定义有</a:t>
            </a:r>
            <a:r>
              <a:rPr lang="en-US" altLang="zh-CN" dirty="0"/>
              <a:t>,&lt;</a:t>
            </a:r>
            <a:r>
              <a:rPr lang="en-US" altLang="zh-CN" dirty="0" err="1"/>
              <a:t>x,g</a:t>
            </a:r>
            <a:r>
              <a:rPr lang="en-US" altLang="zh-CN" dirty="0"/>
              <a:t>(f(x))&gt;</a:t>
            </a:r>
            <a:r>
              <a:rPr lang="zh-CN" altLang="en-US" dirty="0"/>
              <a:t>属于</a:t>
            </a:r>
            <a:r>
              <a:rPr lang="en-US" altLang="zh-CN" dirty="0" err="1"/>
              <a:t>fg</a:t>
            </a:r>
            <a:endParaRPr lang="en-US" altLang="zh-CN" dirty="0"/>
          </a:p>
          <a:p>
            <a:r>
              <a:rPr lang="zh-CN" altLang="en-US" dirty="0"/>
              <a:t>根据定义</a:t>
            </a:r>
            <a:r>
              <a:rPr lang="en-US" altLang="zh-CN" dirty="0"/>
              <a:t>x</a:t>
            </a:r>
            <a:r>
              <a:rPr lang="zh-CN" altLang="en-US" dirty="0"/>
              <a:t>属于</a:t>
            </a:r>
            <a:r>
              <a:rPr lang="en-US" altLang="zh-CN" dirty="0" err="1"/>
              <a:t>dom</a:t>
            </a:r>
            <a:r>
              <a:rPr lang="en-US" altLang="zh-CN" dirty="0"/>
              <a:t>(</a:t>
            </a:r>
            <a:r>
              <a:rPr lang="en-US" altLang="zh-CN" dirty="0" err="1"/>
              <a:t>fg</a:t>
            </a:r>
            <a:r>
              <a:rPr lang="en-US" altLang="zh-CN" dirty="0"/>
              <a:t>)</a:t>
            </a:r>
            <a:r>
              <a:rPr lang="zh-CN" altLang="en-US" dirty="0"/>
              <a:t>，且</a:t>
            </a:r>
            <a:r>
              <a:rPr lang="en-US" altLang="zh-CN" dirty="0"/>
              <a:t>...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8CCB27-90A9-42C0-9849-41BC23EE7BA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8CCB27-90A9-42C0-9849-41BC23EE7BA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8CCB27-90A9-42C0-9849-41BC23EE7BA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8CCB27-90A9-42C0-9849-41BC23EE7BA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8CCB27-90A9-42C0-9849-41BC23EE7BA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8CCB27-90A9-42C0-9849-41BC23EE7BA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8CCB27-90A9-42C0-9849-41BC23EE7BA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8CCB27-90A9-42C0-9849-41BC23EE7BA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8CCB27-90A9-42C0-9849-41BC23EE7BA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8CCB27-90A9-42C0-9849-41BC23EE7BA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8CCB27-90A9-42C0-9849-41BC23EE7BA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8CCB27-90A9-42C0-9849-41BC23EE7BA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4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88CCB27-90A9-42C0-9849-41BC23EE7BAF}" type="slidenum">
              <a:rPr kumimoji="1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</a:t>
            </a:fld>
            <a:endParaRPr lang="zh-CN" altLang="en-US" sz="14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第</a:t>
            </a:r>
            <a:r>
              <a:rPr lang="en-US" altLang="zh-CN" sz="4800" dirty="0">
                <a:solidFill>
                  <a:srgbClr val="800000"/>
                </a:solidFill>
                <a:ea typeface="黑体" panose="02010609060101010101" pitchFamily="2" charset="-122"/>
              </a:rPr>
              <a:t>5</a:t>
            </a:r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章 函数</a:t>
            </a:r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685800" y="2124710"/>
            <a:ext cx="7772400" cy="149733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60000"/>
              </a:spcBef>
            </a:pPr>
            <a:r>
              <a:rPr lang="en-US" altLang="zh-CN" b="1" dirty="0"/>
              <a:t>5.1 </a:t>
            </a:r>
            <a:r>
              <a:rPr lang="zh-CN" altLang="en-US" b="1" dirty="0"/>
              <a:t>函数定义及其性质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b="1" dirty="0"/>
              <a:t>5.2 </a:t>
            </a:r>
            <a:r>
              <a:rPr lang="zh-CN" altLang="en-US" b="1" dirty="0"/>
              <a:t>函数的复合与反函数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10</a:t>
            </a:fld>
            <a:endParaRPr lang="zh-CN" altLang="en-US" sz="14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函数的像与完全原像</a:t>
            </a:r>
          </a:p>
        </p:txBody>
      </p:sp>
      <p:sp>
        <p:nvSpPr>
          <p:cNvPr id="18436" name="Text Box 3"/>
          <p:cNvSpPr txBox="1"/>
          <p:nvPr/>
        </p:nvSpPr>
        <p:spPr>
          <a:xfrm>
            <a:off x="684213" y="1724025"/>
            <a:ext cx="8208962" cy="44729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5.6</a:t>
            </a:r>
            <a:r>
              <a:rPr lang="en-US" altLang="zh-CN" sz="2400" b="1" dirty="0">
                <a:solidFill>
                  <a:srgbClr val="FF0000"/>
                </a:solidFill>
              </a:rPr>
              <a:t>  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设函数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A,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B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B,</a:t>
            </a:r>
            <a:r>
              <a:rPr lang="zh-CN" altLang="en-US" sz="2400" b="1" dirty="0"/>
              <a:t>称</a:t>
            </a:r>
            <a:br>
              <a:rPr lang="zh-CN" altLang="en-US" sz="2400" b="1" dirty="0"/>
            </a:br>
            <a:r>
              <a:rPr lang="zh-CN" altLang="en-US" sz="2400" b="1" dirty="0"/>
              <a:t>           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) = {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 |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}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为</a:t>
            </a:r>
            <a:r>
              <a:rPr lang="en-US" altLang="zh-CN" sz="2400" b="1" i="1" dirty="0">
                <a:solidFill>
                  <a:srgbClr val="7030A0"/>
                </a:solidFill>
              </a:rPr>
              <a:t>A</a:t>
            </a:r>
            <a:r>
              <a:rPr lang="en-US" altLang="zh-CN" sz="2400" b="1" baseline="-25000" dirty="0">
                <a:solidFill>
                  <a:srgbClr val="7030A0"/>
                </a:solidFill>
              </a:rPr>
              <a:t>1 </a:t>
            </a:r>
            <a:r>
              <a:rPr lang="zh-CN" altLang="en-US" sz="2400" b="1" dirty="0">
                <a:solidFill>
                  <a:srgbClr val="7030A0"/>
                </a:solidFill>
              </a:rPr>
              <a:t>在 </a:t>
            </a:r>
            <a:r>
              <a:rPr lang="en-US" altLang="zh-CN" sz="2400" b="1" i="1" dirty="0">
                <a:solidFill>
                  <a:srgbClr val="7030A0"/>
                </a:solidFill>
              </a:rPr>
              <a:t>f </a:t>
            </a:r>
            <a:r>
              <a:rPr lang="zh-CN" altLang="en-US" sz="2400" b="1" dirty="0">
                <a:solidFill>
                  <a:srgbClr val="7030A0"/>
                </a:solidFill>
              </a:rPr>
              <a:t>下的像</a:t>
            </a:r>
            <a:r>
              <a:rPr lang="zh-CN" altLang="en-US" sz="2400" b="1" dirty="0">
                <a:solidFill>
                  <a:srgbClr val="000066"/>
                </a:solidFill>
              </a:rPr>
              <a:t>，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) </a:t>
            </a:r>
            <a:r>
              <a:rPr lang="zh-CN" altLang="en-US" sz="2400" b="1" dirty="0"/>
              <a:t>称为</a:t>
            </a:r>
            <a:r>
              <a:rPr lang="zh-CN" altLang="en-US" sz="2400" b="1" dirty="0">
                <a:solidFill>
                  <a:srgbClr val="7030A0"/>
                </a:solidFill>
              </a:rPr>
              <a:t>函数的像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 </a:t>
            </a:r>
          </a:p>
          <a:p>
            <a:pPr marL="0" lvl="0" indent="0" eaLnBrk="1" hangingPunct="1">
              <a:spcBef>
                <a:spcPts val="1200"/>
              </a:spcBef>
              <a:buNone/>
            </a:pPr>
            <a:r>
              <a:rPr lang="en-US" altLang="zh-CN" sz="2400" b="1" i="1" dirty="0"/>
              <a:t>           </a:t>
            </a:r>
            <a:r>
              <a:rPr lang="en-US" altLang="zh-CN" sz="2400" b="1" i="1" dirty="0">
                <a:solidFill>
                  <a:srgbClr val="FF0000"/>
                </a:solidFill>
              </a:rPr>
              <a:t>f</a:t>
            </a:r>
            <a:r>
              <a:rPr lang="en-US" altLang="zh-CN" sz="24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</a:rPr>
              <a:t>)={ </a:t>
            </a:r>
            <a:r>
              <a:rPr lang="en-US" altLang="zh-CN" sz="2400" b="1" i="1" dirty="0">
                <a:solidFill>
                  <a:srgbClr val="FF0000"/>
                </a:solidFill>
              </a:rPr>
              <a:t>x </a:t>
            </a:r>
            <a:r>
              <a:rPr lang="en-US" altLang="zh-CN" sz="2400" b="1" dirty="0">
                <a:solidFill>
                  <a:srgbClr val="FF0000"/>
                </a:solidFill>
              </a:rPr>
              <a:t>| 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∈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</a:rPr>
              <a:t>∧ </a:t>
            </a:r>
            <a:r>
              <a:rPr lang="en-US" altLang="zh-CN" sz="2400" b="1" i="1" dirty="0">
                <a:solidFill>
                  <a:srgbClr val="FF0000"/>
                </a:solidFill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)∈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</a:rPr>
              <a:t>} 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为</a:t>
            </a:r>
            <a:r>
              <a:rPr lang="en-US" altLang="zh-CN" sz="2400" b="1" i="1" dirty="0"/>
              <a:t>B</a:t>
            </a:r>
            <a:r>
              <a:rPr lang="en-US" altLang="zh-CN" sz="2400" b="1" baseline="-25000" dirty="0"/>
              <a:t>1 </a:t>
            </a:r>
            <a:r>
              <a:rPr lang="zh-CN" altLang="en-US" sz="2400" b="1" dirty="0"/>
              <a:t>在 </a:t>
            </a:r>
            <a:r>
              <a:rPr lang="en-US" altLang="zh-CN" sz="2400" b="1" i="1" dirty="0"/>
              <a:t>f </a:t>
            </a:r>
            <a:r>
              <a:rPr lang="zh-CN" altLang="en-US" sz="2400" b="1" dirty="0"/>
              <a:t>下的</a:t>
            </a:r>
            <a:r>
              <a:rPr lang="zh-CN" altLang="en-US" sz="2400" b="1" dirty="0">
                <a:solidFill>
                  <a:srgbClr val="7030A0"/>
                </a:solidFill>
              </a:rPr>
              <a:t>完全原像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endParaRPr lang="zh-CN" altLang="en-US" sz="2400" b="1" dirty="0">
              <a:solidFill>
                <a:schemeClr val="accent2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注意</a:t>
            </a:r>
            <a:r>
              <a:rPr lang="en-US" altLang="zh-CN" sz="2400" b="1" dirty="0">
                <a:solidFill>
                  <a:schemeClr val="accent2"/>
                </a:solidFill>
              </a:rPr>
              <a:t>:</a:t>
            </a:r>
          </a:p>
          <a:p>
            <a:pPr lvl="0"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sz="2400" b="1" dirty="0"/>
              <a:t>    函数的像与值的区别：函数值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)∈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像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. </a:t>
            </a:r>
          </a:p>
          <a:p>
            <a:pPr lvl="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i="1" dirty="0"/>
              <a:t>    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rgbClr val="FF0000"/>
                </a:solidFill>
              </a:rPr>
              <a:t>f</a:t>
            </a:r>
            <a:r>
              <a:rPr lang="en-US" altLang="zh-CN" sz="24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</a:rPr>
              <a:t>))</a:t>
            </a:r>
            <a:r>
              <a:rPr lang="zh-CN" altLang="en-US" sz="2400" b="1" dirty="0">
                <a:solidFill>
                  <a:srgbClr val="FF0000"/>
                </a:solidFill>
              </a:rPr>
              <a:t>， </a:t>
            </a:r>
            <a:r>
              <a:rPr lang="en-US" altLang="zh-CN" sz="2400" b="1" i="1" dirty="0">
                <a:solidFill>
                  <a:srgbClr val="FF0000"/>
                </a:solidFill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f</a:t>
            </a:r>
            <a:r>
              <a:rPr lang="en-US" altLang="zh-CN" sz="24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</a:rPr>
              <a:t>))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</a:rPr>
              <a:t>.</a:t>
            </a:r>
            <a:r>
              <a:rPr lang="en-US" altLang="zh-CN" sz="2400" dirty="0"/>
              <a:t> </a:t>
            </a:r>
            <a:r>
              <a:rPr lang="en-US" altLang="zh-CN" sz="2400" b="1" dirty="0"/>
              <a:t>  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18437" name="Rectangle 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11</a:t>
            </a:fld>
            <a:endParaRPr lang="zh-CN" altLang="en-US" sz="1400" dirty="0"/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685800" y="53784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</a:p>
        </p:txBody>
      </p:sp>
      <p:sp>
        <p:nvSpPr>
          <p:cNvPr id="19460" name="Rectangle 3"/>
          <p:cNvSpPr>
            <a:spLocks noGrp="1"/>
          </p:cNvSpPr>
          <p:nvPr>
            <p:ph type="body" sz="half" idx="1"/>
          </p:nvPr>
        </p:nvSpPr>
        <p:spPr>
          <a:xfrm>
            <a:off x="685800" y="2705100"/>
            <a:ext cx="8030210" cy="324418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2. </a:t>
            </a:r>
            <a:r>
              <a:rPr lang="zh-CN" altLang="en-US" sz="2400" b="1" dirty="0">
                <a:solidFill>
                  <a:srgbClr val="002060"/>
                </a:solidFill>
              </a:rPr>
              <a:t>设 </a:t>
            </a:r>
            <a:r>
              <a:rPr lang="en-US" altLang="zh-CN" sz="2400" b="1" i="1" dirty="0">
                <a:solidFill>
                  <a:srgbClr val="002060"/>
                </a:solidFill>
              </a:rPr>
              <a:t>f </a:t>
            </a:r>
            <a:r>
              <a:rPr lang="en-US" altLang="zh-CN" sz="2400" b="1" dirty="0">
                <a:solidFill>
                  <a:srgbClr val="002060"/>
                </a:solidFill>
              </a:rPr>
              <a:t>: N→N, </a:t>
            </a:r>
            <a:r>
              <a:rPr lang="zh-CN" altLang="en-US" sz="2400" b="1" dirty="0">
                <a:solidFill>
                  <a:srgbClr val="002060"/>
                </a:solidFill>
              </a:rPr>
              <a:t>且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endParaRPr lang="zh-CN" altLang="en-US" sz="2400" b="1" dirty="0">
              <a:solidFill>
                <a:srgbClr val="002060"/>
              </a:solidFill>
            </a:endParaRP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令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</a:rPr>
              <a:t>={0, 1}, </a:t>
            </a:r>
            <a:r>
              <a:rPr lang="en-US" altLang="zh-CN" sz="2400" b="1" i="1" dirty="0">
                <a:solidFill>
                  <a:srgbClr val="002060"/>
                </a:solidFill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</a:rPr>
              <a:t>={2}, </a:t>
            </a:r>
            <a:r>
              <a:rPr lang="zh-CN" altLang="en-US" sz="2400" b="1" dirty="0">
                <a:solidFill>
                  <a:srgbClr val="002060"/>
                </a:solidFill>
              </a:rPr>
              <a:t>那么有</a:t>
            </a:r>
            <a:br>
              <a:rPr lang="zh-CN" altLang="en-US" sz="2400" b="1" dirty="0">
                <a:solidFill>
                  <a:srgbClr val="002060"/>
                </a:solidFill>
              </a:rPr>
            </a:br>
            <a:r>
              <a:rPr lang="zh-CN" altLang="en-US" sz="2400" b="1" dirty="0">
                <a:solidFill>
                  <a:srgbClr val="002060"/>
                </a:solidFill>
              </a:rPr>
              <a:t>          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</a:rPr>
              <a:t>) = 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({0, 1}) = { 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(0), 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(1) }={ 0, 2 }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             </a:t>
            </a:r>
            <a:r>
              <a:rPr lang="en-US" altLang="zh-CN" sz="2400" b="1" i="1" dirty="0">
                <a:solidFill>
                  <a:srgbClr val="002060"/>
                </a:solidFill>
              </a:rPr>
              <a:t> f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</a:rPr>
              <a:t>) = { 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(2) } = { 1 }   </a:t>
            </a:r>
          </a:p>
        </p:txBody>
      </p:sp>
      <p:graphicFrame>
        <p:nvGraphicFramePr>
          <p:cNvPr id="1946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908175" y="3209290"/>
          <a:ext cx="33115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r:id="rId3" imgW="2133600" imgH="558800" progId="Equation.3">
                  <p:embed/>
                </p:oleObj>
              </mc:Choice>
              <mc:Fallback>
                <p:oleObj r:id="rId3" imgW="2133600" imgH="558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908175" y="3209290"/>
                        <a:ext cx="3311525" cy="885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/>
          <p:cNvSpPr>
            <a:spLocks noGrp="1"/>
          </p:cNvSpPr>
          <p:nvPr/>
        </p:nvSpPr>
        <p:spPr>
          <a:xfrm>
            <a:off x="683895" y="1484630"/>
            <a:ext cx="8030210" cy="4681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1. 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</a:rPr>
              <a:t>={1, 2, 3}, </a:t>
            </a:r>
            <a:r>
              <a:rPr lang="en-US" altLang="zh-CN" sz="2400" b="1" i="1" dirty="0">
                <a:solidFill>
                  <a:srgbClr val="002060"/>
                </a:solidFill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</a:rPr>
              <a:t>={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c</a:t>
            </a:r>
            <a:r>
              <a:rPr lang="en-US" altLang="zh-CN" sz="2400" b="1" dirty="0">
                <a:solidFill>
                  <a:srgbClr val="002060"/>
                </a:solidFill>
              </a:rPr>
              <a:t>},  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={&lt;1, 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</a:rPr>
              <a:t>&gt;, &lt;2, </a:t>
            </a:r>
            <a:r>
              <a:rPr lang="en-US" altLang="zh-CN" sz="2400" b="1" i="1" dirty="0">
                <a:solidFill>
                  <a:srgbClr val="002060"/>
                </a:solidFill>
              </a:rPr>
              <a:t>a</a:t>
            </a:r>
            <a:r>
              <a:rPr lang="en-US" altLang="zh-CN" sz="2400" b="1" dirty="0">
                <a:solidFill>
                  <a:srgbClr val="002060"/>
                </a:solidFill>
              </a:rPr>
              <a:t>&gt;, &lt;3, </a:t>
            </a:r>
            <a:r>
              <a:rPr lang="en-US" altLang="zh-CN" sz="2400" b="1" i="1" dirty="0">
                <a:solidFill>
                  <a:srgbClr val="002060"/>
                </a:solidFill>
              </a:rPr>
              <a:t>b</a:t>
            </a:r>
            <a:r>
              <a:rPr lang="en-US" altLang="zh-CN" sz="2400" b="1" dirty="0">
                <a:solidFill>
                  <a:srgbClr val="002060"/>
                </a:solidFill>
              </a:rPr>
              <a:t>&gt;}</a:t>
            </a:r>
            <a:r>
              <a:rPr lang="zh-CN" altLang="en-US" sz="2400" b="1" dirty="0">
                <a:solidFill>
                  <a:srgbClr val="002060"/>
                </a:solidFill>
              </a:rPr>
              <a:t>，</a:t>
            </a:r>
          </a:p>
          <a:p>
            <a:pPr eaLnBrk="1" hangingPunct="1">
              <a:lnSpc>
                <a:spcPct val="110000"/>
              </a:lnSpc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   </a:t>
            </a:r>
            <a:r>
              <a:rPr lang="zh-CN" altLang="en-US" sz="2400" b="1" dirty="0">
                <a:solidFill>
                  <a:srgbClr val="002060"/>
                </a:solidFill>
              </a:rPr>
              <a:t>则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baseline="30000" dirty="0">
                <a:solidFill>
                  <a:srgbClr val="00206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rgbClr val="002060"/>
                </a:solidFill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</a:rPr>
              <a:t>({</a:t>
            </a:r>
            <a:r>
              <a:rPr lang="en-US" altLang="zh-CN" sz="2400" b="1" i="1" dirty="0">
                <a:solidFill>
                  <a:srgbClr val="002060"/>
                </a:solidFill>
              </a:rPr>
              <a:t>a, b</a:t>
            </a:r>
            <a:r>
              <a:rPr lang="en-US" altLang="zh-CN" sz="2400" b="1" dirty="0">
                <a:solidFill>
                  <a:srgbClr val="002060"/>
                </a:solidFill>
              </a:rPr>
              <a:t>}) ={1, 2, 3},  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baseline="30000" dirty="0">
                <a:solidFill>
                  <a:srgbClr val="00206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rgbClr val="002060"/>
                </a:solidFill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</a:rPr>
              <a:t>({</a:t>
            </a:r>
            <a:r>
              <a:rPr lang="en-US" altLang="zh-CN" sz="2400" b="1" i="1" dirty="0">
                <a:solidFill>
                  <a:srgbClr val="002060"/>
                </a:solidFill>
              </a:rPr>
              <a:t>b, </a:t>
            </a:r>
            <a:r>
              <a:rPr lang="en-US" altLang="zh-CN" sz="2400" b="1" i="1" dirty="0">
                <a:solidFill>
                  <a:srgbClr val="FF0000"/>
                </a:solidFill>
              </a:rPr>
              <a:t>c</a:t>
            </a:r>
            <a:r>
              <a:rPr lang="en-US" altLang="zh-CN" sz="2400" b="1" dirty="0">
                <a:solidFill>
                  <a:srgbClr val="002060"/>
                </a:solidFill>
              </a:rPr>
              <a:t>}) ={3}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uild="p"/>
      <p:bldP spid="19460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12</a:t>
            </a:fld>
            <a:endParaRPr lang="zh-CN" altLang="en-US" sz="1400" dirty="0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685800" y="32258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函数的性质</a:t>
            </a:r>
          </a:p>
        </p:txBody>
      </p:sp>
      <p:sp>
        <p:nvSpPr>
          <p:cNvPr id="20484" name="Text Box 3"/>
          <p:cNvSpPr txBox="1"/>
          <p:nvPr/>
        </p:nvSpPr>
        <p:spPr>
          <a:xfrm>
            <a:off x="758825" y="1413510"/>
            <a:ext cx="7864475" cy="45218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7030A0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5.7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</a:t>
            </a:r>
            <a:br>
              <a:rPr lang="en-US" altLang="zh-CN" sz="2400" b="1" dirty="0"/>
            </a:b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）若</a:t>
            </a:r>
            <a:r>
              <a:rPr lang="en-US" altLang="zh-CN" sz="2400" b="1" dirty="0"/>
              <a:t>ran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=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rgbClr val="7030A0"/>
                </a:solidFill>
              </a:rPr>
              <a:t>满射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.</a:t>
            </a:r>
            <a:br>
              <a:rPr lang="en-US" altLang="zh-CN" sz="2400" b="1" dirty="0"/>
            </a:b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）若 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∈ran</a:t>
            </a:r>
            <a:r>
              <a:rPr lang="en-US" altLang="zh-CN" sz="2400" b="1" i="1" dirty="0"/>
              <a:t>f </a:t>
            </a:r>
            <a:r>
              <a:rPr lang="zh-CN" altLang="en-US" sz="2400" b="1" dirty="0"/>
              <a:t>都存在唯一的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使得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)=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rgbClr val="7030A0"/>
                </a:solidFill>
              </a:rPr>
              <a:t>单射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.</a:t>
            </a:r>
            <a:br>
              <a:rPr lang="en-US" altLang="zh-CN" sz="2400" b="1" dirty="0"/>
            </a:b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）若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既是满射又是单射的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rgbClr val="7030A0"/>
                </a:solidFill>
              </a:rPr>
              <a:t>双射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.</a:t>
            </a:r>
            <a:endParaRPr lang="zh-CN" altLang="en-US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满射意味着：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FF0000"/>
                </a:solidFill>
              </a:rPr>
              <a:t>y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</a:rPr>
              <a:t>都存在 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使得</a:t>
            </a:r>
            <a:r>
              <a:rPr lang="zh-CN" altLang="en-US" sz="2400" b="1" i="1" dirty="0">
                <a:solidFill>
                  <a:srgbClr val="FF0000"/>
                </a:solidFill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)=</a:t>
            </a:r>
            <a:r>
              <a:rPr lang="en-US" altLang="zh-CN" sz="2400" b="1" i="1" dirty="0">
                <a:solidFill>
                  <a:srgbClr val="FF0000"/>
                </a:solidFill>
              </a:rPr>
              <a:t>y</a:t>
            </a:r>
            <a:r>
              <a:rPr lang="en-US" altLang="zh-CN" sz="2400" b="1" dirty="0">
                <a:solidFill>
                  <a:srgbClr val="FF0000"/>
                </a:solidFill>
              </a:rPr>
              <a:t>.  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f </a:t>
            </a:r>
            <a:r>
              <a:rPr lang="zh-CN" altLang="en-US" sz="2400" b="1" dirty="0">
                <a:solidFill>
                  <a:srgbClr val="FF0000"/>
                </a:solidFill>
              </a:rPr>
              <a:t>单射意味着：</a:t>
            </a:r>
            <a:r>
              <a:rPr lang="en-US" altLang="zh-CN" sz="2400" b="1" i="1" dirty="0">
                <a:solidFill>
                  <a:srgbClr val="FF0000"/>
                </a:solidFill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</a:rPr>
              <a:t>)=</a:t>
            </a:r>
            <a:r>
              <a:rPr lang="en-US" altLang="zh-CN" sz="2400" b="1" i="1" dirty="0">
                <a:solidFill>
                  <a:srgbClr val="FF0000"/>
                </a:solidFill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       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                                  </a:t>
            </a:r>
            <a:endParaRPr lang="en-US" altLang="en-US" sz="2400" b="1" baseline="-25000" dirty="0">
              <a:sym typeface="Symbol" panose="05050102010706020507" pitchFamily="18" charset="2"/>
            </a:endParaRPr>
          </a:p>
        </p:txBody>
      </p:sp>
      <p:sp>
        <p:nvSpPr>
          <p:cNvPr id="21507" name="Rectangle 2"/>
          <p:cNvSpPr>
            <a:spLocks noGrp="1"/>
          </p:cNvSpPr>
          <p:nvPr/>
        </p:nvSpPr>
        <p:spPr>
          <a:xfrm>
            <a:off x="741045" y="95186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映射特性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13</a:t>
            </a:fld>
            <a:endParaRPr lang="zh-CN" altLang="en-US" sz="14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</a:p>
        </p:txBody>
      </p:sp>
      <p:sp>
        <p:nvSpPr>
          <p:cNvPr id="21508" name="Text Box 3"/>
          <p:cNvSpPr txBox="1"/>
          <p:nvPr/>
        </p:nvSpPr>
        <p:spPr>
          <a:xfrm>
            <a:off x="762000" y="1827530"/>
            <a:ext cx="8103870" cy="4647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2 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判断下面函数是否为单射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满射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双射的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为什么</a:t>
            </a:r>
            <a:r>
              <a:rPr lang="en-US" altLang="zh-CN" sz="2400" b="1" dirty="0"/>
              <a:t>?</a:t>
            </a:r>
            <a:br>
              <a:rPr lang="en-US" altLang="zh-CN" sz="2400" b="1" dirty="0"/>
            </a:b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R→R,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)= 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x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+2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dirty="0"/>
              <a:t>1</a:t>
            </a:r>
            <a:br>
              <a:rPr lang="en-US" altLang="zh-CN" sz="2400" b="1" dirty="0"/>
            </a:b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Z</a:t>
            </a:r>
            <a:r>
              <a:rPr lang="en-US" altLang="zh-CN" sz="2400" b="1" baseline="30000" dirty="0"/>
              <a:t>+</a:t>
            </a:r>
            <a:r>
              <a:rPr lang="en-US" altLang="zh-CN" sz="2400" b="1" dirty="0"/>
              <a:t>→R,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)=ln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Z</a:t>
            </a:r>
            <a:r>
              <a:rPr lang="en-US" altLang="zh-CN" sz="2400" b="1" baseline="30000" dirty="0"/>
              <a:t>+</a:t>
            </a:r>
            <a:r>
              <a:rPr lang="zh-CN" altLang="en-US" sz="2400" b="1" dirty="0"/>
              <a:t>为正整数集</a:t>
            </a:r>
            <a:br>
              <a:rPr lang="zh-CN" altLang="en-US" sz="2400" b="1" dirty="0"/>
            </a:b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R→Z,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)=</a:t>
            </a:r>
            <a:r>
              <a:rPr lang="en-US" altLang="zh-CN" sz="2400" b="1" dirty="0">
                <a:sym typeface="Symbol" panose="05050102010706020507" pitchFamily="18" charset="2"/>
              </a:rPr>
              <a:t>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   </a:t>
            </a:r>
            <a:r>
              <a:rPr lang="zh-CN" altLang="en-US" sz="2400" b="1" dirty="0">
                <a:sym typeface="Symbol" panose="05050102010706020507" pitchFamily="18" charset="2"/>
              </a:rPr>
              <a:t>（</a:t>
            </a:r>
            <a:r>
              <a:rPr lang="en-US" altLang="zh-CN" sz="2400" b="1" dirty="0">
                <a:sym typeface="Symbol" panose="05050102010706020507" pitchFamily="18" charset="2"/>
              </a:rPr>
              <a:t>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</a:t>
            </a:r>
            <a:r>
              <a:rPr lang="zh-CN" altLang="en-US" sz="2400" b="1" dirty="0">
                <a:sym typeface="Symbol" panose="05050102010706020507" pitchFamily="18" charset="2"/>
              </a:rPr>
              <a:t>表示小于等于</a:t>
            </a:r>
            <a:r>
              <a:rPr lang="en-US" altLang="zh-CN" sz="2400" b="1" i="1" dirty="0">
                <a:sym typeface="Symbol" panose="05050102010706020507" pitchFamily="18" charset="2"/>
              </a:rPr>
              <a:t>x</a:t>
            </a:r>
            <a:r>
              <a:rPr lang="zh-CN" altLang="en-US" sz="2400" b="1" dirty="0">
                <a:sym typeface="Symbol" panose="05050102010706020507" pitchFamily="18" charset="2"/>
              </a:rPr>
              <a:t>的最大整数）</a:t>
            </a:r>
            <a:br>
              <a:rPr lang="en-US" altLang="zh-CN" sz="2400" b="1" dirty="0"/>
            </a:b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R→R,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)=2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+1</a:t>
            </a:r>
            <a:br>
              <a:rPr lang="en-US" altLang="zh-CN" sz="2400" b="1" dirty="0"/>
            </a:br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R</a:t>
            </a:r>
            <a:r>
              <a:rPr lang="en-US" altLang="zh-CN" sz="2400" b="1" baseline="30000" dirty="0"/>
              <a:t>+</a:t>
            </a:r>
            <a:r>
              <a:rPr lang="en-US" altLang="zh-CN" sz="2400" b="1" dirty="0"/>
              <a:t>→R</a:t>
            </a:r>
            <a:r>
              <a:rPr lang="en-US" altLang="zh-CN" sz="2400" b="1" baseline="30000" dirty="0"/>
              <a:t>+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)=(</a:t>
            </a:r>
            <a:r>
              <a:rPr lang="en-US" altLang="zh-CN" sz="2400" b="1" i="1" dirty="0"/>
              <a:t>x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+1)/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其中</a:t>
            </a:r>
            <a:r>
              <a:rPr lang="en-US" altLang="zh-CN" sz="2400" b="1" dirty="0"/>
              <a:t>R</a:t>
            </a:r>
            <a:r>
              <a:rPr lang="en-US" altLang="zh-CN" sz="2400" b="1" baseline="30000" dirty="0"/>
              <a:t>+</a:t>
            </a:r>
            <a:r>
              <a:rPr lang="zh-CN" altLang="en-US" sz="2400" b="1" dirty="0"/>
              <a:t>为正实数集</a:t>
            </a:r>
            <a:r>
              <a:rPr lang="en-US" altLang="zh-CN" sz="2400" b="1" dirty="0"/>
              <a:t>.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7A00"/>
                </a:solidFill>
              </a:rPr>
              <a:t> </a:t>
            </a:r>
            <a:br>
              <a:rPr lang="en-US" altLang="zh-CN" sz="2400" b="1" dirty="0">
                <a:solidFill>
                  <a:srgbClr val="007A00"/>
                </a:solidFill>
              </a:rPr>
            </a:br>
            <a:br>
              <a:rPr lang="en-US" altLang="zh-CN" sz="1800" b="1" dirty="0">
                <a:latin typeface="Arial" panose="020B0604020202020204" pitchFamily="34" charset="0"/>
              </a:rPr>
            </a:br>
            <a:endParaRPr lang="en-US" altLang="zh-CN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14</a:t>
            </a:fld>
            <a:endParaRPr lang="zh-CN" altLang="en-US" sz="1400" dirty="0"/>
          </a:p>
        </p:txBody>
      </p:sp>
      <p:sp>
        <p:nvSpPr>
          <p:cNvPr id="22531" name="Text Box 2"/>
          <p:cNvSpPr txBox="1"/>
          <p:nvPr/>
        </p:nvSpPr>
        <p:spPr>
          <a:xfrm>
            <a:off x="664528" y="1152208"/>
            <a:ext cx="7724775" cy="40786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解 </a:t>
            </a:r>
            <a:r>
              <a:rPr lang="en-US" altLang="zh-CN" sz="2400" b="1" dirty="0"/>
              <a:t>(1)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R→R,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)= 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i="1" dirty="0"/>
              <a:t>x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+2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dirty="0"/>
              <a:t>1 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   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(2)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Z</a:t>
            </a:r>
            <a:r>
              <a:rPr lang="en-US" altLang="zh-CN" sz="2400" b="1" baseline="30000" dirty="0"/>
              <a:t>+</a:t>
            </a:r>
            <a:r>
              <a:rPr lang="en-US" altLang="zh-CN" sz="2400" b="1" dirty="0"/>
              <a:t>→R,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)=ln</a:t>
            </a:r>
            <a:r>
              <a:rPr lang="en-US" altLang="zh-CN" sz="2400" b="1" i="1" dirty="0"/>
              <a:t>x</a:t>
            </a: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(3)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R→Z,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)= </a:t>
            </a:r>
            <a:r>
              <a:rPr lang="en-US" altLang="zh-CN" sz="2400" b="1" dirty="0">
                <a:sym typeface="Symbol" panose="05050102010706020507" pitchFamily="18" charset="2"/>
              </a:rPr>
              <a:t>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 </a:t>
            </a: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(4)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R→R,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)=2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+1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(5)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R</a:t>
            </a:r>
            <a:r>
              <a:rPr lang="en-US" altLang="zh-CN" sz="2400" b="1" baseline="30000" dirty="0"/>
              <a:t>+</a:t>
            </a:r>
            <a:r>
              <a:rPr lang="en-US" altLang="zh-CN" sz="2400" b="1" dirty="0"/>
              <a:t>→R</a:t>
            </a:r>
            <a:r>
              <a:rPr lang="en-US" altLang="zh-CN" sz="2400" b="1" baseline="30000" dirty="0"/>
              <a:t>+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)=(</a:t>
            </a:r>
            <a:r>
              <a:rPr lang="en-US" altLang="zh-CN" sz="2400" b="1" i="1" dirty="0"/>
              <a:t>x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+1)/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         </a:t>
            </a:r>
          </a:p>
        </p:txBody>
      </p:sp>
      <p:sp>
        <p:nvSpPr>
          <p:cNvPr id="295940" name="Rectangle 4"/>
          <p:cNvSpPr/>
          <p:nvPr/>
        </p:nvSpPr>
        <p:spPr>
          <a:xfrm>
            <a:off x="1415415" y="1650683"/>
            <a:ext cx="6469063" cy="457200"/>
          </a:xfrm>
          <a:prstGeom prst="rect">
            <a:avLst/>
          </a:prstGeom>
          <a:noFill/>
          <a:ln w="63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在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latin typeface="宋体" panose="02010600030101010101" pitchFamily="2" charset="-122"/>
              </a:rPr>
              <a:t>=1</a:t>
            </a:r>
            <a:r>
              <a:rPr lang="zh-CN" altLang="en-US" sz="2400" b="1" dirty="0">
                <a:latin typeface="宋体" panose="02010600030101010101" pitchFamily="2" charset="-122"/>
              </a:rPr>
              <a:t>取得极大值</a:t>
            </a:r>
            <a:r>
              <a:rPr lang="en-US" altLang="zh-CN" sz="2400" b="1" dirty="0">
                <a:latin typeface="宋体" panose="02010600030101010101" pitchFamily="2" charset="-122"/>
              </a:rPr>
              <a:t>0. </a:t>
            </a:r>
            <a:r>
              <a:rPr lang="zh-CN" altLang="en-US" sz="2400" b="1" dirty="0">
                <a:latin typeface="宋体" panose="02010600030101010101" pitchFamily="2" charset="-122"/>
              </a:rPr>
              <a:t>既不是单射也不是满射的</a:t>
            </a:r>
            <a:r>
              <a:rPr lang="en-US" altLang="zh-CN" sz="2400" b="1" dirty="0">
                <a:latin typeface="宋体" panose="02010600030101010101" pitchFamily="2" charset="-122"/>
              </a:rPr>
              <a:t>.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295941" name="Rectangle 5"/>
          <p:cNvSpPr/>
          <p:nvPr/>
        </p:nvSpPr>
        <p:spPr>
          <a:xfrm>
            <a:off x="1259840" y="2541270"/>
            <a:ext cx="7129463" cy="457200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单调上升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是单射的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但不满射</a:t>
            </a:r>
            <a:r>
              <a:rPr lang="en-US" altLang="zh-CN" sz="2400" b="1" dirty="0"/>
              <a:t>, ran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={ln1, ln2, …}.</a:t>
            </a:r>
            <a:endParaRPr lang="zh-CN" altLang="en-US" sz="2400" b="1" dirty="0"/>
          </a:p>
        </p:txBody>
      </p:sp>
      <p:sp>
        <p:nvSpPr>
          <p:cNvPr id="295942" name="Rectangle 6"/>
          <p:cNvSpPr/>
          <p:nvPr/>
        </p:nvSpPr>
        <p:spPr>
          <a:xfrm>
            <a:off x="1175703" y="3404870"/>
            <a:ext cx="7861300" cy="457200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是满射的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但不是单射的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例如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(1.5)=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(1.2)=1.</a:t>
            </a:r>
            <a:endParaRPr lang="zh-CN" altLang="en-US" sz="2400" b="1" dirty="0"/>
          </a:p>
        </p:txBody>
      </p:sp>
      <p:sp>
        <p:nvSpPr>
          <p:cNvPr id="295943" name="Rectangle 7"/>
          <p:cNvSpPr/>
          <p:nvPr/>
        </p:nvSpPr>
        <p:spPr>
          <a:xfrm>
            <a:off x="1201103" y="4293870"/>
            <a:ext cx="7493000" cy="457200"/>
          </a:xfrm>
          <a:prstGeom prst="rect">
            <a:avLst/>
          </a:prstGeom>
          <a:noFill/>
          <a:ln w="63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是满射、单射、双射的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因为它是单调函数并且</a:t>
            </a:r>
            <a:r>
              <a:rPr lang="en-US" altLang="zh-CN" sz="2400" b="1" dirty="0"/>
              <a:t>ran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=R.</a:t>
            </a:r>
            <a:endParaRPr lang="zh-CN" altLang="en-US" sz="2400" b="1" dirty="0"/>
          </a:p>
        </p:txBody>
      </p:sp>
      <p:sp>
        <p:nvSpPr>
          <p:cNvPr id="295944" name="Rectangle 8"/>
          <p:cNvSpPr/>
          <p:nvPr/>
        </p:nvSpPr>
        <p:spPr>
          <a:xfrm>
            <a:off x="1223328" y="5159058"/>
            <a:ext cx="7092950" cy="530225"/>
          </a:xfrm>
          <a:prstGeom prst="rect">
            <a:avLst/>
          </a:prstGeom>
          <a:noFill/>
          <a:ln w="63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有极小值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(1)=2. </a:t>
            </a:r>
            <a:r>
              <a:rPr lang="zh-CN" altLang="en-US" sz="2400" b="1" dirty="0"/>
              <a:t>该函数既不是单射的也不是满射的</a:t>
            </a:r>
            <a:r>
              <a:rPr lang="en-US" altLang="zh-CN" sz="2400" b="1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/>
      <p:bldP spid="295941" grpId="0"/>
      <p:bldP spid="295942" grpId="0"/>
      <p:bldP spid="295943" grpId="0"/>
      <p:bldP spid="2959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15</a:t>
            </a:fld>
            <a:endParaRPr lang="zh-CN" altLang="en-US" sz="140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85800" y="39433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构造从</a:t>
            </a:r>
            <a:r>
              <a:rPr lang="en-US" altLang="zh-CN" sz="3600" i="1" dirty="0">
                <a:solidFill>
                  <a:srgbClr val="800000"/>
                </a:solidFill>
              </a:rPr>
              <a:t>A</a:t>
            </a:r>
            <a:r>
              <a:rPr lang="zh-CN" altLang="en-US" sz="3600" dirty="0">
                <a:solidFill>
                  <a:srgbClr val="800000"/>
                </a:solidFill>
              </a:rPr>
              <a:t>到</a:t>
            </a:r>
            <a:r>
              <a:rPr lang="en-US" altLang="zh-CN" sz="3600" i="1" dirty="0">
                <a:solidFill>
                  <a:srgbClr val="800000"/>
                </a:solidFill>
              </a:rPr>
              <a:t>B</a:t>
            </a:r>
            <a:r>
              <a:rPr lang="zh-CN" altLang="en-US" sz="3600" dirty="0">
                <a:solidFill>
                  <a:srgbClr val="800000"/>
                </a:solidFill>
              </a:rPr>
              <a:t>的双射函数</a:t>
            </a:r>
          </a:p>
        </p:txBody>
      </p:sp>
      <p:sp>
        <p:nvSpPr>
          <p:cNvPr id="23556" name="Text Box 3"/>
          <p:cNvSpPr txBox="1"/>
          <p:nvPr/>
        </p:nvSpPr>
        <p:spPr>
          <a:xfrm>
            <a:off x="755650" y="1272540"/>
            <a:ext cx="8218805" cy="3789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ea typeface="黑体" panose="02010609060101010101" pitchFamily="2" charset="-122"/>
              </a:rPr>
              <a:t>有穷集之间的构造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en-US" altLang="zh-CN" sz="2400" b="1" dirty="0"/>
              <a:t>  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({1, 2, 3}),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={0, 1}</a:t>
            </a:r>
            <a:r>
              <a:rPr lang="en-US" altLang="zh-CN" sz="2400" b="1" baseline="30000" dirty="0"/>
              <a:t>{1,2,3}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解</a:t>
            </a:r>
            <a:r>
              <a:rPr lang="zh-CN" altLang="en-US" sz="2400" b="1" i="1" dirty="0"/>
              <a:t>    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={</a:t>
            </a:r>
            <a:r>
              <a:rPr lang="en-US" altLang="zh-CN" sz="2400" b="1" dirty="0">
                <a:sym typeface="Symbol" panose="05050102010706020507" pitchFamily="18" charset="2"/>
              </a:rPr>
              <a:t></a:t>
            </a:r>
            <a:r>
              <a:rPr lang="en-US" altLang="zh-CN" sz="2400" b="1" dirty="0"/>
              <a:t>, {1}, {2}, {3}, {1, 2}, {1, 3}, {2, 3}, {1, 2, 3}}.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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={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… ,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7 </a:t>
            </a:r>
            <a:r>
              <a:rPr lang="en-US" altLang="zh-CN" sz="2400" b="1" dirty="0"/>
              <a:t>}, </a:t>
            </a:r>
            <a:r>
              <a:rPr lang="zh-CN" altLang="en-US" sz="2400" b="1" dirty="0"/>
              <a:t>其中</a:t>
            </a:r>
            <a:br>
              <a:rPr lang="zh-CN" altLang="en-US" sz="2400" b="1" dirty="0"/>
            </a:br>
            <a:r>
              <a:rPr lang="zh-CN" altLang="en-US" sz="2400" b="1" dirty="0"/>
              <a:t>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={&lt;1, 0&gt;, &lt;2, 0&gt;, &lt;3, 0&gt;},  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={&lt;1, 0&gt;, &lt;2, 0&gt;, &lt;3, 1&gt;},</a:t>
            </a:r>
            <a:br>
              <a:rPr lang="en-US" altLang="zh-CN" sz="2400" b="1" dirty="0"/>
            </a:br>
            <a:r>
              <a:rPr lang="en-US" altLang="zh-CN" sz="2400" b="1" dirty="0"/>
              <a:t>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={&lt;1, 0&gt;, &lt;2, 1&gt;, &lt;3, 0&gt;},  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={&lt;1, 0&gt;, &lt;2, 1&gt;, &lt;3, 1&gt;},</a:t>
            </a:r>
            <a:br>
              <a:rPr lang="en-US" altLang="zh-CN" sz="2400" b="1" dirty="0"/>
            </a:br>
            <a:r>
              <a:rPr lang="en-US" altLang="zh-CN" sz="2400" b="1" dirty="0"/>
              <a:t>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4</a:t>
            </a:r>
            <a:r>
              <a:rPr lang="en-US" altLang="zh-CN" sz="2400" b="1" dirty="0"/>
              <a:t>={&lt;1, 1&gt;, &lt;2, 0&gt;, &lt;3, 0&gt;},  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5</a:t>
            </a:r>
            <a:r>
              <a:rPr lang="en-US" altLang="zh-CN" sz="2400" b="1" dirty="0"/>
              <a:t>={&lt;1, 1&gt;, &lt;2, 0&gt;, &lt;3, 1&gt;},</a:t>
            </a:r>
            <a:br>
              <a:rPr lang="en-US" altLang="zh-CN" sz="2400" b="1" dirty="0"/>
            </a:br>
            <a:r>
              <a:rPr lang="en-US" altLang="zh-CN" sz="2400" b="1" dirty="0"/>
              <a:t>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6</a:t>
            </a:r>
            <a:r>
              <a:rPr lang="en-US" altLang="zh-CN" sz="2400" b="1" dirty="0"/>
              <a:t>={&lt;1, 1&gt;, &lt;2, 1&gt;, &lt;3, 0&gt;},  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7</a:t>
            </a:r>
            <a:r>
              <a:rPr lang="en-US" altLang="zh-CN" sz="2400" b="1" dirty="0"/>
              <a:t>={&lt;1, 1&gt;, &lt;2, 1&gt;, &lt;3, 1&gt;}. </a:t>
            </a:r>
          </a:p>
        </p:txBody>
      </p:sp>
      <p:sp>
        <p:nvSpPr>
          <p:cNvPr id="296964" name="Text Box 4"/>
          <p:cNvSpPr txBox="1"/>
          <p:nvPr/>
        </p:nvSpPr>
        <p:spPr>
          <a:xfrm>
            <a:off x="971550" y="5233670"/>
            <a:ext cx="7777163" cy="1198880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令    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endParaRPr lang="en-US" altLang="zh-CN" sz="2400" b="1" i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         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ym typeface="Symbol" panose="05050102010706020507" pitchFamily="18" charset="2"/>
              </a:rPr>
              <a:t></a:t>
            </a:r>
            <a:r>
              <a:rPr lang="en-US" altLang="zh-CN" sz="2400" b="1" dirty="0"/>
              <a:t>)=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, 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({1})=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({2})=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({3})=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, </a:t>
            </a:r>
            <a:endParaRPr lang="en-US" altLang="zh-CN" sz="2400" b="1" i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         f</a:t>
            </a:r>
            <a:r>
              <a:rPr lang="en-US" altLang="zh-CN" sz="2400" b="1" dirty="0"/>
              <a:t>({1, 2})=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4</a:t>
            </a:r>
            <a:r>
              <a:rPr lang="en-US" altLang="zh-CN" sz="2400" b="1" dirty="0"/>
              <a:t>, 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({1, 3})=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5</a:t>
            </a:r>
            <a:r>
              <a:rPr lang="en-US" altLang="zh-CN" sz="2400" b="1" dirty="0"/>
              <a:t>, 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({2, 3})=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6</a:t>
            </a:r>
            <a:r>
              <a:rPr lang="en-US" altLang="zh-CN" sz="2400" b="1" dirty="0"/>
              <a:t>, 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({1, 2, 3})=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7</a:t>
            </a:r>
            <a:endParaRPr lang="zh-CN" altLang="en-US" sz="2400" b="1" baseline="-25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6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16</a:t>
            </a:fld>
            <a:endParaRPr lang="zh-CN" altLang="en-US" sz="1400" dirty="0"/>
          </a:p>
        </p:txBody>
      </p:sp>
      <p:sp>
        <p:nvSpPr>
          <p:cNvPr id="24579" name="Text Box 2"/>
          <p:cNvSpPr txBox="1"/>
          <p:nvPr/>
        </p:nvSpPr>
        <p:spPr>
          <a:xfrm>
            <a:off x="900113" y="1126173"/>
            <a:ext cx="7508875" cy="2546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2" charset="-122"/>
              </a:rPr>
              <a:t>实数区间之间构造双射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构造方法：直线方程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4</a:t>
            </a:r>
            <a:r>
              <a:rPr lang="en-US" altLang="zh-CN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/>
              <a:t> 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=[0,1] 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=[1/4,1/2]</a:t>
            </a:r>
            <a:br>
              <a:rPr lang="en-US" altLang="zh-CN" sz="2400" b="1" dirty="0"/>
            </a:br>
            <a:r>
              <a:rPr lang="zh-CN" altLang="en-US" sz="2400" b="1" dirty="0"/>
              <a:t>构造双射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B</a:t>
            </a:r>
            <a:r>
              <a:rPr lang="en-US" altLang="zh-CN" sz="1800" b="1" dirty="0">
                <a:latin typeface="Arial" panose="020B0604020202020204" pitchFamily="34" charset="0"/>
              </a:rPr>
              <a:t></a:t>
            </a:r>
          </a:p>
        </p:txBody>
      </p:sp>
      <p:pic>
        <p:nvPicPr>
          <p:cNvPr id="297988" name="Picture 4" descr="tu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100" y="2205038"/>
            <a:ext cx="4319588" cy="3702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989" name="Rectangle 5"/>
          <p:cNvSpPr/>
          <p:nvPr/>
        </p:nvSpPr>
        <p:spPr>
          <a:xfrm>
            <a:off x="900113" y="4006533"/>
            <a:ext cx="4572000" cy="1552575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解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令 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[0,1]→[1/4,1/2]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      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)=(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+1)/4 </a:t>
            </a:r>
            <a:br>
              <a:rPr lang="en-US" altLang="zh-CN" sz="2400" b="1" dirty="0"/>
            </a:br>
            <a:endParaRPr lang="zh-CN" alt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17</a:t>
            </a:fld>
            <a:endParaRPr lang="zh-CN" altLang="en-US" sz="1400" dirty="0"/>
          </a:p>
        </p:txBody>
      </p:sp>
      <p:sp>
        <p:nvSpPr>
          <p:cNvPr id="25603" name="Text Box 2"/>
          <p:cNvSpPr txBox="1"/>
          <p:nvPr/>
        </p:nvSpPr>
        <p:spPr>
          <a:xfrm>
            <a:off x="900113" y="910273"/>
            <a:ext cx="7758112" cy="1431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i="1" dirty="0">
                <a:ea typeface="黑体" panose="02010609060101010101" pitchFamily="2" charset="-122"/>
              </a:rPr>
              <a:t>A</a:t>
            </a:r>
            <a:r>
              <a:rPr lang="zh-CN" altLang="en-US" sz="2800" b="1" dirty="0">
                <a:ea typeface="黑体" panose="02010609060101010101" pitchFamily="2" charset="-122"/>
              </a:rPr>
              <a:t>与自然数集合之间构造双射</a:t>
            </a:r>
          </a:p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方法：将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中元素排成有序图形，然后从第一个元素开始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            按照次序与自然数对应</a:t>
            </a:r>
          </a:p>
        </p:txBody>
      </p:sp>
      <p:sp>
        <p:nvSpPr>
          <p:cNvPr id="299013" name="Text Box 5"/>
          <p:cNvSpPr txBox="1"/>
          <p:nvPr/>
        </p:nvSpPr>
        <p:spPr>
          <a:xfrm>
            <a:off x="971550" y="2422525"/>
            <a:ext cx="7758113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5</a:t>
            </a:r>
            <a:r>
              <a:rPr lang="en-US" altLang="zh-CN" sz="2400" b="1" dirty="0"/>
              <a:t>   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=Z,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=N</a:t>
            </a:r>
            <a:r>
              <a:rPr lang="zh-CN" altLang="en-US" sz="2400" b="1" dirty="0"/>
              <a:t>，构造双射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B</a:t>
            </a:r>
            <a:endParaRPr lang="en-US" altLang="zh-CN" sz="2400" b="1" dirty="0"/>
          </a:p>
        </p:txBody>
      </p:sp>
      <p:sp>
        <p:nvSpPr>
          <p:cNvPr id="299014" name="Text Box 6"/>
          <p:cNvSpPr txBox="1"/>
          <p:nvPr/>
        </p:nvSpPr>
        <p:spPr>
          <a:xfrm>
            <a:off x="971550" y="3070225"/>
            <a:ext cx="7758113" cy="219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将</a:t>
            </a:r>
            <a:r>
              <a:rPr lang="en-US" altLang="zh-CN" sz="2400" b="1" dirty="0"/>
              <a:t>Z</a:t>
            </a:r>
            <a:r>
              <a:rPr lang="zh-CN" altLang="en-US" sz="2400" b="1" dirty="0"/>
              <a:t>中元素以下列顺序排列并与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中元素对应：</a:t>
            </a:r>
            <a:br>
              <a:rPr lang="zh-CN" altLang="en-US" sz="2400" b="1" dirty="0"/>
            </a:br>
            <a:r>
              <a:rPr lang="zh-CN" altLang="en-US" sz="2400" b="1" dirty="0"/>
              <a:t></a:t>
            </a:r>
            <a:r>
              <a:rPr lang="en-US" altLang="zh-CN" sz="2400" b="1" dirty="0"/>
              <a:t>Z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0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dirty="0"/>
              <a:t>11    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dirty="0"/>
              <a:t>22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dirty="0"/>
              <a:t>33 …</a:t>
            </a:r>
            <a:br>
              <a:rPr lang="en-US" altLang="zh-CN" sz="2400" b="1" dirty="0"/>
            </a:br>
            <a:r>
              <a:rPr lang="en-US" altLang="zh-CN" sz="2400" b="1" dirty="0"/>
              <a:t>      ↓   ↓   ↓   ↓   ↓    ↓   ↓</a:t>
            </a:r>
            <a:br>
              <a:rPr lang="en-US" altLang="zh-CN" sz="2400" b="1" dirty="0"/>
            </a:br>
            <a:r>
              <a:rPr lang="en-US" altLang="zh-CN" sz="2400" b="1" dirty="0"/>
              <a:t>N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0 1 2     3 4  5 6 …</a:t>
            </a:r>
            <a:br>
              <a:rPr lang="en-US" altLang="zh-CN" sz="2400" b="1" dirty="0"/>
            </a:br>
            <a:r>
              <a:rPr lang="zh-CN" altLang="en-US" sz="2400" b="1" dirty="0"/>
              <a:t>则这种对应所表示的函数是：</a:t>
            </a:r>
            <a:br>
              <a:rPr lang="zh-CN" altLang="en-US" sz="2400" b="1" dirty="0"/>
            </a:br>
            <a:r>
              <a:rPr lang="zh-CN" altLang="en-US" sz="1800" b="1" dirty="0">
                <a:solidFill>
                  <a:srgbClr val="007A00"/>
                </a:solidFill>
                <a:latin typeface="Arial" panose="020B0604020202020204" pitchFamily="34" charset="0"/>
              </a:rPr>
              <a:t>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2051685" y="5085080"/>
          <a:ext cx="4686935" cy="1112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r:id="rId3" imgW="4438650" imgH="927100" progId="Paint.Picture">
                  <p:embed/>
                </p:oleObj>
              </mc:Choice>
              <mc:Fallback>
                <p:oleObj r:id="rId3" imgW="4438650" imgH="9271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1685" y="5085080"/>
                        <a:ext cx="4686935" cy="1112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18</a:t>
            </a:fld>
            <a:endParaRPr lang="zh-CN" altLang="en-US" sz="1400" dirty="0"/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solidFill>
                  <a:srgbClr val="800000"/>
                </a:solidFill>
                <a:ea typeface="黑体" panose="02010609060101010101" pitchFamily="2" charset="-122"/>
              </a:rPr>
              <a:t>5.2 </a:t>
            </a:r>
            <a:r>
              <a:rPr lang="zh-CN" altLang="en-US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函数的复合与反函数</a:t>
            </a: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b="1" dirty="0"/>
              <a:t>5.2.1 </a:t>
            </a:r>
            <a:r>
              <a:rPr lang="zh-CN" altLang="en-US" b="1" dirty="0"/>
              <a:t>函数的复合</a:t>
            </a:r>
          </a:p>
          <a:p>
            <a:pPr lvl="1" eaLnBrk="1" hangingPunct="1"/>
            <a:r>
              <a:rPr lang="zh-CN" altLang="en-US" b="1" dirty="0"/>
              <a:t>函数复合的基本定理及其推论</a:t>
            </a:r>
          </a:p>
          <a:p>
            <a:pPr lvl="1" eaLnBrk="1" hangingPunct="1"/>
            <a:r>
              <a:rPr lang="zh-CN" altLang="en-US" b="1" dirty="0"/>
              <a:t>函数复合的性质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5.2.2 </a:t>
            </a:r>
            <a:r>
              <a:rPr lang="zh-CN" altLang="en-US" b="1" dirty="0"/>
              <a:t>反函数</a:t>
            </a:r>
          </a:p>
          <a:p>
            <a:pPr lvl="1" eaLnBrk="1" hangingPunct="1"/>
            <a:r>
              <a:rPr lang="zh-CN" altLang="en-US" b="1" dirty="0"/>
              <a:t>反函数存在的条件</a:t>
            </a:r>
          </a:p>
          <a:p>
            <a:pPr lvl="1" eaLnBrk="1" hangingPunct="1"/>
            <a:r>
              <a:rPr lang="zh-CN" altLang="en-US" b="1" dirty="0"/>
              <a:t>反函数的性质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19</a:t>
            </a:fld>
            <a:endParaRPr lang="zh-CN" altLang="en-US" sz="1400" dirty="0"/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685800" y="24511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函数复合的基本定理</a:t>
            </a:r>
          </a:p>
        </p:txBody>
      </p:sp>
      <p:sp>
        <p:nvSpPr>
          <p:cNvPr id="27652" name="Text Box 3"/>
          <p:cNvSpPr txBox="1"/>
          <p:nvPr/>
        </p:nvSpPr>
        <p:spPr>
          <a:xfrm>
            <a:off x="863600" y="1197610"/>
            <a:ext cx="7416800" cy="22485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</a:t>
            </a:r>
            <a:r>
              <a:rPr lang="en-US" altLang="zh-CN" sz="2400" b="1" dirty="0">
                <a:solidFill>
                  <a:srgbClr val="7030A0"/>
                </a:solidFill>
              </a:rPr>
              <a:t>5.1</a:t>
            </a:r>
            <a:r>
              <a:rPr lang="en-US" altLang="zh-CN" sz="2400" b="1" dirty="0"/>
              <a:t>    </a:t>
            </a:r>
            <a:r>
              <a:rPr lang="zh-CN" altLang="en-US" sz="2400" b="1" dirty="0">
                <a:solidFill>
                  <a:schemeClr val="accent2"/>
                </a:solidFill>
              </a:rPr>
              <a:t>设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zh-CN" altLang="en-US" sz="2400" b="1" dirty="0">
                <a:solidFill>
                  <a:schemeClr val="accent2"/>
                </a:solidFill>
              </a:rPr>
              <a:t>是函数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则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zh-CN" altLang="en-US" sz="2400" b="1" dirty="0">
                <a:solidFill>
                  <a:schemeClr val="accent2"/>
                </a:solidFill>
              </a:rPr>
              <a:t>也是函数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且满足</a:t>
            </a:r>
            <a:br>
              <a:rPr lang="zh-CN" altLang="en-US" sz="2400" b="1" dirty="0">
                <a:solidFill>
                  <a:schemeClr val="accent2"/>
                </a:solidFill>
              </a:rPr>
            </a:br>
            <a:r>
              <a:rPr lang="zh-CN" altLang="en-US" sz="2400" b="1" dirty="0">
                <a:solidFill>
                  <a:schemeClr val="accent2"/>
                </a:solidFill>
              </a:rPr>
              <a:t>  </a:t>
            </a:r>
            <a:r>
              <a:rPr lang="en-US" altLang="zh-CN" sz="2400" b="1" dirty="0">
                <a:solidFill>
                  <a:schemeClr val="accent2"/>
                </a:solidFill>
              </a:rPr>
              <a:t>(1) dom(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</a:rPr>
              <a:t>)={ </a:t>
            </a:r>
            <a:r>
              <a:rPr lang="en-US" altLang="zh-CN" sz="2400" b="1" i="1" dirty="0">
                <a:solidFill>
                  <a:schemeClr val="accent2"/>
                </a:solidFill>
              </a:rPr>
              <a:t>x </a:t>
            </a:r>
            <a:r>
              <a:rPr lang="en-US" altLang="zh-CN" sz="2400" b="1" dirty="0">
                <a:solidFill>
                  <a:schemeClr val="accent2"/>
                </a:solidFill>
              </a:rPr>
              <a:t>| 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∈dom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)∈dom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</a:rPr>
              <a:t>}</a:t>
            </a:r>
            <a:br>
              <a:rPr lang="en-US" altLang="zh-CN" sz="2400" b="1" dirty="0">
                <a:solidFill>
                  <a:schemeClr val="accent2"/>
                </a:solidFill>
              </a:rPr>
            </a:br>
            <a:r>
              <a:rPr lang="en-US" altLang="zh-CN" sz="2400" b="1" dirty="0">
                <a:solidFill>
                  <a:schemeClr val="accent2"/>
                </a:solidFill>
              </a:rPr>
              <a:t>  (2) </a:t>
            </a:r>
            <a:r>
              <a:rPr lang="zh-CN" altLang="en-US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∈dom(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</a:rPr>
              <a:t>) </a:t>
            </a:r>
            <a:r>
              <a:rPr lang="zh-CN" altLang="en-US" sz="2400" b="1" dirty="0">
                <a:solidFill>
                  <a:schemeClr val="accent2"/>
                </a:solidFill>
              </a:rPr>
              <a:t>有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) = 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))</a:t>
            </a:r>
            <a:endParaRPr lang="zh-CN" altLang="en-US" sz="2400" b="1" dirty="0"/>
          </a:p>
          <a:p>
            <a:pPr marL="0" lvl="0" indent="0" eaLnBrk="1" hangingPunct="1">
              <a:lnSpc>
                <a:spcPct val="110000"/>
              </a:lnSpc>
              <a:spcBef>
                <a:spcPts val="1000"/>
              </a:spcBef>
              <a:buNone/>
            </a:pPr>
            <a:r>
              <a:rPr lang="zh-CN" altLang="en-US" sz="2400" b="1" dirty="0"/>
              <a:t>证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先证明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g </a:t>
            </a:r>
            <a:r>
              <a:rPr lang="zh-CN" altLang="en-US" sz="2400" b="1" dirty="0">
                <a:solidFill>
                  <a:schemeClr val="accent2"/>
                </a:solidFill>
              </a:rPr>
              <a:t>是函数</a:t>
            </a:r>
            <a:r>
              <a:rPr lang="en-US" altLang="zh-CN" sz="2400" b="1" dirty="0">
                <a:solidFill>
                  <a:schemeClr val="accent2"/>
                </a:solidFill>
              </a:rPr>
              <a:t>. </a:t>
            </a:r>
            <a:endParaRPr lang="en-US" altLang="zh-CN" sz="2400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因为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g </a:t>
            </a:r>
            <a:r>
              <a:rPr lang="zh-CN" altLang="en-US" sz="2400" b="1" dirty="0"/>
              <a:t>是关系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所以 </a:t>
            </a:r>
            <a:r>
              <a:rPr lang="en-US" altLang="zh-CN" sz="2400" b="1" i="1" dirty="0"/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/>
              <a:t>g </a:t>
            </a:r>
            <a:r>
              <a:rPr lang="zh-CN" altLang="en-US" sz="2400" b="1" dirty="0"/>
              <a:t>也是关系</a:t>
            </a:r>
            <a:r>
              <a:rPr lang="en-US" altLang="zh-CN" sz="2400" b="1" dirty="0"/>
              <a:t>.</a:t>
            </a:r>
          </a:p>
        </p:txBody>
      </p:sp>
      <p:sp>
        <p:nvSpPr>
          <p:cNvPr id="2" name="Text Box 3"/>
          <p:cNvSpPr txBox="1"/>
          <p:nvPr/>
        </p:nvSpPr>
        <p:spPr>
          <a:xfrm>
            <a:off x="756285" y="3432175"/>
            <a:ext cx="7416800" cy="902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若对某个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∈dom(</a:t>
            </a:r>
            <a:r>
              <a:rPr lang="en-US" altLang="zh-CN" sz="2400" b="1" i="1" dirty="0"/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</a:t>
            </a:r>
            <a:r>
              <a:rPr lang="en-US" altLang="zh-CN" sz="2400" b="1" i="1" dirty="0"/>
              <a:t>xf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/>
              <a:t>gy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和 </a:t>
            </a:r>
            <a:r>
              <a:rPr lang="en-US" altLang="zh-CN" sz="2400" b="1" i="1" dirty="0"/>
              <a:t>xfg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/>
              <a:t>y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</a:t>
            </a:r>
            <a:br>
              <a:rPr lang="zh-CN" altLang="en-US" sz="2400" b="1" dirty="0"/>
            </a:br>
            <a:r>
              <a:rPr lang="zh-CN" altLang="en-US" sz="2400" b="1" dirty="0"/>
              <a:t>      </a:t>
            </a:r>
            <a:r>
              <a:rPr lang="zh-CN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zh-CN" sz="2400" b="1" dirty="0">
                <a:solidFill>
                  <a:srgbClr val="9900FF"/>
                </a:solidFill>
              </a:rPr>
              <a:t>&lt;</a:t>
            </a:r>
            <a:r>
              <a:rPr lang="en-US" altLang="zh-CN" sz="2400" b="1" i="1" dirty="0">
                <a:solidFill>
                  <a:srgbClr val="9900FF"/>
                </a:solidFill>
              </a:rPr>
              <a:t>x</a:t>
            </a:r>
            <a:r>
              <a:rPr lang="en-US" altLang="zh-CN" sz="2400" b="1" dirty="0">
                <a:solidFill>
                  <a:srgbClr val="9900FF"/>
                </a:solidFill>
              </a:rPr>
              <a:t>, </a:t>
            </a:r>
            <a:r>
              <a:rPr lang="en-US" altLang="zh-CN" sz="2400" b="1" i="1" dirty="0">
                <a:solidFill>
                  <a:srgbClr val="9900FF"/>
                </a:solidFill>
              </a:rPr>
              <a:t>y</a:t>
            </a:r>
            <a:r>
              <a:rPr lang="en-US" altLang="zh-CN" sz="2400" b="1" baseline="-25000" dirty="0">
                <a:solidFill>
                  <a:srgbClr val="9900FF"/>
                </a:solidFill>
              </a:rPr>
              <a:t>1</a:t>
            </a:r>
            <a:r>
              <a:rPr lang="en-US" altLang="zh-CN" sz="2400" b="1" dirty="0">
                <a:solidFill>
                  <a:srgbClr val="9900FF"/>
                </a:solidFill>
              </a:rPr>
              <a:t>&gt;∈</a:t>
            </a:r>
            <a:r>
              <a:rPr lang="en-US" altLang="zh-CN" sz="2400" b="1" i="1" dirty="0">
                <a:solidFill>
                  <a:srgbClr val="9900FF"/>
                </a:solidFill>
              </a:rPr>
              <a:t>f</a:t>
            </a:r>
            <a:r>
              <a:rPr lang="en-US" altLang="zh-CN" sz="2400" b="1" dirty="0">
                <a:solidFill>
                  <a:srgbClr val="9900FF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rgbClr val="9900FF"/>
                </a:solidFill>
              </a:rPr>
              <a:t>g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70C0"/>
                </a:solidFill>
              </a:rPr>
              <a:t>&lt;</a:t>
            </a:r>
            <a:r>
              <a:rPr lang="en-US" altLang="zh-CN" sz="2400" b="1" i="1" dirty="0">
                <a:solidFill>
                  <a:srgbClr val="0070C0"/>
                </a:solidFill>
              </a:rPr>
              <a:t>x</a:t>
            </a:r>
            <a:r>
              <a:rPr lang="en-US" altLang="zh-CN" sz="2400" b="1" dirty="0">
                <a:solidFill>
                  <a:srgbClr val="0070C0"/>
                </a:solidFill>
              </a:rPr>
              <a:t>, </a:t>
            </a:r>
            <a:r>
              <a:rPr lang="en-US" altLang="zh-CN" sz="2400" b="1" i="1" dirty="0">
                <a:solidFill>
                  <a:srgbClr val="0070C0"/>
                </a:solidFill>
              </a:rPr>
              <a:t>y</a:t>
            </a:r>
            <a:r>
              <a:rPr lang="en-US" altLang="zh-CN" sz="2400" b="1" baseline="-25000" dirty="0">
                <a:solidFill>
                  <a:srgbClr val="0070C0"/>
                </a:solidFill>
              </a:rPr>
              <a:t>2</a:t>
            </a:r>
            <a:r>
              <a:rPr lang="en-US" altLang="zh-CN" sz="2400" b="1" dirty="0">
                <a:solidFill>
                  <a:srgbClr val="0070C0"/>
                </a:solidFill>
              </a:rPr>
              <a:t>&gt;∈</a:t>
            </a:r>
            <a:r>
              <a:rPr lang="en-US" altLang="zh-CN" sz="2400" b="1" i="1" dirty="0">
                <a:solidFill>
                  <a:srgbClr val="0070C0"/>
                </a:solidFill>
              </a:rPr>
              <a:t>f</a:t>
            </a:r>
            <a:r>
              <a:rPr lang="en-US" altLang="zh-CN" sz="2400" b="1" dirty="0">
                <a:solidFill>
                  <a:srgbClr val="0070C0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rgbClr val="0070C0"/>
                </a:solidFill>
              </a:rPr>
              <a:t>g</a:t>
            </a:r>
          </a:p>
        </p:txBody>
      </p:sp>
      <p:sp>
        <p:nvSpPr>
          <p:cNvPr id="3" name="Text Box 3"/>
          <p:cNvSpPr txBox="1"/>
          <p:nvPr/>
        </p:nvSpPr>
        <p:spPr>
          <a:xfrm>
            <a:off x="684530" y="4221480"/>
            <a:ext cx="9212580" cy="497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      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dirty="0">
                <a:solidFill>
                  <a:srgbClr val="9900FF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9900FF"/>
                </a:solidFill>
              </a:rPr>
              <a:t>t</a:t>
            </a:r>
            <a:r>
              <a:rPr lang="en-US" altLang="zh-CN" sz="2400" b="1" baseline="-25000" dirty="0">
                <a:solidFill>
                  <a:srgbClr val="9900FF"/>
                </a:solidFill>
              </a:rPr>
              <a:t>1</a:t>
            </a:r>
            <a:r>
              <a:rPr lang="en-US" altLang="zh-CN" sz="2400" b="1" dirty="0">
                <a:solidFill>
                  <a:srgbClr val="9900FF"/>
                </a:solidFill>
              </a:rPr>
              <a:t>(&lt;</a:t>
            </a:r>
            <a:r>
              <a:rPr lang="en-US" altLang="zh-CN" sz="2400" b="1" i="1" dirty="0">
                <a:solidFill>
                  <a:srgbClr val="9900FF"/>
                </a:solidFill>
              </a:rPr>
              <a:t>x</a:t>
            </a:r>
            <a:r>
              <a:rPr lang="en-US" altLang="zh-CN" sz="2400" b="1" dirty="0">
                <a:solidFill>
                  <a:srgbClr val="9900FF"/>
                </a:solidFill>
              </a:rPr>
              <a:t>, </a:t>
            </a:r>
            <a:r>
              <a:rPr lang="en-US" altLang="zh-CN" sz="2400" b="1" i="1" dirty="0">
                <a:solidFill>
                  <a:srgbClr val="9900FF"/>
                </a:solidFill>
              </a:rPr>
              <a:t>t</a:t>
            </a:r>
            <a:r>
              <a:rPr lang="en-US" altLang="zh-CN" sz="2400" b="1" baseline="-25000" dirty="0">
                <a:solidFill>
                  <a:srgbClr val="9900FF"/>
                </a:solidFill>
              </a:rPr>
              <a:t>1</a:t>
            </a:r>
            <a:r>
              <a:rPr lang="en-US" altLang="zh-CN" sz="2400" b="1" dirty="0">
                <a:solidFill>
                  <a:srgbClr val="9900FF"/>
                </a:solidFill>
              </a:rPr>
              <a:t>&gt;∈</a:t>
            </a:r>
            <a:r>
              <a:rPr lang="en-US" altLang="zh-CN" sz="2400" b="1" i="1" dirty="0">
                <a:solidFill>
                  <a:srgbClr val="9900FF"/>
                </a:solidFill>
              </a:rPr>
              <a:t>f </a:t>
            </a:r>
            <a:r>
              <a:rPr lang="en-US" altLang="zh-CN" sz="2400" b="1" dirty="0">
                <a:solidFill>
                  <a:srgbClr val="9900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1800" b="1" dirty="0">
                <a:solidFill>
                  <a:srgbClr val="99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9900FF"/>
                </a:solidFill>
              </a:rPr>
              <a:t>&lt;</a:t>
            </a:r>
            <a:r>
              <a:rPr lang="en-US" altLang="zh-CN" sz="2400" b="1" i="1" dirty="0">
                <a:solidFill>
                  <a:srgbClr val="9900FF"/>
                </a:solidFill>
              </a:rPr>
              <a:t>t</a:t>
            </a:r>
            <a:r>
              <a:rPr lang="en-US" altLang="zh-CN" sz="2400" b="1" baseline="-25000" dirty="0">
                <a:solidFill>
                  <a:srgbClr val="9900FF"/>
                </a:solidFill>
              </a:rPr>
              <a:t>1</a:t>
            </a:r>
            <a:r>
              <a:rPr lang="en-US" altLang="zh-CN" sz="2400" b="1" dirty="0">
                <a:solidFill>
                  <a:srgbClr val="9900FF"/>
                </a:solidFill>
              </a:rPr>
              <a:t>, </a:t>
            </a:r>
            <a:r>
              <a:rPr lang="en-US" altLang="zh-CN" sz="2400" b="1" i="1" dirty="0">
                <a:solidFill>
                  <a:srgbClr val="9900FF"/>
                </a:solidFill>
              </a:rPr>
              <a:t>y</a:t>
            </a:r>
            <a:r>
              <a:rPr lang="en-US" altLang="zh-CN" sz="2400" b="1" baseline="-25000" dirty="0">
                <a:solidFill>
                  <a:srgbClr val="9900FF"/>
                </a:solidFill>
              </a:rPr>
              <a:t>1</a:t>
            </a:r>
            <a:r>
              <a:rPr lang="en-US" altLang="zh-CN" sz="2400" b="1" dirty="0">
                <a:solidFill>
                  <a:srgbClr val="9900FF"/>
                </a:solidFill>
              </a:rPr>
              <a:t>&gt;∈</a:t>
            </a:r>
            <a:r>
              <a:rPr lang="en-US" altLang="zh-CN" sz="2400" b="1" i="1" dirty="0">
                <a:solidFill>
                  <a:srgbClr val="9900FF"/>
                </a:solidFill>
              </a:rPr>
              <a:t>g</a:t>
            </a:r>
            <a:r>
              <a:rPr lang="en-US" altLang="zh-CN" sz="2400" b="1" dirty="0">
                <a:solidFill>
                  <a:srgbClr val="9900FF"/>
                </a:solidFill>
              </a:rPr>
              <a:t>)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18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rgbClr val="0070C0"/>
                </a:solidFill>
              </a:rPr>
              <a:t>t</a:t>
            </a:r>
            <a:r>
              <a:rPr lang="en-US" altLang="zh-CN" sz="2400" b="1" baseline="-25000" dirty="0">
                <a:solidFill>
                  <a:srgbClr val="0070C0"/>
                </a:solidFill>
              </a:rPr>
              <a:t>2</a:t>
            </a:r>
            <a:r>
              <a:rPr lang="en-US" altLang="zh-CN" sz="2400" b="1" dirty="0">
                <a:solidFill>
                  <a:srgbClr val="0070C0"/>
                </a:solidFill>
              </a:rPr>
              <a:t>(&lt;</a:t>
            </a:r>
            <a:r>
              <a:rPr lang="en-US" altLang="zh-CN" sz="2400" b="1" i="1" dirty="0">
                <a:solidFill>
                  <a:srgbClr val="0070C0"/>
                </a:solidFill>
              </a:rPr>
              <a:t>x</a:t>
            </a:r>
            <a:r>
              <a:rPr lang="en-US" altLang="zh-CN" sz="2400" b="1" dirty="0">
                <a:solidFill>
                  <a:srgbClr val="0070C0"/>
                </a:solidFill>
              </a:rPr>
              <a:t>, </a:t>
            </a:r>
            <a:r>
              <a:rPr lang="en-US" altLang="zh-CN" sz="2400" b="1" i="1" dirty="0">
                <a:solidFill>
                  <a:srgbClr val="0070C0"/>
                </a:solidFill>
              </a:rPr>
              <a:t>t</a:t>
            </a:r>
            <a:r>
              <a:rPr lang="en-US" altLang="zh-CN" sz="2400" b="1" baseline="-25000" dirty="0">
                <a:solidFill>
                  <a:srgbClr val="0070C0"/>
                </a:solidFill>
              </a:rPr>
              <a:t>2</a:t>
            </a:r>
            <a:r>
              <a:rPr lang="en-US" altLang="zh-CN" sz="2400" b="1" dirty="0">
                <a:solidFill>
                  <a:srgbClr val="0070C0"/>
                </a:solidFill>
              </a:rPr>
              <a:t>&gt;∈</a:t>
            </a:r>
            <a:r>
              <a:rPr lang="en-US" altLang="zh-CN" sz="2400" b="1" i="1" dirty="0">
                <a:solidFill>
                  <a:srgbClr val="0070C0"/>
                </a:solidFill>
              </a:rPr>
              <a:t>f </a:t>
            </a:r>
            <a:r>
              <a:rPr lang="en-US" altLang="zh-CN" sz="2400" b="1" dirty="0">
                <a:solidFill>
                  <a:srgbClr val="0070C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18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</a:rPr>
              <a:t>&lt;</a:t>
            </a:r>
            <a:r>
              <a:rPr lang="en-US" altLang="zh-CN" sz="2400" b="1" i="1" dirty="0">
                <a:solidFill>
                  <a:srgbClr val="0070C0"/>
                </a:solidFill>
              </a:rPr>
              <a:t>t</a:t>
            </a:r>
            <a:r>
              <a:rPr lang="en-US" altLang="zh-CN" sz="2400" b="1" baseline="-25000" dirty="0">
                <a:solidFill>
                  <a:srgbClr val="0070C0"/>
                </a:solidFill>
              </a:rPr>
              <a:t>2</a:t>
            </a:r>
            <a:r>
              <a:rPr lang="en-US" altLang="zh-CN" sz="2400" b="1" dirty="0">
                <a:solidFill>
                  <a:srgbClr val="0070C0"/>
                </a:solidFill>
              </a:rPr>
              <a:t>, </a:t>
            </a:r>
            <a:r>
              <a:rPr lang="en-US" altLang="zh-CN" sz="2400" b="1" i="1" dirty="0">
                <a:solidFill>
                  <a:srgbClr val="0070C0"/>
                </a:solidFill>
              </a:rPr>
              <a:t>y</a:t>
            </a:r>
            <a:r>
              <a:rPr lang="en-US" altLang="zh-CN" sz="2400" b="1" baseline="-25000" dirty="0">
                <a:solidFill>
                  <a:srgbClr val="0070C0"/>
                </a:solidFill>
              </a:rPr>
              <a:t>2</a:t>
            </a:r>
            <a:r>
              <a:rPr lang="en-US" altLang="zh-CN" sz="2400" b="1" dirty="0">
                <a:solidFill>
                  <a:srgbClr val="0070C0"/>
                </a:solidFill>
              </a:rPr>
              <a:t>&gt;∈</a:t>
            </a:r>
            <a:r>
              <a:rPr lang="en-US" altLang="zh-CN" sz="2400" b="1" i="1" dirty="0">
                <a:solidFill>
                  <a:srgbClr val="0070C0"/>
                </a:solidFill>
              </a:rPr>
              <a:t>g</a:t>
            </a:r>
            <a:r>
              <a:rPr lang="en-US" altLang="zh-CN" sz="2400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84530" y="5082540"/>
            <a:ext cx="7416800" cy="497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   </a:t>
            </a:r>
            <a:r>
              <a:rPr lang="en-US" altLang="zh-CN" sz="2400" b="1" dirty="0">
                <a:sym typeface="Symbol" panose="05050102010706020507" pitchFamily="18" charset="2"/>
              </a:rPr>
              <a:t> 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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2 </a:t>
            </a:r>
            <a:r>
              <a:rPr lang="en-US" altLang="zh-CN" sz="2400" b="1" dirty="0"/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</a:rPr>
              <a:t>t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b="1" baseline="-25000" dirty="0"/>
              <a:t> 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1800" b="1" dirty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g 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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t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)</a:t>
            </a:r>
          </a:p>
        </p:txBody>
      </p:sp>
      <p:sp>
        <p:nvSpPr>
          <p:cNvPr id="5" name="Text Box 3"/>
          <p:cNvSpPr txBox="1"/>
          <p:nvPr/>
        </p:nvSpPr>
        <p:spPr>
          <a:xfrm>
            <a:off x="251520" y="5441315"/>
            <a:ext cx="7416800" cy="902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/>
              <a:t>    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i="1" dirty="0"/>
              <a:t>y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y</a:t>
            </a:r>
            <a:r>
              <a:rPr lang="en-US" altLang="zh-CN" sz="2400" b="1" baseline="-25000" dirty="0"/>
              <a:t>2</a:t>
            </a:r>
            <a:br>
              <a:rPr lang="en-US" altLang="zh-CN" sz="2400" b="1" dirty="0"/>
            </a:br>
            <a:r>
              <a:rPr lang="en-US" altLang="zh-CN" sz="2400" b="1" dirty="0"/>
              <a:t>            </a:t>
            </a:r>
            <a:r>
              <a:rPr lang="zh-CN" altLang="en-US" sz="2400" b="1" dirty="0"/>
              <a:t>所以  </a:t>
            </a:r>
            <a:r>
              <a:rPr lang="en-US" altLang="zh-CN" sz="2400" b="1" i="1" dirty="0"/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/>
              <a:t>g </a:t>
            </a:r>
            <a:r>
              <a:rPr lang="zh-CN" altLang="en-US" sz="2400" b="1" dirty="0"/>
              <a:t>为函数</a:t>
            </a:r>
            <a:r>
              <a:rPr lang="en-US" altLang="zh-CN" sz="2400" b="1" dirty="0"/>
              <a:t>.</a:t>
            </a:r>
          </a:p>
        </p:txBody>
      </p:sp>
      <p:sp>
        <p:nvSpPr>
          <p:cNvPr id="6" name="Text Box 3"/>
          <p:cNvSpPr txBox="1"/>
          <p:nvPr/>
        </p:nvSpPr>
        <p:spPr>
          <a:xfrm>
            <a:off x="668020" y="4635500"/>
            <a:ext cx="9212580" cy="497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  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 </a:t>
            </a:r>
            <a:r>
              <a:rPr lang="en-US" altLang="zh-CN" sz="2400" b="1" i="1" dirty="0">
                <a:solidFill>
                  <a:schemeClr val="accent4"/>
                </a:solidFill>
              </a:rPr>
              <a:t>t</a:t>
            </a:r>
            <a:r>
              <a:rPr lang="en-US" altLang="zh-CN" sz="2400" b="1" baseline="-25000" dirty="0">
                <a:solidFill>
                  <a:schemeClr val="accent4"/>
                </a:solidFill>
              </a:rPr>
              <a:t>1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t</a:t>
            </a:r>
            <a:r>
              <a:rPr lang="en-US" altLang="zh-CN" sz="2400" b="1" baseline="-25000" dirty="0">
                <a:solidFill>
                  <a:schemeClr val="accent4"/>
                </a:solidFill>
                <a:sym typeface="+mn-ea"/>
              </a:rPr>
              <a:t>2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dirty="0">
                <a:solidFill>
                  <a:schemeClr val="accent2"/>
                </a:solidFill>
              </a:rPr>
              <a:t>&lt;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</a:rPr>
              <a:t>&gt;∈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dirty="0">
                <a:solidFill>
                  <a:schemeClr val="accent4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1800" b="1" dirty="0">
                <a:solidFill>
                  <a:schemeClr val="accent4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</a:rPr>
              <a:t>&lt;</a:t>
            </a:r>
            <a:r>
              <a:rPr lang="en-US" altLang="zh-CN" sz="2400" b="1" i="1" dirty="0">
                <a:solidFill>
                  <a:schemeClr val="accent4"/>
                </a:solidFill>
              </a:rPr>
              <a:t>t</a:t>
            </a:r>
            <a:r>
              <a:rPr lang="en-US" altLang="zh-CN" sz="2400" b="1" baseline="-25000" dirty="0">
                <a:solidFill>
                  <a:schemeClr val="accent4"/>
                </a:solidFill>
              </a:rPr>
              <a:t>1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y</a:t>
            </a:r>
            <a:r>
              <a:rPr lang="en-US" altLang="zh-CN" sz="2400" b="1" baseline="-25000" dirty="0">
                <a:solidFill>
                  <a:schemeClr val="accent4"/>
                </a:solidFill>
              </a:rPr>
              <a:t>1</a:t>
            </a:r>
            <a:r>
              <a:rPr lang="en-US" altLang="zh-CN" sz="2400" b="1" dirty="0">
                <a:solidFill>
                  <a:schemeClr val="accent4"/>
                </a:solidFill>
              </a:rPr>
              <a:t>&gt;∈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&lt;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t</a:t>
            </a:r>
            <a:r>
              <a:rPr lang="en-US" altLang="zh-CN" sz="2400" b="1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</a:rPr>
              <a:t>&gt;∈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dirty="0">
                <a:solidFill>
                  <a:schemeClr val="accent4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1800" b="1" dirty="0">
                <a:solidFill>
                  <a:schemeClr val="accent4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</a:rPr>
              <a:t>&lt;</a:t>
            </a:r>
            <a:r>
              <a:rPr lang="en-US" altLang="zh-CN" sz="2400" b="1" i="1" dirty="0">
                <a:solidFill>
                  <a:schemeClr val="accent4"/>
                </a:solidFill>
              </a:rPr>
              <a:t>t</a:t>
            </a:r>
            <a:r>
              <a:rPr lang="en-US" altLang="zh-CN" sz="2400" b="1" baseline="-25000" dirty="0">
                <a:solidFill>
                  <a:schemeClr val="accent4"/>
                </a:solidFill>
              </a:rPr>
              <a:t>2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y</a:t>
            </a:r>
            <a:r>
              <a:rPr lang="en-US" altLang="zh-CN" sz="2400" b="1" baseline="-25000" dirty="0">
                <a:solidFill>
                  <a:schemeClr val="accent4"/>
                </a:solidFill>
              </a:rPr>
              <a:t>2</a:t>
            </a:r>
            <a:r>
              <a:rPr lang="en-US" altLang="zh-CN" sz="2400" b="1" dirty="0">
                <a:solidFill>
                  <a:schemeClr val="accent4"/>
                </a:solidFill>
              </a:rPr>
              <a:t>&gt;∈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6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</a:t>
            </a:fld>
            <a:endParaRPr lang="zh-CN" altLang="en-US" sz="1400" dirty="0"/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zh-CN" dirty="0">
                <a:solidFill>
                  <a:srgbClr val="800000"/>
                </a:solidFill>
                <a:ea typeface="黑体" panose="02010609060101010101" pitchFamily="2" charset="-122"/>
              </a:rPr>
              <a:t>5.1 </a:t>
            </a:r>
            <a:r>
              <a:rPr lang="zh-CN" altLang="en-US" dirty="0">
                <a:solidFill>
                  <a:srgbClr val="800000"/>
                </a:solidFill>
                <a:ea typeface="黑体" panose="02010609060101010101" pitchFamily="2" charset="-122"/>
              </a:rPr>
              <a:t>函数定义及其性质</a:t>
            </a:r>
          </a:p>
        </p:txBody>
      </p:sp>
      <p:sp>
        <p:nvSpPr>
          <p:cNvPr id="717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b="1" dirty="0"/>
              <a:t>5.1.1 </a:t>
            </a:r>
            <a:r>
              <a:rPr lang="zh-CN" altLang="en-US" b="1" dirty="0"/>
              <a:t>函数的定义</a:t>
            </a:r>
          </a:p>
          <a:p>
            <a:pPr lvl="1" eaLnBrk="1" hangingPunct="1"/>
            <a:r>
              <a:rPr lang="zh-CN" altLang="en-US" b="1" dirty="0"/>
              <a:t>函数定义</a:t>
            </a:r>
          </a:p>
          <a:p>
            <a:pPr lvl="1" eaLnBrk="1" hangingPunct="1"/>
            <a:r>
              <a:rPr lang="zh-CN" altLang="en-US" b="1" dirty="0"/>
              <a:t>从</a:t>
            </a:r>
            <a:r>
              <a:rPr lang="en-US" altLang="zh-CN" b="1" i="1" dirty="0"/>
              <a:t>A</a:t>
            </a:r>
            <a:r>
              <a:rPr lang="zh-CN" altLang="en-US" b="1" dirty="0"/>
              <a:t>到</a:t>
            </a:r>
            <a:r>
              <a:rPr lang="en-US" altLang="zh-CN" b="1" i="1" dirty="0"/>
              <a:t>B</a:t>
            </a:r>
            <a:r>
              <a:rPr lang="zh-CN" altLang="en-US" b="1" dirty="0"/>
              <a:t>的函数</a:t>
            </a:r>
          </a:p>
          <a:p>
            <a:pPr eaLnBrk="1" hangingPunct="1"/>
            <a:r>
              <a:rPr lang="en-US" altLang="zh-CN" b="1" dirty="0"/>
              <a:t>5.1.2 </a:t>
            </a:r>
            <a:r>
              <a:rPr lang="zh-CN" altLang="en-US" b="1" dirty="0"/>
              <a:t>函数的像与完全原像</a:t>
            </a:r>
          </a:p>
          <a:p>
            <a:pPr eaLnBrk="1" hangingPunct="1"/>
            <a:r>
              <a:rPr lang="en-US" altLang="zh-CN" b="1" dirty="0"/>
              <a:t>5.1.3 </a:t>
            </a:r>
            <a:r>
              <a:rPr lang="zh-CN" altLang="en-US" b="1" dirty="0"/>
              <a:t>函数的性质</a:t>
            </a:r>
          </a:p>
          <a:p>
            <a:pPr lvl="1" eaLnBrk="1" hangingPunct="1"/>
            <a:r>
              <a:rPr lang="zh-CN" altLang="en-US" b="1" dirty="0"/>
              <a:t>函数的单射、满射、双射性</a:t>
            </a:r>
          </a:p>
          <a:p>
            <a:pPr lvl="1" eaLnBrk="1" hangingPunct="1"/>
            <a:r>
              <a:rPr lang="zh-CN" altLang="en-US" b="1" dirty="0"/>
              <a:t>构造双射函数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/>
          </p:cNvSpPr>
          <p:nvPr/>
        </p:nvSpPr>
        <p:spPr>
          <a:xfrm>
            <a:off x="1026160" y="2325370"/>
            <a:ext cx="7772400" cy="5283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endParaRPr lang="en-US" altLang="zh-CN" sz="2400" b="1" dirty="0">
              <a:solidFill>
                <a:schemeClr val="accent4"/>
              </a:solidFill>
            </a:endParaRPr>
          </a:p>
        </p:txBody>
      </p:sp>
      <p:sp>
        <p:nvSpPr>
          <p:cNvPr id="2867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20</a:t>
            </a:fld>
            <a:endParaRPr lang="zh-CN" altLang="en-US" sz="1400" dirty="0"/>
          </a:p>
        </p:txBody>
      </p:sp>
      <p:sp>
        <p:nvSpPr>
          <p:cNvPr id="28676" name="Rectangle 3"/>
          <p:cNvSpPr>
            <a:spLocks noGrp="1"/>
          </p:cNvSpPr>
          <p:nvPr>
            <p:ph idx="1"/>
          </p:nvPr>
        </p:nvSpPr>
        <p:spPr>
          <a:xfrm>
            <a:off x="685800" y="624205"/>
            <a:ext cx="7772400" cy="186182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再证明结论 </a:t>
            </a:r>
            <a:r>
              <a:rPr lang="en-US" altLang="zh-CN" sz="2400" b="1" dirty="0">
                <a:solidFill>
                  <a:schemeClr val="accent2"/>
                </a:solidFill>
              </a:rPr>
              <a:t>(1) </a:t>
            </a:r>
            <a:r>
              <a:rPr lang="zh-CN" altLang="en-US" sz="2400" b="1" dirty="0">
                <a:solidFill>
                  <a:schemeClr val="accent2"/>
                </a:solidFill>
              </a:rPr>
              <a:t>和 </a:t>
            </a:r>
            <a:r>
              <a:rPr lang="en-US" altLang="zh-CN" sz="2400" b="1" dirty="0">
                <a:solidFill>
                  <a:schemeClr val="accent2"/>
                </a:solidFill>
              </a:rPr>
              <a:t>(2) . </a:t>
            </a: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任取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,  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       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∈dom(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br>
              <a:rPr lang="en-US" altLang="zh-CN" sz="2400" b="1" dirty="0">
                <a:solidFill>
                  <a:schemeClr val="accent4"/>
                </a:solidFill>
              </a:rPr>
            </a:br>
            <a:r>
              <a:rPr lang="en-US" altLang="zh-CN" sz="2400" b="1" dirty="0">
                <a:solidFill>
                  <a:schemeClr val="accent4"/>
                </a:solidFill>
              </a:rPr>
              <a:t> 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 </a:t>
            </a:r>
            <a:r>
              <a:rPr lang="en-US" altLang="zh-CN" sz="2400" b="1" i="1" dirty="0">
                <a:solidFill>
                  <a:schemeClr val="accent4"/>
                </a:solidFill>
              </a:rPr>
              <a:t>t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accent4"/>
                </a:solidFill>
              </a:rPr>
              <a:t>y 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dirty="0">
                <a:solidFill>
                  <a:schemeClr val="accent2"/>
                </a:solidFill>
              </a:rPr>
              <a:t>&lt;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</a:rPr>
              <a:t>&gt;∈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∧&lt;</a:t>
            </a:r>
            <a:r>
              <a:rPr lang="en-US" altLang="zh-CN" sz="2400" b="1" i="1" dirty="0">
                <a:solidFill>
                  <a:schemeClr val="accent4"/>
                </a:solidFill>
              </a:rPr>
              <a:t>t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y</a:t>
            </a:r>
            <a:r>
              <a:rPr lang="en-US" altLang="zh-CN" sz="2400" b="1" dirty="0">
                <a:solidFill>
                  <a:schemeClr val="accent4"/>
                </a:solidFill>
              </a:rPr>
              <a:t>&gt;∈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1042670" y="2485390"/>
            <a:ext cx="7772400" cy="5283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 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 </a:t>
            </a:r>
            <a:r>
              <a:rPr lang="en-US" altLang="zh-CN" sz="2400" b="1" i="1" dirty="0">
                <a:solidFill>
                  <a:schemeClr val="accent4"/>
                </a:solidFill>
              </a:rPr>
              <a:t>t 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∈dom</a:t>
            </a:r>
            <a:r>
              <a:rPr lang="en-US" altLang="zh-CN" sz="2400" b="1" i="1" dirty="0">
                <a:solidFill>
                  <a:schemeClr val="accent4"/>
                </a:solidFill>
              </a:rPr>
              <a:t>f </a:t>
            </a:r>
            <a:r>
              <a:rPr lang="en-US" altLang="zh-CN" sz="2400" b="1" dirty="0">
                <a:solidFill>
                  <a:schemeClr val="accent4"/>
                </a:solidFill>
              </a:rPr>
              <a:t>∧ </a:t>
            </a:r>
            <a:r>
              <a:rPr lang="en-US" altLang="zh-CN" sz="2400" b="1" i="1" dirty="0">
                <a:solidFill>
                  <a:schemeClr val="accent4"/>
                </a:solidFill>
              </a:rPr>
              <a:t>t</a:t>
            </a:r>
            <a:r>
              <a:rPr lang="en-US" altLang="zh-CN" sz="2400" b="1" dirty="0">
                <a:solidFill>
                  <a:schemeClr val="accent4"/>
                </a:solidFill>
              </a:rPr>
              <a:t>=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4"/>
                </a:solidFill>
              </a:rPr>
              <a:t>∧ </a:t>
            </a:r>
            <a:r>
              <a:rPr lang="en-US" altLang="zh-CN" sz="2400" b="1" i="1" dirty="0">
                <a:solidFill>
                  <a:srgbClr val="FF0000"/>
                </a:solidFill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</a:rPr>
              <a:t>∈dom</a:t>
            </a:r>
            <a:r>
              <a:rPr lang="en-US" altLang="zh-CN" sz="2400" b="1" i="1" dirty="0">
                <a:solidFill>
                  <a:srgbClr val="FF0000"/>
                </a:solidFill>
              </a:rPr>
              <a:t>g 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∧ 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y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</a:p>
          <a:p>
            <a:pPr eaLnBrk="1" hangingPunct="1">
              <a:buNone/>
            </a:pPr>
            <a:endParaRPr lang="en-US" altLang="zh-CN" sz="2400" b="1" dirty="0">
              <a:solidFill>
                <a:schemeClr val="accent4"/>
              </a:solidFill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1042670" y="2987675"/>
            <a:ext cx="7772400" cy="6045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 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∈dom</a:t>
            </a:r>
            <a:r>
              <a:rPr lang="en-US" altLang="zh-CN" sz="2400" b="1" i="1" dirty="0">
                <a:solidFill>
                  <a:schemeClr val="accent4"/>
                </a:solidFill>
              </a:rPr>
              <a:t>f </a:t>
            </a:r>
            <a:r>
              <a:rPr lang="en-US" altLang="zh-CN" sz="2400" b="1" dirty="0">
                <a:solidFill>
                  <a:schemeClr val="accent4"/>
                </a:solidFill>
              </a:rPr>
              <a:t>∧ </a:t>
            </a:r>
            <a:r>
              <a:rPr lang="en-US" altLang="zh-CN" sz="2400" b="1" i="1" dirty="0">
                <a:solidFill>
                  <a:srgbClr val="7030A0"/>
                </a:solidFill>
              </a:rPr>
              <a:t>f</a:t>
            </a:r>
            <a:r>
              <a:rPr lang="en-US" altLang="zh-CN" sz="2400" b="1" dirty="0">
                <a:solidFill>
                  <a:srgbClr val="7030A0"/>
                </a:solidFill>
              </a:rPr>
              <a:t>(</a:t>
            </a:r>
            <a:r>
              <a:rPr lang="en-US" altLang="zh-CN" sz="2400" b="1" i="1" dirty="0">
                <a:solidFill>
                  <a:srgbClr val="7030A0"/>
                </a:solidFill>
              </a:rPr>
              <a:t>x</a:t>
            </a:r>
            <a:r>
              <a:rPr lang="en-US" altLang="zh-CN" sz="2400" b="1" dirty="0">
                <a:solidFill>
                  <a:srgbClr val="7030A0"/>
                </a:solidFill>
              </a:rPr>
              <a:t>)∈dom</a:t>
            </a:r>
            <a:r>
              <a:rPr lang="en-US" altLang="zh-CN" sz="2400" b="1" i="1" dirty="0">
                <a:solidFill>
                  <a:srgbClr val="7030A0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    </a:t>
            </a: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755650" y="3740641"/>
            <a:ext cx="7772400" cy="91249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任取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,</a:t>
            </a:r>
            <a:br>
              <a:rPr lang="en-US" altLang="zh-CN" sz="2400" b="1" dirty="0">
                <a:solidFill>
                  <a:schemeClr val="accent4"/>
                </a:solidFill>
              </a:rPr>
            </a:br>
            <a:r>
              <a:rPr lang="en-US" altLang="zh-CN" sz="2400" b="1" dirty="0">
                <a:solidFill>
                  <a:schemeClr val="accent4"/>
                </a:solidFill>
              </a:rPr>
              <a:t> 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∈dom</a:t>
            </a:r>
            <a:r>
              <a:rPr lang="en-US" altLang="zh-CN" sz="2400" b="1" i="1" dirty="0">
                <a:solidFill>
                  <a:schemeClr val="accent4"/>
                </a:solidFill>
              </a:rPr>
              <a:t>f </a:t>
            </a:r>
            <a:r>
              <a:rPr lang="en-US" altLang="zh-CN" sz="2400" b="1" dirty="0">
                <a:solidFill>
                  <a:schemeClr val="accent4"/>
                </a:solidFill>
              </a:rPr>
              <a:t>∧ 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)∈dom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endParaRPr lang="en-US" altLang="zh-CN" sz="2400" b="1" dirty="0">
              <a:solidFill>
                <a:schemeClr val="accent4"/>
              </a:solidFill>
            </a:endParaRPr>
          </a:p>
        </p:txBody>
      </p:sp>
      <p:sp>
        <p:nvSpPr>
          <p:cNvPr id="6" name="Rectangle 3"/>
          <p:cNvSpPr>
            <a:spLocks noGrp="1"/>
          </p:cNvSpPr>
          <p:nvPr/>
        </p:nvSpPr>
        <p:spPr>
          <a:xfrm>
            <a:off x="1043305" y="4551149"/>
            <a:ext cx="7772400" cy="53403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ts val="1500"/>
              </a:spcBef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 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400" b="1" dirty="0">
                <a:solidFill>
                  <a:schemeClr val="accent4"/>
                </a:solidFill>
              </a:rPr>
              <a:t>&lt;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,  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)&gt;∈</a:t>
            </a:r>
            <a:r>
              <a:rPr lang="en-US" altLang="zh-CN" sz="2400" b="1" i="1" dirty="0">
                <a:solidFill>
                  <a:schemeClr val="accent4"/>
                </a:solidFill>
              </a:rPr>
              <a:t>f </a:t>
            </a:r>
            <a:r>
              <a:rPr lang="en-US" altLang="zh-CN" sz="2400" b="1" dirty="0">
                <a:solidFill>
                  <a:schemeClr val="accent4"/>
                </a:solidFill>
              </a:rPr>
              <a:t>∧&lt;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), 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))&gt;∈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endParaRPr lang="en-US" altLang="zh-CN" sz="2400" b="1" dirty="0">
              <a:solidFill>
                <a:schemeClr val="accent4"/>
              </a:solidFill>
            </a:endParaRPr>
          </a:p>
        </p:txBody>
      </p:sp>
      <p:sp>
        <p:nvSpPr>
          <p:cNvPr id="7" name="Rectangle 3"/>
          <p:cNvSpPr>
            <a:spLocks noGrp="1"/>
          </p:cNvSpPr>
          <p:nvPr/>
        </p:nvSpPr>
        <p:spPr>
          <a:xfrm>
            <a:off x="1043305" y="5015200"/>
            <a:ext cx="7772400" cy="5740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ts val="1500"/>
              </a:spcBef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 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400" b="1" dirty="0">
                <a:solidFill>
                  <a:schemeClr val="accent4"/>
                </a:solidFill>
              </a:rPr>
              <a:t>&lt;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))&gt;∈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endParaRPr lang="en-US" altLang="zh-CN" sz="2400" b="1" dirty="0">
              <a:solidFill>
                <a:schemeClr val="accent4"/>
              </a:solidFill>
            </a:endParaRPr>
          </a:p>
        </p:txBody>
      </p:sp>
      <p:sp>
        <p:nvSpPr>
          <p:cNvPr id="8" name="Rectangle 3"/>
          <p:cNvSpPr>
            <a:spLocks noGrp="1"/>
          </p:cNvSpPr>
          <p:nvPr/>
        </p:nvSpPr>
        <p:spPr>
          <a:xfrm>
            <a:off x="755576" y="5413201"/>
            <a:ext cx="7772400" cy="1400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ts val="1500"/>
              </a:spcBef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     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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∈dom(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)∧</a:t>
            </a:r>
            <a:r>
              <a:rPr lang="en-US" altLang="zh-CN" sz="2400" b="1" i="1" dirty="0">
                <a:solidFill>
                  <a:srgbClr val="FF0000"/>
                </a:solidFill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</a:rPr>
              <a:t>))=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g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)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所以</a:t>
            </a:r>
            <a:r>
              <a:rPr lang="en-US" altLang="zh-CN" sz="2400" b="1" dirty="0">
                <a:solidFill>
                  <a:schemeClr val="accent4"/>
                </a:solidFill>
              </a:rPr>
              <a:t>(1) </a:t>
            </a:r>
            <a:r>
              <a:rPr lang="zh-CN" altLang="en-US" sz="2400" b="1" dirty="0">
                <a:solidFill>
                  <a:schemeClr val="accent4"/>
                </a:solidFill>
              </a:rPr>
              <a:t>和 </a:t>
            </a:r>
            <a:r>
              <a:rPr lang="en-US" altLang="zh-CN" sz="2400" b="1" dirty="0">
                <a:solidFill>
                  <a:schemeClr val="accent4"/>
                </a:solidFill>
              </a:rPr>
              <a:t>(2) </a:t>
            </a:r>
            <a:r>
              <a:rPr lang="zh-CN" altLang="en-US" sz="2400" b="1" dirty="0">
                <a:solidFill>
                  <a:schemeClr val="accent4"/>
                </a:solidFill>
              </a:rPr>
              <a:t>得证</a:t>
            </a:r>
            <a:r>
              <a:rPr lang="en-US" altLang="zh-CN" sz="24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3924300" y="476885"/>
            <a:ext cx="5040630" cy="9359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7652" name="Text Box 3"/>
          <p:cNvSpPr txBox="1"/>
          <p:nvPr/>
        </p:nvSpPr>
        <p:spPr>
          <a:xfrm>
            <a:off x="4012565" y="548640"/>
            <a:ext cx="5351145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accent4"/>
                </a:solidFill>
              </a:rPr>
              <a:t>  </a:t>
            </a:r>
            <a:r>
              <a:rPr lang="en-US" altLang="zh-CN" sz="2000" b="1" dirty="0">
                <a:solidFill>
                  <a:schemeClr val="accent4"/>
                </a:solidFill>
              </a:rPr>
              <a:t>(1) dom(</a:t>
            </a:r>
            <a:r>
              <a:rPr lang="en-US" altLang="zh-CN" sz="2000" b="1" i="1" dirty="0">
                <a:solidFill>
                  <a:schemeClr val="accent4"/>
                </a:solidFill>
              </a:rPr>
              <a:t>f</a:t>
            </a:r>
            <a:r>
              <a:rPr lang="en-US" altLang="zh-CN" sz="20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000" b="1" i="1" dirty="0">
                <a:solidFill>
                  <a:schemeClr val="accent4"/>
                </a:solidFill>
              </a:rPr>
              <a:t>g</a:t>
            </a:r>
            <a:r>
              <a:rPr lang="en-US" altLang="zh-CN" sz="2000" b="1" dirty="0">
                <a:solidFill>
                  <a:schemeClr val="accent4"/>
                </a:solidFill>
              </a:rPr>
              <a:t>)={ </a:t>
            </a:r>
            <a:r>
              <a:rPr lang="en-US" altLang="zh-CN" sz="2000" b="1" i="1" dirty="0">
                <a:solidFill>
                  <a:schemeClr val="accent4"/>
                </a:solidFill>
              </a:rPr>
              <a:t>x </a:t>
            </a:r>
            <a:r>
              <a:rPr lang="en-US" altLang="zh-CN" sz="2000" b="1" dirty="0">
                <a:solidFill>
                  <a:schemeClr val="accent4"/>
                </a:solidFill>
              </a:rPr>
              <a:t>| </a:t>
            </a:r>
            <a:r>
              <a:rPr lang="en-US" altLang="zh-CN" sz="2000" b="1" i="1" dirty="0">
                <a:solidFill>
                  <a:schemeClr val="accent4"/>
                </a:solidFill>
              </a:rPr>
              <a:t>x</a:t>
            </a:r>
            <a:r>
              <a:rPr lang="en-US" altLang="zh-CN" sz="2000" b="1" dirty="0">
                <a:solidFill>
                  <a:schemeClr val="accent4"/>
                </a:solidFill>
              </a:rPr>
              <a:t>∈dom</a:t>
            </a:r>
            <a:r>
              <a:rPr lang="en-US" altLang="zh-CN" sz="2000" b="1" i="1" dirty="0">
                <a:solidFill>
                  <a:schemeClr val="accent4"/>
                </a:solidFill>
              </a:rPr>
              <a:t>f </a:t>
            </a:r>
            <a:r>
              <a:rPr lang="en-US" altLang="zh-CN" sz="2000" b="1" dirty="0">
                <a:solidFill>
                  <a:schemeClr val="accent4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2000" b="1" dirty="0">
                <a:solidFill>
                  <a:schemeClr val="accent4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i="1" dirty="0">
                <a:solidFill>
                  <a:schemeClr val="accent4"/>
                </a:solidFill>
              </a:rPr>
              <a:t>f</a:t>
            </a:r>
            <a:r>
              <a:rPr lang="en-US" altLang="zh-CN" sz="2000" b="1" dirty="0">
                <a:solidFill>
                  <a:schemeClr val="accent4"/>
                </a:solidFill>
              </a:rPr>
              <a:t>(</a:t>
            </a:r>
            <a:r>
              <a:rPr lang="en-US" altLang="zh-CN" sz="2000" b="1" i="1" dirty="0">
                <a:solidFill>
                  <a:schemeClr val="accent4"/>
                </a:solidFill>
              </a:rPr>
              <a:t>x</a:t>
            </a:r>
            <a:r>
              <a:rPr lang="en-US" altLang="zh-CN" sz="2000" b="1" dirty="0">
                <a:solidFill>
                  <a:schemeClr val="accent4"/>
                </a:solidFill>
              </a:rPr>
              <a:t>)∈dom</a:t>
            </a:r>
            <a:r>
              <a:rPr lang="en-US" altLang="zh-CN" sz="2000" b="1" i="1" dirty="0">
                <a:solidFill>
                  <a:schemeClr val="accent4"/>
                </a:solidFill>
              </a:rPr>
              <a:t>g</a:t>
            </a:r>
            <a:r>
              <a:rPr lang="en-US" altLang="zh-CN" sz="2000" b="1" dirty="0">
                <a:solidFill>
                  <a:schemeClr val="accent4"/>
                </a:solidFill>
              </a:rPr>
              <a:t>}</a:t>
            </a:r>
            <a:br>
              <a:rPr lang="en-US" altLang="zh-CN" sz="2000" b="1" dirty="0">
                <a:solidFill>
                  <a:schemeClr val="accent4"/>
                </a:solidFill>
              </a:rPr>
            </a:br>
            <a:r>
              <a:rPr lang="en-US" altLang="zh-CN" sz="2000" b="1" dirty="0">
                <a:solidFill>
                  <a:schemeClr val="accent4"/>
                </a:solidFill>
              </a:rPr>
              <a:t>  (2) </a:t>
            </a:r>
            <a:r>
              <a:rPr lang="zh-CN" altLang="en-US" sz="2000" b="1" dirty="0">
                <a:solidFill>
                  <a:schemeClr val="accent4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000" b="1" i="1" dirty="0">
                <a:solidFill>
                  <a:schemeClr val="accent4"/>
                </a:solidFill>
              </a:rPr>
              <a:t>x</a:t>
            </a:r>
            <a:r>
              <a:rPr lang="en-US" altLang="zh-CN" sz="2000" b="1" dirty="0">
                <a:solidFill>
                  <a:schemeClr val="accent4"/>
                </a:solidFill>
              </a:rPr>
              <a:t>∈dom(</a:t>
            </a:r>
            <a:r>
              <a:rPr lang="en-US" altLang="zh-CN" sz="2000" b="1" i="1" dirty="0">
                <a:solidFill>
                  <a:schemeClr val="accent4"/>
                </a:solidFill>
              </a:rPr>
              <a:t>f</a:t>
            </a:r>
            <a:r>
              <a:rPr lang="en-US" altLang="zh-CN" sz="20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000" b="1" i="1" dirty="0">
                <a:solidFill>
                  <a:schemeClr val="accent4"/>
                </a:solidFill>
              </a:rPr>
              <a:t>g</a:t>
            </a:r>
            <a:r>
              <a:rPr lang="en-US" altLang="zh-CN" sz="2000" b="1" dirty="0">
                <a:solidFill>
                  <a:schemeClr val="accent4"/>
                </a:solidFill>
              </a:rPr>
              <a:t>) </a:t>
            </a:r>
            <a:r>
              <a:rPr lang="zh-CN" altLang="en-US" sz="2000" b="1" dirty="0">
                <a:solidFill>
                  <a:schemeClr val="accent4"/>
                </a:solidFill>
              </a:rPr>
              <a:t>有 </a:t>
            </a:r>
            <a:r>
              <a:rPr lang="en-US" altLang="zh-CN" sz="2000" b="1" i="1" dirty="0">
                <a:solidFill>
                  <a:schemeClr val="accent4"/>
                </a:solidFill>
              </a:rPr>
              <a:t>f</a:t>
            </a:r>
            <a:r>
              <a:rPr lang="en-US" altLang="zh-CN" sz="20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000" b="1" i="1" dirty="0">
                <a:solidFill>
                  <a:schemeClr val="accent4"/>
                </a:solidFill>
              </a:rPr>
              <a:t>g</a:t>
            </a:r>
            <a:r>
              <a:rPr lang="en-US" altLang="zh-CN" sz="2000" b="1" dirty="0">
                <a:solidFill>
                  <a:schemeClr val="accent4"/>
                </a:solidFill>
              </a:rPr>
              <a:t>(</a:t>
            </a:r>
            <a:r>
              <a:rPr lang="en-US" altLang="zh-CN" sz="2000" b="1" i="1" dirty="0">
                <a:solidFill>
                  <a:schemeClr val="accent4"/>
                </a:solidFill>
              </a:rPr>
              <a:t>x</a:t>
            </a:r>
            <a:r>
              <a:rPr lang="en-US" altLang="zh-CN" sz="2000" b="1" dirty="0">
                <a:solidFill>
                  <a:schemeClr val="accent4"/>
                </a:solidFill>
              </a:rPr>
              <a:t>) = </a:t>
            </a:r>
            <a:r>
              <a:rPr lang="en-US" altLang="zh-CN" sz="2000" b="1" i="1" dirty="0">
                <a:solidFill>
                  <a:schemeClr val="accent4"/>
                </a:solidFill>
              </a:rPr>
              <a:t>g</a:t>
            </a:r>
            <a:r>
              <a:rPr lang="en-US" altLang="zh-CN" sz="2000" b="1" dirty="0">
                <a:solidFill>
                  <a:schemeClr val="accent4"/>
                </a:solidFill>
              </a:rPr>
              <a:t>(</a:t>
            </a:r>
            <a:r>
              <a:rPr lang="en-US" altLang="zh-CN" sz="2000" b="1" i="1" dirty="0">
                <a:solidFill>
                  <a:schemeClr val="accent4"/>
                </a:solidFill>
              </a:rPr>
              <a:t>f</a:t>
            </a:r>
            <a:r>
              <a:rPr lang="en-US" altLang="zh-CN" sz="2000" b="1" dirty="0">
                <a:solidFill>
                  <a:schemeClr val="accent4"/>
                </a:solidFill>
              </a:rPr>
              <a:t>(</a:t>
            </a:r>
            <a:r>
              <a:rPr lang="en-US" altLang="zh-CN" sz="2000" b="1" i="1" dirty="0">
                <a:solidFill>
                  <a:schemeClr val="accent4"/>
                </a:solidFill>
              </a:rPr>
              <a:t>x</a:t>
            </a:r>
            <a:r>
              <a:rPr lang="en-US" altLang="zh-CN" sz="2000" b="1" dirty="0">
                <a:solidFill>
                  <a:schemeClr val="accent4"/>
                </a:solidFill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21</a:t>
            </a:fld>
            <a:endParaRPr lang="zh-CN" altLang="en-US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685800" y="47625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A50021"/>
                </a:solidFill>
              </a:rPr>
              <a:t>推论</a:t>
            </a:r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760413" y="1413193"/>
            <a:ext cx="7772400" cy="50133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推论</a:t>
            </a:r>
            <a:r>
              <a:rPr lang="en-US" altLang="zh-CN" sz="2400" b="1" dirty="0">
                <a:solidFill>
                  <a:srgbClr val="7030A0"/>
                </a:solidFill>
              </a:rPr>
              <a:t>1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设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h</a:t>
            </a:r>
            <a:r>
              <a:rPr lang="zh-CN" altLang="en-US" sz="2400" b="1" dirty="0">
                <a:solidFill>
                  <a:schemeClr val="accent2"/>
                </a:solidFill>
              </a:rPr>
              <a:t>为函数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则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h </a:t>
            </a:r>
            <a:r>
              <a:rPr lang="zh-CN" altLang="en-US" sz="2400" b="1" dirty="0">
                <a:solidFill>
                  <a:schemeClr val="accent2"/>
                </a:solidFill>
              </a:rPr>
              <a:t>和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h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r>
              <a:rPr lang="zh-CN" altLang="en-US" sz="2400" b="1" dirty="0">
                <a:solidFill>
                  <a:schemeClr val="accent2"/>
                </a:solidFill>
              </a:rPr>
              <a:t>都是函数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且</a:t>
            </a:r>
            <a:br>
              <a:rPr lang="zh-CN" altLang="en-US" sz="2400" b="1" dirty="0">
                <a:solidFill>
                  <a:schemeClr val="accent2"/>
                </a:solidFill>
              </a:rPr>
            </a:br>
            <a:r>
              <a:rPr lang="zh-CN" altLang="en-US" sz="2400" b="1" dirty="0">
                <a:solidFill>
                  <a:schemeClr val="accent2"/>
                </a:solidFill>
              </a:rPr>
              <a:t>           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h </a:t>
            </a:r>
            <a:r>
              <a:rPr lang="en-US" altLang="zh-CN" sz="2400" b="1" dirty="0">
                <a:solidFill>
                  <a:schemeClr val="accent2"/>
                </a:solidFill>
              </a:rPr>
              <a:t>=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h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b="1" dirty="0"/>
              <a:t>证  由上述定理和关系合成运算的可结合性得证</a:t>
            </a:r>
            <a:r>
              <a:rPr lang="en-US" altLang="zh-CN" sz="2400" b="1" dirty="0"/>
              <a:t>.</a:t>
            </a:r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推论</a:t>
            </a:r>
            <a:r>
              <a:rPr lang="en-US" altLang="zh-CN" sz="2400" b="1" dirty="0">
                <a:solidFill>
                  <a:srgbClr val="7030A0"/>
                </a:solidFill>
              </a:rPr>
              <a:t>2</a:t>
            </a:r>
            <a:r>
              <a:rPr lang="en-US" altLang="zh-CN" sz="2400" b="1" dirty="0"/>
              <a:t>  </a:t>
            </a:r>
            <a:r>
              <a:rPr lang="zh-CN" altLang="en-US" sz="2400" b="1" dirty="0">
                <a:solidFill>
                  <a:schemeClr val="accent2"/>
                </a:solidFill>
              </a:rPr>
              <a:t>设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</a:rPr>
              <a:t>→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g </a:t>
            </a:r>
            <a:r>
              <a:rPr lang="en-US" altLang="zh-CN" sz="2400" b="1" dirty="0">
                <a:solidFill>
                  <a:srgbClr val="FF0000"/>
                </a:solidFill>
              </a:rPr>
              <a:t>: 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</a:rPr>
              <a:t>→</a:t>
            </a:r>
            <a:r>
              <a:rPr lang="en-US" altLang="zh-CN" sz="2400" b="1" i="1" dirty="0">
                <a:solidFill>
                  <a:srgbClr val="FF0000"/>
                </a:solidFill>
              </a:rPr>
              <a:t>C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则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g 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</a:rPr>
              <a:t>→</a:t>
            </a:r>
            <a:r>
              <a:rPr lang="en-US" altLang="zh-CN" sz="2400" b="1" i="1" dirty="0">
                <a:solidFill>
                  <a:srgbClr val="FF0000"/>
                </a:solidFill>
              </a:rPr>
              <a:t>C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且</a:t>
            </a:r>
            <a:r>
              <a:rPr lang="zh-CN" altLang="en-US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</a:rPr>
              <a:t>都有 </a:t>
            </a: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chemeClr val="accent2"/>
                </a:solidFill>
              </a:rPr>
              <a:t>               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) = 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)).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证  由上述定理知 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zh-CN" altLang="en-US" sz="2400" b="1" dirty="0">
                <a:solidFill>
                  <a:schemeClr val="accent4"/>
                </a:solidFill>
              </a:rPr>
              <a:t>是函数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且</a:t>
            </a:r>
            <a:br>
              <a:rPr lang="zh-CN" altLang="en-US" sz="2400" b="1" dirty="0">
                <a:solidFill>
                  <a:schemeClr val="accent4"/>
                </a:solidFill>
              </a:rPr>
            </a:br>
            <a:r>
              <a:rPr lang="zh-CN" altLang="en-US" sz="2400" b="1" dirty="0">
                <a:solidFill>
                  <a:schemeClr val="accent4"/>
                </a:solidFill>
              </a:rPr>
              <a:t>      </a:t>
            </a:r>
            <a:r>
              <a:rPr lang="en-US" altLang="zh-CN" sz="2400" b="1" dirty="0">
                <a:solidFill>
                  <a:schemeClr val="accent4"/>
                </a:solidFill>
              </a:rPr>
              <a:t>dom(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) = { </a:t>
            </a:r>
            <a:r>
              <a:rPr lang="en-US" altLang="zh-CN" sz="2400" b="1" i="1" dirty="0">
                <a:solidFill>
                  <a:schemeClr val="accent4"/>
                </a:solidFill>
              </a:rPr>
              <a:t>x </a:t>
            </a:r>
            <a:r>
              <a:rPr lang="en-US" altLang="zh-CN" sz="2400" b="1" dirty="0">
                <a:solidFill>
                  <a:schemeClr val="accent4"/>
                </a:solidFill>
              </a:rPr>
              <a:t>|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∈dom</a:t>
            </a:r>
            <a:r>
              <a:rPr lang="en-US" altLang="zh-CN" sz="2400" b="1" i="1" dirty="0">
                <a:solidFill>
                  <a:schemeClr val="accent4"/>
                </a:solidFill>
              </a:rPr>
              <a:t>f </a:t>
            </a:r>
            <a:r>
              <a:rPr lang="en-US" altLang="zh-CN" sz="2400" b="1" dirty="0">
                <a:solidFill>
                  <a:schemeClr val="accent4"/>
                </a:solidFill>
              </a:rPr>
              <a:t>∧ 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)∈dom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}</a:t>
            </a:r>
            <a:br>
              <a:rPr lang="en-US" altLang="zh-CN" sz="2400" b="1" dirty="0">
                <a:solidFill>
                  <a:schemeClr val="accent4"/>
                </a:solidFill>
              </a:rPr>
            </a:br>
            <a:r>
              <a:rPr lang="en-US" altLang="zh-CN" sz="2400" b="1" dirty="0">
                <a:solidFill>
                  <a:schemeClr val="accent4"/>
                </a:solidFill>
              </a:rPr>
              <a:t>       = { </a:t>
            </a:r>
            <a:r>
              <a:rPr lang="en-US" altLang="zh-CN" sz="2400" b="1" i="1" dirty="0">
                <a:solidFill>
                  <a:schemeClr val="accent4"/>
                </a:solidFill>
              </a:rPr>
              <a:t>x </a:t>
            </a:r>
            <a:r>
              <a:rPr lang="en-US" altLang="zh-CN" sz="2400" b="1" dirty="0">
                <a:solidFill>
                  <a:schemeClr val="accent4"/>
                </a:solidFill>
              </a:rPr>
              <a:t>|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∈</a:t>
            </a:r>
            <a:r>
              <a:rPr lang="en-US" altLang="zh-CN" sz="2400" b="1" i="1" dirty="0">
                <a:solidFill>
                  <a:schemeClr val="accent4"/>
                </a:solidFill>
              </a:rPr>
              <a:t>A </a:t>
            </a:r>
            <a:r>
              <a:rPr lang="en-US" altLang="zh-CN" sz="2400" b="1" dirty="0">
                <a:solidFill>
                  <a:schemeClr val="accent4"/>
                </a:solidFill>
              </a:rPr>
              <a:t>∧ 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)∈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} </a:t>
            </a:r>
          </a:p>
          <a:p>
            <a:pPr eaLnBrk="1" hangingPunct="1"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                            =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br>
              <a:rPr lang="en-US" altLang="zh-CN" sz="2400" b="1" dirty="0">
                <a:solidFill>
                  <a:schemeClr val="accent4"/>
                </a:solidFill>
              </a:rPr>
            </a:br>
            <a:r>
              <a:rPr lang="en-US" altLang="zh-CN" sz="2400" b="1" dirty="0">
                <a:solidFill>
                  <a:schemeClr val="accent4"/>
                </a:solidFill>
              </a:rPr>
              <a:t>      ran(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)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chemeClr val="accent4"/>
                </a:solidFill>
              </a:rPr>
              <a:t> ran</a:t>
            </a:r>
            <a:r>
              <a:rPr lang="en-US" altLang="zh-CN" sz="2400" b="1" i="1" dirty="0">
                <a:solidFill>
                  <a:schemeClr val="accent4"/>
                </a:solidFill>
              </a:rPr>
              <a:t>g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</a:p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因此  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 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且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∈</a:t>
            </a:r>
            <a:r>
              <a:rPr lang="en-US" altLang="zh-CN" sz="2400" b="1" i="1" dirty="0">
                <a:solidFill>
                  <a:schemeClr val="accent4"/>
                </a:solidFill>
              </a:rPr>
              <a:t>A </a:t>
            </a:r>
            <a:r>
              <a:rPr lang="zh-CN" altLang="en-US" sz="2400" b="1" dirty="0">
                <a:solidFill>
                  <a:schemeClr val="accent4"/>
                </a:solidFill>
              </a:rPr>
              <a:t>有 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) = 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dirty="0">
                <a:solidFill>
                  <a:schemeClr val="accent4"/>
                </a:solidFill>
              </a:rPr>
              <a:t>)).</a:t>
            </a:r>
            <a:r>
              <a:rPr lang="en-US" altLang="zh-CN" sz="2400" b="1" dirty="0"/>
              <a:t> 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22</a:t>
            </a:fld>
            <a:endParaRPr lang="zh-CN" altLang="en-US" sz="1400" dirty="0"/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函数复合的性质</a:t>
            </a:r>
          </a:p>
        </p:txBody>
      </p:sp>
      <p:sp>
        <p:nvSpPr>
          <p:cNvPr id="30724" name="Rectangle 3"/>
          <p:cNvSpPr>
            <a:spLocks noGrp="1"/>
          </p:cNvSpPr>
          <p:nvPr>
            <p:ph idx="1"/>
          </p:nvPr>
        </p:nvSpPr>
        <p:spPr>
          <a:xfrm>
            <a:off x="291465" y="1765935"/>
            <a:ext cx="8796020" cy="4114800"/>
          </a:xfrm>
        </p:spPr>
        <p:txBody>
          <a:bodyPr vert="horz" wrap="square" lIns="91440" tIns="45720" rIns="91440" bIns="45720" anchor="t" anchorCtr="0"/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</a:t>
            </a:r>
            <a:r>
              <a:rPr lang="en-US" altLang="zh-CN" sz="2400" b="1" dirty="0">
                <a:solidFill>
                  <a:srgbClr val="7030A0"/>
                </a:solidFill>
              </a:rPr>
              <a:t>5.2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设 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</a:rPr>
              <a:t>→</a:t>
            </a:r>
            <a:r>
              <a:rPr lang="en-US" altLang="zh-CN" sz="2400" b="1" i="1" dirty="0">
                <a:solidFill>
                  <a:schemeClr val="accent2"/>
                </a:solidFill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g 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chemeClr val="accent2"/>
                </a:solidFill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</a:rPr>
              <a:t>→</a:t>
            </a:r>
            <a:r>
              <a:rPr lang="en-US" altLang="zh-CN" sz="2400" b="1" i="1" dirty="0">
                <a:solidFill>
                  <a:schemeClr val="accent2"/>
                </a:solidFill>
              </a:rPr>
              <a:t>C</a:t>
            </a:r>
            <a:r>
              <a:rPr lang="en-US" altLang="zh-CN" sz="2400" b="1" dirty="0">
                <a:solidFill>
                  <a:schemeClr val="accent2"/>
                </a:solidFill>
              </a:rPr>
              <a:t>. 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(1) </a:t>
            </a:r>
            <a:r>
              <a:rPr lang="zh-CN" altLang="en-US" sz="2400" b="1" dirty="0">
                <a:solidFill>
                  <a:schemeClr val="accent2"/>
                </a:solidFill>
              </a:rPr>
              <a:t>如果 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</a:rPr>
              <a:t>→</a:t>
            </a:r>
            <a:r>
              <a:rPr lang="en-US" altLang="zh-CN" sz="2400" b="1" i="1" dirty="0">
                <a:solidFill>
                  <a:schemeClr val="accent2"/>
                </a:solidFill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g 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chemeClr val="accent2"/>
                </a:solidFill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</a:rPr>
              <a:t>→</a:t>
            </a:r>
            <a:r>
              <a:rPr lang="en-US" altLang="zh-CN" sz="2400" b="1" i="1" dirty="0">
                <a:solidFill>
                  <a:schemeClr val="accent2"/>
                </a:solidFill>
              </a:rPr>
              <a:t>C</a:t>
            </a:r>
            <a:r>
              <a:rPr lang="zh-CN" altLang="en-US" sz="2400" b="1" dirty="0">
                <a:solidFill>
                  <a:schemeClr val="accent2"/>
                </a:solidFill>
              </a:rPr>
              <a:t>都是满射的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则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g 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</a:rPr>
              <a:t>→</a:t>
            </a:r>
            <a:r>
              <a:rPr lang="en-US" altLang="zh-CN" sz="2400" b="1" i="1" dirty="0">
                <a:solidFill>
                  <a:schemeClr val="accent2"/>
                </a:solidFill>
              </a:rPr>
              <a:t>C</a:t>
            </a:r>
            <a:r>
              <a:rPr lang="zh-CN" altLang="en-US" sz="2400" b="1" dirty="0">
                <a:solidFill>
                  <a:schemeClr val="accent2"/>
                </a:solidFill>
              </a:rPr>
              <a:t>也是满射的</a:t>
            </a:r>
            <a:r>
              <a:rPr lang="en-US" altLang="zh-CN" sz="2400" b="1" dirty="0">
                <a:solidFill>
                  <a:schemeClr val="accent2"/>
                </a:solidFill>
              </a:rPr>
              <a:t>. 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(2) </a:t>
            </a:r>
            <a:r>
              <a:rPr lang="zh-CN" altLang="en-US" sz="2400" b="1" dirty="0">
                <a:solidFill>
                  <a:schemeClr val="accent2"/>
                </a:solidFill>
              </a:rPr>
              <a:t>如果 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</a:rPr>
              <a:t>→</a:t>
            </a:r>
            <a:r>
              <a:rPr lang="en-US" altLang="zh-CN" sz="2400" b="1" i="1" dirty="0">
                <a:solidFill>
                  <a:schemeClr val="accent2"/>
                </a:solidFill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g 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chemeClr val="accent2"/>
                </a:solidFill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</a:rPr>
              <a:t>→</a:t>
            </a:r>
            <a:r>
              <a:rPr lang="en-US" altLang="zh-CN" sz="2400" b="1" i="1" dirty="0">
                <a:solidFill>
                  <a:schemeClr val="accent2"/>
                </a:solidFill>
              </a:rPr>
              <a:t>C</a:t>
            </a:r>
            <a:r>
              <a:rPr lang="zh-CN" altLang="en-US" sz="2400" b="1" dirty="0">
                <a:solidFill>
                  <a:schemeClr val="accent2"/>
                </a:solidFill>
              </a:rPr>
              <a:t>都是单射的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则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g 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</a:rPr>
              <a:t>→</a:t>
            </a:r>
            <a:r>
              <a:rPr lang="en-US" altLang="zh-CN" sz="2400" b="1" i="1" dirty="0">
                <a:solidFill>
                  <a:schemeClr val="accent2"/>
                </a:solidFill>
              </a:rPr>
              <a:t>C</a:t>
            </a:r>
            <a:r>
              <a:rPr lang="zh-CN" altLang="en-US" sz="2400" b="1" dirty="0">
                <a:solidFill>
                  <a:schemeClr val="accent2"/>
                </a:solidFill>
              </a:rPr>
              <a:t>也是单射的</a:t>
            </a:r>
            <a:r>
              <a:rPr lang="en-US" altLang="zh-CN" sz="2400" b="1" dirty="0">
                <a:solidFill>
                  <a:schemeClr val="accent2"/>
                </a:solidFill>
              </a:rPr>
              <a:t>. 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(3) </a:t>
            </a:r>
            <a:r>
              <a:rPr lang="zh-CN" altLang="en-US" sz="2400" b="1" dirty="0">
                <a:solidFill>
                  <a:schemeClr val="accent2"/>
                </a:solidFill>
              </a:rPr>
              <a:t>如果 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</a:rPr>
              <a:t>→</a:t>
            </a:r>
            <a:r>
              <a:rPr lang="en-US" altLang="zh-CN" sz="2400" b="1" i="1" dirty="0">
                <a:solidFill>
                  <a:schemeClr val="accent2"/>
                </a:solidFill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g 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chemeClr val="accent2"/>
                </a:solidFill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</a:rPr>
              <a:t>→</a:t>
            </a:r>
            <a:r>
              <a:rPr lang="en-US" altLang="zh-CN" sz="2400" b="1" i="1" dirty="0">
                <a:solidFill>
                  <a:schemeClr val="accent2"/>
                </a:solidFill>
              </a:rPr>
              <a:t>C</a:t>
            </a:r>
            <a:r>
              <a:rPr lang="zh-CN" altLang="en-US" sz="2400" b="1" dirty="0">
                <a:solidFill>
                  <a:schemeClr val="accent2"/>
                </a:solidFill>
              </a:rPr>
              <a:t>都是双射的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则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g 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</a:rPr>
              <a:t>→</a:t>
            </a:r>
            <a:r>
              <a:rPr lang="en-US" altLang="zh-CN" sz="2400" b="1" i="1" dirty="0">
                <a:solidFill>
                  <a:schemeClr val="accent2"/>
                </a:solidFill>
              </a:rPr>
              <a:t>C</a:t>
            </a:r>
            <a:r>
              <a:rPr lang="zh-CN" altLang="en-US" sz="2400" b="1" dirty="0">
                <a:solidFill>
                  <a:schemeClr val="accent2"/>
                </a:solidFill>
              </a:rPr>
              <a:t>也是双射的</a:t>
            </a:r>
            <a:r>
              <a:rPr lang="en-US" altLang="zh-CN" sz="2400" b="1" dirty="0">
                <a:solidFill>
                  <a:schemeClr val="accent2"/>
                </a:solidFill>
              </a:rPr>
              <a:t>. </a:t>
            </a:r>
          </a:p>
        </p:txBody>
      </p:sp>
      <p:sp>
        <p:nvSpPr>
          <p:cNvPr id="32772" name="Rectangle 3"/>
          <p:cNvSpPr>
            <a:spLocks noGrp="1"/>
          </p:cNvSpPr>
          <p:nvPr/>
        </p:nvSpPr>
        <p:spPr>
          <a:xfrm>
            <a:off x="327025" y="4492625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zh-CN" altLang="en-US" sz="2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定理</a:t>
            </a:r>
            <a:r>
              <a:rPr lang="en-US" altLang="zh-CN" sz="24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5.3</a:t>
            </a:r>
            <a:r>
              <a:rPr lang="en-US" altLang="zh-CN" sz="2400" b="1" dirty="0"/>
              <a:t>  </a:t>
            </a:r>
            <a:r>
              <a:rPr lang="zh-CN" altLang="en-US" sz="2400" b="1" dirty="0">
                <a:solidFill>
                  <a:schemeClr val="accent2"/>
                </a:solidFill>
              </a:rPr>
              <a:t>设 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accent2"/>
                </a:solidFill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</a:rPr>
              <a:t>，则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dirty="0">
                <a:solidFill>
                  <a:schemeClr val="accent2"/>
                </a:solidFill>
              </a:rPr>
              <a:t>=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I</a:t>
            </a:r>
            <a:r>
              <a:rPr lang="en-US" altLang="zh-CN" sz="2400" b="1" i="1" baseline="-25000" dirty="0">
                <a:solidFill>
                  <a:schemeClr val="accent2"/>
                </a:solidFill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</a:rPr>
              <a:t>I</a:t>
            </a:r>
            <a:r>
              <a:rPr lang="en-US" altLang="zh-CN" sz="2400" b="1" i="1" baseline="-25000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i="1" dirty="0"/>
              <a:t> </a:t>
            </a:r>
            <a:endParaRPr lang="en-US" altLang="zh-CN" sz="2400" b="1" dirty="0"/>
          </a:p>
          <a:p>
            <a:pPr eaLnBrk="1" hangingPunct="1">
              <a:buNone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23</a:t>
            </a:fld>
            <a:endParaRPr lang="zh-CN" altLang="en-US" sz="1400" dirty="0"/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398780" y="32258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定理</a:t>
            </a:r>
            <a:r>
              <a:rPr lang="en-US" altLang="zh-CN" sz="3600" dirty="0">
                <a:solidFill>
                  <a:srgbClr val="800000"/>
                </a:solidFill>
              </a:rPr>
              <a:t>5.2</a:t>
            </a:r>
            <a:r>
              <a:rPr lang="zh-CN" altLang="en-US" sz="3600" dirty="0">
                <a:solidFill>
                  <a:srgbClr val="800000"/>
                </a:solidFill>
              </a:rPr>
              <a:t>的证明</a:t>
            </a:r>
          </a:p>
        </p:txBody>
      </p:sp>
      <p:sp>
        <p:nvSpPr>
          <p:cNvPr id="31748" name="Rectangle 3"/>
          <p:cNvSpPr>
            <a:spLocks noGrp="1"/>
          </p:cNvSpPr>
          <p:nvPr>
            <p:ph idx="1"/>
          </p:nvPr>
        </p:nvSpPr>
        <p:spPr>
          <a:xfrm>
            <a:off x="396875" y="1199515"/>
            <a:ext cx="8555355" cy="5233670"/>
          </a:xfrm>
        </p:spPr>
        <p:txBody>
          <a:bodyPr vert="horz" wrap="square" lIns="91440" tIns="45720" rIns="91440" bIns="45720" anchor="t" anchorCtr="0"/>
          <a:lstStyle/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(1) </a:t>
            </a:r>
            <a:r>
              <a:rPr lang="zh-CN" altLang="en-US" sz="2400" b="1" dirty="0">
                <a:solidFill>
                  <a:srgbClr val="FF0000"/>
                </a:solidFill>
              </a:rPr>
              <a:t>任取 </a:t>
            </a:r>
            <a:r>
              <a:rPr lang="en-US" altLang="zh-CN" sz="2400" b="1" i="1" dirty="0">
                <a:solidFill>
                  <a:srgbClr val="FF0000"/>
                </a:solidFill>
              </a:rPr>
              <a:t>c</a:t>
            </a:r>
            <a:r>
              <a:rPr lang="en-US" altLang="zh-CN" sz="2400" b="1" dirty="0">
                <a:solidFill>
                  <a:srgbClr val="FF0000"/>
                </a:solidFill>
              </a:rPr>
              <a:t>∈</a:t>
            </a:r>
            <a:r>
              <a:rPr lang="en-US" altLang="zh-CN" sz="2400" b="1" i="1" dirty="0">
                <a:solidFill>
                  <a:srgbClr val="FF0000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由</a:t>
            </a:r>
            <a:r>
              <a:rPr lang="en-US" altLang="zh-CN" sz="2400" b="1" i="1" dirty="0">
                <a:solidFill>
                  <a:schemeClr val="accent4"/>
                </a:solidFill>
              </a:rPr>
              <a:t>g 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zh-CN" altLang="en-US" sz="2400" b="1" dirty="0">
                <a:solidFill>
                  <a:schemeClr val="accent4"/>
                </a:solidFill>
              </a:rPr>
              <a:t>的满射性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∈</a:t>
            </a:r>
            <a:r>
              <a:rPr lang="en-US" altLang="zh-CN" sz="2400" b="1" i="1" dirty="0">
                <a:solidFill>
                  <a:schemeClr val="accent4"/>
                </a:solidFill>
              </a:rPr>
              <a:t>B </a:t>
            </a:r>
            <a:r>
              <a:rPr lang="zh-CN" altLang="en-US" sz="2400" b="1" dirty="0">
                <a:solidFill>
                  <a:schemeClr val="accent4"/>
                </a:solidFill>
              </a:rPr>
              <a:t>使得 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)=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en-US" altLang="zh-CN" sz="2400" b="1" dirty="0">
                <a:solidFill>
                  <a:schemeClr val="accent4"/>
                </a:solidFill>
              </a:rPr>
              <a:t>. 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  </a:t>
            </a:r>
            <a:r>
              <a:rPr lang="zh-CN" altLang="en-US" sz="2400" b="1" dirty="0">
                <a:solidFill>
                  <a:schemeClr val="accent4"/>
                </a:solidFill>
              </a:rPr>
              <a:t>对于这个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由 </a:t>
            </a:r>
            <a:r>
              <a:rPr lang="en-US" altLang="zh-CN" sz="2400" b="1" i="1" dirty="0">
                <a:solidFill>
                  <a:schemeClr val="accent4"/>
                </a:solidFill>
              </a:rPr>
              <a:t>f 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</a:rPr>
              <a:t>B </a:t>
            </a:r>
            <a:r>
              <a:rPr lang="zh-CN" altLang="en-US" sz="2400" b="1" dirty="0">
                <a:solidFill>
                  <a:schemeClr val="accent4"/>
                </a:solidFill>
              </a:rPr>
              <a:t>的满射性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∈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zh-CN" altLang="en-US" sz="2400" b="1" dirty="0">
                <a:solidFill>
                  <a:schemeClr val="accent4"/>
                </a:solidFill>
              </a:rPr>
              <a:t>使得 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)=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. 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  </a:t>
            </a:r>
            <a:r>
              <a:rPr lang="zh-CN" altLang="en-US" sz="2400" b="1" dirty="0">
                <a:solidFill>
                  <a:schemeClr val="accent4"/>
                </a:solidFill>
              </a:rPr>
              <a:t>由定理</a:t>
            </a:r>
            <a:r>
              <a:rPr lang="en-US" altLang="zh-CN" sz="2400" b="1" dirty="0">
                <a:solidFill>
                  <a:schemeClr val="accent4"/>
                </a:solidFill>
              </a:rPr>
              <a:t>5.1</a:t>
            </a:r>
            <a:r>
              <a:rPr lang="zh-CN" altLang="en-US" sz="2400" b="1" dirty="0">
                <a:solidFill>
                  <a:schemeClr val="accent4"/>
                </a:solidFill>
              </a:rPr>
              <a:t>有    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</a:t>
            </a:r>
            <a:r>
              <a:rPr lang="en-US" altLang="zh-CN" sz="2400" b="1" dirty="0">
                <a:solidFill>
                  <a:schemeClr val="accent4"/>
                </a:solidFill>
              </a:rPr>
              <a:t>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) = 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)) = 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) = </a:t>
            </a:r>
            <a:r>
              <a:rPr lang="en-US" altLang="zh-CN" sz="2400" b="1" i="1" dirty="0">
                <a:solidFill>
                  <a:schemeClr val="accent4"/>
                </a:solidFill>
              </a:rPr>
              <a:t>c 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	</a:t>
            </a:r>
            <a:r>
              <a:rPr lang="zh-CN" altLang="en-US" sz="2400" b="1" dirty="0">
                <a:solidFill>
                  <a:schemeClr val="accent4"/>
                </a:solidFill>
              </a:rPr>
              <a:t>从而证明了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 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zh-CN" altLang="en-US" sz="2400" b="1" dirty="0">
                <a:solidFill>
                  <a:schemeClr val="accent4"/>
                </a:solidFill>
              </a:rPr>
              <a:t>是满射的</a:t>
            </a:r>
            <a:r>
              <a:rPr lang="en-US" altLang="zh-CN" sz="2400" b="1" dirty="0">
                <a:solidFill>
                  <a:schemeClr val="accent4"/>
                </a:solidFill>
              </a:rPr>
              <a:t>. </a:t>
            </a:r>
          </a:p>
          <a:p>
            <a:pPr marL="457200" indent="-457200" eaLnBrk="1" latinLnBrk="0" hangingPunct="1">
              <a:lnSpc>
                <a:spcPct val="90000"/>
              </a:lnSpc>
              <a:spcBef>
                <a:spcPts val="2000"/>
              </a:spcBef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(2) </a:t>
            </a:r>
            <a:r>
              <a:rPr lang="zh-CN" altLang="en-US" sz="2400" b="1" dirty="0">
                <a:solidFill>
                  <a:srgbClr val="FF0000"/>
                </a:solidFill>
              </a:rPr>
              <a:t>假设存在 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</a:rPr>
              <a:t>∈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chemeClr val="accent4"/>
                </a:solidFill>
              </a:rPr>
              <a:t>使得</a:t>
            </a:r>
            <a:endParaRPr lang="zh-CN" altLang="en-US" sz="2400" b="1" i="1" dirty="0">
              <a:solidFill>
                <a:schemeClr val="accent4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400" b="1" i="1" dirty="0">
                <a:solidFill>
                  <a:schemeClr val="accent4"/>
                </a:solidFill>
              </a:rPr>
              <a:t>                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accent4"/>
                </a:solidFill>
              </a:rPr>
              <a:t>1</a:t>
            </a:r>
            <a:r>
              <a:rPr lang="en-US" altLang="zh-CN" sz="2400" b="1" dirty="0">
                <a:solidFill>
                  <a:schemeClr val="accent4"/>
                </a:solidFill>
              </a:rPr>
              <a:t>) = 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accent4"/>
                </a:solidFill>
              </a:rPr>
              <a:t>2</a:t>
            </a:r>
            <a:r>
              <a:rPr lang="en-US" altLang="zh-CN" sz="2400" b="1" dirty="0">
                <a:solidFill>
                  <a:schemeClr val="accent4"/>
                </a:solidFill>
              </a:rPr>
              <a:t>)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  </a:t>
            </a:r>
            <a:r>
              <a:rPr lang="zh-CN" altLang="en-US" sz="2400" b="1" dirty="0">
                <a:solidFill>
                  <a:schemeClr val="accent4"/>
                </a:solidFill>
              </a:rPr>
              <a:t>由合成定理有 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               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accent4"/>
                </a:solidFill>
              </a:rPr>
              <a:t>1</a:t>
            </a:r>
            <a:r>
              <a:rPr lang="en-US" altLang="zh-CN" sz="2400" b="1" dirty="0">
                <a:solidFill>
                  <a:schemeClr val="accent4"/>
                </a:solidFill>
              </a:rPr>
              <a:t>))=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accent4"/>
                </a:solidFill>
              </a:rPr>
              <a:t>2</a:t>
            </a:r>
            <a:r>
              <a:rPr lang="en-US" altLang="zh-CN" sz="2400" b="1" dirty="0">
                <a:solidFill>
                  <a:schemeClr val="accent4"/>
                </a:solidFill>
              </a:rPr>
              <a:t>))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  </a:t>
            </a:r>
            <a:r>
              <a:rPr lang="zh-CN" altLang="en-US" sz="2400" b="1" dirty="0">
                <a:solidFill>
                  <a:schemeClr val="accent4"/>
                </a:solidFill>
              </a:rPr>
              <a:t>因为 </a:t>
            </a:r>
            <a:r>
              <a:rPr lang="en-US" altLang="zh-CN" sz="2400" b="1" i="1" dirty="0">
                <a:solidFill>
                  <a:schemeClr val="accent4"/>
                </a:solidFill>
              </a:rPr>
              <a:t>g 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en-US" altLang="zh-CN" sz="2400" b="1" dirty="0">
                <a:solidFill>
                  <a:schemeClr val="accent4"/>
                </a:solidFill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zh-CN" altLang="en-US" sz="2400" b="1" dirty="0">
                <a:solidFill>
                  <a:schemeClr val="accent4"/>
                </a:solidFill>
              </a:rPr>
              <a:t>是单射的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故  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accent4"/>
                </a:solidFill>
              </a:rPr>
              <a:t>1</a:t>
            </a:r>
            <a:r>
              <a:rPr lang="en-US" altLang="zh-CN" sz="2400" b="1" dirty="0">
                <a:solidFill>
                  <a:schemeClr val="accent4"/>
                </a:solidFill>
              </a:rPr>
              <a:t>) = 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accent4"/>
                </a:solidFill>
              </a:rPr>
              <a:t>2</a:t>
            </a:r>
            <a:r>
              <a:rPr lang="en-US" altLang="zh-CN" sz="2400" b="1" dirty="0">
                <a:solidFill>
                  <a:schemeClr val="accent4"/>
                </a:solidFill>
              </a:rPr>
              <a:t>). 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 </a:t>
            </a:r>
            <a:r>
              <a:rPr lang="zh-CN" altLang="en-US" sz="2400" b="1" dirty="0">
                <a:solidFill>
                  <a:schemeClr val="accent4"/>
                </a:solidFill>
              </a:rPr>
              <a:t>又由于 </a:t>
            </a:r>
            <a:r>
              <a:rPr lang="en-US" altLang="zh-CN" sz="2400" b="1" i="1" dirty="0">
                <a:solidFill>
                  <a:schemeClr val="accent4"/>
                </a:solidFill>
              </a:rPr>
              <a:t>f 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</a:rPr>
              <a:t>B</a:t>
            </a:r>
            <a:r>
              <a:rPr lang="zh-CN" altLang="en-US" sz="2400" b="1" dirty="0">
                <a:solidFill>
                  <a:schemeClr val="accent4"/>
                </a:solidFill>
              </a:rPr>
              <a:t>也是单射的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所以 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accent4"/>
                </a:solidFill>
              </a:rPr>
              <a:t>1</a:t>
            </a:r>
            <a:r>
              <a:rPr lang="en-US" altLang="zh-CN" sz="2400" b="1" dirty="0">
                <a:solidFill>
                  <a:schemeClr val="accent4"/>
                </a:solidFill>
              </a:rPr>
              <a:t>=</a:t>
            </a:r>
            <a:r>
              <a:rPr lang="en-US" altLang="zh-CN" sz="2400" b="1" i="1" dirty="0">
                <a:solidFill>
                  <a:schemeClr val="accent4"/>
                </a:solidFill>
              </a:rPr>
              <a:t>x</a:t>
            </a:r>
            <a:r>
              <a:rPr lang="en-US" altLang="zh-CN" sz="2400" b="1" baseline="-25000" dirty="0">
                <a:solidFill>
                  <a:schemeClr val="accent4"/>
                </a:solidFill>
              </a:rPr>
              <a:t>2</a:t>
            </a:r>
            <a:r>
              <a:rPr lang="en-US" altLang="zh-CN" sz="2400" b="1" dirty="0">
                <a:solidFill>
                  <a:schemeClr val="accent4"/>
                </a:solidFill>
              </a:rPr>
              <a:t>. </a:t>
            </a:r>
          </a:p>
          <a:p>
            <a:pPr marL="457200" indent="-457200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chemeClr val="accent4"/>
                </a:solidFill>
              </a:rPr>
              <a:t>     </a:t>
            </a:r>
            <a:r>
              <a:rPr lang="zh-CN" altLang="en-US" sz="2400" b="1" dirty="0">
                <a:solidFill>
                  <a:schemeClr val="accent4"/>
                </a:solidFill>
              </a:rPr>
              <a:t>从而证明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 </a:t>
            </a:r>
            <a:r>
              <a:rPr lang="en-US" altLang="zh-CN" sz="2400" b="1" dirty="0">
                <a:solidFill>
                  <a:schemeClr val="accent4"/>
                </a:solidFill>
              </a:rPr>
              <a:t>: </a:t>
            </a:r>
            <a:r>
              <a:rPr lang="en-US" altLang="zh-CN" sz="2400" b="1" i="1" dirty="0">
                <a:solidFill>
                  <a:schemeClr val="accent4"/>
                </a:solidFill>
              </a:rPr>
              <a:t>A</a:t>
            </a:r>
            <a:r>
              <a:rPr lang="en-US" altLang="zh-CN" sz="2400" b="1" dirty="0">
                <a:solidFill>
                  <a:schemeClr val="accent4"/>
                </a:solidFill>
              </a:rPr>
              <a:t>→</a:t>
            </a:r>
            <a:r>
              <a:rPr lang="en-US" altLang="zh-CN" sz="2400" b="1" i="1" dirty="0">
                <a:solidFill>
                  <a:schemeClr val="accent4"/>
                </a:solidFill>
              </a:rPr>
              <a:t>C</a:t>
            </a:r>
            <a:r>
              <a:rPr lang="zh-CN" altLang="en-US" sz="2400" b="1" dirty="0">
                <a:solidFill>
                  <a:schemeClr val="accent4"/>
                </a:solidFill>
              </a:rPr>
              <a:t>是单射的</a:t>
            </a:r>
            <a:r>
              <a:rPr lang="en-US" altLang="zh-CN" sz="2400" b="1" dirty="0">
                <a:solidFill>
                  <a:schemeClr val="accent4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7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7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7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7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8" grpId="0" build="p"/>
      <p:bldP spid="31748" grpI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24</a:t>
            </a:fld>
            <a:endParaRPr lang="zh-CN" altLang="en-US" sz="1400" dirty="0"/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>
          <a:xfrm>
            <a:off x="685800" y="4635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反函数的存在条件及定义</a:t>
            </a:r>
          </a:p>
        </p:txBody>
      </p:sp>
      <p:sp>
        <p:nvSpPr>
          <p:cNvPr id="33796" name="Rectangle 3"/>
          <p:cNvSpPr>
            <a:spLocks noGrp="1"/>
          </p:cNvSpPr>
          <p:nvPr>
            <p:ph idx="1"/>
          </p:nvPr>
        </p:nvSpPr>
        <p:spPr>
          <a:xfrm>
            <a:off x="488950" y="982345"/>
            <a:ext cx="8581390" cy="590105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</a:t>
            </a:r>
            <a:r>
              <a:rPr lang="en-US" altLang="zh-CN" sz="2400" b="1" dirty="0">
                <a:solidFill>
                  <a:srgbClr val="7030A0"/>
                </a:solidFill>
              </a:rPr>
              <a:t>5.4 </a:t>
            </a:r>
            <a:r>
              <a:rPr lang="zh-CN" altLang="en-US" sz="2400" b="1" dirty="0">
                <a:solidFill>
                  <a:schemeClr val="accent2"/>
                </a:solidFill>
              </a:rPr>
              <a:t>设 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</a:rPr>
              <a:t>→</a:t>
            </a:r>
            <a:r>
              <a:rPr lang="en-US" altLang="zh-CN" sz="2400" b="1" i="1" dirty="0">
                <a:solidFill>
                  <a:schemeClr val="accent2"/>
                </a:solidFill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</a:rPr>
              <a:t>是双射的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则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chemeClr val="accent2"/>
                </a:solidFill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</a:rPr>
              <a:t>→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</a:rPr>
              <a:t>也是双射的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           </a:t>
            </a:r>
            <a:r>
              <a:rPr lang="zh-CN" altLang="en-US" sz="2400" b="1" dirty="0">
                <a:solidFill>
                  <a:schemeClr val="accent2"/>
                </a:solidFill>
              </a:rPr>
              <a:t>（这时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f</a:t>
            </a:r>
            <a:r>
              <a:rPr lang="en-US" altLang="zh-CN" sz="2400" b="1" i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  <a:sym typeface="+mn-ea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: 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→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</a:rPr>
              <a:t>称为</a:t>
            </a:r>
            <a:r>
              <a:rPr lang="en-US" altLang="zh-CN" sz="2400" b="1" i="1" dirty="0">
                <a:solidFill>
                  <a:srgbClr val="7030A0"/>
                </a:solidFill>
                <a:sym typeface="+mn-ea"/>
              </a:rPr>
              <a:t>f</a:t>
            </a:r>
            <a:r>
              <a:rPr lang="zh-CN" altLang="en-US" sz="2400" b="1" dirty="0">
                <a:solidFill>
                  <a:srgbClr val="7030A0"/>
                </a:solidFill>
                <a:sym typeface="+mn-ea"/>
              </a:rPr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反函数</a:t>
            </a:r>
            <a:r>
              <a:rPr lang="zh-CN" altLang="en-US" sz="2400" b="1" dirty="0">
                <a:solidFill>
                  <a:schemeClr val="accent2"/>
                </a:solidFill>
              </a:rPr>
              <a:t>）</a:t>
            </a:r>
            <a:r>
              <a:rPr lang="en-US" altLang="zh-CN" sz="2400" b="1" dirty="0">
                <a:solidFill>
                  <a:schemeClr val="accent2"/>
                </a:solidFill>
              </a:rPr>
              <a:t>.</a:t>
            </a:r>
          </a:p>
          <a:p>
            <a:pPr eaLnBrk="1" hangingPunct="1">
              <a:spcBef>
                <a:spcPct val="30000"/>
              </a:spcBef>
              <a:buNone/>
            </a:pPr>
            <a:r>
              <a:rPr lang="zh-CN" altLang="en-US" sz="2400" b="1" dirty="0"/>
              <a:t>证  因为 </a:t>
            </a:r>
            <a:r>
              <a:rPr lang="en-US" altLang="zh-CN" sz="2400" b="1" i="1" dirty="0"/>
              <a:t>f </a:t>
            </a:r>
            <a:r>
              <a:rPr lang="zh-CN" altLang="en-US" sz="2400" b="1" dirty="0"/>
              <a:t>是函数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所以 </a:t>
            </a:r>
            <a:r>
              <a:rPr lang="en-US" altLang="zh-CN" sz="2400" b="1" i="1" dirty="0">
                <a:solidFill>
                  <a:srgbClr val="FF0000"/>
                </a:solidFill>
              </a:rPr>
              <a:t>f </a:t>
            </a:r>
            <a:r>
              <a:rPr lang="en-US" altLang="zh-CN" sz="24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是关系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且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</a:t>
            </a:r>
            <a:r>
              <a:rPr lang="en-US" altLang="zh-CN" sz="2400" b="1" dirty="0"/>
              <a:t>dom</a:t>
            </a:r>
            <a:r>
              <a:rPr lang="en-US" altLang="zh-CN" sz="2400" b="1" i="1" dirty="0"/>
              <a:t> f 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/>
              <a:t>1</a:t>
            </a:r>
            <a:r>
              <a:rPr lang="en-US" altLang="zh-CN" sz="2400" b="1" dirty="0"/>
              <a:t>= ran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 ,   ran</a:t>
            </a:r>
            <a:r>
              <a:rPr lang="en-US" altLang="zh-CN" sz="2400" b="1" i="1" dirty="0"/>
              <a:t> f 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/>
              <a:t>1</a:t>
            </a:r>
            <a:r>
              <a:rPr lang="en-US" altLang="zh-CN" sz="2400" b="1" dirty="0"/>
              <a:t>= dom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A. 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(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证明满射）</a:t>
            </a:r>
            <a:endParaRPr lang="en-US" altLang="zh-CN" sz="2400" b="1" dirty="0"/>
          </a:p>
          <a:p>
            <a:pPr eaLnBrk="1" latinLnBrk="0" hangingPunct="1">
              <a:spcBef>
                <a:spcPts val="1000"/>
              </a:spcBef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对于任意的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假设有 </a:t>
            </a:r>
            <a:r>
              <a:rPr lang="en-US" altLang="zh-CN" sz="2400" b="1" i="1" dirty="0"/>
              <a:t>y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使得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    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f 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/>
              <a:t>1</a:t>
            </a:r>
            <a:r>
              <a:rPr lang="en-US" altLang="zh-CN" sz="2400" b="1" dirty="0"/>
              <a:t>∧&lt;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f 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/>
              <a:t>1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成立</a:t>
            </a:r>
            <a:r>
              <a:rPr lang="en-US" altLang="zh-CN" sz="2400" b="1" dirty="0"/>
              <a:t>,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则由逆的定义有</a:t>
            </a:r>
            <a:r>
              <a:rPr lang="en-US" altLang="zh-CN" sz="2400" b="1" dirty="0"/>
              <a:t>      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         &lt;</a:t>
            </a:r>
            <a:r>
              <a:rPr lang="en-US" altLang="zh-CN" sz="2400" b="1" i="1" dirty="0"/>
              <a:t>y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∧&lt;</a:t>
            </a:r>
            <a:r>
              <a:rPr lang="en-US" altLang="zh-CN" sz="2400" b="1" i="1" dirty="0"/>
              <a:t>y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. 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根据 </a:t>
            </a:r>
            <a:r>
              <a:rPr lang="en-US" altLang="zh-CN" sz="2400" b="1" i="1" dirty="0"/>
              <a:t>f </a:t>
            </a:r>
            <a:r>
              <a:rPr lang="zh-CN" altLang="en-US" sz="2400" b="1" dirty="0"/>
              <a:t>的单射性可得 </a:t>
            </a:r>
            <a:r>
              <a:rPr lang="en-US" altLang="zh-CN" sz="2400" b="1" i="1" dirty="0"/>
              <a:t>y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y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从而证明了</a:t>
            </a:r>
            <a:r>
              <a:rPr lang="en-US" altLang="zh-CN" sz="2400" b="1" i="1" dirty="0">
                <a:solidFill>
                  <a:srgbClr val="FF0000"/>
                </a:solidFill>
              </a:rPr>
              <a:t>f </a:t>
            </a:r>
            <a:r>
              <a:rPr lang="en-US" altLang="zh-CN" sz="24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是函数</a:t>
            </a:r>
            <a:r>
              <a:rPr lang="en-US" altLang="zh-CN" sz="2400" b="1" dirty="0"/>
              <a:t>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</a:t>
            </a:r>
            <a:r>
              <a:rPr lang="en-US" altLang="zh-CN" sz="2400" b="1" dirty="0">
                <a:solidFill>
                  <a:schemeClr val="accent2"/>
                </a:solidFill>
              </a:rPr>
              <a:t>------------------------------------------------ </a:t>
            </a:r>
          </a:p>
          <a:p>
            <a:pPr eaLnBrk="1" latinLnBrk="0" hangingPunct="1">
              <a:spcBef>
                <a:spcPts val="0"/>
              </a:spcBef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若存在 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使得 </a:t>
            </a:r>
            <a:r>
              <a:rPr lang="en-US" altLang="zh-CN" sz="2400" b="1" i="1" dirty="0"/>
              <a:t>f 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/>
              <a:t>1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) =</a:t>
            </a:r>
            <a:r>
              <a:rPr lang="en-US" altLang="zh-CN" sz="2400" b="1" i="1" dirty="0"/>
              <a:t> f</a:t>
            </a:r>
            <a:r>
              <a:rPr lang="en-US" altLang="zh-CN" sz="2400" b="1" dirty="0"/>
              <a:t> 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/>
              <a:t>1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)=</a:t>
            </a:r>
            <a:r>
              <a:rPr lang="en-US" altLang="zh-CN" sz="2400" b="1" i="1" dirty="0"/>
              <a:t>y,</a:t>
            </a:r>
            <a:endParaRPr lang="zh-CN" altLang="en-US" sz="2400" b="1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		</a:t>
            </a:r>
            <a:r>
              <a:rPr lang="zh-CN" altLang="en-US" sz="2400" b="1" dirty="0">
                <a:sym typeface="+mn-ea"/>
              </a:rPr>
              <a:t>从而有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f 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/>
              <a:t>1</a:t>
            </a:r>
            <a:r>
              <a:rPr lang="en-US" altLang="zh-CN" sz="2400" b="1" dirty="0"/>
              <a:t>∧&lt;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f 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/>
              <a:t>1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			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∧&lt;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			 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 </a:t>
            </a:r>
            <a:r>
              <a:rPr lang="zh-CN" altLang="en-US" sz="2400" b="1" dirty="0"/>
              <a:t>（因为 </a:t>
            </a:r>
            <a:r>
              <a:rPr lang="en-US" altLang="zh-CN" sz="2400" b="1" i="1" dirty="0"/>
              <a:t>f </a:t>
            </a:r>
            <a:r>
              <a:rPr lang="zh-CN" altLang="en-US" sz="2400" b="1" dirty="0"/>
              <a:t>是函数）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从而证明了</a:t>
            </a:r>
            <a:r>
              <a:rPr lang="en-US" altLang="zh-CN" sz="2400" b="1" i="1" dirty="0">
                <a:solidFill>
                  <a:srgbClr val="FF0000"/>
                </a:solidFill>
              </a:rPr>
              <a:t>f </a:t>
            </a:r>
            <a:r>
              <a:rPr lang="en-US" altLang="zh-CN" sz="2400" b="1" baseline="30000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rgbClr val="FF0000"/>
                </a:solidFill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</a:rPr>
              <a:t>的单射性</a:t>
            </a:r>
            <a:r>
              <a:rPr lang="en-US" altLang="zh-CN" sz="2400" b="1" dirty="0"/>
              <a:t>. 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7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7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37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79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6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25</a:t>
            </a:fld>
            <a:endParaRPr lang="zh-CN" altLang="en-US" sz="1400" dirty="0"/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757555" y="117793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600" dirty="0">
                <a:solidFill>
                  <a:srgbClr val="A50021"/>
                </a:solidFill>
              </a:rPr>
              <a:t>实例</a:t>
            </a:r>
          </a:p>
        </p:txBody>
      </p:sp>
      <p:sp>
        <p:nvSpPr>
          <p:cNvPr id="34820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graphicFrame>
        <p:nvGraphicFramePr>
          <p:cNvPr id="34821" name="Object 4"/>
          <p:cNvGraphicFramePr>
            <a:graphicFrameLocks noChangeAspect="1"/>
          </p:cNvGraphicFramePr>
          <p:nvPr/>
        </p:nvGraphicFramePr>
        <p:xfrm>
          <a:off x="2122488" y="1558290"/>
          <a:ext cx="2659062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4" imgW="1308100" imgH="660400" progId="Equation.3">
                  <p:embed/>
                </p:oleObj>
              </mc:Choice>
              <mc:Fallback>
                <p:oleObj r:id="rId4" imgW="1308100" imgH="6604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22488" y="1558290"/>
                        <a:ext cx="2659062" cy="1339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8"/>
          <p:cNvSpPr/>
          <p:nvPr/>
        </p:nvSpPr>
        <p:spPr>
          <a:xfrm>
            <a:off x="755650" y="1055053"/>
            <a:ext cx="6408738" cy="460375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R→R,  </a:t>
            </a:r>
            <a:r>
              <a:rPr lang="en-US" altLang="zh-CN" sz="2400" b="1" i="1" dirty="0"/>
              <a:t>g </a:t>
            </a:r>
            <a:r>
              <a:rPr lang="en-US" altLang="zh-CN" sz="2400" b="1" dirty="0"/>
              <a:t>: R→R</a:t>
            </a:r>
            <a:endParaRPr lang="zh-CN" altLang="en-US" sz="2400" b="1" dirty="0"/>
          </a:p>
        </p:txBody>
      </p:sp>
      <p:sp>
        <p:nvSpPr>
          <p:cNvPr id="34823" name="Text Box 10"/>
          <p:cNvSpPr txBox="1"/>
          <p:nvPr/>
        </p:nvSpPr>
        <p:spPr>
          <a:xfrm>
            <a:off x="869157" y="2926398"/>
            <a:ext cx="5929828" cy="830997"/>
          </a:xfrm>
          <a:prstGeom prst="rect">
            <a:avLst/>
          </a:prstGeom>
          <a:noFill/>
          <a:ln w="63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求 </a:t>
            </a:r>
            <a:r>
              <a:rPr lang="zh-CN" altLang="en-US" sz="2400" b="1" i="1" dirty="0">
                <a:solidFill>
                  <a:schemeClr val="accent4"/>
                </a:solidFill>
              </a:rPr>
              <a:t> 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en-US" altLang="zh-CN" sz="2400" b="1" i="1" dirty="0">
                <a:solidFill>
                  <a:schemeClr val="accent4"/>
                </a:solidFill>
              </a:rPr>
              <a:t>g</a:t>
            </a:r>
            <a:r>
              <a:rPr lang="en-US" altLang="zh-CN" sz="2400" b="1" dirty="0">
                <a:solidFill>
                  <a:schemeClr val="accent4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4"/>
                </a:solidFill>
              </a:rPr>
              <a:t>f</a:t>
            </a:r>
            <a:r>
              <a:rPr lang="en-US" altLang="zh-CN" sz="2400" b="1" dirty="0">
                <a:solidFill>
                  <a:schemeClr val="accent4"/>
                </a:solidFill>
              </a:rPr>
              <a:t>. </a:t>
            </a:r>
          </a:p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4"/>
                </a:solidFill>
              </a:rPr>
              <a:t>如果 </a:t>
            </a:r>
            <a:r>
              <a:rPr lang="en-US" altLang="zh-CN" sz="2400" b="1" i="1" dirty="0">
                <a:solidFill>
                  <a:schemeClr val="accent4"/>
                </a:solidFill>
              </a:rPr>
              <a:t>f </a:t>
            </a:r>
            <a:r>
              <a:rPr lang="zh-CN" altLang="en-US" sz="2400" b="1" dirty="0">
                <a:solidFill>
                  <a:schemeClr val="accent4"/>
                </a:solidFill>
              </a:rPr>
              <a:t>和 </a:t>
            </a:r>
            <a:r>
              <a:rPr lang="en-US" altLang="zh-CN" sz="2400" b="1" i="1" dirty="0">
                <a:solidFill>
                  <a:schemeClr val="accent4"/>
                </a:solidFill>
              </a:rPr>
              <a:t>g </a:t>
            </a:r>
            <a:r>
              <a:rPr lang="zh-CN" altLang="en-US" sz="2400" b="1" dirty="0">
                <a:solidFill>
                  <a:schemeClr val="accent4"/>
                </a:solidFill>
              </a:rPr>
              <a:t>存在</a:t>
            </a:r>
            <a:r>
              <a:rPr lang="zh-CN" altLang="en-US" sz="2400" b="1" dirty="0">
                <a:solidFill>
                  <a:srgbClr val="FF0000"/>
                </a:solidFill>
              </a:rPr>
              <a:t>反函数</a:t>
            </a:r>
            <a:r>
              <a:rPr lang="en-US" altLang="zh-CN" sz="2400" b="1" dirty="0">
                <a:solidFill>
                  <a:schemeClr val="accent4"/>
                </a:solidFill>
              </a:rPr>
              <a:t>, </a:t>
            </a:r>
            <a:r>
              <a:rPr lang="zh-CN" altLang="en-US" sz="2400" b="1" dirty="0">
                <a:solidFill>
                  <a:schemeClr val="accent4"/>
                </a:solidFill>
              </a:rPr>
              <a:t>求出它们的反函数</a:t>
            </a:r>
            <a:r>
              <a:rPr lang="en-US" altLang="zh-CN" sz="2400" b="1" dirty="0">
                <a:solidFill>
                  <a:schemeClr val="accent4"/>
                </a:solidFill>
              </a:rPr>
              <a:t>.</a:t>
            </a:r>
          </a:p>
        </p:txBody>
      </p:sp>
      <p:grpSp>
        <p:nvGrpSpPr>
          <p:cNvPr id="2" name="Group 14"/>
          <p:cNvGrpSpPr/>
          <p:nvPr/>
        </p:nvGrpSpPr>
        <p:grpSpPr>
          <a:xfrm>
            <a:off x="755650" y="4149725"/>
            <a:ext cx="7496175" cy="1419225"/>
            <a:chOff x="476" y="2750"/>
            <a:chExt cx="4722" cy="894"/>
          </a:xfrm>
        </p:grpSpPr>
        <p:graphicFrame>
          <p:nvGraphicFramePr>
            <p:cNvPr id="34826" name="Object 6"/>
            <p:cNvGraphicFramePr>
              <a:graphicFrameLocks noChangeAspect="1"/>
            </p:cNvGraphicFramePr>
            <p:nvPr/>
          </p:nvGraphicFramePr>
          <p:xfrm>
            <a:off x="839" y="2795"/>
            <a:ext cx="4359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r:id="rId6" imgW="3390900" imgH="660400" progId="Equation.3">
                    <p:embed/>
                  </p:oleObj>
                </mc:Choice>
                <mc:Fallback>
                  <p:oleObj r:id="rId6" imgW="3390900" imgH="6604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39" y="2795"/>
                          <a:ext cx="4359" cy="8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1"/>
            <p:cNvSpPr txBox="1"/>
            <p:nvPr/>
          </p:nvSpPr>
          <p:spPr>
            <a:xfrm>
              <a:off x="476" y="2750"/>
              <a:ext cx="308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latin typeface="Arial" panose="020B0604020202020204" pitchFamily="34" charset="0"/>
                </a:rPr>
                <a:t>解</a:t>
              </a:r>
            </a:p>
          </p:txBody>
        </p:sp>
      </p:grpSp>
      <p:sp>
        <p:nvSpPr>
          <p:cNvPr id="320525" name="Rectangle 13"/>
          <p:cNvSpPr/>
          <p:nvPr/>
        </p:nvSpPr>
        <p:spPr>
          <a:xfrm>
            <a:off x="1403350" y="5586095"/>
            <a:ext cx="6809105" cy="829945"/>
          </a:xfrm>
          <a:prstGeom prst="rect">
            <a:avLst/>
          </a:prstGeom>
          <a:noFill/>
          <a:ln w="6350">
            <a:noFill/>
          </a:ln>
        </p:spPr>
        <p:txBody>
          <a:bodyPr wrap="squar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f </a:t>
            </a:r>
            <a:r>
              <a:rPr lang="en-US" altLang="zh-CN" sz="2400" b="1" dirty="0"/>
              <a:t>: R→R</a:t>
            </a:r>
            <a:r>
              <a:rPr lang="zh-CN" altLang="en-US" sz="2400" b="1" dirty="0"/>
              <a:t>不存在反函数；</a:t>
            </a:r>
            <a:r>
              <a:rPr lang="en-US" altLang="zh-CN" sz="2400" b="1" i="1" dirty="0"/>
              <a:t>g </a:t>
            </a:r>
            <a:r>
              <a:rPr lang="en-US" altLang="zh-CN" sz="2400" b="1" dirty="0"/>
              <a:t>: R→R</a:t>
            </a:r>
            <a:r>
              <a:rPr lang="zh-CN" altLang="en-US" sz="2400" b="1" dirty="0"/>
              <a:t>的反函数是</a:t>
            </a:r>
            <a:br>
              <a:rPr lang="zh-CN" altLang="en-US" sz="2400" b="1" dirty="0"/>
            </a:br>
            <a:r>
              <a:rPr lang="en-US" altLang="zh-CN" sz="2400" b="1" dirty="0"/>
              <a:t>                                           </a:t>
            </a:r>
            <a:r>
              <a:rPr lang="en-US" altLang="zh-CN" sz="2400" b="1" i="1" dirty="0"/>
              <a:t>g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: R→R, </a:t>
            </a:r>
            <a:r>
              <a:rPr lang="en-US" altLang="zh-CN" sz="2400" b="1" i="1" dirty="0">
                <a:sym typeface="Symbol" panose="05050102010706020507" pitchFamily="18" charset="2"/>
              </a:rPr>
              <a:t>g</a:t>
            </a:r>
            <a:r>
              <a:rPr lang="en-US" altLang="zh-CN" sz="2400" b="1" i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)=</a:t>
            </a:r>
            <a:r>
              <a:rPr lang="en-US" altLang="zh-CN" sz="2400" b="1" i="1" dirty="0"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</a:t>
            </a:r>
            <a:r>
              <a:rPr lang="en-US" altLang="zh-CN" sz="2400" b="1" dirty="0"/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0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26</a:t>
            </a:fld>
            <a:endParaRPr lang="zh-CN" altLang="en-US" sz="1400" dirty="0"/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关于反函数的定理</a:t>
            </a:r>
          </a:p>
        </p:txBody>
      </p:sp>
      <p:sp>
        <p:nvSpPr>
          <p:cNvPr id="35844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8045450" cy="316420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</a:t>
            </a:r>
            <a:r>
              <a:rPr lang="en-US" altLang="zh-CN" sz="2400" b="1" dirty="0">
                <a:solidFill>
                  <a:srgbClr val="7030A0"/>
                </a:solidFill>
              </a:rPr>
              <a:t>5.5</a:t>
            </a:r>
            <a:r>
              <a:rPr lang="en-US" altLang="zh-CN" sz="2400" b="1" dirty="0"/>
              <a:t> </a:t>
            </a:r>
            <a:r>
              <a:rPr lang="zh-CN" altLang="en-US" sz="2400" b="1" dirty="0">
                <a:solidFill>
                  <a:schemeClr val="accent2"/>
                </a:solidFill>
              </a:rPr>
              <a:t>设 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dirty="0">
                <a:solidFill>
                  <a:schemeClr val="accent2"/>
                </a:solidFill>
              </a:rPr>
              <a:t>: 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en-US" altLang="zh-CN" sz="2400" b="1" dirty="0">
                <a:solidFill>
                  <a:schemeClr val="accent2"/>
                </a:solidFill>
              </a:rPr>
              <a:t>→</a:t>
            </a:r>
            <a:r>
              <a:rPr lang="en-US" altLang="zh-CN" sz="2400" b="1" i="1" dirty="0">
                <a:solidFill>
                  <a:schemeClr val="accent2"/>
                </a:solidFill>
              </a:rPr>
              <a:t>B</a:t>
            </a:r>
            <a:r>
              <a:rPr lang="zh-CN" altLang="en-US" sz="2400" b="1" dirty="0">
                <a:solidFill>
                  <a:schemeClr val="accent2"/>
                </a:solidFill>
              </a:rPr>
              <a:t>是双射的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则</a:t>
            </a:r>
            <a:br>
              <a:rPr lang="zh-CN" altLang="en-US" sz="2400" b="1" dirty="0">
                <a:solidFill>
                  <a:schemeClr val="accent2"/>
                </a:solidFill>
              </a:rPr>
            </a:br>
            <a:r>
              <a:rPr lang="zh-CN" altLang="en-US" sz="2400" b="1" dirty="0">
                <a:solidFill>
                  <a:schemeClr val="accent2"/>
                </a:solidFill>
              </a:rPr>
              <a:t>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dirty="0">
                <a:solidFill>
                  <a:schemeClr val="accent2"/>
                </a:solidFill>
              </a:rPr>
              <a:t>= </a:t>
            </a:r>
            <a:r>
              <a:rPr lang="en-US" altLang="zh-CN" sz="2400" b="1" i="1" dirty="0">
                <a:solidFill>
                  <a:schemeClr val="accent2"/>
                </a:solidFill>
              </a:rPr>
              <a:t>I</a:t>
            </a:r>
            <a:r>
              <a:rPr lang="en-US" altLang="zh-CN" sz="2400" b="1" i="1" baseline="-25000" dirty="0">
                <a:solidFill>
                  <a:schemeClr val="accent2"/>
                </a:solidFill>
              </a:rPr>
              <a:t>B</a:t>
            </a:r>
            <a:r>
              <a:rPr lang="en-US" altLang="zh-CN" sz="2400" b="1" dirty="0">
                <a:solidFill>
                  <a:schemeClr val="accent2"/>
                </a:solidFill>
              </a:rPr>
              <a:t>,  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</a:rPr>
              <a:t> = </a:t>
            </a:r>
            <a:r>
              <a:rPr lang="en-US" altLang="zh-CN" sz="2400" b="1" i="1" dirty="0">
                <a:solidFill>
                  <a:schemeClr val="accent2"/>
                </a:solidFill>
              </a:rPr>
              <a:t>I</a:t>
            </a:r>
            <a:r>
              <a:rPr lang="en-US" altLang="zh-CN" sz="2400" b="1" i="1" baseline="-25000" dirty="0">
                <a:solidFill>
                  <a:schemeClr val="accent2"/>
                </a:solidFill>
              </a:rPr>
              <a:t>A</a:t>
            </a:r>
            <a:endParaRPr lang="en-US" altLang="zh-CN" sz="2400" b="1" i="1" baseline="-25000" dirty="0"/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400" b="1" i="1" dirty="0"/>
              <a:t>    </a:t>
            </a:r>
            <a:r>
              <a:rPr lang="en-US" altLang="zh-CN" sz="2400" b="1" dirty="0"/>
              <a:t>  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/>
              <a:t>证   根据定理</a:t>
            </a:r>
            <a:r>
              <a:rPr lang="en-US" altLang="zh-CN" sz="2400" b="1" dirty="0"/>
              <a:t>5.4</a:t>
            </a:r>
            <a:r>
              <a:rPr lang="zh-CN" altLang="en-US" sz="2400" b="1" dirty="0"/>
              <a:t>可知 </a:t>
            </a:r>
            <a:r>
              <a:rPr lang="en-US" altLang="zh-CN" sz="2400" b="1" i="1" dirty="0"/>
              <a:t>f 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/>
              <a:t>1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也是双射的</a:t>
            </a:r>
            <a:r>
              <a:rPr lang="en-US" altLang="zh-CN" sz="2400" b="1" dirty="0"/>
              <a:t>. 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/>
              <a:t>由定理</a:t>
            </a:r>
            <a:r>
              <a:rPr lang="en-US" altLang="zh-CN" sz="2400" b="1" dirty="0"/>
              <a:t>5.1 </a:t>
            </a:r>
            <a:r>
              <a:rPr lang="zh-CN" altLang="en-US" sz="2400" b="1" dirty="0"/>
              <a:t>可知  </a:t>
            </a:r>
            <a:r>
              <a:rPr lang="en-US" altLang="zh-CN" sz="2400" b="1" i="1" dirty="0"/>
              <a:t>f 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/>
              <a:t>1</a:t>
            </a:r>
            <a:r>
              <a:rPr lang="en-US" altLang="zh-CN" sz="2400" b="1" dirty="0"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 </a:t>
            </a:r>
            <a:r>
              <a:rPr lang="en-US" altLang="zh-CN" sz="2400" b="1" i="1" dirty="0"/>
              <a:t>f</a:t>
            </a:r>
            <a:r>
              <a:rPr lang="en-US" altLang="zh-CN" sz="2400" b="1" dirty="0">
                <a:latin typeface="Lucida Sans Unicode" panose="020B0602030504020204" pitchFamily="34" charset="0"/>
                <a:sym typeface="Symbol" panose="05050102010706020507" pitchFamily="18" charset="2"/>
              </a:rPr>
              <a:t>∘</a:t>
            </a:r>
            <a:r>
              <a:rPr lang="en-US" altLang="zh-CN" sz="2400" b="1" i="1" dirty="0"/>
              <a:t>f 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/>
              <a:t>1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，且它们都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/>
              <a:t>是恒等函数</a:t>
            </a:r>
            <a:r>
              <a:rPr lang="en-US" altLang="zh-CN" sz="2400" b="1" dirty="0"/>
              <a:t>.  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3</a:t>
            </a:fld>
            <a:endParaRPr lang="zh-CN" altLang="en-US" sz="14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685800" y="39433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函数定义</a:t>
            </a:r>
          </a:p>
        </p:txBody>
      </p:sp>
      <p:sp>
        <p:nvSpPr>
          <p:cNvPr id="8196" name="Text Box 3"/>
          <p:cNvSpPr txBox="1"/>
          <p:nvPr/>
        </p:nvSpPr>
        <p:spPr>
          <a:xfrm>
            <a:off x="570865" y="1701165"/>
            <a:ext cx="8258810" cy="448193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400" b="1" dirty="0">
              <a:solidFill>
                <a:srgbClr val="7030A0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5.1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设 </a:t>
            </a:r>
            <a:r>
              <a:rPr lang="en-US" altLang="zh-CN" sz="2400" b="1" i="1" dirty="0"/>
              <a:t>f </a:t>
            </a:r>
            <a:r>
              <a:rPr lang="zh-CN" altLang="en-US" sz="2400" b="1" dirty="0"/>
              <a:t>为二元关系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若 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rgbClr val="FF0000"/>
                </a:solidFill>
              </a:rPr>
              <a:t>x</a:t>
            </a:r>
            <a:r>
              <a:rPr lang="en-US" altLang="zh-CN" sz="2400" b="1" dirty="0"/>
              <a:t>∈dom</a:t>
            </a:r>
            <a:r>
              <a:rPr lang="en-US" altLang="zh-CN" sz="2400" b="1" i="1" dirty="0"/>
              <a:t>f </a:t>
            </a:r>
            <a:r>
              <a:rPr lang="zh-CN" altLang="en-US" sz="2400" b="1" dirty="0"/>
              <a:t>都存在</a:t>
            </a:r>
            <a:r>
              <a:rPr lang="zh-CN" altLang="en-US" sz="2400" b="1" dirty="0">
                <a:solidFill>
                  <a:srgbClr val="FF0000"/>
                </a:solidFill>
              </a:rPr>
              <a:t>唯一</a:t>
            </a:r>
            <a:r>
              <a:rPr lang="zh-CN" altLang="en-US" sz="2400" b="1" dirty="0"/>
              <a:t>的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∈ran</a:t>
            </a:r>
            <a:r>
              <a:rPr lang="en-US" altLang="zh-CN" sz="2400" b="1" i="1" dirty="0"/>
              <a:t>f </a:t>
            </a:r>
            <a:r>
              <a:rPr lang="zh-CN" altLang="en-US" sz="2400" b="1" dirty="0"/>
              <a:t>使 </a:t>
            </a:r>
            <a:r>
              <a:rPr lang="en-US" altLang="zh-CN" sz="2400" b="1" i="1" dirty="0"/>
              <a:t>x f y </a:t>
            </a:r>
            <a:r>
              <a:rPr lang="zh-CN" altLang="en-US" sz="2400" b="1" dirty="0"/>
              <a:t>成立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 </a:t>
            </a:r>
            <a:r>
              <a:rPr lang="en-US" altLang="zh-CN" sz="2400" b="1" i="1" dirty="0"/>
              <a:t>f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7030A0"/>
                </a:solidFill>
              </a:rPr>
              <a:t>函数</a:t>
            </a:r>
            <a:r>
              <a:rPr lang="en-US" altLang="zh-CN" sz="2400" b="1" dirty="0"/>
              <a:t>.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对于函数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如果有 </a:t>
            </a:r>
            <a:r>
              <a:rPr lang="en-US" altLang="zh-CN" sz="2400" b="1" i="1" dirty="0"/>
              <a:t>xfy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则记作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), </a:t>
            </a:r>
            <a:r>
              <a:rPr lang="zh-CN" altLang="en-US" sz="2400" b="1" dirty="0"/>
              <a:t>并称 </a:t>
            </a:r>
            <a:r>
              <a:rPr lang="en-US" altLang="zh-CN" sz="2400" b="1" i="1" dirty="0"/>
              <a:t>y 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i="1" dirty="0">
                <a:solidFill>
                  <a:srgbClr val="7030A0"/>
                </a:solidFill>
              </a:rPr>
              <a:t>f </a:t>
            </a:r>
            <a:r>
              <a:rPr lang="zh-CN" altLang="en-US" sz="2400" b="1" dirty="0">
                <a:solidFill>
                  <a:srgbClr val="7030A0"/>
                </a:solidFill>
              </a:rPr>
              <a:t>在 </a:t>
            </a:r>
            <a:r>
              <a:rPr lang="en-US" altLang="zh-CN" sz="2400" b="1" i="1" dirty="0">
                <a:solidFill>
                  <a:srgbClr val="7030A0"/>
                </a:solidFill>
              </a:rPr>
              <a:t>x </a:t>
            </a:r>
            <a:r>
              <a:rPr lang="zh-CN" altLang="en-US" sz="2400" b="1" dirty="0">
                <a:solidFill>
                  <a:srgbClr val="7030A0"/>
                </a:solidFill>
              </a:rPr>
              <a:t>的值，</a:t>
            </a:r>
            <a:r>
              <a:rPr lang="zh-CN" altLang="en-US" sz="2400" b="1" dirty="0">
                <a:solidFill>
                  <a:schemeClr val="accent4"/>
                </a:solidFill>
              </a:rPr>
              <a:t>由此</a:t>
            </a:r>
            <a:r>
              <a:rPr lang="en-US" altLang="zh-CN" sz="2400" b="1" i="1" dirty="0">
                <a:sym typeface="+mn-ea"/>
              </a:rPr>
              <a:t>xfy</a:t>
            </a:r>
            <a:r>
              <a:rPr lang="zh-CN" altLang="en-US" sz="2400" b="1" dirty="0">
                <a:sym typeface="+mn-ea"/>
              </a:rPr>
              <a:t>也可写为</a:t>
            </a:r>
            <a:r>
              <a:rPr lang="en-US" altLang="zh-CN" sz="2400" b="1" i="1" dirty="0">
                <a:sym typeface="+mn-ea"/>
              </a:rPr>
              <a:t>&lt;x, f</a:t>
            </a:r>
            <a:r>
              <a:rPr lang="en-US" altLang="zh-CN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en-US" altLang="zh-CN" sz="2400" b="1" dirty="0">
                <a:sym typeface="+mn-ea"/>
              </a:rPr>
              <a:t>)</a:t>
            </a:r>
            <a:r>
              <a:rPr lang="en-US" altLang="zh-CN" sz="2400" b="1" i="1" dirty="0">
                <a:sym typeface="+mn-ea"/>
              </a:rPr>
              <a:t>&gt;</a:t>
            </a:r>
            <a:r>
              <a:rPr lang="en-US" altLang="zh-CN" sz="2400" b="1" dirty="0">
                <a:sym typeface="+mn-ea"/>
              </a:rPr>
              <a:t>∈</a:t>
            </a:r>
            <a:r>
              <a:rPr lang="en-US" altLang="zh-CN" sz="2400" b="1" i="1" dirty="0">
                <a:sym typeface="+mn-ea"/>
              </a:rPr>
              <a:t>f</a:t>
            </a:r>
            <a:r>
              <a:rPr lang="en-US" altLang="zh-CN" sz="2400" b="1" dirty="0"/>
              <a:t>.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例如</a:t>
            </a:r>
            <a:r>
              <a:rPr lang="en-US" altLang="zh-CN" sz="2400" b="1" dirty="0">
                <a:solidFill>
                  <a:srgbClr val="002060"/>
                </a:solidFill>
              </a:rPr>
              <a:t>     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</a:rPr>
              <a:t>={&lt;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</a:rPr>
              <a:t>&gt;, &lt;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</a:rPr>
              <a:t>&gt;, &lt;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3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</a:rPr>
              <a:t>&gt;} </a:t>
            </a:r>
            <a:br>
              <a:rPr lang="en-US" altLang="zh-CN" sz="2400" b="1" dirty="0">
                <a:solidFill>
                  <a:srgbClr val="002060"/>
                </a:solidFill>
              </a:rPr>
            </a:br>
            <a:r>
              <a:rPr lang="en-US" altLang="zh-CN" sz="2400" b="1" dirty="0">
                <a:solidFill>
                  <a:srgbClr val="002060"/>
                </a:solidFill>
              </a:rPr>
              <a:t> 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</a:rPr>
              <a:t>={&lt;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</a:rPr>
              <a:t>&gt;, &lt;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y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="1" dirty="0">
                <a:solidFill>
                  <a:srgbClr val="002060"/>
                </a:solidFill>
              </a:rPr>
              <a:t>&gt;}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1</a:t>
            </a:r>
            <a:r>
              <a:rPr lang="zh-CN" altLang="en-US" sz="2400" b="1" dirty="0">
                <a:solidFill>
                  <a:srgbClr val="002060"/>
                </a:solidFill>
              </a:rPr>
              <a:t>是函数</a:t>
            </a:r>
            <a:r>
              <a:rPr lang="en-US" altLang="zh-CN" sz="2400" b="1" dirty="0">
                <a:solidFill>
                  <a:srgbClr val="002060"/>
                </a:solidFill>
              </a:rPr>
              <a:t>, 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baseline="-25000" dirty="0">
                <a:solidFill>
                  <a:srgbClr val="002060"/>
                </a:solidFill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</a:rPr>
              <a:t>不是函数</a:t>
            </a:r>
            <a:r>
              <a:rPr lang="en-US" altLang="zh-CN" sz="2400" b="1" dirty="0">
                <a:solidFill>
                  <a:srgbClr val="002060"/>
                </a:solidFill>
              </a:rPr>
              <a:t>.</a:t>
            </a:r>
            <a:r>
              <a:rPr lang="zh-CN" altLang="en-US" sz="2400" b="1" dirty="0">
                <a:solidFill>
                  <a:srgbClr val="000066"/>
                </a:solidFill>
              </a:rPr>
              <a:t> 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63575" y="1450975"/>
            <a:ext cx="488632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3600" b="1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作为特殊关系的函数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4</a:t>
            </a:fld>
            <a:endParaRPr lang="zh-CN" altLang="en-US" sz="1400" dirty="0"/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dirty="0">
                <a:solidFill>
                  <a:srgbClr val="800000"/>
                </a:solidFill>
              </a:rPr>
              <a:t>函数相等</a:t>
            </a:r>
          </a:p>
        </p:txBody>
      </p:sp>
      <p:sp>
        <p:nvSpPr>
          <p:cNvPr id="9220" name="Text Box 3"/>
          <p:cNvSpPr txBox="1"/>
          <p:nvPr/>
        </p:nvSpPr>
        <p:spPr>
          <a:xfrm>
            <a:off x="754380" y="1773555"/>
            <a:ext cx="7137400" cy="4004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5.2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为函数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g </a:t>
            </a:r>
            <a:r>
              <a:rPr lang="en-US" altLang="zh-CN" sz="2400" b="1" dirty="0">
                <a:sym typeface="Symbol" panose="05050102010706020507" pitchFamily="18" charset="2"/>
              </a:rPr>
              <a:t> </a:t>
            </a:r>
            <a:r>
              <a:rPr lang="en-US" altLang="zh-CN" sz="2400" b="1" i="1" dirty="0"/>
              <a:t>f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∧</a:t>
            </a:r>
            <a:r>
              <a:rPr lang="en-US" altLang="zh-CN" sz="2400" b="1" i="1" dirty="0"/>
              <a:t>g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如果两个函数 </a:t>
            </a:r>
            <a:r>
              <a:rPr lang="en-US" altLang="zh-CN" sz="2400" b="1" i="1" dirty="0"/>
              <a:t>f </a:t>
            </a:r>
            <a:r>
              <a:rPr lang="zh-CN" altLang="en-US" sz="2400" b="1" dirty="0"/>
              <a:t>和 </a:t>
            </a:r>
            <a:r>
              <a:rPr lang="en-US" altLang="zh-CN" sz="2400" b="1" i="1" dirty="0"/>
              <a:t>g </a:t>
            </a:r>
            <a:r>
              <a:rPr lang="zh-CN" altLang="en-US" sz="2400" b="1" dirty="0"/>
              <a:t>相等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一定满足下面两个条件：</a:t>
            </a:r>
            <a:br>
              <a:rPr lang="zh-CN" altLang="en-US" sz="2400" b="1" dirty="0"/>
            </a:br>
            <a:r>
              <a:rPr lang="zh-CN" altLang="en-US" sz="2400" b="1" dirty="0">
                <a:solidFill>
                  <a:schemeClr val="accent2"/>
                </a:solidFill>
              </a:rPr>
              <a:t>   </a:t>
            </a:r>
            <a:r>
              <a:rPr lang="en-US" altLang="zh-CN" sz="2400" b="1" dirty="0">
                <a:solidFill>
                  <a:schemeClr val="accent2"/>
                </a:solidFill>
              </a:rPr>
              <a:t>(1) dom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dirty="0">
                <a:solidFill>
                  <a:schemeClr val="accent2"/>
                </a:solidFill>
              </a:rPr>
              <a:t>= dom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</a:rPr>
              <a:t> </a:t>
            </a:r>
            <a:br>
              <a:rPr lang="en-US" altLang="zh-CN" sz="2400" b="1" dirty="0">
                <a:solidFill>
                  <a:schemeClr val="accent2"/>
                </a:solidFill>
              </a:rPr>
            </a:br>
            <a:r>
              <a:rPr lang="en-US" altLang="zh-CN" sz="2400" b="1" dirty="0">
                <a:solidFill>
                  <a:schemeClr val="accent2"/>
                </a:solidFill>
              </a:rPr>
              <a:t>   (2)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∈dom</a:t>
            </a:r>
            <a:r>
              <a:rPr lang="en-US" altLang="zh-CN" sz="2400" b="1" i="1" dirty="0">
                <a:solidFill>
                  <a:schemeClr val="accent2"/>
                </a:solidFill>
              </a:rPr>
              <a:t>f </a:t>
            </a:r>
            <a:r>
              <a:rPr lang="en-US" altLang="zh-CN" sz="2400" b="1" dirty="0">
                <a:solidFill>
                  <a:schemeClr val="accent2"/>
                </a:solidFill>
              </a:rPr>
              <a:t>= dom</a:t>
            </a:r>
            <a:r>
              <a:rPr lang="en-US" altLang="zh-CN" sz="2400" b="1" i="1" dirty="0">
                <a:solidFill>
                  <a:schemeClr val="accent2"/>
                </a:solidFill>
              </a:rPr>
              <a:t>g </a:t>
            </a:r>
            <a:r>
              <a:rPr lang="zh-CN" altLang="en-US" sz="2400" b="1" dirty="0">
                <a:solidFill>
                  <a:schemeClr val="accent2"/>
                </a:solidFill>
              </a:rPr>
              <a:t>都有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) = </a:t>
            </a:r>
            <a:r>
              <a:rPr lang="en-US" altLang="zh-CN" sz="2400" b="1" i="1" dirty="0">
                <a:solidFill>
                  <a:schemeClr val="accent2"/>
                </a:solidFill>
              </a:rPr>
              <a:t>g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) </a:t>
            </a:r>
            <a:br>
              <a:rPr lang="en-US" altLang="zh-CN" sz="2400" b="1" dirty="0"/>
            </a:b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实例   函数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      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)=(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baseline="30000" dirty="0">
                <a:solidFill>
                  <a:srgbClr val="000066"/>
                </a:solidFill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rgbClr val="000066"/>
                </a:solidFill>
              </a:rPr>
              <a:t>1)/(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+1), 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)=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dirty="0">
                <a:solidFill>
                  <a:srgbClr val="000066"/>
                </a:solidFill>
              </a:rPr>
              <a:t>1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不相等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</a:rPr>
              <a:t>因为 </a:t>
            </a:r>
            <a:r>
              <a:rPr lang="en-US" altLang="zh-CN" sz="2400" b="1" dirty="0">
                <a:solidFill>
                  <a:srgbClr val="000066"/>
                </a:solidFill>
              </a:rPr>
              <a:t>dom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2400" b="1" dirty="0">
                <a:solidFill>
                  <a:srgbClr val="000066"/>
                </a:solidFill>
              </a:rPr>
              <a:t>dom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</a:rPr>
              <a:t>.</a:t>
            </a:r>
            <a:r>
              <a:rPr lang="en-US" altLang="zh-CN" sz="1800" b="1" dirty="0">
                <a:solidFill>
                  <a:srgbClr val="000066"/>
                </a:solidFill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5</a:t>
            </a:fld>
            <a:endParaRPr lang="zh-CN" altLang="en-US" sz="1400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901065" y="68135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ClrTx/>
              <a:buSzTx/>
              <a:buFont typeface="Wingdings" panose="05000000000000000000" charset="0"/>
              <a:buChar char="p"/>
            </a:pPr>
            <a:r>
              <a:rPr lang="en-US" altLang="zh-CN" sz="4000" dirty="0">
                <a:solidFill>
                  <a:srgbClr val="800000"/>
                </a:solidFill>
              </a:rPr>
              <a:t>从</a:t>
            </a:r>
            <a:r>
              <a:rPr lang="en-US" altLang="zh-CN" sz="4000" i="1" dirty="0">
                <a:solidFill>
                  <a:srgbClr val="800000"/>
                </a:solidFill>
              </a:rPr>
              <a:t>A</a:t>
            </a:r>
            <a:r>
              <a:rPr lang="en-US" altLang="zh-CN" sz="4000" dirty="0">
                <a:solidFill>
                  <a:srgbClr val="800000"/>
                </a:solidFill>
              </a:rPr>
              <a:t>到</a:t>
            </a:r>
            <a:r>
              <a:rPr lang="en-US" altLang="zh-CN" sz="4000" i="1" dirty="0">
                <a:solidFill>
                  <a:srgbClr val="800000"/>
                </a:solidFill>
              </a:rPr>
              <a:t>B</a:t>
            </a:r>
            <a:r>
              <a:rPr lang="en-US" altLang="zh-CN" sz="4000" dirty="0">
                <a:solidFill>
                  <a:srgbClr val="800000"/>
                </a:solidFill>
              </a:rPr>
              <a:t>的函数</a:t>
            </a:r>
          </a:p>
        </p:txBody>
      </p:sp>
      <p:sp>
        <p:nvSpPr>
          <p:cNvPr id="10244" name="Text Box 3"/>
          <p:cNvSpPr txBox="1"/>
          <p:nvPr/>
        </p:nvSpPr>
        <p:spPr>
          <a:xfrm>
            <a:off x="900113" y="1844675"/>
            <a:ext cx="7056437" cy="4035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5.3</a:t>
            </a:r>
            <a:r>
              <a:rPr lang="en-US" altLang="zh-CN" sz="2400" b="1" dirty="0"/>
              <a:t> 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为集合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如果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  </a:t>
            </a:r>
            <a:r>
              <a:rPr lang="en-US" altLang="zh-CN" sz="2400" b="1" dirty="0"/>
              <a:t>(1)  </a:t>
            </a:r>
            <a:r>
              <a:rPr lang="en-US" altLang="zh-CN" sz="2400" b="1" i="1" dirty="0"/>
              <a:t>f </a:t>
            </a:r>
            <a:r>
              <a:rPr lang="zh-CN" altLang="en-US" sz="2400" b="1" dirty="0"/>
              <a:t>为函数 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  </a:t>
            </a:r>
            <a:r>
              <a:rPr lang="en-US" altLang="zh-CN" sz="2400" b="1" dirty="0"/>
              <a:t>(2)  </a:t>
            </a:r>
            <a:r>
              <a:rPr lang="en-US" altLang="zh-CN" sz="2400" b="1" dirty="0">
                <a:solidFill>
                  <a:srgbClr val="FF0000"/>
                </a:solidFill>
              </a:rPr>
              <a:t>dom</a:t>
            </a:r>
            <a:r>
              <a:rPr lang="en-US" altLang="zh-CN" sz="2400" b="1" i="1" dirty="0">
                <a:solidFill>
                  <a:srgbClr val="FF0000"/>
                </a:solidFill>
              </a:rPr>
              <a:t>f </a:t>
            </a:r>
            <a:r>
              <a:rPr lang="en-US" altLang="zh-CN" sz="2400" b="1" dirty="0">
                <a:solidFill>
                  <a:srgbClr val="FF0000"/>
                </a:solidFill>
              </a:rPr>
              <a:t>= 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endParaRPr lang="en-US" altLang="zh-CN" sz="2400" b="1" i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   </a:t>
            </a:r>
            <a:r>
              <a:rPr lang="en-US" altLang="zh-CN" sz="2400" b="1" dirty="0"/>
              <a:t>(3)</a:t>
            </a:r>
            <a:r>
              <a:rPr lang="en-US" altLang="zh-CN" sz="2400" b="1" i="1" dirty="0"/>
              <a:t> 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ran</a:t>
            </a:r>
            <a:r>
              <a:rPr lang="en-US" altLang="zh-CN" sz="2400" b="1" i="1" dirty="0">
                <a:solidFill>
                  <a:srgbClr val="FF0000"/>
                </a:solidFill>
              </a:rPr>
              <a:t>f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dirty="0"/>
              <a:t>,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则称 </a:t>
            </a:r>
            <a:r>
              <a:rPr lang="en-US" altLang="zh-CN" sz="2400" b="1" i="1" dirty="0"/>
              <a:t>f 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7030A0"/>
                </a:solidFill>
              </a:rPr>
              <a:t>从</a:t>
            </a:r>
            <a:r>
              <a:rPr lang="en-US" altLang="zh-CN" sz="2400" b="1" i="1" dirty="0">
                <a:solidFill>
                  <a:srgbClr val="7030A0"/>
                </a:solidFill>
              </a:rPr>
              <a:t>A</a:t>
            </a:r>
            <a:r>
              <a:rPr lang="zh-CN" altLang="en-US" sz="2400" b="1" dirty="0">
                <a:solidFill>
                  <a:srgbClr val="7030A0"/>
                </a:solidFill>
              </a:rPr>
              <a:t>到</a:t>
            </a:r>
            <a:r>
              <a:rPr lang="en-US" altLang="zh-CN" sz="2400" b="1" i="1" dirty="0">
                <a:solidFill>
                  <a:srgbClr val="7030A0"/>
                </a:solidFill>
              </a:rPr>
              <a:t>B</a:t>
            </a:r>
            <a:r>
              <a:rPr lang="zh-CN" altLang="en-US" sz="2400" b="1" dirty="0">
                <a:solidFill>
                  <a:srgbClr val="7030A0"/>
                </a:solidFill>
              </a:rPr>
              <a:t>的函数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记作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i="1" dirty="0">
                <a:solidFill>
                  <a:srgbClr val="7030A0"/>
                </a:solidFill>
              </a:rPr>
              <a:t>f </a:t>
            </a:r>
            <a:r>
              <a:rPr lang="en-US" altLang="zh-CN" sz="2400" b="1" dirty="0">
                <a:solidFill>
                  <a:srgbClr val="7030A0"/>
                </a:solidFill>
              </a:rPr>
              <a:t>: </a:t>
            </a:r>
            <a:r>
              <a:rPr lang="en-US" altLang="zh-CN" sz="2400" b="1" i="1" dirty="0">
                <a:solidFill>
                  <a:srgbClr val="7030A0"/>
                </a:solidFill>
              </a:rPr>
              <a:t>A</a:t>
            </a:r>
            <a:r>
              <a:rPr lang="en-US" altLang="zh-CN" sz="2400" b="1" dirty="0">
                <a:solidFill>
                  <a:srgbClr val="7030A0"/>
                </a:solidFill>
              </a:rPr>
              <a:t>→</a:t>
            </a:r>
            <a:r>
              <a:rPr lang="en-US" altLang="zh-CN" sz="2400" b="1" i="1" dirty="0">
                <a:solidFill>
                  <a:srgbClr val="7030A0"/>
                </a:solidFill>
              </a:rPr>
              <a:t>B</a:t>
            </a:r>
            <a:r>
              <a:rPr lang="en-US" altLang="zh-CN" sz="2400" b="1" dirty="0"/>
              <a:t>.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实例 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   </a:t>
            </a:r>
            <a:r>
              <a:rPr lang="en-US" altLang="zh-CN" sz="2400" b="1" i="1" dirty="0">
                <a:solidFill>
                  <a:srgbClr val="000066"/>
                </a:solidFill>
              </a:rPr>
              <a:t>f </a:t>
            </a:r>
            <a:r>
              <a:rPr lang="en-US" altLang="zh-CN" sz="2400" b="1" dirty="0">
                <a:solidFill>
                  <a:srgbClr val="000066"/>
                </a:solidFill>
              </a:rPr>
              <a:t>: N→N,  </a:t>
            </a:r>
            <a:r>
              <a:rPr lang="en-US" altLang="zh-CN" sz="2400" b="1" i="1" dirty="0">
                <a:solidFill>
                  <a:srgbClr val="000066"/>
                </a:solidFill>
              </a:rPr>
              <a:t>f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)=2</a:t>
            </a:r>
            <a:r>
              <a:rPr lang="en-US" altLang="zh-CN" sz="2400" b="1" i="1" dirty="0">
                <a:solidFill>
                  <a:srgbClr val="000066"/>
                </a:solidFill>
              </a:rPr>
              <a:t>x </a:t>
            </a:r>
            <a:r>
              <a:rPr lang="zh-CN" altLang="en-US" sz="2400" b="1" dirty="0">
                <a:solidFill>
                  <a:srgbClr val="000066"/>
                </a:solidFill>
              </a:rPr>
              <a:t>是从 </a:t>
            </a:r>
            <a:r>
              <a:rPr lang="en-US" altLang="zh-CN" sz="2400" b="1" dirty="0">
                <a:solidFill>
                  <a:srgbClr val="000066"/>
                </a:solidFill>
              </a:rPr>
              <a:t>N</a:t>
            </a:r>
            <a:r>
              <a:rPr lang="en-US" altLang="zh-CN" sz="2400" b="1" i="1" dirty="0">
                <a:solidFill>
                  <a:srgbClr val="000066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到 </a:t>
            </a:r>
            <a:r>
              <a:rPr lang="en-US" altLang="zh-CN" sz="2400" b="1" dirty="0">
                <a:solidFill>
                  <a:srgbClr val="000066"/>
                </a:solidFill>
              </a:rPr>
              <a:t>N</a:t>
            </a:r>
            <a:r>
              <a:rPr lang="en-US" altLang="zh-CN" sz="2400" b="1" i="1" dirty="0">
                <a:solidFill>
                  <a:srgbClr val="000066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的函数 </a:t>
            </a:r>
            <a:endParaRPr lang="zh-CN" altLang="en-US" sz="2400" b="1" i="1" dirty="0">
              <a:solidFill>
                <a:srgbClr val="000066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i="1" dirty="0">
                <a:solidFill>
                  <a:srgbClr val="000066"/>
                </a:solidFill>
              </a:rPr>
              <a:t>       </a:t>
            </a:r>
            <a:r>
              <a:rPr lang="en-US" altLang="zh-CN" sz="2400" b="1" i="1" dirty="0">
                <a:solidFill>
                  <a:srgbClr val="000066"/>
                </a:solidFill>
              </a:rPr>
              <a:t>g </a:t>
            </a:r>
            <a:r>
              <a:rPr lang="en-US" altLang="zh-CN" sz="2400" b="1" dirty="0">
                <a:solidFill>
                  <a:srgbClr val="000066"/>
                </a:solidFill>
              </a:rPr>
              <a:t>: N→N, 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x</a:t>
            </a:r>
            <a:r>
              <a:rPr lang="en-US" altLang="zh-CN" sz="2400" b="1" dirty="0">
                <a:solidFill>
                  <a:srgbClr val="000066"/>
                </a:solidFill>
              </a:rPr>
              <a:t>)=2</a:t>
            </a:r>
            <a:r>
              <a:rPr lang="zh-CN" altLang="en-US" sz="2400" b="1" dirty="0">
                <a:solidFill>
                  <a:srgbClr val="000066"/>
                </a:solidFill>
              </a:rPr>
              <a:t>也是从 </a:t>
            </a:r>
            <a:r>
              <a:rPr lang="en-US" altLang="zh-CN" sz="2400" b="1" dirty="0">
                <a:solidFill>
                  <a:srgbClr val="000066"/>
                </a:solidFill>
              </a:rPr>
              <a:t>N </a:t>
            </a:r>
            <a:r>
              <a:rPr lang="zh-CN" altLang="en-US" sz="2400" b="1" dirty="0">
                <a:solidFill>
                  <a:srgbClr val="000066"/>
                </a:solidFill>
              </a:rPr>
              <a:t>到 </a:t>
            </a:r>
            <a:r>
              <a:rPr lang="en-US" altLang="zh-CN" sz="2400" b="1" dirty="0">
                <a:solidFill>
                  <a:srgbClr val="000066"/>
                </a:solidFill>
              </a:rPr>
              <a:t>N</a:t>
            </a:r>
            <a:r>
              <a:rPr lang="en-US" altLang="zh-CN" sz="2400" b="1" i="1" dirty="0">
                <a:solidFill>
                  <a:srgbClr val="000066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的函数</a:t>
            </a:r>
            <a:r>
              <a:rPr lang="zh-CN" altLang="en-US" sz="2400" b="1" dirty="0">
                <a:solidFill>
                  <a:srgbClr val="007A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6</a:t>
            </a:fld>
            <a:endParaRPr lang="zh-CN" altLang="en-US" sz="1400" dirty="0"/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542290" y="25082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i="1" dirty="0">
                <a:solidFill>
                  <a:srgbClr val="A50021"/>
                </a:solidFill>
              </a:rPr>
              <a:t>B</a:t>
            </a:r>
            <a:r>
              <a:rPr lang="zh-CN" altLang="en-US" sz="4000" dirty="0">
                <a:solidFill>
                  <a:srgbClr val="A50021"/>
                </a:solidFill>
              </a:rPr>
              <a:t>上</a:t>
            </a:r>
            <a:r>
              <a:rPr lang="en-US" altLang="zh-CN" sz="4000" i="1" dirty="0">
                <a:solidFill>
                  <a:srgbClr val="A50021"/>
                </a:solidFill>
              </a:rPr>
              <a:t>A</a:t>
            </a:r>
          </a:p>
        </p:txBody>
      </p:sp>
      <p:sp>
        <p:nvSpPr>
          <p:cNvPr id="11268" name="Text Box 3"/>
          <p:cNvSpPr txBox="1"/>
          <p:nvPr/>
        </p:nvSpPr>
        <p:spPr>
          <a:xfrm>
            <a:off x="540068" y="1198880"/>
            <a:ext cx="7993062" cy="3096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5.4</a:t>
            </a:r>
            <a:r>
              <a:rPr lang="en-US" altLang="zh-CN" sz="2400" b="1" dirty="0"/>
              <a:t>   </a:t>
            </a:r>
            <a:r>
              <a:rPr lang="zh-CN" altLang="en-US" sz="2400" b="1" dirty="0"/>
              <a:t>所有从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到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的函数的集合记作</a:t>
            </a:r>
            <a:r>
              <a:rPr lang="en-US" altLang="zh-CN" sz="2400" b="1" i="1" dirty="0">
                <a:solidFill>
                  <a:srgbClr val="FF0000"/>
                </a:solidFill>
              </a:rPr>
              <a:t>B</a:t>
            </a:r>
            <a:r>
              <a:rPr lang="en-US" altLang="zh-CN" sz="2400" b="1" i="1" baseline="30000" dirty="0">
                <a:solidFill>
                  <a:srgbClr val="FF0000"/>
                </a:solidFill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</a:rPr>
              <a:t>,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读作</a:t>
            </a:r>
            <a:r>
              <a:rPr lang="zh-CN" altLang="en-US" sz="2400" b="1" dirty="0">
                <a:solidFill>
                  <a:srgbClr val="7030A0"/>
                </a:solidFill>
              </a:rPr>
              <a:t>“</a:t>
            </a:r>
            <a:r>
              <a:rPr lang="en-US" altLang="zh-CN" sz="2400" b="1" i="1" dirty="0">
                <a:solidFill>
                  <a:srgbClr val="7030A0"/>
                </a:solidFill>
              </a:rPr>
              <a:t>B</a:t>
            </a:r>
            <a:r>
              <a:rPr lang="zh-CN" altLang="en-US" sz="2400" b="1" dirty="0">
                <a:solidFill>
                  <a:srgbClr val="7030A0"/>
                </a:solidFill>
              </a:rPr>
              <a:t>上</a:t>
            </a:r>
            <a:r>
              <a:rPr lang="en-US" altLang="zh-CN" sz="2400" b="1" i="1" dirty="0">
                <a:solidFill>
                  <a:srgbClr val="7030A0"/>
                </a:solidFill>
              </a:rPr>
              <a:t>A</a:t>
            </a:r>
            <a:r>
              <a:rPr lang="en-US" altLang="zh-CN" sz="2400" b="1" dirty="0">
                <a:solidFill>
                  <a:srgbClr val="7030A0"/>
                </a:solidFill>
              </a:rPr>
              <a:t>”.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符号化表示为</a:t>
            </a:r>
            <a:r>
              <a:rPr lang="en-US" altLang="zh-CN" sz="2400" b="1" i="1" dirty="0"/>
              <a:t>B</a:t>
            </a:r>
            <a:r>
              <a:rPr lang="en-US" altLang="zh-CN" sz="2400" b="1" i="1" baseline="30000" dirty="0"/>
              <a:t>A </a:t>
            </a:r>
            <a:r>
              <a:rPr lang="en-US" altLang="zh-CN" sz="2400" b="1" dirty="0"/>
              <a:t>={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 | 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B </a:t>
            </a:r>
            <a:r>
              <a:rPr lang="en-US" altLang="zh-CN" sz="2400" b="1" dirty="0"/>
              <a:t>}. </a:t>
            </a:r>
          </a:p>
          <a:p>
            <a:pPr marL="0" lvl="0" indent="0" eaLnBrk="1" hangingPunct="1">
              <a:lnSpc>
                <a:spcPct val="130000"/>
              </a:lnSpc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计数：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|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|=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, |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|=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且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&gt;0,  |</a:t>
            </a:r>
            <a:r>
              <a:rPr lang="en-US" altLang="zh-CN" sz="2400" b="1" i="1" dirty="0"/>
              <a:t>B</a:t>
            </a:r>
            <a:r>
              <a:rPr lang="en-US" altLang="zh-CN" sz="2400" b="1" i="1" baseline="30000" dirty="0"/>
              <a:t>A</a:t>
            </a:r>
            <a:r>
              <a:rPr lang="en-US" altLang="zh-CN" sz="2400" b="1" dirty="0"/>
              <a:t>|=</a:t>
            </a:r>
            <a:r>
              <a:rPr lang="en-US" altLang="zh-CN" sz="2400" b="1" i="1" dirty="0">
                <a:solidFill>
                  <a:srgbClr val="FF0000"/>
                </a:solidFill>
              </a:rPr>
              <a:t>n</a:t>
            </a:r>
            <a:r>
              <a:rPr lang="en-US" altLang="zh-CN" sz="2400" b="1" i="1" baseline="30000" dirty="0">
                <a:solidFill>
                  <a:srgbClr val="FF0000"/>
                </a:solidFill>
              </a:rPr>
              <a:t>m</a:t>
            </a:r>
            <a:r>
              <a:rPr lang="en-US" altLang="zh-CN" sz="2400" b="1" dirty="0"/>
              <a:t>.</a:t>
            </a:r>
            <a:endParaRPr lang="en-US" altLang="zh-CN" sz="2400" b="1" i="1" dirty="0"/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br>
              <a:rPr lang="en-US" altLang="zh-CN" sz="2400" b="1" dirty="0"/>
            </a:br>
            <a:endParaRPr lang="en-US" altLang="zh-CN" sz="2400" b="1" dirty="0"/>
          </a:p>
        </p:txBody>
      </p:sp>
      <p:sp>
        <p:nvSpPr>
          <p:cNvPr id="291843" name="Text Box 3"/>
          <p:cNvSpPr txBox="1"/>
          <p:nvPr/>
        </p:nvSpPr>
        <p:spPr>
          <a:xfrm>
            <a:off x="575945" y="4006850"/>
            <a:ext cx="8121650" cy="26384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解</a:t>
            </a:r>
            <a:r>
              <a:rPr lang="en-US" altLang="zh-CN" sz="2400" b="1" i="1" dirty="0"/>
              <a:t>B</a:t>
            </a:r>
            <a:r>
              <a:rPr lang="en-US" altLang="zh-CN" sz="2400" b="1" i="1" baseline="30000" dirty="0"/>
              <a:t>A </a:t>
            </a:r>
            <a:r>
              <a:rPr lang="en-US" altLang="zh-CN" sz="2400" b="1" dirty="0"/>
              <a:t>= {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… ,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7 </a:t>
            </a:r>
            <a:r>
              <a:rPr lang="en-US" altLang="zh-CN" sz="2400" b="1" dirty="0"/>
              <a:t>},  </a:t>
            </a:r>
            <a:r>
              <a:rPr lang="zh-CN" altLang="en-US" sz="2400" b="1" dirty="0"/>
              <a:t>其中 </a:t>
            </a:r>
            <a:br>
              <a:rPr lang="zh-CN" altLang="en-US" sz="2400" b="1" dirty="0"/>
            </a:br>
            <a:r>
              <a:rPr lang="zh-CN" altLang="en-US" sz="2400" b="1" dirty="0"/>
              <a:t></a:t>
            </a:r>
            <a:r>
              <a:rPr lang="en-US" altLang="zh-CN" sz="2400" b="1" dirty="0"/>
              <a:t>   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={&lt;1,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&gt;, &lt;2,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&gt;, &lt;3,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&gt;}, 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={&lt;1,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&gt;, &lt;2,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&gt;, &lt;3,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&gt;} </a:t>
            </a:r>
            <a:br>
              <a:rPr lang="en-US" altLang="zh-CN" sz="2400" b="1" dirty="0"/>
            </a:br>
            <a:r>
              <a:rPr lang="en-US" altLang="zh-CN" sz="2400" b="1" dirty="0"/>
              <a:t>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={&lt;1,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&gt;, &lt;2,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&gt;, &lt;3,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&gt;}, 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={&lt;1,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&gt;, &lt;2,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&gt;, &lt;3,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&gt;} </a:t>
            </a:r>
            <a:br>
              <a:rPr lang="en-US" altLang="zh-CN" sz="2400" b="1" dirty="0"/>
            </a:br>
            <a:r>
              <a:rPr lang="en-US" altLang="zh-CN" sz="2400" b="1" dirty="0"/>
              <a:t>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4</a:t>
            </a:r>
            <a:r>
              <a:rPr lang="en-US" altLang="zh-CN" sz="2400" b="1" dirty="0"/>
              <a:t>={&lt;1,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&gt;, &lt;2,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&gt;, &lt;3,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&gt;}, 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5</a:t>
            </a:r>
            <a:r>
              <a:rPr lang="en-US" altLang="zh-CN" sz="2400" b="1" dirty="0"/>
              <a:t>={&lt;1,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&gt;, &lt;2,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&gt;, &lt;3,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&gt;} </a:t>
            </a:r>
            <a:br>
              <a:rPr lang="en-US" altLang="zh-CN" sz="2400" b="1" dirty="0"/>
            </a:br>
            <a:r>
              <a:rPr lang="en-US" altLang="zh-CN" sz="2400" b="1" dirty="0"/>
              <a:t>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6</a:t>
            </a:r>
            <a:r>
              <a:rPr lang="en-US" altLang="zh-CN" sz="2400" b="1" dirty="0"/>
              <a:t>={&lt;1,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&gt;, &lt;2,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&gt;, &lt;3,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&gt;},  </a:t>
            </a:r>
            <a:r>
              <a:rPr lang="en-US" altLang="zh-CN" sz="2400" b="1" i="1" dirty="0"/>
              <a:t>f</a:t>
            </a:r>
            <a:r>
              <a:rPr lang="en-US" altLang="zh-CN" sz="2400" b="1" baseline="-25000" dirty="0"/>
              <a:t>7</a:t>
            </a:r>
            <a:r>
              <a:rPr lang="en-US" altLang="zh-CN" sz="2400" b="1" dirty="0"/>
              <a:t>={&lt;1,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&gt;, &lt;2,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&gt;, &lt;3,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&gt;}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br>
              <a:rPr lang="en-US" altLang="zh-CN" sz="1800" b="1" dirty="0">
                <a:latin typeface="Arial" panose="020B0604020202020204" pitchFamily="34" charset="0"/>
              </a:rPr>
            </a:br>
            <a:r>
              <a:rPr lang="en-US" altLang="zh-CN" sz="1800" b="1" dirty="0">
                <a:latin typeface="Arial" panose="020B0604020202020204" pitchFamily="34" charset="0"/>
              </a:rPr>
              <a:t></a:t>
            </a:r>
          </a:p>
        </p:txBody>
      </p:sp>
      <p:sp>
        <p:nvSpPr>
          <p:cNvPr id="12293" name="Text Box 4"/>
          <p:cNvSpPr txBox="1"/>
          <p:nvPr/>
        </p:nvSpPr>
        <p:spPr>
          <a:xfrm>
            <a:off x="539433" y="3503295"/>
            <a:ext cx="6551612" cy="460375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A </a:t>
            </a:r>
            <a:r>
              <a:rPr lang="en-US" altLang="zh-CN" sz="2400" b="1" dirty="0"/>
              <a:t>= {1, 2, 3}, </a:t>
            </a:r>
            <a:r>
              <a:rPr lang="en-US" altLang="zh-CN" sz="2400" b="1" i="1" dirty="0"/>
              <a:t>B </a:t>
            </a:r>
            <a:r>
              <a:rPr lang="en-US" altLang="zh-CN" sz="2400" b="1" dirty="0"/>
              <a:t>= {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}, </a:t>
            </a:r>
            <a:r>
              <a:rPr lang="zh-CN" altLang="en-US" sz="2400" b="1" dirty="0"/>
              <a:t>求</a:t>
            </a:r>
            <a:r>
              <a:rPr lang="en-US" altLang="zh-CN" sz="2400" b="1" i="1" dirty="0"/>
              <a:t>B</a:t>
            </a:r>
            <a:r>
              <a:rPr lang="en-US" altLang="zh-CN" sz="2400" b="1" i="1" baseline="30000" dirty="0"/>
              <a:t>A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1843" grpId="0"/>
      <p:bldP spid="291843" grpId="1"/>
      <p:bldP spid="12293" grpId="0"/>
      <p:bldP spid="1229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7</a:t>
            </a:fld>
            <a:endParaRPr lang="zh-CN" altLang="en-US" sz="1400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617538" y="123825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A50021"/>
                </a:solidFill>
              </a:rPr>
              <a:t>重要函数的定义</a:t>
            </a:r>
          </a:p>
        </p:txBody>
      </p:sp>
      <p:sp>
        <p:nvSpPr>
          <p:cNvPr id="13316" name="Text Box 3"/>
          <p:cNvSpPr txBox="1"/>
          <p:nvPr/>
        </p:nvSpPr>
        <p:spPr>
          <a:xfrm>
            <a:off x="574675" y="1052830"/>
            <a:ext cx="8337550" cy="51955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5.5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(1)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f</a:t>
            </a:r>
            <a:r>
              <a:rPr lang="zh-CN" altLang="en-US" sz="2400" b="1" dirty="0"/>
              <a:t>：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如果存在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B </a:t>
            </a:r>
            <a:r>
              <a:rPr lang="zh-CN" altLang="en-US" sz="2400" b="1" dirty="0"/>
              <a:t>使得对所有的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都有    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)=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则称 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是</a:t>
            </a:r>
            <a:r>
              <a:rPr lang="zh-CN" altLang="en-US" sz="2400" b="1" dirty="0">
                <a:solidFill>
                  <a:srgbClr val="7030A0"/>
                </a:solidFill>
              </a:rPr>
              <a:t>常函数</a:t>
            </a:r>
            <a:r>
              <a:rPr lang="en-US" altLang="zh-CN" sz="2400" b="1" dirty="0"/>
              <a:t>.</a:t>
            </a:r>
          </a:p>
          <a:p>
            <a:pPr marL="0" lvl="0" indent="0" eaLnBrk="1" hangingPunct="1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400" b="1" dirty="0"/>
              <a:t>(2) </a:t>
            </a:r>
            <a:r>
              <a:rPr lang="zh-CN" altLang="en-US" sz="2400" b="1" dirty="0"/>
              <a:t>称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上的恒等关系 </a:t>
            </a:r>
            <a:r>
              <a:rPr lang="en-US" altLang="zh-CN" sz="2400" b="1" i="1" dirty="0"/>
              <a:t>I</a:t>
            </a:r>
            <a:r>
              <a:rPr lang="en-US" altLang="zh-CN" sz="2400" b="1" i="1" baseline="-25000" dirty="0"/>
              <a:t>A</a:t>
            </a:r>
            <a:r>
              <a:rPr lang="zh-CN" altLang="en-US" sz="2400" b="1" dirty="0"/>
              <a:t>为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上的</a:t>
            </a:r>
            <a:r>
              <a:rPr lang="zh-CN" altLang="en-US" sz="2400" b="1" dirty="0">
                <a:solidFill>
                  <a:srgbClr val="7030A0"/>
                </a:solidFill>
              </a:rPr>
              <a:t>恒等函数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对所有的 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都有 </a:t>
            </a:r>
            <a:r>
              <a:rPr lang="en-US" altLang="zh-CN" sz="2400" b="1" i="1" dirty="0"/>
              <a:t>I</a:t>
            </a:r>
            <a:r>
              <a:rPr lang="en-US" altLang="zh-CN" sz="2400" b="1" i="1" baseline="-25000" dirty="0"/>
              <a:t>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)=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.</a:t>
            </a:r>
          </a:p>
          <a:p>
            <a:pPr marL="0" lvl="0" indent="0" eaLnBrk="1" hangingPunct="1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sz="2400" b="1" dirty="0"/>
              <a:t>(3) </a:t>
            </a:r>
            <a:r>
              <a:rPr lang="zh-CN" altLang="en-US" sz="2400" b="1" dirty="0"/>
              <a:t>设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≼&gt;, &lt;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≼&gt;</a:t>
            </a:r>
            <a:r>
              <a:rPr lang="zh-CN" altLang="en-US" sz="2400" b="1" dirty="0"/>
              <a:t>为偏序集，</a:t>
            </a:r>
            <a:r>
              <a:rPr lang="en-US" altLang="zh-CN" sz="2400" b="1" i="1" dirty="0"/>
              <a:t>f 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，如果对任意的 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≺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就有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olidFill>
                  <a:srgbClr val="FF0000"/>
                </a:solidFill>
              </a:rPr>
              <a:t>≼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), </a:t>
            </a:r>
            <a:r>
              <a:rPr lang="zh-CN" altLang="en-US" sz="2400" b="1" dirty="0"/>
              <a:t>则称 </a:t>
            </a:r>
            <a:r>
              <a:rPr lang="en-US" altLang="zh-CN" sz="2400" b="1" i="1" dirty="0"/>
              <a:t>f 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7030A0"/>
                </a:solidFill>
              </a:rPr>
              <a:t>单调递增</a:t>
            </a:r>
            <a:r>
              <a:rPr lang="zh-CN" altLang="en-US" sz="2400" b="1" dirty="0"/>
              <a:t>的；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如果对任意的 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≺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就有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) ≺ </a:t>
            </a:r>
            <a:r>
              <a:rPr lang="en-US" altLang="zh-CN" sz="2400" b="1" i="1" dirty="0"/>
              <a:t>f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),  </a:t>
            </a:r>
            <a:r>
              <a:rPr lang="zh-CN" altLang="en-US" sz="2400" b="1" dirty="0"/>
              <a:t>则称 </a:t>
            </a:r>
            <a:r>
              <a:rPr lang="en-US" altLang="zh-CN" sz="2400" b="1" i="1" dirty="0"/>
              <a:t>f </a:t>
            </a:r>
            <a:r>
              <a:rPr lang="zh-CN" altLang="en-US" sz="2400" b="1" dirty="0"/>
              <a:t>为</a:t>
            </a:r>
            <a:r>
              <a:rPr lang="zh-CN" altLang="en-US" sz="2400" b="1" dirty="0">
                <a:solidFill>
                  <a:srgbClr val="FF0000"/>
                </a:solidFill>
              </a:rPr>
              <a:t>严格</a:t>
            </a:r>
            <a:r>
              <a:rPr lang="zh-CN" altLang="en-US" sz="2400" b="1" dirty="0">
                <a:solidFill>
                  <a:srgbClr val="7030A0"/>
                </a:solidFill>
              </a:rPr>
              <a:t>单调递增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. </a:t>
            </a: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类似的也可以定义</a:t>
            </a:r>
            <a:r>
              <a:rPr lang="zh-CN" altLang="en-US" sz="2400" b="1" dirty="0">
                <a:solidFill>
                  <a:srgbClr val="7030A0"/>
                </a:solidFill>
              </a:rPr>
              <a:t>单调递减</a:t>
            </a:r>
            <a:r>
              <a:rPr lang="zh-CN" altLang="en-US" sz="2400" b="1" dirty="0"/>
              <a:t>和</a:t>
            </a:r>
            <a:r>
              <a:rPr lang="zh-CN" altLang="en-US" sz="2400" b="1" dirty="0">
                <a:solidFill>
                  <a:srgbClr val="FF0000"/>
                </a:solidFill>
              </a:rPr>
              <a:t>严格</a:t>
            </a:r>
            <a:r>
              <a:rPr lang="zh-CN" altLang="en-US" sz="2400" b="1" dirty="0">
                <a:solidFill>
                  <a:srgbClr val="7030A0"/>
                </a:solidFill>
              </a:rPr>
              <a:t>单调递减</a:t>
            </a:r>
            <a:r>
              <a:rPr lang="zh-CN" altLang="en-US" sz="2400" b="1" dirty="0"/>
              <a:t>的函数</a:t>
            </a:r>
            <a:r>
              <a:rPr lang="en-US" altLang="zh-CN" sz="2400" b="1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8</a:t>
            </a:fld>
            <a:endParaRPr lang="zh-CN" altLang="en-US" sz="1400" dirty="0"/>
          </a:p>
        </p:txBody>
      </p:sp>
      <p:sp>
        <p:nvSpPr>
          <p:cNvPr id="14340" name="Text Box 3"/>
          <p:cNvSpPr txBox="1"/>
          <p:nvPr/>
        </p:nvSpPr>
        <p:spPr>
          <a:xfrm>
            <a:off x="827088" y="823913"/>
            <a:ext cx="7219950" cy="248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(4) </a:t>
            </a:r>
            <a:r>
              <a:rPr lang="zh-CN" altLang="en-US" sz="2400" b="1" dirty="0"/>
              <a:t>设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为集合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对于任意的 </a:t>
            </a:r>
            <a:r>
              <a:rPr lang="en-US" altLang="zh-CN" sz="2400" b="1" i="1" dirty="0"/>
              <a:t>A’ 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 </a:t>
            </a:r>
            <a:r>
              <a:rPr lang="en-US" altLang="zh-CN" sz="2400" b="1" i="1" dirty="0">
                <a:solidFill>
                  <a:srgbClr val="7030A0"/>
                </a:solidFill>
              </a:rPr>
              <a:t>A</a:t>
            </a:r>
            <a:r>
              <a:rPr lang="en-US" altLang="zh-CN" sz="2400" b="1" dirty="0">
                <a:solidFill>
                  <a:srgbClr val="7030A0"/>
                </a:solidFill>
              </a:rPr>
              <a:t>’ </a:t>
            </a:r>
            <a:r>
              <a:rPr lang="zh-CN" altLang="en-US" sz="2400" b="1" dirty="0">
                <a:solidFill>
                  <a:srgbClr val="7030A0"/>
                </a:solidFill>
              </a:rPr>
              <a:t>的特征函数</a:t>
            </a:r>
            <a:r>
              <a:rPr lang="zh-CN" altLang="en-US" sz="2400" b="1" dirty="0"/>
              <a:t> </a:t>
            </a:r>
          </a:p>
          <a:p>
            <a:pPr marL="342900" lvl="0" indent="-34290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 </a:t>
            </a:r>
            <a:r>
              <a:rPr lang="en-US" altLang="zh-CN" sz="2400" b="1" i="1" baseline="-25000" dirty="0"/>
              <a:t>A</a:t>
            </a:r>
            <a:r>
              <a:rPr lang="en-US" altLang="zh-CN" sz="2400" b="1" baseline="-25000" dirty="0"/>
              <a:t>’ 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→{0, 1} </a:t>
            </a:r>
            <a:r>
              <a:rPr lang="zh-CN" altLang="en-US" sz="2400" b="1" dirty="0"/>
              <a:t>定义为</a:t>
            </a:r>
          </a:p>
          <a:p>
            <a:pPr marL="342900" lvl="0" indent="-342900"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b="1" dirty="0"/>
          </a:p>
          <a:p>
            <a:pPr marL="342900" lvl="0" indent="-342900"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b="1" dirty="0"/>
          </a:p>
          <a:p>
            <a:pPr marL="342900" lvl="0" indent="-342900"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b="1" dirty="0"/>
          </a:p>
        </p:txBody>
      </p:sp>
      <p:graphicFrame>
        <p:nvGraphicFramePr>
          <p:cNvPr id="1434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547813" y="1910715"/>
          <a:ext cx="3960812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r:id="rId4" imgW="1485900" imgH="431800" progId="Equation.3">
                  <p:embed/>
                </p:oleObj>
              </mc:Choice>
              <mc:Fallback>
                <p:oleObj r:id="rId4" imgW="1485900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1547813" y="1910715"/>
                        <a:ext cx="3960812" cy="10461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9"/>
          <p:cNvSpPr txBox="1"/>
          <p:nvPr/>
        </p:nvSpPr>
        <p:spPr>
          <a:xfrm>
            <a:off x="827088" y="3145790"/>
            <a:ext cx="7272337" cy="1863725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实例：设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={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</a:rPr>
              <a:t>}, 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</a:rPr>
              <a:t>的每一个子集 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'</a:t>
            </a:r>
            <a:r>
              <a:rPr lang="zh-CN" altLang="en-US" sz="2400" b="1" dirty="0">
                <a:solidFill>
                  <a:srgbClr val="000066"/>
                </a:solidFill>
              </a:rPr>
              <a:t>都对应于一个特征函数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</a:rPr>
              <a:t>不同的子集对应于不同的特征函数</a:t>
            </a:r>
            <a:r>
              <a:rPr lang="en-US" altLang="zh-CN" sz="2400" b="1" dirty="0">
                <a:solidFill>
                  <a:srgbClr val="000066"/>
                </a:solidFill>
              </a:rPr>
              <a:t>. </a:t>
            </a:r>
            <a:r>
              <a:rPr lang="zh-CN" altLang="en-US" sz="2400" b="1" dirty="0">
                <a:solidFill>
                  <a:srgbClr val="000066"/>
                </a:solidFill>
              </a:rPr>
              <a:t>如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</a:t>
            </a:r>
            <a:r>
              <a:rPr lang="zh-CN" altLang="en-US" sz="2400" b="1" baseline="-25000" dirty="0">
                <a:solidFill>
                  <a:srgbClr val="000066"/>
                </a:solidFill>
                <a:sym typeface="Symbol" panose="05050102010706020507" pitchFamily="18" charset="2"/>
              </a:rPr>
              <a:t>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</a:rPr>
              <a:t>= {&lt;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, 0&gt;, &lt;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, 0&gt;, &lt;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, 0&gt;}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，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       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{</a:t>
            </a:r>
            <a:r>
              <a:rPr lang="en-US" altLang="zh-CN" sz="2400" b="1" i="1" baseline="-25000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baseline="-25000" dirty="0">
                <a:solidFill>
                  <a:srgbClr val="000066"/>
                </a:solidFill>
                <a:sym typeface="Symbol" panose="05050102010706020507" pitchFamily="18" charset="2"/>
              </a:rPr>
              <a:t>,</a:t>
            </a:r>
            <a:r>
              <a:rPr lang="en-US" altLang="zh-CN" sz="2400" b="1" i="1" baseline="-25000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baseline="-25000" dirty="0">
                <a:solidFill>
                  <a:srgbClr val="000066"/>
                </a:solidFill>
                <a:sym typeface="Symbol" panose="05050102010706020507" pitchFamily="18" charset="2"/>
              </a:rPr>
              <a:t>}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= {&lt;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, 1&gt;, &lt;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, 1&gt;, &lt;</a:t>
            </a:r>
            <a:r>
              <a:rPr lang="en-US" altLang="zh-CN" sz="2400" b="1" i="1" dirty="0">
                <a:solidFill>
                  <a:srgbClr val="000066"/>
                </a:solidFill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, 0&gt;}. 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  <a:t>9</a:t>
            </a:fld>
            <a:endParaRPr lang="zh-CN" altLang="en-US" sz="1400" dirty="0"/>
          </a:p>
        </p:txBody>
      </p:sp>
      <p:sp>
        <p:nvSpPr>
          <p:cNvPr id="15363" name="Text Box 2"/>
          <p:cNvSpPr txBox="1"/>
          <p:nvPr/>
        </p:nvSpPr>
        <p:spPr>
          <a:xfrm>
            <a:off x="827088" y="1008063"/>
            <a:ext cx="7416800" cy="1990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(5) </a:t>
            </a:r>
            <a:r>
              <a:rPr lang="zh-CN" altLang="en-US" sz="2400" b="1" dirty="0"/>
              <a:t>设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是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上的等价关系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令</a:t>
            </a:r>
            <a:br>
              <a:rPr lang="zh-CN" altLang="en-US" sz="2400" b="1" dirty="0"/>
            </a:br>
            <a:r>
              <a:rPr lang="zh-CN" altLang="en-US" sz="2400" b="1" dirty="0"/>
              <a:t></a:t>
            </a:r>
            <a:r>
              <a:rPr lang="en-US" altLang="zh-CN" sz="2400" b="1" i="1" dirty="0"/>
              <a:t>g 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/</a:t>
            </a:r>
            <a:r>
              <a:rPr lang="en-US" altLang="zh-CN" sz="2400" b="1" i="1" dirty="0"/>
              <a:t>R</a:t>
            </a:r>
            <a:br>
              <a:rPr lang="en-US" altLang="zh-CN" sz="2400" b="1" dirty="0"/>
            </a:br>
            <a:r>
              <a:rPr lang="en-US" altLang="zh-CN" sz="2400" b="1" dirty="0"/>
              <a:t>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) = [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], 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</a:t>
            </a:r>
            <a:br>
              <a:rPr lang="en-US" altLang="zh-CN" sz="2400" b="1" dirty="0"/>
            </a:br>
            <a:r>
              <a:rPr lang="zh-CN" altLang="en-US" sz="2400" b="1" dirty="0"/>
              <a:t>称 </a:t>
            </a:r>
            <a:r>
              <a:rPr lang="en-US" altLang="zh-CN" sz="2400" b="1" i="1" dirty="0"/>
              <a:t>g </a:t>
            </a:r>
            <a:r>
              <a:rPr lang="zh-CN" altLang="en-US" sz="2400" b="1" dirty="0"/>
              <a:t>是从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到商集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/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自然映射</a:t>
            </a:r>
            <a:r>
              <a:rPr lang="en-US" altLang="zh-CN" sz="2400" b="1" dirty="0"/>
              <a:t>.</a:t>
            </a:r>
          </a:p>
        </p:txBody>
      </p:sp>
      <p:grpSp>
        <p:nvGrpSpPr>
          <p:cNvPr id="15365" name="Group 35"/>
          <p:cNvGrpSpPr/>
          <p:nvPr/>
        </p:nvGrpSpPr>
        <p:grpSpPr>
          <a:xfrm>
            <a:off x="5583555" y="778510"/>
            <a:ext cx="3089275" cy="2377440"/>
            <a:chOff x="3843" y="2167"/>
            <a:chExt cx="3627" cy="2512"/>
          </a:xfrm>
        </p:grpSpPr>
        <p:grpSp>
          <p:nvGrpSpPr>
            <p:cNvPr id="15366" name="Group 36"/>
            <p:cNvGrpSpPr/>
            <p:nvPr/>
          </p:nvGrpSpPr>
          <p:grpSpPr>
            <a:xfrm>
              <a:off x="3843" y="2167"/>
              <a:ext cx="3627" cy="2512"/>
              <a:chOff x="3843" y="2167"/>
              <a:chExt cx="3627" cy="2512"/>
            </a:xfrm>
          </p:grpSpPr>
          <p:grpSp>
            <p:nvGrpSpPr>
              <p:cNvPr id="15373" name="Group 37"/>
              <p:cNvGrpSpPr/>
              <p:nvPr/>
            </p:nvGrpSpPr>
            <p:grpSpPr>
              <a:xfrm>
                <a:off x="6092" y="2333"/>
                <a:ext cx="1378" cy="1940"/>
                <a:chOff x="3813" y="2310"/>
                <a:chExt cx="1378" cy="1940"/>
              </a:xfrm>
            </p:grpSpPr>
            <p:sp>
              <p:nvSpPr>
                <p:cNvPr id="15386" name="Oval 38"/>
                <p:cNvSpPr/>
                <p:nvPr/>
              </p:nvSpPr>
              <p:spPr>
                <a:xfrm>
                  <a:off x="3881" y="2310"/>
                  <a:ext cx="1310" cy="1940"/>
                </a:xfrm>
                <a:prstGeom prst="ellipse">
                  <a:avLst/>
                </a:prstGeom>
                <a:solidFill>
                  <a:srgbClr val="FFFFFF"/>
                </a:solidFill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>
                    <a:solidFill>
                      <a:schemeClr val="accent2"/>
                    </a:solidFill>
                    <a:latin typeface="Arial" panose="020B0604020202020204" pitchFamily="34" charset="0"/>
                    <a:ea typeface="华文行楷" panose="02010800040101010101" pitchFamily="2" charset="-122"/>
                  </a:endParaRPr>
                </a:p>
              </p:txBody>
            </p:sp>
            <p:sp>
              <p:nvSpPr>
                <p:cNvPr id="15387" name="Arc 39"/>
                <p:cNvSpPr/>
                <p:nvPr/>
              </p:nvSpPr>
              <p:spPr>
                <a:xfrm rot="8419365">
                  <a:off x="3813" y="2491"/>
                  <a:ext cx="1128" cy="460"/>
                </a:xfrm>
                <a:custGeom>
                  <a:avLst/>
                  <a:gdLst>
                    <a:gd name="txL" fmla="*/ 0 w 20466"/>
                    <a:gd name="txT" fmla="*/ 0 h 21600"/>
                    <a:gd name="txR" fmla="*/ 20466 w 20466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0466" h="21600" fill="none">
                      <a:moveTo>
                        <a:pt x="-1" y="0"/>
                      </a:moveTo>
                      <a:cubicBezTo>
                        <a:pt x="9267" y="0"/>
                        <a:pt x="17502" y="5911"/>
                        <a:pt x="20465" y="14693"/>
                      </a:cubicBezTo>
                    </a:path>
                    <a:path w="20466" h="21600" stroke="0">
                      <a:moveTo>
                        <a:pt x="-1" y="0"/>
                      </a:moveTo>
                      <a:cubicBezTo>
                        <a:pt x="9267" y="0"/>
                        <a:pt x="17502" y="5911"/>
                        <a:pt x="20465" y="14693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8" name="Arc 40"/>
                <p:cNvSpPr/>
                <p:nvPr/>
              </p:nvSpPr>
              <p:spPr>
                <a:xfrm rot="5033069">
                  <a:off x="3775" y="3056"/>
                  <a:ext cx="1019" cy="620"/>
                </a:xfrm>
                <a:custGeom>
                  <a:avLst/>
                  <a:gdLst>
                    <a:gd name="txL" fmla="*/ 0 w 21600"/>
                    <a:gd name="txT" fmla="*/ 0 h 21597"/>
                    <a:gd name="txR" fmla="*/ 21600 w 21600"/>
                    <a:gd name="txB" fmla="*/ 21597 h 21597"/>
                  </a:gdLst>
                  <a:ahLst/>
                  <a:cxnLst>
                    <a:cxn ang="0">
                      <a:pos x="0" y="0"/>
                    </a:cxn>
                    <a:cxn ang="0">
                      <a:pos x="2" y="1"/>
                    </a:cxn>
                    <a:cxn ang="0">
                      <a:pos x="0" y="1"/>
                    </a:cxn>
                  </a:cxnLst>
                  <a:rect l="txL" t="txT" r="txR" b="txB"/>
                  <a:pathLst>
                    <a:path w="21600" h="21597" fill="none">
                      <a:moveTo>
                        <a:pt x="334" y="-1"/>
                      </a:moveTo>
                      <a:cubicBezTo>
                        <a:pt x="12131" y="182"/>
                        <a:pt x="21600" y="9797"/>
                        <a:pt x="21600" y="21597"/>
                      </a:cubicBezTo>
                    </a:path>
                    <a:path w="21600" h="21597" stroke="0">
                      <a:moveTo>
                        <a:pt x="334" y="-1"/>
                      </a:moveTo>
                      <a:cubicBezTo>
                        <a:pt x="12131" y="182"/>
                        <a:pt x="21600" y="9797"/>
                        <a:pt x="21600" y="21597"/>
                      </a:cubicBezTo>
                      <a:lnTo>
                        <a:pt x="0" y="21597"/>
                      </a:lnTo>
                      <a:lnTo>
                        <a:pt x="334" y="-1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9" name="Arc 41"/>
                <p:cNvSpPr/>
                <p:nvPr/>
              </p:nvSpPr>
              <p:spPr>
                <a:xfrm>
                  <a:off x="4500" y="3450"/>
                  <a:ext cx="570" cy="36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374" name="Group 42"/>
              <p:cNvGrpSpPr/>
              <p:nvPr/>
            </p:nvGrpSpPr>
            <p:grpSpPr>
              <a:xfrm>
                <a:off x="3843" y="2167"/>
                <a:ext cx="3267" cy="2512"/>
                <a:chOff x="3843" y="2167"/>
                <a:chExt cx="3267" cy="2512"/>
              </a:xfrm>
            </p:grpSpPr>
            <p:grpSp>
              <p:nvGrpSpPr>
                <p:cNvPr id="15375" name="Group 43"/>
                <p:cNvGrpSpPr/>
                <p:nvPr/>
              </p:nvGrpSpPr>
              <p:grpSpPr>
                <a:xfrm>
                  <a:off x="3843" y="2310"/>
                  <a:ext cx="1378" cy="1940"/>
                  <a:chOff x="3813" y="2310"/>
                  <a:chExt cx="1378" cy="1940"/>
                </a:xfrm>
              </p:grpSpPr>
              <p:sp>
                <p:nvSpPr>
                  <p:cNvPr id="15382" name="Oval 44"/>
                  <p:cNvSpPr/>
                  <p:nvPr/>
                </p:nvSpPr>
                <p:spPr>
                  <a:xfrm>
                    <a:off x="3881" y="2310"/>
                    <a:ext cx="1310" cy="194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9050" cap="flat" cmpd="sng">
                    <a:solidFill>
                      <a:srgbClr val="0000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>
                      <a:solidFill>
                        <a:schemeClr val="accent2"/>
                      </a:solidFill>
                      <a:latin typeface="Arial" panose="020B0604020202020204" pitchFamily="34" charset="0"/>
                      <a:ea typeface="华文行楷" panose="02010800040101010101" pitchFamily="2" charset="-122"/>
                    </a:endParaRPr>
                  </a:p>
                </p:txBody>
              </p:sp>
              <p:sp>
                <p:nvSpPr>
                  <p:cNvPr id="15383" name="Arc 45"/>
                  <p:cNvSpPr/>
                  <p:nvPr/>
                </p:nvSpPr>
                <p:spPr>
                  <a:xfrm rot="8419365">
                    <a:off x="3813" y="2491"/>
                    <a:ext cx="1128" cy="460"/>
                  </a:xfrm>
                  <a:custGeom>
                    <a:avLst/>
                    <a:gdLst>
                      <a:gd name="txL" fmla="*/ 0 w 20466"/>
                      <a:gd name="txT" fmla="*/ 0 h 21600"/>
                      <a:gd name="txR" fmla="*/ 20466 w 20466"/>
                      <a:gd name="txB" fmla="*/ 21600 h 21600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3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20466" h="21600" fill="none">
                        <a:moveTo>
                          <a:pt x="-1" y="0"/>
                        </a:moveTo>
                        <a:cubicBezTo>
                          <a:pt x="9267" y="0"/>
                          <a:pt x="17502" y="5911"/>
                          <a:pt x="20465" y="14693"/>
                        </a:cubicBezTo>
                      </a:path>
                      <a:path w="20466" h="21600" stroke="0">
                        <a:moveTo>
                          <a:pt x="-1" y="0"/>
                        </a:moveTo>
                        <a:cubicBezTo>
                          <a:pt x="9267" y="0"/>
                          <a:pt x="17502" y="5911"/>
                          <a:pt x="20465" y="14693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4" name="Arc 46"/>
                  <p:cNvSpPr/>
                  <p:nvPr/>
                </p:nvSpPr>
                <p:spPr>
                  <a:xfrm rot="5033069">
                    <a:off x="3775" y="3056"/>
                    <a:ext cx="1019" cy="620"/>
                  </a:xfrm>
                  <a:custGeom>
                    <a:avLst/>
                    <a:gdLst>
                      <a:gd name="txL" fmla="*/ 0 w 21600"/>
                      <a:gd name="txT" fmla="*/ 0 h 21597"/>
                      <a:gd name="txR" fmla="*/ 21600 w 21600"/>
                      <a:gd name="txB" fmla="*/ 21597 h 21597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2" y="1"/>
                      </a:cxn>
                      <a:cxn ang="0">
                        <a:pos x="0" y="1"/>
                      </a:cxn>
                    </a:cxnLst>
                    <a:rect l="txL" t="txT" r="txR" b="txB"/>
                    <a:pathLst>
                      <a:path w="21600" h="21597" fill="none">
                        <a:moveTo>
                          <a:pt x="334" y="-1"/>
                        </a:moveTo>
                        <a:cubicBezTo>
                          <a:pt x="12131" y="182"/>
                          <a:pt x="21600" y="9797"/>
                          <a:pt x="21600" y="21597"/>
                        </a:cubicBezTo>
                      </a:path>
                      <a:path w="21600" h="21597" stroke="0">
                        <a:moveTo>
                          <a:pt x="334" y="-1"/>
                        </a:moveTo>
                        <a:cubicBezTo>
                          <a:pt x="12131" y="182"/>
                          <a:pt x="21600" y="9797"/>
                          <a:pt x="21600" y="21597"/>
                        </a:cubicBezTo>
                        <a:lnTo>
                          <a:pt x="0" y="21597"/>
                        </a:lnTo>
                        <a:lnTo>
                          <a:pt x="334" y="-1"/>
                        </a:ln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385" name="Arc 47"/>
                  <p:cNvSpPr/>
                  <p:nvPr/>
                </p:nvSpPr>
                <p:spPr>
                  <a:xfrm>
                    <a:off x="4500" y="3450"/>
                    <a:ext cx="570" cy="360"/>
                  </a:xfrm>
                  <a:custGeom>
                    <a:avLst/>
                    <a:gdLst>
                      <a:gd name="txL" fmla="*/ 0 w 21600"/>
                      <a:gd name="txT" fmla="*/ 0 h 21600"/>
                      <a:gd name="txR" fmla="*/ 21600 w 21600"/>
                      <a:gd name="txB" fmla="*/ 21600 h 21600"/>
                    </a:gdLst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rect l="txL" t="txT" r="txR" b="txB"/>
                    <a:pathLst>
                      <a:path w="21600" h="21600" fill="none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19050" cap="flat" cmpd="sng">
                    <a:solidFill>
                      <a:srgbClr val="000000">
                        <a:alpha val="100000"/>
                      </a:srgb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376" name="Arc 48"/>
                <p:cNvSpPr/>
                <p:nvPr/>
              </p:nvSpPr>
              <p:spPr>
                <a:xfrm rot="-784589">
                  <a:off x="4773" y="2167"/>
                  <a:ext cx="2129" cy="1440"/>
                </a:xfrm>
                <a:custGeom>
                  <a:avLst/>
                  <a:gdLst>
                    <a:gd name="txL" fmla="*/ 0 w 26535"/>
                    <a:gd name="txT" fmla="*/ 0 h 21600"/>
                    <a:gd name="txR" fmla="*/ 26535 w 26535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14" y="3"/>
                    </a:cxn>
                    <a:cxn ang="0">
                      <a:pos x="4" y="6"/>
                    </a:cxn>
                  </a:cxnLst>
                  <a:rect l="txL" t="txT" r="txR" b="txB"/>
                  <a:pathLst>
                    <a:path w="26535" h="21600" fill="none">
                      <a:moveTo>
                        <a:pt x="-1" y="1274"/>
                      </a:moveTo>
                      <a:cubicBezTo>
                        <a:pt x="2344" y="431"/>
                        <a:pt x="4818" y="-1"/>
                        <a:pt x="7310" y="0"/>
                      </a:cubicBezTo>
                      <a:cubicBezTo>
                        <a:pt x="15415" y="0"/>
                        <a:pt x="22839" y="4538"/>
                        <a:pt x="26534" y="11753"/>
                      </a:cubicBezTo>
                    </a:path>
                    <a:path w="26535" h="21600" stroke="0">
                      <a:moveTo>
                        <a:pt x="-1" y="1274"/>
                      </a:moveTo>
                      <a:cubicBezTo>
                        <a:pt x="2344" y="431"/>
                        <a:pt x="4818" y="-1"/>
                        <a:pt x="7310" y="0"/>
                      </a:cubicBezTo>
                      <a:cubicBezTo>
                        <a:pt x="15415" y="0"/>
                        <a:pt x="22839" y="4538"/>
                        <a:pt x="26534" y="11753"/>
                      </a:cubicBezTo>
                      <a:lnTo>
                        <a:pt x="7310" y="21600"/>
                      </a:lnTo>
                      <a:lnTo>
                        <a:pt x="-1" y="1274"/>
                      </a:lnTo>
                      <a:close/>
                    </a:path>
                  </a:pathLst>
                </a:custGeom>
                <a:noFill/>
                <a:ln w="22225" cap="flat" cmpd="sng">
                  <a:solidFill>
                    <a:srgbClr val="E36C0A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77" name="Arc 49"/>
                <p:cNvSpPr/>
                <p:nvPr/>
              </p:nvSpPr>
              <p:spPr>
                <a:xfrm rot="-298454">
                  <a:off x="4406" y="2635"/>
                  <a:ext cx="2467" cy="579"/>
                </a:xfrm>
                <a:custGeom>
                  <a:avLst/>
                  <a:gdLst>
                    <a:gd name="txL" fmla="*/ 0 w 24115"/>
                    <a:gd name="txT" fmla="*/ 0 h 21600"/>
                    <a:gd name="txR" fmla="*/ 24115 w 24115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26" y="0"/>
                    </a:cxn>
                    <a:cxn ang="0">
                      <a:pos x="8" y="0"/>
                    </a:cxn>
                  </a:cxnLst>
                  <a:rect l="txL" t="txT" r="txR" b="txB"/>
                  <a:pathLst>
                    <a:path w="24115" h="21600" fill="none">
                      <a:moveTo>
                        <a:pt x="-1" y="1274"/>
                      </a:moveTo>
                      <a:cubicBezTo>
                        <a:pt x="2344" y="431"/>
                        <a:pt x="4818" y="-1"/>
                        <a:pt x="7310" y="0"/>
                      </a:cubicBezTo>
                      <a:cubicBezTo>
                        <a:pt x="13837" y="0"/>
                        <a:pt x="20014" y="2951"/>
                        <a:pt x="24115" y="8029"/>
                      </a:cubicBezTo>
                    </a:path>
                    <a:path w="24115" h="21600" stroke="0">
                      <a:moveTo>
                        <a:pt x="-1" y="1274"/>
                      </a:moveTo>
                      <a:cubicBezTo>
                        <a:pt x="2344" y="431"/>
                        <a:pt x="4818" y="-1"/>
                        <a:pt x="7310" y="0"/>
                      </a:cubicBezTo>
                      <a:cubicBezTo>
                        <a:pt x="13837" y="0"/>
                        <a:pt x="20014" y="2951"/>
                        <a:pt x="24115" y="8029"/>
                      </a:cubicBezTo>
                      <a:lnTo>
                        <a:pt x="7310" y="21600"/>
                      </a:lnTo>
                      <a:lnTo>
                        <a:pt x="-1" y="1274"/>
                      </a:lnTo>
                      <a:close/>
                    </a:path>
                  </a:pathLst>
                </a:custGeom>
                <a:noFill/>
                <a:ln w="22225" cap="flat" cmpd="sng">
                  <a:solidFill>
                    <a:srgbClr val="E36C0A">
                      <a:alpha val="100000"/>
                    </a:srgbClr>
                  </a:solidFill>
                  <a:prstDash val="solid"/>
                  <a:round/>
                  <a:headEnd type="none" w="med" len="med"/>
                  <a:tailEnd type="stealth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cxnSp>
              <p:nvCxnSpPr>
                <p:cNvPr id="15378" name="AutoShape 50"/>
                <p:cNvCxnSpPr/>
                <p:nvPr/>
              </p:nvCxnSpPr>
              <p:spPr>
                <a:xfrm>
                  <a:off x="4893" y="2951"/>
                  <a:ext cx="2217" cy="132"/>
                </a:xfrm>
                <a:prstGeom prst="straightConnector1">
                  <a:avLst/>
                </a:prstGeom>
                <a:ln w="22225" cap="flat" cmpd="sng">
                  <a:solidFill>
                    <a:srgbClr val="E36C0A"/>
                  </a:solidFill>
                  <a:prstDash val="solid"/>
                  <a:headEnd type="none" w="med" len="med"/>
                  <a:tailEnd type="stealth" w="med" len="med"/>
                </a:ln>
              </p:spPr>
            </p:cxnSp>
            <p:cxnSp>
              <p:nvCxnSpPr>
                <p:cNvPr id="15379" name="AutoShape 51"/>
                <p:cNvCxnSpPr/>
                <p:nvPr/>
              </p:nvCxnSpPr>
              <p:spPr>
                <a:xfrm flipV="1">
                  <a:off x="5036" y="3189"/>
                  <a:ext cx="2074" cy="91"/>
                </a:xfrm>
                <a:prstGeom prst="straightConnector1">
                  <a:avLst/>
                </a:prstGeom>
                <a:ln w="22225" cap="flat" cmpd="sng">
                  <a:solidFill>
                    <a:srgbClr val="E36C0A"/>
                  </a:solidFill>
                  <a:prstDash val="solid"/>
                  <a:headEnd type="none" w="med" len="med"/>
                  <a:tailEnd type="stealth" w="med" len="med"/>
                </a:ln>
              </p:spPr>
            </p:cxnSp>
            <p:sp>
              <p:nvSpPr>
                <p:cNvPr id="15380" name="Arc 52"/>
                <p:cNvSpPr/>
                <p:nvPr/>
              </p:nvSpPr>
              <p:spPr>
                <a:xfrm rot="8054010">
                  <a:off x="5036" y="3239"/>
                  <a:ext cx="1440" cy="1440"/>
                </a:xfrm>
                <a:custGeom>
                  <a:avLst/>
                  <a:gdLst>
                    <a:gd name="txL" fmla="*/ 0 w 21600"/>
                    <a:gd name="txT" fmla="*/ 0 h 21600"/>
                    <a:gd name="txR" fmla="*/ 21600 w 2160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6" y="6"/>
                    </a:cxn>
                    <a:cxn ang="0">
                      <a:pos x="0" y="6"/>
                    </a:cxn>
                  </a:cxnLst>
                  <a:rect l="txL" t="txT" r="txR" b="txB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2225" cap="flat" cmpd="sng">
                  <a:solidFill>
                    <a:srgbClr val="E36C0A">
                      <a:alpha val="100000"/>
                    </a:srgbClr>
                  </a:solidFill>
                  <a:prstDash val="solid"/>
                  <a:round/>
                  <a:headEnd type="stealth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381" name="Arc 53"/>
                <p:cNvSpPr/>
                <p:nvPr/>
              </p:nvSpPr>
              <p:spPr>
                <a:xfrm rot="10406483">
                  <a:off x="4279" y="3189"/>
                  <a:ext cx="2197" cy="508"/>
                </a:xfrm>
                <a:custGeom>
                  <a:avLst/>
                  <a:gdLst>
                    <a:gd name="txL" fmla="*/ 0 w 24830"/>
                    <a:gd name="txT" fmla="*/ 0 h 21600"/>
                    <a:gd name="txR" fmla="*/ 24830 w 24830"/>
                    <a:gd name="txB" fmla="*/ 21600 h 21600"/>
                  </a:gdLst>
                  <a:ahLst/>
                  <a:cxnLst>
                    <a:cxn ang="0">
                      <a:pos x="0" y="0"/>
                    </a:cxn>
                    <a:cxn ang="0">
                      <a:pos x="17" y="0"/>
                    </a:cxn>
                    <a:cxn ang="0">
                      <a:pos x="3" y="0"/>
                    </a:cxn>
                  </a:cxnLst>
                  <a:rect l="txL" t="txT" r="txR" b="txB"/>
                  <a:pathLst>
                    <a:path w="24830" h="21600" fill="none">
                      <a:moveTo>
                        <a:pt x="0" y="469"/>
                      </a:moveTo>
                      <a:cubicBezTo>
                        <a:pt x="1472" y="157"/>
                        <a:pt x="2973" y="-1"/>
                        <a:pt x="4478" y="0"/>
                      </a:cubicBezTo>
                      <a:cubicBezTo>
                        <a:pt x="13618" y="0"/>
                        <a:pt x="21768" y="5752"/>
                        <a:pt x="24830" y="14364"/>
                      </a:cubicBezTo>
                    </a:path>
                    <a:path w="24830" h="21600" stroke="0">
                      <a:moveTo>
                        <a:pt x="0" y="469"/>
                      </a:moveTo>
                      <a:cubicBezTo>
                        <a:pt x="1472" y="157"/>
                        <a:pt x="2973" y="-1"/>
                        <a:pt x="4478" y="0"/>
                      </a:cubicBezTo>
                      <a:cubicBezTo>
                        <a:pt x="13618" y="0"/>
                        <a:pt x="21768" y="5752"/>
                        <a:pt x="24830" y="14364"/>
                      </a:cubicBezTo>
                      <a:lnTo>
                        <a:pt x="4478" y="21600"/>
                      </a:lnTo>
                      <a:lnTo>
                        <a:pt x="0" y="469"/>
                      </a:lnTo>
                      <a:close/>
                    </a:path>
                  </a:pathLst>
                </a:custGeom>
                <a:noFill/>
                <a:ln w="22225" cap="flat" cmpd="sng">
                  <a:solidFill>
                    <a:srgbClr val="E36C0A">
                      <a:alpha val="100000"/>
                    </a:srgbClr>
                  </a:solidFill>
                  <a:prstDash val="solid"/>
                  <a:round/>
                  <a:headEnd type="stealth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367" name="Oval 54"/>
            <p:cNvSpPr/>
            <p:nvPr/>
          </p:nvSpPr>
          <p:spPr>
            <a:xfrm>
              <a:off x="4200" y="2707"/>
              <a:ext cx="143" cy="15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5368" name="Oval 55"/>
            <p:cNvSpPr/>
            <p:nvPr/>
          </p:nvSpPr>
          <p:spPr>
            <a:xfrm>
              <a:off x="4482" y="2491"/>
              <a:ext cx="143" cy="15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5369" name="Oval 56"/>
            <p:cNvSpPr/>
            <p:nvPr/>
          </p:nvSpPr>
          <p:spPr>
            <a:xfrm>
              <a:off x="4127" y="3349"/>
              <a:ext cx="143" cy="15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5370" name="Oval 57"/>
            <p:cNvSpPr/>
            <p:nvPr/>
          </p:nvSpPr>
          <p:spPr>
            <a:xfrm>
              <a:off x="4750" y="2857"/>
              <a:ext cx="143" cy="15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5371" name="Oval 58"/>
            <p:cNvSpPr/>
            <p:nvPr/>
          </p:nvSpPr>
          <p:spPr>
            <a:xfrm>
              <a:off x="4893" y="3239"/>
              <a:ext cx="143" cy="15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5372" name="Oval 59"/>
            <p:cNvSpPr/>
            <p:nvPr/>
          </p:nvSpPr>
          <p:spPr>
            <a:xfrm>
              <a:off x="4593" y="3890"/>
              <a:ext cx="143" cy="15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16388" name="Text Box 3"/>
          <p:cNvSpPr txBox="1"/>
          <p:nvPr/>
        </p:nvSpPr>
        <p:spPr>
          <a:xfrm>
            <a:off x="828358" y="3386138"/>
            <a:ext cx="7508875" cy="26911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例如： 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={1, 2, 3}</a:t>
            </a:r>
            <a:endParaRPr lang="zh-CN" altLang="en-US" sz="2400" b="1" i="1" dirty="0">
              <a:solidFill>
                <a:srgbClr val="000066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等价关系</a:t>
            </a:r>
            <a:r>
              <a:rPr lang="en-US" altLang="zh-CN" sz="2400" b="1" dirty="0">
                <a:solidFill>
                  <a:srgbClr val="000066"/>
                </a:solidFill>
              </a:rPr>
              <a:t>: </a:t>
            </a:r>
            <a:r>
              <a:rPr lang="en-US" altLang="zh-CN" sz="2400" b="1" i="1" dirty="0">
                <a:solidFill>
                  <a:srgbClr val="000066"/>
                </a:solidFill>
              </a:rPr>
              <a:t> R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</a:rPr>
              <a:t>={&lt;1, 2&gt;, &lt;2, 1&gt;}∪</a:t>
            </a:r>
            <a:r>
              <a:rPr lang="en-US" altLang="zh-CN" sz="2400" b="1" i="1" dirty="0">
                <a:solidFill>
                  <a:srgbClr val="000066"/>
                </a:solidFill>
              </a:rPr>
              <a:t>I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A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自然映射：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</a:rPr>
              <a:t>(1) =</a:t>
            </a:r>
            <a:r>
              <a:rPr lang="en-US" altLang="zh-CN" sz="2400" b="1" i="1" dirty="0">
                <a:solidFill>
                  <a:srgbClr val="000066"/>
                </a:solidFill>
              </a:rPr>
              <a:t> g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</a:rPr>
              <a:t>(2) = {1, 2},  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1</a:t>
            </a:r>
            <a:r>
              <a:rPr lang="en-US" altLang="zh-CN" sz="2400" b="1" dirty="0">
                <a:solidFill>
                  <a:srgbClr val="000066"/>
                </a:solidFill>
              </a:rPr>
              <a:t>(3) = {3}</a:t>
            </a:r>
          </a:p>
          <a:p>
            <a:pPr marL="0" lvl="0" indent="0" eaLnBrk="1" hangingPunct="1">
              <a:lnSpc>
                <a:spcPct val="120000"/>
              </a:lnSpc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等价关系：</a:t>
            </a:r>
            <a:r>
              <a:rPr lang="en-US" altLang="zh-CN" sz="2400" b="1" i="1" dirty="0">
                <a:solidFill>
                  <a:srgbClr val="000066"/>
                </a:solidFill>
              </a:rPr>
              <a:t>I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A</a:t>
            </a: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自然映射：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</a:rPr>
              <a:t>(1)={1},</a:t>
            </a:r>
            <a:r>
              <a:rPr lang="en-US" altLang="zh-CN" sz="2400" b="1" i="1" dirty="0">
                <a:solidFill>
                  <a:srgbClr val="000066"/>
                </a:solidFill>
              </a:rPr>
              <a:t> g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</a:rPr>
              <a:t>(2)={2}, </a:t>
            </a:r>
            <a:r>
              <a:rPr lang="en-US" altLang="zh-CN" sz="2400" b="1" i="1" dirty="0">
                <a:solidFill>
                  <a:srgbClr val="000066"/>
                </a:solidFill>
              </a:rPr>
              <a:t>g</a:t>
            </a:r>
            <a:r>
              <a:rPr lang="en-US" altLang="zh-CN" sz="2400" b="1" baseline="-25000" dirty="0">
                <a:solidFill>
                  <a:srgbClr val="000066"/>
                </a:solidFill>
              </a:rPr>
              <a:t>2</a:t>
            </a:r>
            <a:r>
              <a:rPr lang="en-US" altLang="zh-CN" sz="2400" b="1" dirty="0">
                <a:solidFill>
                  <a:srgbClr val="000066"/>
                </a:solidFill>
              </a:rPr>
              <a:t>(3)={3}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63</TotalTime>
  <Words>4068</Words>
  <Application>Microsoft Office PowerPoint</Application>
  <PresentationFormat>全屏显示(4:3)</PresentationFormat>
  <Paragraphs>313</Paragraphs>
  <Slides>26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黑体</vt:lpstr>
      <vt:lpstr>华文行楷</vt:lpstr>
      <vt:lpstr>宋体</vt:lpstr>
      <vt:lpstr>Arial</vt:lpstr>
      <vt:lpstr>Lucida Sans Unicode</vt:lpstr>
      <vt:lpstr>Symbol</vt:lpstr>
      <vt:lpstr>Times New Roman</vt:lpstr>
      <vt:lpstr>Wingdings</vt:lpstr>
      <vt:lpstr>清华版教材展示</vt:lpstr>
      <vt:lpstr>Equation.3</vt:lpstr>
      <vt:lpstr>Bitmap Image</vt:lpstr>
      <vt:lpstr>第5章 函数</vt:lpstr>
      <vt:lpstr>5.1 函数定义及其性质</vt:lpstr>
      <vt:lpstr>函数定义</vt:lpstr>
      <vt:lpstr>函数相等</vt:lpstr>
      <vt:lpstr>从A到B的函数</vt:lpstr>
      <vt:lpstr>B上A</vt:lpstr>
      <vt:lpstr>重要函数的定义</vt:lpstr>
      <vt:lpstr>PowerPoint 演示文稿</vt:lpstr>
      <vt:lpstr>PowerPoint 演示文稿</vt:lpstr>
      <vt:lpstr>函数的像与完全原像</vt:lpstr>
      <vt:lpstr>实例</vt:lpstr>
      <vt:lpstr>函数的性质</vt:lpstr>
      <vt:lpstr>实例</vt:lpstr>
      <vt:lpstr>PowerPoint 演示文稿</vt:lpstr>
      <vt:lpstr>构造从A到B的双射函数</vt:lpstr>
      <vt:lpstr>PowerPoint 演示文稿</vt:lpstr>
      <vt:lpstr>PowerPoint 演示文稿</vt:lpstr>
      <vt:lpstr>5.2 函数的复合与反函数</vt:lpstr>
      <vt:lpstr>函数复合的基本定理</vt:lpstr>
      <vt:lpstr>PowerPoint 演示文稿</vt:lpstr>
      <vt:lpstr>推论</vt:lpstr>
      <vt:lpstr>函数复合的性质</vt:lpstr>
      <vt:lpstr>定理5.2的证明</vt:lpstr>
      <vt:lpstr>反函数的存在条件及定义</vt:lpstr>
      <vt:lpstr>实例</vt:lpstr>
      <vt:lpstr>关于反函数的定理</vt:lpstr>
    </vt:vector>
  </TitlesOfParts>
  <Company>tup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成骏焘</cp:lastModifiedBy>
  <cp:revision>50</cp:revision>
  <dcterms:created xsi:type="dcterms:W3CDTF">2003-05-27T06:14:00Z</dcterms:created>
  <dcterms:modified xsi:type="dcterms:W3CDTF">2022-06-10T05:48:53Z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25252CF76B52457ABB9F463A64AB9C97</vt:lpwstr>
  </property>
  <property fmtid="{D5CDD505-2E9C-101B-9397-08002B2CF9AE}" pid="3" name="KSOProductBuildVer">
    <vt:lpwstr>2052-11.1.0.11365</vt:lpwstr>
  </property>
</Properties>
</file>